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32.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0"/>
  </p:notesMasterIdLst>
  <p:sldIdLst>
    <p:sldId id="256" r:id="rId2"/>
    <p:sldId id="258" r:id="rId3"/>
    <p:sldId id="369" r:id="rId4"/>
    <p:sldId id="367" r:id="rId5"/>
    <p:sldId id="368" r:id="rId6"/>
    <p:sldId id="364" r:id="rId7"/>
    <p:sldId id="260" r:id="rId8"/>
    <p:sldId id="261" r:id="rId9"/>
    <p:sldId id="264" r:id="rId10"/>
    <p:sldId id="370" r:id="rId11"/>
    <p:sldId id="377" r:id="rId12"/>
    <p:sldId id="269" r:id="rId13"/>
    <p:sldId id="298" r:id="rId14"/>
    <p:sldId id="376" r:id="rId15"/>
    <p:sldId id="302" r:id="rId16"/>
    <p:sldId id="303" r:id="rId17"/>
    <p:sldId id="266" r:id="rId18"/>
    <p:sldId id="300" r:id="rId19"/>
    <p:sldId id="301" r:id="rId20"/>
    <p:sldId id="268" r:id="rId21"/>
    <p:sldId id="308" r:id="rId22"/>
    <p:sldId id="304" r:id="rId23"/>
    <p:sldId id="270" r:id="rId24"/>
    <p:sldId id="379" r:id="rId25"/>
    <p:sldId id="380" r:id="rId26"/>
    <p:sldId id="378" r:id="rId27"/>
    <p:sldId id="272" r:id="rId28"/>
    <p:sldId id="312" r:id="rId29"/>
    <p:sldId id="274" r:id="rId30"/>
    <p:sldId id="316" r:id="rId31"/>
    <p:sldId id="351" r:id="rId32"/>
    <p:sldId id="275" r:id="rId33"/>
    <p:sldId id="318" r:id="rId34"/>
    <p:sldId id="352" r:id="rId35"/>
    <p:sldId id="338" r:id="rId36"/>
    <p:sldId id="341" r:id="rId37"/>
    <p:sldId id="339" r:id="rId38"/>
    <p:sldId id="353" r:id="rId39"/>
    <p:sldId id="381" r:id="rId40"/>
    <p:sldId id="357" r:id="rId41"/>
    <p:sldId id="276" r:id="rId42"/>
    <p:sldId id="346" r:id="rId43"/>
    <p:sldId id="277" r:id="rId44"/>
    <p:sldId id="278" r:id="rId45"/>
    <p:sldId id="373" r:id="rId46"/>
    <p:sldId id="279" r:id="rId47"/>
    <p:sldId id="280" r:id="rId48"/>
    <p:sldId id="281" r:id="rId49"/>
    <p:sldId id="320" r:id="rId50"/>
    <p:sldId id="382" r:id="rId51"/>
    <p:sldId id="387" r:id="rId52"/>
    <p:sldId id="322" r:id="rId53"/>
    <p:sldId id="323" r:id="rId54"/>
    <p:sldId id="282" r:id="rId55"/>
    <p:sldId id="324" r:id="rId56"/>
    <p:sldId id="283" r:id="rId57"/>
    <p:sldId id="284" r:id="rId58"/>
    <p:sldId id="286" r:id="rId59"/>
    <p:sldId id="374" r:id="rId60"/>
    <p:sldId id="359" r:id="rId61"/>
    <p:sldId id="327" r:id="rId62"/>
    <p:sldId id="289" r:id="rId63"/>
    <p:sldId id="328" r:id="rId64"/>
    <p:sldId id="330" r:id="rId65"/>
    <p:sldId id="329" r:id="rId66"/>
    <p:sldId id="333" r:id="rId67"/>
    <p:sldId id="332" r:id="rId68"/>
    <p:sldId id="331" r:id="rId69"/>
    <p:sldId id="291" r:id="rId70"/>
    <p:sldId id="361" r:id="rId71"/>
    <p:sldId id="294" r:id="rId72"/>
    <p:sldId id="295" r:id="rId73"/>
    <p:sldId id="389" r:id="rId74"/>
    <p:sldId id="390" r:id="rId75"/>
    <p:sldId id="271" r:id="rId76"/>
    <p:sldId id="259" r:id="rId77"/>
    <p:sldId id="365" r:id="rId78"/>
    <p:sldId id="257" r:id="rId79"/>
    <p:sldId id="262" r:id="rId80"/>
    <p:sldId id="347" r:id="rId81"/>
    <p:sldId id="348" r:id="rId82"/>
    <p:sldId id="349" r:id="rId83"/>
    <p:sldId id="350" r:id="rId84"/>
    <p:sldId id="265" r:id="rId85"/>
    <p:sldId id="371" r:id="rId86"/>
    <p:sldId id="299" r:id="rId87"/>
    <p:sldId id="372" r:id="rId88"/>
    <p:sldId id="309" r:id="rId89"/>
    <p:sldId id="340" r:id="rId90"/>
    <p:sldId id="342" r:id="rId91"/>
    <p:sldId id="354" r:id="rId92"/>
    <p:sldId id="355" r:id="rId93"/>
    <p:sldId id="356" r:id="rId94"/>
    <p:sldId id="321" r:id="rId95"/>
    <p:sldId id="375" r:id="rId96"/>
    <p:sldId id="383" r:id="rId97"/>
    <p:sldId id="326" r:id="rId98"/>
    <p:sldId id="384" r:id="rId99"/>
    <p:sldId id="288" r:id="rId100"/>
    <p:sldId id="290" r:id="rId101"/>
    <p:sldId id="385" r:id="rId102"/>
    <p:sldId id="296" r:id="rId103"/>
    <p:sldId id="334" r:id="rId104"/>
    <p:sldId id="335" r:id="rId105"/>
    <p:sldId id="336" r:id="rId106"/>
    <p:sldId id="388" r:id="rId107"/>
    <p:sldId id="297" r:id="rId108"/>
    <p:sldId id="337" r:id="rId109"/>
  </p:sldIdLst>
  <p:sldSz cx="9144000" cy="6858000" type="screen4x3"/>
  <p:notesSz cx="7104063"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penning" id="{7326D045-1011-4AAD-B025-3CD3F9CC6309}">
          <p14:sldIdLst>
            <p14:sldId id="256"/>
          </p14:sldIdLst>
        </p14:section>
        <p14:section name="Chapter 1" id="{31B51853-4CB4-4770-8041-76C2A7B8B46E}">
          <p14:sldIdLst>
            <p14:sldId id="258"/>
            <p14:sldId id="369"/>
            <p14:sldId id="367"/>
            <p14:sldId id="368"/>
            <p14:sldId id="364"/>
            <p14:sldId id="260"/>
            <p14:sldId id="261"/>
          </p14:sldIdLst>
        </p14:section>
        <p14:section name="Chapter 2" id="{C915B1D8-E35C-47C1-9154-ECCD3710E44F}">
          <p14:sldIdLst>
            <p14:sldId id="264"/>
            <p14:sldId id="370"/>
            <p14:sldId id="377"/>
            <p14:sldId id="269"/>
            <p14:sldId id="298"/>
            <p14:sldId id="376"/>
            <p14:sldId id="302"/>
            <p14:sldId id="303"/>
            <p14:sldId id="266"/>
            <p14:sldId id="300"/>
            <p14:sldId id="301"/>
            <p14:sldId id="268"/>
            <p14:sldId id="308"/>
            <p14:sldId id="304"/>
            <p14:sldId id="270"/>
            <p14:sldId id="379"/>
            <p14:sldId id="380"/>
            <p14:sldId id="378"/>
          </p14:sldIdLst>
        </p14:section>
        <p14:section name="Chapter 3" id="{1698313F-E9EC-4B67-8906-ECC9BE531A7F}">
          <p14:sldIdLst>
            <p14:sldId id="272"/>
            <p14:sldId id="312"/>
            <p14:sldId id="274"/>
            <p14:sldId id="316"/>
            <p14:sldId id="351"/>
            <p14:sldId id="275"/>
            <p14:sldId id="318"/>
            <p14:sldId id="352"/>
            <p14:sldId id="338"/>
            <p14:sldId id="341"/>
            <p14:sldId id="339"/>
            <p14:sldId id="353"/>
            <p14:sldId id="381"/>
            <p14:sldId id="357"/>
            <p14:sldId id="276"/>
            <p14:sldId id="346"/>
            <p14:sldId id="277"/>
          </p14:sldIdLst>
        </p14:section>
        <p14:section name="Chapter 4" id="{34ADEB0E-6E8C-46A9-AE80-42484433AA01}">
          <p14:sldIdLst>
            <p14:sldId id="278"/>
            <p14:sldId id="373"/>
            <p14:sldId id="279"/>
            <p14:sldId id="280"/>
            <p14:sldId id="281"/>
            <p14:sldId id="320"/>
            <p14:sldId id="382"/>
            <p14:sldId id="387"/>
            <p14:sldId id="322"/>
            <p14:sldId id="323"/>
            <p14:sldId id="282"/>
            <p14:sldId id="324"/>
            <p14:sldId id="283"/>
            <p14:sldId id="284"/>
          </p14:sldIdLst>
        </p14:section>
        <p14:section name="Chapter 5" id="{DE92A8DC-A18B-4DBB-9C5B-D383B056BD6F}">
          <p14:sldIdLst>
            <p14:sldId id="286"/>
            <p14:sldId id="374"/>
            <p14:sldId id="359"/>
            <p14:sldId id="327"/>
            <p14:sldId id="289"/>
            <p14:sldId id="328"/>
            <p14:sldId id="330"/>
            <p14:sldId id="329"/>
            <p14:sldId id="333"/>
            <p14:sldId id="332"/>
            <p14:sldId id="331"/>
            <p14:sldId id="291"/>
            <p14:sldId id="361"/>
          </p14:sldIdLst>
        </p14:section>
        <p14:section name="Chapter 6" id="{2FA93C15-F079-44B8-823E-7A0DFAAE4CD1}">
          <p14:sldIdLst>
            <p14:sldId id="294"/>
            <p14:sldId id="295"/>
            <p14:sldId id="389"/>
            <p14:sldId id="390"/>
            <p14:sldId id="271"/>
          </p14:sldIdLst>
        </p14:section>
        <p14:section name="弃用" id="{A80748C5-03FE-4B84-859E-8CCC1E360080}">
          <p14:sldIdLst>
            <p14:sldId id="259"/>
            <p14:sldId id="365"/>
            <p14:sldId id="257"/>
            <p14:sldId id="262"/>
            <p14:sldId id="347"/>
            <p14:sldId id="348"/>
            <p14:sldId id="349"/>
            <p14:sldId id="350"/>
            <p14:sldId id="265"/>
            <p14:sldId id="371"/>
            <p14:sldId id="299"/>
            <p14:sldId id="372"/>
            <p14:sldId id="309"/>
            <p14:sldId id="340"/>
            <p14:sldId id="342"/>
            <p14:sldId id="354"/>
            <p14:sldId id="355"/>
            <p14:sldId id="356"/>
            <p14:sldId id="321"/>
            <p14:sldId id="375"/>
            <p14:sldId id="383"/>
            <p14:sldId id="326"/>
            <p14:sldId id="384"/>
            <p14:sldId id="288"/>
            <p14:sldId id="290"/>
            <p14:sldId id="385"/>
            <p14:sldId id="296"/>
            <p14:sldId id="334"/>
            <p14:sldId id="335"/>
            <p14:sldId id="336"/>
            <p14:sldId id="388"/>
            <p14:sldId id="297"/>
            <p14:sldId id="33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85023E"/>
    <a:srgbClr val="5B9BD5"/>
    <a:srgbClr val="FF6699"/>
    <a:srgbClr val="FF5050"/>
    <a:srgbClr val="FFFFFF"/>
    <a:srgbClr val="000000"/>
    <a:srgbClr val="FF5E36"/>
    <a:srgbClr val="FF66CC"/>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96" autoAdjust="0"/>
    <p:restoredTop sz="89396" autoAdjust="0"/>
  </p:normalViewPr>
  <p:slideViewPr>
    <p:cSldViewPr snapToGrid="0">
      <p:cViewPr>
        <p:scale>
          <a:sx n="75" d="100"/>
          <a:sy n="75" d="100"/>
        </p:scale>
        <p:origin x="1132"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D:\GitHub\Thesis\chp3\chp3.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GitHub\Thesis\chp3\chp3.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GitHub\Thesis\chp3\chp3.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GitHub\Thesis\chp3\chp3.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GitHub\Thesis\chp3\chp3.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GitHub\Thesis\chp3\chp3.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kyushuuniv-my.sharepoint.com/personal/3he15033k_ms_kyushu-u_ac_jp/Documents/&#22320;&#19979;&#37444;/&#35745;&#31639;&#29992;/2016&#12363;&#12425;&#12398;&#12487;&#12540;&#12479;/&#35336;&#31639;/&#19968;&#20123;&#26377;&#29992;&#30340;Table.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altLang="zh-CN" sz="1800" b="0" i="0" u="none" strike="noStrike" kern="1200" cap="all" spc="0" baseline="0">
                <a:solidFill>
                  <a:schemeClr val="tx1"/>
                </a:solidFill>
                <a:latin typeface="Arial" panose="020B0604020202020204" pitchFamily="34" charset="0"/>
                <a:ea typeface="+mn-ea"/>
                <a:cs typeface="Arial" panose="020B0604020202020204" pitchFamily="34" charset="0"/>
              </a:defRPr>
            </a:pPr>
            <a:r>
              <a:rPr lang="en-US" altLang="zh-CN" sz="1800" b="0" i="0" u="none" strike="noStrike" kern="1200" cap="none" spc="0" baseline="0">
                <a:solidFill>
                  <a:schemeClr val="tx1"/>
                </a:solidFill>
                <a:latin typeface="Arial" panose="020B0604020202020204" pitchFamily="34" charset="0"/>
                <a:ea typeface="+mn-ea"/>
                <a:cs typeface="Arial" panose="020B0604020202020204" pitchFamily="34" charset="0"/>
              </a:rPr>
              <a:t>Traffic mode share rate of Fukuoka</a:t>
            </a:r>
          </a:p>
        </c:rich>
      </c:tx>
      <c:overlay val="0"/>
      <c:spPr>
        <a:noFill/>
        <a:ln>
          <a:noFill/>
        </a:ln>
        <a:effectLst/>
      </c:spPr>
      <c:txPr>
        <a:bodyPr rot="0" spcFirstLastPara="1" vertOverflow="ellipsis" vert="horz" wrap="square" anchor="ctr" anchorCtr="1"/>
        <a:lstStyle/>
        <a:p>
          <a:pPr algn="ctr" rtl="0">
            <a:defRPr lang="en-US" altLang="zh-CN" sz="1800" b="0" i="0" u="none" strike="noStrike" kern="1200" cap="all" spc="0" baseline="0">
              <a:solidFill>
                <a:schemeClr val="tx1"/>
              </a:solidFill>
              <a:latin typeface="Arial" panose="020B0604020202020204" pitchFamily="34" charset="0"/>
              <a:ea typeface="+mn-ea"/>
              <a:cs typeface="Arial" panose="020B0604020202020204" pitchFamily="34" charset="0"/>
            </a:defRPr>
          </a:pPr>
          <a:endParaRPr lang="zh-CN"/>
        </a:p>
      </c:txPr>
    </c:title>
    <c:autoTitleDeleted val="0"/>
    <c:plotArea>
      <c:layout/>
      <c:barChart>
        <c:barDir val="bar"/>
        <c:grouping val="percentStacked"/>
        <c:varyColors val="0"/>
        <c:ser>
          <c:idx val="0"/>
          <c:order val="0"/>
          <c:tx>
            <c:strRef>
              <c:f>figures!$B$2</c:f>
              <c:strCache>
                <c:ptCount val="1"/>
                <c:pt idx="0">
                  <c:v>rail transit</c:v>
                </c:pt>
              </c:strCache>
            </c:strRef>
          </c:tx>
          <c:spPr>
            <a:solidFill>
              <a:srgbClr val="85023E">
                <a:alpha val="70000"/>
              </a:srgbClr>
            </a:solidFill>
            <a:ln>
              <a:solidFill>
                <a:schemeClr val="tx1"/>
              </a:solidFill>
            </a:ln>
            <a:effectLst/>
          </c:spPr>
          <c:invertIfNegative val="0"/>
          <c:cat>
            <c:numRef>
              <c:f>figures!$A$3:$A$7</c:f>
              <c:numCache>
                <c:formatCode>General</c:formatCode>
                <c:ptCount val="5"/>
                <c:pt idx="0">
                  <c:v>1972</c:v>
                </c:pt>
                <c:pt idx="1">
                  <c:v>1983</c:v>
                </c:pt>
                <c:pt idx="2">
                  <c:v>1993</c:v>
                </c:pt>
                <c:pt idx="3">
                  <c:v>2005</c:v>
                </c:pt>
                <c:pt idx="4">
                  <c:v>2025</c:v>
                </c:pt>
              </c:numCache>
            </c:numRef>
          </c:cat>
          <c:val>
            <c:numRef>
              <c:f>figures!$B$3:$B$7</c:f>
              <c:numCache>
                <c:formatCode>0.00%</c:formatCode>
                <c:ptCount val="5"/>
                <c:pt idx="0">
                  <c:v>6.6000000000000003E-2</c:v>
                </c:pt>
                <c:pt idx="1">
                  <c:v>9.8000000000000004E-2</c:v>
                </c:pt>
                <c:pt idx="2">
                  <c:v>0.13400000000000001</c:v>
                </c:pt>
                <c:pt idx="3">
                  <c:v>0.14099999999999999</c:v>
                </c:pt>
                <c:pt idx="4">
                  <c:v>0.13300000000000001</c:v>
                </c:pt>
              </c:numCache>
            </c:numRef>
          </c:val>
          <c:extLst>
            <c:ext xmlns:c16="http://schemas.microsoft.com/office/drawing/2014/chart" uri="{C3380CC4-5D6E-409C-BE32-E72D297353CC}">
              <c16:uniqueId val="{00000000-A051-4C0D-85E4-8A1BF05F5D6B}"/>
            </c:ext>
          </c:extLst>
        </c:ser>
        <c:ser>
          <c:idx val="1"/>
          <c:order val="1"/>
          <c:tx>
            <c:strRef>
              <c:f>figures!$C$2</c:f>
              <c:strCache>
                <c:ptCount val="1"/>
                <c:pt idx="0">
                  <c:v>bus</c:v>
                </c:pt>
              </c:strCache>
            </c:strRef>
          </c:tx>
          <c:spPr>
            <a:pattFill prst="ltDnDiag">
              <a:fgClr>
                <a:schemeClr val="accent5"/>
              </a:fgClr>
              <a:bgClr>
                <a:schemeClr val="bg1"/>
              </a:bgClr>
            </a:pattFill>
            <a:ln>
              <a:solidFill>
                <a:schemeClr val="tx1"/>
              </a:solidFill>
            </a:ln>
            <a:effectLst/>
          </c:spPr>
          <c:invertIfNegative val="0"/>
          <c:cat>
            <c:numRef>
              <c:f>figures!$A$3:$A$7</c:f>
              <c:numCache>
                <c:formatCode>General</c:formatCode>
                <c:ptCount val="5"/>
                <c:pt idx="0">
                  <c:v>1972</c:v>
                </c:pt>
                <c:pt idx="1">
                  <c:v>1983</c:v>
                </c:pt>
                <c:pt idx="2">
                  <c:v>1993</c:v>
                </c:pt>
                <c:pt idx="3">
                  <c:v>2005</c:v>
                </c:pt>
                <c:pt idx="4">
                  <c:v>2025</c:v>
                </c:pt>
              </c:numCache>
            </c:numRef>
          </c:cat>
          <c:val>
            <c:numRef>
              <c:f>figures!$C$3:$C$7</c:f>
              <c:numCache>
                <c:formatCode>0.00%</c:formatCode>
                <c:ptCount val="5"/>
                <c:pt idx="0">
                  <c:v>0.17299999999999999</c:v>
                </c:pt>
                <c:pt idx="1">
                  <c:v>0.11799999999999999</c:v>
                </c:pt>
                <c:pt idx="2">
                  <c:v>0.08</c:v>
                </c:pt>
                <c:pt idx="3">
                  <c:v>8.3000000000000004E-2</c:v>
                </c:pt>
                <c:pt idx="4">
                  <c:v>9.6000000000000002E-2</c:v>
                </c:pt>
              </c:numCache>
            </c:numRef>
          </c:val>
          <c:extLst>
            <c:ext xmlns:c16="http://schemas.microsoft.com/office/drawing/2014/chart" uri="{C3380CC4-5D6E-409C-BE32-E72D297353CC}">
              <c16:uniqueId val="{00000001-A051-4C0D-85E4-8A1BF05F5D6B}"/>
            </c:ext>
          </c:extLst>
        </c:ser>
        <c:ser>
          <c:idx val="2"/>
          <c:order val="2"/>
          <c:tx>
            <c:strRef>
              <c:f>figures!$D$2</c:f>
              <c:strCache>
                <c:ptCount val="1"/>
                <c:pt idx="0">
                  <c:v>texi</c:v>
                </c:pt>
              </c:strCache>
            </c:strRef>
          </c:tx>
          <c:spPr>
            <a:solidFill>
              <a:schemeClr val="tx1">
                <a:lumMod val="75000"/>
                <a:lumOff val="25000"/>
                <a:alpha val="70000"/>
              </a:schemeClr>
            </a:solidFill>
            <a:ln>
              <a:solidFill>
                <a:schemeClr val="tx1"/>
              </a:solidFill>
            </a:ln>
            <a:effectLst/>
          </c:spPr>
          <c:invertIfNegative val="0"/>
          <c:cat>
            <c:numRef>
              <c:f>figures!$A$3:$A$7</c:f>
              <c:numCache>
                <c:formatCode>General</c:formatCode>
                <c:ptCount val="5"/>
                <c:pt idx="0">
                  <c:v>1972</c:v>
                </c:pt>
                <c:pt idx="1">
                  <c:v>1983</c:v>
                </c:pt>
                <c:pt idx="2">
                  <c:v>1993</c:v>
                </c:pt>
                <c:pt idx="3">
                  <c:v>2005</c:v>
                </c:pt>
                <c:pt idx="4">
                  <c:v>2025</c:v>
                </c:pt>
              </c:numCache>
            </c:numRef>
          </c:cat>
          <c:val>
            <c:numRef>
              <c:f>figures!$D$3:$D$7</c:f>
              <c:numCache>
                <c:formatCode>0.00%</c:formatCode>
                <c:ptCount val="5"/>
                <c:pt idx="0">
                  <c:v>3.3000000000000002E-2</c:v>
                </c:pt>
                <c:pt idx="1">
                  <c:v>0.02</c:v>
                </c:pt>
                <c:pt idx="2">
                  <c:v>1.4999999999999999E-2</c:v>
                </c:pt>
                <c:pt idx="3">
                  <c:v>1.0999999999999999E-2</c:v>
                </c:pt>
                <c:pt idx="4">
                  <c:v>1.2E-2</c:v>
                </c:pt>
              </c:numCache>
            </c:numRef>
          </c:val>
          <c:extLst>
            <c:ext xmlns:c16="http://schemas.microsoft.com/office/drawing/2014/chart" uri="{C3380CC4-5D6E-409C-BE32-E72D297353CC}">
              <c16:uniqueId val="{00000002-A051-4C0D-85E4-8A1BF05F5D6B}"/>
            </c:ext>
          </c:extLst>
        </c:ser>
        <c:ser>
          <c:idx val="3"/>
          <c:order val="3"/>
          <c:tx>
            <c:strRef>
              <c:f>figures!$E$2</c:f>
              <c:strCache>
                <c:ptCount val="1"/>
                <c:pt idx="0">
                  <c:v>pravite car</c:v>
                </c:pt>
              </c:strCache>
            </c:strRef>
          </c:tx>
          <c:spPr>
            <a:pattFill prst="pct20">
              <a:fgClr>
                <a:srgbClr val="FF0000"/>
              </a:fgClr>
              <a:bgClr>
                <a:schemeClr val="bg1"/>
              </a:bgClr>
            </a:pattFill>
            <a:ln>
              <a:solidFill>
                <a:schemeClr val="tx1"/>
              </a:solidFill>
            </a:ln>
            <a:effectLst/>
          </c:spPr>
          <c:invertIfNegative val="0"/>
          <c:cat>
            <c:numRef>
              <c:f>figures!$A$3:$A$7</c:f>
              <c:numCache>
                <c:formatCode>General</c:formatCode>
                <c:ptCount val="5"/>
                <c:pt idx="0">
                  <c:v>1972</c:v>
                </c:pt>
                <c:pt idx="1">
                  <c:v>1983</c:v>
                </c:pt>
                <c:pt idx="2">
                  <c:v>1993</c:v>
                </c:pt>
                <c:pt idx="3">
                  <c:v>2005</c:v>
                </c:pt>
                <c:pt idx="4">
                  <c:v>2025</c:v>
                </c:pt>
              </c:numCache>
            </c:numRef>
          </c:cat>
          <c:val>
            <c:numRef>
              <c:f>figures!$E$3:$E$7</c:f>
              <c:numCache>
                <c:formatCode>0.00%</c:formatCode>
                <c:ptCount val="5"/>
                <c:pt idx="0">
                  <c:v>0.30599999999999999</c:v>
                </c:pt>
                <c:pt idx="1">
                  <c:v>0.308</c:v>
                </c:pt>
                <c:pt idx="2">
                  <c:v>0.378</c:v>
                </c:pt>
                <c:pt idx="3">
                  <c:v>0.42199999999999999</c:v>
                </c:pt>
                <c:pt idx="4">
                  <c:v>0.48099999999999998</c:v>
                </c:pt>
              </c:numCache>
            </c:numRef>
          </c:val>
          <c:extLst>
            <c:ext xmlns:c16="http://schemas.microsoft.com/office/drawing/2014/chart" uri="{C3380CC4-5D6E-409C-BE32-E72D297353CC}">
              <c16:uniqueId val="{00000003-A051-4C0D-85E4-8A1BF05F5D6B}"/>
            </c:ext>
          </c:extLst>
        </c:ser>
        <c:ser>
          <c:idx val="4"/>
          <c:order val="4"/>
          <c:tx>
            <c:strRef>
              <c:f>figures!$F$2</c:f>
              <c:strCache>
                <c:ptCount val="1"/>
                <c:pt idx="0">
                  <c:v>bycicle</c:v>
                </c:pt>
              </c:strCache>
            </c:strRef>
          </c:tx>
          <c:spPr>
            <a:solidFill>
              <a:schemeClr val="accent5">
                <a:alpha val="70000"/>
              </a:schemeClr>
            </a:solidFill>
            <a:ln>
              <a:solidFill>
                <a:schemeClr val="tx1"/>
              </a:solidFill>
            </a:ln>
            <a:effectLst/>
          </c:spPr>
          <c:invertIfNegative val="0"/>
          <c:cat>
            <c:numRef>
              <c:f>figures!$A$3:$A$7</c:f>
              <c:numCache>
                <c:formatCode>General</c:formatCode>
                <c:ptCount val="5"/>
                <c:pt idx="0">
                  <c:v>1972</c:v>
                </c:pt>
                <c:pt idx="1">
                  <c:v>1983</c:v>
                </c:pt>
                <c:pt idx="2">
                  <c:v>1993</c:v>
                </c:pt>
                <c:pt idx="3">
                  <c:v>2005</c:v>
                </c:pt>
                <c:pt idx="4">
                  <c:v>2025</c:v>
                </c:pt>
              </c:numCache>
            </c:numRef>
          </c:cat>
          <c:val>
            <c:numRef>
              <c:f>figures!$F$3:$F$7</c:f>
              <c:numCache>
                <c:formatCode>0.00%</c:formatCode>
                <c:ptCount val="5"/>
                <c:pt idx="0">
                  <c:v>4.9000000000000002E-2</c:v>
                </c:pt>
                <c:pt idx="1">
                  <c:v>0.155</c:v>
                </c:pt>
                <c:pt idx="2">
                  <c:v>0.151</c:v>
                </c:pt>
                <c:pt idx="3">
                  <c:v>0.156</c:v>
                </c:pt>
                <c:pt idx="4">
                  <c:v>0.11600000000000001</c:v>
                </c:pt>
              </c:numCache>
            </c:numRef>
          </c:val>
          <c:extLst>
            <c:ext xmlns:c16="http://schemas.microsoft.com/office/drawing/2014/chart" uri="{C3380CC4-5D6E-409C-BE32-E72D297353CC}">
              <c16:uniqueId val="{00000004-A051-4C0D-85E4-8A1BF05F5D6B}"/>
            </c:ext>
          </c:extLst>
        </c:ser>
        <c:ser>
          <c:idx val="5"/>
          <c:order val="5"/>
          <c:tx>
            <c:strRef>
              <c:f>figures!$G$2</c:f>
              <c:strCache>
                <c:ptCount val="1"/>
                <c:pt idx="0">
                  <c:v>walk</c:v>
                </c:pt>
              </c:strCache>
            </c:strRef>
          </c:tx>
          <c:spPr>
            <a:pattFill prst="narVert">
              <a:fgClr>
                <a:schemeClr val="accent6"/>
              </a:fgClr>
              <a:bgClr>
                <a:schemeClr val="bg1"/>
              </a:bgClr>
            </a:pattFill>
            <a:ln>
              <a:solidFill>
                <a:schemeClr val="tx1"/>
              </a:solidFill>
            </a:ln>
            <a:effectLst/>
          </c:spPr>
          <c:invertIfNegative val="0"/>
          <c:cat>
            <c:numRef>
              <c:f>figures!$A$3:$A$7</c:f>
              <c:numCache>
                <c:formatCode>General</c:formatCode>
                <c:ptCount val="5"/>
                <c:pt idx="0">
                  <c:v>1972</c:v>
                </c:pt>
                <c:pt idx="1">
                  <c:v>1983</c:v>
                </c:pt>
                <c:pt idx="2">
                  <c:v>1993</c:v>
                </c:pt>
                <c:pt idx="3">
                  <c:v>2005</c:v>
                </c:pt>
                <c:pt idx="4">
                  <c:v>2025</c:v>
                </c:pt>
              </c:numCache>
            </c:numRef>
          </c:cat>
          <c:val>
            <c:numRef>
              <c:f>figures!$G$3:$G$7</c:f>
              <c:numCache>
                <c:formatCode>0.00%</c:formatCode>
                <c:ptCount val="5"/>
                <c:pt idx="0">
                  <c:v>0.373</c:v>
                </c:pt>
                <c:pt idx="1">
                  <c:v>0.30099999999999999</c:v>
                </c:pt>
                <c:pt idx="2">
                  <c:v>0.24099999999999999</c:v>
                </c:pt>
                <c:pt idx="3">
                  <c:v>0.185</c:v>
                </c:pt>
                <c:pt idx="4">
                  <c:v>0.16200000000000001</c:v>
                </c:pt>
              </c:numCache>
            </c:numRef>
          </c:val>
          <c:extLst>
            <c:ext xmlns:c16="http://schemas.microsoft.com/office/drawing/2014/chart" uri="{C3380CC4-5D6E-409C-BE32-E72D297353CC}">
              <c16:uniqueId val="{00000005-A051-4C0D-85E4-8A1BF05F5D6B}"/>
            </c:ext>
          </c:extLst>
        </c:ser>
        <c:dLbls>
          <c:showLegendKey val="0"/>
          <c:showVal val="0"/>
          <c:showCatName val="0"/>
          <c:showSerName val="0"/>
          <c:showPercent val="0"/>
          <c:showBubbleSize val="0"/>
        </c:dLbls>
        <c:gapWidth val="300"/>
        <c:overlap val="100"/>
        <c:serLines>
          <c:spPr>
            <a:ln w="9525">
              <a:solidFill>
                <a:schemeClr val="tx1">
                  <a:lumMod val="35000"/>
                  <a:lumOff val="65000"/>
                </a:schemeClr>
              </a:solidFill>
              <a:round/>
            </a:ln>
            <a:effectLst/>
          </c:spPr>
        </c:serLines>
        <c:axId val="1221146895"/>
        <c:axId val="1234466303"/>
      </c:barChart>
      <c:catAx>
        <c:axId val="1221146895"/>
        <c:scaling>
          <c:orientation val="maxMin"/>
        </c:scaling>
        <c:delete val="0"/>
        <c:axPos val="l"/>
        <c:numFmt formatCode="General" sourceLinked="1"/>
        <c:majorTickMark val="none"/>
        <c:minorTickMark val="none"/>
        <c:tickLblPos val="nextTo"/>
        <c:spPr>
          <a:noFill/>
          <a:ln w="9525" cap="flat" cmpd="sng" algn="ctr">
            <a:solidFill>
              <a:schemeClr val="tx1">
                <a:lumMod val="25000"/>
                <a:lumOff val="75000"/>
              </a:schemeClr>
            </a:solidFill>
            <a:round/>
            <a:headEnd type="none" w="sm" len="sm"/>
            <a:tailEnd type="none" w="sm" len="sm"/>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zh-CN"/>
          </a:p>
        </c:txPr>
        <c:crossAx val="1234466303"/>
        <c:crosses val="autoZero"/>
        <c:auto val="1"/>
        <c:lblAlgn val="ctr"/>
        <c:lblOffset val="100"/>
        <c:noMultiLvlLbl val="0"/>
      </c:catAx>
      <c:valAx>
        <c:axId val="1234466303"/>
        <c:scaling>
          <c:orientation val="minMax"/>
        </c:scaling>
        <c:delete val="0"/>
        <c:axPos val="t"/>
        <c:majorGridlines>
          <c:spPr>
            <a:ln w="9525" cap="flat" cmpd="sng" algn="ctr">
              <a:gradFill>
                <a:gsLst>
                  <a:gs pos="0">
                    <a:schemeClr val="tx1">
                      <a:lumMod val="5000"/>
                      <a:lumOff val="95000"/>
                    </a:schemeClr>
                  </a:gs>
                  <a:gs pos="100000">
                    <a:schemeClr val="tx1">
                      <a:lumMod val="15000"/>
                      <a:lumOff val="85000"/>
                    </a:schemeClr>
                  </a:gs>
                </a:gsLst>
                <a:lin ang="5400000" scaled="0"/>
              </a:gradFill>
              <a:round/>
            </a:ln>
            <a:effectLst/>
          </c:spPr>
        </c:majorGridlines>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zh-CN"/>
          </a:p>
        </c:txPr>
        <c:crossAx val="12211468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solidFill>
                <a:latin typeface="+mn-lt"/>
                <a:ea typeface="+mn-ea"/>
                <a:cs typeface="+mn-cs"/>
              </a:defRPr>
            </a:pPr>
            <a:r>
              <a:rPr lang="en-US" altLang="zh-CN" sz="1800" b="0" i="0" u="none" strike="noStrike" baseline="0" dirty="0">
                <a:solidFill>
                  <a:schemeClr val="tx1"/>
                </a:solidFill>
                <a:effectLst/>
                <a:latin typeface="Arial" panose="020B0604020202020204" pitchFamily="34" charset="0"/>
                <a:cs typeface="Arial" panose="020B0604020202020204" pitchFamily="34" charset="0"/>
              </a:rPr>
              <a:t>Average travel speed during crowded time in major cities</a:t>
            </a:r>
            <a:r>
              <a:rPr lang="en-US" altLang="zh-CN" sz="1800" b="0" i="0" u="none" strike="noStrike" baseline="0" dirty="0">
                <a:solidFill>
                  <a:schemeClr val="tx1"/>
                </a:solidFill>
                <a:latin typeface="Arial" panose="020B0604020202020204" pitchFamily="34" charset="0"/>
                <a:cs typeface="Arial" panose="020B0604020202020204" pitchFamily="34" charset="0"/>
              </a:rPr>
              <a:t> </a:t>
            </a:r>
            <a:endParaRPr lang="en-US" altLang="zh-CN" sz="1800" dirty="0">
              <a:solidFill>
                <a:schemeClr val="tx1"/>
              </a:solidFill>
              <a:latin typeface="Arial" panose="020B0604020202020204" pitchFamily="34" charset="0"/>
              <a:cs typeface="Arial" panose="020B0604020202020204" pitchFamily="34" charset="0"/>
            </a:endParaRP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solidFill>
              <a:latin typeface="+mn-lt"/>
              <a:ea typeface="+mn-ea"/>
              <a:cs typeface="+mn-cs"/>
            </a:defRPr>
          </a:pPr>
          <a:endParaRPr lang="zh-CN"/>
        </a:p>
      </c:txPr>
    </c:title>
    <c:autoTitleDeleted val="0"/>
    <c:plotArea>
      <c:layout/>
      <c:barChart>
        <c:barDir val="col"/>
        <c:grouping val="clustered"/>
        <c:varyColors val="0"/>
        <c:ser>
          <c:idx val="0"/>
          <c:order val="0"/>
          <c:tx>
            <c:strRef>
              <c:f>figures!$B$34</c:f>
              <c:strCache>
                <c:ptCount val="1"/>
                <c:pt idx="0">
                  <c:v>speed</c:v>
                </c:pt>
              </c:strCache>
            </c:strRef>
          </c:tx>
          <c:spPr>
            <a:pattFill prst="wdUpDiag">
              <a:fgClr>
                <a:srgbClr val="85023E"/>
              </a:fgClr>
              <a:bgClr>
                <a:schemeClr val="bg1"/>
              </a:bgClr>
            </a:pattFill>
            <a:ln>
              <a:solidFill>
                <a:schemeClr val="bg1">
                  <a:lumMod val="50000"/>
                </a:schemeClr>
              </a:solidFill>
            </a:ln>
            <a:effectLst/>
          </c:spPr>
          <c:invertIfNegative val="0"/>
          <c:dPt>
            <c:idx val="6"/>
            <c:invertIfNegative val="0"/>
            <c:bubble3D val="0"/>
            <c:spPr>
              <a:solidFill>
                <a:srgbClr val="85023E"/>
              </a:solidFill>
              <a:ln>
                <a:solidFill>
                  <a:schemeClr val="bg1">
                    <a:lumMod val="50000"/>
                  </a:schemeClr>
                </a:solidFill>
              </a:ln>
              <a:effectLst/>
            </c:spPr>
            <c:extLst>
              <c:ext xmlns:c16="http://schemas.microsoft.com/office/drawing/2014/chart" uri="{C3380CC4-5D6E-409C-BE32-E72D297353CC}">
                <c16:uniqueId val="{00000001-757B-4EEA-A1DD-A728A310C56F}"/>
              </c:ext>
            </c:extLst>
          </c:dPt>
          <c:cat>
            <c:strRef>
              <c:f>figures!$A$35:$A$54</c:f>
              <c:strCache>
                <c:ptCount val="20"/>
                <c:pt idx="0">
                  <c:v>Tokyo</c:v>
                </c:pt>
                <c:pt idx="1">
                  <c:v>Saitama</c:v>
                </c:pt>
                <c:pt idx="2">
                  <c:v>Osaka</c:v>
                </c:pt>
                <c:pt idx="3">
                  <c:v>Kawasaki</c:v>
                </c:pt>
                <c:pt idx="4">
                  <c:v>Nagoya</c:v>
                </c:pt>
                <c:pt idx="5">
                  <c:v>Sakaishi</c:v>
                </c:pt>
                <c:pt idx="6">
                  <c:v>Fukuoka</c:v>
                </c:pt>
                <c:pt idx="7">
                  <c:v>Yokohama</c:v>
                </c:pt>
                <c:pt idx="8">
                  <c:v>Kyoto</c:v>
                </c:pt>
                <c:pt idx="9">
                  <c:v>Sagamihara</c:v>
                </c:pt>
                <c:pt idx="10">
                  <c:v>Chiba</c:v>
                </c:pt>
                <c:pt idx="11">
                  <c:v>Sapporo</c:v>
                </c:pt>
                <c:pt idx="12">
                  <c:v>Kitakyushu</c:v>
                </c:pt>
                <c:pt idx="13">
                  <c:v>Kobe</c:v>
                </c:pt>
                <c:pt idx="14">
                  <c:v>Shizuoka</c:v>
                </c:pt>
                <c:pt idx="15">
                  <c:v>Hiroshima</c:v>
                </c:pt>
                <c:pt idx="16">
                  <c:v>Okayama</c:v>
                </c:pt>
                <c:pt idx="17">
                  <c:v>Sendai</c:v>
                </c:pt>
                <c:pt idx="18">
                  <c:v>Hamamatsu</c:v>
                </c:pt>
                <c:pt idx="19">
                  <c:v>Niigata</c:v>
                </c:pt>
              </c:strCache>
            </c:strRef>
          </c:cat>
          <c:val>
            <c:numRef>
              <c:f>figures!$B$35:$B$54</c:f>
              <c:numCache>
                <c:formatCode>0.0</c:formatCode>
                <c:ptCount val="20"/>
                <c:pt idx="0">
                  <c:v>16.8</c:v>
                </c:pt>
                <c:pt idx="1">
                  <c:v>17.8</c:v>
                </c:pt>
                <c:pt idx="2">
                  <c:v>18.600000000000001</c:v>
                </c:pt>
                <c:pt idx="3">
                  <c:v>18.600000000000001</c:v>
                </c:pt>
                <c:pt idx="4">
                  <c:v>18.899999999999999</c:v>
                </c:pt>
                <c:pt idx="5">
                  <c:v>19.399999999999999</c:v>
                </c:pt>
                <c:pt idx="6">
                  <c:v>20.399999999999999</c:v>
                </c:pt>
                <c:pt idx="7">
                  <c:v>20.7</c:v>
                </c:pt>
                <c:pt idx="8">
                  <c:v>22.7</c:v>
                </c:pt>
                <c:pt idx="9">
                  <c:v>23.6</c:v>
                </c:pt>
                <c:pt idx="10">
                  <c:v>24.4</c:v>
                </c:pt>
                <c:pt idx="11">
                  <c:v>26.7</c:v>
                </c:pt>
                <c:pt idx="12">
                  <c:v>27.3</c:v>
                </c:pt>
                <c:pt idx="13">
                  <c:v>28.1</c:v>
                </c:pt>
                <c:pt idx="14">
                  <c:v>29</c:v>
                </c:pt>
                <c:pt idx="15">
                  <c:v>29.9</c:v>
                </c:pt>
                <c:pt idx="16">
                  <c:v>29.9</c:v>
                </c:pt>
                <c:pt idx="17">
                  <c:v>30.2</c:v>
                </c:pt>
                <c:pt idx="18">
                  <c:v>30.8</c:v>
                </c:pt>
                <c:pt idx="19">
                  <c:v>32.6</c:v>
                </c:pt>
              </c:numCache>
            </c:numRef>
          </c:val>
          <c:extLst>
            <c:ext xmlns:c16="http://schemas.microsoft.com/office/drawing/2014/chart" uri="{C3380CC4-5D6E-409C-BE32-E72D297353CC}">
              <c16:uniqueId val="{00000002-757B-4EEA-A1DD-A728A310C56F}"/>
            </c:ext>
          </c:extLst>
        </c:ser>
        <c:dLbls>
          <c:showLegendKey val="0"/>
          <c:showVal val="0"/>
          <c:showCatName val="0"/>
          <c:showSerName val="0"/>
          <c:showPercent val="0"/>
          <c:showBubbleSize val="0"/>
        </c:dLbls>
        <c:gapWidth val="75"/>
        <c:overlap val="-25"/>
        <c:axId val="1068346047"/>
        <c:axId val="1039083599"/>
      </c:barChart>
      <c:catAx>
        <c:axId val="10683460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zh-CN"/>
          </a:p>
        </c:txPr>
        <c:crossAx val="1039083599"/>
        <c:crosses val="autoZero"/>
        <c:auto val="1"/>
        <c:lblAlgn val="ctr"/>
        <c:lblOffset val="100"/>
        <c:noMultiLvlLbl val="0"/>
      </c:catAx>
      <c:valAx>
        <c:axId val="1039083599"/>
        <c:scaling>
          <c:orientation val="minMax"/>
          <c:max val="35"/>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solidFill>
                    <a:latin typeface="+mn-ea"/>
                    <a:ea typeface="+mn-ea"/>
                    <a:cs typeface="+mn-cs"/>
                  </a:defRPr>
                </a:pPr>
                <a:r>
                  <a:rPr lang="en-US" altLang="zh-CN" sz="1600">
                    <a:solidFill>
                      <a:schemeClr val="tx1"/>
                    </a:solidFill>
                    <a:latin typeface="+mn-ea"/>
                    <a:ea typeface="+mn-ea"/>
                  </a:rPr>
                  <a:t>Average speed (km/h)</a:t>
                </a:r>
                <a:endParaRPr lang="zh-CN" altLang="en-US" sz="1600">
                  <a:solidFill>
                    <a:schemeClr val="tx1"/>
                  </a:solidFill>
                  <a:latin typeface="+mn-ea"/>
                  <a:ea typeface="+mn-ea"/>
                </a:endParaRPr>
              </a:p>
            </c:rich>
          </c:tx>
          <c:layout>
            <c:manualLayout>
              <c:xMode val="edge"/>
              <c:yMode val="edge"/>
              <c:x val="1.2726055006869691E-2"/>
              <c:y val="0.16885308203684832"/>
            </c:manualLayout>
          </c:layout>
          <c:overlay val="0"/>
          <c:spPr>
            <a:noFill/>
            <a:ln>
              <a:noFill/>
            </a:ln>
            <a:effectLst/>
          </c:spPr>
          <c:txPr>
            <a:bodyPr rot="-5400000" spcFirstLastPara="1" vertOverflow="ellipsis" vert="horz" wrap="square" anchor="ctr" anchorCtr="1"/>
            <a:lstStyle/>
            <a:p>
              <a:pPr>
                <a:defRPr sz="1600" b="0" i="0" u="none" strike="noStrike" kern="1200" baseline="0">
                  <a:solidFill>
                    <a:schemeClr val="tx1"/>
                  </a:solidFill>
                  <a:latin typeface="+mn-ea"/>
                  <a:ea typeface="+mn-ea"/>
                  <a:cs typeface="+mn-cs"/>
                </a:defRPr>
              </a:pPr>
              <a:endParaRPr lang="zh-CN"/>
            </a:p>
          </c:txPr>
        </c:title>
        <c:numFmt formatCode="#,##0_);[Red]\(#,##0\)" sourceLinked="0"/>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zh-CN"/>
          </a:p>
        </c:txPr>
        <c:crossAx val="1068346047"/>
        <c:crosses val="autoZero"/>
        <c:crossBetween val="between"/>
        <c:majorUnit val="10"/>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solidFill>
                <a:latin typeface="+mn-lt"/>
                <a:ea typeface="+mn-ea"/>
                <a:cs typeface="+mn-cs"/>
              </a:defRPr>
            </a:pPr>
            <a:r>
              <a:rPr lang="en-US" altLang="zh-CN" sz="1800">
                <a:solidFill>
                  <a:schemeClr val="tx1"/>
                </a:solidFill>
                <a:latin typeface="Arial" panose="020B0604020202020204" pitchFamily="34" charset="0"/>
                <a:cs typeface="Arial" panose="020B0604020202020204" pitchFamily="34" charset="0"/>
              </a:rPr>
              <a:t>Transit ridership of subway in</a:t>
            </a:r>
            <a:r>
              <a:rPr lang="en-US" altLang="zh-CN" sz="1800" baseline="0">
                <a:solidFill>
                  <a:schemeClr val="tx1"/>
                </a:solidFill>
                <a:latin typeface="Arial" panose="020B0604020202020204" pitchFamily="34" charset="0"/>
                <a:cs typeface="Arial" panose="020B0604020202020204" pitchFamily="34" charset="0"/>
              </a:rPr>
              <a:t> Fukuoka</a:t>
            </a:r>
            <a:endParaRPr lang="zh-CN" altLang="en-US" sz="1800">
              <a:solidFill>
                <a:schemeClr val="tx1"/>
              </a:solidFill>
              <a:latin typeface="Arial" panose="020B0604020202020204" pitchFamily="34" charset="0"/>
              <a:cs typeface="Arial" panose="020B0604020202020204" pitchFamily="34" charset="0"/>
            </a:endParaRP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solidFill>
              <a:latin typeface="+mn-lt"/>
              <a:ea typeface="+mn-ea"/>
              <a:cs typeface="+mn-cs"/>
            </a:defRPr>
          </a:pPr>
          <a:endParaRPr lang="zh-CN"/>
        </a:p>
      </c:txPr>
    </c:title>
    <c:autoTitleDeleted val="0"/>
    <c:plotArea>
      <c:layout/>
      <c:barChart>
        <c:barDir val="col"/>
        <c:grouping val="stacked"/>
        <c:varyColors val="0"/>
        <c:ser>
          <c:idx val="0"/>
          <c:order val="0"/>
          <c:tx>
            <c:strRef>
              <c:f>'transit ridership'!$A$8</c:f>
              <c:strCache>
                <c:ptCount val="1"/>
                <c:pt idx="0">
                  <c:v>line 1</c:v>
                </c:pt>
              </c:strCache>
            </c:strRef>
          </c:tx>
          <c:spPr>
            <a:solidFill>
              <a:schemeClr val="accent6"/>
            </a:solidFill>
            <a:ln>
              <a:solidFill>
                <a:schemeClr val="tx1">
                  <a:lumMod val="75000"/>
                  <a:lumOff val="25000"/>
                </a:schemeClr>
              </a:solidFill>
              <a:prstDash val="solid"/>
            </a:ln>
            <a:effectLst/>
          </c:spPr>
          <c:invertIfNegative val="0"/>
          <c:cat>
            <c:numRef>
              <c:f>'transit ridership'!$G$1:$P$1</c:f>
              <c:numCache>
                <c:formatCode>General</c:formatCode>
                <c:ptCount val="10"/>
                <c:pt idx="0">
                  <c:v>2005</c:v>
                </c:pt>
                <c:pt idx="1">
                  <c:v>2006</c:v>
                </c:pt>
                <c:pt idx="2">
                  <c:v>2007</c:v>
                </c:pt>
                <c:pt idx="3">
                  <c:v>2008</c:v>
                </c:pt>
                <c:pt idx="4">
                  <c:v>2009</c:v>
                </c:pt>
                <c:pt idx="5">
                  <c:v>2010</c:v>
                </c:pt>
                <c:pt idx="6">
                  <c:v>2011</c:v>
                </c:pt>
                <c:pt idx="7">
                  <c:v>2012</c:v>
                </c:pt>
                <c:pt idx="8">
                  <c:v>2013</c:v>
                </c:pt>
                <c:pt idx="9">
                  <c:v>2014</c:v>
                </c:pt>
              </c:numCache>
            </c:numRef>
          </c:cat>
          <c:val>
            <c:numRef>
              <c:f>'transit ridership'!$G$8:$P$8</c:f>
              <c:numCache>
                <c:formatCode>General</c:formatCode>
                <c:ptCount val="10"/>
                <c:pt idx="0">
                  <c:v>408641</c:v>
                </c:pt>
                <c:pt idx="1">
                  <c:v>420811</c:v>
                </c:pt>
                <c:pt idx="2">
                  <c:v>424076</c:v>
                </c:pt>
                <c:pt idx="3">
                  <c:v>427402</c:v>
                </c:pt>
                <c:pt idx="4">
                  <c:v>417222</c:v>
                </c:pt>
                <c:pt idx="5">
                  <c:v>426908</c:v>
                </c:pt>
                <c:pt idx="6">
                  <c:v>442126</c:v>
                </c:pt>
                <c:pt idx="7">
                  <c:v>454504</c:v>
                </c:pt>
                <c:pt idx="8">
                  <c:v>471578</c:v>
                </c:pt>
                <c:pt idx="9">
                  <c:v>491838</c:v>
                </c:pt>
              </c:numCache>
            </c:numRef>
          </c:val>
          <c:extLst>
            <c:ext xmlns:c16="http://schemas.microsoft.com/office/drawing/2014/chart" uri="{C3380CC4-5D6E-409C-BE32-E72D297353CC}">
              <c16:uniqueId val="{00000000-C285-4933-AB30-2DE587836A50}"/>
            </c:ext>
          </c:extLst>
        </c:ser>
        <c:ser>
          <c:idx val="1"/>
          <c:order val="1"/>
          <c:tx>
            <c:strRef>
              <c:f>'transit ridership'!$A$9</c:f>
              <c:strCache>
                <c:ptCount val="1"/>
                <c:pt idx="0">
                  <c:v>line 2</c:v>
                </c:pt>
              </c:strCache>
            </c:strRef>
          </c:tx>
          <c:spPr>
            <a:solidFill>
              <a:schemeClr val="bg1"/>
            </a:solidFill>
            <a:ln>
              <a:solidFill>
                <a:schemeClr val="bg1">
                  <a:lumMod val="50000"/>
                </a:schemeClr>
              </a:solidFill>
              <a:prstDash val="solid"/>
            </a:ln>
            <a:effectLst/>
          </c:spPr>
          <c:invertIfNegative val="0"/>
          <c:cat>
            <c:numRef>
              <c:f>'transit ridership'!$G$1:$P$1</c:f>
              <c:numCache>
                <c:formatCode>General</c:formatCode>
                <c:ptCount val="10"/>
                <c:pt idx="0">
                  <c:v>2005</c:v>
                </c:pt>
                <c:pt idx="1">
                  <c:v>2006</c:v>
                </c:pt>
                <c:pt idx="2">
                  <c:v>2007</c:v>
                </c:pt>
                <c:pt idx="3">
                  <c:v>2008</c:v>
                </c:pt>
                <c:pt idx="4">
                  <c:v>2009</c:v>
                </c:pt>
                <c:pt idx="5">
                  <c:v>2010</c:v>
                </c:pt>
                <c:pt idx="6">
                  <c:v>2011</c:v>
                </c:pt>
                <c:pt idx="7">
                  <c:v>2012</c:v>
                </c:pt>
                <c:pt idx="8">
                  <c:v>2013</c:v>
                </c:pt>
                <c:pt idx="9">
                  <c:v>2014</c:v>
                </c:pt>
              </c:numCache>
            </c:numRef>
          </c:cat>
          <c:val>
            <c:numRef>
              <c:f>'transit ridership'!$G$9:$P$9</c:f>
              <c:numCache>
                <c:formatCode>General</c:formatCode>
                <c:ptCount val="10"/>
                <c:pt idx="0">
                  <c:v>38887</c:v>
                </c:pt>
                <c:pt idx="1">
                  <c:v>39429</c:v>
                </c:pt>
                <c:pt idx="2">
                  <c:v>39145</c:v>
                </c:pt>
                <c:pt idx="3">
                  <c:v>40394</c:v>
                </c:pt>
                <c:pt idx="4">
                  <c:v>40015</c:v>
                </c:pt>
                <c:pt idx="5">
                  <c:v>41347</c:v>
                </c:pt>
                <c:pt idx="6">
                  <c:v>42583</c:v>
                </c:pt>
                <c:pt idx="7">
                  <c:v>43727</c:v>
                </c:pt>
                <c:pt idx="8">
                  <c:v>45848</c:v>
                </c:pt>
                <c:pt idx="9">
                  <c:v>47704</c:v>
                </c:pt>
              </c:numCache>
            </c:numRef>
          </c:val>
          <c:extLst>
            <c:ext xmlns:c16="http://schemas.microsoft.com/office/drawing/2014/chart" uri="{C3380CC4-5D6E-409C-BE32-E72D297353CC}">
              <c16:uniqueId val="{00000001-C285-4933-AB30-2DE587836A50}"/>
            </c:ext>
          </c:extLst>
        </c:ser>
        <c:ser>
          <c:idx val="2"/>
          <c:order val="2"/>
          <c:tx>
            <c:strRef>
              <c:f>'transit ridership'!$A$10</c:f>
              <c:strCache>
                <c:ptCount val="1"/>
                <c:pt idx="0">
                  <c:v>line 3</c:v>
                </c:pt>
              </c:strCache>
            </c:strRef>
          </c:tx>
          <c:spPr>
            <a:solidFill>
              <a:schemeClr val="accent4"/>
            </a:solidFill>
            <a:ln>
              <a:solidFill>
                <a:schemeClr val="bg1">
                  <a:lumMod val="50000"/>
                </a:schemeClr>
              </a:solidFill>
              <a:prstDash val="solid"/>
            </a:ln>
            <a:effectLst/>
          </c:spPr>
          <c:invertIfNegative val="0"/>
          <c:cat>
            <c:numRef>
              <c:f>'transit ridership'!$G$1:$P$1</c:f>
              <c:numCache>
                <c:formatCode>General</c:formatCode>
                <c:ptCount val="10"/>
                <c:pt idx="0">
                  <c:v>2005</c:v>
                </c:pt>
                <c:pt idx="1">
                  <c:v>2006</c:v>
                </c:pt>
                <c:pt idx="2">
                  <c:v>2007</c:v>
                </c:pt>
                <c:pt idx="3">
                  <c:v>2008</c:v>
                </c:pt>
                <c:pt idx="4">
                  <c:v>2009</c:v>
                </c:pt>
                <c:pt idx="5">
                  <c:v>2010</c:v>
                </c:pt>
                <c:pt idx="6">
                  <c:v>2011</c:v>
                </c:pt>
                <c:pt idx="7">
                  <c:v>2012</c:v>
                </c:pt>
                <c:pt idx="8">
                  <c:v>2013</c:v>
                </c:pt>
                <c:pt idx="9">
                  <c:v>2014</c:v>
                </c:pt>
              </c:numCache>
            </c:numRef>
          </c:cat>
          <c:val>
            <c:numRef>
              <c:f>'transit ridership'!$G$10:$P$10</c:f>
              <c:numCache>
                <c:formatCode>General</c:formatCode>
                <c:ptCount val="10"/>
                <c:pt idx="0">
                  <c:v>77007</c:v>
                </c:pt>
                <c:pt idx="1">
                  <c:v>88969</c:v>
                </c:pt>
                <c:pt idx="2">
                  <c:v>95886</c:v>
                </c:pt>
                <c:pt idx="3">
                  <c:v>100822</c:v>
                </c:pt>
                <c:pt idx="4">
                  <c:v>98519</c:v>
                </c:pt>
                <c:pt idx="5">
                  <c:v>102808</c:v>
                </c:pt>
                <c:pt idx="6">
                  <c:v>107775</c:v>
                </c:pt>
                <c:pt idx="7">
                  <c:v>110471</c:v>
                </c:pt>
                <c:pt idx="8">
                  <c:v>115163</c:v>
                </c:pt>
                <c:pt idx="9">
                  <c:v>120410</c:v>
                </c:pt>
              </c:numCache>
            </c:numRef>
          </c:val>
          <c:extLst>
            <c:ext xmlns:c16="http://schemas.microsoft.com/office/drawing/2014/chart" uri="{C3380CC4-5D6E-409C-BE32-E72D297353CC}">
              <c16:uniqueId val="{00000002-C285-4933-AB30-2DE587836A50}"/>
            </c:ext>
          </c:extLst>
        </c:ser>
        <c:dLbls>
          <c:showLegendKey val="0"/>
          <c:showVal val="0"/>
          <c:showCatName val="0"/>
          <c:showSerName val="0"/>
          <c:showPercent val="0"/>
          <c:showBubbleSize val="0"/>
        </c:dLbls>
        <c:gapWidth val="300"/>
        <c:overlap val="100"/>
        <c:axId val="-138606992"/>
        <c:axId val="-138604272"/>
      </c:barChart>
      <c:lineChart>
        <c:grouping val="standard"/>
        <c:varyColors val="0"/>
        <c:ser>
          <c:idx val="3"/>
          <c:order val="3"/>
          <c:tx>
            <c:strRef>
              <c:f>'transit ridership'!$A$11</c:f>
              <c:strCache>
                <c:ptCount val="1"/>
                <c:pt idx="0">
                  <c:v>total</c:v>
                </c:pt>
              </c:strCache>
            </c:strRef>
          </c:tx>
          <c:spPr>
            <a:ln w="28575" cap="rnd">
              <a:solidFill>
                <a:schemeClr val="tx1">
                  <a:lumMod val="75000"/>
                  <a:lumOff val="25000"/>
                </a:schemeClr>
              </a:solidFill>
              <a:prstDash val="solid"/>
              <a:round/>
            </a:ln>
            <a:effectLst/>
          </c:spPr>
          <c:marker>
            <c:symbol val="none"/>
          </c:marker>
          <c:cat>
            <c:numRef>
              <c:f>'transit ridership'!$G$1:$P$1</c:f>
              <c:numCache>
                <c:formatCode>General</c:formatCode>
                <c:ptCount val="10"/>
                <c:pt idx="0">
                  <c:v>2005</c:v>
                </c:pt>
                <c:pt idx="1">
                  <c:v>2006</c:v>
                </c:pt>
                <c:pt idx="2">
                  <c:v>2007</c:v>
                </c:pt>
                <c:pt idx="3">
                  <c:v>2008</c:v>
                </c:pt>
                <c:pt idx="4">
                  <c:v>2009</c:v>
                </c:pt>
                <c:pt idx="5">
                  <c:v>2010</c:v>
                </c:pt>
                <c:pt idx="6">
                  <c:v>2011</c:v>
                </c:pt>
                <c:pt idx="7">
                  <c:v>2012</c:v>
                </c:pt>
                <c:pt idx="8">
                  <c:v>2013</c:v>
                </c:pt>
                <c:pt idx="9">
                  <c:v>2014</c:v>
                </c:pt>
              </c:numCache>
            </c:numRef>
          </c:cat>
          <c:val>
            <c:numRef>
              <c:f>'transit ridership'!$G$11:$P$11</c:f>
              <c:numCache>
                <c:formatCode>General</c:formatCode>
                <c:ptCount val="10"/>
                <c:pt idx="0">
                  <c:v>524535</c:v>
                </c:pt>
                <c:pt idx="1">
                  <c:v>549209</c:v>
                </c:pt>
                <c:pt idx="2">
                  <c:v>559107</c:v>
                </c:pt>
                <c:pt idx="3">
                  <c:v>568618</c:v>
                </c:pt>
                <c:pt idx="4">
                  <c:v>555756</c:v>
                </c:pt>
                <c:pt idx="5">
                  <c:v>571063</c:v>
                </c:pt>
                <c:pt idx="6">
                  <c:v>592484</c:v>
                </c:pt>
                <c:pt idx="7">
                  <c:v>608702</c:v>
                </c:pt>
                <c:pt idx="8">
                  <c:v>632589</c:v>
                </c:pt>
                <c:pt idx="9">
                  <c:v>659952</c:v>
                </c:pt>
              </c:numCache>
            </c:numRef>
          </c:val>
          <c:smooth val="0"/>
          <c:extLst>
            <c:ext xmlns:c16="http://schemas.microsoft.com/office/drawing/2014/chart" uri="{C3380CC4-5D6E-409C-BE32-E72D297353CC}">
              <c16:uniqueId val="{00000003-C285-4933-AB30-2DE587836A50}"/>
            </c:ext>
          </c:extLst>
        </c:ser>
        <c:dLbls>
          <c:showLegendKey val="0"/>
          <c:showVal val="0"/>
          <c:showCatName val="0"/>
          <c:showSerName val="0"/>
          <c:showPercent val="0"/>
          <c:showBubbleSize val="0"/>
        </c:dLbls>
        <c:marker val="1"/>
        <c:smooth val="0"/>
        <c:axId val="-138606992"/>
        <c:axId val="-138604272"/>
      </c:lineChart>
      <c:catAx>
        <c:axId val="-1386069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zh-CN"/>
          </a:p>
        </c:txPr>
        <c:crossAx val="-138604272"/>
        <c:crosses val="autoZero"/>
        <c:auto val="1"/>
        <c:lblAlgn val="ctr"/>
        <c:lblOffset val="100"/>
        <c:noMultiLvlLbl val="0"/>
      </c:catAx>
      <c:valAx>
        <c:axId val="-1386042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solidFill>
                    <a:latin typeface="+mn-lt"/>
                    <a:ea typeface="+mn-ea"/>
                    <a:cs typeface="+mn-cs"/>
                  </a:defRPr>
                </a:pPr>
                <a:r>
                  <a:rPr lang="en-US" altLang="zh-CN" sz="1400">
                    <a:solidFill>
                      <a:schemeClr val="tx1"/>
                    </a:solidFill>
                  </a:rPr>
                  <a:t>transit</a:t>
                </a:r>
                <a:r>
                  <a:rPr lang="en-US" altLang="zh-CN" sz="1400" baseline="0">
                    <a:solidFill>
                      <a:schemeClr val="tx1"/>
                    </a:solidFill>
                  </a:rPr>
                  <a:t> ridership (person/day)</a:t>
                </a:r>
                <a:endParaRPr lang="zh-CN" altLang="en-US" sz="1400">
                  <a:solidFill>
                    <a:schemeClr val="tx1"/>
                  </a:solidFill>
                </a:endParaRP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zh-CN"/>
            </a:p>
          </c:txPr>
        </c:title>
        <c:numFmt formatCode="#,##0_);[Red]\(#,##0\)" sourceLinked="0"/>
        <c:majorTickMark val="out"/>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zh-CN"/>
          </a:p>
        </c:txPr>
        <c:crossAx val="-1386069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zh-CN"/>
        </a:p>
      </c:txPr>
    </c:legend>
    <c:plotVisOnly val="1"/>
    <c:dispBlanksAs val="zero"/>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t" anchorCtr="0"/>
          <a:lstStyle/>
          <a:p>
            <a:pPr>
              <a:defRPr lang="en-US" altLang="ja-JP" sz="1800" b="0" i="0" u="none" strike="noStrike" kern="1200" cap="all" spc="0" baseline="0">
                <a:solidFill>
                  <a:schemeClr val="tx1"/>
                </a:solidFill>
                <a:latin typeface="Arial" panose="020B0604020202020204" pitchFamily="34" charset="0"/>
                <a:ea typeface="+mn-ea"/>
                <a:cs typeface="Arial" panose="020B0604020202020204" pitchFamily="34" charset="0"/>
              </a:defRPr>
            </a:pPr>
            <a:r>
              <a:rPr lang="en-US" altLang="ja-JP" sz="1800" b="0" i="0" u="none" strike="noStrike" kern="1200" cap="none" spc="0" baseline="0">
                <a:solidFill>
                  <a:schemeClr val="tx1"/>
                </a:solidFill>
                <a:latin typeface="Arial" panose="020B0604020202020204" pitchFamily="34" charset="0"/>
                <a:ea typeface="+mn-ea"/>
                <a:cs typeface="Arial" panose="020B0604020202020204" pitchFamily="34" charset="0"/>
              </a:rPr>
              <a:t>Annual change rate of transit ridership</a:t>
            </a:r>
          </a:p>
        </c:rich>
      </c:tx>
      <c:overlay val="0"/>
      <c:spPr>
        <a:noFill/>
        <a:ln>
          <a:noFill/>
        </a:ln>
        <a:effectLst/>
      </c:spPr>
      <c:txPr>
        <a:bodyPr rot="0" spcFirstLastPara="1" vertOverflow="ellipsis" vert="horz" wrap="square" anchor="t" anchorCtr="0"/>
        <a:lstStyle/>
        <a:p>
          <a:pPr>
            <a:defRPr lang="en-US" altLang="ja-JP" sz="1800" b="0" i="0" u="none" strike="noStrike" kern="1200" cap="all" spc="0" baseline="0">
              <a:solidFill>
                <a:schemeClr val="tx1"/>
              </a:solidFill>
              <a:latin typeface="Arial" panose="020B0604020202020204" pitchFamily="34" charset="0"/>
              <a:ea typeface="+mn-ea"/>
              <a:cs typeface="Arial" panose="020B0604020202020204" pitchFamily="34" charset="0"/>
            </a:defRPr>
          </a:pPr>
          <a:endParaRPr lang="zh-CN"/>
        </a:p>
      </c:txPr>
    </c:title>
    <c:autoTitleDeleted val="0"/>
    <c:plotArea>
      <c:layout/>
      <c:barChart>
        <c:barDir val="col"/>
        <c:grouping val="clustered"/>
        <c:varyColors val="0"/>
        <c:ser>
          <c:idx val="0"/>
          <c:order val="0"/>
          <c:tx>
            <c:strRef>
              <c:f>'transit ridership'!$G$13</c:f>
              <c:strCache>
                <c:ptCount val="1"/>
                <c:pt idx="0">
                  <c:v>line 1</c:v>
                </c:pt>
              </c:strCache>
            </c:strRef>
          </c:tx>
          <c:spPr>
            <a:solidFill>
              <a:schemeClr val="accent6"/>
            </a:solidFill>
            <a:ln>
              <a:solidFill>
                <a:schemeClr val="tx1">
                  <a:lumMod val="75000"/>
                  <a:lumOff val="25000"/>
                </a:schemeClr>
              </a:solidFill>
            </a:ln>
            <a:effectLst/>
          </c:spPr>
          <c:invertIfNegative val="0"/>
          <c:cat>
            <c:numRef>
              <c:f>'transit ridership'!$H$1:$P$1</c:f>
              <c:numCache>
                <c:formatCode>General</c:formatCode>
                <c:ptCount val="9"/>
                <c:pt idx="0">
                  <c:v>2006</c:v>
                </c:pt>
                <c:pt idx="1">
                  <c:v>2007</c:v>
                </c:pt>
                <c:pt idx="2">
                  <c:v>2008</c:v>
                </c:pt>
                <c:pt idx="3">
                  <c:v>2009</c:v>
                </c:pt>
                <c:pt idx="4">
                  <c:v>2010</c:v>
                </c:pt>
                <c:pt idx="5">
                  <c:v>2011</c:v>
                </c:pt>
                <c:pt idx="6">
                  <c:v>2012</c:v>
                </c:pt>
                <c:pt idx="7">
                  <c:v>2013</c:v>
                </c:pt>
                <c:pt idx="8">
                  <c:v>2014</c:v>
                </c:pt>
              </c:numCache>
            </c:numRef>
          </c:cat>
          <c:val>
            <c:numRef>
              <c:f>'transit ridership'!$H$13:$P$13</c:f>
              <c:numCache>
                <c:formatCode>0.00%</c:formatCode>
                <c:ptCount val="9"/>
                <c:pt idx="0">
                  <c:v>2.9781642077030934E-2</c:v>
                </c:pt>
                <c:pt idx="1">
                  <c:v>7.7588275971873788E-3</c:v>
                </c:pt>
                <c:pt idx="2">
                  <c:v>7.8429338137504523E-3</c:v>
                </c:pt>
                <c:pt idx="3">
                  <c:v>-2.3818325604466062E-2</c:v>
                </c:pt>
                <c:pt idx="4">
                  <c:v>2.321545843699524E-2</c:v>
                </c:pt>
                <c:pt idx="5">
                  <c:v>3.5647024651681347E-2</c:v>
                </c:pt>
                <c:pt idx="6">
                  <c:v>2.7996543971628096E-2</c:v>
                </c:pt>
                <c:pt idx="7">
                  <c:v>3.7566226039814854E-2</c:v>
                </c:pt>
                <c:pt idx="8">
                  <c:v>4.2962139879298755E-2</c:v>
                </c:pt>
              </c:numCache>
            </c:numRef>
          </c:val>
          <c:extLst>
            <c:ext xmlns:c16="http://schemas.microsoft.com/office/drawing/2014/chart" uri="{C3380CC4-5D6E-409C-BE32-E72D297353CC}">
              <c16:uniqueId val="{00000000-90F8-4E51-B1DC-BF0EBF8E0A98}"/>
            </c:ext>
          </c:extLst>
        </c:ser>
        <c:ser>
          <c:idx val="1"/>
          <c:order val="1"/>
          <c:tx>
            <c:strRef>
              <c:f>'transit ridership'!$G$14</c:f>
              <c:strCache>
                <c:ptCount val="1"/>
                <c:pt idx="0">
                  <c:v>line 2</c:v>
                </c:pt>
              </c:strCache>
            </c:strRef>
          </c:tx>
          <c:spPr>
            <a:solidFill>
              <a:schemeClr val="bg1"/>
            </a:solidFill>
            <a:ln>
              <a:solidFill>
                <a:schemeClr val="tx1">
                  <a:lumMod val="75000"/>
                  <a:lumOff val="25000"/>
                </a:schemeClr>
              </a:solidFill>
            </a:ln>
            <a:effectLst/>
          </c:spPr>
          <c:invertIfNegative val="0"/>
          <c:cat>
            <c:numRef>
              <c:f>'transit ridership'!$H$1:$P$1</c:f>
              <c:numCache>
                <c:formatCode>General</c:formatCode>
                <c:ptCount val="9"/>
                <c:pt idx="0">
                  <c:v>2006</c:v>
                </c:pt>
                <c:pt idx="1">
                  <c:v>2007</c:v>
                </c:pt>
                <c:pt idx="2">
                  <c:v>2008</c:v>
                </c:pt>
                <c:pt idx="3">
                  <c:v>2009</c:v>
                </c:pt>
                <c:pt idx="4">
                  <c:v>2010</c:v>
                </c:pt>
                <c:pt idx="5">
                  <c:v>2011</c:v>
                </c:pt>
                <c:pt idx="6">
                  <c:v>2012</c:v>
                </c:pt>
                <c:pt idx="7">
                  <c:v>2013</c:v>
                </c:pt>
                <c:pt idx="8">
                  <c:v>2014</c:v>
                </c:pt>
              </c:numCache>
            </c:numRef>
          </c:cat>
          <c:val>
            <c:numRef>
              <c:f>'transit ridership'!$H$14:$P$14</c:f>
              <c:numCache>
                <c:formatCode>0.00%</c:formatCode>
                <c:ptCount val="9"/>
                <c:pt idx="0">
                  <c:v>1.3937819836963516E-2</c:v>
                </c:pt>
                <c:pt idx="1">
                  <c:v>-7.202820259200049E-3</c:v>
                </c:pt>
                <c:pt idx="2">
                  <c:v>3.1907012389832623E-2</c:v>
                </c:pt>
                <c:pt idx="3">
                  <c:v>-9.3825815715204985E-3</c:v>
                </c:pt>
                <c:pt idx="4">
                  <c:v>3.3287517181057158E-2</c:v>
                </c:pt>
                <c:pt idx="5">
                  <c:v>2.9893341717657895E-2</c:v>
                </c:pt>
                <c:pt idx="6">
                  <c:v>2.6865180940750966E-2</c:v>
                </c:pt>
                <c:pt idx="7">
                  <c:v>4.8505500034303761E-2</c:v>
                </c:pt>
                <c:pt idx="8">
                  <c:v>4.0481591345314927E-2</c:v>
                </c:pt>
              </c:numCache>
            </c:numRef>
          </c:val>
          <c:extLst>
            <c:ext xmlns:c16="http://schemas.microsoft.com/office/drawing/2014/chart" uri="{C3380CC4-5D6E-409C-BE32-E72D297353CC}">
              <c16:uniqueId val="{00000001-90F8-4E51-B1DC-BF0EBF8E0A98}"/>
            </c:ext>
          </c:extLst>
        </c:ser>
        <c:ser>
          <c:idx val="2"/>
          <c:order val="2"/>
          <c:tx>
            <c:strRef>
              <c:f>'transit ridership'!$G$15</c:f>
              <c:strCache>
                <c:ptCount val="1"/>
                <c:pt idx="0">
                  <c:v>line 3</c:v>
                </c:pt>
              </c:strCache>
            </c:strRef>
          </c:tx>
          <c:spPr>
            <a:solidFill>
              <a:schemeClr val="accent4"/>
            </a:solidFill>
            <a:ln>
              <a:solidFill>
                <a:schemeClr val="tx1">
                  <a:lumMod val="75000"/>
                  <a:lumOff val="25000"/>
                </a:schemeClr>
              </a:solidFill>
            </a:ln>
            <a:effectLst/>
          </c:spPr>
          <c:invertIfNegative val="0"/>
          <c:cat>
            <c:numRef>
              <c:f>'transit ridership'!$H$1:$P$1</c:f>
              <c:numCache>
                <c:formatCode>General</c:formatCode>
                <c:ptCount val="9"/>
                <c:pt idx="0">
                  <c:v>2006</c:v>
                </c:pt>
                <c:pt idx="1">
                  <c:v>2007</c:v>
                </c:pt>
                <c:pt idx="2">
                  <c:v>2008</c:v>
                </c:pt>
                <c:pt idx="3">
                  <c:v>2009</c:v>
                </c:pt>
                <c:pt idx="4">
                  <c:v>2010</c:v>
                </c:pt>
                <c:pt idx="5">
                  <c:v>2011</c:v>
                </c:pt>
                <c:pt idx="6">
                  <c:v>2012</c:v>
                </c:pt>
                <c:pt idx="7">
                  <c:v>2013</c:v>
                </c:pt>
                <c:pt idx="8">
                  <c:v>2014</c:v>
                </c:pt>
              </c:numCache>
            </c:numRef>
          </c:cat>
          <c:val>
            <c:numRef>
              <c:f>'transit ridership'!$H$15:$P$15</c:f>
              <c:numCache>
                <c:formatCode>0.00%</c:formatCode>
                <c:ptCount val="9"/>
                <c:pt idx="0">
                  <c:v>0.1553365278481178</c:v>
                </c:pt>
                <c:pt idx="1">
                  <c:v>7.7746181254144675E-2</c:v>
                </c:pt>
                <c:pt idx="2">
                  <c:v>5.1477796550069899E-2</c:v>
                </c:pt>
                <c:pt idx="3">
                  <c:v>-2.2842236813393924E-2</c:v>
                </c:pt>
                <c:pt idx="4">
                  <c:v>4.3534749642200943E-2</c:v>
                </c:pt>
                <c:pt idx="5">
                  <c:v>4.8313360827951124E-2</c:v>
                </c:pt>
                <c:pt idx="6">
                  <c:v>2.5015077708188338E-2</c:v>
                </c:pt>
                <c:pt idx="7">
                  <c:v>4.2472685139086197E-2</c:v>
                </c:pt>
                <c:pt idx="8">
                  <c:v>4.5561508470602474E-2</c:v>
                </c:pt>
              </c:numCache>
            </c:numRef>
          </c:val>
          <c:extLst>
            <c:ext xmlns:c16="http://schemas.microsoft.com/office/drawing/2014/chart" uri="{C3380CC4-5D6E-409C-BE32-E72D297353CC}">
              <c16:uniqueId val="{00000002-90F8-4E51-B1DC-BF0EBF8E0A98}"/>
            </c:ext>
          </c:extLst>
        </c:ser>
        <c:dLbls>
          <c:showLegendKey val="0"/>
          <c:showVal val="0"/>
          <c:showCatName val="0"/>
          <c:showSerName val="0"/>
          <c:showPercent val="0"/>
          <c:showBubbleSize val="0"/>
        </c:dLbls>
        <c:gapWidth val="164"/>
        <c:axId val="-138601008"/>
        <c:axId val="-138609168"/>
      </c:barChart>
      <c:lineChart>
        <c:grouping val="standard"/>
        <c:varyColors val="0"/>
        <c:ser>
          <c:idx val="3"/>
          <c:order val="3"/>
          <c:tx>
            <c:strRef>
              <c:f>'transit ridership'!$G$16</c:f>
              <c:strCache>
                <c:ptCount val="1"/>
                <c:pt idx="0">
                  <c:v>total</c:v>
                </c:pt>
              </c:strCache>
            </c:strRef>
          </c:tx>
          <c:spPr>
            <a:ln w="28575" cap="rnd">
              <a:solidFill>
                <a:schemeClr val="tx1">
                  <a:lumMod val="75000"/>
                  <a:lumOff val="25000"/>
                </a:schemeClr>
              </a:solidFill>
              <a:round/>
            </a:ln>
            <a:effectLst/>
          </c:spPr>
          <c:marker>
            <c:symbol val="none"/>
          </c:marker>
          <c:cat>
            <c:numRef>
              <c:f>'transit ridership'!$H$1:$P$1</c:f>
              <c:numCache>
                <c:formatCode>General</c:formatCode>
                <c:ptCount val="9"/>
                <c:pt idx="0">
                  <c:v>2006</c:v>
                </c:pt>
                <c:pt idx="1">
                  <c:v>2007</c:v>
                </c:pt>
                <c:pt idx="2">
                  <c:v>2008</c:v>
                </c:pt>
                <c:pt idx="3">
                  <c:v>2009</c:v>
                </c:pt>
                <c:pt idx="4">
                  <c:v>2010</c:v>
                </c:pt>
                <c:pt idx="5">
                  <c:v>2011</c:v>
                </c:pt>
                <c:pt idx="6">
                  <c:v>2012</c:v>
                </c:pt>
                <c:pt idx="7">
                  <c:v>2013</c:v>
                </c:pt>
                <c:pt idx="8">
                  <c:v>2014</c:v>
                </c:pt>
              </c:numCache>
            </c:numRef>
          </c:cat>
          <c:val>
            <c:numRef>
              <c:f>'transit ridership'!$H$16:$P$16</c:f>
              <c:numCache>
                <c:formatCode>0.00%</c:formatCode>
                <c:ptCount val="9"/>
                <c:pt idx="0">
                  <c:v>4.7039759024659844E-2</c:v>
                </c:pt>
                <c:pt idx="1">
                  <c:v>1.8022282956033031E-2</c:v>
                </c:pt>
                <c:pt idx="2">
                  <c:v>1.7011055128982377E-2</c:v>
                </c:pt>
                <c:pt idx="3">
                  <c:v>-2.2619755266277131E-2</c:v>
                </c:pt>
                <c:pt idx="4">
                  <c:v>2.7542662607331181E-2</c:v>
                </c:pt>
                <c:pt idx="5">
                  <c:v>3.7510747500713482E-2</c:v>
                </c:pt>
                <c:pt idx="6">
                  <c:v>2.7372891082290796E-2</c:v>
                </c:pt>
                <c:pt idx="7">
                  <c:v>3.9242519328012815E-2</c:v>
                </c:pt>
                <c:pt idx="8">
                  <c:v>4.3255573524041635E-2</c:v>
                </c:pt>
              </c:numCache>
            </c:numRef>
          </c:val>
          <c:smooth val="0"/>
          <c:extLst>
            <c:ext xmlns:c16="http://schemas.microsoft.com/office/drawing/2014/chart" uri="{C3380CC4-5D6E-409C-BE32-E72D297353CC}">
              <c16:uniqueId val="{00000003-90F8-4E51-B1DC-BF0EBF8E0A98}"/>
            </c:ext>
          </c:extLst>
        </c:ser>
        <c:dLbls>
          <c:showLegendKey val="0"/>
          <c:showVal val="0"/>
          <c:showCatName val="0"/>
          <c:showSerName val="0"/>
          <c:showPercent val="0"/>
          <c:showBubbleSize val="0"/>
        </c:dLbls>
        <c:marker val="1"/>
        <c:smooth val="0"/>
        <c:axId val="-138601008"/>
        <c:axId val="-138609168"/>
      </c:lineChart>
      <c:catAx>
        <c:axId val="-138601008"/>
        <c:scaling>
          <c:orientation val="minMax"/>
        </c:scaling>
        <c:delete val="0"/>
        <c:axPos val="b"/>
        <c:numFmt formatCode="General" sourceLinked="1"/>
        <c:majorTickMark val="none"/>
        <c:minorTickMark val="none"/>
        <c:tickLblPos val="low"/>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zh-CN"/>
          </a:p>
        </c:txPr>
        <c:crossAx val="-138609168"/>
        <c:crosses val="autoZero"/>
        <c:auto val="1"/>
        <c:lblAlgn val="ctr"/>
        <c:lblOffset val="100"/>
        <c:noMultiLvlLbl val="0"/>
      </c:catAx>
      <c:valAx>
        <c:axId val="-138609168"/>
        <c:scaling>
          <c:orientation val="minMax"/>
        </c:scaling>
        <c:delete val="0"/>
        <c:axPos val="l"/>
        <c:majorGridlines>
          <c:spPr>
            <a:ln>
              <a:solidFill>
                <a:schemeClr val="tx1">
                  <a:lumMod val="15000"/>
                  <a:lumOff val="85000"/>
                </a:schemeClr>
              </a:solidFill>
            </a:ln>
            <a:effectLst/>
          </c:spPr>
        </c:majorGridlines>
        <c:numFmt formatCode="0.0%" sourceLinked="0"/>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zh-CN"/>
          </a:p>
        </c:txPr>
        <c:crossAx val="-138601008"/>
        <c:crosses val="autoZero"/>
        <c:crossBetween val="between"/>
        <c:majorUnit val="5.000000000000001E-2"/>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solidFill>
                <a:latin typeface="+mn-lt"/>
                <a:ea typeface="+mn-ea"/>
                <a:cs typeface="+mn-cs"/>
              </a:defRPr>
            </a:pPr>
            <a:r>
              <a:rPr lang="en-US" sz="1800"/>
              <a:t>Land Use Constitution for each type</a:t>
            </a:r>
            <a:endParaRPr lang="zh-CN" sz="1800"/>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solidFill>
              <a:latin typeface="+mn-lt"/>
              <a:ea typeface="+mn-ea"/>
              <a:cs typeface="+mn-cs"/>
            </a:defRPr>
          </a:pPr>
          <a:endParaRPr lang="zh-CN"/>
        </a:p>
      </c:txPr>
    </c:title>
    <c:autoTitleDeleted val="0"/>
    <c:plotArea>
      <c:layout/>
      <c:barChart>
        <c:barDir val="bar"/>
        <c:grouping val="percentStacked"/>
        <c:varyColors val="0"/>
        <c:ser>
          <c:idx val="0"/>
          <c:order val="0"/>
          <c:tx>
            <c:strRef>
              <c:f>'classification on land use'!$B$89</c:f>
              <c:strCache>
                <c:ptCount val="1"/>
                <c:pt idx="0">
                  <c:v>Low-density residence</c:v>
                </c:pt>
              </c:strCache>
            </c:strRef>
          </c:tx>
          <c:spPr>
            <a:solidFill>
              <a:schemeClr val="accent6"/>
            </a:solidFill>
            <a:ln>
              <a:noFill/>
            </a:ln>
            <a:effectLst/>
          </c:spPr>
          <c:invertIfNegative val="0"/>
          <c:cat>
            <c:strRef>
              <c:f>'classification on land use'!$C$88:$G$88</c:f>
              <c:strCache>
                <c:ptCount val="5"/>
                <c:pt idx="0">
                  <c:v>Office</c:v>
                </c:pt>
                <c:pt idx="1">
                  <c:v>Commerce</c:v>
                </c:pt>
                <c:pt idx="2">
                  <c:v>Residence</c:v>
                </c:pt>
                <c:pt idx="3">
                  <c:v>Education</c:v>
                </c:pt>
                <c:pt idx="4">
                  <c:v>Other</c:v>
                </c:pt>
              </c:strCache>
            </c:strRef>
          </c:cat>
          <c:val>
            <c:numRef>
              <c:f>'classification on land use'!$C$89:$G$89</c:f>
              <c:numCache>
                <c:formatCode>0.00%</c:formatCode>
                <c:ptCount val="5"/>
                <c:pt idx="0">
                  <c:v>2.8504271833282597E-2</c:v>
                </c:pt>
                <c:pt idx="1">
                  <c:v>7.9899534685992174E-2</c:v>
                </c:pt>
                <c:pt idx="2">
                  <c:v>0.69225202863888113</c:v>
                </c:pt>
                <c:pt idx="3">
                  <c:v>4.4717358446829142E-2</c:v>
                </c:pt>
                <c:pt idx="4">
                  <c:v>0.15462680639501503</c:v>
                </c:pt>
              </c:numCache>
            </c:numRef>
          </c:val>
          <c:extLst>
            <c:ext xmlns:c16="http://schemas.microsoft.com/office/drawing/2014/chart" uri="{C3380CC4-5D6E-409C-BE32-E72D297353CC}">
              <c16:uniqueId val="{00000000-6967-4AA8-9F5A-92AC1D66811D}"/>
            </c:ext>
          </c:extLst>
        </c:ser>
        <c:ser>
          <c:idx val="1"/>
          <c:order val="1"/>
          <c:tx>
            <c:strRef>
              <c:f>'classification on land use'!$B$90</c:f>
              <c:strCache>
                <c:ptCount val="1"/>
                <c:pt idx="0">
                  <c:v>High-density residence</c:v>
                </c:pt>
              </c:strCache>
            </c:strRef>
          </c:tx>
          <c:spPr>
            <a:solidFill>
              <a:schemeClr val="accent4"/>
            </a:solidFill>
            <a:ln>
              <a:noFill/>
            </a:ln>
            <a:effectLst/>
          </c:spPr>
          <c:invertIfNegative val="0"/>
          <c:cat>
            <c:strRef>
              <c:f>'classification on land use'!$C$88:$G$88</c:f>
              <c:strCache>
                <c:ptCount val="5"/>
                <c:pt idx="0">
                  <c:v>Office</c:v>
                </c:pt>
                <c:pt idx="1">
                  <c:v>Commerce</c:v>
                </c:pt>
                <c:pt idx="2">
                  <c:v>Residence</c:v>
                </c:pt>
                <c:pt idx="3">
                  <c:v>Education</c:v>
                </c:pt>
                <c:pt idx="4">
                  <c:v>Other</c:v>
                </c:pt>
              </c:strCache>
            </c:strRef>
          </c:cat>
          <c:val>
            <c:numRef>
              <c:f>'classification on land use'!$C$90:$G$90</c:f>
              <c:numCache>
                <c:formatCode>0.00%</c:formatCode>
                <c:ptCount val="5"/>
                <c:pt idx="0">
                  <c:v>5.4320420398961511E-2</c:v>
                </c:pt>
                <c:pt idx="1">
                  <c:v>4.0302558438692383E-2</c:v>
                </c:pt>
                <c:pt idx="2">
                  <c:v>0.59664555486648918</c:v>
                </c:pt>
                <c:pt idx="3">
                  <c:v>7.4697074419802112E-2</c:v>
                </c:pt>
                <c:pt idx="4">
                  <c:v>0.23403439187605479</c:v>
                </c:pt>
              </c:numCache>
            </c:numRef>
          </c:val>
          <c:extLst>
            <c:ext xmlns:c16="http://schemas.microsoft.com/office/drawing/2014/chart" uri="{C3380CC4-5D6E-409C-BE32-E72D297353CC}">
              <c16:uniqueId val="{00000001-6967-4AA8-9F5A-92AC1D66811D}"/>
            </c:ext>
          </c:extLst>
        </c:ser>
        <c:ser>
          <c:idx val="2"/>
          <c:order val="2"/>
          <c:tx>
            <c:strRef>
              <c:f>'classification on land use'!$B$91</c:f>
              <c:strCache>
                <c:ptCount val="1"/>
                <c:pt idx="0">
                  <c:v>Education</c:v>
                </c:pt>
              </c:strCache>
            </c:strRef>
          </c:tx>
          <c:spPr>
            <a:solidFill>
              <a:schemeClr val="accent5"/>
            </a:solidFill>
            <a:ln>
              <a:noFill/>
            </a:ln>
            <a:effectLst/>
          </c:spPr>
          <c:invertIfNegative val="0"/>
          <c:cat>
            <c:strRef>
              <c:f>'classification on land use'!$C$88:$G$88</c:f>
              <c:strCache>
                <c:ptCount val="5"/>
                <c:pt idx="0">
                  <c:v>Office</c:v>
                </c:pt>
                <c:pt idx="1">
                  <c:v>Commerce</c:v>
                </c:pt>
                <c:pt idx="2">
                  <c:v>Residence</c:v>
                </c:pt>
                <c:pt idx="3">
                  <c:v>Education</c:v>
                </c:pt>
                <c:pt idx="4">
                  <c:v>Other</c:v>
                </c:pt>
              </c:strCache>
            </c:strRef>
          </c:cat>
          <c:val>
            <c:numRef>
              <c:f>'classification on land use'!$C$91:$G$91</c:f>
              <c:numCache>
                <c:formatCode>0.00%</c:formatCode>
                <c:ptCount val="5"/>
                <c:pt idx="0">
                  <c:v>6.0316297728848965E-2</c:v>
                </c:pt>
                <c:pt idx="1">
                  <c:v>5.0841940326374596E-2</c:v>
                </c:pt>
                <c:pt idx="2">
                  <c:v>0.40216925562960942</c:v>
                </c:pt>
                <c:pt idx="3">
                  <c:v>0.20709454656376383</c:v>
                </c:pt>
                <c:pt idx="4">
                  <c:v>0.2795779597514032</c:v>
                </c:pt>
              </c:numCache>
            </c:numRef>
          </c:val>
          <c:extLst>
            <c:ext xmlns:c16="http://schemas.microsoft.com/office/drawing/2014/chart" uri="{C3380CC4-5D6E-409C-BE32-E72D297353CC}">
              <c16:uniqueId val="{00000002-6967-4AA8-9F5A-92AC1D66811D}"/>
            </c:ext>
          </c:extLst>
        </c:ser>
        <c:ser>
          <c:idx val="3"/>
          <c:order val="3"/>
          <c:tx>
            <c:strRef>
              <c:f>'classification on land use'!$B$92</c:f>
              <c:strCache>
                <c:ptCount val="1"/>
                <c:pt idx="0">
                  <c:v>Downtown commerce</c:v>
                </c:pt>
              </c:strCache>
            </c:strRef>
          </c:tx>
          <c:spPr>
            <a:solidFill>
              <a:schemeClr val="accent2"/>
            </a:solidFill>
            <a:ln>
              <a:noFill/>
            </a:ln>
            <a:effectLst/>
          </c:spPr>
          <c:invertIfNegative val="0"/>
          <c:cat>
            <c:strRef>
              <c:f>'classification on land use'!$C$88:$G$88</c:f>
              <c:strCache>
                <c:ptCount val="5"/>
                <c:pt idx="0">
                  <c:v>Office</c:v>
                </c:pt>
                <c:pt idx="1">
                  <c:v>Commerce</c:v>
                </c:pt>
                <c:pt idx="2">
                  <c:v>Residence</c:v>
                </c:pt>
                <c:pt idx="3">
                  <c:v>Education</c:v>
                </c:pt>
                <c:pt idx="4">
                  <c:v>Other</c:v>
                </c:pt>
              </c:strCache>
            </c:strRef>
          </c:cat>
          <c:val>
            <c:numRef>
              <c:f>'classification on land use'!$C$92:$G$92</c:f>
              <c:numCache>
                <c:formatCode>0.00%</c:formatCode>
                <c:ptCount val="5"/>
                <c:pt idx="0">
                  <c:v>0.38083715273764362</c:v>
                </c:pt>
                <c:pt idx="1">
                  <c:v>0.25757206517749559</c:v>
                </c:pt>
                <c:pt idx="2">
                  <c:v>0.1367833202995466</c:v>
                </c:pt>
                <c:pt idx="3">
                  <c:v>1.236302855403389E-2</c:v>
                </c:pt>
                <c:pt idx="4">
                  <c:v>0.21244443323128026</c:v>
                </c:pt>
              </c:numCache>
            </c:numRef>
          </c:val>
          <c:extLst>
            <c:ext xmlns:c16="http://schemas.microsoft.com/office/drawing/2014/chart" uri="{C3380CC4-5D6E-409C-BE32-E72D297353CC}">
              <c16:uniqueId val="{00000003-6967-4AA8-9F5A-92AC1D66811D}"/>
            </c:ext>
          </c:extLst>
        </c:ser>
        <c:ser>
          <c:idx val="4"/>
          <c:order val="4"/>
          <c:tx>
            <c:strRef>
              <c:f>'classification on land use'!$B$93</c:f>
              <c:strCache>
                <c:ptCount val="1"/>
                <c:pt idx="0">
                  <c:v>Office</c:v>
                </c:pt>
              </c:strCache>
            </c:strRef>
          </c:tx>
          <c:spPr>
            <a:solidFill>
              <a:schemeClr val="tx1">
                <a:lumMod val="50000"/>
                <a:lumOff val="50000"/>
              </a:schemeClr>
            </a:solidFill>
            <a:ln>
              <a:noFill/>
            </a:ln>
            <a:effectLst/>
          </c:spPr>
          <c:invertIfNegative val="0"/>
          <c:cat>
            <c:strRef>
              <c:f>'classification on land use'!$C$88:$G$88</c:f>
              <c:strCache>
                <c:ptCount val="5"/>
                <c:pt idx="0">
                  <c:v>Office</c:v>
                </c:pt>
                <c:pt idx="1">
                  <c:v>Commerce</c:v>
                </c:pt>
                <c:pt idx="2">
                  <c:v>Residence</c:v>
                </c:pt>
                <c:pt idx="3">
                  <c:v>Education</c:v>
                </c:pt>
                <c:pt idx="4">
                  <c:v>Other</c:v>
                </c:pt>
              </c:strCache>
            </c:strRef>
          </c:cat>
          <c:val>
            <c:numRef>
              <c:f>'classification on land use'!$C$93:$G$93</c:f>
              <c:numCache>
                <c:formatCode>0.00%</c:formatCode>
                <c:ptCount val="5"/>
                <c:pt idx="0">
                  <c:v>0.27481836401964993</c:v>
                </c:pt>
                <c:pt idx="1">
                  <c:v>0.14200596303359431</c:v>
                </c:pt>
                <c:pt idx="2">
                  <c:v>0.27094896967443904</c:v>
                </c:pt>
                <c:pt idx="3">
                  <c:v>3.0956173266151549E-2</c:v>
                </c:pt>
                <c:pt idx="4">
                  <c:v>0.2812705300061652</c:v>
                </c:pt>
              </c:numCache>
            </c:numRef>
          </c:val>
          <c:extLst>
            <c:ext xmlns:c16="http://schemas.microsoft.com/office/drawing/2014/chart" uri="{C3380CC4-5D6E-409C-BE32-E72D297353CC}">
              <c16:uniqueId val="{00000004-6967-4AA8-9F5A-92AC1D66811D}"/>
            </c:ext>
          </c:extLst>
        </c:ser>
        <c:dLbls>
          <c:showLegendKey val="0"/>
          <c:showVal val="0"/>
          <c:showCatName val="0"/>
          <c:showSerName val="0"/>
          <c:showPercent val="0"/>
          <c:showBubbleSize val="0"/>
        </c:dLbls>
        <c:gapWidth val="150"/>
        <c:overlap val="100"/>
        <c:axId val="1897249567"/>
        <c:axId val="1777356991"/>
      </c:barChart>
      <c:catAx>
        <c:axId val="189724956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zh-CN"/>
          </a:p>
        </c:txPr>
        <c:crossAx val="1777356991"/>
        <c:crosses val="autoZero"/>
        <c:auto val="1"/>
        <c:lblAlgn val="ctr"/>
        <c:lblOffset val="100"/>
        <c:noMultiLvlLbl val="0"/>
      </c:catAx>
      <c:valAx>
        <c:axId val="1777356991"/>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zh-CN"/>
          </a:p>
        </c:txPr>
        <c:crossAx val="1897249567"/>
        <c:crosses val="autoZero"/>
        <c:crossBetween val="between"/>
      </c:valAx>
      <c:spPr>
        <a:noFill/>
        <a:ln>
          <a:noFill/>
        </a:ln>
        <a:effectLst/>
      </c:spPr>
    </c:plotArea>
    <c:legend>
      <c:legendPos val="b"/>
      <c:layout>
        <c:manualLayout>
          <c:xMode val="edge"/>
          <c:yMode val="edge"/>
          <c:x val="0.11522125945065209"/>
          <c:y val="0.80799726721333831"/>
          <c:w val="0.769557464470769"/>
          <c:h val="0.1920027327866618"/>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zh-CN"/>
        </a:p>
      </c:txPr>
    </c:legend>
    <c:plotVisOnly val="1"/>
    <c:dispBlanksAs val="gap"/>
    <c:showDLblsOverMax val="0"/>
  </c:chart>
  <c:spPr>
    <a:noFill/>
    <a:ln>
      <a:noFill/>
    </a:ln>
    <a:effectLst/>
  </c:spPr>
  <c:txPr>
    <a:bodyPr/>
    <a:lstStyle/>
    <a:p>
      <a:pPr>
        <a:defRPr>
          <a:solidFill>
            <a:schemeClr val="tx1"/>
          </a:solidFill>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solidFill>
                <a:latin typeface="+mn-lt"/>
                <a:ea typeface="+mn-ea"/>
                <a:cs typeface="+mn-cs"/>
              </a:defRPr>
            </a:pPr>
            <a:r>
              <a:rPr lang="en-US" altLang="ja-JP" sz="1800">
                <a:solidFill>
                  <a:schemeClr val="tx1"/>
                </a:solidFill>
                <a:latin typeface="Arial" panose="020B0604020202020204" pitchFamily="34" charset="0"/>
                <a:cs typeface="Arial" panose="020B0604020202020204" pitchFamily="34" charset="0"/>
              </a:rPr>
              <a:t>Population estimation of Fukuoka</a:t>
            </a:r>
            <a:endParaRPr lang="zh-CN" altLang="en-US" sz="1800">
              <a:solidFill>
                <a:schemeClr val="tx1"/>
              </a:solidFill>
              <a:latin typeface="Arial" panose="020B0604020202020204" pitchFamily="34" charset="0"/>
              <a:cs typeface="Arial" panose="020B0604020202020204" pitchFamily="34" charset="0"/>
            </a:endParaRPr>
          </a:p>
        </c:rich>
      </c:tx>
      <c:layout>
        <c:manualLayout>
          <c:xMode val="edge"/>
          <c:yMode val="edge"/>
          <c:x val="0.29763594914272973"/>
          <c:y val="2.1562048756829044E-2"/>
        </c:manualLayout>
      </c:layout>
      <c:overlay val="0"/>
      <c:spPr>
        <a:noFill/>
        <a:ln>
          <a:noFill/>
        </a:ln>
        <a:effectLst/>
      </c:spPr>
      <c:txPr>
        <a:bodyPr rot="0" spcFirstLastPara="1" vertOverflow="ellipsis" vert="horz" wrap="square" anchor="ctr" anchorCtr="1"/>
        <a:lstStyle/>
        <a:p>
          <a:pPr>
            <a:defRPr sz="1800" b="0" i="0" u="none" strike="noStrike" kern="1200" spc="0" baseline="0">
              <a:solidFill>
                <a:schemeClr val="tx1"/>
              </a:solidFill>
              <a:latin typeface="+mn-lt"/>
              <a:ea typeface="+mn-ea"/>
              <a:cs typeface="+mn-cs"/>
            </a:defRPr>
          </a:pPr>
          <a:endParaRPr lang="zh-CN"/>
        </a:p>
      </c:txPr>
    </c:title>
    <c:autoTitleDeleted val="0"/>
    <c:plotArea>
      <c:layout/>
      <c:barChart>
        <c:barDir val="col"/>
        <c:grouping val="stacked"/>
        <c:varyColors val="0"/>
        <c:ser>
          <c:idx val="0"/>
          <c:order val="0"/>
          <c:tx>
            <c:strRef>
              <c:f>figures!$B$10</c:f>
              <c:strCache>
                <c:ptCount val="1"/>
                <c:pt idx="0">
                  <c:v>0-14 years old</c:v>
                </c:pt>
              </c:strCache>
            </c:strRef>
          </c:tx>
          <c:spPr>
            <a:solidFill>
              <a:schemeClr val="accent6">
                <a:lumMod val="60000"/>
                <a:lumOff val="40000"/>
              </a:schemeClr>
            </a:solidFill>
            <a:ln w="6350">
              <a:solidFill>
                <a:schemeClr val="tx1"/>
              </a:solidFill>
            </a:ln>
            <a:effectLst/>
          </c:spPr>
          <c:invertIfNegative val="0"/>
          <c:cat>
            <c:numRef>
              <c:f>figures!$A$11:$A$24</c:f>
              <c:numCache>
                <c:formatCode>General</c:formatCode>
                <c:ptCount val="14"/>
                <c:pt idx="0">
                  <c:v>1985</c:v>
                </c:pt>
                <c:pt idx="1">
                  <c:v>1990</c:v>
                </c:pt>
                <c:pt idx="2">
                  <c:v>1995</c:v>
                </c:pt>
                <c:pt idx="3">
                  <c:v>2000</c:v>
                </c:pt>
                <c:pt idx="4">
                  <c:v>2005</c:v>
                </c:pt>
                <c:pt idx="5">
                  <c:v>2010</c:v>
                </c:pt>
                <c:pt idx="6">
                  <c:v>2015</c:v>
                </c:pt>
                <c:pt idx="7">
                  <c:v>2020</c:v>
                </c:pt>
                <c:pt idx="8">
                  <c:v>2025</c:v>
                </c:pt>
                <c:pt idx="9">
                  <c:v>2030</c:v>
                </c:pt>
                <c:pt idx="10">
                  <c:v>2035</c:v>
                </c:pt>
                <c:pt idx="11">
                  <c:v>2040</c:v>
                </c:pt>
                <c:pt idx="12">
                  <c:v>2045</c:v>
                </c:pt>
                <c:pt idx="13">
                  <c:v>2050</c:v>
                </c:pt>
              </c:numCache>
            </c:numRef>
          </c:cat>
          <c:val>
            <c:numRef>
              <c:f>figures!$B$11:$B$24</c:f>
              <c:numCache>
                <c:formatCode>General</c:formatCode>
                <c:ptCount val="14"/>
                <c:pt idx="0">
                  <c:v>252</c:v>
                </c:pt>
                <c:pt idx="1">
                  <c:v>231</c:v>
                </c:pt>
                <c:pt idx="2">
                  <c:v>205</c:v>
                </c:pt>
                <c:pt idx="3">
                  <c:v>191</c:v>
                </c:pt>
                <c:pt idx="4">
                  <c:v>188</c:v>
                </c:pt>
                <c:pt idx="5">
                  <c:v>192</c:v>
                </c:pt>
                <c:pt idx="6">
                  <c:v>201</c:v>
                </c:pt>
                <c:pt idx="7">
                  <c:v>204</c:v>
                </c:pt>
                <c:pt idx="8">
                  <c:v>201</c:v>
                </c:pt>
                <c:pt idx="9">
                  <c:v>189</c:v>
                </c:pt>
                <c:pt idx="10">
                  <c:v>176</c:v>
                </c:pt>
                <c:pt idx="11">
                  <c:v>168</c:v>
                </c:pt>
                <c:pt idx="12">
                  <c:v>165</c:v>
                </c:pt>
                <c:pt idx="13">
                  <c:v>164</c:v>
                </c:pt>
              </c:numCache>
            </c:numRef>
          </c:val>
          <c:extLst>
            <c:ext xmlns:c16="http://schemas.microsoft.com/office/drawing/2014/chart" uri="{C3380CC4-5D6E-409C-BE32-E72D297353CC}">
              <c16:uniqueId val="{00000000-5ACE-41E4-9EC9-5DF36255F1BD}"/>
            </c:ext>
          </c:extLst>
        </c:ser>
        <c:ser>
          <c:idx val="1"/>
          <c:order val="1"/>
          <c:tx>
            <c:strRef>
              <c:f>figures!$C$10</c:f>
              <c:strCache>
                <c:ptCount val="1"/>
                <c:pt idx="0">
                  <c:v>15-64 years old</c:v>
                </c:pt>
              </c:strCache>
            </c:strRef>
          </c:tx>
          <c:spPr>
            <a:solidFill>
              <a:schemeClr val="accent5">
                <a:lumMod val="60000"/>
                <a:lumOff val="40000"/>
              </a:schemeClr>
            </a:solidFill>
            <a:ln w="6350">
              <a:solidFill>
                <a:schemeClr val="tx1"/>
              </a:solidFill>
            </a:ln>
            <a:effectLst/>
          </c:spPr>
          <c:invertIfNegative val="0"/>
          <c:cat>
            <c:numRef>
              <c:f>figures!$A$11:$A$24</c:f>
              <c:numCache>
                <c:formatCode>General</c:formatCode>
                <c:ptCount val="14"/>
                <c:pt idx="0">
                  <c:v>1985</c:v>
                </c:pt>
                <c:pt idx="1">
                  <c:v>1990</c:v>
                </c:pt>
                <c:pt idx="2">
                  <c:v>1995</c:v>
                </c:pt>
                <c:pt idx="3">
                  <c:v>2000</c:v>
                </c:pt>
                <c:pt idx="4">
                  <c:v>2005</c:v>
                </c:pt>
                <c:pt idx="5">
                  <c:v>2010</c:v>
                </c:pt>
                <c:pt idx="6">
                  <c:v>2015</c:v>
                </c:pt>
                <c:pt idx="7">
                  <c:v>2020</c:v>
                </c:pt>
                <c:pt idx="8">
                  <c:v>2025</c:v>
                </c:pt>
                <c:pt idx="9">
                  <c:v>2030</c:v>
                </c:pt>
                <c:pt idx="10">
                  <c:v>2035</c:v>
                </c:pt>
                <c:pt idx="11">
                  <c:v>2040</c:v>
                </c:pt>
                <c:pt idx="12">
                  <c:v>2045</c:v>
                </c:pt>
                <c:pt idx="13">
                  <c:v>2050</c:v>
                </c:pt>
              </c:numCache>
            </c:numRef>
          </c:cat>
          <c:val>
            <c:numRef>
              <c:f>figures!$C$11:$C$24</c:f>
              <c:numCache>
                <c:formatCode>General</c:formatCode>
                <c:ptCount val="14"/>
                <c:pt idx="0">
                  <c:v>816</c:v>
                </c:pt>
                <c:pt idx="1">
                  <c:v>886</c:v>
                </c:pt>
                <c:pt idx="2">
                  <c:v>933</c:v>
                </c:pt>
                <c:pt idx="3">
                  <c:v>968</c:v>
                </c:pt>
                <c:pt idx="4">
                  <c:v>984</c:v>
                </c:pt>
                <c:pt idx="5">
                  <c:v>998</c:v>
                </c:pt>
                <c:pt idx="6">
                  <c:v>1002</c:v>
                </c:pt>
                <c:pt idx="7">
                  <c:v>996</c:v>
                </c:pt>
                <c:pt idx="8">
                  <c:v>996</c:v>
                </c:pt>
                <c:pt idx="9">
                  <c:v>993</c:v>
                </c:pt>
                <c:pt idx="10">
                  <c:v>975</c:v>
                </c:pt>
                <c:pt idx="11">
                  <c:v>937</c:v>
                </c:pt>
                <c:pt idx="12">
                  <c:v>901</c:v>
                </c:pt>
                <c:pt idx="13">
                  <c:v>870</c:v>
                </c:pt>
              </c:numCache>
            </c:numRef>
          </c:val>
          <c:extLst>
            <c:ext xmlns:c16="http://schemas.microsoft.com/office/drawing/2014/chart" uri="{C3380CC4-5D6E-409C-BE32-E72D297353CC}">
              <c16:uniqueId val="{00000001-5ACE-41E4-9EC9-5DF36255F1BD}"/>
            </c:ext>
          </c:extLst>
        </c:ser>
        <c:ser>
          <c:idx val="2"/>
          <c:order val="2"/>
          <c:tx>
            <c:strRef>
              <c:f>figures!$D$10</c:f>
              <c:strCache>
                <c:ptCount val="1"/>
                <c:pt idx="0">
                  <c:v>65 and older</c:v>
                </c:pt>
              </c:strCache>
            </c:strRef>
          </c:tx>
          <c:spPr>
            <a:solidFill>
              <a:schemeClr val="accent4">
                <a:lumMod val="60000"/>
                <a:lumOff val="40000"/>
              </a:schemeClr>
            </a:solidFill>
            <a:ln w="6350">
              <a:solidFill>
                <a:schemeClr val="tx1"/>
              </a:solidFill>
            </a:ln>
            <a:effectLst/>
          </c:spPr>
          <c:invertIfNegative val="0"/>
          <c:cat>
            <c:numRef>
              <c:f>figures!$A$11:$A$24</c:f>
              <c:numCache>
                <c:formatCode>General</c:formatCode>
                <c:ptCount val="14"/>
                <c:pt idx="0">
                  <c:v>1985</c:v>
                </c:pt>
                <c:pt idx="1">
                  <c:v>1990</c:v>
                </c:pt>
                <c:pt idx="2">
                  <c:v>1995</c:v>
                </c:pt>
                <c:pt idx="3">
                  <c:v>2000</c:v>
                </c:pt>
                <c:pt idx="4">
                  <c:v>2005</c:v>
                </c:pt>
                <c:pt idx="5">
                  <c:v>2010</c:v>
                </c:pt>
                <c:pt idx="6">
                  <c:v>2015</c:v>
                </c:pt>
                <c:pt idx="7">
                  <c:v>2020</c:v>
                </c:pt>
                <c:pt idx="8">
                  <c:v>2025</c:v>
                </c:pt>
                <c:pt idx="9">
                  <c:v>2030</c:v>
                </c:pt>
                <c:pt idx="10">
                  <c:v>2035</c:v>
                </c:pt>
                <c:pt idx="11">
                  <c:v>2040</c:v>
                </c:pt>
                <c:pt idx="12">
                  <c:v>2045</c:v>
                </c:pt>
                <c:pt idx="13">
                  <c:v>2050</c:v>
                </c:pt>
              </c:numCache>
            </c:numRef>
          </c:cat>
          <c:val>
            <c:numRef>
              <c:f>figures!$D$11:$D$24</c:f>
              <c:numCache>
                <c:formatCode>General</c:formatCode>
                <c:ptCount val="14"/>
                <c:pt idx="0">
                  <c:v>91</c:v>
                </c:pt>
                <c:pt idx="1">
                  <c:v>113</c:v>
                </c:pt>
                <c:pt idx="2">
                  <c:v>142</c:v>
                </c:pt>
                <c:pt idx="3">
                  <c:v>178</c:v>
                </c:pt>
                <c:pt idx="4">
                  <c:v>213</c:v>
                </c:pt>
                <c:pt idx="5">
                  <c:v>254</c:v>
                </c:pt>
                <c:pt idx="6">
                  <c:v>322</c:v>
                </c:pt>
                <c:pt idx="7">
                  <c:v>367</c:v>
                </c:pt>
                <c:pt idx="8">
                  <c:v>395</c:v>
                </c:pt>
                <c:pt idx="9">
                  <c:v>422</c:v>
                </c:pt>
                <c:pt idx="10">
                  <c:v>454</c:v>
                </c:pt>
                <c:pt idx="11">
                  <c:v>497</c:v>
                </c:pt>
                <c:pt idx="12">
                  <c:v>524</c:v>
                </c:pt>
                <c:pt idx="13">
                  <c:v>539</c:v>
                </c:pt>
              </c:numCache>
            </c:numRef>
          </c:val>
          <c:extLst>
            <c:ext xmlns:c16="http://schemas.microsoft.com/office/drawing/2014/chart" uri="{C3380CC4-5D6E-409C-BE32-E72D297353CC}">
              <c16:uniqueId val="{00000002-5ACE-41E4-9EC9-5DF36255F1BD}"/>
            </c:ext>
          </c:extLst>
        </c:ser>
        <c:ser>
          <c:idx val="3"/>
          <c:order val="3"/>
          <c:tx>
            <c:strRef>
              <c:f>figures!$F$10</c:f>
              <c:strCache>
                <c:ptCount val="1"/>
                <c:pt idx="0">
                  <c:v>unknown</c:v>
                </c:pt>
              </c:strCache>
            </c:strRef>
          </c:tx>
          <c:spPr>
            <a:solidFill>
              <a:schemeClr val="tx1"/>
            </a:solidFill>
            <a:ln>
              <a:noFill/>
            </a:ln>
            <a:effectLst/>
          </c:spPr>
          <c:invertIfNegative val="0"/>
          <c:cat>
            <c:numRef>
              <c:f>figures!$A$11:$A$24</c:f>
              <c:numCache>
                <c:formatCode>General</c:formatCode>
                <c:ptCount val="14"/>
                <c:pt idx="0">
                  <c:v>1985</c:v>
                </c:pt>
                <c:pt idx="1">
                  <c:v>1990</c:v>
                </c:pt>
                <c:pt idx="2">
                  <c:v>1995</c:v>
                </c:pt>
                <c:pt idx="3">
                  <c:v>2000</c:v>
                </c:pt>
                <c:pt idx="4">
                  <c:v>2005</c:v>
                </c:pt>
                <c:pt idx="5">
                  <c:v>2010</c:v>
                </c:pt>
                <c:pt idx="6">
                  <c:v>2015</c:v>
                </c:pt>
                <c:pt idx="7">
                  <c:v>2020</c:v>
                </c:pt>
                <c:pt idx="8">
                  <c:v>2025</c:v>
                </c:pt>
                <c:pt idx="9">
                  <c:v>2030</c:v>
                </c:pt>
                <c:pt idx="10">
                  <c:v>2035</c:v>
                </c:pt>
                <c:pt idx="11">
                  <c:v>2040</c:v>
                </c:pt>
                <c:pt idx="12">
                  <c:v>2045</c:v>
                </c:pt>
                <c:pt idx="13">
                  <c:v>2050</c:v>
                </c:pt>
              </c:numCache>
            </c:numRef>
          </c:cat>
          <c:val>
            <c:numRef>
              <c:f>figures!$F$11:$F$24</c:f>
              <c:numCache>
                <c:formatCode>General</c:formatCode>
                <c:ptCount val="14"/>
                <c:pt idx="0">
                  <c:v>1</c:v>
                </c:pt>
                <c:pt idx="1">
                  <c:v>7</c:v>
                </c:pt>
                <c:pt idx="2">
                  <c:v>5</c:v>
                </c:pt>
                <c:pt idx="3">
                  <c:v>4</c:v>
                </c:pt>
                <c:pt idx="4">
                  <c:v>16</c:v>
                </c:pt>
                <c:pt idx="5">
                  <c:v>20</c:v>
                </c:pt>
                <c:pt idx="6">
                  <c:v>0</c:v>
                </c:pt>
                <c:pt idx="7">
                  <c:v>1</c:v>
                </c:pt>
                <c:pt idx="8">
                  <c:v>0</c:v>
                </c:pt>
                <c:pt idx="9">
                  <c:v>0</c:v>
                </c:pt>
                <c:pt idx="10">
                  <c:v>1</c:v>
                </c:pt>
                <c:pt idx="11">
                  <c:v>-1</c:v>
                </c:pt>
                <c:pt idx="12">
                  <c:v>0</c:v>
                </c:pt>
                <c:pt idx="13">
                  <c:v>0</c:v>
                </c:pt>
              </c:numCache>
            </c:numRef>
          </c:val>
          <c:extLst>
            <c:ext xmlns:c16="http://schemas.microsoft.com/office/drawing/2014/chart" uri="{C3380CC4-5D6E-409C-BE32-E72D297353CC}">
              <c16:uniqueId val="{00000003-5ACE-41E4-9EC9-5DF36255F1BD}"/>
            </c:ext>
          </c:extLst>
        </c:ser>
        <c:dLbls>
          <c:showLegendKey val="0"/>
          <c:showVal val="0"/>
          <c:showCatName val="0"/>
          <c:showSerName val="0"/>
          <c:showPercent val="0"/>
          <c:showBubbleSize val="0"/>
        </c:dLbls>
        <c:gapWidth val="150"/>
        <c:overlap val="100"/>
        <c:axId val="170224592"/>
        <c:axId val="170222512"/>
      </c:barChart>
      <c:lineChart>
        <c:grouping val="stacked"/>
        <c:varyColors val="0"/>
        <c:ser>
          <c:idx val="4"/>
          <c:order val="4"/>
          <c:tx>
            <c:strRef>
              <c:f>figures!$E$10</c:f>
              <c:strCache>
                <c:ptCount val="1"/>
                <c:pt idx="0">
                  <c:v>sum</c:v>
                </c:pt>
              </c:strCache>
            </c:strRef>
          </c:tx>
          <c:spPr>
            <a:ln w="28575" cap="rnd">
              <a:noFill/>
              <a:round/>
            </a:ln>
            <a:effectLst/>
          </c:spPr>
          <c:marker>
            <c:symbol val="circle"/>
            <c:size val="5"/>
            <c:spPr>
              <a:solidFill>
                <a:schemeClr val="tx1"/>
              </a:solidFill>
              <a:ln w="9525">
                <a:noFill/>
              </a:ln>
              <a:effectLst/>
            </c:spPr>
          </c:marker>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figures!$A$11:$A$24</c:f>
              <c:numCache>
                <c:formatCode>General</c:formatCode>
                <c:ptCount val="14"/>
                <c:pt idx="0">
                  <c:v>1985</c:v>
                </c:pt>
                <c:pt idx="1">
                  <c:v>1990</c:v>
                </c:pt>
                <c:pt idx="2">
                  <c:v>1995</c:v>
                </c:pt>
                <c:pt idx="3">
                  <c:v>2000</c:v>
                </c:pt>
                <c:pt idx="4">
                  <c:v>2005</c:v>
                </c:pt>
                <c:pt idx="5">
                  <c:v>2010</c:v>
                </c:pt>
                <c:pt idx="6">
                  <c:v>2015</c:v>
                </c:pt>
                <c:pt idx="7">
                  <c:v>2020</c:v>
                </c:pt>
                <c:pt idx="8">
                  <c:v>2025</c:v>
                </c:pt>
                <c:pt idx="9">
                  <c:v>2030</c:v>
                </c:pt>
                <c:pt idx="10">
                  <c:v>2035</c:v>
                </c:pt>
                <c:pt idx="11">
                  <c:v>2040</c:v>
                </c:pt>
                <c:pt idx="12">
                  <c:v>2045</c:v>
                </c:pt>
                <c:pt idx="13">
                  <c:v>2050</c:v>
                </c:pt>
              </c:numCache>
            </c:numRef>
          </c:cat>
          <c:val>
            <c:numRef>
              <c:f>figures!$E$11:$E$24</c:f>
              <c:numCache>
                <c:formatCode>General</c:formatCode>
                <c:ptCount val="14"/>
                <c:pt idx="0">
                  <c:v>1160</c:v>
                </c:pt>
                <c:pt idx="1">
                  <c:v>1237</c:v>
                </c:pt>
                <c:pt idx="2">
                  <c:v>1285</c:v>
                </c:pt>
                <c:pt idx="3">
                  <c:v>1341</c:v>
                </c:pt>
                <c:pt idx="4">
                  <c:v>1401</c:v>
                </c:pt>
                <c:pt idx="5">
                  <c:v>1464</c:v>
                </c:pt>
                <c:pt idx="6">
                  <c:v>1525</c:v>
                </c:pt>
                <c:pt idx="7">
                  <c:v>1568</c:v>
                </c:pt>
                <c:pt idx="8">
                  <c:v>1592</c:v>
                </c:pt>
                <c:pt idx="9">
                  <c:v>1604</c:v>
                </c:pt>
                <c:pt idx="10">
                  <c:v>1606</c:v>
                </c:pt>
                <c:pt idx="11">
                  <c:v>1601</c:v>
                </c:pt>
                <c:pt idx="12">
                  <c:v>1590</c:v>
                </c:pt>
                <c:pt idx="13">
                  <c:v>1573</c:v>
                </c:pt>
              </c:numCache>
            </c:numRef>
          </c:val>
          <c:smooth val="0"/>
          <c:extLst>
            <c:ext xmlns:c16="http://schemas.microsoft.com/office/drawing/2014/chart" uri="{C3380CC4-5D6E-409C-BE32-E72D297353CC}">
              <c16:uniqueId val="{00000004-5ACE-41E4-9EC9-5DF36255F1BD}"/>
            </c:ext>
          </c:extLst>
        </c:ser>
        <c:dLbls>
          <c:showLegendKey val="0"/>
          <c:showVal val="0"/>
          <c:showCatName val="0"/>
          <c:showSerName val="0"/>
          <c:showPercent val="0"/>
          <c:showBubbleSize val="0"/>
        </c:dLbls>
        <c:marker val="1"/>
        <c:smooth val="0"/>
        <c:axId val="1036335615"/>
        <c:axId val="1036329135"/>
      </c:lineChart>
      <c:catAx>
        <c:axId val="1702245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zh-CN"/>
          </a:p>
        </c:txPr>
        <c:crossAx val="170222512"/>
        <c:crosses val="autoZero"/>
        <c:auto val="1"/>
        <c:lblAlgn val="ctr"/>
        <c:lblOffset val="100"/>
        <c:noMultiLvlLbl val="0"/>
      </c:catAx>
      <c:valAx>
        <c:axId val="170222512"/>
        <c:scaling>
          <c:orientation val="minMax"/>
          <c:min val="0"/>
        </c:scaling>
        <c:delete val="0"/>
        <c:axPos val="l"/>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zh-CN"/>
          </a:p>
        </c:txPr>
        <c:crossAx val="170224592"/>
        <c:crosses val="autoZero"/>
        <c:crossBetween val="between"/>
        <c:majorUnit val="500"/>
      </c:valAx>
      <c:valAx>
        <c:axId val="1036329135"/>
        <c:scaling>
          <c:orientation val="minMax"/>
        </c:scaling>
        <c:delete val="1"/>
        <c:axPos val="r"/>
        <c:numFmt formatCode="General" sourceLinked="1"/>
        <c:majorTickMark val="out"/>
        <c:minorTickMark val="none"/>
        <c:tickLblPos val="nextTo"/>
        <c:crossAx val="1036335615"/>
        <c:crosses val="max"/>
        <c:crossBetween val="between"/>
      </c:valAx>
      <c:catAx>
        <c:axId val="1036335615"/>
        <c:scaling>
          <c:orientation val="minMax"/>
        </c:scaling>
        <c:delete val="1"/>
        <c:axPos val="t"/>
        <c:numFmt formatCode="General" sourceLinked="1"/>
        <c:majorTickMark val="out"/>
        <c:minorTickMark val="none"/>
        <c:tickLblPos val="nextTo"/>
        <c:crossAx val="1036329135"/>
        <c:crosses val="max"/>
        <c:auto val="1"/>
        <c:lblAlgn val="ctr"/>
        <c:lblOffset val="100"/>
        <c:tickMarkSkip val="1"/>
        <c:noMultiLvlLbl val="0"/>
      </c:catAx>
      <c:spPr>
        <a:noFill/>
        <a:ln>
          <a:noFill/>
        </a:ln>
        <a:effectLst/>
      </c:spPr>
    </c:plotArea>
    <c:legend>
      <c:legendPos val="t"/>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n-ea"/>
              <a:ea typeface="+mn-ea"/>
              <a:cs typeface="Arial" panose="020B0604020202020204" pitchFamily="34" charset="0"/>
            </a:defRPr>
          </a:pPr>
          <a:endParaRPr lang="zh-CN"/>
        </a:p>
      </c:txPr>
    </c:legend>
    <c:plotVisOnly val="1"/>
    <c:dispBlanksAs val="gap"/>
    <c:showDLblsOverMax val="0"/>
  </c:chart>
  <c:spPr>
    <a:solidFill>
      <a:schemeClr val="bg1"/>
    </a:solidFill>
    <a:ln w="9525" cap="flat" cmpd="sng" algn="ctr">
      <a:noFill/>
      <a:round/>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US" altLang="zh-CN" sz="1800" dirty="0" err="1">
                <a:solidFill>
                  <a:schemeClr val="tx1"/>
                </a:solidFill>
              </a:rPr>
              <a:t>AICc</a:t>
            </a:r>
            <a:endParaRPr lang="en-US" altLang="zh-CN" sz="1800" dirty="0">
              <a:solidFill>
                <a:schemeClr val="tx1"/>
              </a:solidFill>
            </a:endParaRPr>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Bandwidth_Selection!$D$1</c:f>
              <c:strCache>
                <c:ptCount val="1"/>
                <c:pt idx="0">
                  <c:v>AICc</c:v>
                </c:pt>
              </c:strCache>
            </c:strRef>
          </c:tx>
          <c:spPr>
            <a:ln w="28575" cap="rnd">
              <a:solidFill>
                <a:schemeClr val="tx1">
                  <a:lumMod val="50000"/>
                  <a:lumOff val="50000"/>
                </a:schemeClr>
              </a:solidFill>
              <a:round/>
            </a:ln>
            <a:effectLst/>
          </c:spPr>
          <c:marker>
            <c:symbol val="none"/>
          </c:marker>
          <c:cat>
            <c:numRef>
              <c:f>Bandwidth_Selection!$A$2:$A$82</c:f>
              <c:numCache>
                <c:formatCode>0.0</c:formatCode>
                <c:ptCount val="81"/>
                <c:pt idx="0">
                  <c:v>2.0000000000000302</c:v>
                </c:pt>
                <c:pt idx="1">
                  <c:v>2.1000000000000298</c:v>
                </c:pt>
                <c:pt idx="2">
                  <c:v>2.2000000000000299</c:v>
                </c:pt>
                <c:pt idx="3">
                  <c:v>2.30000000000003</c:v>
                </c:pt>
                <c:pt idx="4">
                  <c:v>2.4000000000000301</c:v>
                </c:pt>
                <c:pt idx="5">
                  <c:v>2.5000000000000302</c:v>
                </c:pt>
                <c:pt idx="6">
                  <c:v>2.6000000000000298</c:v>
                </c:pt>
                <c:pt idx="7">
                  <c:v>2.7000000000000299</c:v>
                </c:pt>
                <c:pt idx="8">
                  <c:v>2.80000000000003</c:v>
                </c:pt>
                <c:pt idx="9">
                  <c:v>2.9000000000000301</c:v>
                </c:pt>
                <c:pt idx="10">
                  <c:v>3.00000000000002</c:v>
                </c:pt>
                <c:pt idx="11">
                  <c:v>3.1000000000000201</c:v>
                </c:pt>
                <c:pt idx="12">
                  <c:v>3.2000000000000202</c:v>
                </c:pt>
                <c:pt idx="13">
                  <c:v>3.3000000000000198</c:v>
                </c:pt>
                <c:pt idx="14">
                  <c:v>3.4000000000000199</c:v>
                </c:pt>
                <c:pt idx="15">
                  <c:v>3.50000000000002</c:v>
                </c:pt>
                <c:pt idx="16">
                  <c:v>3.6000000000000201</c:v>
                </c:pt>
                <c:pt idx="17">
                  <c:v>3.7000000000000202</c:v>
                </c:pt>
                <c:pt idx="18">
                  <c:v>3.8000000000000198</c:v>
                </c:pt>
                <c:pt idx="19">
                  <c:v>3.9000000000000199</c:v>
                </c:pt>
                <c:pt idx="20">
                  <c:v>4.0000000000000204</c:v>
                </c:pt>
                <c:pt idx="21">
                  <c:v>4.1000000000000201</c:v>
                </c:pt>
                <c:pt idx="22">
                  <c:v>4.2000000000000197</c:v>
                </c:pt>
                <c:pt idx="23">
                  <c:v>4.3000000000000203</c:v>
                </c:pt>
                <c:pt idx="24">
                  <c:v>4.4000000000000199</c:v>
                </c:pt>
                <c:pt idx="25">
                  <c:v>4.5000000000000204</c:v>
                </c:pt>
                <c:pt idx="26">
                  <c:v>4.6000000000000201</c:v>
                </c:pt>
                <c:pt idx="27">
                  <c:v>4.7000000000000197</c:v>
                </c:pt>
                <c:pt idx="28">
                  <c:v>4.8000000000000203</c:v>
                </c:pt>
                <c:pt idx="29">
                  <c:v>4.9000000000000199</c:v>
                </c:pt>
                <c:pt idx="30">
                  <c:v>5.0000000000000204</c:v>
                </c:pt>
                <c:pt idx="31">
                  <c:v>5.1000000000000201</c:v>
                </c:pt>
                <c:pt idx="32">
                  <c:v>5.2000000000000197</c:v>
                </c:pt>
                <c:pt idx="33">
                  <c:v>5.3000000000000203</c:v>
                </c:pt>
                <c:pt idx="34">
                  <c:v>5.4000000000000199</c:v>
                </c:pt>
                <c:pt idx="35">
                  <c:v>5.5000000000000204</c:v>
                </c:pt>
                <c:pt idx="36">
                  <c:v>5.6000000000000201</c:v>
                </c:pt>
                <c:pt idx="37">
                  <c:v>5.7000000000000197</c:v>
                </c:pt>
                <c:pt idx="38">
                  <c:v>5.8000000000000096</c:v>
                </c:pt>
                <c:pt idx="39">
                  <c:v>5.9000000000000101</c:v>
                </c:pt>
                <c:pt idx="40">
                  <c:v>6.0000000000000098</c:v>
                </c:pt>
                <c:pt idx="41">
                  <c:v>6.1000000000000103</c:v>
                </c:pt>
                <c:pt idx="42">
                  <c:v>6.2000000000000099</c:v>
                </c:pt>
                <c:pt idx="43">
                  <c:v>6.3000000000000096</c:v>
                </c:pt>
                <c:pt idx="44">
                  <c:v>6.4000000000000101</c:v>
                </c:pt>
                <c:pt idx="45">
                  <c:v>6.5000000000000098</c:v>
                </c:pt>
                <c:pt idx="46">
                  <c:v>6.6000000000000103</c:v>
                </c:pt>
                <c:pt idx="47">
                  <c:v>6.7000000000000099</c:v>
                </c:pt>
                <c:pt idx="48">
                  <c:v>6.8000000000000096</c:v>
                </c:pt>
                <c:pt idx="49">
                  <c:v>6.9000000000000101</c:v>
                </c:pt>
                <c:pt idx="50">
                  <c:v>7.0000000000000098</c:v>
                </c:pt>
                <c:pt idx="51">
                  <c:v>7.1000000000000103</c:v>
                </c:pt>
                <c:pt idx="52">
                  <c:v>7.2000000000000099</c:v>
                </c:pt>
                <c:pt idx="53">
                  <c:v>7.3000000000000096</c:v>
                </c:pt>
                <c:pt idx="54">
                  <c:v>7.4000000000000101</c:v>
                </c:pt>
                <c:pt idx="55">
                  <c:v>7.5000000000000098</c:v>
                </c:pt>
                <c:pt idx="56">
                  <c:v>7.6000000000000103</c:v>
                </c:pt>
                <c:pt idx="57">
                  <c:v>7.7000000000000099</c:v>
                </c:pt>
                <c:pt idx="58">
                  <c:v>7.8000000000000096</c:v>
                </c:pt>
                <c:pt idx="59">
                  <c:v>7.9000000000000101</c:v>
                </c:pt>
                <c:pt idx="60">
                  <c:v>8.0000000000000107</c:v>
                </c:pt>
                <c:pt idx="61">
                  <c:v>8.1000000000000103</c:v>
                </c:pt>
                <c:pt idx="62">
                  <c:v>8.2000000000000099</c:v>
                </c:pt>
                <c:pt idx="63">
                  <c:v>8.3000000000000096</c:v>
                </c:pt>
                <c:pt idx="64">
                  <c:v>8.4000000000000092</c:v>
                </c:pt>
                <c:pt idx="65">
                  <c:v>8.5000000000000107</c:v>
                </c:pt>
                <c:pt idx="66">
                  <c:v>8.6</c:v>
                </c:pt>
                <c:pt idx="67">
                  <c:v>8.6999999999999993</c:v>
                </c:pt>
                <c:pt idx="68">
                  <c:v>8.8000000000000007</c:v>
                </c:pt>
                <c:pt idx="69">
                  <c:v>8.9</c:v>
                </c:pt>
                <c:pt idx="70">
                  <c:v>9</c:v>
                </c:pt>
                <c:pt idx="71">
                  <c:v>9.1</c:v>
                </c:pt>
                <c:pt idx="72">
                  <c:v>9.1999999999999993</c:v>
                </c:pt>
                <c:pt idx="73">
                  <c:v>9.3000000000000007</c:v>
                </c:pt>
                <c:pt idx="74">
                  <c:v>9.4</c:v>
                </c:pt>
                <c:pt idx="75">
                  <c:v>9.5</c:v>
                </c:pt>
                <c:pt idx="76">
                  <c:v>9.6</c:v>
                </c:pt>
                <c:pt idx="77">
                  <c:v>9.6999999999999993</c:v>
                </c:pt>
                <c:pt idx="78">
                  <c:v>9.8000000000000007</c:v>
                </c:pt>
                <c:pt idx="79">
                  <c:v>9.9</c:v>
                </c:pt>
                <c:pt idx="80">
                  <c:v>10</c:v>
                </c:pt>
              </c:numCache>
            </c:numRef>
          </c:cat>
          <c:val>
            <c:numRef>
              <c:f>Bandwidth_Selection!$D$2:$D$82</c:f>
              <c:numCache>
                <c:formatCode>General</c:formatCode>
                <c:ptCount val="81"/>
                <c:pt idx="0">
                  <c:v>710.79300000000001</c:v>
                </c:pt>
                <c:pt idx="1">
                  <c:v>707.88</c:v>
                </c:pt>
                <c:pt idx="2">
                  <c:v>705.48500000000001</c:v>
                </c:pt>
                <c:pt idx="3">
                  <c:v>703.49099999999999</c:v>
                </c:pt>
                <c:pt idx="4">
                  <c:v>701.81</c:v>
                </c:pt>
                <c:pt idx="5">
                  <c:v>700.37900000000002</c:v>
                </c:pt>
                <c:pt idx="6">
                  <c:v>699.15200000000004</c:v>
                </c:pt>
                <c:pt idx="7">
                  <c:v>698.09100000000001</c:v>
                </c:pt>
                <c:pt idx="8">
                  <c:v>697.17</c:v>
                </c:pt>
                <c:pt idx="9">
                  <c:v>696.36599999999999</c:v>
                </c:pt>
                <c:pt idx="10">
                  <c:v>695.66099999999994</c:v>
                </c:pt>
                <c:pt idx="11">
                  <c:v>695.04100000000005</c:v>
                </c:pt>
                <c:pt idx="12">
                  <c:v>694.49300000000005</c:v>
                </c:pt>
                <c:pt idx="13">
                  <c:v>694.00900000000001</c:v>
                </c:pt>
                <c:pt idx="14">
                  <c:v>693.57899999999995</c:v>
                </c:pt>
                <c:pt idx="15">
                  <c:v>693.197</c:v>
                </c:pt>
                <c:pt idx="16">
                  <c:v>692.85799999999995</c:v>
                </c:pt>
                <c:pt idx="17">
                  <c:v>692.55799999999999</c:v>
                </c:pt>
                <c:pt idx="18">
                  <c:v>692.29300000000001</c:v>
                </c:pt>
                <c:pt idx="19">
                  <c:v>692.06</c:v>
                </c:pt>
                <c:pt idx="20">
                  <c:v>691.85599999999999</c:v>
                </c:pt>
                <c:pt idx="21">
                  <c:v>691.67899999999997</c:v>
                </c:pt>
                <c:pt idx="22">
                  <c:v>691.52599999999995</c:v>
                </c:pt>
                <c:pt idx="23">
                  <c:v>691.39400000000001</c:v>
                </c:pt>
                <c:pt idx="24">
                  <c:v>691.28200000000004</c:v>
                </c:pt>
                <c:pt idx="25">
                  <c:v>691.18799999999999</c:v>
                </c:pt>
                <c:pt idx="26">
                  <c:v>691.10900000000004</c:v>
                </c:pt>
                <c:pt idx="27">
                  <c:v>691.04300000000001</c:v>
                </c:pt>
                <c:pt idx="28">
                  <c:v>690.98900000000003</c:v>
                </c:pt>
                <c:pt idx="29">
                  <c:v>690.94500000000005</c:v>
                </c:pt>
                <c:pt idx="30">
                  <c:v>690.91</c:v>
                </c:pt>
                <c:pt idx="31">
                  <c:v>690.88300000000004</c:v>
                </c:pt>
                <c:pt idx="32">
                  <c:v>690.86199999999997</c:v>
                </c:pt>
                <c:pt idx="33">
                  <c:v>690.846</c:v>
                </c:pt>
                <c:pt idx="34">
                  <c:v>690.83500000000004</c:v>
                </c:pt>
                <c:pt idx="35">
                  <c:v>690.827</c:v>
                </c:pt>
                <c:pt idx="36">
                  <c:v>690.82299999999998</c:v>
                </c:pt>
                <c:pt idx="37">
                  <c:v>690.82100000000003</c:v>
                </c:pt>
                <c:pt idx="38">
                  <c:v>690.822</c:v>
                </c:pt>
                <c:pt idx="39">
                  <c:v>690.82399999999996</c:v>
                </c:pt>
                <c:pt idx="40">
                  <c:v>690.82799999999997</c:v>
                </c:pt>
                <c:pt idx="41">
                  <c:v>690.83399999999995</c:v>
                </c:pt>
                <c:pt idx="42">
                  <c:v>690.84</c:v>
                </c:pt>
                <c:pt idx="43">
                  <c:v>690.84699999999998</c:v>
                </c:pt>
                <c:pt idx="44">
                  <c:v>690.85500000000002</c:v>
                </c:pt>
                <c:pt idx="45">
                  <c:v>690.86300000000006</c:v>
                </c:pt>
                <c:pt idx="46">
                  <c:v>690.87099999999998</c:v>
                </c:pt>
                <c:pt idx="47">
                  <c:v>690.88</c:v>
                </c:pt>
                <c:pt idx="48">
                  <c:v>690.88900000000001</c:v>
                </c:pt>
                <c:pt idx="49">
                  <c:v>690.89800000000002</c:v>
                </c:pt>
                <c:pt idx="50">
                  <c:v>690.90800000000002</c:v>
                </c:pt>
                <c:pt idx="51">
                  <c:v>690.91700000000003</c:v>
                </c:pt>
                <c:pt idx="52">
                  <c:v>690.92600000000004</c:v>
                </c:pt>
                <c:pt idx="53">
                  <c:v>690.93600000000004</c:v>
                </c:pt>
                <c:pt idx="54">
                  <c:v>690.94500000000005</c:v>
                </c:pt>
                <c:pt idx="55">
                  <c:v>690.95399999999995</c:v>
                </c:pt>
                <c:pt idx="56">
                  <c:v>690.96299999999997</c:v>
                </c:pt>
                <c:pt idx="57">
                  <c:v>690.97199999999998</c:v>
                </c:pt>
                <c:pt idx="58">
                  <c:v>690.98099999999999</c:v>
                </c:pt>
                <c:pt idx="59">
                  <c:v>690.99</c:v>
                </c:pt>
                <c:pt idx="60">
                  <c:v>690.99900000000002</c:v>
                </c:pt>
                <c:pt idx="61">
                  <c:v>691.00699999999995</c:v>
                </c:pt>
                <c:pt idx="62">
                  <c:v>691.01499999999999</c:v>
                </c:pt>
                <c:pt idx="63">
                  <c:v>691.024</c:v>
                </c:pt>
                <c:pt idx="64">
                  <c:v>691.03200000000004</c:v>
                </c:pt>
                <c:pt idx="65">
                  <c:v>691.04</c:v>
                </c:pt>
                <c:pt idx="66">
                  <c:v>691.04700000000003</c:v>
                </c:pt>
                <c:pt idx="67">
                  <c:v>691.05499999999995</c:v>
                </c:pt>
                <c:pt idx="68">
                  <c:v>691.06299999999999</c:v>
                </c:pt>
                <c:pt idx="69">
                  <c:v>691.07</c:v>
                </c:pt>
                <c:pt idx="70">
                  <c:v>691.077</c:v>
                </c:pt>
                <c:pt idx="71">
                  <c:v>691.08399999999995</c:v>
                </c:pt>
                <c:pt idx="72">
                  <c:v>691.09100000000001</c:v>
                </c:pt>
                <c:pt idx="73">
                  <c:v>691.09799999999996</c:v>
                </c:pt>
                <c:pt idx="74">
                  <c:v>691.10500000000002</c:v>
                </c:pt>
                <c:pt idx="75">
                  <c:v>691.11099999999999</c:v>
                </c:pt>
                <c:pt idx="76">
                  <c:v>691.11800000000005</c:v>
                </c:pt>
                <c:pt idx="77">
                  <c:v>691.12400000000002</c:v>
                </c:pt>
                <c:pt idx="78">
                  <c:v>691.13</c:v>
                </c:pt>
                <c:pt idx="79">
                  <c:v>691.13599999999997</c:v>
                </c:pt>
                <c:pt idx="80">
                  <c:v>691.14200000000005</c:v>
                </c:pt>
              </c:numCache>
            </c:numRef>
          </c:val>
          <c:smooth val="0"/>
          <c:extLst>
            <c:ext xmlns:c16="http://schemas.microsoft.com/office/drawing/2014/chart" uri="{C3380CC4-5D6E-409C-BE32-E72D297353CC}">
              <c16:uniqueId val="{00000000-12BE-4D16-A841-60477BA97E1E}"/>
            </c:ext>
          </c:extLst>
        </c:ser>
        <c:dLbls>
          <c:showLegendKey val="0"/>
          <c:showVal val="0"/>
          <c:showCatName val="0"/>
          <c:showSerName val="0"/>
          <c:showPercent val="0"/>
          <c:showBubbleSize val="0"/>
        </c:dLbls>
        <c:smooth val="0"/>
        <c:axId val="450577552"/>
        <c:axId val="450572144"/>
      </c:lineChart>
      <c:catAx>
        <c:axId val="450577552"/>
        <c:scaling>
          <c:orientation val="minMax"/>
        </c:scaling>
        <c:delete val="0"/>
        <c:axPos val="b"/>
        <c:numFmt formatCode="0.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crossAx val="450572144"/>
        <c:crosses val="autoZero"/>
        <c:auto val="1"/>
        <c:lblAlgn val="ctr"/>
        <c:lblOffset val="100"/>
        <c:tickLblSkip val="10"/>
        <c:noMultiLvlLbl val="0"/>
      </c:catAx>
      <c:valAx>
        <c:axId val="4505721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crossAx val="450577552"/>
        <c:crosses val="autoZero"/>
        <c:crossBetween val="between"/>
        <c:majorUnit val="10"/>
      </c:valAx>
      <c:spPr>
        <a:noFill/>
        <a:ln>
          <a:noFill/>
        </a:ln>
        <a:effectLst/>
      </c:spPr>
    </c:plotArea>
    <c:plotVisOnly val="1"/>
    <c:dispBlanksAs val="gap"/>
    <c:showDLblsOverMax val="0"/>
  </c:chart>
  <c:spPr>
    <a:noFill/>
    <a:ln>
      <a:solidFill>
        <a:schemeClr val="bg1">
          <a:lumMod val="50000"/>
        </a:schemeClr>
      </a:solidFill>
    </a:ln>
    <a:effectLst/>
  </c:spPr>
  <c:txPr>
    <a:bodyPr/>
    <a:lstStyle/>
    <a:p>
      <a:pPr>
        <a:defRPr sz="1400"/>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headEnd type="none" w="sm" len="sm"/>
        <a:tailEnd type="none" w="sm" len="sm"/>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fillRef idx="0">
      <cs:styleClr val="auto"/>
    </cs:fillRef>
    <cs:effectRef idx="0"/>
    <cs:fontRef idx="minor">
      <a:schemeClr val="tx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a:gsLst>
          <a:gs pos="0">
            <a:schemeClr val="phClr"/>
          </a:gs>
          <a:gs pos="46000">
            <a:schemeClr val="phClr"/>
          </a:gs>
          <a:gs pos="100000">
            <a:schemeClr val="phClr">
              <a:lumMod val="20000"/>
              <a:lumOff val="80000"/>
              <a:alpha val="0"/>
            </a:schemeClr>
          </a:gs>
        </a:gsLst>
        <a:path path="circle">
          <a:fillToRect l="50000" t="-80000" r="50000" b="180000"/>
        </a:path>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0">
              <a:schemeClr val="tx1">
                <a:lumMod val="5000"/>
                <a:lumOff val="95000"/>
              </a:schemeClr>
            </a:gs>
            <a:gs pos="100000">
              <a:schemeClr val="tx1">
                <a:lumMod val="15000"/>
                <a:lumOff val="85000"/>
              </a:schemeClr>
            </a:gs>
          </a:gsLst>
          <a:lin ang="5400000" scaled="0"/>
        </a:gradFill>
        <a:round/>
      </a:ln>
    </cs:spPr>
  </cs:gridlineMajor>
  <cs:gridlineMinor>
    <cs:lnRef idx="0"/>
    <cs:fillRef idx="0"/>
    <cs:effectRef idx="0"/>
    <cs:fontRef idx="minor">
      <a:schemeClr val="dk1"/>
    </cs:fontRef>
    <cs:spPr>
      <a:ln w="9525" cap="flat" cmpd="sng" algn="ctr">
        <a:gradFill>
          <a:gsLst>
            <a:gs pos="0">
              <a:schemeClr val="tx1">
                <a:lumMod val="5000"/>
                <a:lumOff val="95000"/>
              </a:schemeClr>
            </a:gs>
            <a:gs pos="100000">
              <a:schemeClr val="tx1">
                <a:lumMod val="15000"/>
                <a:lumOff val="8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3078428" cy="513508"/>
          </a:xfrm>
          <a:prstGeom prst="rect">
            <a:avLst/>
          </a:prstGeom>
        </p:spPr>
        <p:txBody>
          <a:bodyPr vert="horz" lIns="95491" tIns="47745" rIns="95491" bIns="47745" rtlCol="0"/>
          <a:lstStyle>
            <a:lvl1pPr algn="l">
              <a:defRPr sz="1300"/>
            </a:lvl1pPr>
          </a:lstStyle>
          <a:p>
            <a:endParaRPr lang="zh-CN" altLang="en-US"/>
          </a:p>
        </p:txBody>
      </p:sp>
      <p:sp>
        <p:nvSpPr>
          <p:cNvPr id="3" name="日期占位符 2"/>
          <p:cNvSpPr>
            <a:spLocks noGrp="1"/>
          </p:cNvSpPr>
          <p:nvPr>
            <p:ph type="dt" idx="1"/>
          </p:nvPr>
        </p:nvSpPr>
        <p:spPr>
          <a:xfrm>
            <a:off x="4023991" y="1"/>
            <a:ext cx="3078428" cy="513508"/>
          </a:xfrm>
          <a:prstGeom prst="rect">
            <a:avLst/>
          </a:prstGeom>
        </p:spPr>
        <p:txBody>
          <a:bodyPr vert="horz" lIns="95491" tIns="47745" rIns="95491" bIns="47745" rtlCol="0"/>
          <a:lstStyle>
            <a:lvl1pPr algn="r">
              <a:defRPr sz="1300"/>
            </a:lvl1pPr>
          </a:lstStyle>
          <a:p>
            <a:fld id="{8E494AD7-B486-4DCC-9838-9E3747E3BF24}" type="datetimeFigureOut">
              <a:rPr lang="zh-CN" altLang="en-US" smtClean="0"/>
              <a:t>2018/11/27</a:t>
            </a:fld>
            <a:endParaRPr lang="zh-CN" altLang="en-US"/>
          </a:p>
        </p:txBody>
      </p:sp>
      <p:sp>
        <p:nvSpPr>
          <p:cNvPr id="4" name="幻灯片图像占位符 3"/>
          <p:cNvSpPr>
            <a:spLocks noGrp="1" noRot="1" noChangeAspect="1"/>
          </p:cNvSpPr>
          <p:nvPr>
            <p:ph type="sldImg" idx="2"/>
          </p:nvPr>
        </p:nvSpPr>
        <p:spPr>
          <a:xfrm>
            <a:off x="1249363" y="1277938"/>
            <a:ext cx="4605337" cy="3454400"/>
          </a:xfrm>
          <a:prstGeom prst="rect">
            <a:avLst/>
          </a:prstGeom>
          <a:noFill/>
          <a:ln w="12700">
            <a:solidFill>
              <a:prstClr val="black"/>
            </a:solidFill>
          </a:ln>
        </p:spPr>
        <p:txBody>
          <a:bodyPr vert="horz" lIns="95491" tIns="47745" rIns="95491" bIns="47745" rtlCol="0" anchor="ctr"/>
          <a:lstStyle/>
          <a:p>
            <a:endParaRPr lang="zh-CN" altLang="en-US"/>
          </a:p>
        </p:txBody>
      </p:sp>
      <p:sp>
        <p:nvSpPr>
          <p:cNvPr id="5" name="备注占位符 4"/>
          <p:cNvSpPr>
            <a:spLocks noGrp="1"/>
          </p:cNvSpPr>
          <p:nvPr>
            <p:ph type="body" sz="quarter" idx="3"/>
          </p:nvPr>
        </p:nvSpPr>
        <p:spPr>
          <a:xfrm>
            <a:off x="710407" y="4925409"/>
            <a:ext cx="5683250" cy="4029879"/>
          </a:xfrm>
          <a:prstGeom prst="rect">
            <a:avLst/>
          </a:prstGeom>
        </p:spPr>
        <p:txBody>
          <a:bodyPr vert="horz" lIns="95491" tIns="47745" rIns="95491" bIns="47745"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108"/>
            <a:ext cx="3078428" cy="513507"/>
          </a:xfrm>
          <a:prstGeom prst="rect">
            <a:avLst/>
          </a:prstGeom>
        </p:spPr>
        <p:txBody>
          <a:bodyPr vert="horz" lIns="95491" tIns="47745" rIns="95491" bIns="47745"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3991" y="9721108"/>
            <a:ext cx="3078428" cy="513507"/>
          </a:xfrm>
          <a:prstGeom prst="rect">
            <a:avLst/>
          </a:prstGeom>
        </p:spPr>
        <p:txBody>
          <a:bodyPr vert="horz" lIns="95491" tIns="47745" rIns="95491" bIns="47745" rtlCol="0" anchor="b"/>
          <a:lstStyle>
            <a:lvl1pPr algn="r">
              <a:defRPr sz="1300"/>
            </a:lvl1pPr>
          </a:lstStyle>
          <a:p>
            <a:fld id="{BA34C0E2-1D0C-42A4-BDCB-2B1A014CE7EC}" type="slidenum">
              <a:rPr lang="zh-CN" altLang="en-US" smtClean="0"/>
              <a:t>‹#›</a:t>
            </a:fld>
            <a:endParaRPr lang="zh-CN" altLang="en-US"/>
          </a:p>
        </p:txBody>
      </p:sp>
    </p:spTree>
    <p:extLst>
      <p:ext uri="{BB962C8B-B14F-4D97-AF65-F5344CB8AC3E}">
        <p14:creationId xmlns:p14="http://schemas.microsoft.com/office/powerpoint/2010/main" val="4445391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Hello everyone, I’m Chen Qi, the doctor candidate from Zhao laboratory. </a:t>
            </a:r>
          </a:p>
          <a:p>
            <a:endParaRPr lang="en-US" altLang="zh-CN" dirty="0"/>
          </a:p>
          <a:p>
            <a:r>
              <a:rPr lang="en-US" altLang="zh-CN" dirty="0"/>
              <a:t>The title of my dissertation is Research on Determinants of Rail Transit Ridership. </a:t>
            </a:r>
          </a:p>
          <a:p>
            <a:endParaRPr lang="en-US" altLang="zh-CN" dirty="0"/>
          </a:p>
          <a:p>
            <a:r>
              <a:rPr lang="en-US" altLang="zh-CN" dirty="0"/>
              <a:t>Now I will give my presentation.</a:t>
            </a:r>
          </a:p>
        </p:txBody>
      </p:sp>
      <p:sp>
        <p:nvSpPr>
          <p:cNvPr id="4" name="灯片编号占位符 3"/>
          <p:cNvSpPr>
            <a:spLocks noGrp="1"/>
          </p:cNvSpPr>
          <p:nvPr>
            <p:ph type="sldNum" sz="quarter" idx="5"/>
          </p:nvPr>
        </p:nvSpPr>
        <p:spPr/>
        <p:txBody>
          <a:bodyPr/>
          <a:lstStyle/>
          <a:p>
            <a:fld id="{BA34C0E2-1D0C-42A4-BDCB-2B1A014CE7EC}" type="slidenum">
              <a:rPr lang="zh-CN" altLang="en-US" smtClean="0"/>
              <a:t>1</a:t>
            </a:fld>
            <a:endParaRPr lang="zh-CN" altLang="en-US"/>
          </a:p>
        </p:txBody>
      </p:sp>
    </p:spTree>
    <p:extLst>
      <p:ext uri="{BB962C8B-B14F-4D97-AF65-F5344CB8AC3E}">
        <p14:creationId xmlns:p14="http://schemas.microsoft.com/office/powerpoint/2010/main" val="14309007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study aims to answer the first primary question that I proposed at the very beginning.</a:t>
            </a:r>
          </a:p>
          <a:p>
            <a:endParaRPr lang="en-US" altLang="zh-CN" dirty="0"/>
          </a:p>
          <a:p>
            <a:r>
              <a:rPr lang="en-US" altLang="zh-CN" dirty="0"/>
              <a:t>That is, what influence the walking duration to transit stations.</a:t>
            </a:r>
            <a:endParaRPr lang="zh-CN" altLang="en-US" dirty="0"/>
          </a:p>
        </p:txBody>
      </p:sp>
      <p:sp>
        <p:nvSpPr>
          <p:cNvPr id="4" name="灯片编号占位符 3"/>
          <p:cNvSpPr>
            <a:spLocks noGrp="1"/>
          </p:cNvSpPr>
          <p:nvPr>
            <p:ph type="sldNum" sz="quarter" idx="5"/>
          </p:nvPr>
        </p:nvSpPr>
        <p:spPr/>
        <p:txBody>
          <a:bodyPr/>
          <a:lstStyle/>
          <a:p>
            <a:fld id="{BA34C0E2-1D0C-42A4-BDCB-2B1A014CE7EC}" type="slidenum">
              <a:rPr lang="zh-CN" altLang="en-US" smtClean="0"/>
              <a:t>10</a:t>
            </a:fld>
            <a:endParaRPr lang="zh-CN" altLang="en-US"/>
          </a:p>
        </p:txBody>
      </p:sp>
    </p:spTree>
    <p:extLst>
      <p:ext uri="{BB962C8B-B14F-4D97-AF65-F5344CB8AC3E}">
        <p14:creationId xmlns:p14="http://schemas.microsoft.com/office/powerpoint/2010/main" val="24227499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Because Walking is the most important travel modes in accessing transit stations. The Walking duration to transit station is also widely thought to be an important determinants on the use of public transit.</a:t>
            </a:r>
          </a:p>
          <a:p>
            <a:endParaRPr lang="en-US" altLang="zh-CN" dirty="0"/>
          </a:p>
          <a:p>
            <a:pPr defTabSz="954908">
              <a:defRPr/>
            </a:pPr>
            <a:r>
              <a:rPr lang="en-US" altLang="zh-CN" dirty="0"/>
              <a:t>This research mainly focuses on Identifying the correlation between walking duration to stations and the probability of accepting this walking duration.</a:t>
            </a:r>
          </a:p>
          <a:p>
            <a:pPr defTabSz="954908">
              <a:defRPr/>
            </a:pPr>
            <a:endParaRPr lang="zh-CN" altLang="en-US" dirty="0">
              <a:latin typeface="Helvetica" panose="020B0604020202020204" pitchFamily="34" charset="0"/>
              <a:cs typeface="Helvetica" panose="020B0604020202020204" pitchFamily="34" charset="0"/>
            </a:endParaRPr>
          </a:p>
          <a:p>
            <a:endParaRPr lang="en-US" altLang="zh-CN" dirty="0"/>
          </a:p>
        </p:txBody>
      </p:sp>
      <p:sp>
        <p:nvSpPr>
          <p:cNvPr id="4" name="灯片编号占位符 3"/>
          <p:cNvSpPr>
            <a:spLocks noGrp="1"/>
          </p:cNvSpPr>
          <p:nvPr>
            <p:ph type="sldNum" sz="quarter" idx="5"/>
          </p:nvPr>
        </p:nvSpPr>
        <p:spPr/>
        <p:txBody>
          <a:bodyPr/>
          <a:lstStyle/>
          <a:p>
            <a:fld id="{BA34C0E2-1D0C-42A4-BDCB-2B1A014CE7EC}" type="slidenum">
              <a:rPr lang="zh-CN" altLang="en-US" smtClean="0"/>
              <a:t>11</a:t>
            </a:fld>
            <a:endParaRPr lang="zh-CN" altLang="en-US"/>
          </a:p>
        </p:txBody>
      </p:sp>
    </p:spTree>
    <p:extLst>
      <p:ext uri="{BB962C8B-B14F-4D97-AF65-F5344CB8AC3E}">
        <p14:creationId xmlns:p14="http://schemas.microsoft.com/office/powerpoint/2010/main" val="2690609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dirty="0"/>
                  <a:t>There has been a lot of studies on the relationship between walking duration and personal attributes, however, the problem of walking duration is not well solved. </a:t>
                </a:r>
              </a:p>
              <a:p>
                <a:endParaRPr lang="en-US" altLang="zh-CN" dirty="0"/>
              </a:p>
              <a:p>
                <a:r>
                  <a:rPr lang="en-US" altLang="zh-CN" dirty="0"/>
                  <a:t>So, at</a:t>
                </a:r>
                <a:r>
                  <a:rPr lang="en-US" altLang="zh-CN" baseline="0" dirty="0"/>
                  <a:t> first,</a:t>
                </a:r>
                <a:r>
                  <a:rPr lang="en-US" altLang="zh-CN" dirty="0"/>
                  <a:t> I’m going to give an example to explain what I want to do in this research. </a:t>
                </a:r>
              </a:p>
              <a:p>
                <a:endParaRPr lang="en-US" altLang="zh-CN" dirty="0"/>
              </a:p>
              <a:p>
                <a:r>
                  <a:rPr lang="en-US" altLang="zh-CN" dirty="0"/>
                  <a:t>Think about a people who has the attributes like this, we suppose he can accept a walking duration less than 8 minutes</a:t>
                </a:r>
                <a:r>
                  <a:rPr lang="en-US" altLang="zh-CN" baseline="0" dirty="0"/>
                  <a:t> for accessing transit stations. </a:t>
                </a:r>
              </a:p>
              <a:p>
                <a:endParaRPr lang="en-US" altLang="zh-CN" baseline="0" dirty="0"/>
              </a:p>
              <a:p>
                <a:r>
                  <a:rPr lang="en-US" altLang="zh-CN" baseline="0" dirty="0"/>
                  <a:t>But if it is reflected in a person trip survey, it will be like  “I walked 6 minutes to the station”. Obviously, it cannot represent how long he are willing to walk to stations.</a:t>
                </a:r>
              </a:p>
            </p:txBody>
          </p:sp>
        </mc:Choice>
        <mc:Fallback xmlns="">
          <p:sp>
            <p:nvSpPr>
              <p:cNvPr id="3" name="备注占位符 2"/>
              <p:cNvSpPr>
                <a:spLocks noGrp="1"/>
              </p:cNvSpPr>
              <p:nvPr>
                <p:ph type="body" idx="1"/>
              </p:nvPr>
            </p:nvSpPr>
            <p:spPr/>
            <p:txBody>
              <a:bodyPr/>
              <a:lstStyle/>
              <a:p>
                <a:r>
                  <a:rPr lang="en-US" altLang="zh-CN" dirty="0"/>
                  <a:t>Here I will give an example to explain what I want to do in this research. There has been a lot of studies on the relationship between walking duration and personal attributes, however, a common problem is still not well addressed. Think about a people who has the attributes like this, </a:t>
                </a:r>
                <a:r>
                  <a:rPr lang="en-US" altLang="zh-CN" i="0">
                    <a:latin typeface="Cambria Math" panose="02040503050406030204" pitchFamily="18" charset="0"/>
                  </a:rPr>
                  <a:t>(</a:t>
                </a:r>
                <a:r>
                  <a:rPr lang="en-US" altLang="zh-CN" b="0" i="0">
                    <a:latin typeface="Cambria Math" panose="02040503050406030204" pitchFamily="18" charset="0"/>
                  </a:rPr>
                  <a:t>𝑀𝑎𝑙𝑒,  25 𝑦𝑒𝑎𝑟𝑠 𝑜𝑙𝑑,  𝑠𝑡𝑢𝑑𝑒𝑛𝑡,  𝑝𝑒𝑎𝑘 ℎ𝑜𝑢𝑟,  𝑔𝑜 𝑡𝑜 𝑠𝑐ℎ𝑜𝑜𝑙)</a:t>
                </a:r>
                <a:r>
                  <a:rPr lang="en-US" altLang="zh-CN" dirty="0"/>
                  <a:t>, we suppose a people like him can accept a walking duration less than 8 minutes</a:t>
                </a:r>
                <a:r>
                  <a:rPr lang="en-US" altLang="zh-CN" baseline="0" dirty="0"/>
                  <a:t> for accessing transit stations. But if it is reflected in a person trip survey, it may be that “I walked 6 minutes to the station”. Sometimes the passengers even cannot give a clear answer that how long he would like to walk to transit stations. Here the deviation is appeared.</a:t>
                </a:r>
                <a:endParaRPr lang="zh-CN" altLang="en-US" dirty="0"/>
              </a:p>
            </p:txBody>
          </p:sp>
        </mc:Fallback>
      </mc:AlternateContent>
      <p:sp>
        <p:nvSpPr>
          <p:cNvPr id="4" name="灯片编号占位符 3"/>
          <p:cNvSpPr>
            <a:spLocks noGrp="1"/>
          </p:cNvSpPr>
          <p:nvPr>
            <p:ph type="sldNum" sz="quarter" idx="5"/>
          </p:nvPr>
        </p:nvSpPr>
        <p:spPr/>
        <p:txBody>
          <a:bodyPr/>
          <a:lstStyle/>
          <a:p>
            <a:fld id="{BA34C0E2-1D0C-42A4-BDCB-2B1A014CE7EC}" type="slidenum">
              <a:rPr lang="zh-CN" altLang="en-US" smtClean="0"/>
              <a:t>12</a:t>
            </a:fld>
            <a:endParaRPr lang="zh-CN" altLang="en-US"/>
          </a:p>
        </p:txBody>
      </p:sp>
    </p:spTree>
    <p:extLst>
      <p:ext uri="{BB962C8B-B14F-4D97-AF65-F5344CB8AC3E}">
        <p14:creationId xmlns:p14="http://schemas.microsoft.com/office/powerpoint/2010/main" val="5028339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 will change the description to a mathematical way. </a:t>
            </a:r>
          </a:p>
          <a:p>
            <a:endParaRPr lang="en-US" altLang="zh-CN" dirty="0"/>
          </a:p>
          <a:p>
            <a:r>
              <a:rPr lang="en-US" altLang="zh-CN" dirty="0"/>
              <a:t>According to the previous research, walking duration to transit station should have a relationship with personal attributes. </a:t>
            </a:r>
          </a:p>
          <a:p>
            <a:endParaRPr lang="en-US" altLang="zh-CN" dirty="0"/>
          </a:p>
          <a:p>
            <a:r>
              <a:rPr lang="en-US" altLang="zh-CN" dirty="0"/>
              <a:t>The general expression should be like this. The walking duration is a function of personal attributes.</a:t>
            </a:r>
          </a:p>
          <a:p>
            <a:endParaRPr lang="en-US" altLang="zh-CN" dirty="0"/>
          </a:p>
          <a:p>
            <a:r>
              <a:rPr lang="en-US" altLang="zh-CN" dirty="0"/>
              <a:t>However, the walking duration obtained from questionnaire is just a reflection of walking duration from the departure to the station. It should not have relationship with personal attributes.</a:t>
            </a:r>
          </a:p>
          <a:p>
            <a:endParaRPr lang="en-US" altLang="zh-CN" dirty="0"/>
          </a:p>
          <a:p>
            <a:r>
              <a:rPr lang="en-US" altLang="zh-CN" dirty="0"/>
              <a:t>But, as we know, the personal attributes should have influence on the travel behaviors including the walking duration to stations. In fact, what the personal attributes can influence is the acceptable walking duration.</a:t>
            </a:r>
          </a:p>
        </p:txBody>
      </p:sp>
      <p:sp>
        <p:nvSpPr>
          <p:cNvPr id="4" name="灯片编号占位符 3"/>
          <p:cNvSpPr>
            <a:spLocks noGrp="1"/>
          </p:cNvSpPr>
          <p:nvPr>
            <p:ph type="sldNum" sz="quarter" idx="5"/>
          </p:nvPr>
        </p:nvSpPr>
        <p:spPr/>
        <p:txBody>
          <a:bodyPr/>
          <a:lstStyle/>
          <a:p>
            <a:fld id="{BA34C0E2-1D0C-42A4-BDCB-2B1A014CE7EC}" type="slidenum">
              <a:rPr lang="zh-CN" altLang="en-US" smtClean="0"/>
              <a:t>13</a:t>
            </a:fld>
            <a:endParaRPr lang="zh-CN" altLang="en-US"/>
          </a:p>
        </p:txBody>
      </p:sp>
    </p:spTree>
    <p:extLst>
      <p:ext uri="{BB962C8B-B14F-4D97-AF65-F5344CB8AC3E}">
        <p14:creationId xmlns:p14="http://schemas.microsoft.com/office/powerpoint/2010/main" val="37358126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On the base of interpreting the problems in this research topic, the research object in this study is carried out.</a:t>
            </a:r>
          </a:p>
          <a:p>
            <a:endParaRPr lang="en-US" altLang="zh-CN" dirty="0"/>
          </a:p>
          <a:p>
            <a:r>
              <a:rPr lang="en-US" altLang="zh-CN" dirty="0"/>
              <a:t>The dependent variable is the probability of accepting the given threshold of walking duration </a:t>
            </a:r>
          </a:p>
          <a:p>
            <a:pPr defTabSz="954908">
              <a:defRPr/>
            </a:pPr>
            <a:endParaRPr lang="en-US" altLang="zh-CN" dirty="0"/>
          </a:p>
          <a:p>
            <a:pPr defTabSz="954908">
              <a:defRPr/>
            </a:pPr>
            <a:r>
              <a:rPr lang="en-US" altLang="zh-CN" dirty="0"/>
              <a:t>The explanatory variables are passengers’ behaviors including </a:t>
            </a:r>
            <a:r>
              <a:rPr lang="en-US" altLang="zh-CN" dirty="0">
                <a:latin typeface="Helvetica" panose="020B0604020202020204" pitchFamily="34" charset="0"/>
                <a:cs typeface="Helvetica" panose="020B0604020202020204" pitchFamily="34" charset="0"/>
              </a:rPr>
              <a:t>Personal socio-demographic characteristics, some other personal attributes, and also the trip chain information.</a:t>
            </a:r>
          </a:p>
          <a:p>
            <a:pPr defTabSz="954908">
              <a:defRPr/>
            </a:pPr>
            <a:endParaRPr lang="en-US" altLang="zh-CN" dirty="0">
              <a:latin typeface="Helvetica" panose="020B0604020202020204" pitchFamily="34" charset="0"/>
              <a:cs typeface="Helvetica" panose="020B0604020202020204" pitchFamily="34" charset="0"/>
            </a:endParaRPr>
          </a:p>
        </p:txBody>
      </p:sp>
      <p:sp>
        <p:nvSpPr>
          <p:cNvPr id="4" name="灯片编号占位符 3"/>
          <p:cNvSpPr>
            <a:spLocks noGrp="1"/>
          </p:cNvSpPr>
          <p:nvPr>
            <p:ph type="sldNum" sz="quarter" idx="5"/>
          </p:nvPr>
        </p:nvSpPr>
        <p:spPr/>
        <p:txBody>
          <a:bodyPr/>
          <a:lstStyle/>
          <a:p>
            <a:fld id="{BA34C0E2-1D0C-42A4-BDCB-2B1A014CE7EC}" type="slidenum">
              <a:rPr lang="zh-CN" altLang="en-US" smtClean="0"/>
              <a:t>14</a:t>
            </a:fld>
            <a:endParaRPr lang="zh-CN" altLang="en-US"/>
          </a:p>
        </p:txBody>
      </p:sp>
    </p:spTree>
    <p:extLst>
      <p:ext uri="{BB962C8B-B14F-4D97-AF65-F5344CB8AC3E}">
        <p14:creationId xmlns:p14="http://schemas.microsoft.com/office/powerpoint/2010/main" val="40977489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54908">
              <a:defRPr/>
            </a:pPr>
            <a:r>
              <a:rPr lang="en-US" altLang="zh-CN" dirty="0"/>
              <a:t>Then I’m going to explain the methods. </a:t>
            </a:r>
          </a:p>
          <a:p>
            <a:pPr defTabSz="954908">
              <a:defRPr/>
            </a:pPr>
            <a:endParaRPr lang="en-US" altLang="zh-CN" dirty="0"/>
          </a:p>
          <a:p>
            <a:pPr defTabSz="954908">
              <a:defRPr/>
            </a:pPr>
            <a:r>
              <a:rPr lang="en-US" altLang="zh-CN" dirty="0"/>
              <a:t>Firstly, An important assumption is necessary in this research. </a:t>
            </a:r>
          </a:p>
          <a:p>
            <a:pPr defTabSz="954908">
              <a:defRPr/>
            </a:pPr>
            <a:endParaRPr lang="en-US" altLang="zh-CN" dirty="0"/>
          </a:p>
          <a:p>
            <a:pPr defTabSz="954908">
              <a:defRPr/>
            </a:pPr>
            <a:r>
              <a:rPr lang="en-US" altLang="zh-CN" dirty="0"/>
              <a:t>Think about an example, as shown in this figure, we assume two groups of passengers, the passengers in each group have the same characteristics in personal characteristics, but group 1 is different from group 2. </a:t>
            </a:r>
          </a:p>
          <a:p>
            <a:pPr defTabSz="954908">
              <a:defRPr/>
            </a:pPr>
            <a:endParaRPr lang="en-US" altLang="zh-CN" dirty="0"/>
          </a:p>
          <a:p>
            <a:pPr defTabSz="954908">
              <a:defRPr/>
            </a:pPr>
            <a:r>
              <a:rPr lang="en-US" altLang="zh-CN" dirty="0"/>
              <a:t>The passengers in the two groups may have different preference of walking duration. </a:t>
            </a:r>
          </a:p>
          <a:p>
            <a:pPr defTabSz="954908">
              <a:defRPr/>
            </a:pPr>
            <a:endParaRPr lang="en-US" altLang="zh-CN" dirty="0"/>
          </a:p>
          <a:p>
            <a:pPr defTabSz="954908">
              <a:defRPr/>
            </a:pPr>
            <a:r>
              <a:rPr lang="en-US" altLang="zh-CN" dirty="0"/>
              <a:t>Now we give the assumption that the </a:t>
            </a:r>
            <a:r>
              <a:rPr lang="en-US" altLang="zh-CN" dirty="0">
                <a:latin typeface="Helvetica" panose="020B0604020202020204" pitchFamily="34" charset="0"/>
                <a:cs typeface="Helvetica" panose="020B0604020202020204" pitchFamily="34" charset="0"/>
              </a:rPr>
              <a:t>distribution of walking duration with the </a:t>
            </a:r>
            <a:r>
              <a:rPr lang="en-US" altLang="zh-CN" dirty="0">
                <a:solidFill>
                  <a:srgbClr val="FF3300"/>
                </a:solidFill>
                <a:latin typeface="Helvetica" panose="020B0604020202020204" pitchFamily="34" charset="0"/>
                <a:cs typeface="Helvetica" panose="020B0604020202020204" pitchFamily="34" charset="0"/>
              </a:rPr>
              <a:t>same personal attributes should </a:t>
            </a:r>
            <a:r>
              <a:rPr lang="en-US" altLang="zh-CN" dirty="0">
                <a:latin typeface="Helvetica" panose="020B0604020202020204" pitchFamily="34" charset="0"/>
                <a:cs typeface="Helvetica" panose="020B0604020202020204" pitchFamily="34" charset="0"/>
              </a:rPr>
              <a:t>subject to the </a:t>
            </a:r>
            <a:r>
              <a:rPr lang="en-US" altLang="zh-CN" dirty="0">
                <a:solidFill>
                  <a:srgbClr val="FF3300"/>
                </a:solidFill>
                <a:latin typeface="Helvetica" panose="020B0604020202020204" pitchFamily="34" charset="0"/>
                <a:cs typeface="Helvetica" panose="020B0604020202020204" pitchFamily="34" charset="0"/>
              </a:rPr>
              <a:t>normal distribution</a:t>
            </a:r>
            <a:r>
              <a:rPr lang="en-US" altLang="zh-CN" dirty="0">
                <a:latin typeface="Helvetica" panose="020B0604020202020204" pitchFamily="34" charset="0"/>
                <a:cs typeface="Helvetica" panose="020B0604020202020204" pitchFamily="34" charset="0"/>
              </a:rPr>
              <a:t>. </a:t>
            </a:r>
          </a:p>
          <a:p>
            <a:pPr defTabSz="954908">
              <a:defRPr/>
            </a:pPr>
            <a:endParaRPr lang="en-US" altLang="zh-CN" dirty="0">
              <a:latin typeface="Helvetica" panose="020B0604020202020204" pitchFamily="34" charset="0"/>
              <a:cs typeface="Helvetica" panose="020B0604020202020204" pitchFamily="34" charset="0"/>
            </a:endParaRPr>
          </a:p>
          <a:p>
            <a:pPr defTabSz="954908">
              <a:defRPr/>
            </a:pPr>
            <a:r>
              <a:rPr lang="en-US" altLang="zh-CN" dirty="0">
                <a:latin typeface="Helvetica" panose="020B0604020202020204" pitchFamily="34" charset="0"/>
                <a:cs typeface="Helvetica" panose="020B0604020202020204" pitchFamily="34" charset="0"/>
              </a:rPr>
              <a:t>If the survey result obtained from the questionnaire showed group 1 </a:t>
            </a:r>
            <a:r>
              <a:rPr lang="en-US" altLang="zh-CN" dirty="0">
                <a:solidFill>
                  <a:srgbClr val="FF3300"/>
                </a:solidFill>
                <a:latin typeface="Helvetica" panose="020B0604020202020204" pitchFamily="34" charset="0"/>
                <a:cs typeface="Helvetica" panose="020B0604020202020204" pitchFamily="34" charset="0"/>
              </a:rPr>
              <a:t>tend to walk longer</a:t>
            </a:r>
            <a:r>
              <a:rPr lang="en-US" altLang="zh-CN" dirty="0">
                <a:latin typeface="Helvetica" panose="020B0604020202020204" pitchFamily="34" charset="0"/>
                <a:cs typeface="Helvetica" panose="020B0604020202020204" pitchFamily="34" charset="0"/>
              </a:rPr>
              <a:t>, it means this group of passengers can </a:t>
            </a:r>
            <a:r>
              <a:rPr lang="en-US" altLang="zh-CN" dirty="0">
                <a:solidFill>
                  <a:srgbClr val="FF3300"/>
                </a:solidFill>
                <a:latin typeface="Helvetica" panose="020B0604020202020204" pitchFamily="34" charset="0"/>
                <a:cs typeface="Helvetica" panose="020B0604020202020204" pitchFamily="34" charset="0"/>
              </a:rPr>
              <a:t>accept a longer walking duration. </a:t>
            </a:r>
          </a:p>
          <a:p>
            <a:pPr defTabSz="954908">
              <a:defRPr/>
            </a:pPr>
            <a:endParaRPr lang="en-US" altLang="zh-CN" dirty="0">
              <a:solidFill>
                <a:srgbClr val="FF3300"/>
              </a:solidFill>
              <a:latin typeface="Helvetica" panose="020B0604020202020204" pitchFamily="34" charset="0"/>
              <a:cs typeface="Helvetica" panose="020B0604020202020204" pitchFamily="34" charset="0"/>
            </a:endParaRPr>
          </a:p>
          <a:p>
            <a:pPr defTabSz="954908">
              <a:defRPr/>
            </a:pPr>
            <a:r>
              <a:rPr lang="en-US" altLang="zh-CN" dirty="0">
                <a:solidFill>
                  <a:srgbClr val="FF3300"/>
                </a:solidFill>
                <a:latin typeface="Helvetica" panose="020B0604020202020204" pitchFamily="34" charset="0"/>
                <a:cs typeface="Helvetica" panose="020B0604020202020204" pitchFamily="34" charset="0"/>
              </a:rPr>
              <a:t>As expressed in this figure, if investigating the threshold of 6 minutes, Group 1 </a:t>
            </a:r>
            <a:r>
              <a:rPr lang="en-US" altLang="zh-CN" dirty="0">
                <a:latin typeface="Helvetica" panose="020B0604020202020204" pitchFamily="34" charset="0"/>
                <a:cs typeface="Helvetica" panose="020B0604020202020204" pitchFamily="34" charset="0"/>
              </a:rPr>
              <a:t>can accept a </a:t>
            </a:r>
            <a:r>
              <a:rPr lang="en-US" altLang="zh-CN" dirty="0">
                <a:solidFill>
                  <a:srgbClr val="FF3300"/>
                </a:solidFill>
                <a:latin typeface="Helvetica" panose="020B0604020202020204" pitchFamily="34" charset="0"/>
                <a:cs typeface="Helvetica" panose="020B0604020202020204" pitchFamily="34" charset="0"/>
              </a:rPr>
              <a:t>longer</a:t>
            </a:r>
            <a:r>
              <a:rPr lang="en-US" altLang="zh-CN" dirty="0">
                <a:latin typeface="Helvetica" panose="020B0604020202020204" pitchFamily="34" charset="0"/>
                <a:cs typeface="Helvetica" panose="020B0604020202020204" pitchFamily="34" charset="0"/>
              </a:rPr>
              <a:t> walking duration </a:t>
            </a:r>
            <a:r>
              <a:rPr lang="en-US" altLang="zh-CN" dirty="0">
                <a:solidFill>
                  <a:srgbClr val="FF3300"/>
                </a:solidFill>
                <a:latin typeface="Helvetica" panose="020B0604020202020204" pitchFamily="34" charset="0"/>
                <a:cs typeface="Helvetica" panose="020B0604020202020204" pitchFamily="34" charset="0"/>
              </a:rPr>
              <a:t>than Group 2.</a:t>
            </a:r>
          </a:p>
          <a:p>
            <a:pPr defTabSz="954908">
              <a:defRPr/>
            </a:pPr>
            <a:endParaRPr lang="zh-CN" altLang="en-US" dirty="0"/>
          </a:p>
        </p:txBody>
      </p:sp>
      <p:sp>
        <p:nvSpPr>
          <p:cNvPr id="4" name="灯片编号占位符 3"/>
          <p:cNvSpPr>
            <a:spLocks noGrp="1"/>
          </p:cNvSpPr>
          <p:nvPr>
            <p:ph type="sldNum" sz="quarter" idx="5"/>
          </p:nvPr>
        </p:nvSpPr>
        <p:spPr/>
        <p:txBody>
          <a:bodyPr/>
          <a:lstStyle/>
          <a:p>
            <a:fld id="{BA34C0E2-1D0C-42A4-BDCB-2B1A014CE7EC}" type="slidenum">
              <a:rPr lang="zh-CN" altLang="en-US" smtClean="0"/>
              <a:t>15</a:t>
            </a:fld>
            <a:endParaRPr lang="zh-CN" altLang="en-US"/>
          </a:p>
        </p:txBody>
      </p:sp>
    </p:spTree>
    <p:extLst>
      <p:ext uri="{BB962C8B-B14F-4D97-AF65-F5344CB8AC3E}">
        <p14:creationId xmlns:p14="http://schemas.microsoft.com/office/powerpoint/2010/main" val="23427689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Then I will give the abstract model for this problem. </a:t>
            </a:r>
          </a:p>
          <a:p>
            <a:endParaRPr lang="en-US" altLang="zh-CN" dirty="0"/>
          </a:p>
          <a:p>
            <a:r>
              <a:rPr lang="en-US" altLang="zh-CN" dirty="0"/>
              <a:t>Different from that in previous studies, the dependent variable is the probability of accepting or not at the threshold of y minutes. </a:t>
            </a:r>
          </a:p>
          <a:p>
            <a:endParaRPr lang="en-US" altLang="zh-CN" dirty="0"/>
          </a:p>
          <a:p>
            <a:r>
              <a:rPr lang="en-US" altLang="zh-CN" dirty="0"/>
              <a:t>Note it, the investigated walking duration is not a continuous value but some specific thresholds.</a:t>
            </a:r>
            <a:endParaRPr lang="zh-CN" altLang="en-US" dirty="0"/>
          </a:p>
        </p:txBody>
      </p:sp>
      <p:sp>
        <p:nvSpPr>
          <p:cNvPr id="4" name="灯片编号占位符 3"/>
          <p:cNvSpPr>
            <a:spLocks noGrp="1"/>
          </p:cNvSpPr>
          <p:nvPr>
            <p:ph type="sldNum" sz="quarter" idx="5"/>
          </p:nvPr>
        </p:nvSpPr>
        <p:spPr/>
        <p:txBody>
          <a:bodyPr/>
          <a:lstStyle/>
          <a:p>
            <a:fld id="{BA34C0E2-1D0C-42A4-BDCB-2B1A014CE7EC}" type="slidenum">
              <a:rPr lang="zh-CN" altLang="en-US" smtClean="0"/>
              <a:t>16</a:t>
            </a:fld>
            <a:endParaRPr lang="zh-CN" altLang="en-US"/>
          </a:p>
        </p:txBody>
      </p:sp>
    </p:spTree>
    <p:extLst>
      <p:ext uri="{BB962C8B-B14F-4D97-AF65-F5344CB8AC3E}">
        <p14:creationId xmlns:p14="http://schemas.microsoft.com/office/powerpoint/2010/main" val="25704636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After introducing the methods, I’m going to give an overview of the study case and dataset in this study. </a:t>
            </a:r>
          </a:p>
          <a:p>
            <a:endParaRPr lang="en-US" altLang="zh-CN" dirty="0"/>
          </a:p>
          <a:p>
            <a:r>
              <a:rPr lang="en-US" altLang="zh-CN" dirty="0"/>
              <a:t>The study case is the rail transit stations in Fukuoka, there are 78 stations in total, including JR Kyushu, Fukuoka subway, and West Japan Railway. </a:t>
            </a:r>
          </a:p>
          <a:p>
            <a:endParaRPr lang="en-US" altLang="zh-CN" dirty="0"/>
          </a:p>
          <a:p>
            <a:r>
              <a:rPr lang="en-US" altLang="zh-CN" dirty="0"/>
              <a:t>The main data source used in this study is from the 4</a:t>
            </a:r>
            <a:r>
              <a:rPr lang="en-US" altLang="zh-CN" baseline="30000" dirty="0"/>
              <a:t>th</a:t>
            </a:r>
            <a:r>
              <a:rPr lang="en-US" altLang="zh-CN" dirty="0"/>
              <a:t> nationwide person trip survey, mainly including the information about trip chaining behavior and some socio-demographic attributes.</a:t>
            </a:r>
            <a:endParaRPr lang="zh-CN" altLang="en-US" dirty="0"/>
          </a:p>
        </p:txBody>
      </p:sp>
      <p:sp>
        <p:nvSpPr>
          <p:cNvPr id="4" name="灯片编号占位符 3"/>
          <p:cNvSpPr>
            <a:spLocks noGrp="1"/>
          </p:cNvSpPr>
          <p:nvPr>
            <p:ph type="sldNum" sz="quarter" idx="5"/>
          </p:nvPr>
        </p:nvSpPr>
        <p:spPr/>
        <p:txBody>
          <a:bodyPr/>
          <a:lstStyle/>
          <a:p>
            <a:fld id="{BA34C0E2-1D0C-42A4-BDCB-2B1A014CE7EC}" type="slidenum">
              <a:rPr lang="zh-CN" altLang="en-US" smtClean="0"/>
              <a:t>17</a:t>
            </a:fld>
            <a:endParaRPr lang="zh-CN" altLang="en-US"/>
          </a:p>
        </p:txBody>
      </p:sp>
    </p:spTree>
    <p:extLst>
      <p:ext uri="{BB962C8B-B14F-4D97-AF65-F5344CB8AC3E}">
        <p14:creationId xmlns:p14="http://schemas.microsoft.com/office/powerpoint/2010/main" val="19386969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original data covers all the main cities in Kitakyushu.</a:t>
            </a:r>
          </a:p>
          <a:p>
            <a:endParaRPr lang="en-US" altLang="zh-CN" dirty="0"/>
          </a:p>
          <a:p>
            <a:r>
              <a:rPr lang="en-US" altLang="zh-CN" dirty="0"/>
              <a:t>I set the filter with city area of Fukuoka, rail transit trip chain, without null record, the remaining valid dataset has 4000 records.</a:t>
            </a:r>
          </a:p>
        </p:txBody>
      </p:sp>
      <p:sp>
        <p:nvSpPr>
          <p:cNvPr id="4" name="灯片编号占位符 3"/>
          <p:cNvSpPr>
            <a:spLocks noGrp="1"/>
          </p:cNvSpPr>
          <p:nvPr>
            <p:ph type="sldNum" sz="quarter" idx="5"/>
          </p:nvPr>
        </p:nvSpPr>
        <p:spPr/>
        <p:txBody>
          <a:bodyPr/>
          <a:lstStyle/>
          <a:p>
            <a:fld id="{BA34C0E2-1D0C-42A4-BDCB-2B1A014CE7EC}" type="slidenum">
              <a:rPr lang="zh-CN" altLang="en-US" smtClean="0"/>
              <a:t>18</a:t>
            </a:fld>
            <a:endParaRPr lang="zh-CN" altLang="en-US"/>
          </a:p>
        </p:txBody>
      </p:sp>
    </p:spTree>
    <p:extLst>
      <p:ext uri="{BB962C8B-B14F-4D97-AF65-F5344CB8AC3E}">
        <p14:creationId xmlns:p14="http://schemas.microsoft.com/office/powerpoint/2010/main" val="62154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is the data description. The left part is the age distribution of passengers. </a:t>
            </a:r>
          </a:p>
          <a:p>
            <a:endParaRPr lang="en-US" altLang="zh-CN" dirty="0"/>
          </a:p>
          <a:p>
            <a:r>
              <a:rPr lang="en-US" altLang="zh-CN" dirty="0"/>
              <a:t>As we can see in this figure, the passengers aged between 25-55 who are still at production age account for the majority.</a:t>
            </a:r>
          </a:p>
          <a:p>
            <a:endParaRPr lang="en-US" altLang="zh-CN" dirty="0"/>
          </a:p>
          <a:p>
            <a:r>
              <a:rPr lang="en-US" altLang="zh-CN" dirty="0"/>
              <a:t>The right part is the distribution of walking duration, we can clearly see 3 peak values in this figure, they are 5, 10, 15 minutes, respectively. </a:t>
            </a:r>
          </a:p>
          <a:p>
            <a:endParaRPr lang="en-US" altLang="zh-CN" dirty="0"/>
          </a:p>
          <a:p>
            <a:r>
              <a:rPr lang="en-US" altLang="zh-CN" dirty="0"/>
              <a:t>Here are some reasons for this result. That is if people were asked some questions about details like how much did you spend, how long did you take, for such kinds of questions, people tend to reply a looser answer, some general number like 5, 10, or something. </a:t>
            </a:r>
          </a:p>
          <a:p>
            <a:endParaRPr lang="en-US" altLang="zh-CN" dirty="0"/>
          </a:p>
          <a:p>
            <a:r>
              <a:rPr lang="en-US" altLang="zh-CN" dirty="0"/>
              <a:t>This is also considered as one of the reasons that using the continuous value of walking duration cannot get a good result.</a:t>
            </a:r>
          </a:p>
          <a:p>
            <a:endParaRPr lang="en-US" altLang="zh-CN" dirty="0"/>
          </a:p>
          <a:p>
            <a:r>
              <a:rPr lang="en-US" altLang="zh-CN" dirty="0"/>
              <a:t>In this study, since this research investigate the threshold of walking duration, even the obtained loose answer can be viewed that the passenger has accepted. </a:t>
            </a:r>
          </a:p>
          <a:p>
            <a:endParaRPr lang="en-US" altLang="zh-CN" dirty="0"/>
          </a:p>
          <a:p>
            <a:r>
              <a:rPr lang="en-US" altLang="zh-CN" dirty="0"/>
              <a:t>We can thing that the peak values will not cause anomaly in this study.</a:t>
            </a:r>
            <a:endParaRPr lang="zh-CN" altLang="en-US" dirty="0"/>
          </a:p>
        </p:txBody>
      </p:sp>
      <p:sp>
        <p:nvSpPr>
          <p:cNvPr id="4" name="灯片编号占位符 3"/>
          <p:cNvSpPr>
            <a:spLocks noGrp="1"/>
          </p:cNvSpPr>
          <p:nvPr>
            <p:ph type="sldNum" sz="quarter" idx="5"/>
          </p:nvPr>
        </p:nvSpPr>
        <p:spPr/>
        <p:txBody>
          <a:bodyPr/>
          <a:lstStyle/>
          <a:p>
            <a:fld id="{BA34C0E2-1D0C-42A4-BDCB-2B1A014CE7EC}" type="slidenum">
              <a:rPr lang="zh-CN" altLang="en-US" smtClean="0"/>
              <a:t>19</a:t>
            </a:fld>
            <a:endParaRPr lang="zh-CN" altLang="en-US"/>
          </a:p>
        </p:txBody>
      </p:sp>
    </p:spTree>
    <p:extLst>
      <p:ext uri="{BB962C8B-B14F-4D97-AF65-F5344CB8AC3E}">
        <p14:creationId xmlns:p14="http://schemas.microsoft.com/office/powerpoint/2010/main" val="2108343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chapter 1 is a brief introduction for the whole dissertation</a:t>
            </a:r>
            <a:endParaRPr lang="zh-CN" altLang="en-US" dirty="0"/>
          </a:p>
        </p:txBody>
      </p:sp>
      <p:sp>
        <p:nvSpPr>
          <p:cNvPr id="4" name="灯片编号占位符 3"/>
          <p:cNvSpPr>
            <a:spLocks noGrp="1"/>
          </p:cNvSpPr>
          <p:nvPr>
            <p:ph type="sldNum" sz="quarter" idx="5"/>
          </p:nvPr>
        </p:nvSpPr>
        <p:spPr/>
        <p:txBody>
          <a:bodyPr/>
          <a:lstStyle/>
          <a:p>
            <a:fld id="{BA34C0E2-1D0C-42A4-BDCB-2B1A014CE7EC}" type="slidenum">
              <a:rPr lang="zh-CN" altLang="en-US" smtClean="0"/>
              <a:t>2</a:t>
            </a:fld>
            <a:endParaRPr lang="zh-CN" altLang="en-US"/>
          </a:p>
        </p:txBody>
      </p:sp>
    </p:spTree>
    <p:extLst>
      <p:ext uri="{BB962C8B-B14F-4D97-AF65-F5344CB8AC3E}">
        <p14:creationId xmlns:p14="http://schemas.microsoft.com/office/powerpoint/2010/main" val="41625909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It has been said in the former slides, the research objects are some specific threshold of walking durations. </a:t>
            </a:r>
          </a:p>
          <a:p>
            <a:endParaRPr lang="en-US" altLang="zh-CN" dirty="0"/>
          </a:p>
          <a:p>
            <a:r>
              <a:rPr lang="en-US" altLang="zh-CN" dirty="0"/>
              <a:t>According to the previous research and the investigation of Fukuoka, the acceptable walking duration mainly range from 5-13 minutes, and the average duration is about 8 minutes in Fukuoka. </a:t>
            </a:r>
          </a:p>
          <a:p>
            <a:endParaRPr lang="en-US" altLang="zh-CN" dirty="0"/>
          </a:p>
          <a:p>
            <a:r>
              <a:rPr lang="en-US" altLang="zh-CN" dirty="0"/>
              <a:t>Therefore, the threshold of walking duration to be investigated are set to 5, 8. 13 minutes.</a:t>
            </a:r>
          </a:p>
          <a:p>
            <a:endParaRPr lang="en-US" altLang="zh-CN" dirty="0"/>
          </a:p>
          <a:p>
            <a:r>
              <a:rPr lang="en-US" altLang="zh-CN" dirty="0"/>
              <a:t>Regarding the three thresholds, I picked the valid factors at each threshold, by using the analysis of variance. </a:t>
            </a:r>
          </a:p>
          <a:p>
            <a:endParaRPr lang="en-US" altLang="zh-CN" dirty="0"/>
          </a:p>
          <a:p>
            <a:r>
              <a:rPr lang="en-US" altLang="zh-CN" dirty="0"/>
              <a:t>For this table, in the column of effect, the cell marked with L means people with this attributes tend to accept a longer time than this threshold, M is the opposite. </a:t>
            </a:r>
          </a:p>
          <a:p>
            <a:endParaRPr lang="en-US" altLang="zh-CN" dirty="0"/>
          </a:p>
          <a:p>
            <a:r>
              <a:rPr lang="en-US" altLang="zh-CN" dirty="0"/>
              <a:t>For example, at the 5 minutes threshold, we can see that passengers who has the attributes of peak hour, and purpose of commuting to work tend to walk a less time than the given threshold of 5 minutes.</a:t>
            </a:r>
          </a:p>
        </p:txBody>
      </p:sp>
      <p:sp>
        <p:nvSpPr>
          <p:cNvPr id="4" name="灯片编号占位符 3"/>
          <p:cNvSpPr>
            <a:spLocks noGrp="1"/>
          </p:cNvSpPr>
          <p:nvPr>
            <p:ph type="sldNum" sz="quarter" idx="5"/>
          </p:nvPr>
        </p:nvSpPr>
        <p:spPr/>
        <p:txBody>
          <a:bodyPr/>
          <a:lstStyle/>
          <a:p>
            <a:fld id="{BA34C0E2-1D0C-42A4-BDCB-2B1A014CE7EC}" type="slidenum">
              <a:rPr lang="zh-CN" altLang="en-US" smtClean="0"/>
              <a:t>20</a:t>
            </a:fld>
            <a:endParaRPr lang="zh-CN" altLang="en-US"/>
          </a:p>
        </p:txBody>
      </p:sp>
    </p:spTree>
    <p:extLst>
      <p:ext uri="{BB962C8B-B14F-4D97-AF65-F5344CB8AC3E}">
        <p14:creationId xmlns:p14="http://schemas.microsoft.com/office/powerpoint/2010/main" val="6592799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Now we have got the valid features, the next step is to estimate the model to obtain the influence of the features on the acceptable walking duration.</a:t>
            </a:r>
          </a:p>
          <a:p>
            <a:endParaRPr lang="en-US" altLang="zh-CN" dirty="0"/>
          </a:p>
          <a:p>
            <a:r>
              <a:rPr lang="en-US" altLang="zh-CN" dirty="0"/>
              <a:t>I used the forest random decision tree model in this study. </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kern="100" dirty="0">
                <a:latin typeface="Helvetica" panose="020B0604020202020204" pitchFamily="34" charset="0"/>
                <a:cs typeface="Helvetica" panose="020B0604020202020204" pitchFamily="34" charset="0"/>
              </a:rPr>
              <a:t>Forest random model is constructed by random selection of features and samples based on decision tree model.</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kern="100" dirty="0">
                <a:latin typeface="Helvetica" panose="020B0604020202020204" pitchFamily="34" charset="0"/>
                <a:cs typeface="Helvetica" panose="020B0604020202020204" pitchFamily="34" charset="0"/>
              </a:rPr>
              <a:t>The result is obtained by the average value of multiple decision trees.</a:t>
            </a:r>
            <a:endParaRPr lang="zh-CN" altLang="en-US" dirty="0">
              <a:latin typeface="Helvetica" panose="020B0604020202020204" pitchFamily="34" charset="0"/>
              <a:cs typeface="Helvetica" panose="020B0604020202020204" pitchFamily="34" charset="0"/>
            </a:endParaRPr>
          </a:p>
        </p:txBody>
      </p:sp>
      <p:sp>
        <p:nvSpPr>
          <p:cNvPr id="4" name="灯片编号占位符 3"/>
          <p:cNvSpPr>
            <a:spLocks noGrp="1"/>
          </p:cNvSpPr>
          <p:nvPr>
            <p:ph type="sldNum" sz="quarter" idx="5"/>
          </p:nvPr>
        </p:nvSpPr>
        <p:spPr/>
        <p:txBody>
          <a:bodyPr/>
          <a:lstStyle/>
          <a:p>
            <a:fld id="{BA34C0E2-1D0C-42A4-BDCB-2B1A014CE7EC}" type="slidenum">
              <a:rPr lang="zh-CN" altLang="en-US" smtClean="0"/>
              <a:t>21</a:t>
            </a:fld>
            <a:endParaRPr lang="zh-CN" altLang="en-US"/>
          </a:p>
        </p:txBody>
      </p:sp>
    </p:spTree>
    <p:extLst>
      <p:ext uri="{BB962C8B-B14F-4D97-AF65-F5344CB8AC3E}">
        <p14:creationId xmlns:p14="http://schemas.microsoft.com/office/powerpoint/2010/main" val="32253549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result of decision tree is as shown in the figure. Here I just give a summary of the result to show. </a:t>
            </a:r>
          </a:p>
          <a:p>
            <a:endParaRPr lang="en-US" altLang="zh-CN" dirty="0"/>
          </a:p>
          <a:p>
            <a:r>
              <a:rPr lang="en-US" altLang="zh-CN" dirty="0"/>
              <a:t>As shown in the table on the right part, column of actual is the actual choice of individual, the prediction column is the value obtained from the estimation of decision tree.</a:t>
            </a:r>
          </a:p>
          <a:p>
            <a:endParaRPr lang="en-US" altLang="zh-CN" dirty="0"/>
          </a:p>
          <a:p>
            <a:r>
              <a:rPr lang="en-US" altLang="zh-CN" dirty="0"/>
              <a:t>The results are evaluated by using the method of simple moving average. </a:t>
            </a:r>
          </a:p>
          <a:p>
            <a:endParaRPr lang="en-US" altLang="zh-CN" dirty="0"/>
          </a:p>
          <a:p>
            <a:r>
              <a:rPr lang="en-US" altLang="zh-CN" dirty="0"/>
              <a:t>Sort the result by probability in descending order, the group trend is expressed by the average value of 200 samples. </a:t>
            </a:r>
          </a:p>
          <a:p>
            <a:endParaRPr lang="en-US" altLang="zh-CN" dirty="0"/>
          </a:p>
          <a:p>
            <a:r>
              <a:rPr lang="en-US" altLang="zh-CN" dirty="0"/>
              <a:t>So the trends between practice and prediction can be compared.</a:t>
            </a:r>
          </a:p>
        </p:txBody>
      </p:sp>
      <p:sp>
        <p:nvSpPr>
          <p:cNvPr id="4" name="灯片编号占位符 3"/>
          <p:cNvSpPr>
            <a:spLocks noGrp="1"/>
          </p:cNvSpPr>
          <p:nvPr>
            <p:ph type="sldNum" sz="quarter" idx="5"/>
          </p:nvPr>
        </p:nvSpPr>
        <p:spPr/>
        <p:txBody>
          <a:bodyPr/>
          <a:lstStyle/>
          <a:p>
            <a:fld id="{BA34C0E2-1D0C-42A4-BDCB-2B1A014CE7EC}" type="slidenum">
              <a:rPr lang="zh-CN" altLang="en-US" smtClean="0"/>
              <a:t>22</a:t>
            </a:fld>
            <a:endParaRPr lang="zh-CN" altLang="en-US"/>
          </a:p>
        </p:txBody>
      </p:sp>
    </p:spTree>
    <p:extLst>
      <p:ext uri="{BB962C8B-B14F-4D97-AF65-F5344CB8AC3E}">
        <p14:creationId xmlns:p14="http://schemas.microsoft.com/office/powerpoint/2010/main" val="23193999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Continuously, I will show the trend line of prediction at each threshold of walking duration.</a:t>
            </a:r>
          </a:p>
          <a:p>
            <a:endParaRPr lang="en-US" altLang="zh-CN" dirty="0"/>
          </a:p>
          <a:p>
            <a:r>
              <a:rPr lang="en-US" altLang="zh-CN" dirty="0"/>
              <a:t>First is the 5 minutes threshold.</a:t>
            </a:r>
          </a:p>
          <a:p>
            <a:endParaRPr lang="en-US" altLang="zh-CN" dirty="0"/>
          </a:p>
          <a:p>
            <a:r>
              <a:rPr lang="en-US" altLang="zh-CN" dirty="0"/>
              <a:t>As we can see, the prediction trend line fit the actual trend line quite well, the features are significant at this threshold.</a:t>
            </a:r>
          </a:p>
          <a:p>
            <a:endParaRPr lang="en-US" altLang="zh-CN" dirty="0"/>
          </a:p>
          <a:p>
            <a:r>
              <a:rPr lang="en-US" altLang="zh-CN" dirty="0">
                <a:latin typeface="Helvetica" panose="020B0604020202020204" pitchFamily="34" charset="0"/>
                <a:cs typeface="Helvetica" panose="020B0604020202020204" pitchFamily="34" charset="0"/>
              </a:rPr>
              <a:t>The threshold of 5 minute is a commonly acceptable walking duration</a:t>
            </a:r>
            <a:endParaRPr lang="en-US" altLang="zh-CN" dirty="0"/>
          </a:p>
        </p:txBody>
      </p:sp>
      <p:sp>
        <p:nvSpPr>
          <p:cNvPr id="4" name="灯片编号占位符 3"/>
          <p:cNvSpPr>
            <a:spLocks noGrp="1"/>
          </p:cNvSpPr>
          <p:nvPr>
            <p:ph type="sldNum" sz="quarter" idx="5"/>
          </p:nvPr>
        </p:nvSpPr>
        <p:spPr/>
        <p:txBody>
          <a:bodyPr/>
          <a:lstStyle/>
          <a:p>
            <a:fld id="{BA34C0E2-1D0C-42A4-BDCB-2B1A014CE7EC}" type="slidenum">
              <a:rPr lang="zh-CN" altLang="en-US" smtClean="0"/>
              <a:t>23</a:t>
            </a:fld>
            <a:endParaRPr lang="zh-CN" altLang="en-US"/>
          </a:p>
        </p:txBody>
      </p:sp>
    </p:spTree>
    <p:extLst>
      <p:ext uri="{BB962C8B-B14F-4D97-AF65-F5344CB8AC3E}">
        <p14:creationId xmlns:p14="http://schemas.microsoft.com/office/powerpoint/2010/main" val="42908232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Next is the 8 minutes threshold.</a:t>
            </a:r>
          </a:p>
          <a:p>
            <a:endParaRPr lang="en-US" altLang="zh-CN" dirty="0"/>
          </a:p>
          <a:p>
            <a:r>
              <a:rPr lang="en-US" altLang="zh-CN" dirty="0"/>
              <a:t>The fitness at 8 minutes is not well, the features are not significant at this threshold.</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Helvetica" panose="020B0604020202020204" pitchFamily="34" charset="0"/>
                <a:cs typeface="Helvetica" panose="020B0604020202020204" pitchFamily="34" charset="0"/>
              </a:rPr>
              <a:t>There is </a:t>
            </a:r>
            <a:r>
              <a:rPr lang="en-US" altLang="zh-CN" dirty="0">
                <a:solidFill>
                  <a:srgbClr val="FF3300"/>
                </a:solidFill>
                <a:latin typeface="Helvetica" panose="020B0604020202020204" pitchFamily="34" charset="0"/>
                <a:cs typeface="Helvetica" panose="020B0604020202020204" pitchFamily="34" charset="0"/>
              </a:rPr>
              <a:t>randomness</a:t>
            </a:r>
            <a:r>
              <a:rPr lang="en-US" altLang="zh-CN" dirty="0">
                <a:latin typeface="Helvetica" panose="020B0604020202020204" pitchFamily="34" charset="0"/>
                <a:cs typeface="Helvetica" panose="020B0604020202020204" pitchFamily="34" charset="0"/>
              </a:rPr>
              <a:t> in choosing whether accepting the 8 minutes walking duration or not. </a:t>
            </a:r>
          </a:p>
          <a:p>
            <a:endParaRPr lang="en-US" altLang="zh-CN" dirty="0"/>
          </a:p>
        </p:txBody>
      </p:sp>
      <p:sp>
        <p:nvSpPr>
          <p:cNvPr id="4" name="灯片编号占位符 3"/>
          <p:cNvSpPr>
            <a:spLocks noGrp="1"/>
          </p:cNvSpPr>
          <p:nvPr>
            <p:ph type="sldNum" sz="quarter" idx="5"/>
          </p:nvPr>
        </p:nvSpPr>
        <p:spPr/>
        <p:txBody>
          <a:bodyPr/>
          <a:lstStyle/>
          <a:p>
            <a:fld id="{BA34C0E2-1D0C-42A4-BDCB-2B1A014CE7EC}" type="slidenum">
              <a:rPr lang="zh-CN" altLang="en-US" smtClean="0"/>
              <a:t>24</a:t>
            </a:fld>
            <a:endParaRPr lang="zh-CN" altLang="en-US"/>
          </a:p>
        </p:txBody>
      </p:sp>
    </p:spTree>
    <p:extLst>
      <p:ext uri="{BB962C8B-B14F-4D97-AF65-F5344CB8AC3E}">
        <p14:creationId xmlns:p14="http://schemas.microsoft.com/office/powerpoint/2010/main" val="7677104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fitness at 13 minutes is not bad.</a:t>
            </a:r>
          </a:p>
          <a:p>
            <a:r>
              <a:rPr lang="en-US" altLang="zh-CN" dirty="0"/>
              <a:t>From the probability we can know the 13 minutes is not a commonly accepted walking duration.</a:t>
            </a:r>
          </a:p>
        </p:txBody>
      </p:sp>
      <p:sp>
        <p:nvSpPr>
          <p:cNvPr id="4" name="灯片编号占位符 3"/>
          <p:cNvSpPr>
            <a:spLocks noGrp="1"/>
          </p:cNvSpPr>
          <p:nvPr>
            <p:ph type="sldNum" sz="quarter" idx="5"/>
          </p:nvPr>
        </p:nvSpPr>
        <p:spPr/>
        <p:txBody>
          <a:bodyPr/>
          <a:lstStyle/>
          <a:p>
            <a:fld id="{BA34C0E2-1D0C-42A4-BDCB-2B1A014CE7EC}" type="slidenum">
              <a:rPr lang="zh-CN" altLang="en-US" smtClean="0"/>
              <a:t>25</a:t>
            </a:fld>
            <a:endParaRPr lang="zh-CN" altLang="en-US"/>
          </a:p>
        </p:txBody>
      </p:sp>
    </p:spTree>
    <p:extLst>
      <p:ext uri="{BB962C8B-B14F-4D97-AF65-F5344CB8AC3E}">
        <p14:creationId xmlns:p14="http://schemas.microsoft.com/office/powerpoint/2010/main" val="36397758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Now we get the conclusion of chapter 2.</a:t>
            </a:r>
          </a:p>
          <a:p>
            <a:endParaRPr lang="en-US" altLang="zh-CN" dirty="0"/>
          </a:p>
          <a:p>
            <a:r>
              <a:rPr lang="en-US" altLang="zh-CN" dirty="0"/>
              <a:t>The main findings of this study can be summarized into 4.</a:t>
            </a:r>
          </a:p>
          <a:p>
            <a:endParaRPr lang="en-US" altLang="zh-CN" dirty="0"/>
          </a:p>
          <a:p>
            <a:r>
              <a:rPr lang="en-US" altLang="zh-CN" dirty="0"/>
              <a:t>1. 5 minutes is a widely accepted walking duration to rail transit.</a:t>
            </a:r>
          </a:p>
          <a:p>
            <a:endParaRPr lang="en-US" altLang="zh-CN" dirty="0"/>
          </a:p>
          <a:p>
            <a:r>
              <a:rPr lang="en-US" altLang="zh-CN" dirty="0"/>
              <a:t>2. Whether accepting the 8 minutes walking duration is ambiguous in passenger’s  practical behaviors.</a:t>
            </a:r>
          </a:p>
          <a:p>
            <a:endParaRPr lang="en-US" altLang="zh-CN" dirty="0"/>
          </a:p>
          <a:p>
            <a:r>
              <a:rPr lang="en-US" altLang="zh-CN" dirty="0"/>
              <a:t>3. Passengers with the private travel purpose tend to accept the longest walking duration.</a:t>
            </a:r>
          </a:p>
          <a:p>
            <a:endParaRPr lang="en-US" altLang="zh-CN" dirty="0"/>
          </a:p>
          <a:p>
            <a:r>
              <a:rPr lang="en-US" altLang="zh-CN" dirty="0"/>
              <a:t>4. Passengers with the commuting travel purpose and during the peak hour tend to arrive at transit station as soon as possible.</a:t>
            </a:r>
          </a:p>
          <a:p>
            <a:endParaRPr lang="en-US" altLang="zh-CN" dirty="0"/>
          </a:p>
          <a:p>
            <a:r>
              <a:rPr lang="en-US" altLang="zh-CN" dirty="0"/>
              <a:t>This is the chapter 2.</a:t>
            </a:r>
          </a:p>
        </p:txBody>
      </p:sp>
      <p:sp>
        <p:nvSpPr>
          <p:cNvPr id="4" name="灯片编号占位符 3"/>
          <p:cNvSpPr>
            <a:spLocks noGrp="1"/>
          </p:cNvSpPr>
          <p:nvPr>
            <p:ph type="sldNum" sz="quarter" idx="5"/>
          </p:nvPr>
        </p:nvSpPr>
        <p:spPr/>
        <p:txBody>
          <a:bodyPr/>
          <a:lstStyle/>
          <a:p>
            <a:fld id="{BA34C0E2-1D0C-42A4-BDCB-2B1A014CE7EC}" type="slidenum">
              <a:rPr lang="zh-CN" altLang="en-US" smtClean="0"/>
              <a:t>26</a:t>
            </a:fld>
            <a:endParaRPr lang="zh-CN" altLang="en-US"/>
          </a:p>
        </p:txBody>
      </p:sp>
    </p:spTree>
    <p:extLst>
      <p:ext uri="{BB962C8B-B14F-4D97-AF65-F5344CB8AC3E}">
        <p14:creationId xmlns:p14="http://schemas.microsoft.com/office/powerpoint/2010/main" val="19594020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54908">
              <a:defRPr/>
            </a:pPr>
            <a:r>
              <a:rPr lang="en-US" altLang="zh-CN" sz="1200" kern="1200" dirty="0">
                <a:solidFill>
                  <a:schemeClr val="tx1"/>
                </a:solidFill>
                <a:latin typeface="+mn-lt"/>
                <a:ea typeface="+mn-ea"/>
                <a:cs typeface="+mn-cs"/>
              </a:rPr>
              <a:t>Next, Chapter 3, Analysis on the characteristics of transit ridership and land use. </a:t>
            </a:r>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fld id="{BA34C0E2-1D0C-42A4-BDCB-2B1A014CE7EC}" type="slidenum">
              <a:rPr lang="zh-CN" altLang="en-US" smtClean="0"/>
              <a:t>27</a:t>
            </a:fld>
            <a:endParaRPr lang="zh-CN" altLang="en-US"/>
          </a:p>
        </p:txBody>
      </p:sp>
    </p:spTree>
    <p:extLst>
      <p:ext uri="{BB962C8B-B14F-4D97-AF65-F5344CB8AC3E}">
        <p14:creationId xmlns:p14="http://schemas.microsoft.com/office/powerpoint/2010/main" val="2003385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54908">
              <a:defRPr/>
            </a:pPr>
            <a:r>
              <a:rPr lang="en-US" altLang="zh-CN" sz="1300" dirty="0">
                <a:latin typeface="Times New Roman" panose="02020603050405020304" pitchFamily="18" charset="0"/>
                <a:cs typeface="Times New Roman" panose="02020603050405020304" pitchFamily="18" charset="0"/>
              </a:rPr>
              <a:t>This chapter is a preliminary study for estimating the influence on transit ridership, mainly focus on the characteristics of transit ridership and land use, also give a simple exploration on the relationship between them.</a:t>
            </a:r>
          </a:p>
          <a:p>
            <a:pPr defTabSz="954908">
              <a:defRPr/>
            </a:pPr>
            <a:endParaRPr lang="en-US" altLang="zh-CN" sz="1300" dirty="0">
              <a:latin typeface="Times New Roman" panose="02020603050405020304" pitchFamily="18" charset="0"/>
              <a:cs typeface="Times New Roman" panose="02020603050405020304" pitchFamily="18" charset="0"/>
            </a:endParaRPr>
          </a:p>
          <a:p>
            <a:pPr defTabSz="954908">
              <a:defRPr/>
            </a:pPr>
            <a:r>
              <a:rPr lang="en-US" altLang="zh-CN" sz="1300" dirty="0">
                <a:latin typeface="Times New Roman" panose="02020603050405020304" pitchFamily="18" charset="0"/>
                <a:cs typeface="Times New Roman" panose="02020603050405020304" pitchFamily="18" charset="0"/>
              </a:rPr>
              <a:t>The purposes of chapter 3 is </a:t>
            </a:r>
            <a:r>
              <a:rPr lang="en-US" altLang="zh-CN" dirty="0">
                <a:latin typeface="Helvetica" panose="020B0604020202020204" pitchFamily="34" charset="0"/>
                <a:cs typeface="Helvetica" panose="020B0604020202020204" pitchFamily="34" charset="0"/>
              </a:rPr>
              <a:t>to </a:t>
            </a:r>
            <a:r>
              <a:rPr lang="en-US" altLang="zh-CN" dirty="0">
                <a:solidFill>
                  <a:srgbClr val="FF3300"/>
                </a:solidFill>
                <a:latin typeface="Helvetica" panose="020B0604020202020204" pitchFamily="34" charset="0"/>
                <a:cs typeface="Helvetica" panose="020B0604020202020204" pitchFamily="34" charset="0"/>
              </a:rPr>
              <a:t>grasp</a:t>
            </a:r>
            <a:r>
              <a:rPr lang="en-US" altLang="zh-CN" dirty="0">
                <a:latin typeface="Helvetica" panose="020B0604020202020204" pitchFamily="34" charset="0"/>
                <a:cs typeface="Helvetica" panose="020B0604020202020204" pitchFamily="34" charset="0"/>
              </a:rPr>
              <a:t> the </a:t>
            </a:r>
            <a:r>
              <a:rPr lang="en-US" altLang="zh-CN" dirty="0">
                <a:solidFill>
                  <a:srgbClr val="FF3300"/>
                </a:solidFill>
                <a:latin typeface="Helvetica" panose="020B0604020202020204" pitchFamily="34" charset="0"/>
                <a:cs typeface="Helvetica" panose="020B0604020202020204" pitchFamily="34" charset="0"/>
              </a:rPr>
              <a:t>characteristics</a:t>
            </a:r>
            <a:r>
              <a:rPr lang="en-US" altLang="zh-CN" dirty="0">
                <a:latin typeface="Helvetica" panose="020B0604020202020204" pitchFamily="34" charset="0"/>
                <a:cs typeface="Helvetica" panose="020B0604020202020204" pitchFamily="34" charset="0"/>
              </a:rPr>
              <a:t> of transit stations in terms of both transit ridership and land use.</a:t>
            </a:r>
          </a:p>
          <a:p>
            <a:pPr defTabSz="954908">
              <a:defRPr/>
            </a:pPr>
            <a:endParaRPr lang="en-US" altLang="zh-CN" dirty="0">
              <a:latin typeface="Helvetica" panose="020B0604020202020204" pitchFamily="34" charset="0"/>
              <a:cs typeface="Helvetica" panose="020B0604020202020204" pitchFamily="34" charset="0"/>
            </a:endParaRPr>
          </a:p>
          <a:p>
            <a:pPr defTabSz="954908">
              <a:defRPr/>
            </a:pPr>
            <a:endParaRPr lang="en-US" altLang="zh-CN" dirty="0">
              <a:latin typeface="Helvetica" panose="020B0604020202020204" pitchFamily="34" charset="0"/>
              <a:cs typeface="Helvetica" panose="020B0604020202020204" pitchFamily="34" charset="0"/>
            </a:endParaRPr>
          </a:p>
        </p:txBody>
      </p:sp>
      <p:sp>
        <p:nvSpPr>
          <p:cNvPr id="4" name="灯片编号占位符 3"/>
          <p:cNvSpPr>
            <a:spLocks noGrp="1"/>
          </p:cNvSpPr>
          <p:nvPr>
            <p:ph type="sldNum" sz="quarter" idx="5"/>
          </p:nvPr>
        </p:nvSpPr>
        <p:spPr/>
        <p:txBody>
          <a:bodyPr/>
          <a:lstStyle/>
          <a:p>
            <a:fld id="{BA34C0E2-1D0C-42A4-BDCB-2B1A014CE7EC}" type="slidenum">
              <a:rPr lang="zh-CN" altLang="en-US" smtClean="0"/>
              <a:t>28</a:t>
            </a:fld>
            <a:endParaRPr lang="zh-CN" altLang="en-US"/>
          </a:p>
        </p:txBody>
      </p:sp>
    </p:spTree>
    <p:extLst>
      <p:ext uri="{BB962C8B-B14F-4D97-AF65-F5344CB8AC3E}">
        <p14:creationId xmlns:p14="http://schemas.microsoft.com/office/powerpoint/2010/main" val="16536110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is the overview of study case and data source. </a:t>
            </a:r>
          </a:p>
          <a:p>
            <a:endParaRPr lang="en-US" altLang="zh-CN" dirty="0"/>
          </a:p>
          <a:p>
            <a:r>
              <a:rPr lang="en-US" altLang="zh-CN" dirty="0"/>
              <a:t>This study uses the Fukuoka subway stations as the study case. </a:t>
            </a:r>
          </a:p>
          <a:p>
            <a:endParaRPr lang="en-US" altLang="zh-CN" dirty="0"/>
          </a:p>
          <a:p>
            <a:r>
              <a:rPr lang="en-US" altLang="zh-CN" dirty="0"/>
              <a:t>The main data source in this study is the subway transit ridership, statistic of population, and land use.</a:t>
            </a:r>
            <a:endParaRPr lang="zh-CN" altLang="en-US" dirty="0"/>
          </a:p>
        </p:txBody>
      </p:sp>
      <p:sp>
        <p:nvSpPr>
          <p:cNvPr id="4" name="灯片编号占位符 3"/>
          <p:cNvSpPr>
            <a:spLocks noGrp="1"/>
          </p:cNvSpPr>
          <p:nvPr>
            <p:ph type="sldNum" sz="quarter" idx="5"/>
          </p:nvPr>
        </p:nvSpPr>
        <p:spPr/>
        <p:txBody>
          <a:bodyPr/>
          <a:lstStyle/>
          <a:p>
            <a:fld id="{BA34C0E2-1D0C-42A4-BDCB-2B1A014CE7EC}" type="slidenum">
              <a:rPr lang="zh-CN" altLang="en-US" smtClean="0"/>
              <a:t>29</a:t>
            </a:fld>
            <a:endParaRPr lang="zh-CN" altLang="en-US"/>
          </a:p>
        </p:txBody>
      </p:sp>
    </p:spTree>
    <p:extLst>
      <p:ext uri="{BB962C8B-B14F-4D97-AF65-F5344CB8AC3E}">
        <p14:creationId xmlns:p14="http://schemas.microsoft.com/office/powerpoint/2010/main" val="2127339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research uses the Fukuoka public rail transit as the study case to examine the influencing factors on ridership. </a:t>
            </a:r>
          </a:p>
          <a:p>
            <a:endParaRPr lang="en-US" altLang="zh-CN" dirty="0"/>
          </a:p>
          <a:p>
            <a:r>
              <a:rPr lang="en-US" altLang="zh-CN" dirty="0"/>
              <a:t>Now Fukuoka is facing a problem of reduction in public transit share. </a:t>
            </a:r>
          </a:p>
          <a:p>
            <a:endParaRPr lang="en-US" altLang="zh-CN" dirty="0"/>
          </a:p>
          <a:p>
            <a:r>
              <a:rPr lang="en-US" altLang="zh-CN" dirty="0"/>
              <a:t>The private car share rate keeps on increasing, while the rail transit share has begun to decline. </a:t>
            </a:r>
          </a:p>
        </p:txBody>
      </p:sp>
      <p:sp>
        <p:nvSpPr>
          <p:cNvPr id="4" name="灯片编号占位符 3"/>
          <p:cNvSpPr>
            <a:spLocks noGrp="1"/>
          </p:cNvSpPr>
          <p:nvPr>
            <p:ph type="sldNum" sz="quarter" idx="5"/>
          </p:nvPr>
        </p:nvSpPr>
        <p:spPr/>
        <p:txBody>
          <a:bodyPr/>
          <a:lstStyle/>
          <a:p>
            <a:fld id="{BA34C0E2-1D0C-42A4-BDCB-2B1A014CE7EC}" type="slidenum">
              <a:rPr lang="zh-CN" altLang="en-US" smtClean="0"/>
              <a:t>3</a:t>
            </a:fld>
            <a:endParaRPr lang="zh-CN" altLang="en-US"/>
          </a:p>
        </p:txBody>
      </p:sp>
    </p:spTree>
    <p:extLst>
      <p:ext uri="{BB962C8B-B14F-4D97-AF65-F5344CB8AC3E}">
        <p14:creationId xmlns:p14="http://schemas.microsoft.com/office/powerpoint/2010/main" val="25018834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is the procedure of data extraction.</a:t>
            </a:r>
            <a:endParaRPr lang="zh-CN" altLang="en-US" dirty="0"/>
          </a:p>
        </p:txBody>
      </p:sp>
      <p:sp>
        <p:nvSpPr>
          <p:cNvPr id="4" name="灯片编号占位符 3"/>
          <p:cNvSpPr>
            <a:spLocks noGrp="1"/>
          </p:cNvSpPr>
          <p:nvPr>
            <p:ph type="sldNum" sz="quarter" idx="5"/>
          </p:nvPr>
        </p:nvSpPr>
        <p:spPr/>
        <p:txBody>
          <a:bodyPr/>
          <a:lstStyle/>
          <a:p>
            <a:fld id="{BA34C0E2-1D0C-42A4-BDCB-2B1A014CE7EC}" type="slidenum">
              <a:rPr lang="zh-CN" altLang="en-US" smtClean="0"/>
              <a:t>30</a:t>
            </a:fld>
            <a:endParaRPr lang="zh-CN" altLang="en-US"/>
          </a:p>
        </p:txBody>
      </p:sp>
    </p:spTree>
    <p:extLst>
      <p:ext uri="{BB962C8B-B14F-4D97-AF65-F5344CB8AC3E}">
        <p14:creationId xmlns:p14="http://schemas.microsoft.com/office/powerpoint/2010/main" val="11057991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Next is the transit ridership characteristics. </a:t>
            </a:r>
          </a:p>
          <a:p>
            <a:endParaRPr lang="en-US" altLang="zh-CN" dirty="0"/>
          </a:p>
          <a:p>
            <a:r>
              <a:rPr lang="en-US" altLang="zh-CN" dirty="0"/>
              <a:t>This is the trends of variation in transit ridership. </a:t>
            </a:r>
          </a:p>
          <a:p>
            <a:endParaRPr lang="en-US" altLang="zh-CN" dirty="0"/>
          </a:p>
          <a:p>
            <a:r>
              <a:rPr lang="en-US" altLang="zh-CN" dirty="0"/>
              <a:t>The ridership keeps a growth trend</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Also we can see that there are significant differences in ridership among the three lines.</a:t>
            </a:r>
            <a:endParaRPr lang="zh-CN" altLang="en-US" dirty="0"/>
          </a:p>
          <a:p>
            <a:endParaRPr lang="en-US" altLang="zh-CN" dirty="0"/>
          </a:p>
        </p:txBody>
      </p:sp>
      <p:sp>
        <p:nvSpPr>
          <p:cNvPr id="4" name="灯片编号占位符 3"/>
          <p:cNvSpPr>
            <a:spLocks noGrp="1"/>
          </p:cNvSpPr>
          <p:nvPr>
            <p:ph type="sldNum" sz="quarter" idx="5"/>
          </p:nvPr>
        </p:nvSpPr>
        <p:spPr/>
        <p:txBody>
          <a:bodyPr/>
          <a:lstStyle/>
          <a:p>
            <a:fld id="{BA34C0E2-1D0C-42A4-BDCB-2B1A014CE7EC}" type="slidenum">
              <a:rPr lang="zh-CN" altLang="en-US" smtClean="0"/>
              <a:t>31</a:t>
            </a:fld>
            <a:endParaRPr lang="zh-CN" altLang="en-US"/>
          </a:p>
        </p:txBody>
      </p:sp>
    </p:spTree>
    <p:extLst>
      <p:ext uri="{BB962C8B-B14F-4D97-AF65-F5344CB8AC3E}">
        <p14:creationId xmlns:p14="http://schemas.microsoft.com/office/powerpoint/2010/main" val="3222991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54908">
              <a:defRPr/>
            </a:pPr>
            <a:r>
              <a:rPr lang="en-US" altLang="zh-CN" dirty="0"/>
              <a:t>This is the annual growth rate of transit ridership. </a:t>
            </a:r>
          </a:p>
          <a:p>
            <a:pPr defTabSz="954908">
              <a:defRPr/>
            </a:pPr>
            <a:endParaRPr lang="en-US" altLang="zh-CN" dirty="0"/>
          </a:p>
          <a:p>
            <a:pPr defTabSz="954908">
              <a:defRPr/>
            </a:pPr>
            <a:r>
              <a:rPr lang="en-US" altLang="zh-CN" dirty="0">
                <a:latin typeface="Helvetica" panose="020B0604020202020204" pitchFamily="34" charset="0"/>
                <a:cs typeface="Helvetica" panose="020B0604020202020204" pitchFamily="34" charset="0"/>
              </a:rPr>
              <a:t>Line 3 had a much </a:t>
            </a:r>
            <a:r>
              <a:rPr lang="en-US" altLang="zh-CN" dirty="0">
                <a:solidFill>
                  <a:srgbClr val="FF3300"/>
                </a:solidFill>
                <a:latin typeface="Helvetica" panose="020B0604020202020204" pitchFamily="34" charset="0"/>
                <a:cs typeface="Helvetica" panose="020B0604020202020204" pitchFamily="34" charset="0"/>
              </a:rPr>
              <a:t>higher growth</a:t>
            </a:r>
            <a:r>
              <a:rPr lang="en-US" altLang="zh-CN" dirty="0">
                <a:latin typeface="Helvetica" panose="020B0604020202020204" pitchFamily="34" charset="0"/>
                <a:cs typeface="Helvetica" panose="020B0604020202020204" pitchFamily="34" charset="0"/>
              </a:rPr>
              <a:t> rate at the first few years of the opening.</a:t>
            </a:r>
            <a:r>
              <a:rPr lang="zh-CN" altLang="en-US" dirty="0">
                <a:latin typeface="Helvetica" panose="020B0604020202020204" pitchFamily="34" charset="0"/>
                <a:cs typeface="Helvetica" panose="020B0604020202020204" pitchFamily="34" charset="0"/>
              </a:rPr>
              <a:t> </a:t>
            </a:r>
            <a:endParaRPr lang="en-US" altLang="zh-CN" dirty="0">
              <a:latin typeface="Helvetica" panose="020B0604020202020204" pitchFamily="34" charset="0"/>
              <a:cs typeface="Helvetica" panose="020B0604020202020204" pitchFamily="34" charset="0"/>
            </a:endParaRPr>
          </a:p>
          <a:p>
            <a:pPr defTabSz="954908">
              <a:defRPr/>
            </a:pPr>
            <a:endParaRPr lang="en-US" altLang="zh-CN" dirty="0">
              <a:latin typeface="Helvetica" panose="020B0604020202020204" pitchFamily="34" charset="0"/>
              <a:cs typeface="Helvetica" panose="020B0604020202020204" pitchFamily="34" charset="0"/>
            </a:endParaRPr>
          </a:p>
          <a:p>
            <a:pPr defTabSz="954908">
              <a:defRPr/>
            </a:pPr>
            <a:r>
              <a:rPr lang="en-US" altLang="zh-CN" dirty="0">
                <a:latin typeface="Helvetica" panose="020B0604020202020204" pitchFamily="34" charset="0"/>
                <a:cs typeface="Helvetica" panose="020B0604020202020204" pitchFamily="34" charset="0"/>
              </a:rPr>
              <a:t>The growth rate of three lines tend to be </a:t>
            </a:r>
            <a:r>
              <a:rPr lang="en-US" altLang="zh-CN" dirty="0">
                <a:solidFill>
                  <a:srgbClr val="FF3300"/>
                </a:solidFill>
                <a:latin typeface="Helvetica" panose="020B0604020202020204" pitchFamily="34" charset="0"/>
                <a:cs typeface="Helvetica" panose="020B0604020202020204" pitchFamily="34" charset="0"/>
              </a:rPr>
              <a:t>stable a</a:t>
            </a:r>
            <a:r>
              <a:rPr lang="en-US" altLang="zh-CN" dirty="0">
                <a:latin typeface="Helvetica" panose="020B0604020202020204" pitchFamily="34" charset="0"/>
                <a:cs typeface="Helvetica" panose="020B0604020202020204" pitchFamily="34" charset="0"/>
              </a:rPr>
              <a:t>fter the year of 2009.</a:t>
            </a:r>
          </a:p>
        </p:txBody>
      </p:sp>
      <p:sp>
        <p:nvSpPr>
          <p:cNvPr id="4" name="灯片编号占位符 3"/>
          <p:cNvSpPr>
            <a:spLocks noGrp="1"/>
          </p:cNvSpPr>
          <p:nvPr>
            <p:ph type="sldNum" sz="quarter" idx="5"/>
          </p:nvPr>
        </p:nvSpPr>
        <p:spPr/>
        <p:txBody>
          <a:bodyPr/>
          <a:lstStyle/>
          <a:p>
            <a:fld id="{BA34C0E2-1D0C-42A4-BDCB-2B1A014CE7EC}" type="slidenum">
              <a:rPr lang="zh-CN" altLang="en-US" smtClean="0"/>
              <a:t>32</a:t>
            </a:fld>
            <a:endParaRPr lang="zh-CN" altLang="en-US"/>
          </a:p>
        </p:txBody>
      </p:sp>
    </p:spTree>
    <p:extLst>
      <p:ext uri="{BB962C8B-B14F-4D97-AF65-F5344CB8AC3E}">
        <p14:creationId xmlns:p14="http://schemas.microsoft.com/office/powerpoint/2010/main" val="25019613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is the characteristics of spatial distribution. </a:t>
            </a:r>
          </a:p>
          <a:p>
            <a:endParaRPr lang="en-US" altLang="zh-CN" dirty="0"/>
          </a:p>
          <a:p>
            <a:r>
              <a:rPr lang="en-US" altLang="zh-CN" dirty="0"/>
              <a:t>Fukuoka subway has two terminal stations, two hub stations, and one station serving for the airport. </a:t>
            </a:r>
          </a:p>
          <a:p>
            <a:endParaRPr lang="en-US" altLang="zh-CN" dirty="0"/>
          </a:p>
          <a:p>
            <a:r>
              <a:rPr lang="en-US" altLang="zh-CN" dirty="0"/>
              <a:t>We can see that, most stations located in the central area have higher ridership. </a:t>
            </a:r>
            <a:endParaRPr lang="zh-CN" altLang="en-US" dirty="0"/>
          </a:p>
        </p:txBody>
      </p:sp>
      <p:sp>
        <p:nvSpPr>
          <p:cNvPr id="4" name="灯片编号占位符 3"/>
          <p:cNvSpPr>
            <a:spLocks noGrp="1"/>
          </p:cNvSpPr>
          <p:nvPr>
            <p:ph type="sldNum" sz="quarter" idx="5"/>
          </p:nvPr>
        </p:nvSpPr>
        <p:spPr/>
        <p:txBody>
          <a:bodyPr/>
          <a:lstStyle/>
          <a:p>
            <a:fld id="{BA34C0E2-1D0C-42A4-BDCB-2B1A014CE7EC}" type="slidenum">
              <a:rPr lang="zh-CN" altLang="en-US" smtClean="0"/>
              <a:t>33</a:t>
            </a:fld>
            <a:endParaRPr lang="zh-CN" altLang="en-US"/>
          </a:p>
        </p:txBody>
      </p:sp>
    </p:spTree>
    <p:extLst>
      <p:ext uri="{BB962C8B-B14F-4D97-AF65-F5344CB8AC3E}">
        <p14:creationId xmlns:p14="http://schemas.microsoft.com/office/powerpoint/2010/main" val="25038640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Regarding the transit ridership and their growth rate, the two cross tables are given to help understand the characteristics. </a:t>
            </a:r>
          </a:p>
          <a:p>
            <a:endParaRPr lang="en-US" altLang="zh-CN" dirty="0"/>
          </a:p>
          <a:p>
            <a:r>
              <a:rPr lang="en-US" altLang="zh-CN" dirty="0"/>
              <a:t>From the two tables, the three lines represent significant differences.</a:t>
            </a:r>
            <a:endParaRPr lang="zh-CN" altLang="en-US" dirty="0"/>
          </a:p>
        </p:txBody>
      </p:sp>
      <p:sp>
        <p:nvSpPr>
          <p:cNvPr id="4" name="灯片编号占位符 3"/>
          <p:cNvSpPr>
            <a:spLocks noGrp="1"/>
          </p:cNvSpPr>
          <p:nvPr>
            <p:ph type="sldNum" sz="quarter" idx="5"/>
          </p:nvPr>
        </p:nvSpPr>
        <p:spPr/>
        <p:txBody>
          <a:bodyPr/>
          <a:lstStyle/>
          <a:p>
            <a:fld id="{BA34C0E2-1D0C-42A4-BDCB-2B1A014CE7EC}" type="slidenum">
              <a:rPr lang="zh-CN" altLang="en-US" smtClean="0"/>
              <a:t>34</a:t>
            </a:fld>
            <a:endParaRPr lang="zh-CN" altLang="en-US"/>
          </a:p>
        </p:txBody>
      </p:sp>
    </p:spTree>
    <p:extLst>
      <p:ext uri="{BB962C8B-B14F-4D97-AF65-F5344CB8AC3E}">
        <p14:creationId xmlns:p14="http://schemas.microsoft.com/office/powerpoint/2010/main" val="25740570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Next is the analysis on the land use characteristics. </a:t>
            </a:r>
          </a:p>
          <a:p>
            <a:endParaRPr lang="en-US" altLang="zh-CN" dirty="0"/>
          </a:p>
          <a:p>
            <a:r>
              <a:rPr lang="en-US" altLang="zh-CN" dirty="0"/>
              <a:t>The information of land use is extracted using an 800 meters radius region around the stations.</a:t>
            </a:r>
          </a:p>
        </p:txBody>
      </p:sp>
      <p:sp>
        <p:nvSpPr>
          <p:cNvPr id="4" name="灯片编号占位符 3"/>
          <p:cNvSpPr>
            <a:spLocks noGrp="1"/>
          </p:cNvSpPr>
          <p:nvPr>
            <p:ph type="sldNum" sz="quarter" idx="5"/>
          </p:nvPr>
        </p:nvSpPr>
        <p:spPr/>
        <p:txBody>
          <a:bodyPr/>
          <a:lstStyle/>
          <a:p>
            <a:fld id="{BA34C0E2-1D0C-42A4-BDCB-2B1A014CE7EC}" type="slidenum">
              <a:rPr lang="zh-CN" altLang="en-US" smtClean="0"/>
              <a:t>35</a:t>
            </a:fld>
            <a:endParaRPr lang="zh-CN" altLang="en-US"/>
          </a:p>
        </p:txBody>
      </p:sp>
    </p:spTree>
    <p:extLst>
      <p:ext uri="{BB962C8B-B14F-4D97-AF65-F5344CB8AC3E}">
        <p14:creationId xmlns:p14="http://schemas.microsoft.com/office/powerpoint/2010/main" val="37110752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Then is the land use characteristics.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 correlation analysis is conducted to master the relationship among all the indicators.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r>
              <a:rPr lang="en-US" altLang="zh-CN" dirty="0"/>
              <a:t>The cells marked with grey color represent a strong linear correlation between the two indicator.</a:t>
            </a:r>
          </a:p>
        </p:txBody>
      </p:sp>
      <p:sp>
        <p:nvSpPr>
          <p:cNvPr id="4" name="灯片编号占位符 3"/>
          <p:cNvSpPr>
            <a:spLocks noGrp="1"/>
          </p:cNvSpPr>
          <p:nvPr>
            <p:ph type="sldNum" sz="quarter" idx="5"/>
          </p:nvPr>
        </p:nvSpPr>
        <p:spPr/>
        <p:txBody>
          <a:bodyPr/>
          <a:lstStyle/>
          <a:p>
            <a:fld id="{BA34C0E2-1D0C-42A4-BDCB-2B1A014CE7EC}" type="slidenum">
              <a:rPr lang="zh-CN" altLang="en-US" smtClean="0"/>
              <a:t>36</a:t>
            </a:fld>
            <a:endParaRPr lang="zh-CN" altLang="en-US"/>
          </a:p>
        </p:txBody>
      </p:sp>
    </p:spTree>
    <p:extLst>
      <p:ext uri="{BB962C8B-B14F-4D97-AF65-F5344CB8AC3E}">
        <p14:creationId xmlns:p14="http://schemas.microsoft.com/office/powerpoint/2010/main" val="5456333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 deal with this linear correlation, the factor analysis is conducted to make a further exploration on the internal relationship.</a:t>
            </a:r>
          </a:p>
          <a:p>
            <a:endParaRPr lang="en-US" altLang="zh-CN" dirty="0"/>
          </a:p>
          <a:p>
            <a:r>
              <a:rPr lang="en-US" altLang="zh-CN" dirty="0"/>
              <a:t>According to the test for factor analysis, this dataset is thought to be suitable to do factor analysis.</a:t>
            </a:r>
            <a:endParaRPr lang="zh-CN" altLang="en-US" dirty="0"/>
          </a:p>
        </p:txBody>
      </p:sp>
      <p:sp>
        <p:nvSpPr>
          <p:cNvPr id="4" name="灯片编号占位符 3"/>
          <p:cNvSpPr>
            <a:spLocks noGrp="1"/>
          </p:cNvSpPr>
          <p:nvPr>
            <p:ph type="sldNum" sz="quarter" idx="5"/>
          </p:nvPr>
        </p:nvSpPr>
        <p:spPr/>
        <p:txBody>
          <a:bodyPr/>
          <a:lstStyle/>
          <a:p>
            <a:fld id="{BA34C0E2-1D0C-42A4-BDCB-2B1A014CE7EC}" type="slidenum">
              <a:rPr lang="zh-CN" altLang="en-US" smtClean="0"/>
              <a:t>37</a:t>
            </a:fld>
            <a:endParaRPr lang="zh-CN" altLang="en-US"/>
          </a:p>
        </p:txBody>
      </p:sp>
    </p:spTree>
    <p:extLst>
      <p:ext uri="{BB962C8B-B14F-4D97-AF65-F5344CB8AC3E}">
        <p14:creationId xmlns:p14="http://schemas.microsoft.com/office/powerpoint/2010/main" val="12642493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As a result, three factors are extracted by the factor analysis, they are office &amp; commerce, Residence, and education. </a:t>
            </a:r>
            <a:endParaRPr lang="zh-CN" altLang="en-US" dirty="0"/>
          </a:p>
        </p:txBody>
      </p:sp>
      <p:sp>
        <p:nvSpPr>
          <p:cNvPr id="4" name="灯片编号占位符 3"/>
          <p:cNvSpPr>
            <a:spLocks noGrp="1"/>
          </p:cNvSpPr>
          <p:nvPr>
            <p:ph type="sldNum" sz="quarter" idx="5"/>
          </p:nvPr>
        </p:nvSpPr>
        <p:spPr/>
        <p:txBody>
          <a:bodyPr/>
          <a:lstStyle/>
          <a:p>
            <a:fld id="{BA34C0E2-1D0C-42A4-BDCB-2B1A014CE7EC}" type="slidenum">
              <a:rPr lang="zh-CN" altLang="en-US" smtClean="0"/>
              <a:t>38</a:t>
            </a:fld>
            <a:endParaRPr lang="zh-CN" altLang="en-US"/>
          </a:p>
        </p:txBody>
      </p:sp>
    </p:spTree>
    <p:extLst>
      <p:ext uri="{BB962C8B-B14F-4D97-AF65-F5344CB8AC3E}">
        <p14:creationId xmlns:p14="http://schemas.microsoft.com/office/powerpoint/2010/main" val="18443693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is the summary for each type of stations.</a:t>
            </a:r>
          </a:p>
        </p:txBody>
      </p:sp>
      <p:sp>
        <p:nvSpPr>
          <p:cNvPr id="4" name="灯片编号占位符 3"/>
          <p:cNvSpPr>
            <a:spLocks noGrp="1"/>
          </p:cNvSpPr>
          <p:nvPr>
            <p:ph type="sldNum" sz="quarter" idx="5"/>
          </p:nvPr>
        </p:nvSpPr>
        <p:spPr/>
        <p:txBody>
          <a:bodyPr/>
          <a:lstStyle/>
          <a:p>
            <a:fld id="{BA34C0E2-1D0C-42A4-BDCB-2B1A014CE7EC}" type="slidenum">
              <a:rPr lang="zh-CN" altLang="en-US" smtClean="0"/>
              <a:t>39</a:t>
            </a:fld>
            <a:endParaRPr lang="zh-CN" altLang="en-US"/>
          </a:p>
        </p:txBody>
      </p:sp>
    </p:spTree>
    <p:extLst>
      <p:ext uri="{BB962C8B-B14F-4D97-AF65-F5344CB8AC3E}">
        <p14:creationId xmlns:p14="http://schemas.microsoft.com/office/powerpoint/2010/main" val="35097452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Another problem the traffic congestion, which we are experiencing every day. </a:t>
            </a:r>
          </a:p>
          <a:p>
            <a:endParaRPr lang="en-US" altLang="zh-CN" dirty="0"/>
          </a:p>
          <a:p>
            <a:r>
              <a:rPr lang="en-US" altLang="zh-CN" dirty="0"/>
              <a:t>At present, the average travel speed during crowed time has almost fallen under 20 kilometers per hour, and it keeps on getting worse now.</a:t>
            </a:r>
            <a:endParaRPr lang="zh-CN" altLang="en-US" dirty="0"/>
          </a:p>
        </p:txBody>
      </p:sp>
      <p:sp>
        <p:nvSpPr>
          <p:cNvPr id="4" name="灯片编号占位符 3"/>
          <p:cNvSpPr>
            <a:spLocks noGrp="1"/>
          </p:cNvSpPr>
          <p:nvPr>
            <p:ph type="sldNum" sz="quarter" idx="5"/>
          </p:nvPr>
        </p:nvSpPr>
        <p:spPr/>
        <p:txBody>
          <a:bodyPr/>
          <a:lstStyle/>
          <a:p>
            <a:fld id="{BA34C0E2-1D0C-42A4-BDCB-2B1A014CE7EC}" type="slidenum">
              <a:rPr lang="zh-CN" altLang="en-US" smtClean="0"/>
              <a:t>4</a:t>
            </a:fld>
            <a:endParaRPr lang="zh-CN" altLang="en-US"/>
          </a:p>
        </p:txBody>
      </p:sp>
    </p:spTree>
    <p:extLst>
      <p:ext uri="{BB962C8B-B14F-4D97-AF65-F5344CB8AC3E}">
        <p14:creationId xmlns:p14="http://schemas.microsoft.com/office/powerpoint/2010/main" val="5185363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Combining with the cross table of land use and transit ridership, we can get some information.</a:t>
            </a:r>
          </a:p>
          <a:p>
            <a:endParaRPr lang="en-US" altLang="zh-CN" dirty="0"/>
          </a:p>
          <a:p>
            <a:r>
              <a:rPr lang="en-US" altLang="zh-CN" dirty="0"/>
              <a:t>They are, different land use characteristics have different scales in transit ridership. </a:t>
            </a:r>
          </a:p>
          <a:p>
            <a:endParaRPr lang="en-US" altLang="zh-CN" dirty="0"/>
          </a:p>
          <a:p>
            <a:r>
              <a:rPr lang="en-US" altLang="zh-CN" dirty="0"/>
              <a:t>The density of both population and land use have significant influence on transit ridership. </a:t>
            </a:r>
          </a:p>
          <a:p>
            <a:endParaRPr lang="en-US" altLang="zh-CN" dirty="0"/>
          </a:p>
          <a:p>
            <a:r>
              <a:rPr lang="en-US" altLang="zh-CN" dirty="0"/>
              <a:t>Commercial land use produces more ridership.</a:t>
            </a:r>
            <a:endParaRPr lang="zh-CN" altLang="en-US" dirty="0"/>
          </a:p>
        </p:txBody>
      </p:sp>
      <p:sp>
        <p:nvSpPr>
          <p:cNvPr id="4" name="灯片编号占位符 3"/>
          <p:cNvSpPr>
            <a:spLocks noGrp="1"/>
          </p:cNvSpPr>
          <p:nvPr>
            <p:ph type="sldNum" sz="quarter" idx="5"/>
          </p:nvPr>
        </p:nvSpPr>
        <p:spPr/>
        <p:txBody>
          <a:bodyPr/>
          <a:lstStyle/>
          <a:p>
            <a:fld id="{BA34C0E2-1D0C-42A4-BDCB-2B1A014CE7EC}" type="slidenum">
              <a:rPr lang="zh-CN" altLang="en-US" smtClean="0"/>
              <a:t>40</a:t>
            </a:fld>
            <a:endParaRPr lang="zh-CN" altLang="en-US"/>
          </a:p>
        </p:txBody>
      </p:sp>
    </p:spTree>
    <p:extLst>
      <p:ext uri="{BB962C8B-B14F-4D97-AF65-F5344CB8AC3E}">
        <p14:creationId xmlns:p14="http://schemas.microsoft.com/office/powerpoint/2010/main" val="145853496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After the general understanding of the relationship between ridership and land use, the quantification method one is used to make a further exploration.</a:t>
            </a:r>
          </a:p>
          <a:p>
            <a:endParaRPr lang="en-US" altLang="zh-CN" dirty="0"/>
          </a:p>
          <a:p>
            <a:r>
              <a:rPr lang="en-US" altLang="zh-CN" dirty="0"/>
              <a:t>In the first part of quantification method one, the dependent variable is transit ridership per day. </a:t>
            </a:r>
          </a:p>
          <a:p>
            <a:endParaRPr lang="en-US" altLang="zh-CN" dirty="0"/>
          </a:p>
          <a:p>
            <a:r>
              <a:rPr lang="en-US" altLang="zh-CN" dirty="0"/>
              <a:t>The result showed two key factors of commerce area and office area. But it did not show a good fitness.</a:t>
            </a:r>
          </a:p>
        </p:txBody>
      </p:sp>
      <p:sp>
        <p:nvSpPr>
          <p:cNvPr id="4" name="灯片编号占位符 3"/>
          <p:cNvSpPr>
            <a:spLocks noGrp="1"/>
          </p:cNvSpPr>
          <p:nvPr>
            <p:ph type="sldNum" sz="quarter" idx="5"/>
          </p:nvPr>
        </p:nvSpPr>
        <p:spPr/>
        <p:txBody>
          <a:bodyPr/>
          <a:lstStyle/>
          <a:p>
            <a:fld id="{BA34C0E2-1D0C-42A4-BDCB-2B1A014CE7EC}" type="slidenum">
              <a:rPr lang="zh-CN" altLang="en-US" smtClean="0"/>
              <a:t>41</a:t>
            </a:fld>
            <a:endParaRPr lang="zh-CN" altLang="en-US"/>
          </a:p>
        </p:txBody>
      </p:sp>
    </p:spTree>
    <p:extLst>
      <p:ext uri="{BB962C8B-B14F-4D97-AF65-F5344CB8AC3E}">
        <p14:creationId xmlns:p14="http://schemas.microsoft.com/office/powerpoint/2010/main" val="388870200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the part 2, the same indicator set is used for estimating growth rate of transit ridership. </a:t>
            </a:r>
          </a:p>
          <a:p>
            <a:endParaRPr lang="en-US" altLang="zh-CN" dirty="0"/>
          </a:p>
          <a:p>
            <a:r>
              <a:rPr lang="en-US" altLang="zh-CN" dirty="0"/>
              <a:t>The same with part 1, the result did not show a good fitness as well. </a:t>
            </a:r>
          </a:p>
        </p:txBody>
      </p:sp>
      <p:sp>
        <p:nvSpPr>
          <p:cNvPr id="4" name="灯片编号占位符 3"/>
          <p:cNvSpPr>
            <a:spLocks noGrp="1"/>
          </p:cNvSpPr>
          <p:nvPr>
            <p:ph type="sldNum" sz="quarter" idx="5"/>
          </p:nvPr>
        </p:nvSpPr>
        <p:spPr/>
        <p:txBody>
          <a:bodyPr/>
          <a:lstStyle/>
          <a:p>
            <a:fld id="{BA34C0E2-1D0C-42A4-BDCB-2B1A014CE7EC}" type="slidenum">
              <a:rPr lang="zh-CN" altLang="en-US" smtClean="0"/>
              <a:t>42</a:t>
            </a:fld>
            <a:endParaRPr lang="zh-CN" altLang="en-US"/>
          </a:p>
        </p:txBody>
      </p:sp>
    </p:spTree>
    <p:extLst>
      <p:ext uri="{BB962C8B-B14F-4D97-AF65-F5344CB8AC3E}">
        <p14:creationId xmlns:p14="http://schemas.microsoft.com/office/powerpoint/2010/main" val="353808796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54908">
              <a:defRPr/>
            </a:pPr>
            <a:r>
              <a:rPr lang="en-US" altLang="zh-CN" dirty="0">
                <a:solidFill>
                  <a:srgbClr val="FF3300"/>
                </a:solidFill>
                <a:latin typeface="Helvetica" panose="020B0604020202020204" pitchFamily="34" charset="0"/>
                <a:cs typeface="Helvetica" panose="020B0604020202020204" pitchFamily="34" charset="0"/>
              </a:rPr>
              <a:t>This is the content of this chapter, here gives a summary. </a:t>
            </a:r>
          </a:p>
          <a:p>
            <a:pPr defTabSz="954908">
              <a:defRPr/>
            </a:pPr>
            <a:endParaRPr lang="en-US" altLang="zh-CN" dirty="0">
              <a:solidFill>
                <a:srgbClr val="FF3300"/>
              </a:solidFill>
              <a:latin typeface="Helvetica" panose="020B0604020202020204" pitchFamily="34" charset="0"/>
              <a:cs typeface="Helvetica" panose="020B0604020202020204" pitchFamily="34" charset="0"/>
            </a:endParaRPr>
          </a:p>
          <a:p>
            <a:r>
              <a:rPr lang="en-US" altLang="zh-CN" dirty="0">
                <a:solidFill>
                  <a:srgbClr val="FF3300"/>
                </a:solidFill>
                <a:latin typeface="Helvetica" panose="020B0604020202020204" pitchFamily="34" charset="0"/>
                <a:cs typeface="Helvetica" panose="020B0604020202020204" pitchFamily="34" charset="0"/>
              </a:rPr>
              <a:t>This study provided foundation and references </a:t>
            </a:r>
            <a:r>
              <a:rPr lang="en-US" altLang="zh-CN" dirty="0">
                <a:latin typeface="Helvetica" panose="020B0604020202020204" pitchFamily="34" charset="0"/>
                <a:cs typeface="Helvetica" panose="020B0604020202020204" pitchFamily="34" charset="0"/>
              </a:rPr>
              <a:t>for the further exploration on the determinants on transit ridership</a:t>
            </a:r>
          </a:p>
          <a:p>
            <a:pPr defTabSz="954908">
              <a:defRPr/>
            </a:pPr>
            <a:endParaRPr lang="en-US" altLang="zh-CN" dirty="0">
              <a:solidFill>
                <a:srgbClr val="FF3300"/>
              </a:solidFill>
              <a:latin typeface="Helvetica" panose="020B0604020202020204" pitchFamily="34" charset="0"/>
              <a:cs typeface="Helvetica" panose="020B0604020202020204" pitchFamily="34" charset="0"/>
            </a:endParaRPr>
          </a:p>
          <a:p>
            <a:pPr defTabSz="954908">
              <a:defRPr/>
            </a:pPr>
            <a:r>
              <a:rPr lang="en-US" altLang="zh-CN" dirty="0">
                <a:solidFill>
                  <a:srgbClr val="FF3300"/>
                </a:solidFill>
                <a:latin typeface="Helvetica" panose="020B0604020202020204" pitchFamily="34" charset="0"/>
                <a:cs typeface="Helvetica" panose="020B0604020202020204" pitchFamily="34" charset="0"/>
              </a:rPr>
              <a:t>Also the experiences obtained from this study gave some implications for the next.</a:t>
            </a:r>
          </a:p>
          <a:p>
            <a:pPr defTabSz="954908">
              <a:defRPr/>
            </a:pPr>
            <a:endParaRPr lang="en-US" altLang="zh-CN" dirty="0">
              <a:solidFill>
                <a:srgbClr val="FF3300"/>
              </a:solidFill>
              <a:latin typeface="Helvetica" panose="020B0604020202020204" pitchFamily="34" charset="0"/>
              <a:cs typeface="Helvetica" panose="020B0604020202020204" pitchFamily="34" charset="0"/>
            </a:endParaRPr>
          </a:p>
          <a:p>
            <a:pPr defTabSz="954908">
              <a:defRPr/>
            </a:pPr>
            <a:r>
              <a:rPr lang="en-US" altLang="zh-CN" dirty="0">
                <a:solidFill>
                  <a:srgbClr val="FF3300"/>
                </a:solidFill>
                <a:latin typeface="Helvetica" panose="020B0604020202020204" pitchFamily="34" charset="0"/>
                <a:cs typeface="Helvetica" panose="020B0604020202020204" pitchFamily="34" charset="0"/>
              </a:rPr>
              <a:t>Pedestrian area should be considered.</a:t>
            </a:r>
          </a:p>
          <a:p>
            <a:pPr defTabSz="954908">
              <a:defRPr/>
            </a:pPr>
            <a:endParaRPr lang="en-US" altLang="zh-CN" dirty="0">
              <a:solidFill>
                <a:srgbClr val="FF3300"/>
              </a:solidFill>
              <a:latin typeface="Helvetica" panose="020B0604020202020204" pitchFamily="34" charset="0"/>
              <a:cs typeface="Helvetica" panose="020B0604020202020204" pitchFamily="34" charset="0"/>
            </a:endParaRPr>
          </a:p>
          <a:p>
            <a:pPr defTabSz="954908">
              <a:defRPr/>
            </a:pPr>
            <a:r>
              <a:rPr lang="en-US" altLang="zh-CN" dirty="0">
                <a:solidFill>
                  <a:srgbClr val="FF3300"/>
                </a:solidFill>
                <a:latin typeface="Helvetica" panose="020B0604020202020204" pitchFamily="34" charset="0"/>
                <a:cs typeface="Helvetica" panose="020B0604020202020204" pitchFamily="34" charset="0"/>
              </a:rPr>
              <a:t>Explanatory variables should be enriched. </a:t>
            </a:r>
          </a:p>
          <a:p>
            <a:pPr defTabSz="954908">
              <a:defRPr/>
            </a:pPr>
            <a:endParaRPr lang="en-US" altLang="zh-CN" dirty="0">
              <a:solidFill>
                <a:srgbClr val="FF3300"/>
              </a:solidFill>
              <a:latin typeface="Helvetica" panose="020B0604020202020204" pitchFamily="34" charset="0"/>
              <a:cs typeface="Helvetica" panose="020B0604020202020204" pitchFamily="34" charset="0"/>
            </a:endParaRPr>
          </a:p>
          <a:p>
            <a:pPr defTabSz="954908">
              <a:defRPr/>
            </a:pPr>
            <a:r>
              <a:rPr lang="en-US" altLang="zh-CN" dirty="0">
                <a:solidFill>
                  <a:srgbClr val="FF3300"/>
                </a:solidFill>
                <a:latin typeface="Helvetica" panose="020B0604020202020204" pitchFamily="34" charset="0"/>
                <a:cs typeface="Helvetica" panose="020B0604020202020204" pitchFamily="34" charset="0"/>
              </a:rPr>
              <a:t>Model should be improved. </a:t>
            </a:r>
          </a:p>
          <a:p>
            <a:pPr defTabSz="954908">
              <a:defRPr/>
            </a:pPr>
            <a:endParaRPr lang="en-US" altLang="zh-CN" dirty="0">
              <a:solidFill>
                <a:srgbClr val="FF3300"/>
              </a:solidFill>
              <a:latin typeface="Helvetica" panose="020B0604020202020204" pitchFamily="34" charset="0"/>
              <a:cs typeface="Helvetica" panose="020B0604020202020204" pitchFamily="34" charset="0"/>
            </a:endParaRPr>
          </a:p>
          <a:p>
            <a:pPr defTabSz="954908">
              <a:defRPr/>
            </a:pPr>
            <a:r>
              <a:rPr lang="en-US" altLang="zh-CN" dirty="0">
                <a:solidFill>
                  <a:srgbClr val="FF3300"/>
                </a:solidFill>
                <a:latin typeface="Helvetica" panose="020B0604020202020204" pitchFamily="34" charset="0"/>
                <a:cs typeface="Helvetica" panose="020B0604020202020204" pitchFamily="34" charset="0"/>
              </a:rPr>
              <a:t>The approach of dealing with small sample case should be considered. </a:t>
            </a:r>
          </a:p>
        </p:txBody>
      </p:sp>
      <p:sp>
        <p:nvSpPr>
          <p:cNvPr id="4" name="灯片编号占位符 3"/>
          <p:cNvSpPr>
            <a:spLocks noGrp="1"/>
          </p:cNvSpPr>
          <p:nvPr>
            <p:ph type="sldNum" sz="quarter" idx="5"/>
          </p:nvPr>
        </p:nvSpPr>
        <p:spPr/>
        <p:txBody>
          <a:bodyPr/>
          <a:lstStyle/>
          <a:p>
            <a:fld id="{BA34C0E2-1D0C-42A4-BDCB-2B1A014CE7EC}" type="slidenum">
              <a:rPr lang="zh-CN" altLang="en-US" smtClean="0"/>
              <a:t>43</a:t>
            </a:fld>
            <a:endParaRPr lang="zh-CN" altLang="en-US"/>
          </a:p>
        </p:txBody>
      </p:sp>
    </p:spTree>
    <p:extLst>
      <p:ext uri="{BB962C8B-B14F-4D97-AF65-F5344CB8AC3E}">
        <p14:creationId xmlns:p14="http://schemas.microsoft.com/office/powerpoint/2010/main" val="247620048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CN" sz="1300" dirty="0">
                <a:latin typeface="Times New Roman" panose="02020603050405020304" pitchFamily="18" charset="0"/>
                <a:cs typeface="Times New Roman" panose="02020603050405020304" pitchFamily="18" charset="0"/>
              </a:rPr>
              <a:t>Next, chapter 4, Influencing Factors on Transit Ridership at Station Level.</a:t>
            </a:r>
          </a:p>
        </p:txBody>
      </p:sp>
      <p:sp>
        <p:nvSpPr>
          <p:cNvPr id="4" name="灯片编号占位符 3"/>
          <p:cNvSpPr>
            <a:spLocks noGrp="1"/>
          </p:cNvSpPr>
          <p:nvPr>
            <p:ph type="sldNum" sz="quarter" idx="5"/>
          </p:nvPr>
        </p:nvSpPr>
        <p:spPr/>
        <p:txBody>
          <a:bodyPr/>
          <a:lstStyle/>
          <a:p>
            <a:fld id="{BA34C0E2-1D0C-42A4-BDCB-2B1A014CE7EC}" type="slidenum">
              <a:rPr lang="zh-CN" altLang="en-US" smtClean="0"/>
              <a:t>44</a:t>
            </a:fld>
            <a:endParaRPr lang="zh-CN" altLang="en-US"/>
          </a:p>
        </p:txBody>
      </p:sp>
    </p:spTree>
    <p:extLst>
      <p:ext uri="{BB962C8B-B14F-4D97-AF65-F5344CB8AC3E}">
        <p14:creationId xmlns:p14="http://schemas.microsoft.com/office/powerpoint/2010/main" val="404256164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54908">
              <a:defRPr/>
            </a:pPr>
            <a:r>
              <a:rPr lang="en-US" altLang="zh-CN" dirty="0"/>
              <a:t>Chapter 4 aims to answer the second question that I proposed at the very beginning</a:t>
            </a:r>
          </a:p>
          <a:p>
            <a:pPr defTabSz="954908">
              <a:defRPr/>
            </a:pPr>
            <a:endParaRPr lang="en-US" altLang="zh-CN" dirty="0"/>
          </a:p>
          <a:p>
            <a:pPr defTabSz="954908">
              <a:defRPr/>
            </a:pPr>
            <a:r>
              <a:rPr lang="en-US" altLang="zh-CN" dirty="0"/>
              <a:t>it is </a:t>
            </a:r>
            <a:r>
              <a:rPr lang="en-US" altLang="zh-CN" dirty="0">
                <a:latin typeface="Helvetica" panose="020B0604020202020204" pitchFamily="34" charset="0"/>
                <a:cs typeface="Helvetica" panose="020B0604020202020204" pitchFamily="34" charset="0"/>
              </a:rPr>
              <a:t>What factors explain transit ridership at </a:t>
            </a:r>
            <a:r>
              <a:rPr lang="en-US" altLang="zh-CN" dirty="0">
                <a:solidFill>
                  <a:srgbClr val="FF3300"/>
                </a:solidFill>
                <a:latin typeface="Helvetica" panose="020B0604020202020204" pitchFamily="34" charset="0"/>
                <a:cs typeface="Helvetica" panose="020B0604020202020204" pitchFamily="34" charset="0"/>
              </a:rPr>
              <a:t>station level</a:t>
            </a:r>
            <a:r>
              <a:rPr lang="en-US" altLang="zh-CN" dirty="0">
                <a:latin typeface="Helvetica" panose="020B0604020202020204" pitchFamily="34" charset="0"/>
                <a:cs typeface="Helvetica" panose="020B0604020202020204" pitchFamily="34" charset="0"/>
              </a:rPr>
              <a:t>?</a:t>
            </a:r>
          </a:p>
        </p:txBody>
      </p:sp>
      <p:sp>
        <p:nvSpPr>
          <p:cNvPr id="4" name="灯片编号占位符 3"/>
          <p:cNvSpPr>
            <a:spLocks noGrp="1"/>
          </p:cNvSpPr>
          <p:nvPr>
            <p:ph type="sldNum" sz="quarter" idx="5"/>
          </p:nvPr>
        </p:nvSpPr>
        <p:spPr/>
        <p:txBody>
          <a:bodyPr/>
          <a:lstStyle/>
          <a:p>
            <a:fld id="{BA34C0E2-1D0C-42A4-BDCB-2B1A014CE7EC}" type="slidenum">
              <a:rPr lang="zh-CN" altLang="en-US" smtClean="0"/>
              <a:t>45</a:t>
            </a:fld>
            <a:endParaRPr lang="zh-CN" altLang="en-US"/>
          </a:p>
        </p:txBody>
      </p:sp>
    </p:spTree>
    <p:extLst>
      <p:ext uri="{BB962C8B-B14F-4D97-AF65-F5344CB8AC3E}">
        <p14:creationId xmlns:p14="http://schemas.microsoft.com/office/powerpoint/2010/main" val="425424214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Wingdings" panose="05000000000000000000" pitchFamily="2" charset="2"/>
              <a:buNone/>
            </a:pPr>
            <a:r>
              <a:rPr lang="en-US" altLang="zh-CN" sz="1400" dirty="0">
                <a:latin typeface="Helvetica" panose="020B0604020202020204" pitchFamily="34" charset="0"/>
                <a:cs typeface="Helvetica" panose="020B0604020202020204" pitchFamily="34" charset="0"/>
              </a:rPr>
              <a:t>The main purpose of chapter 4 is to explore and explain the factors influencing subway ridership </a:t>
            </a:r>
            <a:r>
              <a:rPr lang="en-US" altLang="zh-CN" sz="1400" dirty="0">
                <a:solidFill>
                  <a:srgbClr val="FF3300"/>
                </a:solidFill>
                <a:latin typeface="Helvetica" panose="020B0604020202020204" pitchFamily="34" charset="0"/>
                <a:cs typeface="Helvetica" panose="020B0604020202020204" pitchFamily="34" charset="0"/>
              </a:rPr>
              <a:t>at station level</a:t>
            </a:r>
            <a:r>
              <a:rPr lang="zh-CN" altLang="en-US" sz="1400" dirty="0">
                <a:solidFill>
                  <a:srgbClr val="FF3300"/>
                </a:solidFill>
                <a:latin typeface="Helvetica" panose="020B0604020202020204" pitchFamily="34" charset="0"/>
                <a:cs typeface="Helvetica" panose="020B0604020202020204" pitchFamily="34" charset="0"/>
              </a:rPr>
              <a:t> </a:t>
            </a:r>
            <a:r>
              <a:rPr lang="en-US" altLang="zh-CN" sz="1400" dirty="0">
                <a:latin typeface="Helvetica" panose="020B0604020202020204" pitchFamily="34" charset="0"/>
                <a:cs typeface="Helvetica" panose="020B0604020202020204" pitchFamily="34" charset="0"/>
              </a:rPr>
              <a:t>using</a:t>
            </a:r>
            <a:r>
              <a:rPr lang="zh-CN" altLang="en-US" sz="1400" dirty="0">
                <a:latin typeface="Helvetica" panose="020B0604020202020204" pitchFamily="34" charset="0"/>
                <a:cs typeface="Helvetica" panose="020B0604020202020204" pitchFamily="34" charset="0"/>
              </a:rPr>
              <a:t> </a:t>
            </a:r>
            <a:r>
              <a:rPr lang="en-US" altLang="zh-CN" sz="1400" dirty="0">
                <a:latin typeface="Helvetica" panose="020B0604020202020204" pitchFamily="34" charset="0"/>
                <a:cs typeface="Helvetica" panose="020B0604020202020204" pitchFamily="34" charset="0"/>
              </a:rPr>
              <a:t>a</a:t>
            </a:r>
            <a:r>
              <a:rPr lang="zh-CN" altLang="en-US" sz="1400" dirty="0">
                <a:latin typeface="Helvetica" panose="020B0604020202020204" pitchFamily="34" charset="0"/>
                <a:cs typeface="Helvetica" panose="020B0604020202020204" pitchFamily="34" charset="0"/>
              </a:rPr>
              <a:t> </a:t>
            </a:r>
            <a:r>
              <a:rPr lang="en-US" altLang="zh-CN" sz="1400" dirty="0">
                <a:solidFill>
                  <a:srgbClr val="FF3300"/>
                </a:solidFill>
                <a:latin typeface="Helvetica" panose="020B0604020202020204" pitchFamily="34" charset="0"/>
                <a:cs typeface="Helvetica" panose="020B0604020202020204" pitchFamily="34" charset="0"/>
              </a:rPr>
              <a:t>small</a:t>
            </a:r>
            <a:r>
              <a:rPr lang="zh-CN" altLang="en-US" sz="1400" dirty="0">
                <a:solidFill>
                  <a:srgbClr val="FF3300"/>
                </a:solidFill>
                <a:latin typeface="Helvetica" panose="020B0604020202020204" pitchFamily="34" charset="0"/>
                <a:cs typeface="Helvetica" panose="020B0604020202020204" pitchFamily="34" charset="0"/>
              </a:rPr>
              <a:t> </a:t>
            </a:r>
            <a:r>
              <a:rPr lang="en-US" altLang="zh-CN" sz="1400" dirty="0">
                <a:solidFill>
                  <a:srgbClr val="FF3300"/>
                </a:solidFill>
                <a:latin typeface="Helvetica" panose="020B0604020202020204" pitchFamily="34" charset="0"/>
                <a:cs typeface="Helvetica" panose="020B0604020202020204" pitchFamily="34" charset="0"/>
              </a:rPr>
              <a:t>sample</a:t>
            </a:r>
            <a:r>
              <a:rPr lang="zh-CN" altLang="en-US" sz="1400" dirty="0">
                <a:solidFill>
                  <a:srgbClr val="FF3300"/>
                </a:solidFill>
                <a:latin typeface="Helvetica" panose="020B0604020202020204" pitchFamily="34" charset="0"/>
                <a:cs typeface="Helvetica" panose="020B0604020202020204" pitchFamily="34" charset="0"/>
              </a:rPr>
              <a:t> </a:t>
            </a:r>
            <a:r>
              <a:rPr lang="en-US" altLang="zh-CN" sz="1400" dirty="0">
                <a:solidFill>
                  <a:srgbClr val="FF3300"/>
                </a:solidFill>
                <a:latin typeface="Helvetica" panose="020B0604020202020204" pitchFamily="34" charset="0"/>
                <a:cs typeface="Helvetica" panose="020B0604020202020204" pitchFamily="34" charset="0"/>
              </a:rPr>
              <a:t>case.</a:t>
            </a:r>
          </a:p>
          <a:p>
            <a:pPr marL="0" indent="0">
              <a:buFont typeface="Wingdings" panose="05000000000000000000" pitchFamily="2" charset="2"/>
              <a:buNone/>
            </a:pPr>
            <a:endParaRPr lang="en-US" altLang="zh-CN" sz="1400" dirty="0">
              <a:solidFill>
                <a:srgbClr val="FF3300"/>
              </a:solidFill>
              <a:latin typeface="Helvetica" panose="020B0604020202020204" pitchFamily="34" charset="0"/>
              <a:cs typeface="Helvetica" panose="020B0604020202020204" pitchFamily="34" charset="0"/>
            </a:endParaRPr>
          </a:p>
          <a:p>
            <a:pPr defTabSz="954908">
              <a:defRPr/>
            </a:pPr>
            <a:r>
              <a:rPr lang="en-US" altLang="zh-CN" dirty="0"/>
              <a:t>Around this purpose, this study focuses on three specific topics.</a:t>
            </a:r>
          </a:p>
          <a:p>
            <a:pPr defTabSz="954908">
              <a:defRPr/>
            </a:pPr>
            <a:endParaRPr lang="en-US" altLang="zh-CN" dirty="0"/>
          </a:p>
          <a:p>
            <a:pPr defTabSz="954908">
              <a:defRPr/>
            </a:pPr>
            <a:r>
              <a:rPr lang="en-US" altLang="zh-CN" dirty="0"/>
              <a:t>The first one is to propose </a:t>
            </a:r>
            <a:r>
              <a:rPr lang="en-US" altLang="zh-CN" dirty="0">
                <a:latin typeface="Helvetica" panose="020B0604020202020204" pitchFamily="34" charset="0"/>
                <a:cs typeface="Helvetica" panose="020B0604020202020204" pitchFamily="34" charset="0"/>
              </a:rPr>
              <a:t>and reconstruct indicators to improve the index system</a:t>
            </a:r>
          </a:p>
          <a:p>
            <a:pPr defTabSz="954908">
              <a:defRPr/>
            </a:pPr>
            <a:endParaRPr lang="en-US" altLang="zh-CN" dirty="0">
              <a:solidFill>
                <a:srgbClr val="FF3300"/>
              </a:solidFill>
              <a:latin typeface="Helvetica" panose="020B0604020202020204" pitchFamily="34" charset="0"/>
              <a:cs typeface="Helvetica" panose="020B0604020202020204" pitchFamily="34" charset="0"/>
            </a:endParaRPr>
          </a:p>
          <a:p>
            <a:pPr defTabSz="954908">
              <a:defRPr/>
            </a:pPr>
            <a:r>
              <a:rPr lang="en-US" altLang="zh-CN" dirty="0">
                <a:solidFill>
                  <a:srgbClr val="FF3300"/>
                </a:solidFill>
                <a:latin typeface="Helvetica" panose="020B0604020202020204" pitchFamily="34" charset="0"/>
                <a:cs typeface="Helvetica" panose="020B0604020202020204" pitchFamily="34" charset="0"/>
              </a:rPr>
              <a:t>Second is to find an approach of identifying the valid indicators for</a:t>
            </a:r>
            <a:r>
              <a:rPr lang="en-US" altLang="zh-CN" dirty="0">
                <a:latin typeface="Helvetica" panose="020B0604020202020204" pitchFamily="34" charset="0"/>
                <a:cs typeface="Helvetica" panose="020B0604020202020204" pitchFamily="34" charset="0"/>
              </a:rPr>
              <a:t> </a:t>
            </a:r>
            <a:r>
              <a:rPr lang="en-US" altLang="zh-CN" dirty="0">
                <a:solidFill>
                  <a:srgbClr val="FF3300"/>
                </a:solidFill>
                <a:latin typeface="Helvetica" panose="020B0604020202020204" pitchFamily="34" charset="0"/>
                <a:cs typeface="Helvetica" panose="020B0604020202020204" pitchFamily="34" charset="0"/>
              </a:rPr>
              <a:t>small sample case.</a:t>
            </a:r>
          </a:p>
          <a:p>
            <a:pPr defTabSz="954908">
              <a:defRPr/>
            </a:pPr>
            <a:endParaRPr lang="en-US" altLang="zh-CN" dirty="0">
              <a:solidFill>
                <a:srgbClr val="FF3300"/>
              </a:solidFill>
              <a:latin typeface="Helvetica" panose="020B0604020202020204" pitchFamily="34" charset="0"/>
              <a:cs typeface="Helvetica" panose="020B0604020202020204" pitchFamily="34" charset="0"/>
            </a:endParaRPr>
          </a:p>
          <a:p>
            <a:pPr defTabSz="954908">
              <a:defRPr/>
            </a:pPr>
            <a:r>
              <a:rPr lang="en-US" altLang="zh-CN" dirty="0">
                <a:solidFill>
                  <a:srgbClr val="FF3300"/>
                </a:solidFill>
                <a:latin typeface="Helvetica" panose="020B0604020202020204" pitchFamily="34" charset="0"/>
                <a:cs typeface="Helvetica" panose="020B0604020202020204" pitchFamily="34" charset="0"/>
              </a:rPr>
              <a:t>The third one is to c</a:t>
            </a:r>
            <a:r>
              <a:rPr lang="en-US" altLang="zh-CN" dirty="0">
                <a:latin typeface="Helvetica" panose="020B0604020202020204" pitchFamily="34" charset="0"/>
                <a:cs typeface="Helvetica" panose="020B0604020202020204" pitchFamily="34" charset="0"/>
              </a:rPr>
              <a:t>onsider the different </a:t>
            </a:r>
            <a:r>
              <a:rPr lang="en-US" altLang="zh-CN" dirty="0">
                <a:solidFill>
                  <a:srgbClr val="FF3300"/>
                </a:solidFill>
                <a:latin typeface="Helvetica" panose="020B0604020202020204" pitchFamily="34" charset="0"/>
                <a:cs typeface="Helvetica" panose="020B0604020202020204" pitchFamily="34" charset="0"/>
              </a:rPr>
              <a:t>spatial distribution</a:t>
            </a:r>
            <a:r>
              <a:rPr lang="en-US" altLang="zh-CN" dirty="0">
                <a:latin typeface="Helvetica" panose="020B0604020202020204" pitchFamily="34" charset="0"/>
                <a:cs typeface="Helvetica" panose="020B0604020202020204" pitchFamily="34" charset="0"/>
              </a:rPr>
              <a:t> of indicators in the spatial regression model to improve </a:t>
            </a:r>
            <a:r>
              <a:rPr lang="en-US" altLang="zh-CN" dirty="0">
                <a:solidFill>
                  <a:srgbClr val="FF3300"/>
                </a:solidFill>
                <a:latin typeface="Helvetica" panose="020B0604020202020204" pitchFamily="34" charset="0"/>
                <a:cs typeface="Helvetica" panose="020B0604020202020204" pitchFamily="34" charset="0"/>
              </a:rPr>
              <a:t>accuracy in estimation. </a:t>
            </a:r>
            <a:endParaRPr lang="zh-CN" altLang="en-US" dirty="0">
              <a:solidFill>
                <a:srgbClr val="FF3300"/>
              </a:solidFill>
              <a:latin typeface="Helvetica" panose="020B0604020202020204" pitchFamily="34" charset="0"/>
              <a:cs typeface="Helvetica" panose="020B0604020202020204" pitchFamily="34" charset="0"/>
            </a:endParaRPr>
          </a:p>
        </p:txBody>
      </p:sp>
      <p:sp>
        <p:nvSpPr>
          <p:cNvPr id="4" name="灯片编号占位符 3"/>
          <p:cNvSpPr>
            <a:spLocks noGrp="1"/>
          </p:cNvSpPr>
          <p:nvPr>
            <p:ph type="sldNum" sz="quarter" idx="5"/>
          </p:nvPr>
        </p:nvSpPr>
        <p:spPr/>
        <p:txBody>
          <a:bodyPr/>
          <a:lstStyle/>
          <a:p>
            <a:fld id="{BA34C0E2-1D0C-42A4-BDCB-2B1A014CE7EC}" type="slidenum">
              <a:rPr lang="zh-CN" altLang="en-US" smtClean="0"/>
              <a:t>46</a:t>
            </a:fld>
            <a:endParaRPr lang="zh-CN" altLang="en-US"/>
          </a:p>
        </p:txBody>
      </p:sp>
    </p:spTree>
    <p:extLst>
      <p:ext uri="{BB962C8B-B14F-4D97-AF65-F5344CB8AC3E}">
        <p14:creationId xmlns:p14="http://schemas.microsoft.com/office/powerpoint/2010/main" val="58570975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As to the catchment area, this study uses the 800 meters pedestrian area. </a:t>
            </a:r>
          </a:p>
          <a:p>
            <a:endParaRPr lang="en-US" altLang="zh-CN" dirty="0"/>
          </a:p>
          <a:p>
            <a:r>
              <a:rPr lang="en-US" altLang="zh-CN" dirty="0"/>
              <a:t>Summarized from the previous studies, the catchment area ranges from 400 meters to 1 kilometer in general, and the most accepted pedestrian area is 800 meters. </a:t>
            </a:r>
          </a:p>
          <a:p>
            <a:endParaRPr lang="en-US" altLang="zh-CN" dirty="0"/>
          </a:p>
          <a:p>
            <a:r>
              <a:rPr lang="en-US" altLang="zh-CN" dirty="0"/>
              <a:t>Back to our study case Fukuoka, according to the subway survey report, the average walking distance in Fukuoka will be about 600 meters. </a:t>
            </a:r>
          </a:p>
          <a:p>
            <a:endParaRPr lang="en-US" altLang="zh-CN" dirty="0"/>
          </a:p>
          <a:p>
            <a:r>
              <a:rPr lang="en-US" altLang="zh-CN" dirty="0"/>
              <a:t>We can think that 800 meters covers most of the passengers in Fukuoka. </a:t>
            </a:r>
          </a:p>
          <a:p>
            <a:endParaRPr lang="en-US" altLang="zh-CN" dirty="0"/>
          </a:p>
          <a:p>
            <a:r>
              <a:rPr lang="en-US" altLang="zh-CN" dirty="0"/>
              <a:t>Based on the above, it can be viewed that 800 meters pedestrian area is reasonable in this study.</a:t>
            </a:r>
          </a:p>
        </p:txBody>
      </p:sp>
      <p:sp>
        <p:nvSpPr>
          <p:cNvPr id="4" name="灯片编号占位符 3"/>
          <p:cNvSpPr>
            <a:spLocks noGrp="1"/>
          </p:cNvSpPr>
          <p:nvPr>
            <p:ph type="sldNum" sz="quarter" idx="5"/>
          </p:nvPr>
        </p:nvSpPr>
        <p:spPr/>
        <p:txBody>
          <a:bodyPr/>
          <a:lstStyle/>
          <a:p>
            <a:fld id="{BA34C0E2-1D0C-42A4-BDCB-2B1A014CE7EC}" type="slidenum">
              <a:rPr lang="zh-CN" altLang="en-US" smtClean="0"/>
              <a:t>47</a:t>
            </a:fld>
            <a:endParaRPr lang="zh-CN" altLang="en-US"/>
          </a:p>
        </p:txBody>
      </p:sp>
    </p:spTree>
    <p:extLst>
      <p:ext uri="{BB962C8B-B14F-4D97-AF65-F5344CB8AC3E}">
        <p14:creationId xmlns:p14="http://schemas.microsoft.com/office/powerpoint/2010/main" val="221606904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54908">
              <a:defRPr/>
            </a:pPr>
            <a:r>
              <a:rPr lang="en-US" altLang="zh-CN" dirty="0"/>
              <a:t>This is the data description.</a:t>
            </a:r>
          </a:p>
          <a:p>
            <a:pPr defTabSz="954908">
              <a:defRPr/>
            </a:pPr>
            <a:endParaRPr lang="en-US" altLang="zh-CN" sz="1300" dirty="0"/>
          </a:p>
          <a:p>
            <a:pPr defTabSz="954908">
              <a:defRPr/>
            </a:pPr>
            <a:r>
              <a:rPr lang="en-US" altLang="zh-CN" sz="1300" dirty="0"/>
              <a:t>In this study, the dependent variable is average daily ridership. </a:t>
            </a:r>
          </a:p>
          <a:p>
            <a:pPr defTabSz="954908">
              <a:defRPr/>
            </a:pPr>
            <a:endParaRPr lang="en-US" altLang="zh-CN" sz="1300" dirty="0"/>
          </a:p>
          <a:p>
            <a:pPr defTabSz="954908">
              <a:defRPr/>
            </a:pPr>
            <a:r>
              <a:rPr lang="en-US" altLang="zh-CN" sz="1300" dirty="0"/>
              <a:t>The candidate independent variables are summarized into 3 categories: 1. built environment; 2. transportation accessibility; 3. demographic and socioeconomic environment. </a:t>
            </a:r>
          </a:p>
          <a:p>
            <a:pPr defTabSz="954908">
              <a:defRPr/>
            </a:pPr>
            <a:endParaRPr lang="en-US" altLang="zh-CN" sz="1300" dirty="0"/>
          </a:p>
          <a:p>
            <a:pPr defTabSz="954908">
              <a:defRPr/>
            </a:pPr>
            <a:r>
              <a:rPr lang="en-US" altLang="zh-CN" sz="1300" dirty="0"/>
              <a:t>In the column of expected sign, plus sign means the increase in this indicator is expected to cause an increase in transit ridership, while the minus sign is expected to have an opposite effect.</a:t>
            </a:r>
          </a:p>
        </p:txBody>
      </p:sp>
      <p:sp>
        <p:nvSpPr>
          <p:cNvPr id="4" name="灯片编号占位符 3"/>
          <p:cNvSpPr>
            <a:spLocks noGrp="1"/>
          </p:cNvSpPr>
          <p:nvPr>
            <p:ph type="sldNum" sz="quarter" idx="5"/>
          </p:nvPr>
        </p:nvSpPr>
        <p:spPr/>
        <p:txBody>
          <a:bodyPr/>
          <a:lstStyle/>
          <a:p>
            <a:fld id="{BA34C0E2-1D0C-42A4-BDCB-2B1A014CE7EC}" type="slidenum">
              <a:rPr lang="zh-CN" altLang="en-US" smtClean="0"/>
              <a:t>48</a:t>
            </a:fld>
            <a:endParaRPr lang="zh-CN" altLang="en-US"/>
          </a:p>
        </p:txBody>
      </p:sp>
    </p:spTree>
    <p:extLst>
      <p:ext uri="{BB962C8B-B14F-4D97-AF65-F5344CB8AC3E}">
        <p14:creationId xmlns:p14="http://schemas.microsoft.com/office/powerpoint/2010/main" val="77130216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Then I will give some interpretation for some of the indicators in details.</a:t>
            </a:r>
          </a:p>
          <a:p>
            <a:endParaRPr lang="en-US" altLang="zh-CN" dirty="0"/>
          </a:p>
          <a:p>
            <a:r>
              <a:rPr lang="en-US" altLang="zh-CN" dirty="0"/>
              <a:t>First one is the indicator of land-use aggregation.</a:t>
            </a:r>
          </a:p>
          <a:p>
            <a:endParaRPr lang="en-US" altLang="zh-CN" dirty="0"/>
          </a:p>
          <a:p>
            <a:r>
              <a:rPr lang="en-US" altLang="zh-CN" dirty="0"/>
              <a:t>This indicator is used to describe the variety of land use. </a:t>
            </a:r>
          </a:p>
          <a:p>
            <a:endParaRPr lang="en-US" altLang="zh-CN" dirty="0"/>
          </a:p>
          <a:p>
            <a:r>
              <a:rPr lang="en-US" altLang="zh-CN" dirty="0"/>
              <a:t>The indicator A ranges from 0 to 1, the higher the indicator A is, the land use variety is lower. On the contrary, the land use variety is higher.</a:t>
            </a:r>
          </a:p>
        </p:txBody>
      </p:sp>
      <p:sp>
        <p:nvSpPr>
          <p:cNvPr id="4" name="灯片编号占位符 3"/>
          <p:cNvSpPr>
            <a:spLocks noGrp="1"/>
          </p:cNvSpPr>
          <p:nvPr>
            <p:ph type="sldNum" sz="quarter" idx="5"/>
          </p:nvPr>
        </p:nvSpPr>
        <p:spPr/>
        <p:txBody>
          <a:bodyPr/>
          <a:lstStyle/>
          <a:p>
            <a:fld id="{BA34C0E2-1D0C-42A4-BDCB-2B1A014CE7EC}" type="slidenum">
              <a:rPr lang="zh-CN" altLang="en-US" smtClean="0"/>
              <a:t>49</a:t>
            </a:fld>
            <a:endParaRPr lang="zh-CN" altLang="en-US"/>
          </a:p>
        </p:txBody>
      </p:sp>
    </p:spTree>
    <p:extLst>
      <p:ext uri="{BB962C8B-B14F-4D97-AF65-F5344CB8AC3E}">
        <p14:creationId xmlns:p14="http://schemas.microsoft.com/office/powerpoint/2010/main" val="1556132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With these transportation problems, it’s clear that we have the demand to promote the use of public transit. </a:t>
            </a:r>
          </a:p>
          <a:p>
            <a:endParaRPr lang="en-US" altLang="zh-CN" dirty="0"/>
          </a:p>
          <a:p>
            <a:r>
              <a:rPr lang="en-US" altLang="zh-CN" dirty="0"/>
              <a:t>And that is what I want to talk about in this dissertation. </a:t>
            </a:r>
          </a:p>
          <a:p>
            <a:endParaRPr lang="en-US" altLang="zh-CN" dirty="0"/>
          </a:p>
          <a:p>
            <a:r>
              <a:rPr lang="en-US" altLang="zh-CN" dirty="0"/>
              <a:t>The theme is to explore the influencing factors of rail transit ridership.</a:t>
            </a:r>
          </a:p>
        </p:txBody>
      </p:sp>
      <p:sp>
        <p:nvSpPr>
          <p:cNvPr id="4" name="灯片编号占位符 3"/>
          <p:cNvSpPr>
            <a:spLocks noGrp="1"/>
          </p:cNvSpPr>
          <p:nvPr>
            <p:ph type="sldNum" sz="quarter" idx="5"/>
          </p:nvPr>
        </p:nvSpPr>
        <p:spPr/>
        <p:txBody>
          <a:bodyPr/>
          <a:lstStyle/>
          <a:p>
            <a:fld id="{BA34C0E2-1D0C-42A4-BDCB-2B1A014CE7EC}" type="slidenum">
              <a:rPr lang="zh-CN" altLang="en-US" smtClean="0"/>
              <a:t>5</a:t>
            </a:fld>
            <a:endParaRPr lang="zh-CN" altLang="en-US"/>
          </a:p>
        </p:txBody>
      </p:sp>
    </p:spTree>
    <p:extLst>
      <p:ext uri="{BB962C8B-B14F-4D97-AF65-F5344CB8AC3E}">
        <p14:creationId xmlns:p14="http://schemas.microsoft.com/office/powerpoint/2010/main" val="340575878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this study, the indicator of bus system is considered from two aspects.</a:t>
            </a:r>
          </a:p>
          <a:p>
            <a:endParaRPr lang="en-US" altLang="zh-CN" dirty="0"/>
          </a:p>
          <a:p>
            <a:r>
              <a:rPr lang="en-US" altLang="zh-CN" dirty="0"/>
              <a:t>Like shown in the figure, bus should have two effect on the rail transit, one is bringing passengers to rail transit, and another one is share passengers from rail transit.</a:t>
            </a:r>
          </a:p>
          <a:p>
            <a:endParaRPr lang="en-US" altLang="zh-CN" dirty="0"/>
          </a:p>
          <a:p>
            <a:r>
              <a:rPr lang="en-US" altLang="zh-CN" dirty="0"/>
              <a:t>The indicator of bus capacity is expected to share </a:t>
            </a:r>
            <a:r>
              <a:rPr lang="en-US" altLang="zh-CN" dirty="0">
                <a:solidFill>
                  <a:srgbClr val="FF3300"/>
                </a:solidFill>
                <a:latin typeface="Helvetica" panose="020B0604020202020204" pitchFamily="34" charset="0"/>
                <a:cs typeface="Helvetica" panose="020B0604020202020204" pitchFamily="34" charset="0"/>
              </a:rPr>
              <a:t>passengers</a:t>
            </a:r>
            <a:r>
              <a:rPr lang="en-US" altLang="zh-CN" dirty="0">
                <a:latin typeface="Helvetica" panose="020B0604020202020204" pitchFamily="34" charset="0"/>
                <a:cs typeface="Helvetica" panose="020B0604020202020204" pitchFamily="34" charset="0"/>
              </a:rPr>
              <a:t> from rail transit, having negative effect on rail transit.</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indicator of bus accessibility is expected to bring </a:t>
            </a:r>
            <a:r>
              <a:rPr lang="en-US" altLang="zh-CN" dirty="0">
                <a:solidFill>
                  <a:srgbClr val="FF3300"/>
                </a:solidFill>
                <a:latin typeface="Helvetica" panose="020B0604020202020204" pitchFamily="34" charset="0"/>
                <a:cs typeface="Helvetica" panose="020B0604020202020204" pitchFamily="34" charset="0"/>
              </a:rPr>
              <a:t>passengers</a:t>
            </a:r>
            <a:r>
              <a:rPr lang="en-US" altLang="zh-CN" dirty="0">
                <a:latin typeface="Helvetica" panose="020B0604020202020204" pitchFamily="34" charset="0"/>
                <a:cs typeface="Helvetica" panose="020B0604020202020204" pitchFamily="34" charset="0"/>
              </a:rPr>
              <a:t> to rail transit, having positive effect on rail transit.</a:t>
            </a:r>
          </a:p>
          <a:p>
            <a:endParaRPr lang="en-US" altLang="zh-CN" dirty="0"/>
          </a:p>
        </p:txBody>
      </p:sp>
      <p:sp>
        <p:nvSpPr>
          <p:cNvPr id="4" name="灯片编号占位符 3"/>
          <p:cNvSpPr>
            <a:spLocks noGrp="1"/>
          </p:cNvSpPr>
          <p:nvPr>
            <p:ph type="sldNum" sz="quarter" idx="5"/>
          </p:nvPr>
        </p:nvSpPr>
        <p:spPr/>
        <p:txBody>
          <a:bodyPr/>
          <a:lstStyle/>
          <a:p>
            <a:fld id="{BA34C0E2-1D0C-42A4-BDCB-2B1A014CE7EC}" type="slidenum">
              <a:rPr lang="zh-CN" altLang="en-US" smtClean="0"/>
              <a:t>50</a:t>
            </a:fld>
            <a:endParaRPr lang="zh-CN" altLang="en-US"/>
          </a:p>
        </p:txBody>
      </p:sp>
    </p:spTree>
    <p:extLst>
      <p:ext uri="{BB962C8B-B14F-4D97-AF65-F5344CB8AC3E}">
        <p14:creationId xmlns:p14="http://schemas.microsoft.com/office/powerpoint/2010/main" val="87754961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54908">
              <a:defRPr/>
            </a:pPr>
            <a:r>
              <a:rPr lang="en-US" altLang="zh-CN" sz="1300" dirty="0"/>
              <a:t>This part is for identifying the valid factors with small sample.</a:t>
            </a:r>
          </a:p>
          <a:p>
            <a:pPr defTabSz="954908">
              <a:defRPr/>
            </a:pPr>
            <a:endParaRPr lang="en-US" altLang="zh-CN" sz="1300" dirty="0"/>
          </a:p>
          <a:p>
            <a:pPr defTabSz="954908">
              <a:defRPr/>
            </a:pPr>
            <a:r>
              <a:rPr lang="en-US" altLang="zh-CN" sz="1300" dirty="0"/>
              <a:t>This is the flowchart of screening valid factors with small sample.</a:t>
            </a:r>
          </a:p>
          <a:p>
            <a:pPr defTabSz="954908">
              <a:defRPr/>
            </a:pPr>
            <a:endParaRPr lang="en-US" altLang="zh-CN" sz="1300" dirty="0"/>
          </a:p>
          <a:p>
            <a:pPr defTabSz="954908">
              <a:defRPr/>
            </a:pPr>
            <a:r>
              <a:rPr lang="en-US" altLang="zh-CN" sz="1300" dirty="0"/>
              <a:t>This identification is conducted by two procedures, using the exploratory regression and linear regression, respectively.</a:t>
            </a:r>
          </a:p>
          <a:p>
            <a:pPr defTabSz="954908">
              <a:defRPr/>
            </a:pPr>
            <a:endParaRPr lang="en-US" altLang="zh-CN" sz="1300" dirty="0"/>
          </a:p>
          <a:p>
            <a:pPr defTabSz="954908">
              <a:defRPr/>
            </a:pPr>
            <a:r>
              <a:rPr lang="en-US" altLang="zh-CN" sz="1300" dirty="0"/>
              <a:t>At beginning, there were 16 candidate indicators, after running the exploratory regression, 10 valid indicators are left. At last, the optimal combination contains 9 valid indicators.</a:t>
            </a:r>
          </a:p>
          <a:p>
            <a:pPr defTabSz="954908">
              <a:defRPr/>
            </a:pPr>
            <a:endParaRPr lang="en-US" altLang="zh-CN" sz="1300" dirty="0"/>
          </a:p>
          <a:p>
            <a:pPr defTabSz="954908">
              <a:defRPr/>
            </a:pPr>
            <a:r>
              <a:rPr lang="en-US" altLang="zh-CN" sz="1300" dirty="0"/>
              <a:t>As to the procedure of screening valid factors, simply speaking, three judgments are used to identify the valid variables, they are multicollinearity, validity, and stability. </a:t>
            </a:r>
          </a:p>
        </p:txBody>
      </p:sp>
      <p:sp>
        <p:nvSpPr>
          <p:cNvPr id="4" name="灯片编号占位符 3"/>
          <p:cNvSpPr>
            <a:spLocks noGrp="1"/>
          </p:cNvSpPr>
          <p:nvPr>
            <p:ph type="sldNum" sz="quarter" idx="5"/>
          </p:nvPr>
        </p:nvSpPr>
        <p:spPr/>
        <p:txBody>
          <a:bodyPr/>
          <a:lstStyle/>
          <a:p>
            <a:fld id="{BA34C0E2-1D0C-42A4-BDCB-2B1A014CE7EC}" type="slidenum">
              <a:rPr lang="zh-CN" altLang="en-US" smtClean="0"/>
              <a:t>51</a:t>
            </a:fld>
            <a:endParaRPr lang="zh-CN" altLang="en-US"/>
          </a:p>
        </p:txBody>
      </p:sp>
    </p:spTree>
    <p:extLst>
      <p:ext uri="{BB962C8B-B14F-4D97-AF65-F5344CB8AC3E}">
        <p14:creationId xmlns:p14="http://schemas.microsoft.com/office/powerpoint/2010/main" val="345473820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54908">
              <a:defRPr/>
            </a:pPr>
            <a:r>
              <a:rPr lang="en-US" altLang="zh-CN" sz="1300" dirty="0"/>
              <a:t>The procedure of the first step is as shown in this table. </a:t>
            </a:r>
          </a:p>
          <a:p>
            <a:pPr defTabSz="954908">
              <a:defRPr/>
            </a:pPr>
            <a:endParaRPr lang="en-US" altLang="zh-CN" sz="1300" dirty="0"/>
          </a:p>
          <a:p>
            <a:pPr defTabSz="954908">
              <a:defRPr/>
            </a:pPr>
            <a:r>
              <a:rPr lang="en-US" altLang="zh-CN" sz="1300" dirty="0"/>
              <a:t>The indicators with the VIF less than 7.5, the validity more than 10%, and the stability more than 90% is viewed as valid.</a:t>
            </a:r>
          </a:p>
        </p:txBody>
      </p:sp>
      <p:sp>
        <p:nvSpPr>
          <p:cNvPr id="4" name="灯片编号占位符 3"/>
          <p:cNvSpPr>
            <a:spLocks noGrp="1"/>
          </p:cNvSpPr>
          <p:nvPr>
            <p:ph type="sldNum" sz="quarter" idx="5"/>
          </p:nvPr>
        </p:nvSpPr>
        <p:spPr/>
        <p:txBody>
          <a:bodyPr/>
          <a:lstStyle/>
          <a:p>
            <a:fld id="{BA34C0E2-1D0C-42A4-BDCB-2B1A014CE7EC}" type="slidenum">
              <a:rPr lang="zh-CN" altLang="en-US" smtClean="0"/>
              <a:t>52</a:t>
            </a:fld>
            <a:endParaRPr lang="zh-CN" altLang="en-US"/>
          </a:p>
        </p:txBody>
      </p:sp>
    </p:spTree>
    <p:extLst>
      <p:ext uri="{BB962C8B-B14F-4D97-AF65-F5344CB8AC3E}">
        <p14:creationId xmlns:p14="http://schemas.microsoft.com/office/powerpoint/2010/main" val="407986213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54908">
              <a:defRPr/>
            </a:pPr>
            <a:r>
              <a:rPr lang="en-US" altLang="zh-CN" sz="1300" dirty="0"/>
              <a:t>In the second step, the linear regression is conducted again to select an optimal combination of valid explanatory variables. </a:t>
            </a:r>
          </a:p>
          <a:p>
            <a:pPr defTabSz="954908">
              <a:defRPr/>
            </a:pPr>
            <a:endParaRPr lang="en-US" altLang="zh-CN" sz="1300" dirty="0"/>
          </a:p>
          <a:p>
            <a:pPr defTabSz="954908">
              <a:defRPr/>
            </a:pPr>
            <a:r>
              <a:rPr lang="en-US" altLang="zh-CN" sz="1300" dirty="0"/>
              <a:t>The judgement is the statistical test for regression. </a:t>
            </a:r>
          </a:p>
          <a:p>
            <a:pPr defTabSz="954908">
              <a:defRPr/>
            </a:pPr>
            <a:endParaRPr lang="en-US" altLang="zh-CN" sz="1300" dirty="0"/>
          </a:p>
          <a:p>
            <a:pPr defTabSz="954908">
              <a:defRPr/>
            </a:pPr>
            <a:r>
              <a:rPr lang="en-US" altLang="zh-CN" sz="1300" dirty="0"/>
              <a:t>As shown in this table, there are 9 valid variables entering the model at last. </a:t>
            </a:r>
            <a:endParaRPr lang="zh-CN" altLang="en-US" dirty="0"/>
          </a:p>
        </p:txBody>
      </p:sp>
      <p:sp>
        <p:nvSpPr>
          <p:cNvPr id="4" name="灯片编号占位符 3"/>
          <p:cNvSpPr>
            <a:spLocks noGrp="1"/>
          </p:cNvSpPr>
          <p:nvPr>
            <p:ph type="sldNum" sz="quarter" idx="5"/>
          </p:nvPr>
        </p:nvSpPr>
        <p:spPr/>
        <p:txBody>
          <a:bodyPr/>
          <a:lstStyle/>
          <a:p>
            <a:fld id="{BA34C0E2-1D0C-42A4-BDCB-2B1A014CE7EC}" type="slidenum">
              <a:rPr lang="zh-CN" altLang="en-US" smtClean="0"/>
              <a:t>53</a:t>
            </a:fld>
            <a:endParaRPr lang="zh-CN" altLang="en-US"/>
          </a:p>
        </p:txBody>
      </p:sp>
    </p:spTree>
    <p:extLst>
      <p:ext uri="{BB962C8B-B14F-4D97-AF65-F5344CB8AC3E}">
        <p14:creationId xmlns:p14="http://schemas.microsoft.com/office/powerpoint/2010/main" val="154675273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54908">
              <a:defRPr/>
            </a:pPr>
            <a:r>
              <a:rPr lang="en-US" altLang="zh-CN" sz="1300" dirty="0"/>
              <a:t>Before estimating the model, we should determine whether the indicator is a local or global indicator. </a:t>
            </a:r>
          </a:p>
          <a:p>
            <a:pPr defTabSz="954908">
              <a:defRPr/>
            </a:pPr>
            <a:endParaRPr lang="en-US" altLang="zh-CN" sz="1300" dirty="0"/>
          </a:p>
          <a:p>
            <a:pPr defTabSz="954908">
              <a:defRPr/>
            </a:pPr>
            <a:r>
              <a:rPr lang="en-US" altLang="zh-CN" sz="1300" dirty="0"/>
              <a:t>This procedure is conducted by using Moran’s index to examine if the variable is spatial autocorrelation or not. </a:t>
            </a:r>
          </a:p>
          <a:p>
            <a:pPr defTabSz="954908">
              <a:defRPr/>
            </a:pPr>
            <a:endParaRPr lang="en-US" altLang="zh-CN" dirty="0"/>
          </a:p>
          <a:p>
            <a:pPr defTabSz="954908">
              <a:defRPr/>
            </a:pPr>
            <a:r>
              <a:rPr lang="en-US" altLang="zh-CN" dirty="0"/>
              <a:t>The indicators with clustered pattern are selected as the local variable.</a:t>
            </a:r>
            <a:endParaRPr lang="en-US" altLang="zh-CN" sz="1300" dirty="0"/>
          </a:p>
        </p:txBody>
      </p:sp>
      <p:sp>
        <p:nvSpPr>
          <p:cNvPr id="4" name="灯片编号占位符 3"/>
          <p:cNvSpPr>
            <a:spLocks noGrp="1"/>
          </p:cNvSpPr>
          <p:nvPr>
            <p:ph type="sldNum" sz="quarter" idx="5"/>
          </p:nvPr>
        </p:nvSpPr>
        <p:spPr/>
        <p:txBody>
          <a:bodyPr/>
          <a:lstStyle/>
          <a:p>
            <a:fld id="{BA34C0E2-1D0C-42A4-BDCB-2B1A014CE7EC}" type="slidenum">
              <a:rPr lang="zh-CN" altLang="en-US" smtClean="0"/>
              <a:t>54</a:t>
            </a:fld>
            <a:endParaRPr lang="zh-CN" altLang="en-US"/>
          </a:p>
        </p:txBody>
      </p:sp>
    </p:spTree>
    <p:extLst>
      <p:ext uri="{BB962C8B-B14F-4D97-AF65-F5344CB8AC3E}">
        <p14:creationId xmlns:p14="http://schemas.microsoft.com/office/powerpoint/2010/main" val="385565604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300" dirty="0"/>
              <a:t>This is the result of estimation. </a:t>
            </a:r>
          </a:p>
          <a:p>
            <a:endParaRPr lang="en-US" altLang="zh-CN" sz="1300" dirty="0"/>
          </a:p>
          <a:p>
            <a:r>
              <a:rPr lang="en-US" altLang="zh-CN" sz="1300" dirty="0"/>
              <a:t>As a result, the indicators of building area have a positive effect on the subway ridership. </a:t>
            </a:r>
          </a:p>
          <a:p>
            <a:endParaRPr lang="en-US" altLang="zh-CN" sz="1300" dirty="0"/>
          </a:p>
          <a:p>
            <a:r>
              <a:rPr lang="en-US" altLang="zh-CN" sz="1300" dirty="0"/>
              <a:t>The indicator of land-use aggregation shows land use variety can lead to decrease in ridership. </a:t>
            </a:r>
          </a:p>
          <a:p>
            <a:endParaRPr lang="en-US" altLang="zh-CN" sz="1300" dirty="0"/>
          </a:p>
          <a:p>
            <a:r>
              <a:rPr lang="en-US" altLang="zh-CN" sz="1300" dirty="0"/>
              <a:t>As the expectation, the indicator of bus capacity has a negative effect on the subway ridership, and the bus accessibility has a positive effect.</a:t>
            </a:r>
          </a:p>
          <a:p>
            <a:endParaRPr lang="en-US" altLang="zh-CN" sz="1300" dirty="0"/>
          </a:p>
          <a:p>
            <a:r>
              <a:rPr lang="en-US" altLang="zh-CN" sz="1300" dirty="0"/>
              <a:t>The factor of resident/job balance and tenant proportion tells that working people and tenants are more willing to use subway.</a:t>
            </a:r>
            <a:endParaRPr lang="zh-CN" altLang="en-US" dirty="0"/>
          </a:p>
        </p:txBody>
      </p:sp>
      <p:sp>
        <p:nvSpPr>
          <p:cNvPr id="4" name="灯片编号占位符 3"/>
          <p:cNvSpPr>
            <a:spLocks noGrp="1"/>
          </p:cNvSpPr>
          <p:nvPr>
            <p:ph type="sldNum" sz="quarter" idx="5"/>
          </p:nvPr>
        </p:nvSpPr>
        <p:spPr/>
        <p:txBody>
          <a:bodyPr/>
          <a:lstStyle/>
          <a:p>
            <a:fld id="{BA34C0E2-1D0C-42A4-BDCB-2B1A014CE7EC}" type="slidenum">
              <a:rPr lang="zh-CN" altLang="en-US" smtClean="0"/>
              <a:t>55</a:t>
            </a:fld>
            <a:endParaRPr lang="zh-CN" altLang="en-US"/>
          </a:p>
        </p:txBody>
      </p:sp>
    </p:spTree>
    <p:extLst>
      <p:ext uri="{BB962C8B-B14F-4D97-AF65-F5344CB8AC3E}">
        <p14:creationId xmlns:p14="http://schemas.microsoft.com/office/powerpoint/2010/main" val="213476898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54908">
              <a:defRPr/>
            </a:pPr>
            <a:r>
              <a:rPr lang="en-US" altLang="zh-CN" dirty="0"/>
              <a:t>This part is the residual analysis.</a:t>
            </a:r>
          </a:p>
          <a:p>
            <a:pPr defTabSz="954908">
              <a:defRPr/>
            </a:pPr>
            <a:endParaRPr lang="en-US" altLang="zh-CN" dirty="0"/>
          </a:p>
          <a:p>
            <a:pPr marL="0" marR="0" lvl="0" indent="0" algn="l" defTabSz="954908" rtl="0" eaLnBrk="1" fontAlgn="auto" latinLnBrk="0" hangingPunct="1">
              <a:lnSpc>
                <a:spcPct val="100000"/>
              </a:lnSpc>
              <a:spcBef>
                <a:spcPts val="0"/>
              </a:spcBef>
              <a:spcAft>
                <a:spcPts val="0"/>
              </a:spcAft>
              <a:buClrTx/>
              <a:buSzTx/>
              <a:buFontTx/>
              <a:buNone/>
              <a:tabLst/>
              <a:defRPr/>
            </a:pPr>
            <a:r>
              <a:rPr lang="en-US" altLang="zh-CN" dirty="0"/>
              <a:t>From the residual distribution, Moran’s index in MGWR is closer to the expected index than that in OLS,</a:t>
            </a:r>
            <a:r>
              <a:rPr lang="en-US" altLang="zh-CN" dirty="0">
                <a:solidFill>
                  <a:srgbClr val="FF3300"/>
                </a:solidFill>
                <a:latin typeface="Helvetica" panose="020B0604020202020204" pitchFamily="34" charset="0"/>
                <a:cs typeface="Helvetica" panose="020B0604020202020204" pitchFamily="34" charset="0"/>
              </a:rPr>
              <a:t> Z-score</a:t>
            </a:r>
            <a:r>
              <a:rPr lang="en-US" altLang="zh-CN" dirty="0">
                <a:latin typeface="Helvetica" panose="020B0604020202020204" pitchFamily="34" charset="0"/>
                <a:cs typeface="Helvetica" panose="020B0604020202020204" pitchFamily="34" charset="0"/>
              </a:rPr>
              <a:t> </a:t>
            </a:r>
            <a:r>
              <a:rPr lang="en-US" altLang="zh-CN" dirty="0">
                <a:solidFill>
                  <a:srgbClr val="FF3300"/>
                </a:solidFill>
                <a:latin typeface="Helvetica" panose="020B0604020202020204" pitchFamily="34" charset="0"/>
                <a:cs typeface="Helvetica" panose="020B0604020202020204" pitchFamily="34" charset="0"/>
              </a:rPr>
              <a:t>is also lower</a:t>
            </a:r>
            <a:r>
              <a:rPr lang="en-US" altLang="zh-CN" dirty="0">
                <a:latin typeface="Helvetica" panose="020B0604020202020204" pitchFamily="34" charset="0"/>
                <a:cs typeface="Helvetica" panose="020B0604020202020204" pitchFamily="34" charset="0"/>
              </a:rPr>
              <a:t> than that in OLS.</a:t>
            </a:r>
          </a:p>
          <a:p>
            <a:pPr marL="0" marR="0" lvl="0" indent="0" algn="l" defTabSz="954908" rtl="0" eaLnBrk="1" fontAlgn="auto" latinLnBrk="0" hangingPunct="1">
              <a:lnSpc>
                <a:spcPct val="100000"/>
              </a:lnSpc>
              <a:spcBef>
                <a:spcPts val="0"/>
              </a:spcBef>
              <a:spcAft>
                <a:spcPts val="0"/>
              </a:spcAft>
              <a:buClrTx/>
              <a:buSzTx/>
              <a:buFontTx/>
              <a:buNone/>
              <a:tabLst/>
              <a:defRPr/>
            </a:pPr>
            <a:endParaRPr lang="en-US" altLang="zh-CN" dirty="0">
              <a:latin typeface="Helvetica" panose="020B0604020202020204" pitchFamily="34" charset="0"/>
              <a:cs typeface="Helvetica" panose="020B0604020202020204" pitchFamily="34" charset="0"/>
            </a:endParaRPr>
          </a:p>
          <a:p>
            <a:pPr marL="0" marR="0" lvl="0" indent="0" algn="l" defTabSz="954908" rtl="0" eaLnBrk="1" fontAlgn="auto" latinLnBrk="0" hangingPunct="1">
              <a:lnSpc>
                <a:spcPct val="100000"/>
              </a:lnSpc>
              <a:spcBef>
                <a:spcPts val="0"/>
              </a:spcBef>
              <a:spcAft>
                <a:spcPts val="0"/>
              </a:spcAft>
              <a:buClrTx/>
              <a:buSzTx/>
              <a:buFontTx/>
              <a:buNone/>
              <a:tabLst/>
              <a:defRPr/>
            </a:pPr>
            <a:r>
              <a:rPr lang="en-US" altLang="zh-CN" dirty="0">
                <a:latin typeface="Helvetica" panose="020B0604020202020204" pitchFamily="34" charset="0"/>
                <a:cs typeface="Helvetica" panose="020B0604020202020204" pitchFamily="34" charset="0"/>
              </a:rPr>
              <a:t>We can say the result of MGWR is better than that of OLS.</a:t>
            </a:r>
          </a:p>
          <a:p>
            <a:pPr marL="0" marR="0" lvl="0" indent="0" algn="l" defTabSz="954908" rtl="0" eaLnBrk="1" fontAlgn="auto" latinLnBrk="0" hangingPunct="1">
              <a:lnSpc>
                <a:spcPct val="100000"/>
              </a:lnSpc>
              <a:spcBef>
                <a:spcPts val="0"/>
              </a:spcBef>
              <a:spcAft>
                <a:spcPts val="0"/>
              </a:spcAft>
              <a:buClrTx/>
              <a:buSzTx/>
              <a:buFontTx/>
              <a:buNone/>
              <a:tabLst/>
              <a:defRPr/>
            </a:pPr>
            <a:endParaRPr lang="zh-CN" altLang="en-US" dirty="0">
              <a:latin typeface="Helvetica" panose="020B0604020202020204" pitchFamily="34" charset="0"/>
              <a:cs typeface="Helvetica" panose="020B0604020202020204" pitchFamily="34" charset="0"/>
            </a:endParaRPr>
          </a:p>
          <a:p>
            <a:pPr defTabSz="954908">
              <a:defRPr/>
            </a:pPr>
            <a:endParaRPr lang="en-US" altLang="zh-CN" dirty="0"/>
          </a:p>
          <a:p>
            <a:pPr defTabSz="954908">
              <a:defRPr/>
            </a:pPr>
            <a:endParaRPr lang="en-US" altLang="zh-CN" dirty="0"/>
          </a:p>
          <a:p>
            <a:pPr defTabSz="954908">
              <a:defRPr/>
            </a:pPr>
            <a:r>
              <a:rPr lang="en-US" altLang="zh-CN" dirty="0"/>
              <a:t>The lower part is the distribution of residuals of both linear regression and </a:t>
            </a:r>
            <a:r>
              <a:rPr lang="en-US" altLang="zh-CN" sz="1300" dirty="0"/>
              <a:t>geographically weighted regression, to have a look if the accuracy increased. The </a:t>
            </a:r>
            <a:r>
              <a:rPr lang="en-US" altLang="zh-CN" dirty="0">
                <a:latin typeface="Helvetica" panose="020B0604020202020204" pitchFamily="34" charset="0"/>
                <a:cs typeface="Helvetica" panose="020B0604020202020204" pitchFamily="34" charset="0"/>
              </a:rPr>
              <a:t>Moran’s index in MGWR is closer to the expected index than that in OLS, and the Z-score in MGWR is less than that in OLS, the accuracy did increase.</a:t>
            </a:r>
            <a:endParaRPr lang="zh-CN" altLang="en-US" dirty="0">
              <a:latin typeface="Helvetica" panose="020B0604020202020204" pitchFamily="34" charset="0"/>
              <a:cs typeface="Helvetica" panose="020B0604020202020204" pitchFamily="34" charset="0"/>
            </a:endParaRPr>
          </a:p>
          <a:p>
            <a:pPr defTabSz="954908">
              <a:defRPr/>
            </a:pPr>
            <a:endParaRPr lang="zh-CN" altLang="en-US" dirty="0">
              <a:latin typeface="Helvetica" panose="020B0604020202020204" pitchFamily="34" charset="0"/>
              <a:cs typeface="Helvetica"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fld id="{BA34C0E2-1D0C-42A4-BDCB-2B1A014CE7EC}" type="slidenum">
              <a:rPr lang="zh-CN" altLang="en-US" smtClean="0"/>
              <a:t>56</a:t>
            </a:fld>
            <a:endParaRPr lang="zh-CN" altLang="en-US"/>
          </a:p>
        </p:txBody>
      </p:sp>
    </p:spTree>
    <p:extLst>
      <p:ext uri="{BB962C8B-B14F-4D97-AF65-F5344CB8AC3E}">
        <p14:creationId xmlns:p14="http://schemas.microsoft.com/office/powerpoint/2010/main" val="266019874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54908">
              <a:defRPr/>
            </a:pPr>
            <a:r>
              <a:rPr lang="en-US" altLang="zh-CN" sz="1300" dirty="0"/>
              <a:t>For a conclusion, this study reorganized the indicator framework, and proposed a method of selecting valid variables for small sample. </a:t>
            </a:r>
          </a:p>
          <a:p>
            <a:pPr defTabSz="954908">
              <a:defRPr/>
            </a:pPr>
            <a:endParaRPr lang="en-US" altLang="zh-CN" sz="1300" dirty="0"/>
          </a:p>
          <a:p>
            <a:pPr defTabSz="954908">
              <a:defRPr/>
            </a:pPr>
            <a:r>
              <a:rPr lang="en-US" altLang="zh-CN" sz="1300" dirty="0"/>
              <a:t>The main findings of this study are </a:t>
            </a:r>
          </a:p>
          <a:p>
            <a:pPr defTabSz="954908">
              <a:defRPr/>
            </a:pPr>
            <a:endParaRPr lang="en-US" altLang="zh-CN" sz="1300" dirty="0"/>
          </a:p>
          <a:p>
            <a:pPr defTabSz="954908">
              <a:defRPr/>
            </a:pPr>
            <a:r>
              <a:rPr lang="en-US" altLang="zh-CN" sz="1300" dirty="0"/>
              <a:t>High diversity of land use leads to decrease in transit ridership.</a:t>
            </a:r>
          </a:p>
          <a:p>
            <a:pPr defTabSz="954908">
              <a:defRPr/>
            </a:pPr>
            <a:endParaRPr lang="en-US" altLang="zh-CN" sz="1300" dirty="0"/>
          </a:p>
          <a:p>
            <a:pPr defTabSz="954908">
              <a:defRPr/>
            </a:pPr>
            <a:r>
              <a:rPr lang="en-US" altLang="zh-CN" sz="1300" dirty="0"/>
              <a:t>The bus system has both positive and negative effects on rail transit ridership.</a:t>
            </a:r>
          </a:p>
          <a:p>
            <a:pPr defTabSz="954908">
              <a:defRPr/>
            </a:pPr>
            <a:endParaRPr lang="en-US" altLang="zh-CN" sz="1300" dirty="0"/>
          </a:p>
          <a:p>
            <a:pPr defTabSz="954908">
              <a:defRPr/>
            </a:pPr>
            <a:r>
              <a:rPr lang="en-US" altLang="zh-CN" sz="1300" dirty="0"/>
              <a:t>The tenants are more willing to use rail transit in the case of Fukuoka.</a:t>
            </a:r>
          </a:p>
          <a:p>
            <a:pPr defTabSz="954908">
              <a:defRPr/>
            </a:pPr>
            <a:endParaRPr lang="zh-CN" altLang="zh-CN" sz="1300" dirty="0"/>
          </a:p>
          <a:p>
            <a:endParaRPr lang="zh-CN" altLang="en-US" dirty="0"/>
          </a:p>
        </p:txBody>
      </p:sp>
      <p:sp>
        <p:nvSpPr>
          <p:cNvPr id="4" name="灯片编号占位符 3"/>
          <p:cNvSpPr>
            <a:spLocks noGrp="1"/>
          </p:cNvSpPr>
          <p:nvPr>
            <p:ph type="sldNum" sz="quarter" idx="5"/>
          </p:nvPr>
        </p:nvSpPr>
        <p:spPr/>
        <p:txBody>
          <a:bodyPr/>
          <a:lstStyle/>
          <a:p>
            <a:fld id="{BA34C0E2-1D0C-42A4-BDCB-2B1A014CE7EC}" type="slidenum">
              <a:rPr lang="zh-CN" altLang="en-US" smtClean="0"/>
              <a:t>57</a:t>
            </a:fld>
            <a:endParaRPr lang="zh-CN" altLang="en-US"/>
          </a:p>
        </p:txBody>
      </p:sp>
    </p:spTree>
    <p:extLst>
      <p:ext uri="{BB962C8B-B14F-4D97-AF65-F5344CB8AC3E}">
        <p14:creationId xmlns:p14="http://schemas.microsoft.com/office/powerpoint/2010/main" val="62795993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Chapter 5, Influencing Factors on Transit Ridership at Station-to-Station Level</a:t>
            </a:r>
          </a:p>
          <a:p>
            <a:endParaRPr lang="zh-CN" altLang="en-US" dirty="0"/>
          </a:p>
        </p:txBody>
      </p:sp>
      <p:sp>
        <p:nvSpPr>
          <p:cNvPr id="4" name="灯片编号占位符 3"/>
          <p:cNvSpPr>
            <a:spLocks noGrp="1"/>
          </p:cNvSpPr>
          <p:nvPr>
            <p:ph type="sldNum" sz="quarter" idx="5"/>
          </p:nvPr>
        </p:nvSpPr>
        <p:spPr/>
        <p:txBody>
          <a:bodyPr/>
          <a:lstStyle/>
          <a:p>
            <a:fld id="{BA34C0E2-1D0C-42A4-BDCB-2B1A014CE7EC}" type="slidenum">
              <a:rPr lang="zh-CN" altLang="en-US" smtClean="0"/>
              <a:t>58</a:t>
            </a:fld>
            <a:endParaRPr lang="zh-CN" altLang="en-US"/>
          </a:p>
        </p:txBody>
      </p:sp>
    </p:spTree>
    <p:extLst>
      <p:ext uri="{BB962C8B-B14F-4D97-AF65-F5344CB8AC3E}">
        <p14:creationId xmlns:p14="http://schemas.microsoft.com/office/powerpoint/2010/main" val="146018712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54908">
              <a:defRPr/>
            </a:pPr>
            <a:r>
              <a:rPr lang="en-US" altLang="zh-CN" dirty="0"/>
              <a:t>This chapter aims to answer the third question that I proposed at the very beginning, that is </a:t>
            </a:r>
            <a:r>
              <a:rPr lang="en-US" altLang="zh-CN" dirty="0">
                <a:latin typeface="Helvetica" panose="020B0604020202020204" pitchFamily="34" charset="0"/>
                <a:cs typeface="Helvetica" panose="020B0604020202020204" pitchFamily="34" charset="0"/>
              </a:rPr>
              <a:t>What factors influence transit ridership </a:t>
            </a:r>
            <a:r>
              <a:rPr lang="en-US" altLang="zh-CN" dirty="0">
                <a:solidFill>
                  <a:srgbClr val="FF3300"/>
                </a:solidFill>
                <a:latin typeface="Helvetica" panose="020B0604020202020204" pitchFamily="34" charset="0"/>
                <a:cs typeface="Helvetica" panose="020B0604020202020204" pitchFamily="34" charset="0"/>
              </a:rPr>
              <a:t>between station and station</a:t>
            </a:r>
            <a:r>
              <a:rPr lang="en-US" altLang="zh-CN" dirty="0">
                <a:latin typeface="Helvetica" panose="020B0604020202020204" pitchFamily="34" charset="0"/>
                <a:cs typeface="Helvetica" panose="020B0604020202020204" pitchFamily="34" charset="0"/>
              </a:rPr>
              <a:t>?</a:t>
            </a:r>
          </a:p>
        </p:txBody>
      </p:sp>
      <p:sp>
        <p:nvSpPr>
          <p:cNvPr id="4" name="灯片编号占位符 3"/>
          <p:cNvSpPr>
            <a:spLocks noGrp="1"/>
          </p:cNvSpPr>
          <p:nvPr>
            <p:ph type="sldNum" sz="quarter" idx="5"/>
          </p:nvPr>
        </p:nvSpPr>
        <p:spPr/>
        <p:txBody>
          <a:bodyPr/>
          <a:lstStyle/>
          <a:p>
            <a:fld id="{BA34C0E2-1D0C-42A4-BDCB-2B1A014CE7EC}" type="slidenum">
              <a:rPr lang="zh-CN" altLang="en-US" smtClean="0"/>
              <a:t>59</a:t>
            </a:fld>
            <a:endParaRPr lang="zh-CN" altLang="en-US"/>
          </a:p>
        </p:txBody>
      </p:sp>
    </p:spTree>
    <p:extLst>
      <p:ext uri="{BB962C8B-B14F-4D97-AF65-F5344CB8AC3E}">
        <p14:creationId xmlns:p14="http://schemas.microsoft.com/office/powerpoint/2010/main" val="28015871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0. Around this topic, there are 3 primary questions to answer. </a:t>
            </a:r>
          </a:p>
          <a:p>
            <a:endParaRPr lang="en-US" altLang="zh-CN" dirty="0"/>
          </a:p>
          <a:p>
            <a:pPr defTabSz="954908"/>
            <a:r>
              <a:rPr lang="en-US" altLang="zh-CN" dirty="0"/>
              <a:t>1. The first one is </a:t>
            </a:r>
            <a:r>
              <a:rPr lang="en-US" altLang="zh-CN" dirty="0">
                <a:latin typeface="Helvetica" panose="020B0604020202020204" pitchFamily="34" charset="0"/>
                <a:cs typeface="Helvetica" panose="020B0604020202020204" pitchFamily="34" charset="0"/>
              </a:rPr>
              <a:t>what influence the </a:t>
            </a:r>
            <a:r>
              <a:rPr lang="en-US" altLang="zh-CN" dirty="0">
                <a:solidFill>
                  <a:srgbClr val="FF3300"/>
                </a:solidFill>
                <a:latin typeface="Helvetica" panose="020B0604020202020204" pitchFamily="34" charset="0"/>
                <a:cs typeface="Helvetica" panose="020B0604020202020204" pitchFamily="34" charset="0"/>
              </a:rPr>
              <a:t>walking duration</a:t>
            </a:r>
            <a:r>
              <a:rPr lang="en-US" altLang="zh-CN" dirty="0">
                <a:latin typeface="Helvetica" panose="020B0604020202020204" pitchFamily="34" charset="0"/>
                <a:cs typeface="Helvetica" panose="020B0604020202020204" pitchFamily="34" charset="0"/>
              </a:rPr>
              <a:t> to transit stations? Since most travel accessing the transit station is walking, the walking duration should be one of the most important factors influencing the ridership.</a:t>
            </a:r>
          </a:p>
          <a:p>
            <a:pPr defTabSz="954908"/>
            <a:endParaRPr lang="en-US" altLang="zh-CN" dirty="0"/>
          </a:p>
          <a:p>
            <a:r>
              <a:rPr lang="en-US" altLang="zh-CN" dirty="0"/>
              <a:t>2. The second is what factors explain transit ridership at station level? As we know, the environment around a station of cause can affect the ridership of this station, so our aim is to find and estimate the influencing factors.</a:t>
            </a:r>
          </a:p>
          <a:p>
            <a:endParaRPr lang="en-US" altLang="zh-CN" dirty="0"/>
          </a:p>
          <a:p>
            <a:pPr defTabSz="954908"/>
            <a:r>
              <a:rPr lang="en-US" altLang="zh-CN" dirty="0"/>
              <a:t>3. </a:t>
            </a:r>
            <a:r>
              <a:rPr lang="en-US" altLang="zh-CN" dirty="0">
                <a:solidFill>
                  <a:srgbClr val="FF3300"/>
                </a:solidFill>
                <a:latin typeface="Helvetica" panose="020B0604020202020204" pitchFamily="34" charset="0"/>
                <a:cs typeface="Helvetica" panose="020B0604020202020204" pitchFamily="34" charset="0"/>
              </a:rPr>
              <a:t>Based on the second question, because stations are in the network, the ridership in one of the stations varied, the ridership in other stations must vary as well. Here the third question is proposed,</a:t>
            </a:r>
            <a:r>
              <a:rPr lang="en-US" altLang="zh-CN" dirty="0"/>
              <a:t> that is </a:t>
            </a:r>
            <a:r>
              <a:rPr lang="en-US" altLang="zh-CN" dirty="0">
                <a:latin typeface="Helvetica" panose="020B0604020202020204" pitchFamily="34" charset="0"/>
                <a:cs typeface="Helvetica" panose="020B0604020202020204" pitchFamily="34" charset="0"/>
              </a:rPr>
              <a:t>what factors influence the transit ridership </a:t>
            </a:r>
            <a:r>
              <a:rPr lang="en-US" altLang="zh-CN" dirty="0">
                <a:solidFill>
                  <a:srgbClr val="FF3300"/>
                </a:solidFill>
                <a:latin typeface="Helvetica" panose="020B0604020202020204" pitchFamily="34" charset="0"/>
                <a:cs typeface="Helvetica" panose="020B0604020202020204" pitchFamily="34" charset="0"/>
              </a:rPr>
              <a:t>between station and station. </a:t>
            </a:r>
          </a:p>
          <a:p>
            <a:pPr defTabSz="954908"/>
            <a:endParaRPr lang="en-US" altLang="zh-CN" dirty="0">
              <a:solidFill>
                <a:srgbClr val="FF3300"/>
              </a:solidFill>
              <a:latin typeface="Helvetica" panose="020B0604020202020204" pitchFamily="34" charset="0"/>
              <a:cs typeface="Helvetica" panose="020B0604020202020204" pitchFamily="34" charset="0"/>
            </a:endParaRPr>
          </a:p>
          <a:p>
            <a:r>
              <a:rPr lang="en-US" altLang="zh-CN" dirty="0">
                <a:solidFill>
                  <a:srgbClr val="FF3300"/>
                </a:solidFill>
                <a:latin typeface="Helvetica" panose="020B0604020202020204" pitchFamily="34" charset="0"/>
                <a:cs typeface="Helvetica" panose="020B0604020202020204" pitchFamily="34" charset="0"/>
              </a:rPr>
              <a:t>00. These are the primary questions in this dissertation</a:t>
            </a:r>
            <a:endParaRPr lang="en-US" altLang="zh-CN" dirty="0"/>
          </a:p>
        </p:txBody>
      </p:sp>
      <p:sp>
        <p:nvSpPr>
          <p:cNvPr id="4" name="灯片编号占位符 3"/>
          <p:cNvSpPr>
            <a:spLocks noGrp="1"/>
          </p:cNvSpPr>
          <p:nvPr>
            <p:ph type="sldNum" sz="quarter" idx="5"/>
          </p:nvPr>
        </p:nvSpPr>
        <p:spPr/>
        <p:txBody>
          <a:bodyPr/>
          <a:lstStyle/>
          <a:p>
            <a:fld id="{BA34C0E2-1D0C-42A4-BDCB-2B1A014CE7EC}" type="slidenum">
              <a:rPr lang="zh-CN" altLang="en-US" smtClean="0"/>
              <a:t>6</a:t>
            </a:fld>
            <a:endParaRPr lang="zh-CN" altLang="en-US"/>
          </a:p>
        </p:txBody>
      </p:sp>
    </p:spTree>
    <p:extLst>
      <p:ext uri="{BB962C8B-B14F-4D97-AF65-F5344CB8AC3E}">
        <p14:creationId xmlns:p14="http://schemas.microsoft.com/office/powerpoint/2010/main" val="5247626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300" dirty="0"/>
              <a:t>At the beginning, I want to repeat it once again that why I focus on the ridership between station and station.</a:t>
            </a:r>
          </a:p>
          <a:p>
            <a:endParaRPr lang="en-US" altLang="zh-CN" sz="1300" dirty="0"/>
          </a:p>
          <a:p>
            <a:r>
              <a:rPr lang="en-US" altLang="zh-CN" sz="1300" dirty="0"/>
              <a:t>There is a station A, if the ridership of station A varied because of the variation in the elements within the catchment area of station A, it is obvious, the transit ridership of station B will also vary, </a:t>
            </a:r>
            <a:r>
              <a:rPr lang="en-US" altLang="zh-CN" dirty="0"/>
              <a:t>because station A is connecting with station B, the variation of transit ridership in Station A must bring new variation in Station B. </a:t>
            </a:r>
          </a:p>
          <a:p>
            <a:endParaRPr lang="en-US" altLang="zh-CN" dirty="0"/>
          </a:p>
          <a:p>
            <a:pPr defTabSz="954908">
              <a:defRPr/>
            </a:pPr>
            <a:r>
              <a:rPr lang="en-US" altLang="zh-CN" dirty="0"/>
              <a:t>With this issues, the purpose of this study is proposed, </a:t>
            </a:r>
            <a:r>
              <a:rPr lang="en-US" altLang="zh-CN" kern="100" dirty="0">
                <a:latin typeface="Helvetica" panose="020B0604020202020204" pitchFamily="34" charset="0"/>
                <a:ea typeface="MS Mincho" panose="02020609040205080304" pitchFamily="49" charset="-128"/>
                <a:cs typeface="Helvetica" panose="020B0604020202020204" pitchFamily="34" charset="0"/>
              </a:rPr>
              <a:t>Exploring how the factors of land-use influence the choice of destination station for passengers from the perspective of TOD</a:t>
            </a:r>
          </a:p>
          <a:p>
            <a:endParaRPr lang="en-US" altLang="zh-CN" dirty="0"/>
          </a:p>
          <a:p>
            <a:endParaRPr lang="zh-CN" altLang="zh-CN" sz="1300" dirty="0"/>
          </a:p>
        </p:txBody>
      </p:sp>
      <p:sp>
        <p:nvSpPr>
          <p:cNvPr id="4" name="灯片编号占位符 3"/>
          <p:cNvSpPr>
            <a:spLocks noGrp="1"/>
          </p:cNvSpPr>
          <p:nvPr>
            <p:ph type="sldNum" sz="quarter" idx="5"/>
          </p:nvPr>
        </p:nvSpPr>
        <p:spPr/>
        <p:txBody>
          <a:bodyPr/>
          <a:lstStyle/>
          <a:p>
            <a:fld id="{BA34C0E2-1D0C-42A4-BDCB-2B1A014CE7EC}" type="slidenum">
              <a:rPr lang="zh-CN" altLang="en-US" smtClean="0"/>
              <a:t>60</a:t>
            </a:fld>
            <a:endParaRPr lang="zh-CN" altLang="en-US"/>
          </a:p>
        </p:txBody>
      </p:sp>
    </p:spTree>
    <p:extLst>
      <p:ext uri="{BB962C8B-B14F-4D97-AF65-F5344CB8AC3E}">
        <p14:creationId xmlns:p14="http://schemas.microsoft.com/office/powerpoint/2010/main" val="1941873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54908">
              <a:defRPr/>
            </a:pPr>
            <a:r>
              <a:rPr lang="en-US" altLang="zh-CN" sz="1300" dirty="0"/>
              <a:t>This is the research flow of this study. </a:t>
            </a:r>
          </a:p>
          <a:p>
            <a:pPr defTabSz="954908">
              <a:defRPr/>
            </a:pPr>
            <a:endParaRPr lang="en-US" altLang="zh-CN" sz="1300" dirty="0"/>
          </a:p>
          <a:p>
            <a:pPr defTabSz="954908">
              <a:defRPr/>
            </a:pPr>
            <a:r>
              <a:rPr lang="en-US" altLang="zh-CN" sz="1300" dirty="0"/>
              <a:t>First, I will construct the index framework, and then convert this realistic issue into a mathematical problem. </a:t>
            </a:r>
          </a:p>
          <a:p>
            <a:pPr defTabSz="954908">
              <a:defRPr/>
            </a:pPr>
            <a:endParaRPr lang="en-US" altLang="zh-CN" sz="1300" dirty="0"/>
          </a:p>
          <a:p>
            <a:pPr defTabSz="954908">
              <a:defRPr/>
            </a:pPr>
            <a:r>
              <a:rPr lang="en-US" altLang="zh-CN" sz="1300" dirty="0"/>
              <a:t>Finally, estimate the logistic regression model, and give discussion for the result.</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BA34C0E2-1D0C-42A4-BDCB-2B1A014CE7EC}" type="slidenum">
              <a:rPr lang="zh-CN" altLang="en-US" smtClean="0"/>
              <a:t>61</a:t>
            </a:fld>
            <a:endParaRPr lang="zh-CN" altLang="en-US"/>
          </a:p>
        </p:txBody>
      </p:sp>
    </p:spTree>
    <p:extLst>
      <p:ext uri="{BB962C8B-B14F-4D97-AF65-F5344CB8AC3E}">
        <p14:creationId xmlns:p14="http://schemas.microsoft.com/office/powerpoint/2010/main" val="197374953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300" dirty="0"/>
              <a:t>I will give an interpretation for the research object. </a:t>
            </a:r>
          </a:p>
          <a:p>
            <a:endParaRPr lang="en-US" altLang="zh-CN" sz="1300" dirty="0"/>
          </a:p>
          <a:p>
            <a:r>
              <a:rPr lang="en-US" altLang="zh-CN" sz="1300" dirty="0"/>
              <a:t>With this figure, the dependent variable in this study is th</a:t>
            </a:r>
            <a:r>
              <a:rPr lang="en-US" altLang="zh-CN" sz="1400" dirty="0">
                <a:latin typeface="Helvetica" panose="020B0604020202020204" pitchFamily="34" charset="0"/>
                <a:cs typeface="Helvetica" panose="020B0604020202020204" pitchFamily="34" charset="0"/>
              </a:rPr>
              <a:t>e </a:t>
            </a:r>
            <a:r>
              <a:rPr lang="en-US" altLang="zh-CN" sz="1400" dirty="0">
                <a:solidFill>
                  <a:srgbClr val="FF3300"/>
                </a:solidFill>
                <a:latin typeface="Helvetica" panose="020B0604020202020204" pitchFamily="34" charset="0"/>
                <a:cs typeface="Helvetica" panose="020B0604020202020204" pitchFamily="34" charset="0"/>
              </a:rPr>
              <a:t>probability of getting off at station k for the </a:t>
            </a:r>
            <a:r>
              <a:rPr lang="en-US" altLang="zh-CN" sz="1400" dirty="0">
                <a:latin typeface="Helvetica" panose="020B0604020202020204" pitchFamily="34" charset="0"/>
                <a:cs typeface="Helvetica" panose="020B0604020202020204" pitchFamily="34" charset="0"/>
              </a:rPr>
              <a:t>passengers boarding from </a:t>
            </a:r>
            <a:r>
              <a:rPr lang="en-US" altLang="zh-CN" sz="1400" dirty="0">
                <a:solidFill>
                  <a:srgbClr val="FF3300"/>
                </a:solidFill>
                <a:latin typeface="Helvetica" panose="020B0604020202020204" pitchFamily="34" charset="0"/>
                <a:cs typeface="Helvetica" panose="020B0604020202020204" pitchFamily="34" charset="0"/>
              </a:rPr>
              <a:t>station 1.</a:t>
            </a:r>
          </a:p>
          <a:p>
            <a:endParaRPr lang="en-US" altLang="zh-CN" sz="1400" dirty="0">
              <a:solidFill>
                <a:srgbClr val="FF3300"/>
              </a:solidFill>
              <a:latin typeface="Helvetica" panose="020B0604020202020204" pitchFamily="34" charset="0"/>
              <a:cs typeface="Helvetica" panose="020B0604020202020204" pitchFamily="34" charset="0"/>
            </a:endParaRPr>
          </a:p>
          <a:p>
            <a:r>
              <a:rPr lang="en-US" altLang="zh-CN" sz="1400" dirty="0">
                <a:solidFill>
                  <a:srgbClr val="FF3300"/>
                </a:solidFill>
                <a:latin typeface="Helvetica" panose="020B0604020202020204" pitchFamily="34" charset="0"/>
                <a:cs typeface="Helvetica" panose="020B0604020202020204" pitchFamily="34" charset="0"/>
              </a:rPr>
              <a:t>As is shown in this formula</a:t>
            </a:r>
          </a:p>
        </p:txBody>
      </p:sp>
      <p:sp>
        <p:nvSpPr>
          <p:cNvPr id="4" name="灯片编号占位符 3"/>
          <p:cNvSpPr>
            <a:spLocks noGrp="1"/>
          </p:cNvSpPr>
          <p:nvPr>
            <p:ph type="sldNum" sz="quarter" idx="5"/>
          </p:nvPr>
        </p:nvSpPr>
        <p:spPr/>
        <p:txBody>
          <a:bodyPr/>
          <a:lstStyle/>
          <a:p>
            <a:fld id="{BA34C0E2-1D0C-42A4-BDCB-2B1A014CE7EC}" type="slidenum">
              <a:rPr lang="zh-CN" altLang="en-US" smtClean="0"/>
              <a:t>62</a:t>
            </a:fld>
            <a:endParaRPr lang="zh-CN" altLang="en-US"/>
          </a:p>
        </p:txBody>
      </p:sp>
    </p:spTree>
    <p:extLst>
      <p:ext uri="{BB962C8B-B14F-4D97-AF65-F5344CB8AC3E}">
        <p14:creationId xmlns:p14="http://schemas.microsoft.com/office/powerpoint/2010/main" val="143612489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54908">
              <a:defRPr/>
            </a:pPr>
            <a:r>
              <a:rPr lang="en-US" altLang="zh-CN" sz="1300" dirty="0"/>
              <a:t>Here are the independent variables in this study. </a:t>
            </a:r>
          </a:p>
          <a:p>
            <a:pPr defTabSz="954908">
              <a:defRPr/>
            </a:pPr>
            <a:endParaRPr lang="en-US" altLang="zh-CN" sz="1300" dirty="0"/>
          </a:p>
          <a:p>
            <a:pPr defTabSz="954908">
              <a:defRPr/>
            </a:pPr>
            <a:r>
              <a:rPr lang="en-US" altLang="zh-CN" sz="1300" dirty="0"/>
              <a:t>The factors are selected from two aspects, land-use and impedance.</a:t>
            </a:r>
          </a:p>
          <a:p>
            <a:pPr defTabSz="954908">
              <a:defRPr/>
            </a:pPr>
            <a:endParaRPr lang="en-US" altLang="zh-CN" sz="1300" dirty="0"/>
          </a:p>
          <a:p>
            <a:pPr defTabSz="954908">
              <a:defRPr/>
            </a:pPr>
            <a:r>
              <a:rPr lang="en-US" altLang="zh-CN" sz="1300" dirty="0"/>
              <a:t>There are 8 indicators in total.</a:t>
            </a:r>
            <a:endParaRPr lang="zh-CN" altLang="en-US" dirty="0"/>
          </a:p>
        </p:txBody>
      </p:sp>
      <p:sp>
        <p:nvSpPr>
          <p:cNvPr id="4" name="灯片编号占位符 3"/>
          <p:cNvSpPr>
            <a:spLocks noGrp="1"/>
          </p:cNvSpPr>
          <p:nvPr>
            <p:ph type="sldNum" sz="quarter" idx="5"/>
          </p:nvPr>
        </p:nvSpPr>
        <p:spPr/>
        <p:txBody>
          <a:bodyPr/>
          <a:lstStyle/>
          <a:p>
            <a:fld id="{BA34C0E2-1D0C-42A4-BDCB-2B1A014CE7EC}" type="slidenum">
              <a:rPr lang="zh-CN" altLang="en-US" smtClean="0"/>
              <a:t>63</a:t>
            </a:fld>
            <a:endParaRPr lang="zh-CN" altLang="en-US"/>
          </a:p>
        </p:txBody>
      </p:sp>
    </p:spTree>
    <p:extLst>
      <p:ext uri="{BB962C8B-B14F-4D97-AF65-F5344CB8AC3E}">
        <p14:creationId xmlns:p14="http://schemas.microsoft.com/office/powerpoint/2010/main" val="148886743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300" dirty="0"/>
              <a:t>Now the research objects have been given, we have to convert this issue into a mathematical problems.</a:t>
            </a:r>
          </a:p>
          <a:p>
            <a:endParaRPr lang="en-US" altLang="zh-CN" sz="1300" dirty="0"/>
          </a:p>
          <a:p>
            <a:r>
              <a:rPr lang="en-US" altLang="zh-CN" sz="1300" dirty="0"/>
              <a:t>As the interpretation before, this issue is converted into a binary discrete problem.</a:t>
            </a:r>
          </a:p>
          <a:p>
            <a:endParaRPr lang="en-US" altLang="zh-CN" sz="1300" dirty="0"/>
          </a:p>
          <a:p>
            <a:r>
              <a:rPr lang="en-US" altLang="zh-CN" sz="1300" dirty="0"/>
              <a:t>I choose the logistic regression to estimate this binary discrete problem.</a:t>
            </a:r>
          </a:p>
        </p:txBody>
      </p:sp>
      <p:sp>
        <p:nvSpPr>
          <p:cNvPr id="4" name="灯片编号占位符 3"/>
          <p:cNvSpPr>
            <a:spLocks noGrp="1"/>
          </p:cNvSpPr>
          <p:nvPr>
            <p:ph type="sldNum" sz="quarter" idx="5"/>
          </p:nvPr>
        </p:nvSpPr>
        <p:spPr/>
        <p:txBody>
          <a:bodyPr/>
          <a:lstStyle/>
          <a:p>
            <a:fld id="{BA34C0E2-1D0C-42A4-BDCB-2B1A014CE7EC}" type="slidenum">
              <a:rPr lang="zh-CN" altLang="en-US" smtClean="0"/>
              <a:t>64</a:t>
            </a:fld>
            <a:endParaRPr lang="zh-CN" altLang="en-US"/>
          </a:p>
        </p:txBody>
      </p:sp>
    </p:spTree>
    <p:extLst>
      <p:ext uri="{BB962C8B-B14F-4D97-AF65-F5344CB8AC3E}">
        <p14:creationId xmlns:p14="http://schemas.microsoft.com/office/powerpoint/2010/main" val="262010913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54908">
              <a:defRPr/>
            </a:pPr>
            <a:r>
              <a:rPr lang="en-US" altLang="zh-CN" sz="1300" dirty="0"/>
              <a:t>In this problem, what we want to know is how the independent variables determine the choice of where to get off. </a:t>
            </a:r>
          </a:p>
          <a:p>
            <a:pPr defTabSz="954908">
              <a:defRPr/>
            </a:pPr>
            <a:endParaRPr lang="en-US" altLang="zh-CN" sz="1300" dirty="0"/>
          </a:p>
          <a:p>
            <a:pPr defTabSz="954908">
              <a:defRPr/>
            </a:pPr>
            <a:r>
              <a:rPr lang="en-US" altLang="zh-CN" sz="1300" dirty="0"/>
              <a:t>To master the significant features of choosing destination regarding different type of land-use, I will select some typical stations as research objective. </a:t>
            </a:r>
          </a:p>
          <a:p>
            <a:pPr defTabSz="954908">
              <a:defRPr/>
            </a:pPr>
            <a:endParaRPr lang="en-US" altLang="zh-CN" sz="1300" dirty="0"/>
          </a:p>
          <a:p>
            <a:pPr defTabSz="954908">
              <a:defRPr/>
            </a:pPr>
            <a:r>
              <a:rPr lang="en-US" altLang="zh-CN" sz="1300" dirty="0"/>
              <a:t>I chose one station from each of the land use type.</a:t>
            </a:r>
          </a:p>
          <a:p>
            <a:pPr defTabSz="954908">
              <a:defRPr/>
            </a:pPr>
            <a:endParaRPr lang="en-US" altLang="zh-CN" sz="1300" dirty="0"/>
          </a:p>
          <a:p>
            <a:pPr defTabSz="954908">
              <a:defRPr/>
            </a:pPr>
            <a:r>
              <a:rPr lang="en-US" altLang="zh-CN" sz="1300" dirty="0"/>
              <a:t>The six stations are </a:t>
            </a:r>
            <a:r>
              <a:rPr lang="en-US" altLang="zh-CN" sz="1300" dirty="0" err="1"/>
              <a:t>Kamo</a:t>
            </a:r>
            <a:r>
              <a:rPr lang="en-US" altLang="zh-CN" sz="1300" dirty="0"/>
              <a:t> station of medium-density residence</a:t>
            </a:r>
          </a:p>
          <a:p>
            <a:pPr defTabSz="954908">
              <a:defRPr/>
            </a:pPr>
            <a:endParaRPr lang="en-US" altLang="zh-CN" sz="1300" dirty="0"/>
          </a:p>
          <a:p>
            <a:pPr defTabSz="954908">
              <a:defRPr/>
            </a:pPr>
            <a:r>
              <a:rPr lang="en-US" altLang="zh-CN" sz="1300" dirty="0"/>
              <a:t>Fujisaki station of high-density residence</a:t>
            </a:r>
          </a:p>
          <a:p>
            <a:pPr defTabSz="954908">
              <a:defRPr/>
            </a:pPr>
            <a:endParaRPr lang="en-US" altLang="zh-CN" sz="1300" dirty="0"/>
          </a:p>
          <a:p>
            <a:pPr defTabSz="954908">
              <a:defRPr/>
            </a:pPr>
            <a:r>
              <a:rPr lang="en-US" altLang="zh-CN" sz="1300" dirty="0" err="1"/>
              <a:t>Hakozakikyudai</a:t>
            </a:r>
            <a:r>
              <a:rPr lang="en-US" altLang="zh-CN" sz="1300" dirty="0"/>
              <a:t> station of education</a:t>
            </a:r>
          </a:p>
          <a:p>
            <a:pPr defTabSz="954908">
              <a:defRPr/>
            </a:pPr>
            <a:endParaRPr lang="en-US" altLang="zh-CN" sz="1300" dirty="0"/>
          </a:p>
          <a:p>
            <a:pPr defTabSz="954908">
              <a:defRPr/>
            </a:pPr>
            <a:r>
              <a:rPr lang="en-US" altLang="zh-CN" sz="1300" dirty="0" err="1"/>
              <a:t>Gofukumachi</a:t>
            </a:r>
            <a:r>
              <a:rPr lang="en-US" altLang="zh-CN" sz="1300" dirty="0"/>
              <a:t> station of office</a:t>
            </a:r>
          </a:p>
          <a:p>
            <a:pPr defTabSz="954908">
              <a:defRPr/>
            </a:pPr>
            <a:endParaRPr lang="en-US" altLang="zh-CN" sz="1300" dirty="0"/>
          </a:p>
          <a:p>
            <a:pPr defTabSz="954908">
              <a:defRPr/>
            </a:pPr>
            <a:r>
              <a:rPr lang="en-US" altLang="zh-CN" sz="1300" dirty="0"/>
              <a:t>Tenjin station of commerce</a:t>
            </a:r>
          </a:p>
          <a:p>
            <a:pPr defTabSz="954908">
              <a:defRPr/>
            </a:pPr>
            <a:endParaRPr lang="en-US" altLang="zh-CN" sz="1300" dirty="0"/>
          </a:p>
          <a:p>
            <a:pPr defTabSz="954908">
              <a:defRPr/>
            </a:pPr>
            <a:r>
              <a:rPr lang="en-US" altLang="zh-CN" sz="1300" dirty="0"/>
              <a:t>and airport station.</a:t>
            </a:r>
            <a:endParaRPr lang="zh-CN" altLang="zh-CN" sz="1300" dirty="0"/>
          </a:p>
          <a:p>
            <a:endParaRPr lang="zh-CN" altLang="en-US" dirty="0"/>
          </a:p>
        </p:txBody>
      </p:sp>
      <p:sp>
        <p:nvSpPr>
          <p:cNvPr id="4" name="灯片编号占位符 3"/>
          <p:cNvSpPr>
            <a:spLocks noGrp="1"/>
          </p:cNvSpPr>
          <p:nvPr>
            <p:ph type="sldNum" sz="quarter" idx="5"/>
          </p:nvPr>
        </p:nvSpPr>
        <p:spPr/>
        <p:txBody>
          <a:bodyPr/>
          <a:lstStyle/>
          <a:p>
            <a:fld id="{BA34C0E2-1D0C-42A4-BDCB-2B1A014CE7EC}" type="slidenum">
              <a:rPr lang="zh-CN" altLang="en-US" smtClean="0"/>
              <a:t>65</a:t>
            </a:fld>
            <a:endParaRPr lang="zh-CN" altLang="en-US"/>
          </a:p>
        </p:txBody>
      </p:sp>
    </p:spTree>
    <p:extLst>
      <p:ext uri="{BB962C8B-B14F-4D97-AF65-F5344CB8AC3E}">
        <p14:creationId xmlns:p14="http://schemas.microsoft.com/office/powerpoint/2010/main" val="25684518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This is the result of estimation</a:t>
            </a:r>
            <a:r>
              <a:rPr lang="en-US" altLang="zh-CN" baseline="0"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a:t>In this table, the values less than 1 means </a:t>
            </a:r>
            <a:r>
              <a:rPr lang="en-US" altLang="zh-CN" dirty="0">
                <a:solidFill>
                  <a:srgbClr val="FF3300"/>
                </a:solidFill>
                <a:latin typeface="Helvetica" panose="020B0604020202020204" pitchFamily="34" charset="0"/>
                <a:cs typeface="Helvetica" panose="020B0604020202020204" pitchFamily="34" charset="0"/>
              </a:rPr>
              <a:t>Increase in </a:t>
            </a:r>
            <a:r>
              <a:rPr lang="en-US" altLang="zh-CN" dirty="0">
                <a:latin typeface="Helvetica" panose="020B0604020202020204" pitchFamily="34" charset="0"/>
                <a:cs typeface="Helvetica" panose="020B0604020202020204" pitchFamily="34" charset="0"/>
              </a:rPr>
              <a:t>this type of </a:t>
            </a:r>
            <a:r>
              <a:rPr lang="en-US" altLang="zh-CN" dirty="0">
                <a:solidFill>
                  <a:srgbClr val="FF3300"/>
                </a:solidFill>
                <a:latin typeface="Helvetica" panose="020B0604020202020204" pitchFamily="34" charset="0"/>
                <a:cs typeface="Helvetica" panose="020B0604020202020204" pitchFamily="34" charset="0"/>
              </a:rPr>
              <a:t>land use </a:t>
            </a:r>
            <a:r>
              <a:rPr lang="en-US" altLang="zh-CN" dirty="0">
                <a:latin typeface="Helvetica" panose="020B0604020202020204" pitchFamily="34" charset="0"/>
                <a:cs typeface="Helvetica" panose="020B0604020202020204" pitchFamily="34" charset="0"/>
              </a:rPr>
              <a:t>will lead to a </a:t>
            </a:r>
            <a:r>
              <a:rPr lang="en-US" altLang="zh-CN" dirty="0">
                <a:solidFill>
                  <a:srgbClr val="FF3300"/>
                </a:solidFill>
                <a:latin typeface="Helvetica" panose="020B0604020202020204" pitchFamily="34" charset="0"/>
                <a:cs typeface="Helvetica" panose="020B0604020202020204" pitchFamily="34" charset="0"/>
              </a:rPr>
              <a:t>decrease in</a:t>
            </a:r>
            <a:r>
              <a:rPr lang="en-US" altLang="zh-CN" dirty="0">
                <a:latin typeface="Helvetica" panose="020B0604020202020204" pitchFamily="34" charset="0"/>
                <a:cs typeface="Helvetica" panose="020B0604020202020204" pitchFamily="34" charset="0"/>
              </a:rPr>
              <a:t> the </a:t>
            </a:r>
            <a:r>
              <a:rPr lang="en-US" altLang="zh-CN" dirty="0">
                <a:solidFill>
                  <a:srgbClr val="FF3300"/>
                </a:solidFill>
                <a:latin typeface="Helvetica" panose="020B0604020202020204" pitchFamily="34" charset="0"/>
                <a:cs typeface="Helvetica" panose="020B0604020202020204" pitchFamily="34" charset="0"/>
              </a:rPr>
              <a:t>probability of choosing</a:t>
            </a:r>
            <a:r>
              <a:rPr lang="en-US" altLang="zh-CN" dirty="0">
                <a:latin typeface="Helvetica" panose="020B0604020202020204" pitchFamily="34" charset="0"/>
                <a:cs typeface="Helvetica" panose="020B0604020202020204" pitchFamily="34" charset="0"/>
              </a:rPr>
              <a:t> this station as the destination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solidFill>
                <a:srgbClr val="FF3300"/>
              </a:solidFill>
              <a:latin typeface="Helvetica" panose="020B0604020202020204" pitchFamily="34" charset="0"/>
              <a:ea typeface="宋体" panose="02010600030101010101" pitchFamily="2" charset="-122"/>
              <a:cs typeface="Helvetica"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rgbClr val="FF3300"/>
                </a:solidFill>
                <a:latin typeface="Helvetica" panose="020B0604020202020204" pitchFamily="34" charset="0"/>
                <a:ea typeface="宋体" panose="02010600030101010101" pitchFamily="2" charset="-122"/>
                <a:cs typeface="Helvetica" panose="020B0604020202020204" pitchFamily="34" charset="0"/>
              </a:rPr>
              <a:t>The values larger than 1 means </a:t>
            </a:r>
            <a:r>
              <a:rPr lang="en-US" altLang="zh-CN" dirty="0">
                <a:latin typeface="Helvetica" panose="020B0604020202020204" pitchFamily="34" charset="0"/>
                <a:cs typeface="Helvetica" panose="020B0604020202020204" pitchFamily="34" charset="0"/>
              </a:rPr>
              <a:t>Increase in </a:t>
            </a:r>
            <a:r>
              <a:rPr lang="en-US" altLang="zh-CN" dirty="0">
                <a:solidFill>
                  <a:schemeClr val="tx1"/>
                </a:solidFill>
                <a:latin typeface="Helvetica" panose="020B0604020202020204" pitchFamily="34" charset="0"/>
                <a:cs typeface="Helvetica" panose="020B0604020202020204" pitchFamily="34" charset="0"/>
              </a:rPr>
              <a:t>this type of land use will lead to an </a:t>
            </a:r>
            <a:r>
              <a:rPr lang="en-US" altLang="zh-CN" dirty="0">
                <a:latin typeface="Helvetica" panose="020B0604020202020204" pitchFamily="34" charset="0"/>
                <a:cs typeface="Helvetica" panose="020B0604020202020204" pitchFamily="34" charset="0"/>
              </a:rPr>
              <a:t>increase in </a:t>
            </a:r>
            <a:r>
              <a:rPr lang="en-US" altLang="zh-CN" dirty="0">
                <a:solidFill>
                  <a:schemeClr val="tx1"/>
                </a:solidFill>
                <a:latin typeface="Helvetica" panose="020B0604020202020204" pitchFamily="34" charset="0"/>
                <a:cs typeface="Helvetica" panose="020B0604020202020204" pitchFamily="34" charset="0"/>
              </a:rPr>
              <a:t>the </a:t>
            </a:r>
            <a:r>
              <a:rPr lang="en-US" altLang="zh-CN" dirty="0">
                <a:latin typeface="Helvetica" panose="020B0604020202020204" pitchFamily="34" charset="0"/>
                <a:cs typeface="Helvetica" panose="020B0604020202020204" pitchFamily="34" charset="0"/>
              </a:rPr>
              <a:t>probability of choosing</a:t>
            </a:r>
            <a:r>
              <a:rPr lang="en-US" altLang="zh-CN" dirty="0">
                <a:solidFill>
                  <a:schemeClr val="tx1"/>
                </a:solidFill>
                <a:latin typeface="Helvetica" panose="020B0604020202020204" pitchFamily="34" charset="0"/>
                <a:cs typeface="Helvetica" panose="020B0604020202020204" pitchFamily="34" charset="0"/>
              </a:rPr>
              <a:t> this station as the destination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solidFill>
                <a:srgbClr val="FF3300"/>
              </a:solidFill>
              <a:latin typeface="Helvetica" panose="020B0604020202020204" pitchFamily="34" charset="0"/>
              <a:ea typeface="宋体" panose="02010600030101010101" pitchFamily="2" charset="-122"/>
              <a:cs typeface="Helvetica"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rgbClr val="FF3300"/>
                </a:solidFill>
                <a:latin typeface="Helvetica" panose="020B0604020202020204" pitchFamily="34" charset="0"/>
                <a:ea typeface="宋体" panose="02010600030101010101" pitchFamily="2" charset="-122"/>
                <a:cs typeface="Helvetica" panose="020B0604020202020204" pitchFamily="34" charset="0"/>
              </a:rPr>
              <a:t>For the meaning of the coefficients, 1% increase in the proportion of land use</a:t>
            </a:r>
            <a:r>
              <a:rPr lang="en-US" altLang="zh-CN" sz="1200" dirty="0">
                <a:latin typeface="Helvetica" panose="020B0604020202020204" pitchFamily="34" charset="0"/>
                <a:ea typeface="宋体" panose="02010600030101010101" pitchFamily="2" charset="-122"/>
                <a:cs typeface="Helvetica" panose="020B0604020202020204" pitchFamily="34" charset="0"/>
              </a:rPr>
              <a:t> will lead to a corresponding variation in the </a:t>
            </a:r>
            <a:r>
              <a:rPr lang="en-US" altLang="zh-CN" sz="1200" dirty="0">
                <a:solidFill>
                  <a:srgbClr val="FF3300"/>
                </a:solidFill>
                <a:latin typeface="Helvetica" panose="020B0604020202020204" pitchFamily="34" charset="0"/>
                <a:ea typeface="宋体" panose="02010600030101010101" pitchFamily="2" charset="-122"/>
                <a:cs typeface="Helvetica" panose="020B0604020202020204" pitchFamily="34" charset="0"/>
              </a:rPr>
              <a:t>probability of getting off</a:t>
            </a:r>
            <a:r>
              <a:rPr lang="en-US" altLang="zh-CN" sz="1200" dirty="0">
                <a:latin typeface="Helvetica" panose="020B0604020202020204" pitchFamily="34" charset="0"/>
                <a:ea typeface="宋体" panose="02010600030101010101" pitchFamily="2" charset="-122"/>
                <a:cs typeface="Helvetica" panose="020B0604020202020204" pitchFamily="34" charset="0"/>
              </a:rPr>
              <a:t> at the destination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Helvetica" panose="020B0604020202020204" pitchFamily="34" charset="0"/>
              <a:ea typeface="宋体" panose="02010600030101010101" pitchFamily="2" charset="-122"/>
              <a:cs typeface="Helvetica" panose="020B0604020202020204" pitchFamily="34" charset="0"/>
            </a:endParaRPr>
          </a:p>
          <a:p>
            <a:r>
              <a:rPr lang="en-US" altLang="zh-CN" sz="1300" dirty="0"/>
              <a:t>. </a:t>
            </a:r>
            <a:r>
              <a:rPr lang="en-US" altLang="zh-CN" baseline="0" dirty="0"/>
              <a:t>The blank means this value does not pass the statistical significance test. </a:t>
            </a:r>
          </a:p>
        </p:txBody>
      </p:sp>
      <p:sp>
        <p:nvSpPr>
          <p:cNvPr id="4" name="灯片编号占位符 3"/>
          <p:cNvSpPr>
            <a:spLocks noGrp="1"/>
          </p:cNvSpPr>
          <p:nvPr>
            <p:ph type="sldNum" sz="quarter" idx="5"/>
          </p:nvPr>
        </p:nvSpPr>
        <p:spPr/>
        <p:txBody>
          <a:bodyPr/>
          <a:lstStyle/>
          <a:p>
            <a:fld id="{BA34C0E2-1D0C-42A4-BDCB-2B1A014CE7EC}" type="slidenum">
              <a:rPr lang="zh-CN" altLang="en-US" smtClean="0"/>
              <a:t>66</a:t>
            </a:fld>
            <a:endParaRPr lang="zh-CN" altLang="en-US"/>
          </a:p>
        </p:txBody>
      </p:sp>
    </p:spTree>
    <p:extLst>
      <p:ext uri="{BB962C8B-B14F-4D97-AF65-F5344CB8AC3E}">
        <p14:creationId xmlns:p14="http://schemas.microsoft.com/office/powerpoint/2010/main" val="212807083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Helvetica" panose="020B0604020202020204" pitchFamily="34" charset="0"/>
                <a:cs typeface="Helvetica" panose="020B0604020202020204" pitchFamily="34" charset="0"/>
              </a:rPr>
              <a:t>Then I will give some details for the results.</a:t>
            </a:r>
          </a:p>
          <a:p>
            <a:endParaRPr lang="en-US" altLang="zh-CN" dirty="0">
              <a:latin typeface="Helvetica" panose="020B0604020202020204" pitchFamily="34" charset="0"/>
              <a:cs typeface="Helvetica" panose="020B0604020202020204" pitchFamily="34" charset="0"/>
            </a:endParaRPr>
          </a:p>
          <a:p>
            <a:r>
              <a:rPr lang="en-US" altLang="zh-CN" dirty="0">
                <a:latin typeface="Helvetica" panose="020B0604020202020204" pitchFamily="34" charset="0"/>
                <a:cs typeface="Helvetica" panose="020B0604020202020204" pitchFamily="34" charset="0"/>
              </a:rPr>
              <a:t>Look at the values marked with frame. </a:t>
            </a:r>
          </a:p>
          <a:p>
            <a:endParaRPr lang="en-US" altLang="zh-CN" dirty="0">
              <a:latin typeface="Helvetica" panose="020B0604020202020204" pitchFamily="34" charset="0"/>
              <a:cs typeface="Helvetica" panose="020B0604020202020204" pitchFamily="34" charset="0"/>
            </a:endParaRPr>
          </a:p>
          <a:p>
            <a:r>
              <a:rPr lang="en-US" altLang="zh-CN" dirty="0">
                <a:latin typeface="Helvetica" panose="020B0604020202020204" pitchFamily="34" charset="0"/>
                <a:cs typeface="Helvetica" panose="020B0604020202020204" pitchFamily="34" charset="0"/>
              </a:rPr>
              <a:t>It means the any type of Land use increased in </a:t>
            </a:r>
            <a:r>
              <a:rPr lang="en-US" altLang="zh-CN" dirty="0">
                <a:solidFill>
                  <a:srgbClr val="FF3300"/>
                </a:solidFill>
                <a:latin typeface="Helvetica" panose="020B0604020202020204" pitchFamily="34" charset="0"/>
                <a:cs typeface="Helvetica" panose="020B0604020202020204" pitchFamily="34" charset="0"/>
              </a:rPr>
              <a:t>departure station </a:t>
            </a:r>
          </a:p>
          <a:p>
            <a:endParaRPr lang="en-US" altLang="zh-CN" dirty="0">
              <a:solidFill>
                <a:srgbClr val="FF3300"/>
              </a:solidFill>
              <a:latin typeface="Helvetica" panose="020B0604020202020204" pitchFamily="34" charset="0"/>
              <a:cs typeface="Helvetica" panose="020B0604020202020204" pitchFamily="34" charset="0"/>
            </a:endParaRPr>
          </a:p>
          <a:p>
            <a:r>
              <a:rPr lang="en-US" altLang="zh-CN" dirty="0">
                <a:solidFill>
                  <a:srgbClr val="FF3300"/>
                </a:solidFill>
                <a:latin typeface="Helvetica" panose="020B0604020202020204" pitchFamily="34" charset="0"/>
                <a:cs typeface="Helvetica" panose="020B0604020202020204" pitchFamily="34" charset="0"/>
              </a:rPr>
              <a:t>The Probability of choosing </a:t>
            </a:r>
            <a:r>
              <a:rPr lang="en-US" altLang="zh-CN" dirty="0">
                <a:latin typeface="Helvetica" panose="020B0604020202020204" pitchFamily="34" charset="0"/>
                <a:cs typeface="Helvetica" panose="020B0604020202020204" pitchFamily="34" charset="0"/>
              </a:rPr>
              <a:t>the destination station belong to </a:t>
            </a:r>
            <a:r>
              <a:rPr lang="en-US" altLang="zh-CN" dirty="0">
                <a:solidFill>
                  <a:srgbClr val="FF3300"/>
                </a:solidFill>
                <a:latin typeface="Helvetica" panose="020B0604020202020204" pitchFamily="34" charset="0"/>
                <a:cs typeface="Helvetica" panose="020B0604020202020204" pitchFamily="34" charset="0"/>
              </a:rPr>
              <a:t>low-density residence</a:t>
            </a:r>
            <a:r>
              <a:rPr lang="en-US" altLang="zh-CN" dirty="0">
                <a:latin typeface="Helvetica" panose="020B0604020202020204" pitchFamily="34" charset="0"/>
                <a:cs typeface="Helvetica" panose="020B0604020202020204" pitchFamily="34" charset="0"/>
              </a:rPr>
              <a:t> type will </a:t>
            </a:r>
            <a:r>
              <a:rPr lang="en-US" altLang="zh-CN" dirty="0">
                <a:solidFill>
                  <a:srgbClr val="FF3300"/>
                </a:solidFill>
                <a:latin typeface="Helvetica" panose="020B0604020202020204" pitchFamily="34" charset="0"/>
                <a:cs typeface="Helvetica" panose="020B0604020202020204" pitchFamily="34" charset="0"/>
              </a:rPr>
              <a:t>decrease</a:t>
            </a:r>
          </a:p>
        </p:txBody>
      </p:sp>
      <p:sp>
        <p:nvSpPr>
          <p:cNvPr id="4" name="灯片编号占位符 3"/>
          <p:cNvSpPr>
            <a:spLocks noGrp="1"/>
          </p:cNvSpPr>
          <p:nvPr>
            <p:ph type="sldNum" sz="quarter" idx="5"/>
          </p:nvPr>
        </p:nvSpPr>
        <p:spPr/>
        <p:txBody>
          <a:bodyPr/>
          <a:lstStyle/>
          <a:p>
            <a:fld id="{BA34C0E2-1D0C-42A4-BDCB-2B1A014CE7EC}" type="slidenum">
              <a:rPr lang="zh-CN" altLang="en-US" smtClean="0"/>
              <a:t>67</a:t>
            </a:fld>
            <a:endParaRPr lang="zh-CN" altLang="en-US"/>
          </a:p>
        </p:txBody>
      </p:sp>
    </p:spTree>
    <p:extLst>
      <p:ext uri="{BB962C8B-B14F-4D97-AF65-F5344CB8AC3E}">
        <p14:creationId xmlns:p14="http://schemas.microsoft.com/office/powerpoint/2010/main" val="268109878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Helvetica" panose="020B0604020202020204" pitchFamily="34" charset="0"/>
                <a:cs typeface="Helvetica" panose="020B0604020202020204" pitchFamily="34" charset="0"/>
              </a:rPr>
              <a:t>Look at the column of education</a:t>
            </a:r>
          </a:p>
          <a:p>
            <a:endParaRPr lang="en-US" altLang="zh-CN" dirty="0">
              <a:latin typeface="Helvetica" panose="020B0604020202020204" pitchFamily="34" charset="0"/>
              <a:cs typeface="Helvetica" panose="020B0604020202020204" pitchFamily="34" charset="0"/>
            </a:endParaRPr>
          </a:p>
          <a:p>
            <a:r>
              <a:rPr lang="en-US" altLang="zh-CN" dirty="0">
                <a:latin typeface="Helvetica" panose="020B0604020202020204" pitchFamily="34" charset="0"/>
                <a:cs typeface="Helvetica" panose="020B0604020202020204" pitchFamily="34" charset="0"/>
              </a:rPr>
              <a:t>It means the Increase in the education land use tends to lead increase in the ridership between station and station.</a:t>
            </a:r>
          </a:p>
          <a:p>
            <a:endParaRPr lang="zh-CN" altLang="en-US" dirty="0"/>
          </a:p>
        </p:txBody>
      </p:sp>
      <p:sp>
        <p:nvSpPr>
          <p:cNvPr id="4" name="灯片编号占位符 3"/>
          <p:cNvSpPr>
            <a:spLocks noGrp="1"/>
          </p:cNvSpPr>
          <p:nvPr>
            <p:ph type="sldNum" sz="quarter" idx="5"/>
          </p:nvPr>
        </p:nvSpPr>
        <p:spPr/>
        <p:txBody>
          <a:bodyPr/>
          <a:lstStyle/>
          <a:p>
            <a:fld id="{BA34C0E2-1D0C-42A4-BDCB-2B1A014CE7EC}" type="slidenum">
              <a:rPr lang="zh-CN" altLang="en-US" smtClean="0"/>
              <a:t>68</a:t>
            </a:fld>
            <a:endParaRPr lang="zh-CN" altLang="en-US"/>
          </a:p>
        </p:txBody>
      </p:sp>
    </p:spTree>
    <p:extLst>
      <p:ext uri="{BB962C8B-B14F-4D97-AF65-F5344CB8AC3E}">
        <p14:creationId xmlns:p14="http://schemas.microsoft.com/office/powerpoint/2010/main" val="351043556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Look at the values with frames.</a:t>
            </a:r>
          </a:p>
          <a:p>
            <a:endParaRPr lang="en-US" altLang="zh-CN" dirty="0"/>
          </a:p>
          <a:p>
            <a:r>
              <a:rPr lang="en-US" altLang="zh-CN" dirty="0"/>
              <a:t>This represent</a:t>
            </a:r>
            <a:r>
              <a:rPr lang="en-US" altLang="zh-CN"/>
              <a:t>, the </a:t>
            </a:r>
            <a:r>
              <a:rPr lang="en-US" altLang="zh-CN" dirty="0"/>
              <a:t>probability of choosing a destination has a trend of decreasing between the same type of land use.</a:t>
            </a:r>
          </a:p>
        </p:txBody>
      </p:sp>
      <p:sp>
        <p:nvSpPr>
          <p:cNvPr id="4" name="灯片编号占位符 3"/>
          <p:cNvSpPr>
            <a:spLocks noGrp="1"/>
          </p:cNvSpPr>
          <p:nvPr>
            <p:ph type="sldNum" sz="quarter" idx="5"/>
          </p:nvPr>
        </p:nvSpPr>
        <p:spPr/>
        <p:txBody>
          <a:bodyPr/>
          <a:lstStyle/>
          <a:p>
            <a:fld id="{BA34C0E2-1D0C-42A4-BDCB-2B1A014CE7EC}" type="slidenum">
              <a:rPr lang="zh-CN" altLang="en-US" smtClean="0"/>
              <a:t>69</a:t>
            </a:fld>
            <a:endParaRPr lang="zh-CN" altLang="en-US"/>
          </a:p>
        </p:txBody>
      </p:sp>
    </p:spTree>
    <p:extLst>
      <p:ext uri="{BB962C8B-B14F-4D97-AF65-F5344CB8AC3E}">
        <p14:creationId xmlns:p14="http://schemas.microsoft.com/office/powerpoint/2010/main" val="32169565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With the primary questions, I will give an overview of the previous studies.</a:t>
            </a:r>
          </a:p>
          <a:p>
            <a:endParaRPr lang="en-US" altLang="zh-CN" dirty="0"/>
          </a:p>
          <a:p>
            <a:r>
              <a:rPr lang="en-US" altLang="zh-CN" dirty="0"/>
              <a:t>Most studies paid the concentration on catchment area, model construction and estimation, and the indicator system. </a:t>
            </a:r>
          </a:p>
          <a:p>
            <a:endParaRPr lang="en-US" altLang="zh-CN" dirty="0"/>
          </a:p>
          <a:p>
            <a:r>
              <a:rPr lang="en-US" altLang="zh-CN" dirty="0"/>
              <a:t>But very few studies focus on the small sample case and the ridership transfer between station and station.</a:t>
            </a:r>
          </a:p>
        </p:txBody>
      </p:sp>
      <p:sp>
        <p:nvSpPr>
          <p:cNvPr id="4" name="灯片编号占位符 3"/>
          <p:cNvSpPr>
            <a:spLocks noGrp="1"/>
          </p:cNvSpPr>
          <p:nvPr>
            <p:ph type="sldNum" sz="quarter" idx="5"/>
          </p:nvPr>
        </p:nvSpPr>
        <p:spPr/>
        <p:txBody>
          <a:bodyPr/>
          <a:lstStyle/>
          <a:p>
            <a:fld id="{BA34C0E2-1D0C-42A4-BDCB-2B1A014CE7EC}" type="slidenum">
              <a:rPr lang="zh-CN" altLang="en-US" smtClean="0"/>
              <a:t>7</a:t>
            </a:fld>
            <a:endParaRPr lang="zh-CN" altLang="en-US"/>
          </a:p>
        </p:txBody>
      </p:sp>
    </p:spTree>
    <p:extLst>
      <p:ext uri="{BB962C8B-B14F-4D97-AF65-F5344CB8AC3E}">
        <p14:creationId xmlns:p14="http://schemas.microsoft.com/office/powerpoint/2010/main" val="243654743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54908">
              <a:defRPr/>
            </a:pPr>
            <a:r>
              <a:rPr lang="en-US" altLang="zh-CN" sz="1300" dirty="0"/>
              <a:t>This is the chapter 5, the </a:t>
            </a:r>
            <a:r>
              <a:rPr lang="en-US" altLang="zh-CN" sz="1300"/>
              <a:t>main findings of this chapter is as belowpp, </a:t>
            </a:r>
            <a:r>
              <a:rPr lang="en-US" altLang="zh-CN" sz="1300" dirty="0"/>
              <a:t>Defined the “connectivity” between station and station. The influence of land use on the connectivity was estimated.</a:t>
            </a:r>
          </a:p>
          <a:p>
            <a:pPr defTabSz="954908">
              <a:defRPr/>
            </a:pPr>
            <a:r>
              <a:rPr lang="en-US" altLang="zh-CN" sz="1300" dirty="0"/>
              <a:t>Also</a:t>
            </a:r>
            <a:r>
              <a:rPr lang="zh-CN" altLang="en-US" sz="1300" dirty="0"/>
              <a:t> </a:t>
            </a:r>
            <a:r>
              <a:rPr lang="en-US" altLang="zh-CN" sz="1300" dirty="0"/>
              <a:t>we got some implications for the future, Further enrich the indicator system. The share of different transportation modes should be considered. The indicators belong to impedance should be improved. The influence of bus system also should be considered at the station-to-station level</a:t>
            </a:r>
          </a:p>
          <a:p>
            <a:pPr defTabSz="954908">
              <a:defRPr/>
            </a:pPr>
            <a:endParaRPr lang="en-US" altLang="zh-CN" sz="1300" dirty="0"/>
          </a:p>
        </p:txBody>
      </p:sp>
      <p:sp>
        <p:nvSpPr>
          <p:cNvPr id="4" name="灯片编号占位符 3"/>
          <p:cNvSpPr>
            <a:spLocks noGrp="1"/>
          </p:cNvSpPr>
          <p:nvPr>
            <p:ph type="sldNum" sz="quarter" idx="5"/>
          </p:nvPr>
        </p:nvSpPr>
        <p:spPr/>
        <p:txBody>
          <a:bodyPr/>
          <a:lstStyle/>
          <a:p>
            <a:fld id="{BA34C0E2-1D0C-42A4-BDCB-2B1A014CE7EC}" type="slidenum">
              <a:rPr lang="zh-CN" altLang="en-US" smtClean="0"/>
              <a:t>70</a:t>
            </a:fld>
            <a:endParaRPr lang="zh-CN" altLang="en-US"/>
          </a:p>
        </p:txBody>
      </p:sp>
    </p:spTree>
    <p:extLst>
      <p:ext uri="{BB962C8B-B14F-4D97-AF65-F5344CB8AC3E}">
        <p14:creationId xmlns:p14="http://schemas.microsoft.com/office/powerpoint/2010/main" val="425171851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Now we get the conclusion of this study.</a:t>
            </a:r>
          </a:p>
          <a:p>
            <a:r>
              <a:rPr lang="en-US" altLang="zh-CN" dirty="0"/>
              <a:t>In summary, this study estimated the probability of accepting the given threshold of waling duration to rail transit stations. </a:t>
            </a:r>
          </a:p>
          <a:p>
            <a:r>
              <a:rPr lang="en-US" altLang="zh-CN" dirty="0"/>
              <a:t>Well, what can we do with this achievement?</a:t>
            </a:r>
          </a:p>
          <a:p>
            <a:r>
              <a:rPr lang="en-US" altLang="zh-CN" dirty="0"/>
              <a:t>As this figure, for example we have a station in the center, and three blocks around this station, the distances to this station are not the same for the 3 stations. Now if we have the data of personal attributes in each block, we can input this dataset into the model discussed in this study, and then get the trend of using this station in each block.</a:t>
            </a:r>
          </a:p>
          <a:p>
            <a:r>
              <a:rPr lang="en-US" altLang="zh-CN" dirty="0"/>
              <a:t>With this output, obviously, the catchment area of the station can be estimated.</a:t>
            </a:r>
          </a:p>
          <a:p>
            <a:r>
              <a:rPr lang="en-US" altLang="zh-CN" dirty="0"/>
              <a:t>This is the contents of chapter 2.</a:t>
            </a:r>
          </a:p>
        </p:txBody>
      </p:sp>
      <p:sp>
        <p:nvSpPr>
          <p:cNvPr id="4" name="灯片编号占位符 3"/>
          <p:cNvSpPr>
            <a:spLocks noGrp="1"/>
          </p:cNvSpPr>
          <p:nvPr>
            <p:ph type="sldNum" sz="quarter" idx="5"/>
          </p:nvPr>
        </p:nvSpPr>
        <p:spPr/>
        <p:txBody>
          <a:bodyPr/>
          <a:lstStyle/>
          <a:p>
            <a:fld id="{BA34C0E2-1D0C-42A4-BDCB-2B1A014CE7EC}" type="slidenum">
              <a:rPr lang="zh-CN" altLang="en-US" smtClean="0"/>
              <a:t>75</a:t>
            </a:fld>
            <a:endParaRPr lang="zh-CN" altLang="en-US"/>
          </a:p>
        </p:txBody>
      </p:sp>
    </p:spTree>
    <p:extLst>
      <p:ext uri="{BB962C8B-B14F-4D97-AF65-F5344CB8AC3E}">
        <p14:creationId xmlns:p14="http://schemas.microsoft.com/office/powerpoint/2010/main" val="258791927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the first, I want to give an overview for the organization.</a:t>
            </a:r>
          </a:p>
          <a:p>
            <a:r>
              <a:rPr lang="en-US" altLang="zh-CN" dirty="0"/>
              <a:t>This dissertation is organized by 6 chapters. </a:t>
            </a:r>
          </a:p>
          <a:p>
            <a:r>
              <a:rPr lang="en-US" altLang="zh-CN" dirty="0"/>
              <a:t>Chapter 1 is introduction….</a:t>
            </a:r>
          </a:p>
        </p:txBody>
      </p:sp>
      <p:sp>
        <p:nvSpPr>
          <p:cNvPr id="4" name="灯片编号占位符 3"/>
          <p:cNvSpPr>
            <a:spLocks noGrp="1"/>
          </p:cNvSpPr>
          <p:nvPr>
            <p:ph type="sldNum" sz="quarter" idx="5"/>
          </p:nvPr>
        </p:nvSpPr>
        <p:spPr/>
        <p:txBody>
          <a:bodyPr/>
          <a:lstStyle/>
          <a:p>
            <a:fld id="{BA34C0E2-1D0C-42A4-BDCB-2B1A014CE7EC}" type="slidenum">
              <a:rPr lang="zh-CN" altLang="en-US" smtClean="0"/>
              <a:t>76</a:t>
            </a:fld>
            <a:endParaRPr lang="zh-CN" altLang="en-US"/>
          </a:p>
        </p:txBody>
      </p:sp>
    </p:spTree>
    <p:extLst>
      <p:ext uri="{BB962C8B-B14F-4D97-AF65-F5344CB8AC3E}">
        <p14:creationId xmlns:p14="http://schemas.microsoft.com/office/powerpoint/2010/main" val="186883465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research uses the Fukuoka public rail transit as the study case to examine the influencing factors on ridership. </a:t>
            </a:r>
          </a:p>
          <a:p>
            <a:r>
              <a:rPr lang="en-US" altLang="zh-CN" dirty="0"/>
              <a:t>At the very beginning, I’d like to give an introduction of the background in Fukuoka.</a:t>
            </a:r>
          </a:p>
          <a:p>
            <a:r>
              <a:rPr lang="en-US" altLang="zh-CN" dirty="0"/>
              <a:t>Nowadays, even though Fukuoka is still in a rapid growth, there are also many social problems that Fukuoka is facing now. </a:t>
            </a:r>
          </a:p>
          <a:p>
            <a:r>
              <a:rPr lang="en-US" altLang="zh-CN" dirty="0"/>
              <a:t>One of that is the aging population, this figure gives the prediction of Fukuoka’s population in tens years. As we can see, The population of that in production age has reached the peak recently, and the total population will reach the peak in ten years. The population structure is not optimistic in Fukuoka.</a:t>
            </a:r>
            <a:endParaRPr lang="zh-CN" altLang="en-US" dirty="0"/>
          </a:p>
        </p:txBody>
      </p:sp>
      <p:sp>
        <p:nvSpPr>
          <p:cNvPr id="4" name="灯片编号占位符 3"/>
          <p:cNvSpPr>
            <a:spLocks noGrp="1"/>
          </p:cNvSpPr>
          <p:nvPr>
            <p:ph type="sldNum" sz="quarter" idx="5"/>
          </p:nvPr>
        </p:nvSpPr>
        <p:spPr/>
        <p:txBody>
          <a:bodyPr/>
          <a:lstStyle/>
          <a:p>
            <a:fld id="{BA34C0E2-1D0C-42A4-BDCB-2B1A014CE7EC}" type="slidenum">
              <a:rPr lang="zh-CN" altLang="en-US" smtClean="0"/>
              <a:t>77</a:t>
            </a:fld>
            <a:endParaRPr lang="zh-CN" altLang="en-US"/>
          </a:p>
        </p:txBody>
      </p:sp>
    </p:spTree>
    <p:extLst>
      <p:ext uri="{BB962C8B-B14F-4D97-AF65-F5344CB8AC3E}">
        <p14:creationId xmlns:p14="http://schemas.microsoft.com/office/powerpoint/2010/main" val="89345834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As we know, nowadays, most of the cities either in developing countries or developed countries, are facing somewhat social problems. I can give a familiar and obvious instance, my country, China, now is still at the period of rapid urbanization, many problems like traffic congestion, air pollution, are not solved yet, while Japan, where now I’m living in, has totally different social problems, like serious aged society, low birthrate, heavy fiscal burden. Therefore, the developing countries like China have more demands on resource and environment protection, while developed countries like Japan need to improve financial situation. However, the demands of both developing and developed country can be viewed as sustainability. For this common demand, promoting public transportation is widely accepted as one of the most important measures. </a:t>
            </a:r>
          </a:p>
          <a:p>
            <a:r>
              <a:rPr lang="en-US" altLang="zh-CN" dirty="0"/>
              <a:t>With the goal of increasing public transportation utilization, the topic was proposed, that is exploring the determinants of rail transit ridership.</a:t>
            </a:r>
            <a:endParaRPr lang="zh-CN" altLang="en-US" dirty="0"/>
          </a:p>
        </p:txBody>
      </p:sp>
      <p:sp>
        <p:nvSpPr>
          <p:cNvPr id="4" name="灯片编号占位符 3"/>
          <p:cNvSpPr>
            <a:spLocks noGrp="1"/>
          </p:cNvSpPr>
          <p:nvPr>
            <p:ph type="sldNum" sz="quarter" idx="5"/>
          </p:nvPr>
        </p:nvSpPr>
        <p:spPr/>
        <p:txBody>
          <a:bodyPr/>
          <a:lstStyle/>
          <a:p>
            <a:fld id="{BA34C0E2-1D0C-42A4-BDCB-2B1A014CE7EC}" type="slidenum">
              <a:rPr lang="zh-CN" altLang="en-US" smtClean="0"/>
              <a:t>78</a:t>
            </a:fld>
            <a:endParaRPr lang="zh-CN" altLang="en-US"/>
          </a:p>
        </p:txBody>
      </p:sp>
    </p:spTree>
    <p:extLst>
      <p:ext uri="{BB962C8B-B14F-4D97-AF65-F5344CB8AC3E}">
        <p14:creationId xmlns:p14="http://schemas.microsoft.com/office/powerpoint/2010/main" val="38451754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With this topic, I will interpreter the research purpose in details. The main purpose of this research can be briefed to exploring the determinants of rail transit ridership,</a:t>
            </a:r>
            <a:r>
              <a:rPr lang="zh-CN" altLang="en-US" dirty="0"/>
              <a:t> </a:t>
            </a:r>
            <a:r>
              <a:rPr lang="en-US" altLang="zh-CN" dirty="0"/>
              <a:t>thus giving reference for increasing the rail transit ridership.</a:t>
            </a:r>
          </a:p>
          <a:p>
            <a:r>
              <a:rPr lang="en-US" altLang="zh-CN" dirty="0"/>
              <a:t>In details, the subject topics discussed in this research mainly have 3 parts. They are, what determines catchment area, what factors explain transit ridership at station level, what factors influence transit ridership among stations.</a:t>
            </a:r>
          </a:p>
          <a:p>
            <a:endParaRPr lang="zh-CN" altLang="en-US" dirty="0"/>
          </a:p>
        </p:txBody>
      </p:sp>
      <p:sp>
        <p:nvSpPr>
          <p:cNvPr id="4" name="灯片编号占位符 3"/>
          <p:cNvSpPr>
            <a:spLocks noGrp="1"/>
          </p:cNvSpPr>
          <p:nvPr>
            <p:ph type="sldNum" sz="quarter" idx="5"/>
          </p:nvPr>
        </p:nvSpPr>
        <p:spPr/>
        <p:txBody>
          <a:bodyPr/>
          <a:lstStyle/>
          <a:p>
            <a:fld id="{BA34C0E2-1D0C-42A4-BDCB-2B1A014CE7EC}" type="slidenum">
              <a:rPr lang="zh-CN" altLang="en-US" smtClean="0"/>
              <a:t>79</a:t>
            </a:fld>
            <a:endParaRPr lang="zh-CN" altLang="en-US"/>
          </a:p>
        </p:txBody>
      </p:sp>
    </p:spTree>
    <p:extLst>
      <p:ext uri="{BB962C8B-B14F-4D97-AF65-F5344CB8AC3E}">
        <p14:creationId xmlns:p14="http://schemas.microsoft.com/office/powerpoint/2010/main" val="318796979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A34C0E2-1D0C-42A4-BDCB-2B1A014CE7EC}" type="slidenum">
              <a:rPr lang="zh-CN" altLang="en-US" smtClean="0"/>
              <a:t>80</a:t>
            </a:fld>
            <a:endParaRPr lang="zh-CN" altLang="en-US"/>
          </a:p>
        </p:txBody>
      </p:sp>
    </p:spTree>
    <p:extLst>
      <p:ext uri="{BB962C8B-B14F-4D97-AF65-F5344CB8AC3E}">
        <p14:creationId xmlns:p14="http://schemas.microsoft.com/office/powerpoint/2010/main" val="24199988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Before I introduce this research, I want to give a brief position for it. As we know, obviously, the catchment area is a basic determinants for the use of transit station. According to the previous research, catchment area should be determined by various factors, like built-environment, facilities, also people’s behaviors. In this research, we chose the perspective of people’s behaviors to investigate how the catchment area is determined. The walking duration and personal socio-demographic characteristics are used to represent the catchment area and people’s behaviors, respectively.</a:t>
            </a:r>
            <a:endParaRPr lang="zh-CN" altLang="en-US" dirty="0"/>
          </a:p>
        </p:txBody>
      </p:sp>
      <p:sp>
        <p:nvSpPr>
          <p:cNvPr id="4" name="灯片编号占位符 3"/>
          <p:cNvSpPr>
            <a:spLocks noGrp="1"/>
          </p:cNvSpPr>
          <p:nvPr>
            <p:ph type="sldNum" sz="quarter" idx="5"/>
          </p:nvPr>
        </p:nvSpPr>
        <p:spPr/>
        <p:txBody>
          <a:bodyPr/>
          <a:lstStyle/>
          <a:p>
            <a:fld id="{BA34C0E2-1D0C-42A4-BDCB-2B1A014CE7EC}" type="slidenum">
              <a:rPr lang="zh-CN" altLang="en-US" smtClean="0"/>
              <a:t>84</a:t>
            </a:fld>
            <a:endParaRPr lang="zh-CN" altLang="en-US"/>
          </a:p>
        </p:txBody>
      </p:sp>
    </p:spTree>
    <p:extLst>
      <p:ext uri="{BB962C8B-B14F-4D97-AF65-F5344CB8AC3E}">
        <p14:creationId xmlns:p14="http://schemas.microsoft.com/office/powerpoint/2010/main" val="286499511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Since pedestrian accounts most rail transit users, the walking distance and duration can determine the catchment area to a large extent. And the walking duration is thought to be affected by the behavior preference, which should be affected by personal attributes like socio-demographic characteristics.</a:t>
            </a:r>
          </a:p>
          <a:p>
            <a:pPr defTabSz="954908">
              <a:defRPr/>
            </a:pPr>
            <a:r>
              <a:rPr lang="en-US" altLang="zh-CN" dirty="0"/>
              <a:t>Now we can carry out the main research purpose, </a:t>
            </a:r>
            <a:r>
              <a:rPr lang="en-US" altLang="zh-CN" dirty="0">
                <a:latin typeface="Helvetica" panose="020B0604020202020204" pitchFamily="34" charset="0"/>
                <a:cs typeface="Helvetica" panose="020B0604020202020204" pitchFamily="34" charset="0"/>
              </a:rPr>
              <a:t>How the socio-demographic characteristics influence the acceptable walking duration?</a:t>
            </a:r>
            <a:endParaRPr lang="zh-CN" altLang="en-US" dirty="0">
              <a:latin typeface="Helvetica" panose="020B0604020202020204" pitchFamily="34" charset="0"/>
              <a:cs typeface="Helvetica" panose="020B0604020202020204" pitchFamily="34" charset="0"/>
            </a:endParaRPr>
          </a:p>
          <a:p>
            <a:endParaRPr lang="en-US" altLang="zh-CN" dirty="0"/>
          </a:p>
        </p:txBody>
      </p:sp>
      <p:sp>
        <p:nvSpPr>
          <p:cNvPr id="4" name="灯片编号占位符 3"/>
          <p:cNvSpPr>
            <a:spLocks noGrp="1"/>
          </p:cNvSpPr>
          <p:nvPr>
            <p:ph type="sldNum" sz="quarter" idx="5"/>
          </p:nvPr>
        </p:nvSpPr>
        <p:spPr/>
        <p:txBody>
          <a:bodyPr/>
          <a:lstStyle/>
          <a:p>
            <a:fld id="{BA34C0E2-1D0C-42A4-BDCB-2B1A014CE7EC}" type="slidenum">
              <a:rPr lang="zh-CN" altLang="en-US" smtClean="0"/>
              <a:t>85</a:t>
            </a:fld>
            <a:endParaRPr lang="zh-CN" altLang="en-US"/>
          </a:p>
        </p:txBody>
      </p:sp>
    </p:spTree>
    <p:extLst>
      <p:ext uri="{BB962C8B-B14F-4D97-AF65-F5344CB8AC3E}">
        <p14:creationId xmlns:p14="http://schemas.microsoft.com/office/powerpoint/2010/main" val="131947388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With the interpretation of the existing problems in previous studies, here the research purpose is proposed, that is to explore how the personal socio-demographic characteristics can affect the acceptable walking duration to transit stations using the data of person trip survey.</a:t>
            </a:r>
          </a:p>
          <a:p>
            <a:r>
              <a:rPr lang="en-US" altLang="zh-CN" dirty="0"/>
              <a:t>And different from the existing studies, I investigate the walking duration by some specific threshold value rather than the continuous value. Moreover, the estimation of relationship is not from the perspective of regression but the probability. </a:t>
            </a:r>
          </a:p>
          <a:p>
            <a:r>
              <a:rPr lang="en-US" altLang="zh-CN" dirty="0"/>
              <a:t>That is to say, I will check the probability of choosing walking to transit stations at some specific threshold. </a:t>
            </a:r>
          </a:p>
        </p:txBody>
      </p:sp>
      <p:sp>
        <p:nvSpPr>
          <p:cNvPr id="4" name="灯片编号占位符 3"/>
          <p:cNvSpPr>
            <a:spLocks noGrp="1"/>
          </p:cNvSpPr>
          <p:nvPr>
            <p:ph type="sldNum" sz="quarter" idx="5"/>
          </p:nvPr>
        </p:nvSpPr>
        <p:spPr/>
        <p:txBody>
          <a:bodyPr/>
          <a:lstStyle/>
          <a:p>
            <a:fld id="{BA34C0E2-1D0C-42A4-BDCB-2B1A014CE7EC}" type="slidenum">
              <a:rPr lang="zh-CN" altLang="en-US" smtClean="0"/>
              <a:t>86</a:t>
            </a:fld>
            <a:endParaRPr lang="zh-CN" altLang="en-US"/>
          </a:p>
        </p:txBody>
      </p:sp>
    </p:spTree>
    <p:extLst>
      <p:ext uri="{BB962C8B-B14F-4D97-AF65-F5344CB8AC3E}">
        <p14:creationId xmlns:p14="http://schemas.microsoft.com/office/powerpoint/2010/main" val="33194038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Based on the research purpose and previous studies, 4 specific research topics are proposed, corresponding to the chapters from 2 to 5.</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Chapter 2 is </a:t>
            </a:r>
            <a:r>
              <a:rPr lang="en-US" altLang="zh-CN" dirty="0">
                <a:latin typeface="Helvetica" panose="020B0604020202020204" pitchFamily="34" charset="0"/>
                <a:cs typeface="Helvetica" panose="020B0604020202020204" pitchFamily="34" charset="0"/>
              </a:rPr>
              <a:t>Exploring the </a:t>
            </a:r>
            <a:r>
              <a:rPr lang="en-US" altLang="zh-CN" dirty="0">
                <a:solidFill>
                  <a:srgbClr val="FF3300"/>
                </a:solidFill>
                <a:latin typeface="Helvetica" panose="020B0604020202020204" pitchFamily="34" charset="0"/>
                <a:cs typeface="Helvetica" panose="020B0604020202020204" pitchFamily="34" charset="0"/>
              </a:rPr>
              <a:t>willingness of walking duration</a:t>
            </a:r>
            <a:r>
              <a:rPr lang="en-US" altLang="zh-CN" dirty="0">
                <a:latin typeface="Helvetica" panose="020B0604020202020204" pitchFamily="34" charset="0"/>
                <a:cs typeface="Helvetica" panose="020B0604020202020204" pitchFamily="34" charset="0"/>
              </a:rPr>
              <a:t> to transit stations regarding passengers’ personal attributes.</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Chapter 3 is </a:t>
            </a:r>
            <a:r>
              <a:rPr lang="en-US" altLang="zh-CN" dirty="0">
                <a:latin typeface="Helvetica" panose="020B0604020202020204" pitchFamily="34" charset="0"/>
                <a:cs typeface="Helvetica" panose="020B0604020202020204" pitchFamily="34" charset="0"/>
              </a:rPr>
              <a:t>Analyzing the </a:t>
            </a:r>
            <a:r>
              <a:rPr lang="en-US" altLang="zh-CN" dirty="0">
                <a:solidFill>
                  <a:srgbClr val="FF3300"/>
                </a:solidFill>
                <a:latin typeface="Helvetica" panose="020B0604020202020204" pitchFamily="34" charset="0"/>
                <a:cs typeface="Helvetica" panose="020B0604020202020204" pitchFamily="34" charset="0"/>
              </a:rPr>
              <a:t>characteristics in the variation </a:t>
            </a:r>
            <a:r>
              <a:rPr lang="en-US" altLang="zh-CN" dirty="0">
                <a:latin typeface="Helvetica" panose="020B0604020202020204" pitchFamily="34" charset="0"/>
                <a:cs typeface="Helvetica" panose="020B0604020202020204" pitchFamily="34" charset="0"/>
              </a:rPr>
              <a:t>of transit ridership.</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Chapter 4 is </a:t>
            </a:r>
            <a:r>
              <a:rPr lang="en-US" altLang="zh-CN" dirty="0">
                <a:latin typeface="Helvetica" panose="020B0604020202020204" pitchFamily="34" charset="0"/>
                <a:cs typeface="Helvetica" panose="020B0604020202020204" pitchFamily="34" charset="0"/>
              </a:rPr>
              <a:t>Exploring the approach of </a:t>
            </a:r>
            <a:r>
              <a:rPr lang="en-US" altLang="zh-CN" dirty="0">
                <a:solidFill>
                  <a:srgbClr val="FF3300"/>
                </a:solidFill>
                <a:latin typeface="Helvetica" panose="020B0604020202020204" pitchFamily="34" charset="0"/>
                <a:cs typeface="Helvetica" panose="020B0604020202020204" pitchFamily="34" charset="0"/>
              </a:rPr>
              <a:t>screening effective </a:t>
            </a:r>
            <a:r>
              <a:rPr lang="en-US" altLang="zh-CN" dirty="0">
                <a:latin typeface="Helvetica" panose="020B0604020202020204" pitchFamily="34" charset="0"/>
                <a:cs typeface="Helvetica" panose="020B0604020202020204" pitchFamily="34" charset="0"/>
              </a:rPr>
              <a:t>influencing factors in</a:t>
            </a:r>
            <a:r>
              <a:rPr lang="en-US" altLang="zh-CN" dirty="0">
                <a:solidFill>
                  <a:srgbClr val="FF3300"/>
                </a:solidFill>
                <a:latin typeface="Helvetica" panose="020B0604020202020204" pitchFamily="34" charset="0"/>
                <a:cs typeface="Helvetica" panose="020B0604020202020204" pitchFamily="34" charset="0"/>
              </a:rPr>
              <a:t> small sample case</a:t>
            </a:r>
            <a:endParaRPr lang="en-US" altLang="zh-CN" dirty="0">
              <a:latin typeface="Helvetica" panose="020B0604020202020204" pitchFamily="34" charset="0"/>
              <a:cs typeface="Helvetica" panose="020B0604020202020204" pitchFamily="34" charset="0"/>
            </a:endParaRPr>
          </a:p>
          <a:p>
            <a:endParaRPr lang="en-US" altLang="zh-CN" dirty="0"/>
          </a:p>
          <a:p>
            <a:r>
              <a:rPr lang="en-US" altLang="zh-CN" dirty="0"/>
              <a:t>Chapter 5 is Shifting the research perspective, trying to describing the variation of ridership between stations and stations.</a:t>
            </a:r>
          </a:p>
          <a:p>
            <a:endParaRPr lang="en-US" altLang="zh-CN" dirty="0"/>
          </a:p>
          <a:p>
            <a:r>
              <a:rPr lang="en-US" altLang="zh-CN" dirty="0"/>
              <a:t>This is the introduction of my dissertation.</a:t>
            </a:r>
          </a:p>
          <a:p>
            <a:endParaRPr lang="zh-CN" altLang="en-US" dirty="0"/>
          </a:p>
        </p:txBody>
      </p:sp>
      <p:sp>
        <p:nvSpPr>
          <p:cNvPr id="4" name="灯片编号占位符 3"/>
          <p:cNvSpPr>
            <a:spLocks noGrp="1"/>
          </p:cNvSpPr>
          <p:nvPr>
            <p:ph type="sldNum" sz="quarter" idx="5"/>
          </p:nvPr>
        </p:nvSpPr>
        <p:spPr/>
        <p:txBody>
          <a:bodyPr/>
          <a:lstStyle/>
          <a:p>
            <a:fld id="{BA34C0E2-1D0C-42A4-BDCB-2B1A014CE7EC}" type="slidenum">
              <a:rPr lang="zh-CN" altLang="en-US" smtClean="0"/>
              <a:t>8</a:t>
            </a:fld>
            <a:endParaRPr lang="zh-CN" altLang="en-US"/>
          </a:p>
        </p:txBody>
      </p:sp>
    </p:spTree>
    <p:extLst>
      <p:ext uri="{BB962C8B-B14F-4D97-AF65-F5344CB8AC3E}">
        <p14:creationId xmlns:p14="http://schemas.microsoft.com/office/powerpoint/2010/main" val="299892929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With the interpretation of the existing problems in previous studies, here the research purpose is proposed, that is to explore how the personal socio-demographic characteristics can affect the acceptable walking duration to transit stations using the data of person trip survey.</a:t>
            </a:r>
          </a:p>
          <a:p>
            <a:r>
              <a:rPr lang="en-US" altLang="zh-CN" dirty="0"/>
              <a:t>And different from the existing studies, I investigate the walking duration by some specific threshold value rather than the continuous value. Moreover, the estimation of relationship is not from the perspective of regression but the probability. </a:t>
            </a:r>
          </a:p>
          <a:p>
            <a:r>
              <a:rPr lang="en-US" altLang="zh-CN" dirty="0"/>
              <a:t>That is to say, I will check the probability of choosing walking to transit stations at some specific threshold. </a:t>
            </a:r>
          </a:p>
        </p:txBody>
      </p:sp>
      <p:sp>
        <p:nvSpPr>
          <p:cNvPr id="4" name="灯片编号占位符 3"/>
          <p:cNvSpPr>
            <a:spLocks noGrp="1"/>
          </p:cNvSpPr>
          <p:nvPr>
            <p:ph type="sldNum" sz="quarter" idx="5"/>
          </p:nvPr>
        </p:nvSpPr>
        <p:spPr/>
        <p:txBody>
          <a:bodyPr/>
          <a:lstStyle/>
          <a:p>
            <a:fld id="{BA34C0E2-1D0C-42A4-BDCB-2B1A014CE7EC}" type="slidenum">
              <a:rPr lang="zh-CN" altLang="en-US" smtClean="0"/>
              <a:t>87</a:t>
            </a:fld>
            <a:endParaRPr lang="zh-CN" altLang="en-US"/>
          </a:p>
        </p:txBody>
      </p:sp>
    </p:spTree>
    <p:extLst>
      <p:ext uri="{BB962C8B-B14F-4D97-AF65-F5344CB8AC3E}">
        <p14:creationId xmlns:p14="http://schemas.microsoft.com/office/powerpoint/2010/main" val="164841101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Next is the evaluation at 13minutes threshold.</a:t>
            </a:r>
          </a:p>
          <a:p>
            <a:r>
              <a:rPr lang="en-US" altLang="zh-CN" dirty="0"/>
              <a:t>We can see the precision is neither good not bad. </a:t>
            </a:r>
          </a:p>
          <a:p>
            <a:r>
              <a:rPr lang="en-US" altLang="zh-CN" dirty="0"/>
              <a:t>A little like the result at 5 minutes threshold, because the threshold of 13 minute is not a commonly acceptable walking duration. Some one who can accept this threshold can be considered to have some specific characteristics. This significant difference from the other passengers explains this fitness at 13 minutes threshold.</a:t>
            </a:r>
          </a:p>
          <a:p>
            <a:endParaRPr lang="zh-CN" altLang="en-US" dirty="0"/>
          </a:p>
        </p:txBody>
      </p:sp>
      <p:sp>
        <p:nvSpPr>
          <p:cNvPr id="4" name="灯片编号占位符 3"/>
          <p:cNvSpPr>
            <a:spLocks noGrp="1"/>
          </p:cNvSpPr>
          <p:nvPr>
            <p:ph type="sldNum" sz="quarter" idx="5"/>
          </p:nvPr>
        </p:nvSpPr>
        <p:spPr/>
        <p:txBody>
          <a:bodyPr/>
          <a:lstStyle/>
          <a:p>
            <a:fld id="{BA34C0E2-1D0C-42A4-BDCB-2B1A014CE7EC}" type="slidenum">
              <a:rPr lang="zh-CN" altLang="en-US" smtClean="0"/>
              <a:t>88</a:t>
            </a:fld>
            <a:endParaRPr lang="zh-CN" altLang="en-US"/>
          </a:p>
        </p:txBody>
      </p:sp>
    </p:spTree>
    <p:extLst>
      <p:ext uri="{BB962C8B-B14F-4D97-AF65-F5344CB8AC3E}">
        <p14:creationId xmlns:p14="http://schemas.microsoft.com/office/powerpoint/2010/main" val="250599618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According to the analysis of land use indicators, all the 35 stations are classified into several types.</a:t>
            </a:r>
          </a:p>
          <a:p>
            <a:pPr defTabSz="954908">
              <a:defRPr/>
            </a:pPr>
            <a:r>
              <a:rPr lang="en-US" altLang="zh-CN" dirty="0"/>
              <a:t>The first is low-density residence, with </a:t>
            </a:r>
            <a:r>
              <a:rPr lang="en-US" altLang="zh-CN" dirty="0">
                <a:latin typeface="Helvetica" panose="020B0604020202020204" pitchFamily="34" charset="0"/>
                <a:cs typeface="Helvetica" panose="020B0604020202020204" pitchFamily="34" charset="0"/>
              </a:rPr>
              <a:t>Low population-density, and High proportion of residence</a:t>
            </a:r>
          </a:p>
        </p:txBody>
      </p:sp>
      <p:sp>
        <p:nvSpPr>
          <p:cNvPr id="4" name="灯片编号占位符 3"/>
          <p:cNvSpPr>
            <a:spLocks noGrp="1"/>
          </p:cNvSpPr>
          <p:nvPr>
            <p:ph type="sldNum" sz="quarter" idx="5"/>
          </p:nvPr>
        </p:nvSpPr>
        <p:spPr/>
        <p:txBody>
          <a:bodyPr/>
          <a:lstStyle/>
          <a:p>
            <a:fld id="{BA34C0E2-1D0C-42A4-BDCB-2B1A014CE7EC}" type="slidenum">
              <a:rPr lang="zh-CN" altLang="en-US" smtClean="0"/>
              <a:t>89</a:t>
            </a:fld>
            <a:endParaRPr lang="zh-CN" altLang="en-US"/>
          </a:p>
        </p:txBody>
      </p:sp>
    </p:spTree>
    <p:extLst>
      <p:ext uri="{BB962C8B-B14F-4D97-AF65-F5344CB8AC3E}">
        <p14:creationId xmlns:p14="http://schemas.microsoft.com/office/powerpoint/2010/main" val="358229129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54908">
              <a:defRPr/>
            </a:pPr>
            <a:r>
              <a:rPr lang="en-US" altLang="zh-CN" dirty="0"/>
              <a:t>The second is high-density residence, with </a:t>
            </a:r>
            <a:r>
              <a:rPr lang="en-US" altLang="zh-CN" dirty="0">
                <a:latin typeface="Helvetica" panose="020B0604020202020204" pitchFamily="34" charset="0"/>
                <a:cs typeface="Helvetica" panose="020B0604020202020204" pitchFamily="34" charset="0"/>
              </a:rPr>
              <a:t>high population-density, and High proportion of residence</a:t>
            </a:r>
          </a:p>
          <a:p>
            <a:endParaRPr lang="zh-CN" altLang="en-US" dirty="0"/>
          </a:p>
        </p:txBody>
      </p:sp>
      <p:sp>
        <p:nvSpPr>
          <p:cNvPr id="4" name="灯片编号占位符 3"/>
          <p:cNvSpPr>
            <a:spLocks noGrp="1"/>
          </p:cNvSpPr>
          <p:nvPr>
            <p:ph type="sldNum" sz="quarter" idx="5"/>
          </p:nvPr>
        </p:nvSpPr>
        <p:spPr/>
        <p:txBody>
          <a:bodyPr/>
          <a:lstStyle/>
          <a:p>
            <a:fld id="{BA34C0E2-1D0C-42A4-BDCB-2B1A014CE7EC}" type="slidenum">
              <a:rPr lang="zh-CN" altLang="en-US" smtClean="0"/>
              <a:t>90</a:t>
            </a:fld>
            <a:endParaRPr lang="zh-CN" altLang="en-US"/>
          </a:p>
        </p:txBody>
      </p:sp>
    </p:spTree>
    <p:extLst>
      <p:ext uri="{BB962C8B-B14F-4D97-AF65-F5344CB8AC3E}">
        <p14:creationId xmlns:p14="http://schemas.microsoft.com/office/powerpoint/2010/main" val="34790402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third is education, with high proportion education</a:t>
            </a:r>
            <a:endParaRPr lang="zh-CN" altLang="en-US" dirty="0"/>
          </a:p>
        </p:txBody>
      </p:sp>
      <p:sp>
        <p:nvSpPr>
          <p:cNvPr id="4" name="灯片编号占位符 3"/>
          <p:cNvSpPr>
            <a:spLocks noGrp="1"/>
          </p:cNvSpPr>
          <p:nvPr>
            <p:ph type="sldNum" sz="quarter" idx="5"/>
          </p:nvPr>
        </p:nvSpPr>
        <p:spPr/>
        <p:txBody>
          <a:bodyPr/>
          <a:lstStyle/>
          <a:p>
            <a:fld id="{BA34C0E2-1D0C-42A4-BDCB-2B1A014CE7EC}" type="slidenum">
              <a:rPr lang="zh-CN" altLang="en-US" smtClean="0"/>
              <a:t>91</a:t>
            </a:fld>
            <a:endParaRPr lang="zh-CN" altLang="en-US"/>
          </a:p>
        </p:txBody>
      </p:sp>
    </p:spTree>
    <p:extLst>
      <p:ext uri="{BB962C8B-B14F-4D97-AF65-F5344CB8AC3E}">
        <p14:creationId xmlns:p14="http://schemas.microsoft.com/office/powerpoint/2010/main" val="282049736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Then is downtown commerce, with high proportion in both business and commerce.</a:t>
            </a:r>
          </a:p>
        </p:txBody>
      </p:sp>
      <p:sp>
        <p:nvSpPr>
          <p:cNvPr id="4" name="灯片编号占位符 3"/>
          <p:cNvSpPr>
            <a:spLocks noGrp="1"/>
          </p:cNvSpPr>
          <p:nvPr>
            <p:ph type="sldNum" sz="quarter" idx="5"/>
          </p:nvPr>
        </p:nvSpPr>
        <p:spPr/>
        <p:txBody>
          <a:bodyPr/>
          <a:lstStyle/>
          <a:p>
            <a:fld id="{BA34C0E2-1D0C-42A4-BDCB-2B1A014CE7EC}" type="slidenum">
              <a:rPr lang="zh-CN" altLang="en-US" smtClean="0"/>
              <a:t>92</a:t>
            </a:fld>
            <a:endParaRPr lang="zh-CN" altLang="en-US"/>
          </a:p>
        </p:txBody>
      </p:sp>
    </p:spTree>
    <p:extLst>
      <p:ext uri="{BB962C8B-B14F-4D97-AF65-F5344CB8AC3E}">
        <p14:creationId xmlns:p14="http://schemas.microsoft.com/office/powerpoint/2010/main" val="102586792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Next is the office type, with high proportion in business.</a:t>
            </a:r>
            <a:endParaRPr lang="zh-CN" altLang="en-US" dirty="0"/>
          </a:p>
        </p:txBody>
      </p:sp>
      <p:sp>
        <p:nvSpPr>
          <p:cNvPr id="4" name="灯片编号占位符 3"/>
          <p:cNvSpPr>
            <a:spLocks noGrp="1"/>
          </p:cNvSpPr>
          <p:nvPr>
            <p:ph type="sldNum" sz="quarter" idx="5"/>
          </p:nvPr>
        </p:nvSpPr>
        <p:spPr/>
        <p:txBody>
          <a:bodyPr/>
          <a:lstStyle/>
          <a:p>
            <a:fld id="{BA34C0E2-1D0C-42A4-BDCB-2B1A014CE7EC}" type="slidenum">
              <a:rPr lang="zh-CN" altLang="en-US" smtClean="0"/>
              <a:t>93</a:t>
            </a:fld>
            <a:endParaRPr lang="zh-CN" altLang="en-US"/>
          </a:p>
        </p:txBody>
      </p:sp>
    </p:spTree>
    <p:extLst>
      <p:ext uri="{BB962C8B-B14F-4D97-AF65-F5344CB8AC3E}">
        <p14:creationId xmlns:p14="http://schemas.microsoft.com/office/powerpoint/2010/main" val="131318048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There are the two indicators about bus system. In this study, I considered the effect of bus system from two opposite parts, one is the bus capacity, and the other one is bus accessibility. </a:t>
            </a:r>
          </a:p>
          <a:p>
            <a:r>
              <a:rPr lang="en-US" altLang="zh-CN" dirty="0"/>
              <a:t>The indicator of bus capacity represents the ability of how many passengers the bus system can transfer, it relates to the number of bus stops, bus lines and the frequency of bus within the catchment area. It is expected to have negative effect on rail transit ridership, since the large bus capacity may share parts of the passengers from rail transit.</a:t>
            </a:r>
          </a:p>
          <a:p>
            <a:endParaRPr lang="en-US" altLang="zh-CN" dirty="0"/>
          </a:p>
          <a:p>
            <a:r>
              <a:rPr lang="en-US" altLang="zh-CN" dirty="0"/>
              <a:t>The</a:t>
            </a:r>
            <a:r>
              <a:rPr lang="zh-CN" altLang="en-US" dirty="0"/>
              <a:t> </a:t>
            </a:r>
            <a:r>
              <a:rPr lang="en-US" altLang="zh-CN" dirty="0"/>
              <a:t>indicator</a:t>
            </a:r>
            <a:r>
              <a:rPr lang="zh-CN" altLang="en-US" dirty="0"/>
              <a:t> </a:t>
            </a:r>
            <a:r>
              <a:rPr lang="en-US" altLang="zh-CN" dirty="0"/>
              <a:t>of</a:t>
            </a:r>
            <a:r>
              <a:rPr lang="zh-CN" altLang="en-US" dirty="0"/>
              <a:t> </a:t>
            </a:r>
            <a:r>
              <a:rPr lang="en-US" altLang="zh-CN" dirty="0"/>
              <a:t>bus</a:t>
            </a:r>
            <a:r>
              <a:rPr lang="zh-CN" altLang="en-US" dirty="0"/>
              <a:t> </a:t>
            </a:r>
            <a:r>
              <a:rPr lang="en-US" altLang="zh-CN" dirty="0"/>
              <a:t>accessibility</a:t>
            </a:r>
            <a:r>
              <a:rPr lang="zh-CN" altLang="en-US" dirty="0"/>
              <a:t> </a:t>
            </a:r>
            <a:r>
              <a:rPr lang="en-US" altLang="zh-CN" dirty="0"/>
              <a:t>represents the areas connecting to the bus system within the catchment area. It only relates to the number of bus lines. This indicator is expected to have positive effect on rail transit ridership, since a better accessibility of bus may take more rail transit passengers.</a:t>
            </a:r>
          </a:p>
        </p:txBody>
      </p:sp>
      <p:sp>
        <p:nvSpPr>
          <p:cNvPr id="4" name="灯片编号占位符 3"/>
          <p:cNvSpPr>
            <a:spLocks noGrp="1"/>
          </p:cNvSpPr>
          <p:nvPr>
            <p:ph type="sldNum" sz="quarter" idx="5"/>
          </p:nvPr>
        </p:nvSpPr>
        <p:spPr/>
        <p:txBody>
          <a:bodyPr/>
          <a:lstStyle/>
          <a:p>
            <a:fld id="{BA34C0E2-1D0C-42A4-BDCB-2B1A014CE7EC}" type="slidenum">
              <a:rPr lang="zh-CN" altLang="en-US" smtClean="0"/>
              <a:t>94</a:t>
            </a:fld>
            <a:endParaRPr lang="zh-CN" altLang="en-US"/>
          </a:p>
        </p:txBody>
      </p:sp>
    </p:spTree>
    <p:extLst>
      <p:ext uri="{BB962C8B-B14F-4D97-AF65-F5344CB8AC3E}">
        <p14:creationId xmlns:p14="http://schemas.microsoft.com/office/powerpoint/2010/main" val="341318840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Let me go on to interpret some of the indicators. Firstly, the variable of land-use aggregation. This indicator is used to describe the variety of land use. Maybe we usually hear about the word of land-use mix, but not aggregation. Here I redefined it. Look at this formula, it represents the spatial distance between the uppercase P and lowercase p, where the uppercase P means the average proportion of each kind of land use, and the lowercase p represents the proportion in the observing station. The higher the indicator A is, the function of land use is more aggregative, which means the land use variety is lower. The reference value of uppercase P is calculated from the average of all the stations in Fukuoka, using the catchment area of 800 meters walking distance.</a:t>
            </a:r>
            <a:endParaRPr lang="zh-CN" altLang="en-US" dirty="0"/>
          </a:p>
        </p:txBody>
      </p:sp>
      <p:sp>
        <p:nvSpPr>
          <p:cNvPr id="4" name="灯片编号占位符 3"/>
          <p:cNvSpPr>
            <a:spLocks noGrp="1"/>
          </p:cNvSpPr>
          <p:nvPr>
            <p:ph type="sldNum" sz="quarter" idx="5"/>
          </p:nvPr>
        </p:nvSpPr>
        <p:spPr/>
        <p:txBody>
          <a:bodyPr/>
          <a:lstStyle/>
          <a:p>
            <a:fld id="{BA34C0E2-1D0C-42A4-BDCB-2B1A014CE7EC}" type="slidenum">
              <a:rPr lang="zh-CN" altLang="en-US" smtClean="0"/>
              <a:t>95</a:t>
            </a:fld>
            <a:endParaRPr lang="zh-CN" altLang="en-US"/>
          </a:p>
        </p:txBody>
      </p:sp>
    </p:spTree>
    <p:extLst>
      <p:ext uri="{BB962C8B-B14F-4D97-AF65-F5344CB8AC3E}">
        <p14:creationId xmlns:p14="http://schemas.microsoft.com/office/powerpoint/2010/main" val="64342813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54908">
              <a:defRPr/>
            </a:pPr>
            <a:r>
              <a:rPr lang="en-US" altLang="zh-CN" sz="1300" dirty="0"/>
              <a:t>With these screened indicators, I’m going to estimate the influence on transit ridership quantitively. The transit ridership is not like the common sampling data, it also depends on spatial distribution. Therefore the mix geographically weighted regression is used to deal with the spatial relationship. As we can see the difference between the two formula, beta means the weight at the coordinate of (u, v). The two important parameters in MGRW is set as shown. The bandwidth is set to 5.7 kilometers, which is selected by golden-section search.</a:t>
            </a:r>
          </a:p>
          <a:p>
            <a:endParaRPr lang="zh-CN" altLang="en-US" dirty="0"/>
          </a:p>
        </p:txBody>
      </p:sp>
      <p:sp>
        <p:nvSpPr>
          <p:cNvPr id="4" name="灯片编号占位符 3"/>
          <p:cNvSpPr>
            <a:spLocks noGrp="1"/>
          </p:cNvSpPr>
          <p:nvPr>
            <p:ph type="sldNum" sz="quarter" idx="5"/>
          </p:nvPr>
        </p:nvSpPr>
        <p:spPr/>
        <p:txBody>
          <a:bodyPr/>
          <a:lstStyle/>
          <a:p>
            <a:fld id="{BA34C0E2-1D0C-42A4-BDCB-2B1A014CE7EC}" type="slidenum">
              <a:rPr lang="zh-CN" altLang="en-US" smtClean="0"/>
              <a:t>96</a:t>
            </a:fld>
            <a:endParaRPr lang="zh-CN" altLang="en-US"/>
          </a:p>
        </p:txBody>
      </p:sp>
    </p:spTree>
    <p:extLst>
      <p:ext uri="{BB962C8B-B14F-4D97-AF65-F5344CB8AC3E}">
        <p14:creationId xmlns:p14="http://schemas.microsoft.com/office/powerpoint/2010/main" val="4443335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chapter 2, Analyzing Willingness of Walking Duration to Transit Stations Using passenger’s personal attributes</a:t>
            </a:r>
          </a:p>
        </p:txBody>
      </p:sp>
      <p:sp>
        <p:nvSpPr>
          <p:cNvPr id="4" name="灯片编号占位符 3"/>
          <p:cNvSpPr>
            <a:spLocks noGrp="1"/>
          </p:cNvSpPr>
          <p:nvPr>
            <p:ph type="sldNum" sz="quarter" idx="5"/>
          </p:nvPr>
        </p:nvSpPr>
        <p:spPr/>
        <p:txBody>
          <a:bodyPr/>
          <a:lstStyle/>
          <a:p>
            <a:fld id="{BA34C0E2-1D0C-42A4-BDCB-2B1A014CE7EC}" type="slidenum">
              <a:rPr lang="zh-CN" altLang="en-US" smtClean="0"/>
              <a:t>9</a:t>
            </a:fld>
            <a:endParaRPr lang="zh-CN" altLang="en-US"/>
          </a:p>
        </p:txBody>
      </p:sp>
    </p:spTree>
    <p:extLst>
      <p:ext uri="{BB962C8B-B14F-4D97-AF65-F5344CB8AC3E}">
        <p14:creationId xmlns:p14="http://schemas.microsoft.com/office/powerpoint/2010/main" val="2971845078"/>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spatial distribution of significance for each local variable are mapped in Figure 4.4. For the variables of building area of transportation, bus capacity, bus accessibility, job-resident balance and tenant proportion, there are 33, 34, 35, 24 and 32 data points having statistical significance at confidence level 95% respectively. As in the figures, the two indicators for bus that proposed in this study have good performance in terms of significance and stability, while the variable of ‘tenant proportion’ has a little worse stability.</a:t>
            </a:r>
            <a:endParaRPr lang="zh-CN" altLang="en-US" dirty="0"/>
          </a:p>
        </p:txBody>
      </p:sp>
      <p:sp>
        <p:nvSpPr>
          <p:cNvPr id="4" name="灯片编号占位符 3"/>
          <p:cNvSpPr>
            <a:spLocks noGrp="1"/>
          </p:cNvSpPr>
          <p:nvPr>
            <p:ph type="sldNum" sz="quarter" idx="5"/>
          </p:nvPr>
        </p:nvSpPr>
        <p:spPr/>
        <p:txBody>
          <a:bodyPr/>
          <a:lstStyle/>
          <a:p>
            <a:fld id="{BA34C0E2-1D0C-42A4-BDCB-2B1A014CE7EC}" type="slidenum">
              <a:rPr lang="zh-CN" altLang="en-US" smtClean="0"/>
              <a:t>97</a:t>
            </a:fld>
            <a:endParaRPr lang="zh-CN" altLang="en-US"/>
          </a:p>
        </p:txBody>
      </p:sp>
    </p:spTree>
    <p:extLst>
      <p:ext uri="{BB962C8B-B14F-4D97-AF65-F5344CB8AC3E}">
        <p14:creationId xmlns:p14="http://schemas.microsoft.com/office/powerpoint/2010/main" val="35097190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54908">
              <a:defRPr/>
            </a:pPr>
            <a:r>
              <a:rPr lang="en-US" altLang="zh-CN" sz="1300" dirty="0"/>
              <a:t>For a conclusion, this study reorganized the indicator framework, and proposed a method for selecting valid variables. Also, provided a way for judging whether a variable is global or local in the mix geographically weighted regression model.</a:t>
            </a:r>
          </a:p>
          <a:p>
            <a:pPr defTabSz="954908">
              <a:defRPr/>
            </a:pPr>
            <a:r>
              <a:rPr lang="en-US" altLang="zh-CN" sz="1300" dirty="0"/>
              <a:t>Also there are some interesting finding from this study. </a:t>
            </a:r>
          </a:p>
          <a:p>
            <a:pPr defTabSz="954908">
              <a:defRPr/>
            </a:pPr>
            <a:r>
              <a:rPr lang="en-US" altLang="zh-CN" sz="1300" dirty="0"/>
              <a:t>The higher diversity of land use leads to decrease in transit ridership.</a:t>
            </a:r>
          </a:p>
          <a:p>
            <a:pPr defTabSz="954908">
              <a:defRPr/>
            </a:pPr>
            <a:r>
              <a:rPr lang="en-US" altLang="zh-CN" sz="1300" dirty="0"/>
              <a:t>The bus system has both positive and negative effects on rail transit ridership.</a:t>
            </a:r>
          </a:p>
          <a:p>
            <a:pPr defTabSz="954908">
              <a:defRPr/>
            </a:pPr>
            <a:r>
              <a:rPr lang="en-US" altLang="zh-CN" sz="1300" dirty="0"/>
              <a:t>The tenants are more willing to use rail transit in the case of Fukuoka.</a:t>
            </a:r>
          </a:p>
          <a:p>
            <a:pPr defTabSz="954908">
              <a:defRPr/>
            </a:pPr>
            <a:endParaRPr lang="zh-CN" altLang="zh-CN" sz="1300" dirty="0"/>
          </a:p>
          <a:p>
            <a:endParaRPr lang="zh-CN" altLang="en-US" dirty="0"/>
          </a:p>
        </p:txBody>
      </p:sp>
      <p:sp>
        <p:nvSpPr>
          <p:cNvPr id="4" name="灯片编号占位符 3"/>
          <p:cNvSpPr>
            <a:spLocks noGrp="1"/>
          </p:cNvSpPr>
          <p:nvPr>
            <p:ph type="sldNum" sz="quarter" idx="5"/>
          </p:nvPr>
        </p:nvSpPr>
        <p:spPr/>
        <p:txBody>
          <a:bodyPr/>
          <a:lstStyle/>
          <a:p>
            <a:fld id="{BA34C0E2-1D0C-42A4-BDCB-2B1A014CE7EC}" type="slidenum">
              <a:rPr lang="zh-CN" altLang="en-US" smtClean="0"/>
              <a:t>98</a:t>
            </a:fld>
            <a:endParaRPr lang="zh-CN" altLang="en-US"/>
          </a:p>
        </p:txBody>
      </p:sp>
    </p:spTree>
    <p:extLst>
      <p:ext uri="{BB962C8B-B14F-4D97-AF65-F5344CB8AC3E}">
        <p14:creationId xmlns:p14="http://schemas.microsoft.com/office/powerpoint/2010/main" val="1362797666"/>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54908">
              <a:defRPr/>
            </a:pPr>
            <a:r>
              <a:rPr lang="en-US" altLang="zh-CN" sz="1300" dirty="0"/>
              <a:t>This study is at the station-to-station level, but not station-level. Different from station-level, the research scale shift to station network but not a sing station, the research objective is changed to OD passenger volume but not the passenger volume of single station. The emphasis of station-to-station level is not only the prediction of ridership, but also the connectivity between the station and station.</a:t>
            </a:r>
          </a:p>
          <a:p>
            <a:pPr defTabSz="954908">
              <a:defRPr/>
            </a:pPr>
            <a:r>
              <a:rPr lang="en-US" altLang="zh-CN" sz="1300" dirty="0"/>
              <a:t>The research contents mainly have two parts, to describe the connectivity between different stations using OD ridership, and to explain how the connectivity is determined by land-use factors.</a:t>
            </a:r>
          </a:p>
          <a:p>
            <a:pPr defTabSz="954908">
              <a:defRPr/>
            </a:pPr>
            <a:endParaRPr lang="en-US" altLang="zh-CN" sz="1300" dirty="0"/>
          </a:p>
          <a:p>
            <a:pPr defTabSz="954908">
              <a:defRPr/>
            </a:pPr>
            <a:endParaRPr lang="zh-CN" altLang="zh-CN" sz="1300" dirty="0"/>
          </a:p>
          <a:p>
            <a:endParaRPr lang="zh-CN" altLang="en-US" dirty="0"/>
          </a:p>
        </p:txBody>
      </p:sp>
      <p:sp>
        <p:nvSpPr>
          <p:cNvPr id="4" name="灯片编号占位符 3"/>
          <p:cNvSpPr>
            <a:spLocks noGrp="1"/>
          </p:cNvSpPr>
          <p:nvPr>
            <p:ph type="sldNum" sz="quarter" idx="5"/>
          </p:nvPr>
        </p:nvSpPr>
        <p:spPr/>
        <p:txBody>
          <a:bodyPr/>
          <a:lstStyle/>
          <a:p>
            <a:fld id="{BA34C0E2-1D0C-42A4-BDCB-2B1A014CE7EC}" type="slidenum">
              <a:rPr lang="zh-CN" altLang="en-US" smtClean="0"/>
              <a:t>99</a:t>
            </a:fld>
            <a:endParaRPr lang="zh-CN" altLang="en-US"/>
          </a:p>
        </p:txBody>
      </p:sp>
    </p:spTree>
    <p:extLst>
      <p:ext uri="{BB962C8B-B14F-4D97-AF65-F5344CB8AC3E}">
        <p14:creationId xmlns:p14="http://schemas.microsoft.com/office/powerpoint/2010/main" val="3513753907"/>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54908">
              <a:defRPr/>
            </a:pPr>
            <a:r>
              <a:rPr lang="en-US" altLang="zh-CN" sz="1300" dirty="0"/>
              <a:t>Before constructing the mathematical model, I am going to explain how to convert this realistic problem into a mathematical problem. If we examine the case of alighting station k, this probability of getting off at station k is affected by the land-use and impedance of boarding station. Here we can convert this problem into a discrete choice problem. And it can be expressed using logistic regression. In this logistic regression, if we take the alighting station k as an example, the dependent variable is the connectivity between all the boarding stations and alighting station k, it is the probability of getting off at station k. The independent variables are the land-use of departure stations and the impedance between boarding stations and the alighting station k.</a:t>
            </a:r>
            <a:endParaRPr lang="zh-CN" altLang="zh-CN" sz="1300" dirty="0"/>
          </a:p>
          <a:p>
            <a:endParaRPr lang="zh-CN" altLang="en-US" dirty="0"/>
          </a:p>
        </p:txBody>
      </p:sp>
      <p:sp>
        <p:nvSpPr>
          <p:cNvPr id="4" name="灯片编号占位符 3"/>
          <p:cNvSpPr>
            <a:spLocks noGrp="1"/>
          </p:cNvSpPr>
          <p:nvPr>
            <p:ph type="sldNum" sz="quarter" idx="5"/>
          </p:nvPr>
        </p:nvSpPr>
        <p:spPr/>
        <p:txBody>
          <a:bodyPr/>
          <a:lstStyle/>
          <a:p>
            <a:fld id="{BA34C0E2-1D0C-42A4-BDCB-2B1A014CE7EC}" type="slidenum">
              <a:rPr lang="zh-CN" altLang="en-US" smtClean="0"/>
              <a:t>100</a:t>
            </a:fld>
            <a:endParaRPr lang="zh-CN" altLang="en-US"/>
          </a:p>
        </p:txBody>
      </p:sp>
    </p:spTree>
    <p:extLst>
      <p:ext uri="{BB962C8B-B14F-4D97-AF65-F5344CB8AC3E}">
        <p14:creationId xmlns:p14="http://schemas.microsoft.com/office/powerpoint/2010/main" val="188108967"/>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54908">
              <a:defRPr/>
            </a:pPr>
            <a:r>
              <a:rPr lang="en-US" altLang="zh-CN" sz="1300" dirty="0"/>
              <a:t>This is the chapter 5, the main work of this study includes two parts, Defined the “connectivity” between station and station. The influence of land use on the connectivity was estimated.</a:t>
            </a:r>
          </a:p>
          <a:p>
            <a:pPr defTabSz="954908">
              <a:defRPr/>
            </a:pPr>
            <a:r>
              <a:rPr lang="en-US" altLang="zh-CN" sz="1300" dirty="0"/>
              <a:t>Also</a:t>
            </a:r>
            <a:r>
              <a:rPr lang="zh-CN" altLang="en-US" sz="1300" dirty="0"/>
              <a:t> </a:t>
            </a:r>
            <a:r>
              <a:rPr lang="en-US" altLang="zh-CN" sz="1300" dirty="0"/>
              <a:t>we got some implications for the future, Further enrich the indicator system. The share of different transportation modes should be considered. The indicators belong to impedance should be improved. The influence of bus system also should be considered at the station-to-station level</a:t>
            </a:r>
          </a:p>
          <a:p>
            <a:pPr defTabSz="954908">
              <a:defRPr/>
            </a:pPr>
            <a:endParaRPr lang="en-US" altLang="zh-CN" sz="1300" dirty="0"/>
          </a:p>
        </p:txBody>
      </p:sp>
      <p:sp>
        <p:nvSpPr>
          <p:cNvPr id="4" name="灯片编号占位符 3"/>
          <p:cNvSpPr>
            <a:spLocks noGrp="1"/>
          </p:cNvSpPr>
          <p:nvPr>
            <p:ph type="sldNum" sz="quarter" idx="5"/>
          </p:nvPr>
        </p:nvSpPr>
        <p:spPr/>
        <p:txBody>
          <a:bodyPr/>
          <a:lstStyle/>
          <a:p>
            <a:fld id="{BA34C0E2-1D0C-42A4-BDCB-2B1A014CE7EC}" type="slidenum">
              <a:rPr lang="zh-CN" altLang="en-US" smtClean="0"/>
              <a:t>101</a:t>
            </a:fld>
            <a:endParaRPr lang="zh-CN" altLang="en-US"/>
          </a:p>
        </p:txBody>
      </p:sp>
    </p:spTree>
    <p:extLst>
      <p:ext uri="{BB962C8B-B14F-4D97-AF65-F5344CB8AC3E}">
        <p14:creationId xmlns:p14="http://schemas.microsoft.com/office/powerpoint/2010/main" val="4063544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en-US" dirty="0"/>
          </a:p>
        </p:txBody>
      </p:sp>
      <p:sp>
        <p:nvSpPr>
          <p:cNvPr id="4" name="Date Placeholder 3"/>
          <p:cNvSpPr>
            <a:spLocks noGrp="1"/>
          </p:cNvSpPr>
          <p:nvPr>
            <p:ph type="dt" sz="half" idx="10"/>
          </p:nvPr>
        </p:nvSpPr>
        <p:spPr/>
        <p:txBody>
          <a:bodyPr/>
          <a:lstStyle/>
          <a:p>
            <a:fld id="{E97516CB-703E-4447-80F7-F5C1782E10C7}" type="datetime1">
              <a:rPr lang="zh-CN" altLang="en-US" smtClean="0"/>
              <a:t>2018/11/27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8458200" y="6492874"/>
            <a:ext cx="685800" cy="365125"/>
          </a:xfrm>
        </p:spPr>
        <p:txBody>
          <a:bodyPr/>
          <a:lstStyle>
            <a:lvl1pPr algn="ctr">
              <a:defRPr/>
            </a:lvl1pPr>
          </a:lstStyle>
          <a:p>
            <a:fld id="{A17BB91D-344C-44E0-9148-DFE0CFF5CFC9}" type="slidenum">
              <a:rPr lang="zh-CN" altLang="en-US" smtClean="0"/>
              <a:pPr/>
              <a:t>‹#›</a:t>
            </a:fld>
            <a:endParaRPr lang="zh-CN" altLang="en-US" dirty="0"/>
          </a:p>
        </p:txBody>
      </p:sp>
    </p:spTree>
    <p:extLst>
      <p:ext uri="{BB962C8B-B14F-4D97-AF65-F5344CB8AC3E}">
        <p14:creationId xmlns:p14="http://schemas.microsoft.com/office/powerpoint/2010/main" val="211748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E2D3153-F3BF-4547-BFA1-C0EAFBEA9C35}" type="datetime1">
              <a:rPr lang="zh-CN" altLang="en-US" smtClean="0"/>
              <a:t>2018/11/27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17BB91D-344C-44E0-9148-DFE0CFF5CFC9}" type="slidenum">
              <a:rPr lang="zh-CN" altLang="en-US" smtClean="0"/>
              <a:t>‹#›</a:t>
            </a:fld>
            <a:endParaRPr lang="zh-CN" altLang="en-US"/>
          </a:p>
        </p:txBody>
      </p:sp>
    </p:spTree>
    <p:extLst>
      <p:ext uri="{BB962C8B-B14F-4D97-AF65-F5344CB8AC3E}">
        <p14:creationId xmlns:p14="http://schemas.microsoft.com/office/powerpoint/2010/main" val="892281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47B4B1C-5174-4572-A99C-FF3182395B3B}" type="datetime1">
              <a:rPr lang="zh-CN" altLang="en-US" smtClean="0"/>
              <a:t>2018/11/27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17BB91D-344C-44E0-9148-DFE0CFF5CFC9}" type="slidenum">
              <a:rPr lang="zh-CN" altLang="en-US" smtClean="0"/>
              <a:t>‹#›</a:t>
            </a:fld>
            <a:endParaRPr lang="zh-CN" altLang="en-US"/>
          </a:p>
        </p:txBody>
      </p:sp>
    </p:spTree>
    <p:extLst>
      <p:ext uri="{BB962C8B-B14F-4D97-AF65-F5344CB8AC3E}">
        <p14:creationId xmlns:p14="http://schemas.microsoft.com/office/powerpoint/2010/main" val="2152375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209EBFB-045F-48B7-B9BD-67091600B0CF}" type="datetime1">
              <a:rPr lang="zh-CN" altLang="en-US" smtClean="0"/>
              <a:t>2018/11/27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A17BB91D-344C-44E0-9148-DFE0CFF5CFC9}" type="slidenum">
              <a:rPr lang="zh-CN" altLang="en-US" smtClean="0"/>
              <a:pPr/>
              <a:t>‹#›</a:t>
            </a:fld>
            <a:endParaRPr lang="zh-CN" altLang="en-US"/>
          </a:p>
        </p:txBody>
      </p:sp>
    </p:spTree>
    <p:extLst>
      <p:ext uri="{BB962C8B-B14F-4D97-AF65-F5344CB8AC3E}">
        <p14:creationId xmlns:p14="http://schemas.microsoft.com/office/powerpoint/2010/main" val="3021665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E2602B0E-8852-4C7F-B141-735A45048A11}" type="datetime1">
              <a:rPr lang="zh-CN" altLang="en-US" smtClean="0"/>
              <a:t>2018/11/27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17BB91D-344C-44E0-9148-DFE0CFF5CFC9}" type="slidenum">
              <a:rPr lang="zh-CN" altLang="en-US" smtClean="0"/>
              <a:t>‹#›</a:t>
            </a:fld>
            <a:endParaRPr lang="zh-CN" altLang="en-US"/>
          </a:p>
        </p:txBody>
      </p:sp>
    </p:spTree>
    <p:extLst>
      <p:ext uri="{BB962C8B-B14F-4D97-AF65-F5344CB8AC3E}">
        <p14:creationId xmlns:p14="http://schemas.microsoft.com/office/powerpoint/2010/main" val="2595873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432F9ED-D4FA-456A-B093-2AE6A43541AF}" type="datetime1">
              <a:rPr lang="zh-CN" altLang="en-US" smtClean="0"/>
              <a:t>2018/11/27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17BB91D-344C-44E0-9148-DFE0CFF5CFC9}" type="slidenum">
              <a:rPr lang="zh-CN" altLang="en-US" smtClean="0"/>
              <a:t>‹#›</a:t>
            </a:fld>
            <a:endParaRPr lang="zh-CN" altLang="en-US"/>
          </a:p>
        </p:txBody>
      </p:sp>
    </p:spTree>
    <p:extLst>
      <p:ext uri="{BB962C8B-B14F-4D97-AF65-F5344CB8AC3E}">
        <p14:creationId xmlns:p14="http://schemas.microsoft.com/office/powerpoint/2010/main" val="1409208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64033811-09C7-4BF1-8BD6-AB7FFC05C8F4}" type="datetime1">
              <a:rPr lang="zh-CN" altLang="en-US" smtClean="0"/>
              <a:t>2018/11/27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17BB91D-344C-44E0-9148-DFE0CFF5CFC9}" type="slidenum">
              <a:rPr lang="zh-CN" altLang="en-US" smtClean="0"/>
              <a:t>‹#›</a:t>
            </a:fld>
            <a:endParaRPr lang="zh-CN" altLang="en-US"/>
          </a:p>
        </p:txBody>
      </p:sp>
    </p:spTree>
    <p:extLst>
      <p:ext uri="{BB962C8B-B14F-4D97-AF65-F5344CB8AC3E}">
        <p14:creationId xmlns:p14="http://schemas.microsoft.com/office/powerpoint/2010/main" val="3141965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79EAA49-AD84-4759-9AB5-18E2E73F2898}" type="datetime1">
              <a:rPr lang="zh-CN" altLang="en-US" smtClean="0"/>
              <a:t>2018/11/27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17BB91D-344C-44E0-9148-DFE0CFF5CFC9}" type="slidenum">
              <a:rPr lang="zh-CN" altLang="en-US" smtClean="0"/>
              <a:t>‹#›</a:t>
            </a:fld>
            <a:endParaRPr lang="zh-CN" altLang="en-US"/>
          </a:p>
        </p:txBody>
      </p:sp>
    </p:spTree>
    <p:extLst>
      <p:ext uri="{BB962C8B-B14F-4D97-AF65-F5344CB8AC3E}">
        <p14:creationId xmlns:p14="http://schemas.microsoft.com/office/powerpoint/2010/main" val="3402943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B38F09-E9D9-48BE-9344-7C042213698F}" type="datetime1">
              <a:rPr lang="zh-CN" altLang="en-US" smtClean="0"/>
              <a:t>2018/11/27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17BB91D-344C-44E0-9148-DFE0CFF5CFC9}" type="slidenum">
              <a:rPr lang="zh-CN" altLang="en-US" smtClean="0"/>
              <a:t>‹#›</a:t>
            </a:fld>
            <a:endParaRPr lang="zh-CN" altLang="en-US"/>
          </a:p>
        </p:txBody>
      </p:sp>
    </p:spTree>
    <p:extLst>
      <p:ext uri="{BB962C8B-B14F-4D97-AF65-F5344CB8AC3E}">
        <p14:creationId xmlns:p14="http://schemas.microsoft.com/office/powerpoint/2010/main" val="2326315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D70D3D5F-4B2D-4074-ACED-9B2AA13355C1}" type="datetime1">
              <a:rPr lang="zh-CN" altLang="en-US" smtClean="0"/>
              <a:t>2018/11/27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17BB91D-344C-44E0-9148-DFE0CFF5CFC9}" type="slidenum">
              <a:rPr lang="zh-CN" altLang="en-US" smtClean="0"/>
              <a:t>‹#›</a:t>
            </a:fld>
            <a:endParaRPr lang="zh-CN" altLang="en-US"/>
          </a:p>
        </p:txBody>
      </p:sp>
    </p:spTree>
    <p:extLst>
      <p:ext uri="{BB962C8B-B14F-4D97-AF65-F5344CB8AC3E}">
        <p14:creationId xmlns:p14="http://schemas.microsoft.com/office/powerpoint/2010/main" val="469424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58E35913-5F1A-4B9E-A03E-87BF3D808411}" type="datetime1">
              <a:rPr lang="zh-CN" altLang="en-US" smtClean="0"/>
              <a:t>2018/11/27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17BB91D-344C-44E0-9148-DFE0CFF5CFC9}" type="slidenum">
              <a:rPr lang="zh-CN" altLang="en-US" smtClean="0"/>
              <a:t>‹#›</a:t>
            </a:fld>
            <a:endParaRPr lang="zh-CN" altLang="en-US"/>
          </a:p>
        </p:txBody>
      </p:sp>
    </p:spTree>
    <p:extLst>
      <p:ext uri="{BB962C8B-B14F-4D97-AF65-F5344CB8AC3E}">
        <p14:creationId xmlns:p14="http://schemas.microsoft.com/office/powerpoint/2010/main" val="1421823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A6DA80-CA18-4D14-BF9B-EA03F8719977}" type="datetime1">
              <a:rPr lang="zh-CN" altLang="en-US" smtClean="0"/>
              <a:t>2018/11/27</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7086600" y="6492874"/>
            <a:ext cx="2057400" cy="365125"/>
          </a:xfrm>
          <a:prstGeom prst="rect">
            <a:avLst/>
          </a:prstGeom>
        </p:spPr>
        <p:txBody>
          <a:bodyPr vert="horz" lIns="91440" tIns="45720" rIns="91440" bIns="45720" rtlCol="0" anchor="ctr"/>
          <a:lstStyle>
            <a:lvl1pPr algn="r">
              <a:defRPr sz="1800">
                <a:solidFill>
                  <a:schemeClr val="tx1">
                    <a:tint val="75000"/>
                  </a:schemeClr>
                </a:solidFill>
              </a:defRPr>
            </a:lvl1pPr>
          </a:lstStyle>
          <a:p>
            <a:fld id="{A17BB91D-344C-44E0-9148-DFE0CFF5CFC9}" type="slidenum">
              <a:rPr lang="zh-CN" altLang="en-US" smtClean="0"/>
              <a:pPr/>
              <a:t>‹#›</a:t>
            </a:fld>
            <a:endParaRPr lang="zh-CN" altLang="en-US" dirty="0"/>
          </a:p>
        </p:txBody>
      </p:sp>
    </p:spTree>
    <p:extLst>
      <p:ext uri="{BB962C8B-B14F-4D97-AF65-F5344CB8AC3E}">
        <p14:creationId xmlns:p14="http://schemas.microsoft.com/office/powerpoint/2010/main" val="23402159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23.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png"/></Relationships>
</file>

<file path=ppt/slides/_rels/slide4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45.sv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6.png"/><Relationship Id="rId7" Type="http://schemas.openxmlformats.org/officeDocument/2006/relationships/image" Target="../media/image45.sv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54.svg"/><Relationship Id="rId13" Type="http://schemas.openxmlformats.org/officeDocument/2006/relationships/image" Target="../media/image59.png"/><Relationship Id="rId3" Type="http://schemas.openxmlformats.org/officeDocument/2006/relationships/image" Target="../media/image49.png"/><Relationship Id="rId7" Type="http://schemas.openxmlformats.org/officeDocument/2006/relationships/image" Target="../media/image53.png"/><Relationship Id="rId12" Type="http://schemas.openxmlformats.org/officeDocument/2006/relationships/image" Target="../media/image58.sv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52.svg"/><Relationship Id="rId11" Type="http://schemas.openxmlformats.org/officeDocument/2006/relationships/image" Target="../media/image57.png"/><Relationship Id="rId5" Type="http://schemas.openxmlformats.org/officeDocument/2006/relationships/image" Target="../media/image51.png"/><Relationship Id="rId10" Type="http://schemas.openxmlformats.org/officeDocument/2006/relationships/image" Target="../media/image56.svg"/><Relationship Id="rId4" Type="http://schemas.openxmlformats.org/officeDocument/2006/relationships/image" Target="../media/image50.svg"/><Relationship Id="rId9" Type="http://schemas.openxmlformats.org/officeDocument/2006/relationships/image" Target="../media/image55.png"/><Relationship Id="rId14" Type="http://schemas.openxmlformats.org/officeDocument/2006/relationships/image" Target="../media/image60.sv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62.xml"/><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70.png"/><Relationship Id="rId4" Type="http://schemas.openxmlformats.org/officeDocument/2006/relationships/image" Target="../media/image69.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64.xml"/><Relationship Id="rId1" Type="http://schemas.openxmlformats.org/officeDocument/2006/relationships/slideLayout" Target="../slideLayouts/slideLayout2.xml"/><Relationship Id="rId5" Type="http://schemas.openxmlformats.org/officeDocument/2006/relationships/image" Target="../media/image52.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74.xml"/><Relationship Id="rId1" Type="http://schemas.openxmlformats.org/officeDocument/2006/relationships/slideLayout" Target="../slideLayouts/slideLayout2.xml"/><Relationship Id="rId6" Type="http://schemas.openxmlformats.org/officeDocument/2006/relationships/image" Target="../media/image67.svg"/><Relationship Id="rId5" Type="http://schemas.openxmlformats.org/officeDocument/2006/relationships/image" Target="../media/image66.png"/><Relationship Id="rId4" Type="http://schemas.openxmlformats.org/officeDocument/2006/relationships/image" Target="../media/image65.sv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77.xml"/><Relationship Id="rId1" Type="http://schemas.openxmlformats.org/officeDocument/2006/relationships/slideLayout" Target="../slideLayouts/slideLayout2.xml"/><Relationship Id="rId6" Type="http://schemas.openxmlformats.org/officeDocument/2006/relationships/image" Target="../media/image76.svg"/><Relationship Id="rId5" Type="http://schemas.openxmlformats.org/officeDocument/2006/relationships/image" Target="../media/image75.png"/><Relationship Id="rId4" Type="http://schemas.openxmlformats.org/officeDocument/2006/relationships/image" Target="../media/image74.svg"/></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79.xml"/><Relationship Id="rId1" Type="http://schemas.openxmlformats.org/officeDocument/2006/relationships/slideLayout" Target="../slideLayouts/slideLayout2.xml"/><Relationship Id="rId4" Type="http://schemas.openxmlformats.org/officeDocument/2006/relationships/image" Target="../media/image190.png"/></Relationships>
</file>

<file path=ppt/slides/_rels/slide87.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80.xml"/><Relationship Id="rId1" Type="http://schemas.openxmlformats.org/officeDocument/2006/relationships/slideLayout" Target="../slideLayouts/slideLayout2.xml"/><Relationship Id="rId6" Type="http://schemas.openxmlformats.org/officeDocument/2006/relationships/image" Target="../media/image750.png"/><Relationship Id="rId5" Type="http://schemas.openxmlformats.org/officeDocument/2006/relationships/image" Target="../media/image710.png"/><Relationship Id="rId4" Type="http://schemas.openxmlformats.org/officeDocument/2006/relationships/image" Target="../media/image190.png"/></Relationships>
</file>

<file path=ppt/slides/_rels/slide8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571.png"/><Relationship Id="rId2" Type="http://schemas.openxmlformats.org/officeDocument/2006/relationships/notesSlide" Target="../notesSlides/notesSlide87.xml"/><Relationship Id="rId1" Type="http://schemas.openxmlformats.org/officeDocument/2006/relationships/slideLayout" Target="../slideLayouts/slideLayout2.xml"/><Relationship Id="rId6" Type="http://schemas.openxmlformats.org/officeDocument/2006/relationships/image" Target="../media/image580.png"/><Relationship Id="rId5" Type="http://schemas.openxmlformats.org/officeDocument/2006/relationships/image" Target="../media/image570.png"/><Relationship Id="rId4" Type="http://schemas.openxmlformats.org/officeDocument/2006/relationships/image" Target="../media/image581.png"/></Relationships>
</file>

<file path=ppt/slides/_rels/slide9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88.xml"/><Relationship Id="rId1" Type="http://schemas.openxmlformats.org/officeDocument/2006/relationships/slideLayout" Target="../slideLayouts/slideLayout2.xml"/><Relationship Id="rId6" Type="http://schemas.openxmlformats.org/officeDocument/2006/relationships/image" Target="../media/image45.svg"/><Relationship Id="rId5" Type="http://schemas.openxmlformats.org/officeDocument/2006/relationships/image" Target="../media/image48.png"/><Relationship Id="rId4" Type="http://schemas.openxmlformats.org/officeDocument/2006/relationships/image" Target="../media/image530.png"/></Relationships>
</file>

<file path=ppt/slides/_rels/slide96.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89.xml"/><Relationship Id="rId1" Type="http://schemas.openxmlformats.org/officeDocument/2006/relationships/slideLayout" Target="../slideLayouts/slideLayout2.xml"/><Relationship Id="rId6" Type="http://schemas.openxmlformats.org/officeDocument/2006/relationships/image" Target="../media/image610.png"/><Relationship Id="rId5" Type="http://schemas.openxmlformats.org/officeDocument/2006/relationships/image" Target="../media/image60.png"/><Relationship Id="rId4" Type="http://schemas.openxmlformats.org/officeDocument/2006/relationships/image" Target="../media/image590.png"/></Relationships>
</file>

<file path=ppt/slides/_rels/slide97.xml.rels><?xml version="1.0" encoding="UTF-8" standalone="yes"?>
<Relationships xmlns="http://schemas.openxmlformats.org/package/2006/relationships"><Relationship Id="rId3" Type="http://schemas.openxmlformats.org/officeDocument/2006/relationships/image" Target="../media/image77.jpeg"/><Relationship Id="rId7" Type="http://schemas.openxmlformats.org/officeDocument/2006/relationships/image" Target="../media/image81.jpeg"/><Relationship Id="rId2" Type="http://schemas.openxmlformats.org/officeDocument/2006/relationships/notesSlide" Target="../notesSlides/notesSlide90.xml"/><Relationship Id="rId1" Type="http://schemas.openxmlformats.org/officeDocument/2006/relationships/slideLayout" Target="../slideLayouts/slideLayout2.xml"/><Relationship Id="rId6" Type="http://schemas.openxmlformats.org/officeDocument/2006/relationships/image" Target="../media/image80.jpeg"/><Relationship Id="rId5" Type="http://schemas.openxmlformats.org/officeDocument/2006/relationships/image" Target="../media/image79.jpeg"/><Relationship Id="rId4" Type="http://schemas.openxmlformats.org/officeDocument/2006/relationships/image" Target="../media/image78.jpeg"/></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4233555-19C4-42C6-821F-4C9F5F6FF703}"/>
              </a:ext>
            </a:extLst>
          </p:cNvPr>
          <p:cNvSpPr/>
          <p:nvPr/>
        </p:nvSpPr>
        <p:spPr>
          <a:xfrm>
            <a:off x="1" y="1410158"/>
            <a:ext cx="9144000" cy="1762699"/>
          </a:xfrm>
          <a:prstGeom prst="rect">
            <a:avLst/>
          </a:prstGeom>
          <a:solidFill>
            <a:srgbClr val="850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a:extLst>
              <a:ext uri="{FF2B5EF4-FFF2-40B4-BE49-F238E27FC236}">
                <a16:creationId xmlns:a16="http://schemas.microsoft.com/office/drawing/2014/main" id="{6C2C369D-BB36-402C-8DA8-883A3EDF221A}"/>
              </a:ext>
            </a:extLst>
          </p:cNvPr>
          <p:cNvSpPr txBox="1"/>
          <p:nvPr/>
        </p:nvSpPr>
        <p:spPr>
          <a:xfrm>
            <a:off x="599243" y="1691342"/>
            <a:ext cx="7945514" cy="1200329"/>
          </a:xfrm>
          <a:prstGeom prst="rect">
            <a:avLst/>
          </a:prstGeom>
          <a:noFill/>
        </p:spPr>
        <p:txBody>
          <a:bodyPr wrap="square" rtlCol="0">
            <a:spAutoFit/>
          </a:bodyPr>
          <a:lstStyle/>
          <a:p>
            <a:pPr algn="ctr"/>
            <a:r>
              <a:rPr lang="en-US" altLang="zh-CN" sz="3600" b="1" dirty="0">
                <a:solidFill>
                  <a:schemeClr val="bg1"/>
                </a:solidFill>
                <a:latin typeface="SansSerif" panose="00000400000000000000" pitchFamily="2" charset="2"/>
                <a:cs typeface="Times New Roman" panose="02020603050405020304" pitchFamily="18" charset="0"/>
              </a:rPr>
              <a:t>Research on Determinants of Rail Transit Ridership</a:t>
            </a:r>
            <a:endParaRPr lang="zh-CN" altLang="en-US" sz="3600" b="1" dirty="0">
              <a:solidFill>
                <a:schemeClr val="bg1"/>
              </a:solidFill>
              <a:latin typeface="SansSerif" panose="00000400000000000000" pitchFamily="2" charset="2"/>
              <a:cs typeface="Times New Roman" panose="02020603050405020304" pitchFamily="18" charset="0"/>
            </a:endParaRPr>
          </a:p>
        </p:txBody>
      </p:sp>
      <p:sp>
        <p:nvSpPr>
          <p:cNvPr id="7" name="文本框 6">
            <a:extLst>
              <a:ext uri="{FF2B5EF4-FFF2-40B4-BE49-F238E27FC236}">
                <a16:creationId xmlns:a16="http://schemas.microsoft.com/office/drawing/2014/main" id="{A14D10A1-5F4F-4F9B-983F-78FFCBF12022}"/>
              </a:ext>
            </a:extLst>
          </p:cNvPr>
          <p:cNvSpPr txBox="1"/>
          <p:nvPr/>
        </p:nvSpPr>
        <p:spPr>
          <a:xfrm>
            <a:off x="860103" y="4499021"/>
            <a:ext cx="7485938" cy="1877437"/>
          </a:xfrm>
          <a:prstGeom prst="rect">
            <a:avLst/>
          </a:prstGeom>
          <a:noFill/>
        </p:spPr>
        <p:txBody>
          <a:bodyPr wrap="square" rtlCol="0">
            <a:spAutoFit/>
          </a:bodyPr>
          <a:lstStyle/>
          <a:p>
            <a:pPr algn="r"/>
            <a:r>
              <a:rPr lang="en-US" altLang="zh-CN" sz="2000" i="1" dirty="0">
                <a:latin typeface="Arial" panose="020B0604020202020204" pitchFamily="34" charset="0"/>
                <a:ea typeface="MS Mincho" panose="02020609040205080304" pitchFamily="49" charset="-128"/>
                <a:cs typeface="Arial" panose="020B0604020202020204" pitchFamily="34" charset="0"/>
              </a:rPr>
              <a:t>CHEN Qi</a:t>
            </a:r>
          </a:p>
          <a:p>
            <a:pPr algn="ctr"/>
            <a:endParaRPr lang="en-US" altLang="ja-JP" sz="2000" b="1" dirty="0">
              <a:latin typeface="Times New Roman" panose="02020603050405020304" pitchFamily="18" charset="0"/>
              <a:ea typeface="MS Mincho" panose="02020609040205080304" pitchFamily="49" charset="-128"/>
              <a:cs typeface="Times New Roman" panose="02020603050405020304" pitchFamily="18" charset="0"/>
            </a:endParaRPr>
          </a:p>
          <a:p>
            <a:pPr algn="r"/>
            <a:r>
              <a:rPr lang="en-US" altLang="ja-JP" dirty="0">
                <a:latin typeface="Arial" panose="020B0604020202020204" pitchFamily="34" charset="0"/>
                <a:ea typeface="Verdana" panose="020B0604030504040204" pitchFamily="34" charset="0"/>
                <a:cs typeface="Arial" panose="020B0604020202020204" pitchFamily="34" charset="0"/>
              </a:rPr>
              <a:t>Graduate School of Human-Environment Studies,</a:t>
            </a:r>
          </a:p>
          <a:p>
            <a:pPr algn="r"/>
            <a:r>
              <a:rPr lang="en-US" altLang="ja-JP" dirty="0">
                <a:latin typeface="Arial" panose="020B0604020202020204" pitchFamily="34" charset="0"/>
                <a:ea typeface="Verdana" panose="020B0604030504040204" pitchFamily="34" charset="0"/>
                <a:cs typeface="Arial" panose="020B0604020202020204" pitchFamily="34" charset="0"/>
              </a:rPr>
              <a:t>Kyushu University, Japan</a:t>
            </a:r>
          </a:p>
          <a:p>
            <a:pPr algn="ctr"/>
            <a:endParaRPr lang="en-US" altLang="zh-CN" sz="2000" b="1" dirty="0">
              <a:latin typeface="Times New Roman" panose="02020603050405020304" pitchFamily="18" charset="0"/>
              <a:ea typeface="MS Mincho" panose="02020609040205080304" pitchFamily="49" charset="-128"/>
              <a:cs typeface="Times New Roman" panose="02020603050405020304" pitchFamily="18" charset="0"/>
            </a:endParaRPr>
          </a:p>
          <a:p>
            <a:pPr algn="r"/>
            <a:r>
              <a:rPr lang="en-US" altLang="ja-JP" sz="1600" dirty="0">
                <a:latin typeface="Arial" panose="020B0604020202020204" pitchFamily="34" charset="0"/>
                <a:ea typeface="MS Mincho" panose="02020609040205080304" pitchFamily="49" charset="-128"/>
                <a:cs typeface="Arial" panose="020B0604020202020204" pitchFamily="34" charset="0"/>
              </a:rPr>
              <a:t>November</a:t>
            </a:r>
            <a:r>
              <a:rPr lang="en-US" altLang="zh-CN" sz="1600" dirty="0">
                <a:latin typeface="Arial" panose="020B0604020202020204" pitchFamily="34" charset="0"/>
                <a:ea typeface="MS Mincho" panose="02020609040205080304" pitchFamily="49" charset="-128"/>
                <a:cs typeface="Arial" panose="020B0604020202020204" pitchFamily="34" charset="0"/>
              </a:rPr>
              <a:t> 27, 2018</a:t>
            </a:r>
          </a:p>
        </p:txBody>
      </p:sp>
      <p:pic>
        <p:nvPicPr>
          <p:cNvPr id="3" name="图片 2" descr="图片包含 文字&#10;&#10;自动生成的说明">
            <a:extLst>
              <a:ext uri="{FF2B5EF4-FFF2-40B4-BE49-F238E27FC236}">
                <a16:creationId xmlns:a16="http://schemas.microsoft.com/office/drawing/2014/main" id="{E869F877-5EA4-4B08-9C03-88DD93970D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959" y="5536596"/>
            <a:ext cx="1080000" cy="1138840"/>
          </a:xfrm>
          <a:prstGeom prst="rect">
            <a:avLst/>
          </a:prstGeom>
        </p:spPr>
      </p:pic>
      <p:sp>
        <p:nvSpPr>
          <p:cNvPr id="8" name="灯片编号占位符 28">
            <a:extLst>
              <a:ext uri="{FF2B5EF4-FFF2-40B4-BE49-F238E27FC236}">
                <a16:creationId xmlns:a16="http://schemas.microsoft.com/office/drawing/2014/main" id="{E43FD51B-4875-485F-BDE3-754097D23335}"/>
              </a:ext>
            </a:extLst>
          </p:cNvPr>
          <p:cNvSpPr>
            <a:spLocks noGrp="1"/>
          </p:cNvSpPr>
          <p:nvPr>
            <p:ph type="sldNum" sz="quarter" idx="12"/>
          </p:nvPr>
        </p:nvSpPr>
        <p:spPr>
          <a:xfrm>
            <a:off x="7086600" y="6492874"/>
            <a:ext cx="2057400" cy="365125"/>
          </a:xfrm>
        </p:spPr>
        <p:txBody>
          <a:bodyPr/>
          <a:lstStyle/>
          <a:p>
            <a:fld id="{A17BB91D-344C-44E0-9148-DFE0CFF5CFC9}" type="slidenum">
              <a:rPr lang="zh-CN" altLang="en-US" smtClean="0">
                <a:solidFill>
                  <a:schemeClr val="tx1"/>
                </a:solidFill>
              </a:rPr>
              <a:t>1</a:t>
            </a:fld>
            <a:endParaRPr lang="zh-CN" altLang="en-US" dirty="0">
              <a:solidFill>
                <a:schemeClr val="tx1"/>
              </a:solidFill>
            </a:endParaRPr>
          </a:p>
        </p:txBody>
      </p:sp>
    </p:spTree>
    <p:extLst>
      <p:ext uri="{BB962C8B-B14F-4D97-AF65-F5344CB8AC3E}">
        <p14:creationId xmlns:p14="http://schemas.microsoft.com/office/powerpoint/2010/main" val="3815132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569A348F-8472-4C4D-9E9E-EA67A912B7B0}"/>
              </a:ext>
            </a:extLst>
          </p:cNvPr>
          <p:cNvSpPr txBox="1"/>
          <p:nvPr/>
        </p:nvSpPr>
        <p:spPr>
          <a:xfrm>
            <a:off x="-1" y="6488668"/>
            <a:ext cx="9144001" cy="369332"/>
          </a:xfrm>
          <a:prstGeom prst="rect">
            <a:avLst/>
          </a:prstGeom>
          <a:noFill/>
        </p:spPr>
        <p:txBody>
          <a:bodyPr wrap="square" rtlCol="0">
            <a:spAutoFit/>
          </a:bodyPr>
          <a:lstStyle/>
          <a:p>
            <a:pPr lvl="0"/>
            <a:r>
              <a:rPr lang="en-US" altLang="zh-CN" i="1" dirty="0">
                <a:solidFill>
                  <a:prstClr val="black"/>
                </a:solidFill>
                <a:latin typeface="Times New Roman" panose="02020603050405020304" pitchFamily="18" charset="0"/>
                <a:cs typeface="Times New Roman" panose="02020603050405020304" pitchFamily="18" charset="0"/>
              </a:rPr>
              <a:t>Chapter 2 - </a:t>
            </a:r>
            <a:r>
              <a:rPr lang="en-US" altLang="zh-CN" sz="1400" i="1" dirty="0">
                <a:solidFill>
                  <a:prstClr val="black"/>
                </a:solidFill>
                <a:latin typeface="Times New Roman" panose="02020603050405020304" pitchFamily="18" charset="0"/>
                <a:cs typeface="Times New Roman" panose="02020603050405020304" pitchFamily="18" charset="0"/>
              </a:rPr>
              <a:t>Analyzing Willingness of Walking Duration to Transit Stations Using Socio-Demographic Characteristics</a:t>
            </a:r>
            <a:endParaRPr lang="en-US" altLang="zh-CN" i="1" dirty="0">
              <a:solidFill>
                <a:prstClr val="black"/>
              </a:solidFill>
              <a:latin typeface="Times New Roman" panose="02020603050405020304" pitchFamily="18" charset="0"/>
              <a:cs typeface="Times New Roman" panose="02020603050405020304" pitchFamily="18" charset="0"/>
            </a:endParaRPr>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Introduction</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rgbClr val="FF5050"/>
          </a:solidFill>
          <a:ln w="28575" cap="flat">
            <a:solidFill>
              <a:srgbClr val="FF505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280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rPr>
              <a:t>2.1</a:t>
            </a:r>
            <a:endParaRPr kumimoji="0" lang="zh-CN" altLang="en-US" sz="280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rgbClr val="FF5050"/>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234FC402-70AC-44C2-A3EF-B46A5706EA68}"/>
              </a:ext>
            </a:extLst>
          </p:cNvPr>
          <p:cNvSpPr>
            <a:spLocks noGrp="1"/>
          </p:cNvSpPr>
          <p:nvPr>
            <p:ph type="sldNum" sz="quarter" idx="12"/>
          </p:nvPr>
        </p:nvSpPr>
        <p:spPr/>
        <p:txBody>
          <a:bodyPr/>
          <a:lstStyle/>
          <a:p>
            <a:fld id="{A17BB91D-344C-44E0-9148-DFE0CFF5CFC9}" type="slidenum">
              <a:rPr lang="zh-CN" altLang="en-US" smtClean="0">
                <a:latin typeface="Helvetica" panose="020B0604020202020204" pitchFamily="34" charset="0"/>
                <a:cs typeface="Helvetica" panose="020B0604020202020204" pitchFamily="34" charset="0"/>
              </a:rPr>
              <a:t>10</a:t>
            </a:fld>
            <a:endParaRPr lang="zh-CN" altLang="en-US">
              <a:latin typeface="Helvetica" panose="020B0604020202020204" pitchFamily="34" charset="0"/>
              <a:cs typeface="Helvetica" panose="020B0604020202020204" pitchFamily="34" charset="0"/>
            </a:endParaRPr>
          </a:p>
        </p:txBody>
      </p:sp>
      <p:grpSp>
        <p:nvGrpSpPr>
          <p:cNvPr id="60" name="组合 59">
            <a:extLst>
              <a:ext uri="{FF2B5EF4-FFF2-40B4-BE49-F238E27FC236}">
                <a16:creationId xmlns:a16="http://schemas.microsoft.com/office/drawing/2014/main" id="{4D321717-5D43-4368-9DFB-F11FB2A66036}"/>
              </a:ext>
            </a:extLst>
          </p:cNvPr>
          <p:cNvGrpSpPr/>
          <p:nvPr/>
        </p:nvGrpSpPr>
        <p:grpSpPr>
          <a:xfrm>
            <a:off x="306570" y="589253"/>
            <a:ext cx="3579245" cy="461665"/>
            <a:chOff x="-3" y="4323990"/>
            <a:chExt cx="3579245" cy="461665"/>
          </a:xfrm>
        </p:grpSpPr>
        <p:sp>
          <p:nvSpPr>
            <p:cNvPr id="62" name="矩形 61">
              <a:extLst>
                <a:ext uri="{FF2B5EF4-FFF2-40B4-BE49-F238E27FC236}">
                  <a16:creationId xmlns:a16="http://schemas.microsoft.com/office/drawing/2014/main" id="{DD60977C-9EE1-448B-87A9-FE385F8DF6B4}"/>
                </a:ext>
              </a:extLst>
            </p:cNvPr>
            <p:cNvSpPr/>
            <p:nvPr/>
          </p:nvSpPr>
          <p:spPr>
            <a:xfrm>
              <a:off x="-3" y="4460785"/>
              <a:ext cx="193382" cy="193382"/>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65" name="文本框 64">
              <a:extLst>
                <a:ext uri="{FF2B5EF4-FFF2-40B4-BE49-F238E27FC236}">
                  <a16:creationId xmlns:a16="http://schemas.microsoft.com/office/drawing/2014/main" id="{BB4E827D-21E4-4AF8-9CB4-5C69532477A1}"/>
                </a:ext>
              </a:extLst>
            </p:cNvPr>
            <p:cNvSpPr txBox="1"/>
            <p:nvPr/>
          </p:nvSpPr>
          <p:spPr>
            <a:xfrm>
              <a:off x="193379" y="4323990"/>
              <a:ext cx="3385863" cy="461665"/>
            </a:xfrm>
            <a:prstGeom prst="rect">
              <a:avLst/>
            </a:prstGeom>
            <a:noFill/>
          </p:spPr>
          <p:txBody>
            <a:bodyPr wrap="none" rtlCol="0">
              <a:spAutoFit/>
            </a:bodyPr>
            <a:lstStyle/>
            <a:p>
              <a:r>
                <a:rPr lang="en-US" altLang="zh-CN" sz="2400" dirty="0">
                  <a:latin typeface="Helvetica" panose="020B0604020202020204" pitchFamily="34" charset="0"/>
                  <a:cs typeface="Helvetica" panose="020B0604020202020204" pitchFamily="34" charset="0"/>
                </a:rPr>
                <a:t>The question to answer</a:t>
              </a:r>
            </a:p>
          </p:txBody>
        </p:sp>
      </p:grpSp>
      <p:grpSp>
        <p:nvGrpSpPr>
          <p:cNvPr id="190" name="组合 189">
            <a:extLst>
              <a:ext uri="{FF2B5EF4-FFF2-40B4-BE49-F238E27FC236}">
                <a16:creationId xmlns:a16="http://schemas.microsoft.com/office/drawing/2014/main" id="{D9786647-465B-4648-827A-6B6CD36E2FF7}"/>
              </a:ext>
            </a:extLst>
          </p:cNvPr>
          <p:cNvGrpSpPr/>
          <p:nvPr/>
        </p:nvGrpSpPr>
        <p:grpSpPr>
          <a:xfrm>
            <a:off x="499951" y="1296826"/>
            <a:ext cx="7294392" cy="369332"/>
            <a:chOff x="499951" y="1442718"/>
            <a:chExt cx="7294392" cy="369332"/>
          </a:xfrm>
        </p:grpSpPr>
        <p:sp>
          <p:nvSpPr>
            <p:cNvPr id="68" name="矩形 67">
              <a:extLst>
                <a:ext uri="{FF2B5EF4-FFF2-40B4-BE49-F238E27FC236}">
                  <a16:creationId xmlns:a16="http://schemas.microsoft.com/office/drawing/2014/main" id="{8363BB50-256A-4972-8B2D-CBC92B1F6EDA}"/>
                </a:ext>
              </a:extLst>
            </p:cNvPr>
            <p:cNvSpPr/>
            <p:nvPr/>
          </p:nvSpPr>
          <p:spPr>
            <a:xfrm>
              <a:off x="833180" y="1442718"/>
              <a:ext cx="6961163" cy="369332"/>
            </a:xfrm>
            <a:prstGeom prst="rect">
              <a:avLst/>
            </a:prstGeom>
          </p:spPr>
          <p:txBody>
            <a:bodyPr wrap="square">
              <a:spAutoFit/>
            </a:bodyPr>
            <a:lstStyle/>
            <a:p>
              <a:r>
                <a:rPr lang="zh-CN" altLang="en-US" dirty="0">
                  <a:latin typeface="Helvetica" panose="020B0604020202020204" pitchFamily="34" charset="0"/>
                  <a:cs typeface="Helvetica" panose="020B0604020202020204" pitchFamily="34" charset="0"/>
                </a:rPr>
                <a:t>What </a:t>
              </a:r>
              <a:r>
                <a:rPr lang="en-US" altLang="zh-CN" dirty="0">
                  <a:latin typeface="Helvetica" panose="020B0604020202020204" pitchFamily="34" charset="0"/>
                  <a:cs typeface="Helvetica" panose="020B0604020202020204" pitchFamily="34" charset="0"/>
                </a:rPr>
                <a:t>influence the </a:t>
              </a:r>
              <a:r>
                <a:rPr lang="en-US" altLang="zh-CN" dirty="0">
                  <a:solidFill>
                    <a:srgbClr val="FF3300"/>
                  </a:solidFill>
                  <a:latin typeface="Helvetica" panose="020B0604020202020204" pitchFamily="34" charset="0"/>
                  <a:cs typeface="Helvetica" panose="020B0604020202020204" pitchFamily="34" charset="0"/>
                </a:rPr>
                <a:t>walking duration </a:t>
              </a:r>
              <a:r>
                <a:rPr lang="en-US" altLang="zh-CN" dirty="0">
                  <a:latin typeface="Helvetica" panose="020B0604020202020204" pitchFamily="34" charset="0"/>
                  <a:cs typeface="Helvetica" panose="020B0604020202020204" pitchFamily="34" charset="0"/>
                </a:rPr>
                <a:t>to transit stations</a:t>
              </a:r>
              <a:r>
                <a:rPr lang="zh-CN" altLang="en-US" dirty="0">
                  <a:latin typeface="Helvetica" panose="020B0604020202020204" pitchFamily="34" charset="0"/>
                  <a:cs typeface="Helvetica" panose="020B0604020202020204" pitchFamily="34" charset="0"/>
                </a:rPr>
                <a:t>?</a:t>
              </a:r>
            </a:p>
          </p:txBody>
        </p:sp>
        <p:sp>
          <p:nvSpPr>
            <p:cNvPr id="187" name="矩形: 圆角 186">
              <a:extLst>
                <a:ext uri="{FF2B5EF4-FFF2-40B4-BE49-F238E27FC236}">
                  <a16:creationId xmlns:a16="http://schemas.microsoft.com/office/drawing/2014/main" id="{563C6D9C-4D0B-490C-871B-2F81589ED6C0}"/>
                </a:ext>
              </a:extLst>
            </p:cNvPr>
            <p:cNvSpPr/>
            <p:nvPr/>
          </p:nvSpPr>
          <p:spPr>
            <a:xfrm>
              <a:off x="499951" y="1484314"/>
              <a:ext cx="288758" cy="288758"/>
            </a:xfrm>
            <a:prstGeom prst="roundRect">
              <a:avLst/>
            </a:prstGeom>
            <a:noFill/>
            <a:ln w="1905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Helvetica" panose="020B0604020202020204" pitchFamily="34" charset="0"/>
                  <a:cs typeface="Helvetica" panose="020B0604020202020204" pitchFamily="34" charset="0"/>
                </a:rPr>
                <a:t>1</a:t>
              </a:r>
              <a:endParaRPr lang="zh-CN" altLang="en-US" dirty="0">
                <a:solidFill>
                  <a:schemeClr val="tx1"/>
                </a:solidFill>
                <a:latin typeface="Helvetica" panose="020B0604020202020204" pitchFamily="34" charset="0"/>
                <a:cs typeface="Helvetica" panose="020B0604020202020204" pitchFamily="34" charset="0"/>
              </a:endParaRPr>
            </a:p>
          </p:txBody>
        </p:sp>
      </p:grpSp>
      <p:grpSp>
        <p:nvGrpSpPr>
          <p:cNvPr id="191" name="组合 190">
            <a:extLst>
              <a:ext uri="{FF2B5EF4-FFF2-40B4-BE49-F238E27FC236}">
                <a16:creationId xmlns:a16="http://schemas.microsoft.com/office/drawing/2014/main" id="{768477B1-40AD-4398-9990-90625AF33595}"/>
              </a:ext>
            </a:extLst>
          </p:cNvPr>
          <p:cNvGrpSpPr/>
          <p:nvPr/>
        </p:nvGrpSpPr>
        <p:grpSpPr>
          <a:xfrm>
            <a:off x="499951" y="4887604"/>
            <a:ext cx="7294392" cy="369332"/>
            <a:chOff x="499951" y="1948862"/>
            <a:chExt cx="7294392" cy="369332"/>
          </a:xfrm>
        </p:grpSpPr>
        <p:sp>
          <p:nvSpPr>
            <p:cNvPr id="188" name="矩形 187">
              <a:extLst>
                <a:ext uri="{FF2B5EF4-FFF2-40B4-BE49-F238E27FC236}">
                  <a16:creationId xmlns:a16="http://schemas.microsoft.com/office/drawing/2014/main" id="{2AF0FEB2-81A3-4EB7-98EE-9774C3D0B937}"/>
                </a:ext>
              </a:extLst>
            </p:cNvPr>
            <p:cNvSpPr/>
            <p:nvPr/>
          </p:nvSpPr>
          <p:spPr>
            <a:xfrm>
              <a:off x="833180" y="1948862"/>
              <a:ext cx="6961163" cy="369332"/>
            </a:xfrm>
            <a:prstGeom prst="rect">
              <a:avLst/>
            </a:prstGeom>
          </p:spPr>
          <p:txBody>
            <a:bodyPr wrap="square">
              <a:spAutoFit/>
            </a:bodyPr>
            <a:lstStyle/>
            <a:p>
              <a:r>
                <a:rPr lang="en-US" altLang="zh-CN" dirty="0">
                  <a:latin typeface="Helvetica" panose="020B0604020202020204" pitchFamily="34" charset="0"/>
                  <a:cs typeface="Helvetica" panose="020B0604020202020204" pitchFamily="34" charset="0"/>
                </a:rPr>
                <a:t>What factors explain transit ridership at </a:t>
              </a:r>
              <a:r>
                <a:rPr lang="en-US" altLang="zh-CN" dirty="0">
                  <a:solidFill>
                    <a:srgbClr val="FF3300"/>
                  </a:solidFill>
                  <a:latin typeface="Helvetica" panose="020B0604020202020204" pitchFamily="34" charset="0"/>
                  <a:cs typeface="Helvetica" panose="020B0604020202020204" pitchFamily="34" charset="0"/>
                </a:rPr>
                <a:t>station level</a:t>
              </a:r>
              <a:r>
                <a:rPr lang="en-US" altLang="zh-CN" dirty="0">
                  <a:latin typeface="Helvetica" panose="020B0604020202020204" pitchFamily="34" charset="0"/>
                  <a:cs typeface="Helvetica" panose="020B0604020202020204" pitchFamily="34" charset="0"/>
                </a:rPr>
                <a:t>?</a:t>
              </a:r>
            </a:p>
          </p:txBody>
        </p:sp>
        <p:sp>
          <p:nvSpPr>
            <p:cNvPr id="189" name="矩形: 圆角 188">
              <a:extLst>
                <a:ext uri="{FF2B5EF4-FFF2-40B4-BE49-F238E27FC236}">
                  <a16:creationId xmlns:a16="http://schemas.microsoft.com/office/drawing/2014/main" id="{B3A4D514-7DB9-4990-A739-457126B30DFA}"/>
                </a:ext>
              </a:extLst>
            </p:cNvPr>
            <p:cNvSpPr/>
            <p:nvPr/>
          </p:nvSpPr>
          <p:spPr>
            <a:xfrm>
              <a:off x="499951" y="1990458"/>
              <a:ext cx="288758" cy="288758"/>
            </a:xfrm>
            <a:prstGeom prst="roundRect">
              <a:avLst/>
            </a:prstGeom>
            <a:noFill/>
            <a:ln w="1905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Helvetica" panose="020B0604020202020204" pitchFamily="34" charset="0"/>
                  <a:cs typeface="Helvetica" panose="020B0604020202020204" pitchFamily="34" charset="0"/>
                </a:rPr>
                <a:t>2</a:t>
              </a:r>
              <a:endParaRPr lang="zh-CN" altLang="en-US" dirty="0">
                <a:solidFill>
                  <a:schemeClr val="tx1"/>
                </a:solidFill>
                <a:latin typeface="Helvetica" panose="020B0604020202020204" pitchFamily="34" charset="0"/>
                <a:cs typeface="Helvetica" panose="020B0604020202020204" pitchFamily="34" charset="0"/>
              </a:endParaRPr>
            </a:p>
          </p:txBody>
        </p:sp>
      </p:grpSp>
      <p:grpSp>
        <p:nvGrpSpPr>
          <p:cNvPr id="192" name="组合 191">
            <a:extLst>
              <a:ext uri="{FF2B5EF4-FFF2-40B4-BE49-F238E27FC236}">
                <a16:creationId xmlns:a16="http://schemas.microsoft.com/office/drawing/2014/main" id="{CD091EF0-B0DC-4AFC-A030-935DA2127866}"/>
              </a:ext>
            </a:extLst>
          </p:cNvPr>
          <p:cNvGrpSpPr/>
          <p:nvPr/>
        </p:nvGrpSpPr>
        <p:grpSpPr>
          <a:xfrm>
            <a:off x="499951" y="5575946"/>
            <a:ext cx="7294392" cy="369332"/>
            <a:chOff x="499951" y="1948862"/>
            <a:chExt cx="7294392" cy="369332"/>
          </a:xfrm>
        </p:grpSpPr>
        <p:sp>
          <p:nvSpPr>
            <p:cNvPr id="193" name="矩形 192">
              <a:extLst>
                <a:ext uri="{FF2B5EF4-FFF2-40B4-BE49-F238E27FC236}">
                  <a16:creationId xmlns:a16="http://schemas.microsoft.com/office/drawing/2014/main" id="{396575A2-114B-4455-838B-8DD04EEEAD58}"/>
                </a:ext>
              </a:extLst>
            </p:cNvPr>
            <p:cNvSpPr/>
            <p:nvPr/>
          </p:nvSpPr>
          <p:spPr>
            <a:xfrm>
              <a:off x="833180" y="1948862"/>
              <a:ext cx="6961163" cy="369332"/>
            </a:xfrm>
            <a:prstGeom prst="rect">
              <a:avLst/>
            </a:prstGeom>
          </p:spPr>
          <p:txBody>
            <a:bodyPr wrap="square">
              <a:spAutoFit/>
            </a:bodyPr>
            <a:lstStyle/>
            <a:p>
              <a:r>
                <a:rPr lang="en-US" altLang="zh-CN" dirty="0">
                  <a:latin typeface="Helvetica" panose="020B0604020202020204" pitchFamily="34" charset="0"/>
                  <a:cs typeface="Helvetica" panose="020B0604020202020204" pitchFamily="34" charset="0"/>
                </a:rPr>
                <a:t>What factors influence transit ridership </a:t>
              </a:r>
              <a:r>
                <a:rPr lang="en-US" altLang="zh-CN" dirty="0">
                  <a:solidFill>
                    <a:srgbClr val="FF3300"/>
                  </a:solidFill>
                  <a:latin typeface="Helvetica" panose="020B0604020202020204" pitchFamily="34" charset="0"/>
                  <a:cs typeface="Helvetica" panose="020B0604020202020204" pitchFamily="34" charset="0"/>
                </a:rPr>
                <a:t>between station and station</a:t>
              </a:r>
              <a:r>
                <a:rPr lang="en-US" altLang="zh-CN" dirty="0">
                  <a:latin typeface="Helvetica" panose="020B0604020202020204" pitchFamily="34" charset="0"/>
                  <a:cs typeface="Helvetica" panose="020B0604020202020204" pitchFamily="34" charset="0"/>
                </a:rPr>
                <a:t>?</a:t>
              </a:r>
            </a:p>
          </p:txBody>
        </p:sp>
        <p:sp>
          <p:nvSpPr>
            <p:cNvPr id="194" name="矩形: 圆角 193">
              <a:extLst>
                <a:ext uri="{FF2B5EF4-FFF2-40B4-BE49-F238E27FC236}">
                  <a16:creationId xmlns:a16="http://schemas.microsoft.com/office/drawing/2014/main" id="{D3B843D3-1224-4638-B520-AFFF7B379FB7}"/>
                </a:ext>
              </a:extLst>
            </p:cNvPr>
            <p:cNvSpPr/>
            <p:nvPr/>
          </p:nvSpPr>
          <p:spPr>
            <a:xfrm>
              <a:off x="499951" y="1990458"/>
              <a:ext cx="288758" cy="288758"/>
            </a:xfrm>
            <a:prstGeom prst="roundRect">
              <a:avLst/>
            </a:prstGeom>
            <a:noFill/>
            <a:ln w="1905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Helvetica" panose="020B0604020202020204" pitchFamily="34" charset="0"/>
                  <a:cs typeface="Helvetica" panose="020B0604020202020204" pitchFamily="34" charset="0"/>
                </a:rPr>
                <a:t>3</a:t>
              </a:r>
              <a:endParaRPr lang="zh-CN" altLang="en-US" dirty="0">
                <a:solidFill>
                  <a:schemeClr val="tx1"/>
                </a:solidFill>
                <a:latin typeface="Helvetica" panose="020B0604020202020204" pitchFamily="34" charset="0"/>
                <a:cs typeface="Helvetica" panose="020B0604020202020204" pitchFamily="34" charset="0"/>
              </a:endParaRPr>
            </a:p>
          </p:txBody>
        </p:sp>
      </p:grpSp>
      <p:sp>
        <p:nvSpPr>
          <p:cNvPr id="96" name="矩形 95">
            <a:extLst>
              <a:ext uri="{FF2B5EF4-FFF2-40B4-BE49-F238E27FC236}">
                <a16:creationId xmlns:a16="http://schemas.microsoft.com/office/drawing/2014/main" id="{5A8708F4-599A-4110-86DD-BB43CD9207D7}"/>
              </a:ext>
            </a:extLst>
          </p:cNvPr>
          <p:cNvSpPr/>
          <p:nvPr/>
        </p:nvSpPr>
        <p:spPr>
          <a:xfrm>
            <a:off x="362755" y="4708431"/>
            <a:ext cx="7611759" cy="1336698"/>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1" name="组合 20">
            <a:extLst>
              <a:ext uri="{FF2B5EF4-FFF2-40B4-BE49-F238E27FC236}">
                <a16:creationId xmlns:a16="http://schemas.microsoft.com/office/drawing/2014/main" id="{825E5FE3-7F28-49F6-8212-6CFA4BDCF84A}"/>
              </a:ext>
            </a:extLst>
          </p:cNvPr>
          <p:cNvGrpSpPr/>
          <p:nvPr/>
        </p:nvGrpSpPr>
        <p:grpSpPr>
          <a:xfrm>
            <a:off x="1611756" y="1772954"/>
            <a:ext cx="6182587" cy="2856654"/>
            <a:chOff x="1611756" y="1772954"/>
            <a:chExt cx="6182587" cy="2856654"/>
          </a:xfrm>
        </p:grpSpPr>
        <p:grpSp>
          <p:nvGrpSpPr>
            <p:cNvPr id="200" name="组合 199">
              <a:extLst>
                <a:ext uri="{FF2B5EF4-FFF2-40B4-BE49-F238E27FC236}">
                  <a16:creationId xmlns:a16="http://schemas.microsoft.com/office/drawing/2014/main" id="{88D29694-1A67-44E5-95DD-8830F35A8F7F}"/>
                </a:ext>
              </a:extLst>
            </p:cNvPr>
            <p:cNvGrpSpPr/>
            <p:nvPr/>
          </p:nvGrpSpPr>
          <p:grpSpPr>
            <a:xfrm>
              <a:off x="1611756" y="2312422"/>
              <a:ext cx="6182587" cy="2289506"/>
              <a:chOff x="1130321" y="2201087"/>
              <a:chExt cx="6182587" cy="2289506"/>
            </a:xfrm>
          </p:grpSpPr>
          <p:grpSp>
            <p:nvGrpSpPr>
              <p:cNvPr id="101" name="组合 100">
                <a:extLst>
                  <a:ext uri="{FF2B5EF4-FFF2-40B4-BE49-F238E27FC236}">
                    <a16:creationId xmlns:a16="http://schemas.microsoft.com/office/drawing/2014/main" id="{72BF25C7-6AA0-4A5B-93E6-F9C2FD89CD16}"/>
                  </a:ext>
                </a:extLst>
              </p:cNvPr>
              <p:cNvGrpSpPr/>
              <p:nvPr/>
            </p:nvGrpSpPr>
            <p:grpSpPr>
              <a:xfrm>
                <a:off x="1588244" y="2201087"/>
                <a:ext cx="5242617" cy="2062264"/>
                <a:chOff x="1912094" y="2163900"/>
                <a:chExt cx="5242617" cy="2062264"/>
              </a:xfrm>
            </p:grpSpPr>
            <p:grpSp>
              <p:nvGrpSpPr>
                <p:cNvPr id="6" name="组合 5">
                  <a:extLst>
                    <a:ext uri="{FF2B5EF4-FFF2-40B4-BE49-F238E27FC236}">
                      <a16:creationId xmlns:a16="http://schemas.microsoft.com/office/drawing/2014/main" id="{F93C6949-488B-4886-BE1C-9CA33341BF0D}"/>
                    </a:ext>
                  </a:extLst>
                </p:cNvPr>
                <p:cNvGrpSpPr/>
                <p:nvPr/>
              </p:nvGrpSpPr>
              <p:grpSpPr>
                <a:xfrm>
                  <a:off x="1912094" y="2163900"/>
                  <a:ext cx="5242617" cy="2062264"/>
                  <a:chOff x="2052347" y="2309514"/>
                  <a:chExt cx="5242617" cy="2062264"/>
                </a:xfrm>
              </p:grpSpPr>
              <p:grpSp>
                <p:nvGrpSpPr>
                  <p:cNvPr id="5" name="组合 4">
                    <a:extLst>
                      <a:ext uri="{FF2B5EF4-FFF2-40B4-BE49-F238E27FC236}">
                        <a16:creationId xmlns:a16="http://schemas.microsoft.com/office/drawing/2014/main" id="{549A74F2-C453-46F8-898D-412FC41BD35B}"/>
                      </a:ext>
                    </a:extLst>
                  </p:cNvPr>
                  <p:cNvGrpSpPr/>
                  <p:nvPr/>
                </p:nvGrpSpPr>
                <p:grpSpPr>
                  <a:xfrm>
                    <a:off x="2052347" y="2309514"/>
                    <a:ext cx="2062264" cy="2062264"/>
                    <a:chOff x="3147199" y="1430771"/>
                    <a:chExt cx="2062264" cy="2062264"/>
                  </a:xfrm>
                </p:grpSpPr>
                <p:sp>
                  <p:nvSpPr>
                    <p:cNvPr id="3" name="矩形 2">
                      <a:extLst>
                        <a:ext uri="{FF2B5EF4-FFF2-40B4-BE49-F238E27FC236}">
                          <a16:creationId xmlns:a16="http://schemas.microsoft.com/office/drawing/2014/main" id="{0CA8C95F-4980-41F0-A72D-DEEE026B1213}"/>
                        </a:ext>
                      </a:extLst>
                    </p:cNvPr>
                    <p:cNvSpPr/>
                    <p:nvPr/>
                  </p:nvSpPr>
                  <p:spPr>
                    <a:xfrm>
                      <a:off x="3998068" y="2373549"/>
                      <a:ext cx="408562" cy="165804"/>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椭圆 3">
                      <a:extLst>
                        <a:ext uri="{FF2B5EF4-FFF2-40B4-BE49-F238E27FC236}">
                          <a16:creationId xmlns:a16="http://schemas.microsoft.com/office/drawing/2014/main" id="{3A7E0AA9-42E8-4B88-A4FE-CC891B441E17}"/>
                        </a:ext>
                      </a:extLst>
                    </p:cNvPr>
                    <p:cNvSpPr/>
                    <p:nvPr/>
                  </p:nvSpPr>
                  <p:spPr>
                    <a:xfrm>
                      <a:off x="3147199" y="1430771"/>
                      <a:ext cx="2062264" cy="2062264"/>
                    </a:xfrm>
                    <a:prstGeom prst="ellipse">
                      <a:avLst/>
                    </a:prstGeom>
                    <a:noFill/>
                    <a:ln w="19050">
                      <a:solidFill>
                        <a:srgbClr val="FF5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64" name="组合 63">
                    <a:extLst>
                      <a:ext uri="{FF2B5EF4-FFF2-40B4-BE49-F238E27FC236}">
                        <a16:creationId xmlns:a16="http://schemas.microsoft.com/office/drawing/2014/main" id="{23CAAA93-7C03-4EC0-B827-563541C6FDD4}"/>
                      </a:ext>
                    </a:extLst>
                  </p:cNvPr>
                  <p:cNvGrpSpPr/>
                  <p:nvPr/>
                </p:nvGrpSpPr>
                <p:grpSpPr>
                  <a:xfrm>
                    <a:off x="5232700" y="2309514"/>
                    <a:ext cx="2062264" cy="2062264"/>
                    <a:chOff x="3075892" y="1430771"/>
                    <a:chExt cx="2062264" cy="2062264"/>
                  </a:xfrm>
                </p:grpSpPr>
                <p:sp>
                  <p:nvSpPr>
                    <p:cNvPr id="66" name="矩形 65">
                      <a:extLst>
                        <a:ext uri="{FF2B5EF4-FFF2-40B4-BE49-F238E27FC236}">
                          <a16:creationId xmlns:a16="http://schemas.microsoft.com/office/drawing/2014/main" id="{08B37EA8-1127-4CFA-A358-6D54603F188C}"/>
                        </a:ext>
                      </a:extLst>
                    </p:cNvPr>
                    <p:cNvSpPr/>
                    <p:nvPr/>
                  </p:nvSpPr>
                  <p:spPr>
                    <a:xfrm>
                      <a:off x="3902743" y="2373549"/>
                      <a:ext cx="408562" cy="165804"/>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7" name="椭圆 66">
                      <a:extLst>
                        <a:ext uri="{FF2B5EF4-FFF2-40B4-BE49-F238E27FC236}">
                          <a16:creationId xmlns:a16="http://schemas.microsoft.com/office/drawing/2014/main" id="{65D56EAD-9E25-4382-AA34-174E174AD666}"/>
                        </a:ext>
                      </a:extLst>
                    </p:cNvPr>
                    <p:cNvSpPr/>
                    <p:nvPr/>
                  </p:nvSpPr>
                  <p:spPr>
                    <a:xfrm>
                      <a:off x="3075892" y="1430771"/>
                      <a:ext cx="2062264" cy="2062264"/>
                    </a:xfrm>
                    <a:prstGeom prst="ellipse">
                      <a:avLst/>
                    </a:prstGeom>
                    <a:noFill/>
                    <a:ln w="19050">
                      <a:solidFill>
                        <a:srgbClr val="FF5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sp>
              <p:nvSpPr>
                <p:cNvPr id="16" name="文本框 15">
                  <a:extLst>
                    <a:ext uri="{FF2B5EF4-FFF2-40B4-BE49-F238E27FC236}">
                      <a16:creationId xmlns:a16="http://schemas.microsoft.com/office/drawing/2014/main" id="{FACC622E-96BE-4C82-B5BE-458A91881888}"/>
                    </a:ext>
                  </a:extLst>
                </p:cNvPr>
                <p:cNvSpPr txBox="1"/>
                <p:nvPr/>
              </p:nvSpPr>
              <p:spPr>
                <a:xfrm>
                  <a:off x="2531225" y="2736335"/>
                  <a:ext cx="822661" cy="338554"/>
                </a:xfrm>
                <a:prstGeom prst="rect">
                  <a:avLst/>
                </a:prstGeom>
                <a:noFill/>
              </p:spPr>
              <p:txBody>
                <a:bodyPr wrap="none" rtlCol="0">
                  <a:spAutoFit/>
                </a:bodyPr>
                <a:lstStyle/>
                <a:p>
                  <a:r>
                    <a:rPr lang="en-US" altLang="zh-CN" sz="1600" dirty="0">
                      <a:latin typeface="Helvetica" panose="020B0604020202020204" pitchFamily="34" charset="0"/>
                      <a:cs typeface="Helvetica" panose="020B0604020202020204" pitchFamily="34" charset="0"/>
                    </a:rPr>
                    <a:t>Station</a:t>
                  </a:r>
                  <a:endParaRPr lang="zh-CN" altLang="en-US" sz="1600" dirty="0">
                    <a:latin typeface="Helvetica" panose="020B0604020202020204" pitchFamily="34" charset="0"/>
                    <a:cs typeface="Helvetica" panose="020B0604020202020204" pitchFamily="34" charset="0"/>
                  </a:endParaRPr>
                </a:p>
              </p:txBody>
            </p:sp>
            <p:sp>
              <p:nvSpPr>
                <p:cNvPr id="75" name="文本框 74">
                  <a:extLst>
                    <a:ext uri="{FF2B5EF4-FFF2-40B4-BE49-F238E27FC236}">
                      <a16:creationId xmlns:a16="http://schemas.microsoft.com/office/drawing/2014/main" id="{28752FD0-8DFB-40B4-9358-BB6822B22DA5}"/>
                    </a:ext>
                  </a:extLst>
                </p:cNvPr>
                <p:cNvSpPr txBox="1"/>
                <p:nvPr/>
              </p:nvSpPr>
              <p:spPr>
                <a:xfrm>
                  <a:off x="5712248" y="3262710"/>
                  <a:ext cx="822661" cy="338554"/>
                </a:xfrm>
                <a:prstGeom prst="rect">
                  <a:avLst/>
                </a:prstGeom>
                <a:noFill/>
              </p:spPr>
              <p:txBody>
                <a:bodyPr wrap="none" rtlCol="0">
                  <a:spAutoFit/>
                </a:bodyPr>
                <a:lstStyle/>
                <a:p>
                  <a:r>
                    <a:rPr lang="en-US" altLang="zh-CN" sz="1600" dirty="0">
                      <a:latin typeface="Helvetica" panose="020B0604020202020204" pitchFamily="34" charset="0"/>
                      <a:cs typeface="Helvetica" panose="020B0604020202020204" pitchFamily="34" charset="0"/>
                    </a:rPr>
                    <a:t>Station</a:t>
                  </a:r>
                  <a:endParaRPr lang="zh-CN" altLang="en-US" sz="1600" dirty="0">
                    <a:latin typeface="Helvetica" panose="020B0604020202020204" pitchFamily="34" charset="0"/>
                    <a:cs typeface="Helvetica" panose="020B0604020202020204" pitchFamily="34" charset="0"/>
                  </a:endParaRPr>
                </a:p>
              </p:txBody>
            </p:sp>
          </p:grpSp>
          <p:grpSp>
            <p:nvGrpSpPr>
              <p:cNvPr id="158" name="组合 157">
                <a:extLst>
                  <a:ext uri="{FF2B5EF4-FFF2-40B4-BE49-F238E27FC236}">
                    <a16:creationId xmlns:a16="http://schemas.microsoft.com/office/drawing/2014/main" id="{9EF1521D-FA37-4B45-9F74-A3D37DCE75B3}"/>
                  </a:ext>
                </a:extLst>
              </p:cNvPr>
              <p:cNvGrpSpPr/>
              <p:nvPr/>
            </p:nvGrpSpPr>
            <p:grpSpPr>
              <a:xfrm>
                <a:off x="1130321" y="3194671"/>
                <a:ext cx="6182587" cy="57769"/>
                <a:chOff x="1454171" y="3157484"/>
                <a:chExt cx="6182587" cy="57769"/>
              </a:xfrm>
            </p:grpSpPr>
            <p:grpSp>
              <p:nvGrpSpPr>
                <p:cNvPr id="122" name="组合 121">
                  <a:extLst>
                    <a:ext uri="{FF2B5EF4-FFF2-40B4-BE49-F238E27FC236}">
                      <a16:creationId xmlns:a16="http://schemas.microsoft.com/office/drawing/2014/main" id="{32FCC18E-3C82-4A81-9EE8-0F12C4FF6F8A}"/>
                    </a:ext>
                  </a:extLst>
                </p:cNvPr>
                <p:cNvGrpSpPr/>
                <p:nvPr/>
              </p:nvGrpSpPr>
              <p:grpSpPr>
                <a:xfrm>
                  <a:off x="3171362" y="3157664"/>
                  <a:ext cx="2747936" cy="57589"/>
                  <a:chOff x="3394631" y="4597989"/>
                  <a:chExt cx="2747936" cy="57589"/>
                </a:xfrm>
              </p:grpSpPr>
              <p:sp>
                <p:nvSpPr>
                  <p:cNvPr id="106" name="矩形 105">
                    <a:extLst>
                      <a:ext uri="{FF2B5EF4-FFF2-40B4-BE49-F238E27FC236}">
                        <a16:creationId xmlns:a16="http://schemas.microsoft.com/office/drawing/2014/main" id="{94FDFE25-8B98-4A76-AC37-83C829F97C1C}"/>
                      </a:ext>
                    </a:extLst>
                  </p:cNvPr>
                  <p:cNvSpPr/>
                  <p:nvPr/>
                </p:nvSpPr>
                <p:spPr>
                  <a:xfrm>
                    <a:off x="3394631" y="4597989"/>
                    <a:ext cx="123269" cy="57588"/>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矩形 106">
                    <a:extLst>
                      <a:ext uri="{FF2B5EF4-FFF2-40B4-BE49-F238E27FC236}">
                        <a16:creationId xmlns:a16="http://schemas.microsoft.com/office/drawing/2014/main" id="{649510FA-70AF-4870-AFC2-2920D772303E}"/>
                      </a:ext>
                    </a:extLst>
                  </p:cNvPr>
                  <p:cNvSpPr/>
                  <p:nvPr/>
                </p:nvSpPr>
                <p:spPr>
                  <a:xfrm>
                    <a:off x="3517900" y="4597989"/>
                    <a:ext cx="220223" cy="57588"/>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矩形 107">
                    <a:extLst>
                      <a:ext uri="{FF2B5EF4-FFF2-40B4-BE49-F238E27FC236}">
                        <a16:creationId xmlns:a16="http://schemas.microsoft.com/office/drawing/2014/main" id="{C41BC289-A1CE-4FE0-9E2D-8F7246B7C705}"/>
                      </a:ext>
                    </a:extLst>
                  </p:cNvPr>
                  <p:cNvSpPr/>
                  <p:nvPr/>
                </p:nvSpPr>
                <p:spPr>
                  <a:xfrm>
                    <a:off x="3738123" y="4597989"/>
                    <a:ext cx="123269" cy="57588"/>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矩形 108">
                    <a:extLst>
                      <a:ext uri="{FF2B5EF4-FFF2-40B4-BE49-F238E27FC236}">
                        <a16:creationId xmlns:a16="http://schemas.microsoft.com/office/drawing/2014/main" id="{F6A7C1FD-2BDD-4399-9C35-0B953782D544}"/>
                      </a:ext>
                    </a:extLst>
                  </p:cNvPr>
                  <p:cNvSpPr/>
                  <p:nvPr/>
                </p:nvSpPr>
                <p:spPr>
                  <a:xfrm>
                    <a:off x="3861392" y="4597989"/>
                    <a:ext cx="220223" cy="57588"/>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矩形 109">
                    <a:extLst>
                      <a:ext uri="{FF2B5EF4-FFF2-40B4-BE49-F238E27FC236}">
                        <a16:creationId xmlns:a16="http://schemas.microsoft.com/office/drawing/2014/main" id="{B5BEE8B1-8CE1-412A-BAF9-25E34C7AE515}"/>
                      </a:ext>
                    </a:extLst>
                  </p:cNvPr>
                  <p:cNvSpPr/>
                  <p:nvPr/>
                </p:nvSpPr>
                <p:spPr>
                  <a:xfrm>
                    <a:off x="4081615" y="4597989"/>
                    <a:ext cx="123269" cy="57588"/>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矩形 110">
                    <a:extLst>
                      <a:ext uri="{FF2B5EF4-FFF2-40B4-BE49-F238E27FC236}">
                        <a16:creationId xmlns:a16="http://schemas.microsoft.com/office/drawing/2014/main" id="{74AFEEB2-4A26-4406-AE95-05D012F6068B}"/>
                      </a:ext>
                    </a:extLst>
                  </p:cNvPr>
                  <p:cNvSpPr/>
                  <p:nvPr/>
                </p:nvSpPr>
                <p:spPr>
                  <a:xfrm>
                    <a:off x="4204884" y="4597989"/>
                    <a:ext cx="220223" cy="57588"/>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矩形 111">
                    <a:extLst>
                      <a:ext uri="{FF2B5EF4-FFF2-40B4-BE49-F238E27FC236}">
                        <a16:creationId xmlns:a16="http://schemas.microsoft.com/office/drawing/2014/main" id="{24DA4107-ADFB-484E-9792-E54E3EEAB5FC}"/>
                      </a:ext>
                    </a:extLst>
                  </p:cNvPr>
                  <p:cNvSpPr/>
                  <p:nvPr/>
                </p:nvSpPr>
                <p:spPr>
                  <a:xfrm>
                    <a:off x="4425107" y="4597989"/>
                    <a:ext cx="123269" cy="57588"/>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矩形 112">
                    <a:extLst>
                      <a:ext uri="{FF2B5EF4-FFF2-40B4-BE49-F238E27FC236}">
                        <a16:creationId xmlns:a16="http://schemas.microsoft.com/office/drawing/2014/main" id="{0C921695-3A32-492D-9A81-FBE4051CF19D}"/>
                      </a:ext>
                    </a:extLst>
                  </p:cNvPr>
                  <p:cNvSpPr/>
                  <p:nvPr/>
                </p:nvSpPr>
                <p:spPr>
                  <a:xfrm>
                    <a:off x="4548376" y="4597989"/>
                    <a:ext cx="220223" cy="57588"/>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矩形 113">
                    <a:extLst>
                      <a:ext uri="{FF2B5EF4-FFF2-40B4-BE49-F238E27FC236}">
                        <a16:creationId xmlns:a16="http://schemas.microsoft.com/office/drawing/2014/main" id="{E2174448-0295-411B-80E4-94D91100AA7F}"/>
                      </a:ext>
                    </a:extLst>
                  </p:cNvPr>
                  <p:cNvSpPr/>
                  <p:nvPr/>
                </p:nvSpPr>
                <p:spPr>
                  <a:xfrm>
                    <a:off x="4768599" y="4597990"/>
                    <a:ext cx="123269" cy="57588"/>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矩形 114">
                    <a:extLst>
                      <a:ext uri="{FF2B5EF4-FFF2-40B4-BE49-F238E27FC236}">
                        <a16:creationId xmlns:a16="http://schemas.microsoft.com/office/drawing/2014/main" id="{CA1535EA-140A-4C44-8987-2144AA01E854}"/>
                      </a:ext>
                    </a:extLst>
                  </p:cNvPr>
                  <p:cNvSpPr/>
                  <p:nvPr/>
                </p:nvSpPr>
                <p:spPr>
                  <a:xfrm>
                    <a:off x="4891868" y="4597990"/>
                    <a:ext cx="220223" cy="57588"/>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矩形 115">
                    <a:extLst>
                      <a:ext uri="{FF2B5EF4-FFF2-40B4-BE49-F238E27FC236}">
                        <a16:creationId xmlns:a16="http://schemas.microsoft.com/office/drawing/2014/main" id="{82432FA0-A62C-416F-9EEF-6A6757AD54CE}"/>
                      </a:ext>
                    </a:extLst>
                  </p:cNvPr>
                  <p:cNvSpPr/>
                  <p:nvPr/>
                </p:nvSpPr>
                <p:spPr>
                  <a:xfrm>
                    <a:off x="5112091" y="4597990"/>
                    <a:ext cx="123269" cy="57588"/>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矩形 116">
                    <a:extLst>
                      <a:ext uri="{FF2B5EF4-FFF2-40B4-BE49-F238E27FC236}">
                        <a16:creationId xmlns:a16="http://schemas.microsoft.com/office/drawing/2014/main" id="{1003E137-ACC2-4D46-8413-08083B634CDB}"/>
                      </a:ext>
                    </a:extLst>
                  </p:cNvPr>
                  <p:cNvSpPr/>
                  <p:nvPr/>
                </p:nvSpPr>
                <p:spPr>
                  <a:xfrm>
                    <a:off x="5235360" y="4597990"/>
                    <a:ext cx="220223" cy="57588"/>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矩形 117">
                    <a:extLst>
                      <a:ext uri="{FF2B5EF4-FFF2-40B4-BE49-F238E27FC236}">
                        <a16:creationId xmlns:a16="http://schemas.microsoft.com/office/drawing/2014/main" id="{A286276C-BF99-44AD-8078-B40DE0D6D27F}"/>
                      </a:ext>
                    </a:extLst>
                  </p:cNvPr>
                  <p:cNvSpPr/>
                  <p:nvPr/>
                </p:nvSpPr>
                <p:spPr>
                  <a:xfrm>
                    <a:off x="5455583" y="4597990"/>
                    <a:ext cx="123269" cy="57588"/>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矩形 118">
                    <a:extLst>
                      <a:ext uri="{FF2B5EF4-FFF2-40B4-BE49-F238E27FC236}">
                        <a16:creationId xmlns:a16="http://schemas.microsoft.com/office/drawing/2014/main" id="{A39E3D26-8F94-48A9-AA32-637565646DCA}"/>
                      </a:ext>
                    </a:extLst>
                  </p:cNvPr>
                  <p:cNvSpPr/>
                  <p:nvPr/>
                </p:nvSpPr>
                <p:spPr>
                  <a:xfrm>
                    <a:off x="5578852" y="4597990"/>
                    <a:ext cx="220223" cy="57588"/>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矩形 119">
                    <a:extLst>
                      <a:ext uri="{FF2B5EF4-FFF2-40B4-BE49-F238E27FC236}">
                        <a16:creationId xmlns:a16="http://schemas.microsoft.com/office/drawing/2014/main" id="{ADBF7681-0260-4C44-ACD0-DCA1648B506B}"/>
                      </a:ext>
                    </a:extLst>
                  </p:cNvPr>
                  <p:cNvSpPr/>
                  <p:nvPr/>
                </p:nvSpPr>
                <p:spPr>
                  <a:xfrm>
                    <a:off x="5799075" y="4597990"/>
                    <a:ext cx="123269" cy="57588"/>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矩形 120">
                    <a:extLst>
                      <a:ext uri="{FF2B5EF4-FFF2-40B4-BE49-F238E27FC236}">
                        <a16:creationId xmlns:a16="http://schemas.microsoft.com/office/drawing/2014/main" id="{812DA125-D58F-4823-A42E-47614B4B471A}"/>
                      </a:ext>
                    </a:extLst>
                  </p:cNvPr>
                  <p:cNvSpPr/>
                  <p:nvPr/>
                </p:nvSpPr>
                <p:spPr>
                  <a:xfrm>
                    <a:off x="5922344" y="4597990"/>
                    <a:ext cx="220223" cy="57588"/>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3" name="组合 122">
                  <a:extLst>
                    <a:ext uri="{FF2B5EF4-FFF2-40B4-BE49-F238E27FC236}">
                      <a16:creationId xmlns:a16="http://schemas.microsoft.com/office/drawing/2014/main" id="{10B3708B-1D42-44F3-AE5E-D5D2EAF1B0B1}"/>
                    </a:ext>
                  </a:extLst>
                </p:cNvPr>
                <p:cNvGrpSpPr/>
                <p:nvPr/>
              </p:nvGrpSpPr>
              <p:grpSpPr>
                <a:xfrm>
                  <a:off x="1454171" y="3157663"/>
                  <a:ext cx="1717460" cy="57589"/>
                  <a:chOff x="4425107" y="4597989"/>
                  <a:chExt cx="1717460" cy="57589"/>
                </a:xfrm>
              </p:grpSpPr>
              <p:sp>
                <p:nvSpPr>
                  <p:cNvPr id="130" name="矩形 129">
                    <a:extLst>
                      <a:ext uri="{FF2B5EF4-FFF2-40B4-BE49-F238E27FC236}">
                        <a16:creationId xmlns:a16="http://schemas.microsoft.com/office/drawing/2014/main" id="{A4BA9956-FE56-451E-9162-0FF1D2020055}"/>
                      </a:ext>
                    </a:extLst>
                  </p:cNvPr>
                  <p:cNvSpPr/>
                  <p:nvPr/>
                </p:nvSpPr>
                <p:spPr>
                  <a:xfrm>
                    <a:off x="4425107" y="4597989"/>
                    <a:ext cx="123269" cy="57588"/>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矩形 130">
                    <a:extLst>
                      <a:ext uri="{FF2B5EF4-FFF2-40B4-BE49-F238E27FC236}">
                        <a16:creationId xmlns:a16="http://schemas.microsoft.com/office/drawing/2014/main" id="{A54A966A-0B9D-4348-A5C1-CB989DBCB024}"/>
                      </a:ext>
                    </a:extLst>
                  </p:cNvPr>
                  <p:cNvSpPr/>
                  <p:nvPr/>
                </p:nvSpPr>
                <p:spPr>
                  <a:xfrm>
                    <a:off x="4548376" y="4597989"/>
                    <a:ext cx="220223" cy="57588"/>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矩形 131">
                    <a:extLst>
                      <a:ext uri="{FF2B5EF4-FFF2-40B4-BE49-F238E27FC236}">
                        <a16:creationId xmlns:a16="http://schemas.microsoft.com/office/drawing/2014/main" id="{7615D52B-8189-4014-BD84-16E489B37A83}"/>
                      </a:ext>
                    </a:extLst>
                  </p:cNvPr>
                  <p:cNvSpPr/>
                  <p:nvPr/>
                </p:nvSpPr>
                <p:spPr>
                  <a:xfrm>
                    <a:off x="4768599" y="4597990"/>
                    <a:ext cx="123269" cy="57588"/>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矩形 132">
                    <a:extLst>
                      <a:ext uri="{FF2B5EF4-FFF2-40B4-BE49-F238E27FC236}">
                        <a16:creationId xmlns:a16="http://schemas.microsoft.com/office/drawing/2014/main" id="{C3B4959D-ECF0-49B8-8A04-BDFA62B024A4}"/>
                      </a:ext>
                    </a:extLst>
                  </p:cNvPr>
                  <p:cNvSpPr/>
                  <p:nvPr/>
                </p:nvSpPr>
                <p:spPr>
                  <a:xfrm>
                    <a:off x="4891868" y="4597990"/>
                    <a:ext cx="220223" cy="57588"/>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矩形 133">
                    <a:extLst>
                      <a:ext uri="{FF2B5EF4-FFF2-40B4-BE49-F238E27FC236}">
                        <a16:creationId xmlns:a16="http://schemas.microsoft.com/office/drawing/2014/main" id="{CD8E758F-91A0-458E-9690-748F7A6B1E0C}"/>
                      </a:ext>
                    </a:extLst>
                  </p:cNvPr>
                  <p:cNvSpPr/>
                  <p:nvPr/>
                </p:nvSpPr>
                <p:spPr>
                  <a:xfrm>
                    <a:off x="5112091" y="4597990"/>
                    <a:ext cx="123269" cy="57588"/>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矩形 134">
                    <a:extLst>
                      <a:ext uri="{FF2B5EF4-FFF2-40B4-BE49-F238E27FC236}">
                        <a16:creationId xmlns:a16="http://schemas.microsoft.com/office/drawing/2014/main" id="{CA5370C8-B0B4-4C32-B863-C2F42B8DA68E}"/>
                      </a:ext>
                    </a:extLst>
                  </p:cNvPr>
                  <p:cNvSpPr/>
                  <p:nvPr/>
                </p:nvSpPr>
                <p:spPr>
                  <a:xfrm>
                    <a:off x="5235360" y="4597990"/>
                    <a:ext cx="220223" cy="57588"/>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矩形 135">
                    <a:extLst>
                      <a:ext uri="{FF2B5EF4-FFF2-40B4-BE49-F238E27FC236}">
                        <a16:creationId xmlns:a16="http://schemas.microsoft.com/office/drawing/2014/main" id="{21023660-FDAD-44AA-91EA-F843D5902462}"/>
                      </a:ext>
                    </a:extLst>
                  </p:cNvPr>
                  <p:cNvSpPr/>
                  <p:nvPr/>
                </p:nvSpPr>
                <p:spPr>
                  <a:xfrm>
                    <a:off x="5455583" y="4597990"/>
                    <a:ext cx="123269" cy="57588"/>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矩形 136">
                    <a:extLst>
                      <a:ext uri="{FF2B5EF4-FFF2-40B4-BE49-F238E27FC236}">
                        <a16:creationId xmlns:a16="http://schemas.microsoft.com/office/drawing/2014/main" id="{B2D5366E-F316-4B81-89D6-F652B92EA4FB}"/>
                      </a:ext>
                    </a:extLst>
                  </p:cNvPr>
                  <p:cNvSpPr/>
                  <p:nvPr/>
                </p:nvSpPr>
                <p:spPr>
                  <a:xfrm>
                    <a:off x="5578852" y="4597990"/>
                    <a:ext cx="220223" cy="57588"/>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矩形 137">
                    <a:extLst>
                      <a:ext uri="{FF2B5EF4-FFF2-40B4-BE49-F238E27FC236}">
                        <a16:creationId xmlns:a16="http://schemas.microsoft.com/office/drawing/2014/main" id="{039FC28C-0F3F-4E8F-9341-5460BC315EE2}"/>
                      </a:ext>
                    </a:extLst>
                  </p:cNvPr>
                  <p:cNvSpPr/>
                  <p:nvPr/>
                </p:nvSpPr>
                <p:spPr>
                  <a:xfrm>
                    <a:off x="5799075" y="4597990"/>
                    <a:ext cx="123269" cy="57588"/>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矩形 138">
                    <a:extLst>
                      <a:ext uri="{FF2B5EF4-FFF2-40B4-BE49-F238E27FC236}">
                        <a16:creationId xmlns:a16="http://schemas.microsoft.com/office/drawing/2014/main" id="{842EE028-3145-4F9D-BEFE-8A55847CC806}"/>
                      </a:ext>
                    </a:extLst>
                  </p:cNvPr>
                  <p:cNvSpPr/>
                  <p:nvPr/>
                </p:nvSpPr>
                <p:spPr>
                  <a:xfrm>
                    <a:off x="5922344" y="4597990"/>
                    <a:ext cx="220223" cy="57588"/>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0" name="组合 139">
                  <a:extLst>
                    <a:ext uri="{FF2B5EF4-FFF2-40B4-BE49-F238E27FC236}">
                      <a16:creationId xmlns:a16="http://schemas.microsoft.com/office/drawing/2014/main" id="{C64366D7-DEE9-47F1-829D-9DAD6332531B}"/>
                    </a:ext>
                  </a:extLst>
                </p:cNvPr>
                <p:cNvGrpSpPr/>
                <p:nvPr/>
              </p:nvGrpSpPr>
              <p:grpSpPr>
                <a:xfrm>
                  <a:off x="5919298" y="3157484"/>
                  <a:ext cx="1717460" cy="57589"/>
                  <a:chOff x="4425107" y="4597989"/>
                  <a:chExt cx="1717460" cy="57589"/>
                </a:xfrm>
              </p:grpSpPr>
              <p:sp>
                <p:nvSpPr>
                  <p:cNvPr id="141" name="矩形 140">
                    <a:extLst>
                      <a:ext uri="{FF2B5EF4-FFF2-40B4-BE49-F238E27FC236}">
                        <a16:creationId xmlns:a16="http://schemas.microsoft.com/office/drawing/2014/main" id="{269FC994-D947-4412-ABA1-7011E97D4979}"/>
                      </a:ext>
                    </a:extLst>
                  </p:cNvPr>
                  <p:cNvSpPr/>
                  <p:nvPr/>
                </p:nvSpPr>
                <p:spPr>
                  <a:xfrm>
                    <a:off x="4425107" y="4597989"/>
                    <a:ext cx="123269" cy="57588"/>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矩形 141">
                    <a:extLst>
                      <a:ext uri="{FF2B5EF4-FFF2-40B4-BE49-F238E27FC236}">
                        <a16:creationId xmlns:a16="http://schemas.microsoft.com/office/drawing/2014/main" id="{C37CD13E-F42E-41B2-9318-C78D9851C866}"/>
                      </a:ext>
                    </a:extLst>
                  </p:cNvPr>
                  <p:cNvSpPr/>
                  <p:nvPr/>
                </p:nvSpPr>
                <p:spPr>
                  <a:xfrm>
                    <a:off x="4548376" y="4597989"/>
                    <a:ext cx="220223" cy="57588"/>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矩形 142">
                    <a:extLst>
                      <a:ext uri="{FF2B5EF4-FFF2-40B4-BE49-F238E27FC236}">
                        <a16:creationId xmlns:a16="http://schemas.microsoft.com/office/drawing/2014/main" id="{8512B2D7-8289-4C2F-A65D-CDBEE5F6772B}"/>
                      </a:ext>
                    </a:extLst>
                  </p:cNvPr>
                  <p:cNvSpPr/>
                  <p:nvPr/>
                </p:nvSpPr>
                <p:spPr>
                  <a:xfrm>
                    <a:off x="4768599" y="4597990"/>
                    <a:ext cx="123269" cy="57588"/>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矩形 143">
                    <a:extLst>
                      <a:ext uri="{FF2B5EF4-FFF2-40B4-BE49-F238E27FC236}">
                        <a16:creationId xmlns:a16="http://schemas.microsoft.com/office/drawing/2014/main" id="{1F231165-43A9-4D3A-B2D6-46776DA23746}"/>
                      </a:ext>
                    </a:extLst>
                  </p:cNvPr>
                  <p:cNvSpPr/>
                  <p:nvPr/>
                </p:nvSpPr>
                <p:spPr>
                  <a:xfrm>
                    <a:off x="4891868" y="4597990"/>
                    <a:ext cx="220223" cy="57588"/>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矩形 144">
                    <a:extLst>
                      <a:ext uri="{FF2B5EF4-FFF2-40B4-BE49-F238E27FC236}">
                        <a16:creationId xmlns:a16="http://schemas.microsoft.com/office/drawing/2014/main" id="{78FC056D-A776-4DBA-AE9F-1BAB2F3A495B}"/>
                      </a:ext>
                    </a:extLst>
                  </p:cNvPr>
                  <p:cNvSpPr/>
                  <p:nvPr/>
                </p:nvSpPr>
                <p:spPr>
                  <a:xfrm>
                    <a:off x="5112091" y="4597990"/>
                    <a:ext cx="123269" cy="57588"/>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矩形 145">
                    <a:extLst>
                      <a:ext uri="{FF2B5EF4-FFF2-40B4-BE49-F238E27FC236}">
                        <a16:creationId xmlns:a16="http://schemas.microsoft.com/office/drawing/2014/main" id="{1FF63CBC-6E92-4ECF-B35A-2C69FE7B389F}"/>
                      </a:ext>
                    </a:extLst>
                  </p:cNvPr>
                  <p:cNvSpPr/>
                  <p:nvPr/>
                </p:nvSpPr>
                <p:spPr>
                  <a:xfrm>
                    <a:off x="5235360" y="4597990"/>
                    <a:ext cx="220223" cy="57588"/>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矩形 146">
                    <a:extLst>
                      <a:ext uri="{FF2B5EF4-FFF2-40B4-BE49-F238E27FC236}">
                        <a16:creationId xmlns:a16="http://schemas.microsoft.com/office/drawing/2014/main" id="{14D79737-324E-4A3C-9D9F-055EF8F7F67D}"/>
                      </a:ext>
                    </a:extLst>
                  </p:cNvPr>
                  <p:cNvSpPr/>
                  <p:nvPr/>
                </p:nvSpPr>
                <p:spPr>
                  <a:xfrm>
                    <a:off x="5455583" y="4597990"/>
                    <a:ext cx="123269" cy="57588"/>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矩形 147">
                    <a:extLst>
                      <a:ext uri="{FF2B5EF4-FFF2-40B4-BE49-F238E27FC236}">
                        <a16:creationId xmlns:a16="http://schemas.microsoft.com/office/drawing/2014/main" id="{371E67C9-87B9-498D-BDE2-BBD9A5F4C6F8}"/>
                      </a:ext>
                    </a:extLst>
                  </p:cNvPr>
                  <p:cNvSpPr/>
                  <p:nvPr/>
                </p:nvSpPr>
                <p:spPr>
                  <a:xfrm>
                    <a:off x="5578852" y="4597990"/>
                    <a:ext cx="220223" cy="57588"/>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矩形 148">
                    <a:extLst>
                      <a:ext uri="{FF2B5EF4-FFF2-40B4-BE49-F238E27FC236}">
                        <a16:creationId xmlns:a16="http://schemas.microsoft.com/office/drawing/2014/main" id="{F59DB585-7C39-4AFE-8824-3B0FD7D4A483}"/>
                      </a:ext>
                    </a:extLst>
                  </p:cNvPr>
                  <p:cNvSpPr/>
                  <p:nvPr/>
                </p:nvSpPr>
                <p:spPr>
                  <a:xfrm>
                    <a:off x="5799075" y="4597990"/>
                    <a:ext cx="123269" cy="57588"/>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矩形 149">
                    <a:extLst>
                      <a:ext uri="{FF2B5EF4-FFF2-40B4-BE49-F238E27FC236}">
                        <a16:creationId xmlns:a16="http://schemas.microsoft.com/office/drawing/2014/main" id="{6111C11A-EF64-47E4-A7F8-A25222D67B76}"/>
                      </a:ext>
                    </a:extLst>
                  </p:cNvPr>
                  <p:cNvSpPr/>
                  <p:nvPr/>
                </p:nvSpPr>
                <p:spPr>
                  <a:xfrm>
                    <a:off x="5922344" y="4597990"/>
                    <a:ext cx="220223" cy="57588"/>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57" name="箭头: 右 156">
                <a:extLst>
                  <a:ext uri="{FF2B5EF4-FFF2-40B4-BE49-F238E27FC236}">
                    <a16:creationId xmlns:a16="http://schemas.microsoft.com/office/drawing/2014/main" id="{B00F439F-CF48-4AC2-A5D3-B47854BD732C}"/>
                  </a:ext>
                </a:extLst>
              </p:cNvPr>
              <p:cNvSpPr/>
              <p:nvPr/>
            </p:nvSpPr>
            <p:spPr>
              <a:xfrm rot="18696745">
                <a:off x="2253181" y="3457571"/>
                <a:ext cx="193688" cy="169277"/>
              </a:xfrm>
              <a:prstGeom prst="rightArrow">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9" name="组合 198">
                <a:extLst>
                  <a:ext uri="{FF2B5EF4-FFF2-40B4-BE49-F238E27FC236}">
                    <a16:creationId xmlns:a16="http://schemas.microsoft.com/office/drawing/2014/main" id="{A63F3A4C-5ADC-4624-826D-2C3966AF374E}"/>
                  </a:ext>
                </a:extLst>
              </p:cNvPr>
              <p:cNvGrpSpPr/>
              <p:nvPr/>
            </p:nvGrpSpPr>
            <p:grpSpPr>
              <a:xfrm>
                <a:off x="1237350" y="3649275"/>
                <a:ext cx="1302038" cy="817206"/>
                <a:chOff x="1235070" y="3616663"/>
                <a:chExt cx="1302038" cy="817206"/>
              </a:xfrm>
            </p:grpSpPr>
            <p:sp>
              <p:nvSpPr>
                <p:cNvPr id="195" name="矩形 194">
                  <a:extLst>
                    <a:ext uri="{FF2B5EF4-FFF2-40B4-BE49-F238E27FC236}">
                      <a16:creationId xmlns:a16="http://schemas.microsoft.com/office/drawing/2014/main" id="{A3255807-0ED6-40DE-AC0F-984C798372C9}"/>
                    </a:ext>
                  </a:extLst>
                </p:cNvPr>
                <p:cNvSpPr/>
                <p:nvPr/>
              </p:nvSpPr>
              <p:spPr>
                <a:xfrm>
                  <a:off x="1253590" y="3616663"/>
                  <a:ext cx="1224028" cy="4612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8" name="组合 197">
                  <a:extLst>
                    <a:ext uri="{FF2B5EF4-FFF2-40B4-BE49-F238E27FC236}">
                      <a16:creationId xmlns:a16="http://schemas.microsoft.com/office/drawing/2014/main" id="{1CB7314F-BF29-44AA-930F-D4EB25306C5B}"/>
                    </a:ext>
                  </a:extLst>
                </p:cNvPr>
                <p:cNvGrpSpPr/>
                <p:nvPr/>
              </p:nvGrpSpPr>
              <p:grpSpPr>
                <a:xfrm>
                  <a:off x="1235070" y="3635029"/>
                  <a:ext cx="1302038" cy="798840"/>
                  <a:chOff x="1235070" y="3511009"/>
                  <a:chExt cx="1302038" cy="798840"/>
                </a:xfrm>
              </p:grpSpPr>
              <p:sp>
                <p:nvSpPr>
                  <p:cNvPr id="172" name="矩形: 圆角 171">
                    <a:extLst>
                      <a:ext uri="{FF2B5EF4-FFF2-40B4-BE49-F238E27FC236}">
                        <a16:creationId xmlns:a16="http://schemas.microsoft.com/office/drawing/2014/main" id="{4F350B18-71DF-4E61-B285-B1884CC60EAE}"/>
                      </a:ext>
                    </a:extLst>
                  </p:cNvPr>
                  <p:cNvSpPr/>
                  <p:nvPr/>
                </p:nvSpPr>
                <p:spPr>
                  <a:xfrm>
                    <a:off x="1482010" y="4021091"/>
                    <a:ext cx="288758" cy="288758"/>
                  </a:xfrm>
                  <a:prstGeom prst="roundRect">
                    <a:avLst/>
                  </a:prstGeom>
                  <a:noFill/>
                  <a:ln w="1905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Helvetica" panose="020B0604020202020204" pitchFamily="34" charset="0"/>
                        <a:cs typeface="Helvetica" panose="020B0604020202020204" pitchFamily="34" charset="0"/>
                      </a:rPr>
                      <a:t>2</a:t>
                    </a:r>
                    <a:endParaRPr lang="zh-CN" altLang="en-US" dirty="0">
                      <a:solidFill>
                        <a:schemeClr val="tx1"/>
                      </a:solidFill>
                      <a:latin typeface="Helvetica" panose="020B0604020202020204" pitchFamily="34" charset="0"/>
                      <a:cs typeface="Helvetica" panose="020B0604020202020204" pitchFamily="34" charset="0"/>
                    </a:endParaRPr>
                  </a:p>
                </p:txBody>
              </p:sp>
              <p:grpSp>
                <p:nvGrpSpPr>
                  <p:cNvPr id="185" name="组合 184">
                    <a:extLst>
                      <a:ext uri="{FF2B5EF4-FFF2-40B4-BE49-F238E27FC236}">
                        <a16:creationId xmlns:a16="http://schemas.microsoft.com/office/drawing/2014/main" id="{E4DC4F1E-4888-4B99-B356-DE6A0BE8266E}"/>
                      </a:ext>
                    </a:extLst>
                  </p:cNvPr>
                  <p:cNvGrpSpPr/>
                  <p:nvPr/>
                </p:nvGrpSpPr>
                <p:grpSpPr>
                  <a:xfrm>
                    <a:off x="1235070" y="3511009"/>
                    <a:ext cx="1302038" cy="402693"/>
                    <a:chOff x="1941710" y="3561657"/>
                    <a:chExt cx="1302038" cy="402693"/>
                  </a:xfrm>
                </p:grpSpPr>
                <p:grpSp>
                  <p:nvGrpSpPr>
                    <p:cNvPr id="156" name="组合 155">
                      <a:extLst>
                        <a:ext uri="{FF2B5EF4-FFF2-40B4-BE49-F238E27FC236}">
                          <a16:creationId xmlns:a16="http://schemas.microsoft.com/office/drawing/2014/main" id="{81E01472-4F95-4C64-8371-9EE5777687E9}"/>
                        </a:ext>
                      </a:extLst>
                    </p:cNvPr>
                    <p:cNvGrpSpPr/>
                    <p:nvPr/>
                  </p:nvGrpSpPr>
                  <p:grpSpPr>
                    <a:xfrm>
                      <a:off x="1941710" y="3561657"/>
                      <a:ext cx="1302038" cy="402693"/>
                      <a:chOff x="2348456" y="3374129"/>
                      <a:chExt cx="1302038" cy="402693"/>
                    </a:xfrm>
                  </p:grpSpPr>
                  <p:pic>
                    <p:nvPicPr>
                      <p:cNvPr id="154" name="图形 153" descr="步行">
                        <a:extLst>
                          <a:ext uri="{FF2B5EF4-FFF2-40B4-BE49-F238E27FC236}">
                            <a16:creationId xmlns:a16="http://schemas.microsoft.com/office/drawing/2014/main" id="{590DE998-D9FE-4990-800D-1D2FCF64C43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48456" y="3374129"/>
                        <a:ext cx="360601" cy="360601"/>
                      </a:xfrm>
                      <a:prstGeom prst="rect">
                        <a:avLst/>
                      </a:prstGeom>
                    </p:spPr>
                  </p:pic>
                  <p:sp>
                    <p:nvSpPr>
                      <p:cNvPr id="155" name="文本框 154">
                        <a:extLst>
                          <a:ext uri="{FF2B5EF4-FFF2-40B4-BE49-F238E27FC236}">
                            <a16:creationId xmlns:a16="http://schemas.microsoft.com/office/drawing/2014/main" id="{8F81BE67-354A-400A-9349-D22DB7D4ED1F}"/>
                          </a:ext>
                        </a:extLst>
                      </p:cNvPr>
                      <p:cNvSpPr txBox="1"/>
                      <p:nvPr/>
                    </p:nvSpPr>
                    <p:spPr>
                      <a:xfrm>
                        <a:off x="2601809" y="3438268"/>
                        <a:ext cx="1048685" cy="338554"/>
                      </a:xfrm>
                      <a:prstGeom prst="rect">
                        <a:avLst/>
                      </a:prstGeom>
                      <a:noFill/>
                    </p:spPr>
                    <p:txBody>
                      <a:bodyPr wrap="none" rtlCol="0">
                        <a:spAutoFit/>
                      </a:bodyPr>
                      <a:lstStyle/>
                      <a:p>
                        <a:r>
                          <a:rPr lang="en-US" altLang="zh-CN" sz="1600" dirty="0">
                            <a:latin typeface="Helvetica" panose="020B0604020202020204" pitchFamily="34" charset="0"/>
                            <a:cs typeface="Helvetica" panose="020B0604020202020204" pitchFamily="34" charset="0"/>
                          </a:rPr>
                          <a:t>Ridership</a:t>
                        </a:r>
                        <a:endParaRPr lang="zh-CN" altLang="en-US" sz="1600" dirty="0">
                          <a:latin typeface="Helvetica" panose="020B0604020202020204" pitchFamily="34" charset="0"/>
                          <a:cs typeface="Helvetica" panose="020B0604020202020204" pitchFamily="34" charset="0"/>
                        </a:endParaRPr>
                      </a:p>
                    </p:txBody>
                  </p:sp>
                </p:grpSp>
                <p:cxnSp>
                  <p:nvCxnSpPr>
                    <p:cNvPr id="173" name="直接连接符 172">
                      <a:extLst>
                        <a:ext uri="{FF2B5EF4-FFF2-40B4-BE49-F238E27FC236}">
                          <a16:creationId xmlns:a16="http://schemas.microsoft.com/office/drawing/2014/main" id="{6B291ECC-8C30-40AA-96FB-FBFF1EF0CF70}"/>
                        </a:ext>
                      </a:extLst>
                    </p:cNvPr>
                    <p:cNvCxnSpPr>
                      <a:cxnSpLocks/>
                    </p:cNvCxnSpPr>
                    <p:nvPr/>
                  </p:nvCxnSpPr>
                  <p:spPr>
                    <a:xfrm flipH="1">
                      <a:off x="2284066" y="3964350"/>
                      <a:ext cx="838028" cy="0"/>
                    </a:xfrm>
                    <a:prstGeom prst="line">
                      <a:avLst/>
                    </a:prstGeom>
                    <a:ln w="19050">
                      <a:solidFill>
                        <a:srgbClr val="FF5050"/>
                      </a:solidFill>
                    </a:ln>
                  </p:spPr>
                  <p:style>
                    <a:lnRef idx="1">
                      <a:schemeClr val="accent1"/>
                    </a:lnRef>
                    <a:fillRef idx="0">
                      <a:schemeClr val="accent1"/>
                    </a:fillRef>
                    <a:effectRef idx="0">
                      <a:schemeClr val="accent1"/>
                    </a:effectRef>
                    <a:fontRef idx="minor">
                      <a:schemeClr val="tx1"/>
                    </a:fontRef>
                  </p:style>
                </p:cxnSp>
              </p:grpSp>
            </p:grpSp>
          </p:grpSp>
          <p:grpSp>
            <p:nvGrpSpPr>
              <p:cNvPr id="183" name="组合 182">
                <a:extLst>
                  <a:ext uri="{FF2B5EF4-FFF2-40B4-BE49-F238E27FC236}">
                    <a16:creationId xmlns:a16="http://schemas.microsoft.com/office/drawing/2014/main" id="{1A63FD9E-B1A8-461F-9C50-D142B5BE4BA5}"/>
                  </a:ext>
                </a:extLst>
              </p:cNvPr>
              <p:cNvGrpSpPr/>
              <p:nvPr/>
            </p:nvGrpSpPr>
            <p:grpSpPr>
              <a:xfrm>
                <a:off x="4015864" y="3412280"/>
                <a:ext cx="387376" cy="169278"/>
                <a:chOff x="4044024" y="2918838"/>
                <a:chExt cx="387376" cy="169278"/>
              </a:xfrm>
            </p:grpSpPr>
            <p:sp>
              <p:nvSpPr>
                <p:cNvPr id="181" name="箭头: 右 180">
                  <a:extLst>
                    <a:ext uri="{FF2B5EF4-FFF2-40B4-BE49-F238E27FC236}">
                      <a16:creationId xmlns:a16="http://schemas.microsoft.com/office/drawing/2014/main" id="{107948A2-C7CA-48AE-9CED-42596F16E430}"/>
                    </a:ext>
                  </a:extLst>
                </p:cNvPr>
                <p:cNvSpPr/>
                <p:nvPr/>
              </p:nvSpPr>
              <p:spPr>
                <a:xfrm rot="10800000">
                  <a:off x="4044024" y="2918838"/>
                  <a:ext cx="193688" cy="169277"/>
                </a:xfrm>
                <a:prstGeom prst="rightArrow">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箭头: 右 181">
                  <a:extLst>
                    <a:ext uri="{FF2B5EF4-FFF2-40B4-BE49-F238E27FC236}">
                      <a16:creationId xmlns:a16="http://schemas.microsoft.com/office/drawing/2014/main" id="{9DD0FB2A-DA0C-4FCB-9DF7-A03E1A26810B}"/>
                    </a:ext>
                  </a:extLst>
                </p:cNvPr>
                <p:cNvSpPr/>
                <p:nvPr/>
              </p:nvSpPr>
              <p:spPr>
                <a:xfrm>
                  <a:off x="4237712" y="2918839"/>
                  <a:ext cx="193688" cy="169277"/>
                </a:xfrm>
                <a:prstGeom prst="rightArrow">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7" name="组合 196">
                <a:extLst>
                  <a:ext uri="{FF2B5EF4-FFF2-40B4-BE49-F238E27FC236}">
                    <a16:creationId xmlns:a16="http://schemas.microsoft.com/office/drawing/2014/main" id="{4A4FE79B-0E01-49E4-9034-4F71821D242B}"/>
                  </a:ext>
                </a:extLst>
              </p:cNvPr>
              <p:cNvGrpSpPr/>
              <p:nvPr/>
            </p:nvGrpSpPr>
            <p:grpSpPr>
              <a:xfrm>
                <a:off x="3558534" y="3682228"/>
                <a:ext cx="1302038" cy="808365"/>
                <a:chOff x="3558534" y="3511009"/>
                <a:chExt cx="1302038" cy="808365"/>
              </a:xfrm>
            </p:grpSpPr>
            <p:grpSp>
              <p:nvGrpSpPr>
                <p:cNvPr id="184" name="组合 183">
                  <a:extLst>
                    <a:ext uri="{FF2B5EF4-FFF2-40B4-BE49-F238E27FC236}">
                      <a16:creationId xmlns:a16="http://schemas.microsoft.com/office/drawing/2014/main" id="{F1F782D3-B618-4787-889B-75D2D1533942}"/>
                    </a:ext>
                  </a:extLst>
                </p:cNvPr>
                <p:cNvGrpSpPr/>
                <p:nvPr/>
              </p:nvGrpSpPr>
              <p:grpSpPr>
                <a:xfrm>
                  <a:off x="3558534" y="3511009"/>
                  <a:ext cx="1302038" cy="402693"/>
                  <a:chOff x="3558534" y="3360310"/>
                  <a:chExt cx="1302038" cy="402693"/>
                </a:xfrm>
              </p:grpSpPr>
              <p:grpSp>
                <p:nvGrpSpPr>
                  <p:cNvPr id="177" name="组合 176">
                    <a:extLst>
                      <a:ext uri="{FF2B5EF4-FFF2-40B4-BE49-F238E27FC236}">
                        <a16:creationId xmlns:a16="http://schemas.microsoft.com/office/drawing/2014/main" id="{F0D8B2FA-FE46-45A5-B228-4E1FB52065D3}"/>
                      </a:ext>
                    </a:extLst>
                  </p:cNvPr>
                  <p:cNvGrpSpPr/>
                  <p:nvPr/>
                </p:nvGrpSpPr>
                <p:grpSpPr>
                  <a:xfrm>
                    <a:off x="3558534" y="3360310"/>
                    <a:ext cx="1302038" cy="402693"/>
                    <a:chOff x="2348456" y="3374129"/>
                    <a:chExt cx="1302038" cy="402693"/>
                  </a:xfrm>
                </p:grpSpPr>
                <p:pic>
                  <p:nvPicPr>
                    <p:cNvPr id="178" name="图形 177" descr="步行">
                      <a:extLst>
                        <a:ext uri="{FF2B5EF4-FFF2-40B4-BE49-F238E27FC236}">
                          <a16:creationId xmlns:a16="http://schemas.microsoft.com/office/drawing/2014/main" id="{CE250CD8-B24F-4D74-A7C1-F79D7782C5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48456" y="3374129"/>
                      <a:ext cx="360601" cy="360601"/>
                    </a:xfrm>
                    <a:prstGeom prst="rect">
                      <a:avLst/>
                    </a:prstGeom>
                  </p:spPr>
                </p:pic>
                <p:sp>
                  <p:nvSpPr>
                    <p:cNvPr id="179" name="文本框 178">
                      <a:extLst>
                        <a:ext uri="{FF2B5EF4-FFF2-40B4-BE49-F238E27FC236}">
                          <a16:creationId xmlns:a16="http://schemas.microsoft.com/office/drawing/2014/main" id="{CEAD155E-5839-4C7C-865E-E06466FB1294}"/>
                        </a:ext>
                      </a:extLst>
                    </p:cNvPr>
                    <p:cNvSpPr txBox="1"/>
                    <p:nvPr/>
                  </p:nvSpPr>
                  <p:spPr>
                    <a:xfrm>
                      <a:off x="2601809" y="3438268"/>
                      <a:ext cx="1048685" cy="338554"/>
                    </a:xfrm>
                    <a:prstGeom prst="rect">
                      <a:avLst/>
                    </a:prstGeom>
                    <a:noFill/>
                  </p:spPr>
                  <p:txBody>
                    <a:bodyPr wrap="none" rtlCol="0">
                      <a:spAutoFit/>
                    </a:bodyPr>
                    <a:lstStyle/>
                    <a:p>
                      <a:r>
                        <a:rPr lang="en-US" altLang="zh-CN" sz="1600" dirty="0">
                          <a:latin typeface="Helvetica" panose="020B0604020202020204" pitchFamily="34" charset="0"/>
                          <a:cs typeface="Helvetica" panose="020B0604020202020204" pitchFamily="34" charset="0"/>
                        </a:rPr>
                        <a:t>Ridership</a:t>
                      </a:r>
                      <a:endParaRPr lang="zh-CN" altLang="en-US" sz="1600" dirty="0">
                        <a:latin typeface="Helvetica" panose="020B0604020202020204" pitchFamily="34" charset="0"/>
                        <a:cs typeface="Helvetica" panose="020B0604020202020204" pitchFamily="34" charset="0"/>
                      </a:endParaRPr>
                    </a:p>
                  </p:txBody>
                </p:sp>
              </p:grpSp>
              <p:cxnSp>
                <p:nvCxnSpPr>
                  <p:cNvPr id="180" name="直接连接符 179">
                    <a:extLst>
                      <a:ext uri="{FF2B5EF4-FFF2-40B4-BE49-F238E27FC236}">
                        <a16:creationId xmlns:a16="http://schemas.microsoft.com/office/drawing/2014/main" id="{2F091EAA-F94F-4BCF-98F9-860649D6B27A}"/>
                      </a:ext>
                    </a:extLst>
                  </p:cNvPr>
                  <p:cNvCxnSpPr>
                    <a:cxnSpLocks/>
                  </p:cNvCxnSpPr>
                  <p:nvPr/>
                </p:nvCxnSpPr>
                <p:spPr>
                  <a:xfrm flipH="1">
                    <a:off x="3887513" y="3763003"/>
                    <a:ext cx="838028" cy="0"/>
                  </a:xfrm>
                  <a:prstGeom prst="line">
                    <a:avLst/>
                  </a:prstGeom>
                  <a:ln w="19050">
                    <a:solidFill>
                      <a:srgbClr val="FF5050"/>
                    </a:solidFill>
                  </a:ln>
                </p:spPr>
                <p:style>
                  <a:lnRef idx="1">
                    <a:schemeClr val="accent1"/>
                  </a:lnRef>
                  <a:fillRef idx="0">
                    <a:schemeClr val="accent1"/>
                  </a:fillRef>
                  <a:effectRef idx="0">
                    <a:schemeClr val="accent1"/>
                  </a:effectRef>
                  <a:fontRef idx="minor">
                    <a:schemeClr val="tx1"/>
                  </a:fontRef>
                </p:style>
              </p:cxnSp>
            </p:grpSp>
            <p:sp>
              <p:nvSpPr>
                <p:cNvPr id="186" name="矩形: 圆角 185">
                  <a:extLst>
                    <a:ext uri="{FF2B5EF4-FFF2-40B4-BE49-F238E27FC236}">
                      <a16:creationId xmlns:a16="http://schemas.microsoft.com/office/drawing/2014/main" id="{75416F18-243C-41B7-8C2C-B30D4A1B1E89}"/>
                    </a:ext>
                  </a:extLst>
                </p:cNvPr>
                <p:cNvSpPr/>
                <p:nvPr/>
              </p:nvSpPr>
              <p:spPr>
                <a:xfrm>
                  <a:off x="3811887" y="4030616"/>
                  <a:ext cx="288758" cy="288758"/>
                </a:xfrm>
                <a:prstGeom prst="roundRect">
                  <a:avLst/>
                </a:prstGeom>
                <a:noFill/>
                <a:ln w="1905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Helvetica" panose="020B0604020202020204" pitchFamily="34" charset="0"/>
                      <a:cs typeface="Helvetica" panose="020B0604020202020204" pitchFamily="34" charset="0"/>
                    </a:rPr>
                    <a:t>3</a:t>
                  </a:r>
                  <a:endParaRPr lang="zh-CN" altLang="en-US" dirty="0">
                    <a:solidFill>
                      <a:schemeClr val="tx1"/>
                    </a:solidFill>
                    <a:latin typeface="Helvetica" panose="020B0604020202020204" pitchFamily="34" charset="0"/>
                    <a:cs typeface="Helvetica" panose="020B0604020202020204" pitchFamily="34" charset="0"/>
                  </a:endParaRPr>
                </a:p>
              </p:txBody>
            </p:sp>
          </p:grpSp>
        </p:grpSp>
        <p:pic>
          <p:nvPicPr>
            <p:cNvPr id="99" name="图形 98" descr="步行">
              <a:extLst>
                <a:ext uri="{FF2B5EF4-FFF2-40B4-BE49-F238E27FC236}">
                  <a16:creationId xmlns:a16="http://schemas.microsoft.com/office/drawing/2014/main" id="{52B61057-6B7F-4908-9DD4-D5935BFCD0F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18866" y="2441616"/>
              <a:ext cx="360601" cy="360601"/>
            </a:xfrm>
            <a:prstGeom prst="rect">
              <a:avLst/>
            </a:prstGeom>
          </p:spPr>
        </p:pic>
        <p:cxnSp>
          <p:nvCxnSpPr>
            <p:cNvPr id="10" name="直接箭头连接符 9">
              <a:extLst>
                <a:ext uri="{FF2B5EF4-FFF2-40B4-BE49-F238E27FC236}">
                  <a16:creationId xmlns:a16="http://schemas.microsoft.com/office/drawing/2014/main" id="{62A18A87-5CAA-4726-BFD7-C6CD5CE714D7}"/>
                </a:ext>
              </a:extLst>
            </p:cNvPr>
            <p:cNvCxnSpPr>
              <a:cxnSpLocks/>
              <a:stCxn id="66" idx="0"/>
            </p:cNvCxnSpPr>
            <p:nvPr/>
          </p:nvCxnSpPr>
          <p:spPr>
            <a:xfrm flipH="1" flipV="1">
              <a:off x="6027680" y="2767760"/>
              <a:ext cx="253484" cy="487440"/>
            </a:xfrm>
            <a:prstGeom prst="straightConnector1">
              <a:avLst/>
            </a:prstGeom>
            <a:ln w="19050">
              <a:solidFill>
                <a:srgbClr val="FF5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5" name="文本框 124">
              <a:extLst>
                <a:ext uri="{FF2B5EF4-FFF2-40B4-BE49-F238E27FC236}">
                  <a16:creationId xmlns:a16="http://schemas.microsoft.com/office/drawing/2014/main" id="{889EAFAB-180B-4E13-8298-4D2D6CD283C1}"/>
                </a:ext>
              </a:extLst>
            </p:cNvPr>
            <p:cNvSpPr txBox="1"/>
            <p:nvPr/>
          </p:nvSpPr>
          <p:spPr>
            <a:xfrm>
              <a:off x="4243227" y="1772954"/>
              <a:ext cx="1894493" cy="369332"/>
            </a:xfrm>
            <a:prstGeom prst="rect">
              <a:avLst/>
            </a:prstGeom>
            <a:solidFill>
              <a:schemeClr val="bg1"/>
            </a:solidFill>
          </p:spPr>
          <p:txBody>
            <a:bodyPr wrap="none" rtlCol="0">
              <a:spAutoFit/>
            </a:bodyPr>
            <a:lstStyle/>
            <a:p>
              <a:r>
                <a:rPr lang="en-US" altLang="zh-CN" dirty="0">
                  <a:latin typeface="Helvetica" panose="020B0604020202020204" pitchFamily="34" charset="0"/>
                  <a:cs typeface="Helvetica" panose="020B0604020202020204" pitchFamily="34" charset="0"/>
                </a:rPr>
                <a:t>Walking duration</a:t>
              </a:r>
              <a:endParaRPr lang="zh-CN" altLang="en-US" dirty="0">
                <a:latin typeface="Helvetica" panose="020B0604020202020204" pitchFamily="34" charset="0"/>
                <a:cs typeface="Helvetica" panose="020B0604020202020204" pitchFamily="34" charset="0"/>
              </a:endParaRPr>
            </a:p>
          </p:txBody>
        </p:sp>
        <p:cxnSp>
          <p:nvCxnSpPr>
            <p:cNvPr id="126" name="直接连接符 125">
              <a:extLst>
                <a:ext uri="{FF2B5EF4-FFF2-40B4-BE49-F238E27FC236}">
                  <a16:creationId xmlns:a16="http://schemas.microsoft.com/office/drawing/2014/main" id="{63604EDF-4BA5-44D1-AC37-B4D0F08348AF}"/>
                </a:ext>
              </a:extLst>
            </p:cNvPr>
            <p:cNvCxnSpPr>
              <a:cxnSpLocks/>
            </p:cNvCxnSpPr>
            <p:nvPr/>
          </p:nvCxnSpPr>
          <p:spPr>
            <a:xfrm flipH="1">
              <a:off x="4359423" y="2142286"/>
              <a:ext cx="1552955" cy="0"/>
            </a:xfrm>
            <a:prstGeom prst="line">
              <a:avLst/>
            </a:prstGeom>
            <a:ln w="19050">
              <a:solidFill>
                <a:srgbClr val="FF5050"/>
              </a:solidFill>
            </a:ln>
          </p:spPr>
          <p:style>
            <a:lnRef idx="1">
              <a:schemeClr val="accent1"/>
            </a:lnRef>
            <a:fillRef idx="0">
              <a:schemeClr val="accent1"/>
            </a:fillRef>
            <a:effectRef idx="0">
              <a:schemeClr val="accent1"/>
            </a:effectRef>
            <a:fontRef idx="minor">
              <a:schemeClr val="tx1"/>
            </a:fontRef>
          </p:style>
        </p:cxnSp>
        <p:sp>
          <p:nvSpPr>
            <p:cNvPr id="127" name="矩形: 圆角 126">
              <a:extLst>
                <a:ext uri="{FF2B5EF4-FFF2-40B4-BE49-F238E27FC236}">
                  <a16:creationId xmlns:a16="http://schemas.microsoft.com/office/drawing/2014/main" id="{4F0C0A38-D9FB-457A-B3D4-EB34A4DB3CE2}"/>
                </a:ext>
              </a:extLst>
            </p:cNvPr>
            <p:cNvSpPr/>
            <p:nvPr/>
          </p:nvSpPr>
          <p:spPr>
            <a:xfrm>
              <a:off x="4359423" y="2257667"/>
              <a:ext cx="288758" cy="288758"/>
            </a:xfrm>
            <a:prstGeom prst="roundRect">
              <a:avLst/>
            </a:prstGeom>
            <a:noFill/>
            <a:ln w="1905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Helvetica" panose="020B0604020202020204" pitchFamily="34" charset="0"/>
                  <a:cs typeface="Helvetica" panose="020B0604020202020204" pitchFamily="34" charset="0"/>
                </a:rPr>
                <a:t>1</a:t>
              </a:r>
              <a:endParaRPr lang="zh-CN" altLang="en-US" dirty="0">
                <a:solidFill>
                  <a:schemeClr val="tx1"/>
                </a:solidFill>
                <a:latin typeface="Helvetica" panose="020B0604020202020204" pitchFamily="34" charset="0"/>
                <a:cs typeface="Helvetica" panose="020B0604020202020204" pitchFamily="34" charset="0"/>
              </a:endParaRPr>
            </a:p>
          </p:txBody>
        </p:sp>
        <p:sp>
          <p:nvSpPr>
            <p:cNvPr id="128" name="箭头: 右 127">
              <a:extLst>
                <a:ext uri="{FF2B5EF4-FFF2-40B4-BE49-F238E27FC236}">
                  <a16:creationId xmlns:a16="http://schemas.microsoft.com/office/drawing/2014/main" id="{F10C5FE6-B7CE-40B6-8AB9-8225A9389CF2}"/>
                </a:ext>
              </a:extLst>
            </p:cNvPr>
            <p:cNvSpPr/>
            <p:nvPr/>
          </p:nvSpPr>
          <p:spPr>
            <a:xfrm rot="2357528">
              <a:off x="5325929" y="2320799"/>
              <a:ext cx="193688" cy="169277"/>
            </a:xfrm>
            <a:prstGeom prst="rightArrow">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矩形 97">
              <a:extLst>
                <a:ext uri="{FF2B5EF4-FFF2-40B4-BE49-F238E27FC236}">
                  <a16:creationId xmlns:a16="http://schemas.microsoft.com/office/drawing/2014/main" id="{0F5707F8-3590-48AE-900B-D0E8F188498D}"/>
                </a:ext>
              </a:extLst>
            </p:cNvPr>
            <p:cNvSpPr/>
            <p:nvPr/>
          </p:nvSpPr>
          <p:spPr>
            <a:xfrm>
              <a:off x="1778449" y="3582161"/>
              <a:ext cx="1134955" cy="1019768"/>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7" name="矩形 96">
              <a:extLst>
                <a:ext uri="{FF2B5EF4-FFF2-40B4-BE49-F238E27FC236}">
                  <a16:creationId xmlns:a16="http://schemas.microsoft.com/office/drawing/2014/main" id="{7BF9FCB3-5C51-4497-9A1E-8512EA87E855}"/>
                </a:ext>
              </a:extLst>
            </p:cNvPr>
            <p:cNvSpPr/>
            <p:nvPr/>
          </p:nvSpPr>
          <p:spPr>
            <a:xfrm>
              <a:off x="4116126" y="3519411"/>
              <a:ext cx="1131411" cy="1110197"/>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156217019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 name="矩形 57">
            <a:extLst>
              <a:ext uri="{FF2B5EF4-FFF2-40B4-BE49-F238E27FC236}">
                <a16:creationId xmlns:a16="http://schemas.microsoft.com/office/drawing/2014/main" id="{47F29581-39BF-49E7-A3C5-F298C3F1D57D}"/>
              </a:ext>
            </a:extLst>
          </p:cNvPr>
          <p:cNvSpPr/>
          <p:nvPr/>
        </p:nvSpPr>
        <p:spPr>
          <a:xfrm>
            <a:off x="0" y="533480"/>
            <a:ext cx="9144000" cy="3764196"/>
          </a:xfrm>
          <a:prstGeom prst="rect">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elvetica" panose="020B0604020202020204" pitchFamily="34" charset="0"/>
              <a:cs typeface="Helvetica" panose="020B0604020202020204" pitchFamily="34" charset="0"/>
            </a:endParaRPr>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Method</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rgbClr val="FF6699"/>
          </a:solidFill>
          <a:ln w="28575" cap="flat">
            <a:solidFill>
              <a:srgbClr val="FF6699"/>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800" dirty="0">
                <a:solidFill>
                  <a:schemeClr val="bg1"/>
                </a:solidFill>
                <a:latin typeface="Helvetica" panose="020B0604020202020204" pitchFamily="34" charset="0"/>
                <a:cs typeface="Helvetica" panose="020B0604020202020204" pitchFamily="34" charset="0"/>
                <a:sym typeface="Helvetica Light"/>
              </a:rPr>
              <a:t>5.3</a:t>
            </a:r>
            <a:endParaRPr kumimoji="0" lang="zh-CN" altLang="en-US" sz="280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rgbClr val="FF6699"/>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EEE7E2FE-CD7D-43FA-8974-52683086975C}"/>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5 - Influencing Factors on Transit Ridership at Station-to-Station Level</a:t>
            </a:r>
            <a:endParaRPr lang="en-US" altLang="zh-CN" sz="1400" i="1" dirty="0">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F7225C66-6BD4-4B7B-B8DE-EA7769AECBF3}"/>
              </a:ext>
            </a:extLst>
          </p:cNvPr>
          <p:cNvSpPr>
            <a:spLocks noGrp="1"/>
          </p:cNvSpPr>
          <p:nvPr>
            <p:ph type="sldNum" sz="quarter" idx="12"/>
          </p:nvPr>
        </p:nvSpPr>
        <p:spPr/>
        <p:txBody>
          <a:bodyPr/>
          <a:lstStyle/>
          <a:p>
            <a:fld id="{A17BB91D-344C-44E0-9148-DFE0CFF5CFC9}" type="slidenum">
              <a:rPr lang="zh-CN" altLang="en-US" smtClean="0"/>
              <a:t>100</a:t>
            </a:fld>
            <a:endParaRPr lang="zh-CN" altLang="en-US"/>
          </a:p>
        </p:txBody>
      </p:sp>
      <p:sp>
        <p:nvSpPr>
          <p:cNvPr id="10" name="文本框 9">
            <a:extLst>
              <a:ext uri="{FF2B5EF4-FFF2-40B4-BE49-F238E27FC236}">
                <a16:creationId xmlns:a16="http://schemas.microsoft.com/office/drawing/2014/main" id="{2DE3D398-5D23-42FB-B5AE-5359680FACAC}"/>
              </a:ext>
            </a:extLst>
          </p:cNvPr>
          <p:cNvSpPr txBox="1"/>
          <p:nvPr/>
        </p:nvSpPr>
        <p:spPr>
          <a:xfrm>
            <a:off x="2466722" y="1314390"/>
            <a:ext cx="1107996" cy="369332"/>
          </a:xfrm>
          <a:prstGeom prst="rect">
            <a:avLst/>
          </a:prstGeom>
          <a:noFill/>
        </p:spPr>
        <p:txBody>
          <a:bodyPr wrap="none" rtlCol="0">
            <a:spAutoFit/>
          </a:bodyPr>
          <a:lstStyle/>
          <a:p>
            <a:r>
              <a:rPr lang="en-US" altLang="zh-CN" dirty="0">
                <a:latin typeface="Helvetica" panose="020B0604020202020204" pitchFamily="34" charset="0"/>
                <a:cs typeface="Helvetica" panose="020B0604020202020204" pitchFamily="34" charset="0"/>
              </a:rPr>
              <a:t>Boarding</a:t>
            </a:r>
            <a:endParaRPr lang="zh-CN" altLang="en-US" dirty="0">
              <a:latin typeface="Helvetica" panose="020B0604020202020204" pitchFamily="34" charset="0"/>
              <a:cs typeface="Helvetica" panose="020B0604020202020204" pitchFamily="34" charset="0"/>
            </a:endParaRPr>
          </a:p>
        </p:txBody>
      </p:sp>
      <p:sp>
        <p:nvSpPr>
          <p:cNvPr id="11" name="文本框 10">
            <a:extLst>
              <a:ext uri="{FF2B5EF4-FFF2-40B4-BE49-F238E27FC236}">
                <a16:creationId xmlns:a16="http://schemas.microsoft.com/office/drawing/2014/main" id="{FAC1C4CA-7B16-4D96-97F8-F52E1829F95B}"/>
              </a:ext>
            </a:extLst>
          </p:cNvPr>
          <p:cNvSpPr txBox="1"/>
          <p:nvPr/>
        </p:nvSpPr>
        <p:spPr>
          <a:xfrm>
            <a:off x="6057633" y="1311392"/>
            <a:ext cx="1069524" cy="369332"/>
          </a:xfrm>
          <a:prstGeom prst="rect">
            <a:avLst/>
          </a:prstGeom>
          <a:noFill/>
        </p:spPr>
        <p:txBody>
          <a:bodyPr wrap="none" rtlCol="0">
            <a:spAutoFit/>
          </a:bodyPr>
          <a:lstStyle/>
          <a:p>
            <a:r>
              <a:rPr lang="en-US" altLang="zh-CN" dirty="0">
                <a:latin typeface="Helvetica" panose="020B0604020202020204" pitchFamily="34" charset="0"/>
                <a:cs typeface="Helvetica" panose="020B0604020202020204" pitchFamily="34" charset="0"/>
              </a:rPr>
              <a:t>Alighting</a:t>
            </a:r>
          </a:p>
        </p:txBody>
      </p:sp>
      <p:grpSp>
        <p:nvGrpSpPr>
          <p:cNvPr id="15" name="组合 14">
            <a:extLst>
              <a:ext uri="{FF2B5EF4-FFF2-40B4-BE49-F238E27FC236}">
                <a16:creationId xmlns:a16="http://schemas.microsoft.com/office/drawing/2014/main" id="{F0CC9302-92E5-49A3-B56E-B0E53EAAB2D4}"/>
              </a:ext>
            </a:extLst>
          </p:cNvPr>
          <p:cNvGrpSpPr/>
          <p:nvPr/>
        </p:nvGrpSpPr>
        <p:grpSpPr>
          <a:xfrm>
            <a:off x="5450544" y="1688937"/>
            <a:ext cx="2283702" cy="1179412"/>
            <a:chOff x="5873700" y="2248431"/>
            <a:chExt cx="2283702" cy="1179412"/>
          </a:xfrm>
        </p:grpSpPr>
        <p:grpSp>
          <p:nvGrpSpPr>
            <p:cNvPr id="16" name="组合 15">
              <a:extLst>
                <a:ext uri="{FF2B5EF4-FFF2-40B4-BE49-F238E27FC236}">
                  <a16:creationId xmlns:a16="http://schemas.microsoft.com/office/drawing/2014/main" id="{9442506D-945B-46E7-BC3A-6E3129247207}"/>
                </a:ext>
              </a:extLst>
            </p:cNvPr>
            <p:cNvGrpSpPr/>
            <p:nvPr/>
          </p:nvGrpSpPr>
          <p:grpSpPr>
            <a:xfrm>
              <a:off x="6648919" y="2337410"/>
              <a:ext cx="1318050" cy="1077209"/>
              <a:chOff x="4666842" y="1204698"/>
              <a:chExt cx="1058228" cy="864863"/>
            </a:xfrm>
          </p:grpSpPr>
          <p:sp>
            <p:nvSpPr>
              <p:cNvPr id="20" name="椭圆 19">
                <a:extLst>
                  <a:ext uri="{FF2B5EF4-FFF2-40B4-BE49-F238E27FC236}">
                    <a16:creationId xmlns:a16="http://schemas.microsoft.com/office/drawing/2014/main" id="{1F955384-D46A-4F12-9E5C-DD2FA8BA7217}"/>
                  </a:ext>
                </a:extLst>
              </p:cNvPr>
              <p:cNvSpPr/>
              <p:nvPr/>
            </p:nvSpPr>
            <p:spPr>
              <a:xfrm>
                <a:off x="5112037" y="1204700"/>
                <a:ext cx="232033" cy="232033"/>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Helvetica" panose="020B0604020202020204" pitchFamily="34" charset="0"/>
                  <a:cs typeface="Helvetica" panose="020B0604020202020204" pitchFamily="34" charset="0"/>
                </a:endParaRPr>
              </a:p>
            </p:txBody>
          </p:sp>
          <p:sp>
            <p:nvSpPr>
              <p:cNvPr id="21" name="椭圆 20">
                <a:extLst>
                  <a:ext uri="{FF2B5EF4-FFF2-40B4-BE49-F238E27FC236}">
                    <a16:creationId xmlns:a16="http://schemas.microsoft.com/office/drawing/2014/main" id="{0BAF2229-7CC5-41D2-A46B-A87B1711E863}"/>
                  </a:ext>
                </a:extLst>
              </p:cNvPr>
              <p:cNvSpPr/>
              <p:nvPr/>
            </p:nvSpPr>
            <p:spPr>
              <a:xfrm>
                <a:off x="5493037" y="1204698"/>
                <a:ext cx="232033" cy="232033"/>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Helvetica" panose="020B0604020202020204" pitchFamily="34" charset="0"/>
                  <a:cs typeface="Helvetica" panose="020B0604020202020204" pitchFamily="34" charset="0"/>
                </a:endParaRPr>
              </a:p>
            </p:txBody>
          </p:sp>
          <p:sp>
            <p:nvSpPr>
              <p:cNvPr id="22" name="椭圆 21">
                <a:extLst>
                  <a:ext uri="{FF2B5EF4-FFF2-40B4-BE49-F238E27FC236}">
                    <a16:creationId xmlns:a16="http://schemas.microsoft.com/office/drawing/2014/main" id="{4DFB0818-8063-4720-98F6-C4EE3663EE98}"/>
                  </a:ext>
                </a:extLst>
              </p:cNvPr>
              <p:cNvSpPr/>
              <p:nvPr/>
            </p:nvSpPr>
            <p:spPr>
              <a:xfrm>
                <a:off x="5112037" y="1560300"/>
                <a:ext cx="232033" cy="232033"/>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Helvetica" panose="020B0604020202020204" pitchFamily="34" charset="0"/>
                  <a:cs typeface="Helvetica" panose="020B0604020202020204" pitchFamily="34" charset="0"/>
                </a:endParaRPr>
              </a:p>
            </p:txBody>
          </p:sp>
          <p:sp>
            <p:nvSpPr>
              <p:cNvPr id="23" name="椭圆 22">
                <a:extLst>
                  <a:ext uri="{FF2B5EF4-FFF2-40B4-BE49-F238E27FC236}">
                    <a16:creationId xmlns:a16="http://schemas.microsoft.com/office/drawing/2014/main" id="{1C757E80-79A7-4B7E-B955-82A713403D48}"/>
                  </a:ext>
                </a:extLst>
              </p:cNvPr>
              <p:cNvSpPr/>
              <p:nvPr/>
            </p:nvSpPr>
            <p:spPr>
              <a:xfrm>
                <a:off x="5493037" y="1560299"/>
                <a:ext cx="232033" cy="232033"/>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Helvetica" panose="020B0604020202020204" pitchFamily="34" charset="0"/>
                  <a:cs typeface="Helvetica" panose="020B0604020202020204" pitchFamily="34" charset="0"/>
                </a:endParaRPr>
              </a:p>
            </p:txBody>
          </p:sp>
          <p:sp>
            <p:nvSpPr>
              <p:cNvPr id="24" name="文本框 23">
                <a:extLst>
                  <a:ext uri="{FF2B5EF4-FFF2-40B4-BE49-F238E27FC236}">
                    <a16:creationId xmlns:a16="http://schemas.microsoft.com/office/drawing/2014/main" id="{3B0FA491-1423-4D40-86FA-F65465721D63}"/>
                  </a:ext>
                </a:extLst>
              </p:cNvPr>
              <p:cNvSpPr txBox="1"/>
              <p:nvPr/>
            </p:nvSpPr>
            <p:spPr>
              <a:xfrm>
                <a:off x="4666842" y="1698902"/>
                <a:ext cx="642475" cy="370659"/>
              </a:xfrm>
              <a:prstGeom prst="rect">
                <a:avLst/>
              </a:prstGeom>
              <a:noFill/>
            </p:spPr>
            <p:txBody>
              <a:bodyPr wrap="none" rtlCol="0">
                <a:spAutoFit/>
              </a:bodyPr>
              <a:lstStyle/>
              <a:p>
                <a:r>
                  <a:rPr lang="en-US" altLang="zh-CN" sz="2400" dirty="0">
                    <a:latin typeface="Helvetica" panose="020B0604020202020204" pitchFamily="34" charset="0"/>
                    <a:cs typeface="Helvetica" panose="020B0604020202020204" pitchFamily="34" charset="0"/>
                  </a:rPr>
                  <a:t>……</a:t>
                </a:r>
                <a:endParaRPr lang="zh-CN" altLang="en-US" sz="2400" dirty="0">
                  <a:latin typeface="Helvetica" panose="020B0604020202020204" pitchFamily="34" charset="0"/>
                  <a:cs typeface="Helvetica" panose="020B0604020202020204" pitchFamily="34" charset="0"/>
                </a:endParaRPr>
              </a:p>
            </p:txBody>
          </p:sp>
        </p:grpSp>
        <p:grpSp>
          <p:nvGrpSpPr>
            <p:cNvPr id="17" name="组合 16">
              <a:extLst>
                <a:ext uri="{FF2B5EF4-FFF2-40B4-BE49-F238E27FC236}">
                  <a16:creationId xmlns:a16="http://schemas.microsoft.com/office/drawing/2014/main" id="{67DD4784-7E63-4E23-AF4A-FB56B79D2B30}"/>
                </a:ext>
              </a:extLst>
            </p:cNvPr>
            <p:cNvGrpSpPr/>
            <p:nvPr/>
          </p:nvGrpSpPr>
          <p:grpSpPr>
            <a:xfrm>
              <a:off x="5873700" y="2248431"/>
              <a:ext cx="2283702" cy="1179412"/>
              <a:chOff x="5873700" y="2248431"/>
              <a:chExt cx="2283702" cy="1179412"/>
            </a:xfrm>
          </p:grpSpPr>
          <p:sp>
            <p:nvSpPr>
              <p:cNvPr id="18" name="文本框 17">
                <a:extLst>
                  <a:ext uri="{FF2B5EF4-FFF2-40B4-BE49-F238E27FC236}">
                    <a16:creationId xmlns:a16="http://schemas.microsoft.com/office/drawing/2014/main" id="{2A58CFC5-0770-4699-8BFF-04EBEF2D2385}"/>
                  </a:ext>
                </a:extLst>
              </p:cNvPr>
              <p:cNvSpPr txBox="1"/>
              <p:nvPr/>
            </p:nvSpPr>
            <p:spPr>
              <a:xfrm>
                <a:off x="5937823" y="2413161"/>
                <a:ext cx="1111203" cy="707886"/>
              </a:xfrm>
              <a:prstGeom prst="rect">
                <a:avLst/>
              </a:prstGeom>
              <a:noFill/>
            </p:spPr>
            <p:txBody>
              <a:bodyPr wrap="none" rtlCol="0">
                <a:spAutoFit/>
              </a:bodyPr>
              <a:lstStyle/>
              <a:p>
                <a:pPr algn="ctr"/>
                <a:r>
                  <a:rPr lang="en-US" altLang="zh-CN" sz="2000" dirty="0">
                    <a:latin typeface="Helvetica" panose="020B0604020202020204" pitchFamily="34" charset="0"/>
                    <a:cs typeface="Helvetica" panose="020B0604020202020204" pitchFamily="34" charset="0"/>
                  </a:rPr>
                  <a:t>Other</a:t>
                </a:r>
              </a:p>
              <a:p>
                <a:pPr algn="ctr"/>
                <a:r>
                  <a:rPr lang="en-US" altLang="zh-CN" sz="2000" dirty="0">
                    <a:latin typeface="Helvetica" panose="020B0604020202020204" pitchFamily="34" charset="0"/>
                    <a:cs typeface="Helvetica" panose="020B0604020202020204" pitchFamily="34" charset="0"/>
                  </a:rPr>
                  <a:t>Stations</a:t>
                </a:r>
                <a:endParaRPr lang="zh-CN" altLang="en-US" sz="2000" dirty="0">
                  <a:latin typeface="Helvetica" panose="020B0604020202020204" pitchFamily="34" charset="0"/>
                  <a:cs typeface="Helvetica" panose="020B0604020202020204" pitchFamily="34" charset="0"/>
                </a:endParaRPr>
              </a:p>
            </p:txBody>
          </p:sp>
          <p:sp>
            <p:nvSpPr>
              <p:cNvPr id="19" name="矩形 18">
                <a:extLst>
                  <a:ext uri="{FF2B5EF4-FFF2-40B4-BE49-F238E27FC236}">
                    <a16:creationId xmlns:a16="http://schemas.microsoft.com/office/drawing/2014/main" id="{E7185C7C-1A49-489D-B239-463025FA26E3}"/>
                  </a:ext>
                </a:extLst>
              </p:cNvPr>
              <p:cNvSpPr/>
              <p:nvPr/>
            </p:nvSpPr>
            <p:spPr>
              <a:xfrm>
                <a:off x="5873700" y="2248431"/>
                <a:ext cx="2283702" cy="1179412"/>
              </a:xfrm>
              <a:prstGeom prst="rect">
                <a:avLst/>
              </a:prstGeom>
              <a:noFill/>
              <a:ln w="19050">
                <a:solidFill>
                  <a:schemeClr val="tx1">
                    <a:lumMod val="75000"/>
                    <a:lumOff val="2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Helvetica" panose="020B0604020202020204" pitchFamily="34" charset="0"/>
                  <a:cs typeface="Helvetica" panose="020B0604020202020204" pitchFamily="34" charset="0"/>
                </a:endParaRPr>
              </a:p>
            </p:txBody>
          </p:sp>
        </p:grpSp>
      </p:grpSp>
      <p:cxnSp>
        <p:nvCxnSpPr>
          <p:cNvPr id="25" name="直接连接符 24">
            <a:extLst>
              <a:ext uri="{FF2B5EF4-FFF2-40B4-BE49-F238E27FC236}">
                <a16:creationId xmlns:a16="http://schemas.microsoft.com/office/drawing/2014/main" id="{8B87347E-9409-4B86-9298-7122CCE4FA29}"/>
              </a:ext>
            </a:extLst>
          </p:cNvPr>
          <p:cNvCxnSpPr>
            <a:cxnSpLocks/>
          </p:cNvCxnSpPr>
          <p:nvPr/>
        </p:nvCxnSpPr>
        <p:spPr>
          <a:xfrm>
            <a:off x="4727690" y="1311392"/>
            <a:ext cx="0" cy="496986"/>
          </a:xfrm>
          <a:prstGeom prst="line">
            <a:avLst/>
          </a:prstGeom>
          <a:ln w="19050">
            <a:solidFill>
              <a:schemeClr val="tx1">
                <a:lumMod val="75000"/>
                <a:lumOff val="25000"/>
              </a:schemeClr>
            </a:solidFill>
            <a:prstDash val="lgDash"/>
          </a:ln>
        </p:spPr>
        <p:style>
          <a:lnRef idx="1">
            <a:schemeClr val="accent1"/>
          </a:lnRef>
          <a:fillRef idx="0">
            <a:schemeClr val="accent1"/>
          </a:fillRef>
          <a:effectRef idx="0">
            <a:schemeClr val="accent1"/>
          </a:effectRef>
          <a:fontRef idx="minor">
            <a:schemeClr val="tx1"/>
          </a:fontRef>
        </p:style>
      </p:cxnSp>
      <p:grpSp>
        <p:nvGrpSpPr>
          <p:cNvPr id="26" name="组合 25">
            <a:extLst>
              <a:ext uri="{FF2B5EF4-FFF2-40B4-BE49-F238E27FC236}">
                <a16:creationId xmlns:a16="http://schemas.microsoft.com/office/drawing/2014/main" id="{B35FC223-AA79-4268-A11D-ABC8C62C73FD}"/>
              </a:ext>
            </a:extLst>
          </p:cNvPr>
          <p:cNvGrpSpPr/>
          <p:nvPr/>
        </p:nvGrpSpPr>
        <p:grpSpPr>
          <a:xfrm>
            <a:off x="823119" y="1917205"/>
            <a:ext cx="4333373" cy="2122138"/>
            <a:chOff x="1559302" y="2448783"/>
            <a:chExt cx="4333373" cy="2122138"/>
          </a:xfrm>
        </p:grpSpPr>
        <p:sp>
          <p:nvSpPr>
            <p:cNvPr id="27" name="椭圆 26">
              <a:extLst>
                <a:ext uri="{FF2B5EF4-FFF2-40B4-BE49-F238E27FC236}">
                  <a16:creationId xmlns:a16="http://schemas.microsoft.com/office/drawing/2014/main" id="{155A7C72-A490-437C-AFA0-273AD17ADF89}"/>
                </a:ext>
              </a:extLst>
            </p:cNvPr>
            <p:cNvSpPr/>
            <p:nvPr/>
          </p:nvSpPr>
          <p:spPr>
            <a:xfrm>
              <a:off x="2901393" y="2448783"/>
              <a:ext cx="474545" cy="474545"/>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Helvetica" panose="020B0604020202020204" pitchFamily="34" charset="0"/>
                <a:cs typeface="Helvetica" panose="020B0604020202020204" pitchFamily="34" charset="0"/>
              </a:endParaRPr>
            </a:p>
          </p:txBody>
        </p:sp>
        <p:cxnSp>
          <p:nvCxnSpPr>
            <p:cNvPr id="28" name="直接箭头连接符 27">
              <a:extLst>
                <a:ext uri="{FF2B5EF4-FFF2-40B4-BE49-F238E27FC236}">
                  <a16:creationId xmlns:a16="http://schemas.microsoft.com/office/drawing/2014/main" id="{AC205CB3-BB4C-434D-B105-CFA8220068D4}"/>
                </a:ext>
              </a:extLst>
            </p:cNvPr>
            <p:cNvCxnSpPr>
              <a:cxnSpLocks/>
              <a:stCxn id="27" idx="5"/>
            </p:cNvCxnSpPr>
            <p:nvPr/>
          </p:nvCxnSpPr>
          <p:spPr>
            <a:xfrm>
              <a:off x="3306442" y="2853832"/>
              <a:ext cx="2586233" cy="1044778"/>
            </a:xfrm>
            <a:prstGeom prst="straightConnector1">
              <a:avLst/>
            </a:prstGeom>
            <a:ln w="19050">
              <a:solidFill>
                <a:srgbClr val="FF6699"/>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E0EE38BF-2F7A-4058-A530-32AAF8BB0E61}"/>
                </a:ext>
              </a:extLst>
            </p:cNvPr>
            <p:cNvCxnSpPr>
              <a:cxnSpLocks/>
              <a:stCxn id="27" idx="7"/>
            </p:cNvCxnSpPr>
            <p:nvPr/>
          </p:nvCxnSpPr>
          <p:spPr>
            <a:xfrm>
              <a:off x="3306442" y="2518279"/>
              <a:ext cx="2473675" cy="115109"/>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49682C82-C36D-47EE-A857-8EC79C9016A1}"/>
                </a:ext>
              </a:extLst>
            </p:cNvPr>
            <p:cNvSpPr txBox="1"/>
            <p:nvPr/>
          </p:nvSpPr>
          <p:spPr>
            <a:xfrm>
              <a:off x="1560598" y="2470611"/>
              <a:ext cx="1095172" cy="369332"/>
            </a:xfrm>
            <a:prstGeom prst="rect">
              <a:avLst/>
            </a:prstGeom>
            <a:noFill/>
          </p:spPr>
          <p:txBody>
            <a:bodyPr wrap="none" rtlCol="0">
              <a:spAutoFit/>
            </a:bodyPr>
            <a:lstStyle/>
            <a:p>
              <a:r>
                <a:rPr lang="en-US" altLang="zh-CN" dirty="0">
                  <a:latin typeface="Helvetica" panose="020B0604020202020204" pitchFamily="34" charset="0"/>
                  <a:cs typeface="Helvetica" panose="020B0604020202020204" pitchFamily="34" charset="0"/>
                </a:rPr>
                <a:t>Station 1</a:t>
              </a:r>
              <a:endParaRPr lang="zh-CN" altLang="en-US" dirty="0">
                <a:latin typeface="Helvetica" panose="020B0604020202020204" pitchFamily="34" charset="0"/>
                <a:cs typeface="Helvetica" panose="020B0604020202020204" pitchFamily="34" charset="0"/>
              </a:endParaRPr>
            </a:p>
          </p:txBody>
        </p:sp>
        <p:sp>
          <p:nvSpPr>
            <p:cNvPr id="31" name="文本框 30">
              <a:extLst>
                <a:ext uri="{FF2B5EF4-FFF2-40B4-BE49-F238E27FC236}">
                  <a16:creationId xmlns:a16="http://schemas.microsoft.com/office/drawing/2014/main" id="{64F7C80F-A0E9-4AA3-8034-CD78501D9FDF}"/>
                </a:ext>
              </a:extLst>
            </p:cNvPr>
            <p:cNvSpPr txBox="1"/>
            <p:nvPr/>
          </p:nvSpPr>
          <p:spPr>
            <a:xfrm>
              <a:off x="2954440" y="3760443"/>
              <a:ext cx="615553" cy="810478"/>
            </a:xfrm>
            <a:prstGeom prst="rect">
              <a:avLst/>
            </a:prstGeom>
            <a:noFill/>
          </p:spPr>
          <p:txBody>
            <a:bodyPr vert="eaVert" wrap="none" rtlCol="0">
              <a:spAutoFit/>
            </a:bodyPr>
            <a:lstStyle/>
            <a:p>
              <a:r>
                <a:rPr lang="en-US" altLang="zh-CN" sz="2800" dirty="0">
                  <a:latin typeface="Helvetica" panose="020B0604020202020204" pitchFamily="34" charset="0"/>
                  <a:cs typeface="Helvetica" panose="020B0604020202020204" pitchFamily="34" charset="0"/>
                </a:rPr>
                <a:t>……</a:t>
              </a:r>
              <a:endParaRPr lang="zh-CN" altLang="en-US" sz="2800" dirty="0">
                <a:latin typeface="Helvetica" panose="020B0604020202020204" pitchFamily="34" charset="0"/>
                <a:cs typeface="Helvetica" panose="020B0604020202020204" pitchFamily="34" charset="0"/>
              </a:endParaRPr>
            </a:p>
          </p:txBody>
        </p:sp>
        <p:sp>
          <p:nvSpPr>
            <p:cNvPr id="32" name="椭圆 31">
              <a:extLst>
                <a:ext uri="{FF2B5EF4-FFF2-40B4-BE49-F238E27FC236}">
                  <a16:creationId xmlns:a16="http://schemas.microsoft.com/office/drawing/2014/main" id="{9FE082F0-9BDE-41B6-AB91-0BDA2988C11F}"/>
                </a:ext>
              </a:extLst>
            </p:cNvPr>
            <p:cNvSpPr/>
            <p:nvPr/>
          </p:nvSpPr>
          <p:spPr>
            <a:xfrm>
              <a:off x="2906577" y="3244091"/>
              <a:ext cx="474545" cy="474545"/>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Helvetica" panose="020B0604020202020204" pitchFamily="34" charset="0"/>
                <a:cs typeface="Helvetica" panose="020B0604020202020204" pitchFamily="34" charset="0"/>
              </a:endParaRPr>
            </a:p>
          </p:txBody>
        </p:sp>
        <p:sp>
          <p:nvSpPr>
            <p:cNvPr id="33" name="文本框 32">
              <a:extLst>
                <a:ext uri="{FF2B5EF4-FFF2-40B4-BE49-F238E27FC236}">
                  <a16:creationId xmlns:a16="http://schemas.microsoft.com/office/drawing/2014/main" id="{0ACDDACB-B9F7-46C5-82A2-36F483A8FEC2}"/>
                </a:ext>
              </a:extLst>
            </p:cNvPr>
            <p:cNvSpPr txBox="1"/>
            <p:nvPr/>
          </p:nvSpPr>
          <p:spPr>
            <a:xfrm>
              <a:off x="1559302" y="3265919"/>
              <a:ext cx="1095172" cy="369332"/>
            </a:xfrm>
            <a:prstGeom prst="rect">
              <a:avLst/>
            </a:prstGeom>
            <a:noFill/>
          </p:spPr>
          <p:txBody>
            <a:bodyPr wrap="none" rtlCol="0">
              <a:spAutoFit/>
            </a:bodyPr>
            <a:lstStyle/>
            <a:p>
              <a:r>
                <a:rPr lang="en-US" altLang="zh-CN" dirty="0">
                  <a:latin typeface="Helvetica" panose="020B0604020202020204" pitchFamily="34" charset="0"/>
                  <a:cs typeface="Helvetica" panose="020B0604020202020204" pitchFamily="34" charset="0"/>
                </a:rPr>
                <a:t>Station 2</a:t>
              </a:r>
              <a:endParaRPr lang="zh-CN" altLang="en-US" dirty="0">
                <a:latin typeface="Helvetica" panose="020B0604020202020204" pitchFamily="34" charset="0"/>
                <a:cs typeface="Helvetica" panose="020B0604020202020204" pitchFamily="34" charset="0"/>
              </a:endParaRPr>
            </a:p>
          </p:txBody>
        </p:sp>
        <p:cxnSp>
          <p:nvCxnSpPr>
            <p:cNvPr id="34" name="直接箭头连接符 33">
              <a:extLst>
                <a:ext uri="{FF2B5EF4-FFF2-40B4-BE49-F238E27FC236}">
                  <a16:creationId xmlns:a16="http://schemas.microsoft.com/office/drawing/2014/main" id="{7D6F96B1-0496-4AF2-9491-4F531A815F0C}"/>
                </a:ext>
              </a:extLst>
            </p:cNvPr>
            <p:cNvCxnSpPr>
              <a:cxnSpLocks/>
              <a:stCxn id="32" idx="5"/>
            </p:cNvCxnSpPr>
            <p:nvPr/>
          </p:nvCxnSpPr>
          <p:spPr>
            <a:xfrm>
              <a:off x="3311626" y="3649140"/>
              <a:ext cx="2581049" cy="426393"/>
            </a:xfrm>
            <a:prstGeom prst="straightConnector1">
              <a:avLst/>
            </a:prstGeom>
            <a:ln w="19050">
              <a:solidFill>
                <a:srgbClr val="FF6699"/>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1295560A-934C-4264-A3F0-C395EE856318}"/>
                </a:ext>
              </a:extLst>
            </p:cNvPr>
            <p:cNvCxnSpPr>
              <a:cxnSpLocks/>
              <a:stCxn id="32" idx="7"/>
            </p:cNvCxnSpPr>
            <p:nvPr/>
          </p:nvCxnSpPr>
          <p:spPr>
            <a:xfrm flipV="1">
              <a:off x="3311626" y="2794673"/>
              <a:ext cx="2468491" cy="518914"/>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6" name="组合 35">
            <a:extLst>
              <a:ext uri="{FF2B5EF4-FFF2-40B4-BE49-F238E27FC236}">
                <a16:creationId xmlns:a16="http://schemas.microsoft.com/office/drawing/2014/main" id="{C859A437-464E-4358-9A55-3600F758CB5F}"/>
              </a:ext>
            </a:extLst>
          </p:cNvPr>
          <p:cNvGrpSpPr/>
          <p:nvPr/>
        </p:nvGrpSpPr>
        <p:grpSpPr>
          <a:xfrm>
            <a:off x="5544102" y="3026631"/>
            <a:ext cx="1236163" cy="1036138"/>
            <a:chOff x="5866355" y="4313899"/>
            <a:chExt cx="1236163" cy="1036138"/>
          </a:xfrm>
        </p:grpSpPr>
        <p:sp>
          <p:nvSpPr>
            <p:cNvPr id="37" name="椭圆 36">
              <a:extLst>
                <a:ext uri="{FF2B5EF4-FFF2-40B4-BE49-F238E27FC236}">
                  <a16:creationId xmlns:a16="http://schemas.microsoft.com/office/drawing/2014/main" id="{88B0E6A1-7B14-43B3-A5AE-64224221456E}"/>
                </a:ext>
              </a:extLst>
            </p:cNvPr>
            <p:cNvSpPr/>
            <p:nvPr/>
          </p:nvSpPr>
          <p:spPr>
            <a:xfrm>
              <a:off x="6233503" y="4765450"/>
              <a:ext cx="474545" cy="474545"/>
            </a:xfrm>
            <a:prstGeom prst="ellipse">
              <a:avLst/>
            </a:prstGeom>
            <a:noFill/>
            <a:ln>
              <a:solidFill>
                <a:schemeClr val="tx1">
                  <a:lumMod val="75000"/>
                  <a:lumOff val="2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Helvetica" panose="020B0604020202020204" pitchFamily="34" charset="0"/>
                <a:cs typeface="Helvetica" panose="020B0604020202020204" pitchFamily="34" charset="0"/>
              </a:endParaRPr>
            </a:p>
          </p:txBody>
        </p:sp>
        <p:sp>
          <p:nvSpPr>
            <p:cNvPr id="38" name="文本框 37">
              <a:extLst>
                <a:ext uri="{FF2B5EF4-FFF2-40B4-BE49-F238E27FC236}">
                  <a16:creationId xmlns:a16="http://schemas.microsoft.com/office/drawing/2014/main" id="{95F02E49-C5DF-43E2-B830-AB25368F37A4}"/>
                </a:ext>
              </a:extLst>
            </p:cNvPr>
            <p:cNvSpPr txBox="1"/>
            <p:nvPr/>
          </p:nvSpPr>
          <p:spPr>
            <a:xfrm>
              <a:off x="5929600" y="4334563"/>
              <a:ext cx="1082348" cy="369332"/>
            </a:xfrm>
            <a:prstGeom prst="rect">
              <a:avLst/>
            </a:prstGeom>
            <a:noFill/>
            <a:ln>
              <a:noFill/>
              <a:prstDash val="lgDash"/>
            </a:ln>
          </p:spPr>
          <p:txBody>
            <a:bodyPr wrap="none" rtlCol="0">
              <a:spAutoFit/>
            </a:bodyPr>
            <a:lstStyle/>
            <a:p>
              <a:pPr algn="ctr"/>
              <a:r>
                <a:rPr lang="en-US" altLang="zh-CN" dirty="0">
                  <a:latin typeface="Helvetica" panose="020B0604020202020204" pitchFamily="34" charset="0"/>
                  <a:cs typeface="Helvetica" panose="020B0604020202020204" pitchFamily="34" charset="0"/>
                </a:rPr>
                <a:t>Station </a:t>
              </a:r>
              <a:r>
                <a:rPr lang="en-US" altLang="zh-CN" i="1" dirty="0">
                  <a:latin typeface="Helvetica" panose="020B0604020202020204" pitchFamily="34" charset="0"/>
                  <a:cs typeface="Helvetica" panose="020B0604020202020204" pitchFamily="34" charset="0"/>
                </a:rPr>
                <a:t>k</a:t>
              </a:r>
              <a:endParaRPr lang="zh-CN" altLang="en-US" i="1" dirty="0">
                <a:latin typeface="Helvetica" panose="020B0604020202020204" pitchFamily="34" charset="0"/>
                <a:cs typeface="Helvetica" panose="020B0604020202020204" pitchFamily="34" charset="0"/>
              </a:endParaRPr>
            </a:p>
          </p:txBody>
        </p:sp>
        <p:sp>
          <p:nvSpPr>
            <p:cNvPr id="39" name="矩形: 圆角 38">
              <a:extLst>
                <a:ext uri="{FF2B5EF4-FFF2-40B4-BE49-F238E27FC236}">
                  <a16:creationId xmlns:a16="http://schemas.microsoft.com/office/drawing/2014/main" id="{455A0A21-280D-4CF5-971A-7080D15D4185}"/>
                </a:ext>
              </a:extLst>
            </p:cNvPr>
            <p:cNvSpPr/>
            <p:nvPr/>
          </p:nvSpPr>
          <p:spPr>
            <a:xfrm>
              <a:off x="5866355" y="4313899"/>
              <a:ext cx="1236163" cy="1036138"/>
            </a:xfrm>
            <a:prstGeom prst="roundRect">
              <a:avLst/>
            </a:prstGeom>
            <a:noFill/>
            <a:ln w="19050">
              <a:solidFill>
                <a:srgbClr val="FF6699"/>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Helvetica" panose="020B0604020202020204" pitchFamily="34" charset="0"/>
                <a:cs typeface="Helvetica" panose="020B0604020202020204" pitchFamily="34" charset="0"/>
              </a:endParaRPr>
            </a:p>
          </p:txBody>
        </p:sp>
      </p:grpSp>
      <p:grpSp>
        <p:nvGrpSpPr>
          <p:cNvPr id="41" name="组合 40">
            <a:extLst>
              <a:ext uri="{FF2B5EF4-FFF2-40B4-BE49-F238E27FC236}">
                <a16:creationId xmlns:a16="http://schemas.microsoft.com/office/drawing/2014/main" id="{F50A2244-1072-4FFD-A995-F1567FB3D27C}"/>
              </a:ext>
            </a:extLst>
          </p:cNvPr>
          <p:cNvGrpSpPr/>
          <p:nvPr/>
        </p:nvGrpSpPr>
        <p:grpSpPr>
          <a:xfrm>
            <a:off x="4626415" y="5041779"/>
            <a:ext cx="3879811" cy="839009"/>
            <a:chOff x="3569983" y="5210950"/>
            <a:chExt cx="3879811" cy="839009"/>
          </a:xfrm>
        </p:grpSpPr>
        <p:sp>
          <p:nvSpPr>
            <p:cNvPr id="43" name="矩形 42">
              <a:extLst>
                <a:ext uri="{FF2B5EF4-FFF2-40B4-BE49-F238E27FC236}">
                  <a16:creationId xmlns:a16="http://schemas.microsoft.com/office/drawing/2014/main" id="{A648330E-22BB-4F15-9B50-0A8ADEB2C16E}"/>
                </a:ext>
              </a:extLst>
            </p:cNvPr>
            <p:cNvSpPr/>
            <p:nvPr/>
          </p:nvSpPr>
          <p:spPr>
            <a:xfrm>
              <a:off x="4972330" y="5403628"/>
              <a:ext cx="2477464" cy="646331"/>
            </a:xfrm>
            <a:prstGeom prst="rect">
              <a:avLst/>
            </a:prstGeom>
          </p:spPr>
          <p:txBody>
            <a:bodyPr wrap="square">
              <a:spAutoFit/>
            </a:bodyPr>
            <a:lstStyle/>
            <a:p>
              <a:r>
                <a:rPr lang="en-US" altLang="zh-CN" dirty="0">
                  <a:solidFill>
                    <a:srgbClr val="FF0000"/>
                  </a:solidFill>
                  <a:latin typeface="Helvetica" panose="020B0604020202020204" pitchFamily="34" charset="0"/>
                  <a:cs typeface="Helvetica" panose="020B0604020202020204" pitchFamily="34" charset="0"/>
                </a:rPr>
                <a:t>Choice</a:t>
              </a:r>
              <a:r>
                <a:rPr lang="en-US" altLang="zh-CN" dirty="0">
                  <a:latin typeface="Helvetica" panose="020B0604020202020204" pitchFamily="34" charset="0"/>
                  <a:cs typeface="Helvetica" panose="020B0604020202020204" pitchFamily="34" charset="0"/>
                </a:rPr>
                <a:t> of whether to get off at station </a:t>
              </a:r>
              <a:r>
                <a:rPr lang="en-US" altLang="zh-CN" i="1" dirty="0">
                  <a:latin typeface="Helvetica" panose="020B0604020202020204" pitchFamily="34" charset="0"/>
                  <a:cs typeface="Helvetica" panose="020B0604020202020204" pitchFamily="34" charset="0"/>
                </a:rPr>
                <a:t>k</a:t>
              </a:r>
              <a:endParaRPr lang="zh-CN" altLang="en-US" i="1" dirty="0">
                <a:latin typeface="Helvetica" panose="020B0604020202020204" pitchFamily="34" charset="0"/>
                <a:cs typeface="Helvetica" panose="020B0604020202020204" pitchFamily="34" charset="0"/>
              </a:endParaRPr>
            </a:p>
          </p:txBody>
        </p:sp>
        <p:sp>
          <p:nvSpPr>
            <p:cNvPr id="44" name="矩形 43">
              <a:extLst>
                <a:ext uri="{FF2B5EF4-FFF2-40B4-BE49-F238E27FC236}">
                  <a16:creationId xmlns:a16="http://schemas.microsoft.com/office/drawing/2014/main" id="{4D67DC8A-C800-42F6-86E6-839A0DA3C99A}"/>
                </a:ext>
              </a:extLst>
            </p:cNvPr>
            <p:cNvSpPr/>
            <p:nvPr/>
          </p:nvSpPr>
          <p:spPr>
            <a:xfrm>
              <a:off x="3569983" y="5210950"/>
              <a:ext cx="770404" cy="369332"/>
            </a:xfrm>
            <a:prstGeom prst="rect">
              <a:avLst/>
            </a:prstGeom>
          </p:spPr>
          <p:txBody>
            <a:bodyPr wrap="none">
              <a:spAutoFit/>
            </a:bodyPr>
            <a:lstStyle/>
            <a:p>
              <a:r>
                <a:rPr lang="en-US" altLang="zh-CN" dirty="0">
                  <a:latin typeface="Helvetica" panose="020B0604020202020204" pitchFamily="34" charset="0"/>
                  <a:cs typeface="Helvetica" panose="020B0604020202020204" pitchFamily="34" charset="0"/>
                </a:rPr>
                <a:t>Affect</a:t>
              </a:r>
              <a:endParaRPr lang="zh-CN" altLang="en-US" dirty="0">
                <a:latin typeface="Helvetica" panose="020B0604020202020204" pitchFamily="34" charset="0"/>
                <a:cs typeface="Helvetica" panose="020B0604020202020204" pitchFamily="34" charset="0"/>
              </a:endParaRPr>
            </a:p>
          </p:txBody>
        </p:sp>
      </p:grpSp>
      <p:sp>
        <p:nvSpPr>
          <p:cNvPr id="46" name="椭圆 45">
            <a:extLst>
              <a:ext uri="{FF2B5EF4-FFF2-40B4-BE49-F238E27FC236}">
                <a16:creationId xmlns:a16="http://schemas.microsoft.com/office/drawing/2014/main" id="{A088F8BA-FB8C-485F-8CF1-E4B956480A9D}"/>
              </a:ext>
            </a:extLst>
          </p:cNvPr>
          <p:cNvSpPr/>
          <p:nvPr/>
        </p:nvSpPr>
        <p:spPr>
          <a:xfrm>
            <a:off x="5863498" y="4994727"/>
            <a:ext cx="2704097" cy="1114001"/>
          </a:xfrm>
          <a:prstGeom prst="ellipse">
            <a:avLst/>
          </a:prstGeom>
          <a:noFill/>
          <a:ln w="19050">
            <a:solidFill>
              <a:srgbClr val="FF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Helvetica" panose="020B0604020202020204" pitchFamily="34" charset="0"/>
              <a:cs typeface="Helvetica" panose="020B0604020202020204" pitchFamily="34" charset="0"/>
            </a:endParaRPr>
          </a:p>
        </p:txBody>
      </p:sp>
      <p:sp>
        <p:nvSpPr>
          <p:cNvPr id="48" name="箭头: 右 47">
            <a:extLst>
              <a:ext uri="{FF2B5EF4-FFF2-40B4-BE49-F238E27FC236}">
                <a16:creationId xmlns:a16="http://schemas.microsoft.com/office/drawing/2014/main" id="{DAF9440E-9E3E-45CB-A014-985967EE5A98}"/>
              </a:ext>
            </a:extLst>
          </p:cNvPr>
          <p:cNvSpPr/>
          <p:nvPr/>
        </p:nvSpPr>
        <p:spPr>
          <a:xfrm>
            <a:off x="4346587" y="5451366"/>
            <a:ext cx="1384877" cy="259772"/>
          </a:xfrm>
          <a:prstGeom prst="rightArrow">
            <a:avLst>
              <a:gd name="adj1" fmla="val 50000"/>
              <a:gd name="adj2" fmla="val 126000"/>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Helvetica" panose="020B0604020202020204" pitchFamily="34" charset="0"/>
              <a:cs typeface="Helvetica" panose="020B0604020202020204" pitchFamily="34" charset="0"/>
            </a:endParaRPr>
          </a:p>
        </p:txBody>
      </p:sp>
      <p:sp>
        <p:nvSpPr>
          <p:cNvPr id="50" name="文本框 49">
            <a:extLst>
              <a:ext uri="{FF2B5EF4-FFF2-40B4-BE49-F238E27FC236}">
                <a16:creationId xmlns:a16="http://schemas.microsoft.com/office/drawing/2014/main" id="{7A5AD999-1670-4F55-8691-389D429A1727}"/>
              </a:ext>
            </a:extLst>
          </p:cNvPr>
          <p:cNvSpPr txBox="1"/>
          <p:nvPr/>
        </p:nvSpPr>
        <p:spPr>
          <a:xfrm>
            <a:off x="5901725" y="4555497"/>
            <a:ext cx="2627642" cy="369332"/>
          </a:xfrm>
          <a:prstGeom prst="rect">
            <a:avLst/>
          </a:prstGeom>
          <a:noFill/>
          <a:ln>
            <a:noFill/>
          </a:ln>
        </p:spPr>
        <p:txBody>
          <a:bodyPr wrap="none" rtlCol="0">
            <a:spAutoFit/>
          </a:bodyPr>
          <a:lstStyle/>
          <a:p>
            <a:pPr marL="285750" indent="-285750">
              <a:buFont typeface="Wingdings" panose="05000000000000000000" pitchFamily="2" charset="2"/>
              <a:buChar char="l"/>
            </a:pPr>
            <a:r>
              <a:rPr lang="en-US" altLang="zh-CN" dirty="0">
                <a:latin typeface="Helvetica" panose="020B0604020202020204" pitchFamily="34" charset="0"/>
                <a:cs typeface="Helvetica" panose="020B0604020202020204" pitchFamily="34" charset="0"/>
              </a:rPr>
              <a:t>Independent variable</a:t>
            </a:r>
            <a:endParaRPr lang="zh-CN" altLang="en-US" dirty="0">
              <a:latin typeface="Helvetica" panose="020B0604020202020204" pitchFamily="34" charset="0"/>
              <a:cs typeface="Helvetica" panose="020B0604020202020204" pitchFamily="34" charset="0"/>
            </a:endParaRPr>
          </a:p>
        </p:txBody>
      </p:sp>
      <p:sp>
        <p:nvSpPr>
          <p:cNvPr id="51" name="文本框 50">
            <a:extLst>
              <a:ext uri="{FF2B5EF4-FFF2-40B4-BE49-F238E27FC236}">
                <a16:creationId xmlns:a16="http://schemas.microsoft.com/office/drawing/2014/main" id="{8520EFEA-794C-41C6-9F87-7C3E1B658EF7}"/>
              </a:ext>
            </a:extLst>
          </p:cNvPr>
          <p:cNvSpPr txBox="1"/>
          <p:nvPr/>
        </p:nvSpPr>
        <p:spPr>
          <a:xfrm>
            <a:off x="1083520" y="4555497"/>
            <a:ext cx="2489854" cy="369332"/>
          </a:xfrm>
          <a:prstGeom prst="rect">
            <a:avLst/>
          </a:prstGeom>
          <a:solidFill>
            <a:schemeClr val="bg1">
              <a:alpha val="50196"/>
            </a:schemeClr>
          </a:solidFill>
          <a:ln>
            <a:noFill/>
          </a:ln>
        </p:spPr>
        <p:txBody>
          <a:bodyPr wrap="square" rtlCol="0">
            <a:spAutoFit/>
          </a:bodyPr>
          <a:lstStyle/>
          <a:p>
            <a:pPr marL="285750" indent="-285750">
              <a:buFont typeface="Wingdings" panose="05000000000000000000" pitchFamily="2" charset="2"/>
              <a:buChar char="l"/>
            </a:pPr>
            <a:r>
              <a:rPr lang="en-US" altLang="zh-CN" dirty="0">
                <a:latin typeface="Helvetica" panose="020B0604020202020204" pitchFamily="34" charset="0"/>
                <a:cs typeface="Helvetica" panose="020B0604020202020204" pitchFamily="34" charset="0"/>
              </a:rPr>
              <a:t>Dependent variable</a:t>
            </a:r>
            <a:endParaRPr lang="zh-CN" altLang="en-US" dirty="0">
              <a:latin typeface="Helvetica" panose="020B0604020202020204" pitchFamily="34" charset="0"/>
              <a:cs typeface="Helvetica" panose="020B0604020202020204" pitchFamily="34" charset="0"/>
            </a:endParaRPr>
          </a:p>
        </p:txBody>
      </p:sp>
      <p:grpSp>
        <p:nvGrpSpPr>
          <p:cNvPr id="55" name="组合 54">
            <a:extLst>
              <a:ext uri="{FF2B5EF4-FFF2-40B4-BE49-F238E27FC236}">
                <a16:creationId xmlns:a16="http://schemas.microsoft.com/office/drawing/2014/main" id="{9C3708CA-DE55-4445-8463-E5087470D4CB}"/>
              </a:ext>
            </a:extLst>
          </p:cNvPr>
          <p:cNvGrpSpPr/>
          <p:nvPr/>
        </p:nvGrpSpPr>
        <p:grpSpPr>
          <a:xfrm>
            <a:off x="306570" y="591906"/>
            <a:ext cx="5411477" cy="461665"/>
            <a:chOff x="-3" y="4326643"/>
            <a:chExt cx="5411477" cy="461665"/>
          </a:xfrm>
        </p:grpSpPr>
        <p:sp>
          <p:nvSpPr>
            <p:cNvPr id="56" name="矩形 55">
              <a:extLst>
                <a:ext uri="{FF2B5EF4-FFF2-40B4-BE49-F238E27FC236}">
                  <a16:creationId xmlns:a16="http://schemas.microsoft.com/office/drawing/2014/main" id="{27EF9497-67CA-4E02-BD24-3D9DBFBBCFB7}"/>
                </a:ext>
              </a:extLst>
            </p:cNvPr>
            <p:cNvSpPr/>
            <p:nvPr/>
          </p:nvSpPr>
          <p:spPr>
            <a:xfrm>
              <a:off x="-3" y="4460785"/>
              <a:ext cx="193382" cy="193382"/>
            </a:xfrm>
            <a:prstGeom prst="rect">
              <a:avLst/>
            </a:prstGeom>
            <a:solidFill>
              <a:srgbClr val="FF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57" name="文本框 56">
              <a:extLst>
                <a:ext uri="{FF2B5EF4-FFF2-40B4-BE49-F238E27FC236}">
                  <a16:creationId xmlns:a16="http://schemas.microsoft.com/office/drawing/2014/main" id="{DDD5B1A2-FD01-4AFF-90BC-EA320430F2A8}"/>
                </a:ext>
              </a:extLst>
            </p:cNvPr>
            <p:cNvSpPr txBox="1"/>
            <p:nvPr/>
          </p:nvSpPr>
          <p:spPr>
            <a:xfrm>
              <a:off x="193379" y="4326643"/>
              <a:ext cx="5218095" cy="461665"/>
            </a:xfrm>
            <a:prstGeom prst="rect">
              <a:avLst/>
            </a:prstGeom>
            <a:noFill/>
          </p:spPr>
          <p:txBody>
            <a:bodyPr wrap="none" rtlCol="0">
              <a:spAutoFit/>
            </a:bodyPr>
            <a:lstStyle/>
            <a:p>
              <a:r>
                <a:rPr lang="en-US" altLang="zh-CN" sz="2400" dirty="0">
                  <a:latin typeface="Helvetica" panose="020B0604020202020204" pitchFamily="34" charset="0"/>
                  <a:ea typeface="+mj-ea"/>
                  <a:cs typeface="Helvetica" panose="020B0604020202020204" pitchFamily="34" charset="0"/>
                </a:rPr>
                <a:t>Description for the research question</a:t>
              </a:r>
            </a:p>
          </p:txBody>
        </p:sp>
      </p:grpSp>
      <p:sp>
        <p:nvSpPr>
          <p:cNvPr id="4" name="矩形: 圆角 3">
            <a:extLst>
              <a:ext uri="{FF2B5EF4-FFF2-40B4-BE49-F238E27FC236}">
                <a16:creationId xmlns:a16="http://schemas.microsoft.com/office/drawing/2014/main" id="{5E00D278-67EE-483E-9D90-77100C4B2C9E}"/>
              </a:ext>
            </a:extLst>
          </p:cNvPr>
          <p:cNvSpPr/>
          <p:nvPr/>
        </p:nvSpPr>
        <p:spPr>
          <a:xfrm>
            <a:off x="527991" y="4931081"/>
            <a:ext cx="3612093" cy="1321364"/>
          </a:xfrm>
          <a:prstGeom prst="roundRect">
            <a:avLst/>
          </a:prstGeom>
          <a:noFill/>
          <a:ln w="19050">
            <a:solidFill>
              <a:srgbClr val="FF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CN" dirty="0">
                <a:solidFill>
                  <a:srgbClr val="FF0000"/>
                </a:solidFill>
                <a:latin typeface="Helvetica" panose="020B0604020202020204" pitchFamily="34" charset="0"/>
                <a:cs typeface="Helvetica" panose="020B0604020202020204" pitchFamily="34" charset="0"/>
              </a:rPr>
              <a:t>land-use</a:t>
            </a:r>
            <a:r>
              <a:rPr lang="en-US" altLang="zh-CN" dirty="0">
                <a:latin typeface="Helvetica" panose="020B0604020202020204" pitchFamily="34" charset="0"/>
                <a:cs typeface="Helvetica" panose="020B0604020202020204" pitchFamily="34" charset="0"/>
              </a:rPr>
              <a:t> </a:t>
            </a:r>
            <a:r>
              <a:rPr lang="en-US" altLang="zh-CN" dirty="0">
                <a:solidFill>
                  <a:schemeClr val="tx1"/>
                </a:solidFill>
                <a:latin typeface="Helvetica" panose="020B0604020202020204" pitchFamily="34" charset="0"/>
                <a:cs typeface="Helvetica" panose="020B0604020202020204" pitchFamily="34" charset="0"/>
              </a:rPr>
              <a:t>feature of boarding station</a:t>
            </a:r>
          </a:p>
          <a:p>
            <a:pPr marL="285750" indent="-285750">
              <a:buFont typeface="Arial" panose="020B0604020202020204" pitchFamily="34" charset="0"/>
              <a:buChar char="•"/>
            </a:pPr>
            <a:r>
              <a:rPr lang="en-US" altLang="zh-CN" dirty="0">
                <a:solidFill>
                  <a:srgbClr val="FF3300"/>
                </a:solidFill>
                <a:latin typeface="Helvetica" panose="020B0604020202020204" pitchFamily="34" charset="0"/>
                <a:cs typeface="Helvetica" panose="020B0604020202020204" pitchFamily="34" charset="0"/>
              </a:rPr>
              <a:t>Impedance</a:t>
            </a:r>
            <a:r>
              <a:rPr lang="en-US" altLang="zh-CN" dirty="0">
                <a:solidFill>
                  <a:schemeClr val="tx1"/>
                </a:solidFill>
                <a:latin typeface="Helvetica" panose="020B0604020202020204" pitchFamily="34" charset="0"/>
                <a:cs typeface="Helvetica" panose="020B0604020202020204" pitchFamily="34" charset="0"/>
              </a:rPr>
              <a:t> between boarding and alighting station</a:t>
            </a:r>
          </a:p>
        </p:txBody>
      </p:sp>
    </p:spTree>
    <p:extLst>
      <p:ext uri="{BB962C8B-B14F-4D97-AF65-F5344CB8AC3E}">
        <p14:creationId xmlns:p14="http://schemas.microsoft.com/office/powerpoint/2010/main" val="874334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 name="矩形 22">
            <a:extLst>
              <a:ext uri="{FF2B5EF4-FFF2-40B4-BE49-F238E27FC236}">
                <a16:creationId xmlns:a16="http://schemas.microsoft.com/office/drawing/2014/main" id="{C8CE6ACE-971F-49F5-A692-D1D7385A80C6}"/>
              </a:ext>
            </a:extLst>
          </p:cNvPr>
          <p:cNvSpPr/>
          <p:nvPr/>
        </p:nvSpPr>
        <p:spPr>
          <a:xfrm>
            <a:off x="0" y="537685"/>
            <a:ext cx="9144000" cy="2181420"/>
          </a:xfrm>
          <a:prstGeom prst="rect">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elvetica" panose="020B0604020202020204" pitchFamily="34" charset="0"/>
              <a:cs typeface="Helvetica" panose="020B0604020202020204" pitchFamily="34" charset="0"/>
            </a:endParaRPr>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Conclusion</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rgbClr val="FF6699"/>
          </a:solidFill>
          <a:ln w="28575" cap="flat">
            <a:solidFill>
              <a:srgbClr val="FF6699"/>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800" dirty="0">
                <a:solidFill>
                  <a:schemeClr val="bg1"/>
                </a:solidFill>
                <a:latin typeface="Helvetica" panose="020B0604020202020204" pitchFamily="34" charset="0"/>
                <a:cs typeface="Helvetica" panose="020B0604020202020204" pitchFamily="34" charset="0"/>
                <a:sym typeface="Helvetica Light"/>
              </a:rPr>
              <a:t>5.5</a:t>
            </a:r>
            <a:endParaRPr kumimoji="0" lang="zh-CN" altLang="en-US" sz="2800" b="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rgbClr val="FF6699"/>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212E5C61-65A2-4D9A-893B-D5C1882AEA40}"/>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5 - Influencing Factors on Transit Ridership at Station-to-Station Level</a:t>
            </a:r>
            <a:endParaRPr lang="en-US" altLang="zh-CN" sz="1400" i="1" dirty="0">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A596BF2E-BEB6-4F50-9AE3-645D73684490}"/>
              </a:ext>
            </a:extLst>
          </p:cNvPr>
          <p:cNvSpPr>
            <a:spLocks noGrp="1"/>
          </p:cNvSpPr>
          <p:nvPr>
            <p:ph type="sldNum" sz="quarter" idx="12"/>
          </p:nvPr>
        </p:nvSpPr>
        <p:spPr/>
        <p:txBody>
          <a:bodyPr/>
          <a:lstStyle/>
          <a:p>
            <a:fld id="{A17BB91D-344C-44E0-9148-DFE0CFF5CFC9}" type="slidenum">
              <a:rPr lang="zh-CN" altLang="en-US" smtClean="0"/>
              <a:t>101</a:t>
            </a:fld>
            <a:endParaRPr lang="zh-CN" altLang="en-US"/>
          </a:p>
        </p:txBody>
      </p:sp>
      <p:grpSp>
        <p:nvGrpSpPr>
          <p:cNvPr id="20" name="组合 19">
            <a:extLst>
              <a:ext uri="{FF2B5EF4-FFF2-40B4-BE49-F238E27FC236}">
                <a16:creationId xmlns:a16="http://schemas.microsoft.com/office/drawing/2014/main" id="{EDFBBE54-634D-478D-B70C-C7486B4D953C}"/>
              </a:ext>
            </a:extLst>
          </p:cNvPr>
          <p:cNvGrpSpPr/>
          <p:nvPr/>
        </p:nvGrpSpPr>
        <p:grpSpPr>
          <a:xfrm>
            <a:off x="306570" y="591906"/>
            <a:ext cx="1936167" cy="461665"/>
            <a:chOff x="-3" y="4326643"/>
            <a:chExt cx="1936167" cy="461665"/>
          </a:xfrm>
        </p:grpSpPr>
        <p:sp>
          <p:nvSpPr>
            <p:cNvPr id="21" name="矩形 20">
              <a:extLst>
                <a:ext uri="{FF2B5EF4-FFF2-40B4-BE49-F238E27FC236}">
                  <a16:creationId xmlns:a16="http://schemas.microsoft.com/office/drawing/2014/main" id="{2C695B2F-E912-40A2-9E41-F17B4C5AB435}"/>
                </a:ext>
              </a:extLst>
            </p:cNvPr>
            <p:cNvSpPr/>
            <p:nvPr/>
          </p:nvSpPr>
          <p:spPr>
            <a:xfrm>
              <a:off x="-3" y="4460785"/>
              <a:ext cx="193382" cy="193382"/>
            </a:xfrm>
            <a:prstGeom prst="rect">
              <a:avLst/>
            </a:prstGeom>
            <a:solidFill>
              <a:srgbClr val="FF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22" name="文本框 21">
              <a:extLst>
                <a:ext uri="{FF2B5EF4-FFF2-40B4-BE49-F238E27FC236}">
                  <a16:creationId xmlns:a16="http://schemas.microsoft.com/office/drawing/2014/main" id="{EABCA205-05E1-46B1-B3A4-F0C55C0EF212}"/>
                </a:ext>
              </a:extLst>
            </p:cNvPr>
            <p:cNvSpPr txBox="1"/>
            <p:nvPr/>
          </p:nvSpPr>
          <p:spPr>
            <a:xfrm>
              <a:off x="193379" y="4326643"/>
              <a:ext cx="1742785" cy="461665"/>
            </a:xfrm>
            <a:prstGeom prst="rect">
              <a:avLst/>
            </a:prstGeom>
            <a:noFill/>
          </p:spPr>
          <p:txBody>
            <a:bodyPr wrap="none" rtlCol="0">
              <a:spAutoFit/>
            </a:bodyPr>
            <a:lstStyle/>
            <a:p>
              <a:r>
                <a:rPr lang="en-US" altLang="zh-CN" sz="2400" dirty="0">
                  <a:latin typeface="Helvetica" panose="020B0604020202020204" pitchFamily="34" charset="0"/>
                  <a:ea typeface="+mj-ea"/>
                  <a:cs typeface="Helvetica" panose="020B0604020202020204" pitchFamily="34" charset="0"/>
                </a:rPr>
                <a:t>Main works</a:t>
              </a:r>
            </a:p>
          </p:txBody>
        </p:sp>
      </p:grpSp>
      <p:grpSp>
        <p:nvGrpSpPr>
          <p:cNvPr id="30" name="组合 29">
            <a:extLst>
              <a:ext uri="{FF2B5EF4-FFF2-40B4-BE49-F238E27FC236}">
                <a16:creationId xmlns:a16="http://schemas.microsoft.com/office/drawing/2014/main" id="{960DA7CE-6DBB-45D4-8E79-95E0D8E685FF}"/>
              </a:ext>
            </a:extLst>
          </p:cNvPr>
          <p:cNvGrpSpPr/>
          <p:nvPr/>
        </p:nvGrpSpPr>
        <p:grpSpPr>
          <a:xfrm>
            <a:off x="309235" y="3069779"/>
            <a:ext cx="2019523" cy="461665"/>
            <a:chOff x="-3" y="4326643"/>
            <a:chExt cx="2019523" cy="461665"/>
          </a:xfrm>
        </p:grpSpPr>
        <p:sp>
          <p:nvSpPr>
            <p:cNvPr id="31" name="矩形 30">
              <a:extLst>
                <a:ext uri="{FF2B5EF4-FFF2-40B4-BE49-F238E27FC236}">
                  <a16:creationId xmlns:a16="http://schemas.microsoft.com/office/drawing/2014/main" id="{418716CF-0ACC-4769-A0AF-77809DD6C3D3}"/>
                </a:ext>
              </a:extLst>
            </p:cNvPr>
            <p:cNvSpPr/>
            <p:nvPr/>
          </p:nvSpPr>
          <p:spPr>
            <a:xfrm>
              <a:off x="-3" y="4460785"/>
              <a:ext cx="193382" cy="193382"/>
            </a:xfrm>
            <a:prstGeom prst="rect">
              <a:avLst/>
            </a:prstGeom>
            <a:solidFill>
              <a:srgbClr val="FF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32" name="文本框 31">
              <a:extLst>
                <a:ext uri="{FF2B5EF4-FFF2-40B4-BE49-F238E27FC236}">
                  <a16:creationId xmlns:a16="http://schemas.microsoft.com/office/drawing/2014/main" id="{A6013FA0-E03A-450A-96EE-4E4006A5D1B5}"/>
                </a:ext>
              </a:extLst>
            </p:cNvPr>
            <p:cNvSpPr txBox="1"/>
            <p:nvPr/>
          </p:nvSpPr>
          <p:spPr>
            <a:xfrm>
              <a:off x="193379" y="4326643"/>
              <a:ext cx="1826141" cy="461665"/>
            </a:xfrm>
            <a:prstGeom prst="rect">
              <a:avLst/>
            </a:prstGeom>
            <a:noFill/>
          </p:spPr>
          <p:txBody>
            <a:bodyPr wrap="none" rtlCol="0">
              <a:spAutoFit/>
            </a:bodyPr>
            <a:lstStyle/>
            <a:p>
              <a:r>
                <a:rPr lang="en-US" altLang="zh-CN" sz="2400" dirty="0">
                  <a:latin typeface="Helvetica" panose="020B0604020202020204" pitchFamily="34" charset="0"/>
                  <a:ea typeface="+mj-ea"/>
                  <a:cs typeface="Helvetica" panose="020B0604020202020204" pitchFamily="34" charset="0"/>
                </a:rPr>
                <a:t>In the future</a:t>
              </a:r>
            </a:p>
          </p:txBody>
        </p:sp>
      </p:grpSp>
      <p:sp>
        <p:nvSpPr>
          <p:cNvPr id="33" name="矩形 32">
            <a:extLst>
              <a:ext uri="{FF2B5EF4-FFF2-40B4-BE49-F238E27FC236}">
                <a16:creationId xmlns:a16="http://schemas.microsoft.com/office/drawing/2014/main" id="{1ECBA613-F146-4E81-AE44-9F7FD3D0370B}"/>
              </a:ext>
            </a:extLst>
          </p:cNvPr>
          <p:cNvSpPr/>
          <p:nvPr/>
        </p:nvSpPr>
        <p:spPr>
          <a:xfrm>
            <a:off x="499952" y="1404245"/>
            <a:ext cx="8144095" cy="872034"/>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altLang="zh-CN" dirty="0">
                <a:latin typeface="Helvetica" panose="020B0604020202020204" pitchFamily="34" charset="0"/>
                <a:ea typeface="MS Mincho" panose="02020609040205080304" pitchFamily="49" charset="-128"/>
                <a:cs typeface="Helvetica" panose="020B0604020202020204" pitchFamily="34" charset="0"/>
              </a:rPr>
              <a:t>Defined the “</a:t>
            </a:r>
            <a:r>
              <a:rPr lang="en-US" altLang="zh-CN" dirty="0">
                <a:solidFill>
                  <a:srgbClr val="FF3300"/>
                </a:solidFill>
                <a:latin typeface="Helvetica" panose="020B0604020202020204" pitchFamily="34" charset="0"/>
                <a:ea typeface="MS Mincho" panose="02020609040205080304" pitchFamily="49" charset="-128"/>
                <a:cs typeface="Helvetica" panose="020B0604020202020204" pitchFamily="34" charset="0"/>
              </a:rPr>
              <a:t>connectivity</a:t>
            </a:r>
            <a:r>
              <a:rPr lang="en-US" altLang="zh-CN" dirty="0">
                <a:latin typeface="Helvetica" panose="020B0604020202020204" pitchFamily="34" charset="0"/>
                <a:ea typeface="MS Mincho" panose="02020609040205080304" pitchFamily="49" charset="-128"/>
                <a:cs typeface="Helvetica" panose="020B0604020202020204" pitchFamily="34" charset="0"/>
              </a:rPr>
              <a:t>” between station and station</a:t>
            </a:r>
          </a:p>
          <a:p>
            <a:pPr marL="285750" indent="-285750">
              <a:lnSpc>
                <a:spcPct val="150000"/>
              </a:lnSpc>
              <a:buFont typeface="Wingdings" panose="05000000000000000000" pitchFamily="2" charset="2"/>
              <a:buChar char="Ø"/>
            </a:pPr>
            <a:r>
              <a:rPr lang="en-US" altLang="zh-CN" dirty="0">
                <a:latin typeface="Helvetica" panose="020B0604020202020204" pitchFamily="34" charset="0"/>
                <a:ea typeface="MS Mincho" panose="02020609040205080304" pitchFamily="49" charset="-128"/>
                <a:cs typeface="Helvetica" panose="020B0604020202020204" pitchFamily="34" charset="0"/>
              </a:rPr>
              <a:t>The </a:t>
            </a:r>
            <a:r>
              <a:rPr lang="en-US" altLang="zh-CN" dirty="0">
                <a:solidFill>
                  <a:srgbClr val="FF3300"/>
                </a:solidFill>
                <a:latin typeface="Helvetica" panose="020B0604020202020204" pitchFamily="34" charset="0"/>
                <a:ea typeface="MS Mincho" panose="02020609040205080304" pitchFamily="49" charset="-128"/>
                <a:cs typeface="Helvetica" panose="020B0604020202020204" pitchFamily="34" charset="0"/>
              </a:rPr>
              <a:t>influence of land use</a:t>
            </a:r>
            <a:r>
              <a:rPr lang="en-US" altLang="zh-CN" dirty="0">
                <a:latin typeface="Helvetica" panose="020B0604020202020204" pitchFamily="34" charset="0"/>
                <a:ea typeface="MS Mincho" panose="02020609040205080304" pitchFamily="49" charset="-128"/>
                <a:cs typeface="Helvetica" panose="020B0604020202020204" pitchFamily="34" charset="0"/>
              </a:rPr>
              <a:t> on the connectivity was estimated</a:t>
            </a:r>
          </a:p>
        </p:txBody>
      </p:sp>
      <p:sp>
        <p:nvSpPr>
          <p:cNvPr id="34" name="矩形 33">
            <a:extLst>
              <a:ext uri="{FF2B5EF4-FFF2-40B4-BE49-F238E27FC236}">
                <a16:creationId xmlns:a16="http://schemas.microsoft.com/office/drawing/2014/main" id="{8C197543-5A4B-4359-A1B1-3FDBAEEF1805}"/>
              </a:ext>
            </a:extLst>
          </p:cNvPr>
          <p:cNvSpPr/>
          <p:nvPr/>
        </p:nvSpPr>
        <p:spPr>
          <a:xfrm>
            <a:off x="499952" y="3803594"/>
            <a:ext cx="8144095" cy="2118529"/>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altLang="zh-CN" dirty="0">
                <a:latin typeface="Helvetica" panose="020B0604020202020204" pitchFamily="34" charset="0"/>
                <a:ea typeface="MS Mincho" panose="02020609040205080304" pitchFamily="49" charset="-128"/>
                <a:cs typeface="Helvetica" panose="020B0604020202020204" pitchFamily="34" charset="0"/>
              </a:rPr>
              <a:t>The </a:t>
            </a:r>
            <a:r>
              <a:rPr lang="en-US" altLang="zh-CN" dirty="0">
                <a:solidFill>
                  <a:srgbClr val="FF3300"/>
                </a:solidFill>
                <a:latin typeface="Helvetica" panose="020B0604020202020204" pitchFamily="34" charset="0"/>
                <a:ea typeface="MS Mincho" panose="02020609040205080304" pitchFamily="49" charset="-128"/>
                <a:cs typeface="Helvetica" panose="020B0604020202020204" pitchFamily="34" charset="0"/>
              </a:rPr>
              <a:t>indicator system </a:t>
            </a:r>
            <a:r>
              <a:rPr lang="en-US" altLang="zh-CN" dirty="0">
                <a:latin typeface="Helvetica" panose="020B0604020202020204" pitchFamily="34" charset="0"/>
                <a:ea typeface="MS Mincho" panose="02020609040205080304" pitchFamily="49" charset="-128"/>
                <a:cs typeface="Helvetica" panose="020B0604020202020204" pitchFamily="34" charset="0"/>
              </a:rPr>
              <a:t>should be further enriched</a:t>
            </a:r>
            <a:endParaRPr lang="en-US" altLang="zh-CN" dirty="0">
              <a:solidFill>
                <a:srgbClr val="FF3300"/>
              </a:solidFill>
              <a:latin typeface="Helvetica" panose="020B0604020202020204" pitchFamily="34" charset="0"/>
              <a:ea typeface="MS Mincho" panose="02020609040205080304" pitchFamily="49" charset="-128"/>
              <a:cs typeface="Helvetica" panose="020B0604020202020204" pitchFamily="34" charset="0"/>
            </a:endParaRPr>
          </a:p>
          <a:p>
            <a:pPr marL="285750" indent="-285750">
              <a:lnSpc>
                <a:spcPct val="150000"/>
              </a:lnSpc>
              <a:buFont typeface="Wingdings" panose="05000000000000000000" pitchFamily="2" charset="2"/>
              <a:buChar char="Ø"/>
            </a:pPr>
            <a:r>
              <a:rPr lang="en-US" altLang="zh-CN" dirty="0">
                <a:latin typeface="Helvetica" panose="020B0604020202020204" pitchFamily="34" charset="0"/>
                <a:ea typeface="MS Mincho" panose="02020609040205080304" pitchFamily="49" charset="-128"/>
                <a:cs typeface="Helvetica" panose="020B0604020202020204" pitchFamily="34" charset="0"/>
              </a:rPr>
              <a:t>The share of </a:t>
            </a:r>
            <a:r>
              <a:rPr lang="en-US" altLang="zh-CN" dirty="0">
                <a:solidFill>
                  <a:srgbClr val="FF3300"/>
                </a:solidFill>
                <a:latin typeface="Helvetica" panose="020B0604020202020204" pitchFamily="34" charset="0"/>
                <a:ea typeface="MS Mincho" panose="02020609040205080304" pitchFamily="49" charset="-128"/>
                <a:cs typeface="Helvetica" panose="020B0604020202020204" pitchFamily="34" charset="0"/>
              </a:rPr>
              <a:t>different transportation modes </a:t>
            </a:r>
            <a:r>
              <a:rPr lang="en-US" altLang="zh-CN" dirty="0">
                <a:latin typeface="Helvetica" panose="020B0604020202020204" pitchFamily="34" charset="0"/>
                <a:ea typeface="MS Mincho" panose="02020609040205080304" pitchFamily="49" charset="-128"/>
                <a:cs typeface="Helvetica" panose="020B0604020202020204" pitchFamily="34" charset="0"/>
              </a:rPr>
              <a:t>should be considered</a:t>
            </a:r>
          </a:p>
          <a:p>
            <a:pPr marL="285750" indent="-285750">
              <a:lnSpc>
                <a:spcPct val="150000"/>
              </a:lnSpc>
              <a:buFont typeface="Wingdings" panose="05000000000000000000" pitchFamily="2" charset="2"/>
              <a:buChar char="Ø"/>
            </a:pPr>
            <a:r>
              <a:rPr lang="en-US" altLang="zh-CN" dirty="0">
                <a:latin typeface="Helvetica" panose="020B0604020202020204" pitchFamily="34" charset="0"/>
                <a:ea typeface="MS Mincho" panose="02020609040205080304" pitchFamily="49" charset="-128"/>
                <a:cs typeface="Helvetica" panose="020B0604020202020204" pitchFamily="34" charset="0"/>
              </a:rPr>
              <a:t>The indicators belong to </a:t>
            </a:r>
            <a:r>
              <a:rPr lang="en-US" altLang="zh-CN" dirty="0">
                <a:solidFill>
                  <a:srgbClr val="FF3300"/>
                </a:solidFill>
                <a:latin typeface="Helvetica" panose="020B0604020202020204" pitchFamily="34" charset="0"/>
                <a:ea typeface="MS Mincho" panose="02020609040205080304" pitchFamily="49" charset="-128"/>
                <a:cs typeface="Helvetica" panose="020B0604020202020204" pitchFamily="34" charset="0"/>
              </a:rPr>
              <a:t>impedance</a:t>
            </a:r>
            <a:r>
              <a:rPr lang="en-US" altLang="zh-CN" dirty="0">
                <a:latin typeface="Helvetica" panose="020B0604020202020204" pitchFamily="34" charset="0"/>
                <a:ea typeface="MS Mincho" panose="02020609040205080304" pitchFamily="49" charset="-128"/>
                <a:cs typeface="Helvetica" panose="020B0604020202020204" pitchFamily="34" charset="0"/>
              </a:rPr>
              <a:t> should be improved</a:t>
            </a:r>
          </a:p>
          <a:p>
            <a:pPr marL="285750" indent="-285750">
              <a:lnSpc>
                <a:spcPct val="150000"/>
              </a:lnSpc>
              <a:buFont typeface="Wingdings" panose="05000000000000000000" pitchFamily="2" charset="2"/>
              <a:buChar char="Ø"/>
            </a:pPr>
            <a:r>
              <a:rPr lang="en-US" altLang="zh-CN" dirty="0">
                <a:latin typeface="Helvetica" panose="020B0604020202020204" pitchFamily="34" charset="0"/>
                <a:ea typeface="MS Mincho" panose="02020609040205080304" pitchFamily="49" charset="-128"/>
                <a:cs typeface="Helvetica" panose="020B0604020202020204" pitchFamily="34" charset="0"/>
              </a:rPr>
              <a:t>The influence of </a:t>
            </a:r>
            <a:r>
              <a:rPr lang="en-US" altLang="zh-CN" dirty="0">
                <a:solidFill>
                  <a:srgbClr val="FF3300"/>
                </a:solidFill>
                <a:latin typeface="Helvetica" panose="020B0604020202020204" pitchFamily="34" charset="0"/>
                <a:ea typeface="MS Mincho" panose="02020609040205080304" pitchFamily="49" charset="-128"/>
                <a:cs typeface="Helvetica" panose="020B0604020202020204" pitchFamily="34" charset="0"/>
              </a:rPr>
              <a:t>bus system</a:t>
            </a:r>
            <a:r>
              <a:rPr lang="en-US" altLang="zh-CN" dirty="0">
                <a:latin typeface="Helvetica" panose="020B0604020202020204" pitchFamily="34" charset="0"/>
                <a:ea typeface="MS Mincho" panose="02020609040205080304" pitchFamily="49" charset="-128"/>
                <a:cs typeface="Helvetica" panose="020B0604020202020204" pitchFamily="34" charset="0"/>
              </a:rPr>
              <a:t> also should be considered at the </a:t>
            </a:r>
            <a:r>
              <a:rPr lang="en-US" altLang="zh-CN" dirty="0">
                <a:solidFill>
                  <a:srgbClr val="FF3300"/>
                </a:solidFill>
                <a:latin typeface="Helvetica" panose="020B0604020202020204" pitchFamily="34" charset="0"/>
                <a:ea typeface="MS Mincho" panose="02020609040205080304" pitchFamily="49" charset="-128"/>
                <a:cs typeface="Helvetica" panose="020B0604020202020204" pitchFamily="34" charset="0"/>
              </a:rPr>
              <a:t>station-to-station level</a:t>
            </a:r>
          </a:p>
        </p:txBody>
      </p:sp>
    </p:spTree>
    <p:extLst>
      <p:ext uri="{BB962C8B-B14F-4D97-AF65-F5344CB8AC3E}">
        <p14:creationId xmlns:p14="http://schemas.microsoft.com/office/powerpoint/2010/main" val="410264631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Contributions</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rgbClr val="85023E"/>
          </a:solidFill>
          <a:ln w="28575" cap="flat">
            <a:solidFill>
              <a:srgbClr val="85023E"/>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800" dirty="0">
                <a:solidFill>
                  <a:schemeClr val="bg1"/>
                </a:solidFill>
                <a:latin typeface="Helvetica" panose="020B0604020202020204" pitchFamily="34" charset="0"/>
                <a:cs typeface="Helvetica" panose="020B0604020202020204" pitchFamily="34" charset="0"/>
                <a:sym typeface="Helvetica Light"/>
              </a:rPr>
              <a:t>6.2</a:t>
            </a:r>
            <a:endParaRPr kumimoji="0" lang="zh-CN" altLang="en-US" sz="2800" b="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rgbClr val="85023E"/>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8ACA536B-0A46-4170-9A79-761C06A76B97}"/>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6 - Conclusion</a:t>
            </a:r>
            <a:endParaRPr lang="en-US" altLang="zh-CN" sz="1400" i="1" dirty="0">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0A319EE8-A978-48CE-B9C1-71B53F0B70C5}"/>
              </a:ext>
            </a:extLst>
          </p:cNvPr>
          <p:cNvSpPr>
            <a:spLocks noGrp="1"/>
          </p:cNvSpPr>
          <p:nvPr>
            <p:ph type="sldNum" sz="quarter" idx="12"/>
          </p:nvPr>
        </p:nvSpPr>
        <p:spPr/>
        <p:txBody>
          <a:bodyPr/>
          <a:lstStyle/>
          <a:p>
            <a:fld id="{A17BB91D-344C-44E0-9148-DFE0CFF5CFC9}" type="slidenum">
              <a:rPr lang="zh-CN" altLang="en-US" smtClean="0"/>
              <a:t>102</a:t>
            </a:fld>
            <a:endParaRPr lang="zh-CN" altLang="en-US"/>
          </a:p>
        </p:txBody>
      </p:sp>
      <p:grpSp>
        <p:nvGrpSpPr>
          <p:cNvPr id="10" name="组合 9">
            <a:extLst>
              <a:ext uri="{FF2B5EF4-FFF2-40B4-BE49-F238E27FC236}">
                <a16:creationId xmlns:a16="http://schemas.microsoft.com/office/drawing/2014/main" id="{FE4B4B6A-9953-4193-8804-350E92DA0DBC}"/>
              </a:ext>
            </a:extLst>
          </p:cNvPr>
          <p:cNvGrpSpPr/>
          <p:nvPr/>
        </p:nvGrpSpPr>
        <p:grpSpPr>
          <a:xfrm>
            <a:off x="306570" y="591906"/>
            <a:ext cx="1730982" cy="461665"/>
            <a:chOff x="-3" y="4326643"/>
            <a:chExt cx="1730982" cy="461665"/>
          </a:xfrm>
        </p:grpSpPr>
        <p:sp>
          <p:nvSpPr>
            <p:cNvPr id="11" name="矩形 10">
              <a:extLst>
                <a:ext uri="{FF2B5EF4-FFF2-40B4-BE49-F238E27FC236}">
                  <a16:creationId xmlns:a16="http://schemas.microsoft.com/office/drawing/2014/main" id="{AE1F0AC4-32F9-443E-8662-3C54662E1699}"/>
                </a:ext>
              </a:extLst>
            </p:cNvPr>
            <p:cNvSpPr/>
            <p:nvPr/>
          </p:nvSpPr>
          <p:spPr>
            <a:xfrm>
              <a:off x="-3" y="4460785"/>
              <a:ext cx="193382" cy="193382"/>
            </a:xfrm>
            <a:prstGeom prst="rect">
              <a:avLst/>
            </a:prstGeom>
            <a:solidFill>
              <a:srgbClr val="850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15" name="文本框 14">
              <a:extLst>
                <a:ext uri="{FF2B5EF4-FFF2-40B4-BE49-F238E27FC236}">
                  <a16:creationId xmlns:a16="http://schemas.microsoft.com/office/drawing/2014/main" id="{87504088-5675-4371-9BBA-6A605F34BD3B}"/>
                </a:ext>
              </a:extLst>
            </p:cNvPr>
            <p:cNvSpPr txBox="1"/>
            <p:nvPr/>
          </p:nvSpPr>
          <p:spPr>
            <a:xfrm>
              <a:off x="193379" y="4326643"/>
              <a:ext cx="1537600" cy="461665"/>
            </a:xfrm>
            <a:prstGeom prst="rect">
              <a:avLst/>
            </a:prstGeom>
            <a:noFill/>
          </p:spPr>
          <p:txBody>
            <a:bodyPr wrap="none" rtlCol="0">
              <a:spAutoFit/>
            </a:bodyPr>
            <a:lstStyle/>
            <a:p>
              <a:r>
                <a:rPr lang="en-US" altLang="zh-CN" sz="2400" dirty="0">
                  <a:latin typeface="Helvetica" panose="020B0604020202020204" pitchFamily="34" charset="0"/>
                  <a:ea typeface="+mj-ea"/>
                  <a:cs typeface="Helvetica" panose="020B0604020202020204" pitchFamily="34" charset="0"/>
                </a:rPr>
                <a:t>Chapter 2</a:t>
              </a:r>
            </a:p>
          </p:txBody>
        </p:sp>
      </p:grpSp>
      <p:sp>
        <p:nvSpPr>
          <p:cNvPr id="16" name="矩形 15">
            <a:extLst>
              <a:ext uri="{FF2B5EF4-FFF2-40B4-BE49-F238E27FC236}">
                <a16:creationId xmlns:a16="http://schemas.microsoft.com/office/drawing/2014/main" id="{3F721293-80C7-490B-9521-8E6025BE12C6}"/>
              </a:ext>
            </a:extLst>
          </p:cNvPr>
          <p:cNvSpPr/>
          <p:nvPr/>
        </p:nvSpPr>
        <p:spPr>
          <a:xfrm>
            <a:off x="802531" y="1958366"/>
            <a:ext cx="7538936" cy="2585323"/>
          </a:xfrm>
          <a:prstGeom prst="rect">
            <a:avLst/>
          </a:prstGeom>
        </p:spPr>
        <p:txBody>
          <a:bodyPr wrap="square">
            <a:spAutoFit/>
          </a:bodyPr>
          <a:lstStyle/>
          <a:p>
            <a:pPr marL="285750" indent="-285750">
              <a:buFont typeface="Arial" panose="020B0604020202020204" pitchFamily="34" charset="0"/>
              <a:buChar char="•"/>
            </a:pPr>
            <a:r>
              <a:rPr lang="en-US" altLang="zh-CN" dirty="0">
                <a:latin typeface="Helvetica" panose="020B0604020202020204" pitchFamily="34" charset="0"/>
                <a:cs typeface="Helvetica" panose="020B0604020202020204" pitchFamily="34" charset="0"/>
              </a:rPr>
              <a:t>Reinterpreted the implication of surveyed walking distance/duration to transit stations. The surveyed walking distance/duration has no linear relation with people willingness but just the reﬂection of the distance between departures and stations.</a:t>
            </a:r>
          </a:p>
          <a:p>
            <a:pPr marL="285750" indent="-285750">
              <a:buFont typeface="Arial" panose="020B0604020202020204" pitchFamily="34" charset="0"/>
              <a:buChar char="•"/>
            </a:pPr>
            <a:endParaRPr lang="en-US" altLang="zh-CN" dirty="0">
              <a:latin typeface="Helvetica" panose="020B0604020202020204" pitchFamily="34" charset="0"/>
              <a:cs typeface="Helvetica" panose="020B0604020202020204" pitchFamily="34" charset="0"/>
            </a:endParaRPr>
          </a:p>
          <a:p>
            <a:pPr marL="285750" indent="-285750">
              <a:buFont typeface="Arial" panose="020B0604020202020204" pitchFamily="34" charset="0"/>
              <a:buChar char="•"/>
            </a:pPr>
            <a:r>
              <a:rPr lang="en-US" altLang="zh-CN" dirty="0">
                <a:latin typeface="Helvetica" panose="020B0604020202020204" pitchFamily="34" charset="0"/>
                <a:cs typeface="Helvetica" panose="020B0604020202020204" pitchFamily="34" charset="0"/>
              </a:rPr>
              <a:t>Described the correlation between surveyed walking duration and people’s individual characteristics from the view of probability, which can be further applied to the estimation of catchment area of rail transit stations. </a:t>
            </a:r>
          </a:p>
        </p:txBody>
      </p:sp>
    </p:spTree>
    <p:extLst>
      <p:ext uri="{BB962C8B-B14F-4D97-AF65-F5344CB8AC3E}">
        <p14:creationId xmlns:p14="http://schemas.microsoft.com/office/powerpoint/2010/main" val="255387821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Contributions</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rgbClr val="85023E"/>
          </a:solidFill>
          <a:ln w="28575" cap="flat">
            <a:solidFill>
              <a:srgbClr val="85023E"/>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800" dirty="0">
                <a:solidFill>
                  <a:schemeClr val="bg1"/>
                </a:solidFill>
                <a:latin typeface="Helvetica" panose="020B0604020202020204" pitchFamily="34" charset="0"/>
                <a:cs typeface="Helvetica" panose="020B0604020202020204" pitchFamily="34" charset="0"/>
                <a:sym typeface="Helvetica Light"/>
              </a:rPr>
              <a:t>6.2</a:t>
            </a:r>
            <a:endParaRPr kumimoji="0" lang="zh-CN" altLang="en-US" sz="2800" b="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rgbClr val="85023E"/>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8ACA536B-0A46-4170-9A79-761C06A76B97}"/>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6 - Conclusion</a:t>
            </a:r>
            <a:endParaRPr lang="en-US" altLang="zh-CN" sz="1400" i="1" dirty="0">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0A319EE8-A978-48CE-B9C1-71B53F0B70C5}"/>
              </a:ext>
            </a:extLst>
          </p:cNvPr>
          <p:cNvSpPr>
            <a:spLocks noGrp="1"/>
          </p:cNvSpPr>
          <p:nvPr>
            <p:ph type="sldNum" sz="quarter" idx="12"/>
          </p:nvPr>
        </p:nvSpPr>
        <p:spPr/>
        <p:txBody>
          <a:bodyPr/>
          <a:lstStyle/>
          <a:p>
            <a:fld id="{A17BB91D-344C-44E0-9148-DFE0CFF5CFC9}" type="slidenum">
              <a:rPr lang="zh-CN" altLang="en-US" smtClean="0"/>
              <a:t>103</a:t>
            </a:fld>
            <a:endParaRPr lang="zh-CN" altLang="en-US"/>
          </a:p>
        </p:txBody>
      </p:sp>
      <p:grpSp>
        <p:nvGrpSpPr>
          <p:cNvPr id="10" name="组合 9">
            <a:extLst>
              <a:ext uri="{FF2B5EF4-FFF2-40B4-BE49-F238E27FC236}">
                <a16:creationId xmlns:a16="http://schemas.microsoft.com/office/drawing/2014/main" id="{8EC0CE3A-17ED-480B-AE92-41005EC04C8A}"/>
              </a:ext>
            </a:extLst>
          </p:cNvPr>
          <p:cNvGrpSpPr/>
          <p:nvPr/>
        </p:nvGrpSpPr>
        <p:grpSpPr>
          <a:xfrm>
            <a:off x="306570" y="591906"/>
            <a:ext cx="1730982" cy="461665"/>
            <a:chOff x="-3" y="4326643"/>
            <a:chExt cx="1730982" cy="461665"/>
          </a:xfrm>
        </p:grpSpPr>
        <p:sp>
          <p:nvSpPr>
            <p:cNvPr id="11" name="矩形 10">
              <a:extLst>
                <a:ext uri="{FF2B5EF4-FFF2-40B4-BE49-F238E27FC236}">
                  <a16:creationId xmlns:a16="http://schemas.microsoft.com/office/drawing/2014/main" id="{29F9338F-EE25-44AF-9AC6-F70B357A35C5}"/>
                </a:ext>
              </a:extLst>
            </p:cNvPr>
            <p:cNvSpPr/>
            <p:nvPr/>
          </p:nvSpPr>
          <p:spPr>
            <a:xfrm>
              <a:off x="-3" y="4460785"/>
              <a:ext cx="193382" cy="193382"/>
            </a:xfrm>
            <a:prstGeom prst="rect">
              <a:avLst/>
            </a:prstGeom>
            <a:solidFill>
              <a:srgbClr val="850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15" name="文本框 14">
              <a:extLst>
                <a:ext uri="{FF2B5EF4-FFF2-40B4-BE49-F238E27FC236}">
                  <a16:creationId xmlns:a16="http://schemas.microsoft.com/office/drawing/2014/main" id="{548A81C7-0493-4956-98BD-B302979CBF28}"/>
                </a:ext>
              </a:extLst>
            </p:cNvPr>
            <p:cNvSpPr txBox="1"/>
            <p:nvPr/>
          </p:nvSpPr>
          <p:spPr>
            <a:xfrm>
              <a:off x="193379" y="4326643"/>
              <a:ext cx="1537600" cy="461665"/>
            </a:xfrm>
            <a:prstGeom prst="rect">
              <a:avLst/>
            </a:prstGeom>
            <a:noFill/>
          </p:spPr>
          <p:txBody>
            <a:bodyPr wrap="none" rtlCol="0">
              <a:spAutoFit/>
            </a:bodyPr>
            <a:lstStyle/>
            <a:p>
              <a:r>
                <a:rPr lang="en-US" altLang="zh-CN" sz="2400" dirty="0">
                  <a:latin typeface="Helvetica" panose="020B0604020202020204" pitchFamily="34" charset="0"/>
                  <a:ea typeface="+mj-ea"/>
                  <a:cs typeface="Helvetica" panose="020B0604020202020204" pitchFamily="34" charset="0"/>
                </a:rPr>
                <a:t>Chapter 3</a:t>
              </a:r>
            </a:p>
          </p:txBody>
        </p:sp>
      </p:grpSp>
      <p:sp>
        <p:nvSpPr>
          <p:cNvPr id="16" name="矩形 15">
            <a:extLst>
              <a:ext uri="{FF2B5EF4-FFF2-40B4-BE49-F238E27FC236}">
                <a16:creationId xmlns:a16="http://schemas.microsoft.com/office/drawing/2014/main" id="{32C42935-2082-4610-AB94-B38A5951377D}"/>
              </a:ext>
            </a:extLst>
          </p:cNvPr>
          <p:cNvSpPr/>
          <p:nvPr/>
        </p:nvSpPr>
        <p:spPr>
          <a:xfrm>
            <a:off x="802531" y="1958366"/>
            <a:ext cx="7538936" cy="923330"/>
          </a:xfrm>
          <a:prstGeom prst="rect">
            <a:avLst/>
          </a:prstGeom>
        </p:spPr>
        <p:txBody>
          <a:bodyPr wrap="square">
            <a:spAutoFit/>
          </a:bodyPr>
          <a:lstStyle/>
          <a:p>
            <a:pPr marL="285750" indent="-285750">
              <a:buFont typeface="Arial" panose="020B0604020202020204" pitchFamily="34" charset="0"/>
              <a:buChar char="•"/>
            </a:pPr>
            <a:r>
              <a:rPr lang="en-US" altLang="zh-CN" dirty="0">
                <a:latin typeface="Helvetica" panose="020B0604020202020204" pitchFamily="34" charset="0"/>
                <a:cs typeface="Helvetica" panose="020B0604020202020204" pitchFamily="34" charset="0"/>
              </a:rPr>
              <a:t> Analyzed the trend of variations in transit ridership, and classiﬁed the sub-way stations of Fukuoka into 5 types in terms of land use. Conﬁrmed the correlations between transit ridership and land use.</a:t>
            </a:r>
            <a:endParaRPr lang="zh-CN" altLang="en-US"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74530651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Contributions</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rgbClr val="85023E"/>
          </a:solidFill>
          <a:ln w="28575" cap="flat">
            <a:solidFill>
              <a:srgbClr val="85023E"/>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800" dirty="0">
                <a:solidFill>
                  <a:schemeClr val="bg1"/>
                </a:solidFill>
                <a:latin typeface="Helvetica" panose="020B0604020202020204" pitchFamily="34" charset="0"/>
                <a:cs typeface="Helvetica" panose="020B0604020202020204" pitchFamily="34" charset="0"/>
                <a:sym typeface="Helvetica Light"/>
              </a:rPr>
              <a:t>6.2</a:t>
            </a:r>
            <a:endParaRPr kumimoji="0" lang="zh-CN" altLang="en-US" sz="2800" b="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rgbClr val="85023E"/>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8ACA536B-0A46-4170-9A79-761C06A76B97}"/>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6 - Conclusion</a:t>
            </a:r>
            <a:endParaRPr lang="en-US" altLang="zh-CN" sz="1400" i="1" dirty="0">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0A319EE8-A978-48CE-B9C1-71B53F0B70C5}"/>
              </a:ext>
            </a:extLst>
          </p:cNvPr>
          <p:cNvSpPr>
            <a:spLocks noGrp="1"/>
          </p:cNvSpPr>
          <p:nvPr>
            <p:ph type="sldNum" sz="quarter" idx="12"/>
          </p:nvPr>
        </p:nvSpPr>
        <p:spPr/>
        <p:txBody>
          <a:bodyPr/>
          <a:lstStyle/>
          <a:p>
            <a:fld id="{A17BB91D-344C-44E0-9148-DFE0CFF5CFC9}" type="slidenum">
              <a:rPr lang="zh-CN" altLang="en-US" smtClean="0"/>
              <a:t>104</a:t>
            </a:fld>
            <a:endParaRPr lang="zh-CN" altLang="en-US"/>
          </a:p>
        </p:txBody>
      </p:sp>
      <p:grpSp>
        <p:nvGrpSpPr>
          <p:cNvPr id="10" name="组合 9">
            <a:extLst>
              <a:ext uri="{FF2B5EF4-FFF2-40B4-BE49-F238E27FC236}">
                <a16:creationId xmlns:a16="http://schemas.microsoft.com/office/drawing/2014/main" id="{FF8C6C7F-9D6B-4507-BB8B-70651E15E5BE}"/>
              </a:ext>
            </a:extLst>
          </p:cNvPr>
          <p:cNvGrpSpPr/>
          <p:nvPr/>
        </p:nvGrpSpPr>
        <p:grpSpPr>
          <a:xfrm>
            <a:off x="306570" y="591906"/>
            <a:ext cx="1730982" cy="461665"/>
            <a:chOff x="-3" y="4326643"/>
            <a:chExt cx="1730982" cy="461665"/>
          </a:xfrm>
        </p:grpSpPr>
        <p:sp>
          <p:nvSpPr>
            <p:cNvPr id="11" name="矩形 10">
              <a:extLst>
                <a:ext uri="{FF2B5EF4-FFF2-40B4-BE49-F238E27FC236}">
                  <a16:creationId xmlns:a16="http://schemas.microsoft.com/office/drawing/2014/main" id="{ABD47AAD-F13C-43F8-ADD4-40F4A3AA4825}"/>
                </a:ext>
              </a:extLst>
            </p:cNvPr>
            <p:cNvSpPr/>
            <p:nvPr/>
          </p:nvSpPr>
          <p:spPr>
            <a:xfrm>
              <a:off x="-3" y="4460785"/>
              <a:ext cx="193382" cy="193382"/>
            </a:xfrm>
            <a:prstGeom prst="rect">
              <a:avLst/>
            </a:prstGeom>
            <a:solidFill>
              <a:srgbClr val="850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15" name="文本框 14">
              <a:extLst>
                <a:ext uri="{FF2B5EF4-FFF2-40B4-BE49-F238E27FC236}">
                  <a16:creationId xmlns:a16="http://schemas.microsoft.com/office/drawing/2014/main" id="{78FD7D0A-1607-46F0-8102-3B6C059E2C70}"/>
                </a:ext>
              </a:extLst>
            </p:cNvPr>
            <p:cNvSpPr txBox="1"/>
            <p:nvPr/>
          </p:nvSpPr>
          <p:spPr>
            <a:xfrm>
              <a:off x="193379" y="4326643"/>
              <a:ext cx="1537600" cy="461665"/>
            </a:xfrm>
            <a:prstGeom prst="rect">
              <a:avLst/>
            </a:prstGeom>
            <a:noFill/>
          </p:spPr>
          <p:txBody>
            <a:bodyPr wrap="none" rtlCol="0">
              <a:spAutoFit/>
            </a:bodyPr>
            <a:lstStyle/>
            <a:p>
              <a:r>
                <a:rPr lang="en-US" altLang="zh-CN" sz="2400" dirty="0">
                  <a:latin typeface="Helvetica" panose="020B0604020202020204" pitchFamily="34" charset="0"/>
                  <a:ea typeface="+mj-ea"/>
                  <a:cs typeface="Helvetica" panose="020B0604020202020204" pitchFamily="34" charset="0"/>
                </a:rPr>
                <a:t>Chapter 4</a:t>
              </a:r>
            </a:p>
          </p:txBody>
        </p:sp>
      </p:grpSp>
      <p:sp>
        <p:nvSpPr>
          <p:cNvPr id="16" name="矩形 15">
            <a:extLst>
              <a:ext uri="{FF2B5EF4-FFF2-40B4-BE49-F238E27FC236}">
                <a16:creationId xmlns:a16="http://schemas.microsoft.com/office/drawing/2014/main" id="{4AA8E7D2-1701-4475-AB64-9E509F3D7971}"/>
              </a:ext>
            </a:extLst>
          </p:cNvPr>
          <p:cNvSpPr/>
          <p:nvPr/>
        </p:nvSpPr>
        <p:spPr>
          <a:xfrm>
            <a:off x="802531" y="1958366"/>
            <a:ext cx="7538936" cy="3416320"/>
          </a:xfrm>
          <a:prstGeom prst="rect">
            <a:avLst/>
          </a:prstGeom>
        </p:spPr>
        <p:txBody>
          <a:bodyPr wrap="square">
            <a:spAutoFit/>
          </a:bodyPr>
          <a:lstStyle/>
          <a:p>
            <a:pPr marL="285750" indent="-285750">
              <a:buFont typeface="Arial" panose="020B0604020202020204" pitchFamily="34" charset="0"/>
              <a:buChar char="•"/>
            </a:pPr>
            <a:r>
              <a:rPr lang="en-US" altLang="zh-CN" dirty="0">
                <a:latin typeface="Helvetica" panose="020B0604020202020204" pitchFamily="34" charset="0"/>
                <a:cs typeface="Helvetica" panose="020B0604020202020204" pitchFamily="34" charset="0"/>
              </a:rPr>
              <a:t>Considered the inﬂuence of bus on rail transit ridership from both the sides of bus capacity and bus accessibility, and veriﬁed that the effect of bus capacity is positive to rail transit ridership, while the effect of bus accessibility is negative.</a:t>
            </a:r>
          </a:p>
          <a:p>
            <a:pPr marL="285750" indent="-285750">
              <a:buFont typeface="Arial" panose="020B0604020202020204" pitchFamily="34" charset="0"/>
              <a:buChar char="•"/>
            </a:pPr>
            <a:endParaRPr lang="en-US" altLang="zh-CN" dirty="0">
              <a:latin typeface="Helvetica" panose="020B0604020202020204" pitchFamily="34" charset="0"/>
              <a:cs typeface="Helvetica" panose="020B0604020202020204" pitchFamily="34" charset="0"/>
            </a:endParaRPr>
          </a:p>
          <a:p>
            <a:pPr marL="285750" indent="-285750">
              <a:buFont typeface="Arial" panose="020B0604020202020204" pitchFamily="34" charset="0"/>
              <a:buChar char="•"/>
            </a:pPr>
            <a:r>
              <a:rPr lang="en-US" altLang="zh-CN" dirty="0">
                <a:latin typeface="Helvetica" panose="020B0604020202020204" pitchFamily="34" charset="0"/>
                <a:cs typeface="Helvetica" panose="020B0604020202020204" pitchFamily="34" charset="0"/>
              </a:rPr>
              <a:t>Proposed the approach of screening valid indicators by introducing the exploratory regression, and conﬁrmed its effectiveness in a small sample case.</a:t>
            </a:r>
          </a:p>
          <a:p>
            <a:pPr marL="285750" indent="-285750">
              <a:buFont typeface="Arial" panose="020B0604020202020204" pitchFamily="34" charset="0"/>
              <a:buChar char="•"/>
            </a:pPr>
            <a:endParaRPr lang="en-US" altLang="zh-CN" dirty="0">
              <a:latin typeface="Helvetica" panose="020B0604020202020204" pitchFamily="34" charset="0"/>
              <a:cs typeface="Helvetica" panose="020B0604020202020204" pitchFamily="34" charset="0"/>
            </a:endParaRPr>
          </a:p>
          <a:p>
            <a:pPr marL="285750" indent="-285750">
              <a:buFont typeface="Arial" panose="020B0604020202020204" pitchFamily="34" charset="0"/>
              <a:buChar char="•"/>
            </a:pPr>
            <a:r>
              <a:rPr lang="en-US" altLang="zh-CN" dirty="0">
                <a:latin typeface="Helvetica" panose="020B0604020202020204" pitchFamily="34" charset="0"/>
                <a:cs typeface="Helvetica" panose="020B0604020202020204" pitchFamily="34" charset="0"/>
              </a:rPr>
              <a:t>Distinguished the local and global variables in MGWR model by examining the spatial distribution of each variable, and the effectiveness was conﬁrmed in the estimation of MGWR model</a:t>
            </a:r>
          </a:p>
        </p:txBody>
      </p:sp>
    </p:spTree>
    <p:extLst>
      <p:ext uri="{BB962C8B-B14F-4D97-AF65-F5344CB8AC3E}">
        <p14:creationId xmlns:p14="http://schemas.microsoft.com/office/powerpoint/2010/main" val="152060686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Contributions</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rgbClr val="85023E"/>
          </a:solidFill>
          <a:ln w="28575" cap="flat">
            <a:solidFill>
              <a:srgbClr val="85023E"/>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800" dirty="0">
                <a:solidFill>
                  <a:schemeClr val="bg1"/>
                </a:solidFill>
                <a:latin typeface="Helvetica" panose="020B0604020202020204" pitchFamily="34" charset="0"/>
                <a:cs typeface="Helvetica" panose="020B0604020202020204" pitchFamily="34" charset="0"/>
                <a:sym typeface="Helvetica Light"/>
              </a:rPr>
              <a:t>6.2</a:t>
            </a:r>
            <a:endParaRPr kumimoji="0" lang="zh-CN" altLang="en-US" sz="2800" b="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rgbClr val="85023E"/>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8ACA536B-0A46-4170-9A79-761C06A76B97}"/>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6 - Conclusion</a:t>
            </a:r>
            <a:endParaRPr lang="en-US" altLang="zh-CN" sz="1400" i="1" dirty="0">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0A319EE8-A978-48CE-B9C1-71B53F0B70C5}"/>
              </a:ext>
            </a:extLst>
          </p:cNvPr>
          <p:cNvSpPr>
            <a:spLocks noGrp="1"/>
          </p:cNvSpPr>
          <p:nvPr>
            <p:ph type="sldNum" sz="quarter" idx="12"/>
          </p:nvPr>
        </p:nvSpPr>
        <p:spPr/>
        <p:txBody>
          <a:bodyPr/>
          <a:lstStyle/>
          <a:p>
            <a:fld id="{A17BB91D-344C-44E0-9148-DFE0CFF5CFC9}" type="slidenum">
              <a:rPr lang="zh-CN" altLang="en-US" smtClean="0"/>
              <a:t>105</a:t>
            </a:fld>
            <a:endParaRPr lang="zh-CN" altLang="en-US"/>
          </a:p>
        </p:txBody>
      </p:sp>
      <p:grpSp>
        <p:nvGrpSpPr>
          <p:cNvPr id="10" name="组合 9">
            <a:extLst>
              <a:ext uri="{FF2B5EF4-FFF2-40B4-BE49-F238E27FC236}">
                <a16:creationId xmlns:a16="http://schemas.microsoft.com/office/drawing/2014/main" id="{E7F7D942-FBA2-4937-933F-D7E6CD50D59B}"/>
              </a:ext>
            </a:extLst>
          </p:cNvPr>
          <p:cNvGrpSpPr/>
          <p:nvPr/>
        </p:nvGrpSpPr>
        <p:grpSpPr>
          <a:xfrm>
            <a:off x="306570" y="591906"/>
            <a:ext cx="1730982" cy="461665"/>
            <a:chOff x="-3" y="4326643"/>
            <a:chExt cx="1730982" cy="461665"/>
          </a:xfrm>
        </p:grpSpPr>
        <p:sp>
          <p:nvSpPr>
            <p:cNvPr id="11" name="矩形 10">
              <a:extLst>
                <a:ext uri="{FF2B5EF4-FFF2-40B4-BE49-F238E27FC236}">
                  <a16:creationId xmlns:a16="http://schemas.microsoft.com/office/drawing/2014/main" id="{40CC242A-0CBC-4FFE-9C51-8A16E38F1407}"/>
                </a:ext>
              </a:extLst>
            </p:cNvPr>
            <p:cNvSpPr/>
            <p:nvPr/>
          </p:nvSpPr>
          <p:spPr>
            <a:xfrm>
              <a:off x="-3" y="4460785"/>
              <a:ext cx="193382" cy="193382"/>
            </a:xfrm>
            <a:prstGeom prst="rect">
              <a:avLst/>
            </a:prstGeom>
            <a:solidFill>
              <a:srgbClr val="850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15" name="文本框 14">
              <a:extLst>
                <a:ext uri="{FF2B5EF4-FFF2-40B4-BE49-F238E27FC236}">
                  <a16:creationId xmlns:a16="http://schemas.microsoft.com/office/drawing/2014/main" id="{0CE97A67-1168-40C7-B1DE-E0F9FE9E8CC7}"/>
                </a:ext>
              </a:extLst>
            </p:cNvPr>
            <p:cNvSpPr txBox="1"/>
            <p:nvPr/>
          </p:nvSpPr>
          <p:spPr>
            <a:xfrm>
              <a:off x="193379" y="4326643"/>
              <a:ext cx="1537600" cy="461665"/>
            </a:xfrm>
            <a:prstGeom prst="rect">
              <a:avLst/>
            </a:prstGeom>
            <a:noFill/>
          </p:spPr>
          <p:txBody>
            <a:bodyPr wrap="none" rtlCol="0">
              <a:spAutoFit/>
            </a:bodyPr>
            <a:lstStyle/>
            <a:p>
              <a:r>
                <a:rPr lang="en-US" altLang="zh-CN" sz="2400" dirty="0">
                  <a:latin typeface="Helvetica" panose="020B0604020202020204" pitchFamily="34" charset="0"/>
                  <a:ea typeface="+mj-ea"/>
                  <a:cs typeface="Helvetica" panose="020B0604020202020204" pitchFamily="34" charset="0"/>
                </a:rPr>
                <a:t>Chapter 5</a:t>
              </a:r>
            </a:p>
          </p:txBody>
        </p:sp>
      </p:grpSp>
      <p:sp>
        <p:nvSpPr>
          <p:cNvPr id="17" name="矩形 16">
            <a:extLst>
              <a:ext uri="{FF2B5EF4-FFF2-40B4-BE49-F238E27FC236}">
                <a16:creationId xmlns:a16="http://schemas.microsoft.com/office/drawing/2014/main" id="{5D884C92-E730-43D3-A42A-0940138C2FDE}"/>
              </a:ext>
            </a:extLst>
          </p:cNvPr>
          <p:cNvSpPr/>
          <p:nvPr/>
        </p:nvSpPr>
        <p:spPr>
          <a:xfrm>
            <a:off x="802531" y="1958366"/>
            <a:ext cx="7538936" cy="1754326"/>
          </a:xfrm>
          <a:prstGeom prst="rect">
            <a:avLst/>
          </a:prstGeom>
        </p:spPr>
        <p:txBody>
          <a:bodyPr wrap="square">
            <a:spAutoFit/>
          </a:bodyPr>
          <a:lstStyle/>
          <a:p>
            <a:pPr marL="285750" indent="-285750">
              <a:buFont typeface="Arial" panose="020B0604020202020204" pitchFamily="34" charset="0"/>
              <a:buChar char="•"/>
            </a:pPr>
            <a:r>
              <a:rPr lang="en-US" altLang="zh-CN" dirty="0">
                <a:latin typeface="Helvetica" panose="020B0604020202020204" pitchFamily="34" charset="0"/>
                <a:cs typeface="Helvetica" panose="020B0604020202020204" pitchFamily="34" charset="0"/>
              </a:rPr>
              <a:t>By examining the probability of selecting the destination station from all the stations, established a logistic regression model for describing the correlation between stations and stations.</a:t>
            </a:r>
          </a:p>
          <a:p>
            <a:pPr marL="285750" indent="-285750">
              <a:buFont typeface="Arial" panose="020B0604020202020204" pitchFamily="34" charset="0"/>
              <a:buChar char="•"/>
            </a:pPr>
            <a:endParaRPr lang="en-US" altLang="zh-CN" dirty="0">
              <a:latin typeface="Helvetica" panose="020B0604020202020204" pitchFamily="34" charset="0"/>
              <a:cs typeface="Helvetica" panose="020B0604020202020204" pitchFamily="34" charset="0"/>
            </a:endParaRPr>
          </a:p>
          <a:p>
            <a:pPr marL="285750" indent="-285750">
              <a:buFont typeface="Arial" panose="020B0604020202020204" pitchFamily="34" charset="0"/>
              <a:buChar char="•"/>
            </a:pPr>
            <a:r>
              <a:rPr lang="en-US" altLang="zh-CN" dirty="0">
                <a:latin typeface="Helvetica" panose="020B0604020202020204" pitchFamily="34" charset="0"/>
                <a:cs typeface="Helvetica" panose="020B0604020202020204" pitchFamily="34" charset="0"/>
              </a:rPr>
              <a:t>Quantitatively validated the impact of land use types on the selection of destination stations.</a:t>
            </a:r>
          </a:p>
        </p:txBody>
      </p:sp>
    </p:spTree>
    <p:extLst>
      <p:ext uri="{BB962C8B-B14F-4D97-AF65-F5344CB8AC3E}">
        <p14:creationId xmlns:p14="http://schemas.microsoft.com/office/powerpoint/2010/main" val="61662460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Summary</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rgbClr val="85023E"/>
          </a:solidFill>
          <a:ln w="28575" cap="flat">
            <a:solidFill>
              <a:srgbClr val="85023E"/>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800" dirty="0">
                <a:solidFill>
                  <a:schemeClr val="bg1"/>
                </a:solidFill>
                <a:latin typeface="Helvetica" panose="020B0604020202020204" pitchFamily="34" charset="0"/>
                <a:cs typeface="Helvetica" panose="020B0604020202020204" pitchFamily="34" charset="0"/>
                <a:sym typeface="Helvetica Light"/>
              </a:rPr>
              <a:t>6.1</a:t>
            </a:r>
            <a:endParaRPr kumimoji="0" lang="zh-CN" altLang="en-US" sz="2800" b="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rgbClr val="85023E"/>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8ACA536B-0A46-4170-9A79-761C06A76B97}"/>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6 - Conclusion</a:t>
            </a:r>
            <a:endParaRPr lang="en-US" altLang="zh-CN" sz="1400" i="1" dirty="0">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4DA41DE6-2E3C-4CE2-BE7E-AC289CE108D4}"/>
              </a:ext>
            </a:extLst>
          </p:cNvPr>
          <p:cNvSpPr>
            <a:spLocks noGrp="1"/>
          </p:cNvSpPr>
          <p:nvPr>
            <p:ph type="sldNum" sz="quarter" idx="12"/>
          </p:nvPr>
        </p:nvSpPr>
        <p:spPr/>
        <p:txBody>
          <a:bodyPr/>
          <a:lstStyle/>
          <a:p>
            <a:fld id="{A17BB91D-344C-44E0-9148-DFE0CFF5CFC9}" type="slidenum">
              <a:rPr lang="zh-CN" altLang="en-US" smtClean="0"/>
              <a:t>106</a:t>
            </a:fld>
            <a:endParaRPr lang="zh-CN" altLang="en-US"/>
          </a:p>
        </p:txBody>
      </p:sp>
      <p:sp>
        <p:nvSpPr>
          <p:cNvPr id="10" name="矩形 9">
            <a:extLst>
              <a:ext uri="{FF2B5EF4-FFF2-40B4-BE49-F238E27FC236}">
                <a16:creationId xmlns:a16="http://schemas.microsoft.com/office/drawing/2014/main" id="{59E05634-90EF-442D-AFD5-B5A9DC0A1B2C}"/>
              </a:ext>
            </a:extLst>
          </p:cNvPr>
          <p:cNvSpPr/>
          <p:nvPr/>
        </p:nvSpPr>
        <p:spPr>
          <a:xfrm>
            <a:off x="802531" y="1673109"/>
            <a:ext cx="7538936" cy="4196020"/>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dirty="0">
                <a:latin typeface="Helvetica" panose="020B0604020202020204" pitchFamily="34" charset="0"/>
                <a:cs typeface="Helvetica" panose="020B0604020202020204" pitchFamily="34" charset="0"/>
              </a:rPr>
              <a:t>Analyzed </a:t>
            </a:r>
            <a:r>
              <a:rPr lang="zh-CN" altLang="en-US" dirty="0">
                <a:latin typeface="Helvetica" panose="020B0604020202020204" pitchFamily="34" charset="0"/>
                <a:cs typeface="Helvetica" panose="020B0604020202020204" pitchFamily="34" charset="0"/>
              </a:rPr>
              <a:t>the inﬂuence of various </a:t>
            </a:r>
            <a:r>
              <a:rPr lang="zh-CN" altLang="en-US" dirty="0">
                <a:solidFill>
                  <a:srgbClr val="FF3300"/>
                </a:solidFill>
                <a:latin typeface="Helvetica" panose="020B0604020202020204" pitchFamily="34" charset="0"/>
                <a:cs typeface="Helvetica" panose="020B0604020202020204" pitchFamily="34" charset="0"/>
              </a:rPr>
              <a:t>factors on </a:t>
            </a:r>
            <a:r>
              <a:rPr lang="en-US" altLang="zh-CN" dirty="0">
                <a:solidFill>
                  <a:srgbClr val="FF3300"/>
                </a:solidFill>
                <a:latin typeface="Helvetica" panose="020B0604020202020204" pitchFamily="34" charset="0"/>
                <a:cs typeface="Helvetica" panose="020B0604020202020204" pitchFamily="34" charset="0"/>
              </a:rPr>
              <a:t>rail transit </a:t>
            </a:r>
            <a:r>
              <a:rPr lang="zh-CN" altLang="en-US" dirty="0">
                <a:solidFill>
                  <a:srgbClr val="FF3300"/>
                </a:solidFill>
                <a:latin typeface="Helvetica" panose="020B0604020202020204" pitchFamily="34" charset="0"/>
                <a:cs typeface="Helvetica" panose="020B0604020202020204" pitchFamily="34" charset="0"/>
              </a:rPr>
              <a:t>ridership</a:t>
            </a:r>
            <a:r>
              <a:rPr lang="zh-CN" altLang="en-US" dirty="0">
                <a:latin typeface="Helvetica" panose="020B0604020202020204" pitchFamily="34" charset="0"/>
                <a:cs typeface="Helvetica" panose="020B0604020202020204" pitchFamily="34" charset="0"/>
              </a:rPr>
              <a:t> from station level and station-to-station level respectively. </a:t>
            </a:r>
            <a:endParaRPr lang="en-US" altLang="zh-CN" dirty="0">
              <a:latin typeface="Helvetica" panose="020B0604020202020204" pitchFamily="34" charset="0"/>
              <a:cs typeface="Helvetica" panose="020B0604020202020204" pitchFamily="34" charset="0"/>
            </a:endParaRPr>
          </a:p>
          <a:p>
            <a:pPr marL="285750" indent="-285750">
              <a:lnSpc>
                <a:spcPct val="150000"/>
              </a:lnSpc>
              <a:buFont typeface="Arial" panose="020B0604020202020204" pitchFamily="34" charset="0"/>
              <a:buChar char="•"/>
            </a:pPr>
            <a:endParaRPr lang="en-US" altLang="zh-CN" dirty="0">
              <a:latin typeface="Helvetica" panose="020B0604020202020204" pitchFamily="34" charset="0"/>
              <a:cs typeface="Helvetica" panose="020B0604020202020204" pitchFamily="34" charset="0"/>
            </a:endParaRPr>
          </a:p>
          <a:p>
            <a:pPr marL="285750" indent="-285750">
              <a:lnSpc>
                <a:spcPct val="150000"/>
              </a:lnSpc>
              <a:buFont typeface="Arial" panose="020B0604020202020204" pitchFamily="34" charset="0"/>
              <a:buChar char="•"/>
            </a:pPr>
            <a:r>
              <a:rPr lang="en-US" altLang="zh-CN" dirty="0">
                <a:latin typeface="Helvetica" panose="020B0604020202020204" pitchFamily="34" charset="0"/>
                <a:cs typeface="Helvetica" panose="020B0604020202020204" pitchFamily="34" charset="0"/>
              </a:rPr>
              <a:t>P</a:t>
            </a:r>
            <a:r>
              <a:rPr lang="zh-CN" altLang="en-US" dirty="0">
                <a:latin typeface="Helvetica" panose="020B0604020202020204" pitchFamily="34" charset="0"/>
                <a:cs typeface="Helvetica" panose="020B0604020202020204" pitchFamily="34" charset="0"/>
              </a:rPr>
              <a:t>rovided new </a:t>
            </a:r>
            <a:r>
              <a:rPr lang="zh-CN" altLang="en-US" dirty="0">
                <a:solidFill>
                  <a:srgbClr val="FF3300"/>
                </a:solidFill>
                <a:latin typeface="Helvetica" panose="020B0604020202020204" pitchFamily="34" charset="0"/>
                <a:cs typeface="Helvetica" panose="020B0604020202020204" pitchFamily="34" charset="0"/>
              </a:rPr>
              <a:t>explanations for the catchment area </a:t>
            </a:r>
            <a:r>
              <a:rPr lang="zh-CN" altLang="en-US" dirty="0">
                <a:latin typeface="Helvetica" panose="020B0604020202020204" pitchFamily="34" charset="0"/>
                <a:cs typeface="Helvetica" panose="020B0604020202020204" pitchFamily="34" charset="0"/>
              </a:rPr>
              <a:t>of rail transit stations.</a:t>
            </a:r>
            <a:endParaRPr lang="en-US" altLang="zh-CN" dirty="0">
              <a:latin typeface="Helvetica" panose="020B0604020202020204" pitchFamily="34" charset="0"/>
              <a:cs typeface="Helvetica" panose="020B0604020202020204" pitchFamily="34" charset="0"/>
            </a:endParaRPr>
          </a:p>
          <a:p>
            <a:pPr marL="285750" indent="-285750">
              <a:lnSpc>
                <a:spcPct val="150000"/>
              </a:lnSpc>
              <a:buFont typeface="Arial" panose="020B0604020202020204" pitchFamily="34" charset="0"/>
              <a:buChar char="•"/>
            </a:pPr>
            <a:endParaRPr lang="en-US" altLang="zh-CN" dirty="0">
              <a:latin typeface="Helvetica" panose="020B0604020202020204" pitchFamily="34" charset="0"/>
              <a:cs typeface="Helvetica" panose="020B0604020202020204" pitchFamily="34" charset="0"/>
            </a:endParaRPr>
          </a:p>
          <a:p>
            <a:pPr marL="285750" indent="-285750">
              <a:lnSpc>
                <a:spcPct val="150000"/>
              </a:lnSpc>
              <a:buFont typeface="Arial" panose="020B0604020202020204" pitchFamily="34" charset="0"/>
              <a:buChar char="•"/>
            </a:pPr>
            <a:r>
              <a:rPr lang="en-US" altLang="zh-CN" dirty="0">
                <a:latin typeface="Helvetica" panose="020B0604020202020204" pitchFamily="34" charset="0"/>
                <a:cs typeface="Helvetica" panose="020B0604020202020204" pitchFamily="34" charset="0"/>
              </a:rPr>
              <a:t>P</a:t>
            </a:r>
            <a:r>
              <a:rPr lang="zh-CN" altLang="en-US" dirty="0">
                <a:latin typeface="Helvetica" panose="020B0604020202020204" pitchFamily="34" charset="0"/>
                <a:cs typeface="Helvetica" panose="020B0604020202020204" pitchFamily="34" charset="0"/>
              </a:rPr>
              <a:t>rovided an approach for </a:t>
            </a:r>
            <a:r>
              <a:rPr lang="zh-CN" altLang="en-US" dirty="0">
                <a:solidFill>
                  <a:srgbClr val="FF3300"/>
                </a:solidFill>
                <a:latin typeface="Helvetica" panose="020B0604020202020204" pitchFamily="34" charset="0"/>
                <a:cs typeface="Helvetica" panose="020B0604020202020204" pitchFamily="34" charset="0"/>
              </a:rPr>
              <a:t>selecting the valid indicators</a:t>
            </a:r>
            <a:endParaRPr lang="en-US" altLang="zh-CN" dirty="0">
              <a:solidFill>
                <a:srgbClr val="FF3300"/>
              </a:solidFill>
              <a:latin typeface="Helvetica" panose="020B0604020202020204" pitchFamily="34" charset="0"/>
              <a:cs typeface="Helvetica" panose="020B0604020202020204" pitchFamily="34" charset="0"/>
            </a:endParaRPr>
          </a:p>
          <a:p>
            <a:pPr marL="285750" indent="-285750">
              <a:lnSpc>
                <a:spcPct val="150000"/>
              </a:lnSpc>
              <a:buFont typeface="Arial" panose="020B0604020202020204" pitchFamily="34" charset="0"/>
              <a:buChar char="•"/>
            </a:pPr>
            <a:endParaRPr lang="en-US" altLang="zh-CN" dirty="0">
              <a:latin typeface="Helvetica" panose="020B0604020202020204" pitchFamily="34" charset="0"/>
              <a:cs typeface="Helvetica" panose="020B0604020202020204" pitchFamily="34" charset="0"/>
            </a:endParaRPr>
          </a:p>
          <a:p>
            <a:pPr marL="285750" indent="-285750">
              <a:lnSpc>
                <a:spcPct val="150000"/>
              </a:lnSpc>
              <a:buFont typeface="Arial" panose="020B0604020202020204" pitchFamily="34" charset="0"/>
              <a:buChar char="•"/>
            </a:pPr>
            <a:r>
              <a:rPr lang="en-US" altLang="zh-CN" dirty="0">
                <a:latin typeface="Helvetica" panose="020B0604020202020204" pitchFamily="34" charset="0"/>
                <a:cs typeface="Helvetica" panose="020B0604020202020204" pitchFamily="34" charset="0"/>
              </a:rPr>
              <a:t>P</a:t>
            </a:r>
            <a:r>
              <a:rPr lang="zh-CN" altLang="en-US" dirty="0">
                <a:latin typeface="Helvetica" panose="020B0604020202020204" pitchFamily="34" charset="0"/>
                <a:cs typeface="Helvetica" panose="020B0604020202020204" pitchFamily="34" charset="0"/>
              </a:rPr>
              <a:t>roposed a ridership forecasting method with the consideration of </a:t>
            </a:r>
            <a:r>
              <a:rPr lang="zh-CN" altLang="en-US" dirty="0">
                <a:solidFill>
                  <a:srgbClr val="FF3300"/>
                </a:solidFill>
                <a:latin typeface="Helvetica" panose="020B0604020202020204" pitchFamily="34" charset="0"/>
                <a:cs typeface="Helvetica" panose="020B0604020202020204" pitchFamily="34" charset="0"/>
              </a:rPr>
              <a:t>interaction among stations and stations</a:t>
            </a:r>
            <a:endParaRPr lang="en-US" altLang="zh-CN" dirty="0">
              <a:solidFill>
                <a:srgbClr val="FF3300"/>
              </a:solidFill>
              <a:latin typeface="Helvetica" panose="020B0604020202020204" pitchFamily="34" charset="0"/>
              <a:cs typeface="Helvetica" panose="020B0604020202020204" pitchFamily="34" charset="0"/>
            </a:endParaRPr>
          </a:p>
        </p:txBody>
      </p:sp>
      <p:grpSp>
        <p:nvGrpSpPr>
          <p:cNvPr id="11" name="组合 10">
            <a:extLst>
              <a:ext uri="{FF2B5EF4-FFF2-40B4-BE49-F238E27FC236}">
                <a16:creationId xmlns:a16="http://schemas.microsoft.com/office/drawing/2014/main" id="{23042929-9A8D-41ED-ADA6-C03B4A623253}"/>
              </a:ext>
            </a:extLst>
          </p:cNvPr>
          <p:cNvGrpSpPr/>
          <p:nvPr/>
        </p:nvGrpSpPr>
        <p:grpSpPr>
          <a:xfrm>
            <a:off x="306570" y="591906"/>
            <a:ext cx="2194251" cy="461665"/>
            <a:chOff x="-3" y="4326643"/>
            <a:chExt cx="2194251" cy="461665"/>
          </a:xfrm>
        </p:grpSpPr>
        <p:sp>
          <p:nvSpPr>
            <p:cNvPr id="15" name="矩形 14">
              <a:extLst>
                <a:ext uri="{FF2B5EF4-FFF2-40B4-BE49-F238E27FC236}">
                  <a16:creationId xmlns:a16="http://schemas.microsoft.com/office/drawing/2014/main" id="{38ABA0E7-B084-4452-AF33-773F17C33862}"/>
                </a:ext>
              </a:extLst>
            </p:cNvPr>
            <p:cNvSpPr/>
            <p:nvPr/>
          </p:nvSpPr>
          <p:spPr>
            <a:xfrm>
              <a:off x="-3" y="4460785"/>
              <a:ext cx="193382" cy="193382"/>
            </a:xfrm>
            <a:prstGeom prst="rect">
              <a:avLst/>
            </a:prstGeom>
            <a:solidFill>
              <a:srgbClr val="850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16" name="文本框 15">
              <a:extLst>
                <a:ext uri="{FF2B5EF4-FFF2-40B4-BE49-F238E27FC236}">
                  <a16:creationId xmlns:a16="http://schemas.microsoft.com/office/drawing/2014/main" id="{38D1509A-201C-4EE8-94AF-B920DF583320}"/>
                </a:ext>
              </a:extLst>
            </p:cNvPr>
            <p:cNvSpPr txBox="1"/>
            <p:nvPr/>
          </p:nvSpPr>
          <p:spPr>
            <a:xfrm>
              <a:off x="193379" y="4326643"/>
              <a:ext cx="2000869" cy="461665"/>
            </a:xfrm>
            <a:prstGeom prst="rect">
              <a:avLst/>
            </a:prstGeom>
            <a:noFill/>
          </p:spPr>
          <p:txBody>
            <a:bodyPr wrap="none" rtlCol="0">
              <a:spAutoFit/>
            </a:bodyPr>
            <a:lstStyle/>
            <a:p>
              <a:r>
                <a:rPr lang="en-US" altLang="zh-CN" sz="2400" dirty="0">
                  <a:latin typeface="Helvetica" panose="020B0604020202020204" pitchFamily="34" charset="0"/>
                  <a:ea typeface="+mj-ea"/>
                  <a:cs typeface="Helvetica" panose="020B0604020202020204" pitchFamily="34" charset="0"/>
                </a:rPr>
                <a:t>Main findings</a:t>
              </a:r>
            </a:p>
          </p:txBody>
        </p:sp>
      </p:grpSp>
    </p:spTree>
    <p:extLst>
      <p:ext uri="{BB962C8B-B14F-4D97-AF65-F5344CB8AC3E}">
        <p14:creationId xmlns:p14="http://schemas.microsoft.com/office/powerpoint/2010/main" val="252139758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Recommendations</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rgbClr val="85023E"/>
          </a:solidFill>
          <a:ln w="28575" cap="flat">
            <a:solidFill>
              <a:srgbClr val="85023E"/>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800" dirty="0">
                <a:solidFill>
                  <a:schemeClr val="bg1"/>
                </a:solidFill>
                <a:latin typeface="Helvetica" panose="020B0604020202020204" pitchFamily="34" charset="0"/>
                <a:cs typeface="Helvetica" panose="020B0604020202020204" pitchFamily="34" charset="0"/>
                <a:sym typeface="Helvetica Light"/>
              </a:rPr>
              <a:t>6.2</a:t>
            </a:r>
            <a:endParaRPr kumimoji="0" lang="zh-CN" altLang="en-US" sz="2800" b="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rgbClr val="85023E"/>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8ACA536B-0A46-4170-9A79-761C06A76B97}"/>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6 - Conclusion</a:t>
            </a:r>
            <a:endParaRPr lang="en-US" altLang="zh-CN" sz="1400" i="1" dirty="0">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095EAE81-B18C-42F4-A1FB-E77D70FD1EFA}"/>
              </a:ext>
            </a:extLst>
          </p:cNvPr>
          <p:cNvSpPr>
            <a:spLocks noGrp="1"/>
          </p:cNvSpPr>
          <p:nvPr>
            <p:ph type="sldNum" sz="quarter" idx="12"/>
          </p:nvPr>
        </p:nvSpPr>
        <p:spPr/>
        <p:txBody>
          <a:bodyPr/>
          <a:lstStyle/>
          <a:p>
            <a:fld id="{A17BB91D-344C-44E0-9148-DFE0CFF5CFC9}" type="slidenum">
              <a:rPr lang="zh-CN" altLang="en-US" smtClean="0"/>
              <a:t>107</a:t>
            </a:fld>
            <a:endParaRPr lang="zh-CN" altLang="en-US"/>
          </a:p>
        </p:txBody>
      </p:sp>
      <p:grpSp>
        <p:nvGrpSpPr>
          <p:cNvPr id="10" name="组合 9">
            <a:extLst>
              <a:ext uri="{FF2B5EF4-FFF2-40B4-BE49-F238E27FC236}">
                <a16:creationId xmlns:a16="http://schemas.microsoft.com/office/drawing/2014/main" id="{DACED047-ECCD-47AC-A35A-F0656E39DCEE}"/>
              </a:ext>
            </a:extLst>
          </p:cNvPr>
          <p:cNvGrpSpPr/>
          <p:nvPr/>
        </p:nvGrpSpPr>
        <p:grpSpPr>
          <a:xfrm>
            <a:off x="306570" y="591906"/>
            <a:ext cx="5443537" cy="461665"/>
            <a:chOff x="-3" y="4326643"/>
            <a:chExt cx="5443537" cy="461665"/>
          </a:xfrm>
        </p:grpSpPr>
        <p:sp>
          <p:nvSpPr>
            <p:cNvPr id="11" name="矩形 10">
              <a:extLst>
                <a:ext uri="{FF2B5EF4-FFF2-40B4-BE49-F238E27FC236}">
                  <a16:creationId xmlns:a16="http://schemas.microsoft.com/office/drawing/2014/main" id="{B15E0E3B-D7BE-4A4D-AB41-248352538344}"/>
                </a:ext>
              </a:extLst>
            </p:cNvPr>
            <p:cNvSpPr/>
            <p:nvPr/>
          </p:nvSpPr>
          <p:spPr>
            <a:xfrm>
              <a:off x="-3" y="4460785"/>
              <a:ext cx="193382" cy="193382"/>
            </a:xfrm>
            <a:prstGeom prst="rect">
              <a:avLst/>
            </a:prstGeom>
            <a:solidFill>
              <a:srgbClr val="850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15" name="文本框 14">
              <a:extLst>
                <a:ext uri="{FF2B5EF4-FFF2-40B4-BE49-F238E27FC236}">
                  <a16:creationId xmlns:a16="http://schemas.microsoft.com/office/drawing/2014/main" id="{1B2415E0-DC2B-49CD-BC09-74BF421DC99B}"/>
                </a:ext>
              </a:extLst>
            </p:cNvPr>
            <p:cNvSpPr txBox="1"/>
            <p:nvPr/>
          </p:nvSpPr>
          <p:spPr>
            <a:xfrm>
              <a:off x="193379" y="4326643"/>
              <a:ext cx="5250155" cy="461665"/>
            </a:xfrm>
            <a:prstGeom prst="rect">
              <a:avLst/>
            </a:prstGeom>
            <a:noFill/>
          </p:spPr>
          <p:txBody>
            <a:bodyPr wrap="none" rtlCol="0">
              <a:spAutoFit/>
            </a:bodyPr>
            <a:lstStyle/>
            <a:p>
              <a:r>
                <a:rPr lang="en-US" altLang="zh-CN" sz="2400" dirty="0">
                  <a:latin typeface="Helvetica" panose="020B0604020202020204" pitchFamily="34" charset="0"/>
                  <a:ea typeface="+mj-ea"/>
                  <a:cs typeface="Helvetica" panose="020B0604020202020204" pitchFamily="34" charset="0"/>
                </a:rPr>
                <a:t>How to increase the use of rail transit</a:t>
              </a:r>
            </a:p>
          </p:txBody>
        </p:sp>
      </p:grpSp>
      <p:sp>
        <p:nvSpPr>
          <p:cNvPr id="16" name="矩形 15">
            <a:extLst>
              <a:ext uri="{FF2B5EF4-FFF2-40B4-BE49-F238E27FC236}">
                <a16:creationId xmlns:a16="http://schemas.microsoft.com/office/drawing/2014/main" id="{6AD494E9-8C7C-485E-9E08-93D0AF7D61DE}"/>
              </a:ext>
            </a:extLst>
          </p:cNvPr>
          <p:cNvSpPr/>
          <p:nvPr/>
        </p:nvSpPr>
        <p:spPr>
          <a:xfrm>
            <a:off x="802531" y="1647461"/>
            <a:ext cx="7538936" cy="4247317"/>
          </a:xfrm>
          <a:prstGeom prst="rect">
            <a:avLst/>
          </a:prstGeom>
        </p:spPr>
        <p:txBody>
          <a:bodyPr wrap="square">
            <a:spAutoFit/>
          </a:bodyPr>
          <a:lstStyle/>
          <a:p>
            <a:pPr marL="285750" indent="-285750">
              <a:buFont typeface="Arial" panose="020B0604020202020204" pitchFamily="34" charset="0"/>
              <a:buChar char="•"/>
            </a:pPr>
            <a:r>
              <a:rPr lang="en-US" altLang="zh-CN" dirty="0">
                <a:solidFill>
                  <a:srgbClr val="FF3300"/>
                </a:solidFill>
                <a:latin typeface="Helvetica" panose="020B0604020202020204" pitchFamily="34" charset="0"/>
                <a:cs typeface="Helvetica" panose="020B0604020202020204" pitchFamily="34" charset="0"/>
              </a:rPr>
              <a:t>People’s walking preferences</a:t>
            </a:r>
            <a:r>
              <a:rPr lang="en-US" altLang="zh-CN" dirty="0">
                <a:latin typeface="Helvetica" panose="020B0604020202020204" pitchFamily="34" charset="0"/>
                <a:cs typeface="Helvetica" panose="020B0604020202020204" pitchFamily="34" charset="0"/>
              </a:rPr>
              <a:t> have signiﬁcant inﬂuence on the use of rail transit. It is suggested that the design for pedestrian accessibility should also consider the individual characteristics of resident, thus helping increase the use of rail transit.</a:t>
            </a:r>
          </a:p>
          <a:p>
            <a:pPr marL="285750" indent="-285750">
              <a:buFont typeface="Arial" panose="020B0604020202020204" pitchFamily="34" charset="0"/>
              <a:buChar char="•"/>
            </a:pPr>
            <a:endParaRPr lang="en-US" altLang="zh-CN" dirty="0">
              <a:latin typeface="Helvetica" panose="020B0604020202020204" pitchFamily="34" charset="0"/>
              <a:cs typeface="Helvetica" panose="020B0604020202020204" pitchFamily="34" charset="0"/>
            </a:endParaRPr>
          </a:p>
          <a:p>
            <a:pPr marL="285750" indent="-285750">
              <a:buFont typeface="Arial" panose="020B0604020202020204" pitchFamily="34" charset="0"/>
              <a:buChar char="•"/>
            </a:pPr>
            <a:r>
              <a:rPr lang="en-US" altLang="zh-CN" dirty="0">
                <a:latin typeface="Helvetica" panose="020B0604020202020204" pitchFamily="34" charset="0"/>
                <a:cs typeface="Helvetica" panose="020B0604020202020204" pitchFamily="34" charset="0"/>
              </a:rPr>
              <a:t>With the development of rail transit, if viewing from the whole transit system, the positioning of </a:t>
            </a:r>
            <a:r>
              <a:rPr lang="en-US" altLang="zh-CN" dirty="0">
                <a:solidFill>
                  <a:srgbClr val="FF3300"/>
                </a:solidFill>
                <a:latin typeface="Helvetica" panose="020B0604020202020204" pitchFamily="34" charset="0"/>
                <a:cs typeface="Helvetica" panose="020B0604020202020204" pitchFamily="34" charset="0"/>
              </a:rPr>
              <a:t>bus system </a:t>
            </a:r>
            <a:r>
              <a:rPr lang="en-US" altLang="zh-CN" dirty="0">
                <a:latin typeface="Helvetica" panose="020B0604020202020204" pitchFamily="34" charset="0"/>
                <a:cs typeface="Helvetica" panose="020B0604020202020204" pitchFamily="34" charset="0"/>
              </a:rPr>
              <a:t>is gradually inclining to be the connection between departures and rail transit. Rather than planning higher capacity for bus transport, it is suggested to plan more accessible bus routes which can help people use rail transit more convenient.</a:t>
            </a:r>
          </a:p>
          <a:p>
            <a:pPr marL="285750" indent="-285750">
              <a:buFont typeface="Arial" panose="020B0604020202020204" pitchFamily="34" charset="0"/>
              <a:buChar char="•"/>
            </a:pPr>
            <a:endParaRPr lang="en-US" altLang="zh-CN" dirty="0">
              <a:latin typeface="Helvetica" panose="020B0604020202020204" pitchFamily="34" charset="0"/>
              <a:cs typeface="Helvetica" panose="020B0604020202020204" pitchFamily="34" charset="0"/>
            </a:endParaRPr>
          </a:p>
          <a:p>
            <a:pPr marL="285750" indent="-285750">
              <a:buFont typeface="Arial" panose="020B0604020202020204" pitchFamily="34" charset="0"/>
              <a:buChar char="•"/>
            </a:pPr>
            <a:r>
              <a:rPr lang="en-US" altLang="zh-CN" dirty="0">
                <a:latin typeface="Helvetica" panose="020B0604020202020204" pitchFamily="34" charset="0"/>
                <a:cs typeface="Helvetica" panose="020B0604020202020204" pitchFamily="34" charset="0"/>
              </a:rPr>
              <a:t>According to the ﬁndings, the more aggregation in </a:t>
            </a:r>
            <a:r>
              <a:rPr lang="en-US" altLang="zh-CN" dirty="0">
                <a:solidFill>
                  <a:srgbClr val="FF3300"/>
                </a:solidFill>
                <a:latin typeface="Helvetica" panose="020B0604020202020204" pitchFamily="34" charset="0"/>
                <a:cs typeface="Helvetica" panose="020B0604020202020204" pitchFamily="34" charset="0"/>
              </a:rPr>
              <a:t>land use functions </a:t>
            </a:r>
            <a:r>
              <a:rPr lang="en-US" altLang="zh-CN" dirty="0">
                <a:latin typeface="Helvetica" panose="020B0604020202020204" pitchFamily="34" charset="0"/>
                <a:cs typeface="Helvetica" panose="020B0604020202020204" pitchFamily="34" charset="0"/>
              </a:rPr>
              <a:t>the more demand in rail transit. Thus suggesting to connect more functional regions as possible when making rail transit planning.</a:t>
            </a:r>
          </a:p>
        </p:txBody>
      </p:sp>
    </p:spTree>
    <p:extLst>
      <p:ext uri="{BB962C8B-B14F-4D97-AF65-F5344CB8AC3E}">
        <p14:creationId xmlns:p14="http://schemas.microsoft.com/office/powerpoint/2010/main" val="84169209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Recommendations</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rgbClr val="85023E"/>
          </a:solidFill>
          <a:ln w="28575" cap="flat">
            <a:solidFill>
              <a:srgbClr val="85023E"/>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800" dirty="0">
                <a:solidFill>
                  <a:schemeClr val="bg1"/>
                </a:solidFill>
                <a:latin typeface="Helvetica" panose="020B0604020202020204" pitchFamily="34" charset="0"/>
                <a:cs typeface="Helvetica" panose="020B0604020202020204" pitchFamily="34" charset="0"/>
                <a:sym typeface="Helvetica Light"/>
              </a:rPr>
              <a:t>6.2</a:t>
            </a:r>
            <a:endParaRPr kumimoji="0" lang="zh-CN" altLang="en-US" sz="2800" b="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rgbClr val="85023E"/>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8ACA536B-0A46-4170-9A79-761C06A76B97}"/>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6 - Conclusion</a:t>
            </a:r>
            <a:endParaRPr lang="en-US" altLang="zh-CN" sz="1400" i="1" dirty="0">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095EAE81-B18C-42F4-A1FB-E77D70FD1EFA}"/>
              </a:ext>
            </a:extLst>
          </p:cNvPr>
          <p:cNvSpPr>
            <a:spLocks noGrp="1"/>
          </p:cNvSpPr>
          <p:nvPr>
            <p:ph type="sldNum" sz="quarter" idx="12"/>
          </p:nvPr>
        </p:nvSpPr>
        <p:spPr/>
        <p:txBody>
          <a:bodyPr/>
          <a:lstStyle/>
          <a:p>
            <a:fld id="{A17BB91D-344C-44E0-9148-DFE0CFF5CFC9}" type="slidenum">
              <a:rPr lang="zh-CN" altLang="en-US" smtClean="0"/>
              <a:t>108</a:t>
            </a:fld>
            <a:endParaRPr lang="zh-CN" altLang="en-US"/>
          </a:p>
        </p:txBody>
      </p:sp>
      <p:grpSp>
        <p:nvGrpSpPr>
          <p:cNvPr id="10" name="组合 9">
            <a:extLst>
              <a:ext uri="{FF2B5EF4-FFF2-40B4-BE49-F238E27FC236}">
                <a16:creationId xmlns:a16="http://schemas.microsoft.com/office/drawing/2014/main" id="{079C12ED-E9CE-4911-86A2-BAA9BBD2C99E}"/>
              </a:ext>
            </a:extLst>
          </p:cNvPr>
          <p:cNvGrpSpPr/>
          <p:nvPr/>
        </p:nvGrpSpPr>
        <p:grpSpPr>
          <a:xfrm>
            <a:off x="306570" y="591906"/>
            <a:ext cx="3167273" cy="461665"/>
            <a:chOff x="-3" y="4326643"/>
            <a:chExt cx="3167273" cy="461665"/>
          </a:xfrm>
        </p:grpSpPr>
        <p:sp>
          <p:nvSpPr>
            <p:cNvPr id="11" name="矩形 10">
              <a:extLst>
                <a:ext uri="{FF2B5EF4-FFF2-40B4-BE49-F238E27FC236}">
                  <a16:creationId xmlns:a16="http://schemas.microsoft.com/office/drawing/2014/main" id="{506C94FE-7257-4B4B-9476-F0D6DA8257BF}"/>
                </a:ext>
              </a:extLst>
            </p:cNvPr>
            <p:cNvSpPr/>
            <p:nvPr/>
          </p:nvSpPr>
          <p:spPr>
            <a:xfrm>
              <a:off x="-3" y="4460785"/>
              <a:ext cx="193382" cy="193382"/>
            </a:xfrm>
            <a:prstGeom prst="rect">
              <a:avLst/>
            </a:prstGeom>
            <a:solidFill>
              <a:srgbClr val="850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15" name="文本框 14">
              <a:extLst>
                <a:ext uri="{FF2B5EF4-FFF2-40B4-BE49-F238E27FC236}">
                  <a16:creationId xmlns:a16="http://schemas.microsoft.com/office/drawing/2014/main" id="{498B09F6-D4F3-43FB-9C81-D73FE6766D3D}"/>
                </a:ext>
              </a:extLst>
            </p:cNvPr>
            <p:cNvSpPr txBox="1"/>
            <p:nvPr/>
          </p:nvSpPr>
          <p:spPr>
            <a:xfrm>
              <a:off x="193379" y="4326643"/>
              <a:ext cx="2973891" cy="461665"/>
            </a:xfrm>
            <a:prstGeom prst="rect">
              <a:avLst/>
            </a:prstGeom>
            <a:noFill/>
          </p:spPr>
          <p:txBody>
            <a:bodyPr wrap="none" rtlCol="0">
              <a:spAutoFit/>
            </a:bodyPr>
            <a:lstStyle/>
            <a:p>
              <a:r>
                <a:rPr lang="en-US" altLang="zh-CN" sz="2400" dirty="0">
                  <a:latin typeface="Helvetica" panose="020B0604020202020204" pitchFamily="34" charset="0"/>
                  <a:ea typeface="+mj-ea"/>
                  <a:cs typeface="Helvetica" panose="020B0604020202020204" pitchFamily="34" charset="0"/>
                </a:rPr>
                <a:t>The further research</a:t>
              </a:r>
            </a:p>
          </p:txBody>
        </p:sp>
      </p:grpSp>
      <p:sp>
        <p:nvSpPr>
          <p:cNvPr id="16" name="矩形 15">
            <a:extLst>
              <a:ext uri="{FF2B5EF4-FFF2-40B4-BE49-F238E27FC236}">
                <a16:creationId xmlns:a16="http://schemas.microsoft.com/office/drawing/2014/main" id="{F3034EE0-C52F-4C69-BEB7-16D2363ACE81}"/>
              </a:ext>
            </a:extLst>
          </p:cNvPr>
          <p:cNvSpPr/>
          <p:nvPr/>
        </p:nvSpPr>
        <p:spPr>
          <a:xfrm>
            <a:off x="736847" y="1606039"/>
            <a:ext cx="7664204" cy="4196020"/>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dirty="0">
                <a:latin typeface="Helvetica" panose="020B0604020202020204" pitchFamily="34" charset="0"/>
                <a:cs typeface="Helvetica" panose="020B0604020202020204" pitchFamily="34" charset="0"/>
              </a:rPr>
              <a:t>Enrich </a:t>
            </a:r>
            <a:r>
              <a:rPr lang="en-US" altLang="zh-CN" dirty="0">
                <a:solidFill>
                  <a:srgbClr val="FF3300"/>
                </a:solidFill>
                <a:latin typeface="Helvetica" panose="020B0604020202020204" pitchFamily="34" charset="0"/>
                <a:cs typeface="Helvetica" panose="020B0604020202020204" pitchFamily="34" charset="0"/>
              </a:rPr>
              <a:t>indicator system</a:t>
            </a:r>
          </a:p>
          <a:p>
            <a:pPr marL="285750" indent="-285750">
              <a:lnSpc>
                <a:spcPct val="150000"/>
              </a:lnSpc>
              <a:buFont typeface="Arial" panose="020B0604020202020204" pitchFamily="34" charset="0"/>
              <a:buChar char="•"/>
            </a:pPr>
            <a:endParaRPr lang="en-US" altLang="zh-CN" dirty="0">
              <a:latin typeface="Helvetica" panose="020B0604020202020204" pitchFamily="34" charset="0"/>
              <a:cs typeface="Helvetica" panose="020B0604020202020204" pitchFamily="34" charset="0"/>
            </a:endParaRPr>
          </a:p>
          <a:p>
            <a:pPr marL="285750" indent="-285750">
              <a:lnSpc>
                <a:spcPct val="150000"/>
              </a:lnSpc>
              <a:buFont typeface="Arial" panose="020B0604020202020204" pitchFamily="34" charset="0"/>
              <a:buChar char="•"/>
            </a:pPr>
            <a:r>
              <a:rPr lang="en-US" altLang="zh-CN" dirty="0">
                <a:solidFill>
                  <a:srgbClr val="FF3300"/>
                </a:solidFill>
                <a:latin typeface="Helvetica" panose="020B0604020202020204" pitchFamily="34" charset="0"/>
                <a:cs typeface="Helvetica" panose="020B0604020202020204" pitchFamily="34" charset="0"/>
              </a:rPr>
              <a:t>Combine</a:t>
            </a:r>
            <a:r>
              <a:rPr lang="en-US" altLang="zh-CN" dirty="0">
                <a:latin typeface="Helvetica" panose="020B0604020202020204" pitchFamily="34" charset="0"/>
                <a:cs typeface="Helvetica" panose="020B0604020202020204" pitchFamily="34" charset="0"/>
              </a:rPr>
              <a:t> the estimation of catchment area and the prediction of transit ridership.</a:t>
            </a:r>
          </a:p>
          <a:p>
            <a:pPr>
              <a:lnSpc>
                <a:spcPct val="150000"/>
              </a:lnSpc>
            </a:pPr>
            <a:endParaRPr lang="en-US" altLang="zh-CN" dirty="0">
              <a:latin typeface="Helvetica" panose="020B0604020202020204" pitchFamily="34" charset="0"/>
              <a:cs typeface="Helvetica" panose="020B0604020202020204" pitchFamily="34" charset="0"/>
            </a:endParaRPr>
          </a:p>
          <a:p>
            <a:pPr marL="285750" indent="-285750">
              <a:lnSpc>
                <a:spcPct val="150000"/>
              </a:lnSpc>
              <a:buFont typeface="Arial" panose="020B0604020202020204" pitchFamily="34" charset="0"/>
              <a:buChar char="•"/>
            </a:pPr>
            <a:r>
              <a:rPr lang="en-US" altLang="zh-CN" dirty="0">
                <a:latin typeface="Helvetica" panose="020B0604020202020204" pitchFamily="34" charset="0"/>
                <a:cs typeface="Helvetica" panose="020B0604020202020204" pitchFamily="34" charset="0"/>
              </a:rPr>
              <a:t>Explore how the </a:t>
            </a:r>
            <a:r>
              <a:rPr lang="en-US" altLang="zh-CN" dirty="0">
                <a:solidFill>
                  <a:srgbClr val="FF3300"/>
                </a:solidFill>
                <a:latin typeface="Helvetica" panose="020B0604020202020204" pitchFamily="34" charset="0"/>
                <a:cs typeface="Helvetica" panose="020B0604020202020204" pitchFamily="34" charset="0"/>
              </a:rPr>
              <a:t>rail transit affect land use</a:t>
            </a:r>
            <a:r>
              <a:rPr lang="en-US" altLang="zh-CN" dirty="0">
                <a:latin typeface="Helvetica" panose="020B0604020202020204" pitchFamily="34" charset="0"/>
                <a:cs typeface="Helvetica" panose="020B0604020202020204" pitchFamily="34" charset="0"/>
              </a:rPr>
              <a:t>.</a:t>
            </a:r>
          </a:p>
          <a:p>
            <a:pPr marL="285750" indent="-285750">
              <a:lnSpc>
                <a:spcPct val="150000"/>
              </a:lnSpc>
              <a:buFont typeface="Arial" panose="020B0604020202020204" pitchFamily="34" charset="0"/>
              <a:buChar char="•"/>
            </a:pPr>
            <a:endParaRPr lang="en-US" altLang="zh-CN" dirty="0">
              <a:latin typeface="Helvetica" panose="020B0604020202020204" pitchFamily="34" charset="0"/>
              <a:cs typeface="Helvetica" panose="020B0604020202020204" pitchFamily="34" charset="0"/>
            </a:endParaRPr>
          </a:p>
          <a:p>
            <a:pPr marL="285750" indent="-285750">
              <a:lnSpc>
                <a:spcPct val="150000"/>
              </a:lnSpc>
              <a:buFont typeface="Arial" panose="020B0604020202020204" pitchFamily="34" charset="0"/>
              <a:buChar char="•"/>
            </a:pPr>
            <a:r>
              <a:rPr lang="en-US" altLang="zh-CN" dirty="0">
                <a:latin typeface="Helvetica" panose="020B0604020202020204" pitchFamily="34" charset="0"/>
                <a:cs typeface="Helvetica" panose="020B0604020202020204" pitchFamily="34" charset="0"/>
              </a:rPr>
              <a:t>Explore the balance condition among various elements in the catchment area of transit stations, including human, resource, land use, transportation etc., providing reference to create the </a:t>
            </a:r>
            <a:r>
              <a:rPr lang="en-US" altLang="zh-CN" dirty="0">
                <a:solidFill>
                  <a:srgbClr val="FF3300"/>
                </a:solidFill>
                <a:latin typeface="Helvetica" panose="020B0604020202020204" pitchFamily="34" charset="0"/>
                <a:cs typeface="Helvetica" panose="020B0604020202020204" pitchFamily="34" charset="0"/>
              </a:rPr>
              <a:t>compact city</a:t>
            </a:r>
            <a:r>
              <a:rPr lang="en-US" altLang="zh-CN" dirty="0">
                <a:latin typeface="Helvetica" panose="020B0604020202020204" pitchFamily="34" charset="0"/>
                <a:cs typeface="Helvetica" panose="020B0604020202020204" pitchFamily="34" charset="0"/>
              </a:rPr>
              <a:t>.</a:t>
            </a:r>
          </a:p>
        </p:txBody>
      </p:sp>
    </p:spTree>
    <p:extLst>
      <p:ext uri="{BB962C8B-B14F-4D97-AF65-F5344CB8AC3E}">
        <p14:creationId xmlns:p14="http://schemas.microsoft.com/office/powerpoint/2010/main" val="2541415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矩形 115">
            <a:extLst>
              <a:ext uri="{FF2B5EF4-FFF2-40B4-BE49-F238E27FC236}">
                <a16:creationId xmlns:a16="http://schemas.microsoft.com/office/drawing/2014/main" id="{617A006B-6605-41D8-BD78-56A4C10A7DB1}"/>
              </a:ext>
            </a:extLst>
          </p:cNvPr>
          <p:cNvSpPr/>
          <p:nvPr/>
        </p:nvSpPr>
        <p:spPr>
          <a:xfrm>
            <a:off x="0" y="537685"/>
            <a:ext cx="9143999" cy="2574352"/>
          </a:xfrm>
          <a:prstGeom prst="rect">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distance to destinations is widely thought to be an important predictor of active travel</a:t>
            </a:r>
            <a:endParaRPr lang="zh-CN" altLang="en-US" dirty="0"/>
          </a:p>
        </p:txBody>
      </p:sp>
      <p:sp>
        <p:nvSpPr>
          <p:cNvPr id="9" name="文本框 8">
            <a:extLst>
              <a:ext uri="{FF2B5EF4-FFF2-40B4-BE49-F238E27FC236}">
                <a16:creationId xmlns:a16="http://schemas.microsoft.com/office/drawing/2014/main" id="{569A348F-8472-4C4D-9E9E-EA67A912B7B0}"/>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2 - </a:t>
            </a:r>
            <a:r>
              <a:rPr lang="en-US" altLang="zh-CN" sz="1400" i="1" dirty="0">
                <a:latin typeface="Times New Roman" panose="02020603050405020304" pitchFamily="18" charset="0"/>
                <a:cs typeface="Times New Roman" panose="02020603050405020304" pitchFamily="18" charset="0"/>
              </a:rPr>
              <a:t>Analyzing Willingness of Walking Duration to Transit Stations Using Socio-Demographic Characteristics</a:t>
            </a:r>
            <a:endParaRPr lang="en-US" altLang="zh-CN" i="1" dirty="0">
              <a:latin typeface="Times New Roman" panose="02020603050405020304" pitchFamily="18" charset="0"/>
              <a:cs typeface="Times New Roman" panose="02020603050405020304" pitchFamily="18" charset="0"/>
            </a:endParaRPr>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368181"/>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Introduction</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rgbClr val="FF5050"/>
          </a:solidFill>
          <a:ln w="28575" cap="flat">
            <a:solidFill>
              <a:srgbClr val="FF505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800" dirty="0">
                <a:solidFill>
                  <a:schemeClr val="bg1"/>
                </a:solidFill>
                <a:latin typeface="Helvetica" panose="020B0604020202020204" pitchFamily="34" charset="0"/>
                <a:cs typeface="Helvetica" panose="020B0604020202020204" pitchFamily="34" charset="0"/>
                <a:sym typeface="Helvetica Light"/>
              </a:rPr>
              <a:t>2.1</a:t>
            </a:r>
            <a:endParaRPr kumimoji="0" lang="zh-CN" altLang="en-US" sz="2800" b="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rgbClr val="FF5050"/>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2F79DA0D-5797-4C14-AE53-834FB381BE05}"/>
              </a:ext>
            </a:extLst>
          </p:cNvPr>
          <p:cNvSpPr>
            <a:spLocks noGrp="1"/>
          </p:cNvSpPr>
          <p:nvPr>
            <p:ph type="sldNum" sz="quarter" idx="12"/>
          </p:nvPr>
        </p:nvSpPr>
        <p:spPr/>
        <p:txBody>
          <a:bodyPr/>
          <a:lstStyle/>
          <a:p>
            <a:fld id="{A17BB91D-344C-44E0-9148-DFE0CFF5CFC9}" type="slidenum">
              <a:rPr lang="zh-CN" altLang="en-US" smtClean="0"/>
              <a:t>11</a:t>
            </a:fld>
            <a:endParaRPr lang="zh-CN" altLang="en-US"/>
          </a:p>
        </p:txBody>
      </p:sp>
      <p:grpSp>
        <p:nvGrpSpPr>
          <p:cNvPr id="45" name="组合 44">
            <a:extLst>
              <a:ext uri="{FF2B5EF4-FFF2-40B4-BE49-F238E27FC236}">
                <a16:creationId xmlns:a16="http://schemas.microsoft.com/office/drawing/2014/main" id="{0788B212-AF6F-4483-995F-F299BA63D77F}"/>
              </a:ext>
            </a:extLst>
          </p:cNvPr>
          <p:cNvGrpSpPr/>
          <p:nvPr/>
        </p:nvGrpSpPr>
        <p:grpSpPr>
          <a:xfrm>
            <a:off x="306570" y="589253"/>
            <a:ext cx="2022729" cy="461665"/>
            <a:chOff x="-3" y="4323990"/>
            <a:chExt cx="2022729" cy="461665"/>
          </a:xfrm>
        </p:grpSpPr>
        <p:sp>
          <p:nvSpPr>
            <p:cNvPr id="47" name="矩形 46">
              <a:extLst>
                <a:ext uri="{FF2B5EF4-FFF2-40B4-BE49-F238E27FC236}">
                  <a16:creationId xmlns:a16="http://schemas.microsoft.com/office/drawing/2014/main" id="{90BC2134-7AD5-42DA-936F-FDA44A89F449}"/>
                </a:ext>
              </a:extLst>
            </p:cNvPr>
            <p:cNvSpPr/>
            <p:nvPr/>
          </p:nvSpPr>
          <p:spPr>
            <a:xfrm>
              <a:off x="-3" y="4460785"/>
              <a:ext cx="193382" cy="193382"/>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48" name="文本框 47">
              <a:extLst>
                <a:ext uri="{FF2B5EF4-FFF2-40B4-BE49-F238E27FC236}">
                  <a16:creationId xmlns:a16="http://schemas.microsoft.com/office/drawing/2014/main" id="{5A0F995C-E95D-4761-B2C1-F406AEB1CC43}"/>
                </a:ext>
              </a:extLst>
            </p:cNvPr>
            <p:cNvSpPr txBox="1"/>
            <p:nvPr/>
          </p:nvSpPr>
          <p:spPr>
            <a:xfrm>
              <a:off x="193379" y="4323990"/>
              <a:ext cx="1829347" cy="461665"/>
            </a:xfrm>
            <a:prstGeom prst="rect">
              <a:avLst/>
            </a:prstGeom>
            <a:noFill/>
          </p:spPr>
          <p:txBody>
            <a:bodyPr wrap="none" rtlCol="0">
              <a:spAutoFit/>
            </a:bodyPr>
            <a:lstStyle/>
            <a:p>
              <a:r>
                <a:rPr lang="en-US" altLang="zh-CN" sz="2400" dirty="0">
                  <a:latin typeface="Helvetica" panose="020B0604020202020204" pitchFamily="34" charset="0"/>
                  <a:cs typeface="Helvetica" panose="020B0604020202020204" pitchFamily="34" charset="0"/>
                </a:rPr>
                <a:t>Background</a:t>
              </a:r>
            </a:p>
          </p:txBody>
        </p:sp>
      </p:grpSp>
      <p:sp>
        <p:nvSpPr>
          <p:cNvPr id="97" name="文本框 96">
            <a:extLst>
              <a:ext uri="{FF2B5EF4-FFF2-40B4-BE49-F238E27FC236}">
                <a16:creationId xmlns:a16="http://schemas.microsoft.com/office/drawing/2014/main" id="{A68F8DC7-CA2D-4D56-936B-3D26BF5E29D9}"/>
              </a:ext>
            </a:extLst>
          </p:cNvPr>
          <p:cNvSpPr txBox="1"/>
          <p:nvPr/>
        </p:nvSpPr>
        <p:spPr>
          <a:xfrm>
            <a:off x="303964" y="4106317"/>
            <a:ext cx="7671636" cy="646331"/>
          </a:xfrm>
          <a:prstGeom prst="rect">
            <a:avLst/>
          </a:prstGeom>
          <a:noFill/>
          <a:ln w="19050">
            <a:noFill/>
          </a:ln>
        </p:spPr>
        <p:txBody>
          <a:bodyPr wrap="square" rtlCol="0">
            <a:spAutoFit/>
          </a:bodyPr>
          <a:lstStyle/>
          <a:p>
            <a:pPr marL="342900" indent="-342900">
              <a:buFont typeface="Wingdings" panose="05000000000000000000" pitchFamily="2" charset="2"/>
              <a:buChar char="l"/>
            </a:pPr>
            <a:r>
              <a:rPr lang="en-US" altLang="zh-CN" dirty="0">
                <a:latin typeface="Helvetica" panose="020B0604020202020204" pitchFamily="34" charset="0"/>
                <a:cs typeface="Helvetica" panose="020B0604020202020204" pitchFamily="34" charset="0"/>
              </a:rPr>
              <a:t>Identify the correlation between walking duration to stations and the probability of accepting this walking duration.</a:t>
            </a:r>
            <a:endParaRPr lang="zh-CN" altLang="en-US" dirty="0">
              <a:latin typeface="Helvetica" panose="020B0604020202020204" pitchFamily="34" charset="0"/>
              <a:cs typeface="Helvetica" panose="020B0604020202020204" pitchFamily="34" charset="0"/>
            </a:endParaRPr>
          </a:p>
        </p:txBody>
      </p:sp>
      <p:grpSp>
        <p:nvGrpSpPr>
          <p:cNvPr id="99" name="组合 98">
            <a:extLst>
              <a:ext uri="{FF2B5EF4-FFF2-40B4-BE49-F238E27FC236}">
                <a16:creationId xmlns:a16="http://schemas.microsoft.com/office/drawing/2014/main" id="{7ABE3933-F73E-482C-96CA-643B30206DCE}"/>
              </a:ext>
            </a:extLst>
          </p:cNvPr>
          <p:cNvGrpSpPr/>
          <p:nvPr/>
        </p:nvGrpSpPr>
        <p:grpSpPr>
          <a:xfrm>
            <a:off x="303964" y="3481369"/>
            <a:ext cx="2896366" cy="461665"/>
            <a:chOff x="-3" y="4323990"/>
            <a:chExt cx="2896366" cy="461665"/>
          </a:xfrm>
        </p:grpSpPr>
        <p:sp>
          <p:nvSpPr>
            <p:cNvPr id="100" name="矩形 99">
              <a:extLst>
                <a:ext uri="{FF2B5EF4-FFF2-40B4-BE49-F238E27FC236}">
                  <a16:creationId xmlns:a16="http://schemas.microsoft.com/office/drawing/2014/main" id="{90BB563A-CD65-4AEE-B7B2-31C1FFA0CC56}"/>
                </a:ext>
              </a:extLst>
            </p:cNvPr>
            <p:cNvSpPr/>
            <p:nvPr/>
          </p:nvSpPr>
          <p:spPr>
            <a:xfrm>
              <a:off x="-3" y="4460785"/>
              <a:ext cx="193382" cy="193382"/>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101" name="文本框 100">
              <a:extLst>
                <a:ext uri="{FF2B5EF4-FFF2-40B4-BE49-F238E27FC236}">
                  <a16:creationId xmlns:a16="http://schemas.microsoft.com/office/drawing/2014/main" id="{850576AD-7CD0-40FE-9E15-F59E63F4FA3B}"/>
                </a:ext>
              </a:extLst>
            </p:cNvPr>
            <p:cNvSpPr txBox="1"/>
            <p:nvPr/>
          </p:nvSpPr>
          <p:spPr>
            <a:xfrm>
              <a:off x="193379" y="4323990"/>
              <a:ext cx="2702984" cy="461665"/>
            </a:xfrm>
            <a:prstGeom prst="rect">
              <a:avLst/>
            </a:prstGeom>
            <a:noFill/>
          </p:spPr>
          <p:txBody>
            <a:bodyPr wrap="none" rtlCol="0">
              <a:spAutoFit/>
            </a:bodyPr>
            <a:lstStyle/>
            <a:p>
              <a:r>
                <a:rPr lang="en-US" altLang="zh-CN" sz="2400" dirty="0">
                  <a:latin typeface="Helvetica" panose="020B0604020202020204" pitchFamily="34" charset="0"/>
                  <a:cs typeface="Helvetica" panose="020B0604020202020204" pitchFamily="34" charset="0"/>
                </a:rPr>
                <a:t>Research purpose</a:t>
              </a:r>
            </a:p>
          </p:txBody>
        </p:sp>
      </p:grpSp>
      <p:sp>
        <p:nvSpPr>
          <p:cNvPr id="4" name="矩形 3">
            <a:extLst>
              <a:ext uri="{FF2B5EF4-FFF2-40B4-BE49-F238E27FC236}">
                <a16:creationId xmlns:a16="http://schemas.microsoft.com/office/drawing/2014/main" id="{CB5DC4DE-A216-4A7B-98F9-983E29376B9F}"/>
              </a:ext>
            </a:extLst>
          </p:cNvPr>
          <p:cNvSpPr/>
          <p:nvPr/>
        </p:nvSpPr>
        <p:spPr>
          <a:xfrm>
            <a:off x="303964" y="1369268"/>
            <a:ext cx="8456578" cy="1200329"/>
          </a:xfrm>
          <a:prstGeom prst="rect">
            <a:avLst/>
          </a:prstGeom>
        </p:spPr>
        <p:txBody>
          <a:bodyPr wrap="square">
            <a:spAutoFit/>
          </a:bodyPr>
          <a:lstStyle/>
          <a:p>
            <a:pPr marL="285750" indent="-285750">
              <a:buFont typeface="Wingdings" panose="05000000000000000000" pitchFamily="2" charset="2"/>
              <a:buChar char="l"/>
            </a:pPr>
            <a:r>
              <a:rPr lang="en-US" altLang="zh-CN" dirty="0">
                <a:solidFill>
                  <a:srgbClr val="FF3300"/>
                </a:solidFill>
                <a:latin typeface="Helvetica" panose="020B0604020202020204" pitchFamily="34" charset="0"/>
                <a:cs typeface="Helvetica" panose="020B0604020202020204" pitchFamily="34" charset="0"/>
              </a:rPr>
              <a:t>Walking</a:t>
            </a:r>
            <a:r>
              <a:rPr lang="en-US" altLang="zh-CN" dirty="0">
                <a:solidFill>
                  <a:srgbClr val="000000"/>
                </a:solidFill>
                <a:latin typeface="Helvetica" panose="020B0604020202020204" pitchFamily="34" charset="0"/>
                <a:cs typeface="Helvetica" panose="020B0604020202020204" pitchFamily="34" charset="0"/>
              </a:rPr>
              <a:t> is the most important </a:t>
            </a:r>
            <a:r>
              <a:rPr lang="en-US" altLang="zh-CN" dirty="0">
                <a:solidFill>
                  <a:srgbClr val="FF3300"/>
                </a:solidFill>
                <a:latin typeface="Helvetica" panose="020B0604020202020204" pitchFamily="34" charset="0"/>
                <a:cs typeface="Helvetica" panose="020B0604020202020204" pitchFamily="34" charset="0"/>
              </a:rPr>
              <a:t>travel modes in accessing</a:t>
            </a:r>
            <a:r>
              <a:rPr lang="en-US" altLang="zh-CN" dirty="0">
                <a:solidFill>
                  <a:srgbClr val="000000"/>
                </a:solidFill>
                <a:latin typeface="Helvetica" panose="020B0604020202020204" pitchFamily="34" charset="0"/>
                <a:cs typeface="Helvetica" panose="020B0604020202020204" pitchFamily="34" charset="0"/>
              </a:rPr>
              <a:t> transit stations.</a:t>
            </a:r>
          </a:p>
          <a:p>
            <a:endParaRPr lang="en-US" altLang="zh-CN" dirty="0">
              <a:solidFill>
                <a:srgbClr val="000000"/>
              </a:solidFill>
              <a:latin typeface="Helvetica" panose="020B0604020202020204" pitchFamily="34" charset="0"/>
              <a:cs typeface="Helvetica" panose="020B0604020202020204" pitchFamily="34" charset="0"/>
            </a:endParaRPr>
          </a:p>
          <a:p>
            <a:pPr marL="285750" indent="-285750">
              <a:buFont typeface="Wingdings" panose="05000000000000000000" pitchFamily="2" charset="2"/>
              <a:buChar char="l"/>
            </a:pPr>
            <a:r>
              <a:rPr lang="en-US" altLang="zh-CN" dirty="0">
                <a:solidFill>
                  <a:srgbClr val="FF3300"/>
                </a:solidFill>
                <a:latin typeface="Helvetica" panose="020B0604020202020204" pitchFamily="34" charset="0"/>
                <a:cs typeface="Helvetica" panose="020B0604020202020204" pitchFamily="34" charset="0"/>
              </a:rPr>
              <a:t>Walking duration</a:t>
            </a:r>
            <a:r>
              <a:rPr lang="en-US" altLang="zh-CN" dirty="0">
                <a:solidFill>
                  <a:srgbClr val="000000"/>
                </a:solidFill>
                <a:latin typeface="Helvetica" panose="020B0604020202020204" pitchFamily="34" charset="0"/>
                <a:cs typeface="Helvetica" panose="020B0604020202020204" pitchFamily="34" charset="0"/>
              </a:rPr>
              <a:t> to transit station is widely thought to be an important </a:t>
            </a:r>
            <a:r>
              <a:rPr lang="en-US" altLang="zh-CN" dirty="0">
                <a:solidFill>
                  <a:srgbClr val="FF3300"/>
                </a:solidFill>
                <a:latin typeface="Helvetica" panose="020B0604020202020204" pitchFamily="34" charset="0"/>
                <a:cs typeface="Helvetica" panose="020B0604020202020204" pitchFamily="34" charset="0"/>
              </a:rPr>
              <a:t>determinants on the use</a:t>
            </a:r>
            <a:r>
              <a:rPr lang="en-US" altLang="zh-CN" dirty="0">
                <a:solidFill>
                  <a:srgbClr val="000000"/>
                </a:solidFill>
                <a:latin typeface="Helvetica" panose="020B0604020202020204" pitchFamily="34" charset="0"/>
                <a:cs typeface="Helvetica" panose="020B0604020202020204" pitchFamily="34" charset="0"/>
              </a:rPr>
              <a:t> of public transit.</a:t>
            </a:r>
          </a:p>
        </p:txBody>
      </p:sp>
      <p:grpSp>
        <p:nvGrpSpPr>
          <p:cNvPr id="10" name="组合 9">
            <a:extLst>
              <a:ext uri="{FF2B5EF4-FFF2-40B4-BE49-F238E27FC236}">
                <a16:creationId xmlns:a16="http://schemas.microsoft.com/office/drawing/2014/main" id="{EBACE4E2-5332-424E-AC17-01BA5800F8E2}"/>
              </a:ext>
            </a:extLst>
          </p:cNvPr>
          <p:cNvGrpSpPr/>
          <p:nvPr/>
        </p:nvGrpSpPr>
        <p:grpSpPr>
          <a:xfrm>
            <a:off x="1414625" y="5312014"/>
            <a:ext cx="5939904" cy="646331"/>
            <a:chOff x="1414625" y="5233326"/>
            <a:chExt cx="5939904" cy="646331"/>
          </a:xfrm>
        </p:grpSpPr>
        <p:sp>
          <p:nvSpPr>
            <p:cNvPr id="5" name="矩形: 圆角 4">
              <a:extLst>
                <a:ext uri="{FF2B5EF4-FFF2-40B4-BE49-F238E27FC236}">
                  <a16:creationId xmlns:a16="http://schemas.microsoft.com/office/drawing/2014/main" id="{9809EED0-3C3A-4043-B292-E61DFE0709E4}"/>
                </a:ext>
              </a:extLst>
            </p:cNvPr>
            <p:cNvSpPr/>
            <p:nvPr/>
          </p:nvSpPr>
          <p:spPr>
            <a:xfrm>
              <a:off x="1414625" y="5233326"/>
              <a:ext cx="1859517" cy="646331"/>
            </a:xfrm>
            <a:prstGeom prst="roundRect">
              <a:avLst/>
            </a:prstGeom>
            <a:noFill/>
            <a:ln w="1905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Helvetica" panose="020B0604020202020204" pitchFamily="34" charset="0"/>
                  <a:cs typeface="Helvetica" panose="020B0604020202020204" pitchFamily="34" charset="0"/>
                </a:rPr>
                <a:t>Walking duration</a:t>
              </a:r>
              <a:endParaRPr lang="zh-CN" altLang="en-US" sz="1600" dirty="0">
                <a:solidFill>
                  <a:schemeClr val="tx1"/>
                </a:solidFill>
                <a:latin typeface="Helvetica" panose="020B0604020202020204" pitchFamily="34" charset="0"/>
                <a:cs typeface="Helvetica" panose="020B0604020202020204" pitchFamily="34" charset="0"/>
              </a:endParaRPr>
            </a:p>
          </p:txBody>
        </p:sp>
        <p:sp>
          <p:nvSpPr>
            <p:cNvPr id="34" name="矩形: 圆角 33">
              <a:extLst>
                <a:ext uri="{FF2B5EF4-FFF2-40B4-BE49-F238E27FC236}">
                  <a16:creationId xmlns:a16="http://schemas.microsoft.com/office/drawing/2014/main" id="{473A6FA5-BAA7-4855-8BFC-3B82EA3211FD}"/>
                </a:ext>
              </a:extLst>
            </p:cNvPr>
            <p:cNvSpPr/>
            <p:nvPr/>
          </p:nvSpPr>
          <p:spPr>
            <a:xfrm>
              <a:off x="5155799" y="5233327"/>
              <a:ext cx="2198730" cy="646330"/>
            </a:xfrm>
            <a:prstGeom prst="roundRect">
              <a:avLst/>
            </a:prstGeom>
            <a:noFill/>
            <a:ln w="1905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dirty="0">
                  <a:solidFill>
                    <a:schemeClr val="tx1"/>
                  </a:solidFill>
                  <a:latin typeface="Helvetica" panose="020B0604020202020204" pitchFamily="34" charset="0"/>
                  <a:cs typeface="Helvetica" panose="020B0604020202020204" pitchFamily="34" charset="0"/>
                </a:rPr>
                <a:t>Probability of accepting it or not</a:t>
              </a:r>
              <a:endParaRPr lang="zh-CN" altLang="en-US" sz="1600" dirty="0">
                <a:solidFill>
                  <a:schemeClr val="tx1"/>
                </a:solidFill>
                <a:latin typeface="Helvetica" panose="020B0604020202020204" pitchFamily="34" charset="0"/>
                <a:cs typeface="Helvetica" panose="020B0604020202020204" pitchFamily="34" charset="0"/>
              </a:endParaRPr>
            </a:p>
          </p:txBody>
        </p:sp>
        <p:grpSp>
          <p:nvGrpSpPr>
            <p:cNvPr id="6" name="组合 5">
              <a:extLst>
                <a:ext uri="{FF2B5EF4-FFF2-40B4-BE49-F238E27FC236}">
                  <a16:creationId xmlns:a16="http://schemas.microsoft.com/office/drawing/2014/main" id="{BF5357B2-2897-478B-BF09-F40CAC1A7239}"/>
                </a:ext>
              </a:extLst>
            </p:cNvPr>
            <p:cNvGrpSpPr/>
            <p:nvPr/>
          </p:nvGrpSpPr>
          <p:grpSpPr>
            <a:xfrm>
              <a:off x="4021282" y="5631680"/>
              <a:ext cx="387376" cy="169278"/>
              <a:chOff x="4497299" y="3523615"/>
              <a:chExt cx="387376" cy="169278"/>
            </a:xfrm>
          </p:grpSpPr>
          <p:sp>
            <p:nvSpPr>
              <p:cNvPr id="35" name="箭头: 右 34">
                <a:extLst>
                  <a:ext uri="{FF2B5EF4-FFF2-40B4-BE49-F238E27FC236}">
                    <a16:creationId xmlns:a16="http://schemas.microsoft.com/office/drawing/2014/main" id="{703C19FE-B2F3-4176-85A8-6BC8ECCA0D2F}"/>
                  </a:ext>
                </a:extLst>
              </p:cNvPr>
              <p:cNvSpPr/>
              <p:nvPr/>
            </p:nvSpPr>
            <p:spPr>
              <a:xfrm rot="10800000">
                <a:off x="4497299" y="3523615"/>
                <a:ext cx="193688" cy="169277"/>
              </a:xfrm>
              <a:prstGeom prst="rightArrow">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elvetica" panose="020B0604020202020204" pitchFamily="34" charset="0"/>
                  <a:cs typeface="Helvetica" panose="020B0604020202020204" pitchFamily="34" charset="0"/>
                </a:endParaRPr>
              </a:p>
            </p:txBody>
          </p:sp>
          <p:sp>
            <p:nvSpPr>
              <p:cNvPr id="36" name="箭头: 右 35">
                <a:extLst>
                  <a:ext uri="{FF2B5EF4-FFF2-40B4-BE49-F238E27FC236}">
                    <a16:creationId xmlns:a16="http://schemas.microsoft.com/office/drawing/2014/main" id="{AE7D04CD-D106-45E6-93E5-AF1EBE8079BE}"/>
                  </a:ext>
                </a:extLst>
              </p:cNvPr>
              <p:cNvSpPr/>
              <p:nvPr/>
            </p:nvSpPr>
            <p:spPr>
              <a:xfrm>
                <a:off x="4690987" y="3523616"/>
                <a:ext cx="193688" cy="169277"/>
              </a:xfrm>
              <a:prstGeom prst="rightArrow">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elvetica" panose="020B0604020202020204" pitchFamily="34" charset="0"/>
                  <a:cs typeface="Helvetica" panose="020B0604020202020204" pitchFamily="34" charset="0"/>
                </a:endParaRPr>
              </a:p>
            </p:txBody>
          </p:sp>
        </p:grpSp>
        <p:sp>
          <p:nvSpPr>
            <p:cNvPr id="7" name="文本框 6">
              <a:extLst>
                <a:ext uri="{FF2B5EF4-FFF2-40B4-BE49-F238E27FC236}">
                  <a16:creationId xmlns:a16="http://schemas.microsoft.com/office/drawing/2014/main" id="{9962071B-E194-463E-BB8E-F8F4F3A15091}"/>
                </a:ext>
              </a:extLst>
            </p:cNvPr>
            <p:cNvSpPr txBox="1"/>
            <p:nvPr/>
          </p:nvSpPr>
          <p:spPr>
            <a:xfrm>
              <a:off x="3558380" y="5262348"/>
              <a:ext cx="1313180" cy="369332"/>
            </a:xfrm>
            <a:prstGeom prst="rect">
              <a:avLst/>
            </a:prstGeom>
            <a:noFill/>
          </p:spPr>
          <p:txBody>
            <a:bodyPr wrap="none" rtlCol="0">
              <a:spAutoFit/>
            </a:bodyPr>
            <a:lstStyle/>
            <a:p>
              <a:r>
                <a:rPr lang="en-US" altLang="zh-CN" dirty="0">
                  <a:latin typeface="Helvetica" panose="020B0604020202020204" pitchFamily="34" charset="0"/>
                  <a:cs typeface="Helvetica" panose="020B0604020202020204" pitchFamily="34" charset="0"/>
                </a:rPr>
                <a:t>Correlation</a:t>
              </a:r>
              <a:endParaRPr lang="zh-CN" altLang="en-US" dirty="0">
                <a:latin typeface="Helvetica" panose="020B0604020202020204" pitchFamily="34" charset="0"/>
                <a:cs typeface="Helvetica" panose="020B0604020202020204" pitchFamily="34" charset="0"/>
              </a:endParaRPr>
            </a:p>
          </p:txBody>
        </p:sp>
      </p:grpSp>
    </p:spTree>
    <p:extLst>
      <p:ext uri="{BB962C8B-B14F-4D97-AF65-F5344CB8AC3E}">
        <p14:creationId xmlns:p14="http://schemas.microsoft.com/office/powerpoint/2010/main" val="2036997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矩形 66">
            <a:extLst>
              <a:ext uri="{FF2B5EF4-FFF2-40B4-BE49-F238E27FC236}">
                <a16:creationId xmlns:a16="http://schemas.microsoft.com/office/drawing/2014/main" id="{C4A99962-8E94-436C-8B35-3ABD5D7BA5CD}"/>
              </a:ext>
            </a:extLst>
          </p:cNvPr>
          <p:cNvSpPr/>
          <p:nvPr/>
        </p:nvSpPr>
        <p:spPr>
          <a:xfrm>
            <a:off x="-1" y="2084758"/>
            <a:ext cx="9143999" cy="2326085"/>
          </a:xfrm>
          <a:prstGeom prst="rect">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6" name="矩形 65">
            <a:extLst>
              <a:ext uri="{FF2B5EF4-FFF2-40B4-BE49-F238E27FC236}">
                <a16:creationId xmlns:a16="http://schemas.microsoft.com/office/drawing/2014/main" id="{F8FBE209-6262-4FDD-BE15-E15F252A2930}"/>
              </a:ext>
            </a:extLst>
          </p:cNvPr>
          <p:cNvSpPr/>
          <p:nvPr/>
        </p:nvSpPr>
        <p:spPr>
          <a:xfrm>
            <a:off x="0" y="537684"/>
            <a:ext cx="9143999" cy="1604659"/>
          </a:xfrm>
          <a:prstGeom prst="rect">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410512CB-CD5D-4E33-8B31-1B423482E693}"/>
                  </a:ext>
                </a:extLst>
              </p:cNvPr>
              <p:cNvSpPr txBox="1"/>
              <p:nvPr/>
            </p:nvSpPr>
            <p:spPr>
              <a:xfrm>
                <a:off x="489527" y="1121281"/>
                <a:ext cx="8201891" cy="880241"/>
              </a:xfrm>
              <a:prstGeom prst="rect">
                <a:avLst/>
              </a:prstGeom>
              <a:solidFill>
                <a:srgbClr val="FF5050">
                  <a:alpha val="20000"/>
                </a:srgbClr>
              </a:solidFill>
              <a:ln w="19050">
                <a:noFill/>
              </a:ln>
            </p:spPr>
            <p:txBody>
              <a:bodyPr wrap="square" rtlCol="0">
                <a:spAutoFit/>
              </a:bodyPr>
              <a:lstStyle/>
              <a:p>
                <a:pPr>
                  <a:lnSpc>
                    <a:spcPct val="150000"/>
                  </a:lnSpc>
                </a:pPr>
                <a:r>
                  <a:rPr lang="en-US" altLang="zh-CN" dirty="0">
                    <a:latin typeface="Helvetica" panose="020B0604020202020204" pitchFamily="34" charset="0"/>
                    <a:cs typeface="Helvetica" panose="020B0604020202020204" pitchFamily="34" charset="0"/>
                  </a:rPr>
                  <a:t>Give an example, for one person who has the attributes:</a:t>
                </a:r>
              </a:p>
              <a:p>
                <a:pPr algn="ctr">
                  <a:lnSpc>
                    <a:spcPct val="150000"/>
                  </a:lnSpc>
                </a:pPr>
                <a14:m>
                  <m:oMath xmlns:m="http://schemas.openxmlformats.org/officeDocument/2006/math">
                    <m:d>
                      <m:dPr>
                        <m:ctrlPr>
                          <a:rPr lang="en-US" altLang="zh-CN" i="1" smtClean="0">
                            <a:latin typeface="Cambria Math" panose="02040503050406030204" pitchFamily="18" charset="0"/>
                          </a:rPr>
                        </m:ctrlPr>
                      </m:dPr>
                      <m:e>
                        <m:r>
                          <a:rPr lang="en-US" altLang="zh-CN" b="0" i="1" smtClean="0">
                            <a:latin typeface="Cambria Math" panose="02040503050406030204" pitchFamily="18" charset="0"/>
                          </a:rPr>
                          <m:t>𝑀𝑎𝑙𝑒</m:t>
                        </m:r>
                        <m:r>
                          <a:rPr lang="en-US" altLang="zh-CN" b="0" i="1" smtClean="0">
                            <a:latin typeface="Cambria Math" panose="02040503050406030204" pitchFamily="18" charset="0"/>
                          </a:rPr>
                          <m:t>,  25 </m:t>
                        </m:r>
                        <m:r>
                          <a:rPr lang="en-US" altLang="zh-CN" b="0" i="1" smtClean="0">
                            <a:latin typeface="Cambria Math" panose="02040503050406030204" pitchFamily="18" charset="0"/>
                          </a:rPr>
                          <m:t>𝑦𝑒𝑎𝑟𝑠</m:t>
                        </m:r>
                        <m:r>
                          <a:rPr lang="en-US" altLang="zh-CN" b="0" i="1" smtClean="0">
                            <a:latin typeface="Cambria Math" panose="02040503050406030204" pitchFamily="18" charset="0"/>
                          </a:rPr>
                          <m:t> </m:t>
                        </m:r>
                        <m:r>
                          <a:rPr lang="en-US" altLang="zh-CN" b="0" i="1" smtClean="0">
                            <a:latin typeface="Cambria Math" panose="02040503050406030204" pitchFamily="18" charset="0"/>
                          </a:rPr>
                          <m:t>𝑜𝑙𝑑</m:t>
                        </m:r>
                        <m:r>
                          <a:rPr lang="en-US" altLang="zh-CN" b="0" i="1" smtClean="0">
                            <a:latin typeface="Cambria Math" panose="02040503050406030204" pitchFamily="18" charset="0"/>
                          </a:rPr>
                          <m:t>,  </m:t>
                        </m:r>
                        <m:r>
                          <a:rPr lang="en-US" altLang="zh-CN" b="0" i="1" smtClean="0">
                            <a:latin typeface="Cambria Math" panose="02040503050406030204" pitchFamily="18" charset="0"/>
                          </a:rPr>
                          <m:t>𝑠𝑡𝑢𝑑𝑒𝑛𝑡</m:t>
                        </m:r>
                        <m:r>
                          <a:rPr lang="en-US" altLang="zh-CN" b="0" i="1" smtClean="0">
                            <a:latin typeface="Cambria Math" panose="02040503050406030204" pitchFamily="18" charset="0"/>
                          </a:rPr>
                          <m:t>,  </m:t>
                        </m:r>
                        <m:r>
                          <a:rPr lang="en-US" altLang="zh-CN" b="0" i="1" smtClean="0">
                            <a:latin typeface="Cambria Math" panose="02040503050406030204" pitchFamily="18" charset="0"/>
                          </a:rPr>
                          <m:t>𝑝𝑒𝑎𝑘</m:t>
                        </m:r>
                        <m:r>
                          <a:rPr lang="en-US" altLang="zh-CN" b="0" i="1" smtClean="0">
                            <a:latin typeface="Cambria Math" panose="02040503050406030204" pitchFamily="18" charset="0"/>
                          </a:rPr>
                          <m:t> </m:t>
                        </m:r>
                        <m:r>
                          <a:rPr lang="en-US" altLang="zh-CN" b="0" i="1" smtClean="0">
                            <a:latin typeface="Cambria Math" panose="02040503050406030204" pitchFamily="18" charset="0"/>
                          </a:rPr>
                          <m:t>h𝑜𝑢𝑟</m:t>
                        </m:r>
                        <m:r>
                          <a:rPr lang="en-US" altLang="zh-CN" b="0" i="1" smtClean="0">
                            <a:latin typeface="Cambria Math" panose="02040503050406030204" pitchFamily="18" charset="0"/>
                          </a:rPr>
                          <m:t>,  </m:t>
                        </m:r>
                        <m:r>
                          <a:rPr lang="en-US" altLang="zh-CN" b="0" i="1" smtClean="0">
                            <a:latin typeface="Cambria Math" panose="02040503050406030204" pitchFamily="18" charset="0"/>
                          </a:rPr>
                          <m:t>𝑔𝑜</m:t>
                        </m:r>
                        <m:r>
                          <a:rPr lang="en-US" altLang="zh-CN" b="0" i="1" smtClean="0">
                            <a:latin typeface="Cambria Math" panose="02040503050406030204" pitchFamily="18" charset="0"/>
                          </a:rPr>
                          <m:t> </m:t>
                        </m:r>
                        <m:r>
                          <a:rPr lang="en-US" altLang="zh-CN" b="0" i="1" smtClean="0">
                            <a:latin typeface="Cambria Math" panose="02040503050406030204" pitchFamily="18" charset="0"/>
                          </a:rPr>
                          <m:t>𝑡𝑜</m:t>
                        </m:r>
                        <m:r>
                          <a:rPr lang="en-US" altLang="zh-CN" b="0" i="1" smtClean="0">
                            <a:latin typeface="Cambria Math" panose="02040503050406030204" pitchFamily="18" charset="0"/>
                          </a:rPr>
                          <m:t> </m:t>
                        </m:r>
                        <m:r>
                          <a:rPr lang="en-US" altLang="zh-CN" b="0" i="1" smtClean="0">
                            <a:latin typeface="Cambria Math" panose="02040503050406030204" pitchFamily="18" charset="0"/>
                          </a:rPr>
                          <m:t>𝑠𝑐h𝑜𝑜𝑙</m:t>
                        </m:r>
                      </m:e>
                    </m:d>
                  </m:oMath>
                </a14:m>
                <a:r>
                  <a:rPr lang="en-US" altLang="zh-CN" dirty="0">
                    <a:latin typeface="Helvetica" panose="020B0604020202020204" pitchFamily="34" charset="0"/>
                    <a:cs typeface="Helvetica" panose="020B0604020202020204" pitchFamily="34" charset="0"/>
                  </a:rPr>
                  <a:t> </a:t>
                </a:r>
                <a:endParaRPr lang="zh-CN" altLang="en-US" dirty="0">
                  <a:latin typeface="Helvetica" panose="020B0604020202020204" pitchFamily="34" charset="0"/>
                  <a:cs typeface="Helvetica" panose="020B0604020202020204" pitchFamily="34" charset="0"/>
                </a:endParaRPr>
              </a:p>
            </p:txBody>
          </p:sp>
        </mc:Choice>
        <mc:Fallback xmlns="">
          <p:sp>
            <p:nvSpPr>
              <p:cNvPr id="11" name="文本框 10">
                <a:extLst>
                  <a:ext uri="{FF2B5EF4-FFF2-40B4-BE49-F238E27FC236}">
                    <a16:creationId xmlns:a16="http://schemas.microsoft.com/office/drawing/2014/main" id="{410512CB-CD5D-4E33-8B31-1B423482E693}"/>
                  </a:ext>
                </a:extLst>
              </p:cNvPr>
              <p:cNvSpPr txBox="1">
                <a:spLocks noRot="1" noChangeAspect="1" noMove="1" noResize="1" noEditPoints="1" noAdjustHandles="1" noChangeArrowheads="1" noChangeShapeType="1" noTextEdit="1"/>
              </p:cNvSpPr>
              <p:nvPr/>
            </p:nvSpPr>
            <p:spPr>
              <a:xfrm>
                <a:off x="489527" y="1121281"/>
                <a:ext cx="8201891" cy="880241"/>
              </a:xfrm>
              <a:prstGeom prst="rect">
                <a:avLst/>
              </a:prstGeom>
              <a:blipFill>
                <a:blip r:embed="rId3"/>
                <a:stretch>
                  <a:fillRect l="-594" b="-4861"/>
                </a:stretch>
              </a:blipFill>
              <a:ln w="19050">
                <a:noFill/>
              </a:ln>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569A348F-8472-4C4D-9E9E-EA67A912B7B0}"/>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2 - </a:t>
            </a:r>
            <a:r>
              <a:rPr lang="en-US" altLang="zh-CN" sz="1400" i="1" dirty="0">
                <a:latin typeface="Times New Roman" panose="02020603050405020304" pitchFamily="18" charset="0"/>
                <a:cs typeface="Times New Roman" panose="02020603050405020304" pitchFamily="18" charset="0"/>
              </a:rPr>
              <a:t>Analyzing Willingness of Walking Duration to Transit Stations Using Socio-Demographic Characteristics</a:t>
            </a:r>
            <a:endParaRPr lang="en-US" altLang="zh-CN" i="1" dirty="0">
              <a:latin typeface="Times New Roman" panose="02020603050405020304" pitchFamily="18" charset="0"/>
              <a:cs typeface="Times New Roman" panose="02020603050405020304" pitchFamily="18" charset="0"/>
            </a:endParaRPr>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Introduction</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rgbClr val="FF5050"/>
          </a:solidFill>
          <a:ln w="28575" cap="flat">
            <a:solidFill>
              <a:srgbClr val="FF505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800" dirty="0">
                <a:solidFill>
                  <a:schemeClr val="bg1"/>
                </a:solidFill>
                <a:latin typeface="Helvetica" panose="020B0604020202020204" pitchFamily="34" charset="0"/>
                <a:cs typeface="Helvetica" panose="020B0604020202020204" pitchFamily="34" charset="0"/>
                <a:sym typeface="Helvetica Light"/>
              </a:rPr>
              <a:t>2</a:t>
            </a:r>
            <a:r>
              <a:rPr kumimoji="0" lang="en-US" altLang="zh-CN" sz="280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rPr>
              <a:t>.1</a:t>
            </a:r>
            <a:endParaRPr kumimoji="0" lang="zh-CN" altLang="en-US" sz="280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rgbClr val="FF5050"/>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5C2BD084-AD7B-46A7-96B7-AE4D344A4CEB}"/>
              </a:ext>
            </a:extLst>
          </p:cNvPr>
          <p:cNvSpPr>
            <a:spLocks noGrp="1"/>
          </p:cNvSpPr>
          <p:nvPr>
            <p:ph type="sldNum" sz="quarter" idx="12"/>
          </p:nvPr>
        </p:nvSpPr>
        <p:spPr/>
        <p:txBody>
          <a:bodyPr/>
          <a:lstStyle/>
          <a:p>
            <a:fld id="{A17BB91D-344C-44E0-9148-DFE0CFF5CFC9}" type="slidenum">
              <a:rPr lang="zh-CN" altLang="en-US" smtClean="0"/>
              <a:t>12</a:t>
            </a:fld>
            <a:endParaRPr lang="zh-CN" altLang="en-US"/>
          </a:p>
        </p:txBody>
      </p:sp>
      <p:sp>
        <p:nvSpPr>
          <p:cNvPr id="10" name="文本框 9">
            <a:extLst>
              <a:ext uri="{FF2B5EF4-FFF2-40B4-BE49-F238E27FC236}">
                <a16:creationId xmlns:a16="http://schemas.microsoft.com/office/drawing/2014/main" id="{48C6609B-EEF8-4D8F-A52F-4E113740F53A}"/>
              </a:ext>
            </a:extLst>
          </p:cNvPr>
          <p:cNvSpPr txBox="1"/>
          <p:nvPr/>
        </p:nvSpPr>
        <p:spPr>
          <a:xfrm>
            <a:off x="489527" y="2247504"/>
            <a:ext cx="2172390" cy="400110"/>
          </a:xfrm>
          <a:prstGeom prst="rect">
            <a:avLst/>
          </a:prstGeom>
          <a:noFill/>
          <a:ln w="19050">
            <a:noFill/>
          </a:ln>
        </p:spPr>
        <p:txBody>
          <a:bodyPr wrap="none" rtlCol="0">
            <a:spAutoFit/>
          </a:bodyPr>
          <a:lstStyle/>
          <a:p>
            <a:pPr marL="342900" indent="-342900">
              <a:buFont typeface="Wingdings" panose="05000000000000000000" pitchFamily="2" charset="2"/>
              <a:buChar char="l"/>
            </a:pPr>
            <a:r>
              <a:rPr lang="en-US" altLang="zh-CN" sz="2000" dirty="0">
                <a:latin typeface="Helvetica" panose="020B0604020202020204" pitchFamily="34" charset="0"/>
                <a:cs typeface="Helvetica" panose="020B0604020202020204" pitchFamily="34" charset="0"/>
              </a:rPr>
              <a:t>Realistic issue</a:t>
            </a:r>
            <a:endParaRPr lang="zh-CN" altLang="en-US" sz="2000" dirty="0">
              <a:latin typeface="Helvetica" panose="020B0604020202020204" pitchFamily="34" charset="0"/>
              <a:cs typeface="Helvetica" panose="020B0604020202020204" pitchFamily="34" charset="0"/>
            </a:endParaRPr>
          </a:p>
        </p:txBody>
      </p:sp>
      <p:grpSp>
        <p:nvGrpSpPr>
          <p:cNvPr id="22" name="组合 21">
            <a:extLst>
              <a:ext uri="{FF2B5EF4-FFF2-40B4-BE49-F238E27FC236}">
                <a16:creationId xmlns:a16="http://schemas.microsoft.com/office/drawing/2014/main" id="{75AFBC24-A036-46D6-A6FA-8797B96B589B}"/>
              </a:ext>
            </a:extLst>
          </p:cNvPr>
          <p:cNvGrpSpPr/>
          <p:nvPr/>
        </p:nvGrpSpPr>
        <p:grpSpPr>
          <a:xfrm>
            <a:off x="1579128" y="3781968"/>
            <a:ext cx="5477163" cy="146038"/>
            <a:chOff x="1708727" y="2373747"/>
            <a:chExt cx="4156944" cy="110837"/>
          </a:xfrm>
        </p:grpSpPr>
        <p:cxnSp>
          <p:nvCxnSpPr>
            <p:cNvPr id="27" name="直接连接符 26">
              <a:extLst>
                <a:ext uri="{FF2B5EF4-FFF2-40B4-BE49-F238E27FC236}">
                  <a16:creationId xmlns:a16="http://schemas.microsoft.com/office/drawing/2014/main" id="{394C1ADD-A49D-4E7E-8A36-B638AE983C44}"/>
                </a:ext>
              </a:extLst>
            </p:cNvPr>
            <p:cNvCxnSpPr>
              <a:cxnSpLocks/>
            </p:cNvCxnSpPr>
            <p:nvPr/>
          </p:nvCxnSpPr>
          <p:spPr>
            <a:xfrm>
              <a:off x="1708727" y="2468129"/>
              <a:ext cx="1039236"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A171015D-2D21-4601-B433-E1DD0DD2BD05}"/>
                </a:ext>
              </a:extLst>
            </p:cNvPr>
            <p:cNvCxnSpPr/>
            <p:nvPr/>
          </p:nvCxnSpPr>
          <p:spPr>
            <a:xfrm>
              <a:off x="1708727" y="2373747"/>
              <a:ext cx="0" cy="1108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F64B23D1-64C0-404B-98B1-4E330832A632}"/>
                </a:ext>
              </a:extLst>
            </p:cNvPr>
            <p:cNvCxnSpPr/>
            <p:nvPr/>
          </p:nvCxnSpPr>
          <p:spPr>
            <a:xfrm>
              <a:off x="2747963" y="2373747"/>
              <a:ext cx="0" cy="1108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17A8C238-BEE8-4BF4-802F-053828574B42}"/>
                </a:ext>
              </a:extLst>
            </p:cNvPr>
            <p:cNvCxnSpPr>
              <a:cxnSpLocks/>
            </p:cNvCxnSpPr>
            <p:nvPr/>
          </p:nvCxnSpPr>
          <p:spPr>
            <a:xfrm>
              <a:off x="2747963" y="2468129"/>
              <a:ext cx="1039236"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C37E215E-73D3-4635-98F8-3C8BCEC248F9}"/>
                </a:ext>
              </a:extLst>
            </p:cNvPr>
            <p:cNvCxnSpPr/>
            <p:nvPr/>
          </p:nvCxnSpPr>
          <p:spPr>
            <a:xfrm>
              <a:off x="3787199" y="2373747"/>
              <a:ext cx="0" cy="1108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B2EE385D-ADAA-4005-A2B7-40C77B5E2E87}"/>
                </a:ext>
              </a:extLst>
            </p:cNvPr>
            <p:cNvCxnSpPr>
              <a:cxnSpLocks/>
            </p:cNvCxnSpPr>
            <p:nvPr/>
          </p:nvCxnSpPr>
          <p:spPr>
            <a:xfrm>
              <a:off x="3787199" y="2468129"/>
              <a:ext cx="1039236"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23A3DFE7-DA18-4A56-9837-C679C21B16EC}"/>
                </a:ext>
              </a:extLst>
            </p:cNvPr>
            <p:cNvCxnSpPr/>
            <p:nvPr/>
          </p:nvCxnSpPr>
          <p:spPr>
            <a:xfrm>
              <a:off x="4826435" y="2373747"/>
              <a:ext cx="0" cy="1108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A9CE8AC9-F5FB-4E9A-BB4B-71D25C4C0584}"/>
                </a:ext>
              </a:extLst>
            </p:cNvPr>
            <p:cNvCxnSpPr>
              <a:cxnSpLocks/>
            </p:cNvCxnSpPr>
            <p:nvPr/>
          </p:nvCxnSpPr>
          <p:spPr>
            <a:xfrm>
              <a:off x="4826435" y="2468129"/>
              <a:ext cx="1039236"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729FE133-4550-468F-A462-439A893D5A67}"/>
                </a:ext>
              </a:extLst>
            </p:cNvPr>
            <p:cNvCxnSpPr/>
            <p:nvPr/>
          </p:nvCxnSpPr>
          <p:spPr>
            <a:xfrm>
              <a:off x="5865671" y="2373747"/>
              <a:ext cx="0" cy="1108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 name="右大括号 22">
            <a:extLst>
              <a:ext uri="{FF2B5EF4-FFF2-40B4-BE49-F238E27FC236}">
                <a16:creationId xmlns:a16="http://schemas.microsoft.com/office/drawing/2014/main" id="{D8F3F7BF-1610-40E5-A1D8-65A5BFD41DC4}"/>
              </a:ext>
            </a:extLst>
          </p:cNvPr>
          <p:cNvSpPr/>
          <p:nvPr/>
        </p:nvSpPr>
        <p:spPr>
          <a:xfrm rot="16200000">
            <a:off x="4225417" y="866063"/>
            <a:ext cx="184588" cy="5477163"/>
          </a:xfrm>
          <a:prstGeom prst="rightBrace">
            <a:avLst>
              <a:gd name="adj1" fmla="val 372123"/>
              <a:gd name="adj2" fmla="val 50000"/>
            </a:avLst>
          </a:prstGeom>
          <a:no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latin typeface="Helvetica" panose="020B0604020202020204" pitchFamily="34" charset="0"/>
              <a:cs typeface="Helvetica" panose="020B0604020202020204" pitchFamily="34" charset="0"/>
            </a:endParaRPr>
          </a:p>
        </p:txBody>
      </p:sp>
      <p:sp>
        <p:nvSpPr>
          <p:cNvPr id="24" name="文本框 23">
            <a:extLst>
              <a:ext uri="{FF2B5EF4-FFF2-40B4-BE49-F238E27FC236}">
                <a16:creationId xmlns:a16="http://schemas.microsoft.com/office/drawing/2014/main" id="{AE9E3ED4-73DE-4458-BA43-89A663B4B75F}"/>
              </a:ext>
            </a:extLst>
          </p:cNvPr>
          <p:cNvSpPr txBox="1"/>
          <p:nvPr/>
        </p:nvSpPr>
        <p:spPr>
          <a:xfrm>
            <a:off x="1222299" y="3965757"/>
            <a:ext cx="748923" cy="369332"/>
          </a:xfrm>
          <a:prstGeom prst="rect">
            <a:avLst/>
          </a:prstGeom>
          <a:noFill/>
        </p:spPr>
        <p:txBody>
          <a:bodyPr wrap="none" rtlCol="0">
            <a:spAutoFit/>
          </a:bodyPr>
          <a:lstStyle/>
          <a:p>
            <a:r>
              <a:rPr lang="en-US" altLang="zh-CN" dirty="0">
                <a:latin typeface="Helvetica" panose="020B0604020202020204" pitchFamily="34" charset="0"/>
                <a:cs typeface="Helvetica" panose="020B0604020202020204" pitchFamily="34" charset="0"/>
              </a:rPr>
              <a:t>8 min</a:t>
            </a:r>
            <a:endParaRPr lang="zh-CN" altLang="en-US" dirty="0">
              <a:latin typeface="Helvetica" panose="020B0604020202020204" pitchFamily="34" charset="0"/>
              <a:cs typeface="Helvetica" panose="020B0604020202020204" pitchFamily="34" charset="0"/>
            </a:endParaRPr>
          </a:p>
        </p:txBody>
      </p:sp>
      <p:sp>
        <p:nvSpPr>
          <p:cNvPr id="25" name="文本框 24">
            <a:extLst>
              <a:ext uri="{FF2B5EF4-FFF2-40B4-BE49-F238E27FC236}">
                <a16:creationId xmlns:a16="http://schemas.microsoft.com/office/drawing/2014/main" id="{26AB51D7-E4AB-4520-94A0-E5BD0F150F2A}"/>
              </a:ext>
            </a:extLst>
          </p:cNvPr>
          <p:cNvSpPr txBox="1"/>
          <p:nvPr/>
        </p:nvSpPr>
        <p:spPr>
          <a:xfrm>
            <a:off x="3960881" y="3965757"/>
            <a:ext cx="748923" cy="369332"/>
          </a:xfrm>
          <a:prstGeom prst="rect">
            <a:avLst/>
          </a:prstGeom>
          <a:noFill/>
        </p:spPr>
        <p:txBody>
          <a:bodyPr wrap="none" rtlCol="0">
            <a:spAutoFit/>
          </a:bodyPr>
          <a:lstStyle/>
          <a:p>
            <a:r>
              <a:rPr lang="en-US" altLang="zh-CN" dirty="0">
                <a:latin typeface="Helvetica" panose="020B0604020202020204" pitchFamily="34" charset="0"/>
                <a:cs typeface="Helvetica" panose="020B0604020202020204" pitchFamily="34" charset="0"/>
              </a:rPr>
              <a:t>4 min</a:t>
            </a:r>
            <a:endParaRPr lang="zh-CN" altLang="en-US" dirty="0">
              <a:latin typeface="Helvetica" panose="020B0604020202020204" pitchFamily="34" charset="0"/>
              <a:cs typeface="Helvetica" panose="020B0604020202020204" pitchFamily="34" charset="0"/>
            </a:endParaRPr>
          </a:p>
        </p:txBody>
      </p:sp>
      <p:sp>
        <p:nvSpPr>
          <p:cNvPr id="26" name="文本框 25">
            <a:extLst>
              <a:ext uri="{FF2B5EF4-FFF2-40B4-BE49-F238E27FC236}">
                <a16:creationId xmlns:a16="http://schemas.microsoft.com/office/drawing/2014/main" id="{945C15B2-5A66-48ED-8AE3-10A1F1CCBCBB}"/>
              </a:ext>
            </a:extLst>
          </p:cNvPr>
          <p:cNvSpPr txBox="1"/>
          <p:nvPr/>
        </p:nvSpPr>
        <p:spPr>
          <a:xfrm>
            <a:off x="4681377" y="3160310"/>
            <a:ext cx="518091" cy="369332"/>
          </a:xfrm>
          <a:prstGeom prst="rect">
            <a:avLst/>
          </a:prstGeom>
          <a:noFill/>
        </p:spPr>
        <p:txBody>
          <a:bodyPr wrap="none" rtlCol="0">
            <a:spAutoFit/>
          </a:bodyPr>
          <a:lstStyle/>
          <a:p>
            <a:r>
              <a:rPr lang="en-US" altLang="zh-CN" dirty="0">
                <a:latin typeface="Helvetica" panose="020B0604020202020204" pitchFamily="34" charset="0"/>
                <a:cs typeface="Helvetica" panose="020B0604020202020204" pitchFamily="34" charset="0"/>
              </a:rPr>
              <a:t>OK</a:t>
            </a:r>
            <a:endParaRPr lang="zh-CN" altLang="en-US" dirty="0">
              <a:latin typeface="Helvetica" panose="020B0604020202020204" pitchFamily="34" charset="0"/>
              <a:cs typeface="Helvetica" panose="020B0604020202020204" pitchFamily="34" charset="0"/>
            </a:endParaRPr>
          </a:p>
        </p:txBody>
      </p:sp>
      <p:sp>
        <p:nvSpPr>
          <p:cNvPr id="17" name="对话气泡: 圆角矩形 16">
            <a:extLst>
              <a:ext uri="{FF2B5EF4-FFF2-40B4-BE49-F238E27FC236}">
                <a16:creationId xmlns:a16="http://schemas.microsoft.com/office/drawing/2014/main" id="{8BF5CFB3-A3EA-4964-887F-0B1AF4C1114C}"/>
              </a:ext>
            </a:extLst>
          </p:cNvPr>
          <p:cNvSpPr/>
          <p:nvPr/>
        </p:nvSpPr>
        <p:spPr>
          <a:xfrm>
            <a:off x="692679" y="2717695"/>
            <a:ext cx="3502245" cy="595533"/>
          </a:xfrm>
          <a:prstGeom prst="wedgeRoundRectCallout">
            <a:avLst>
              <a:gd name="adj1" fmla="val -32101"/>
              <a:gd name="adj2" fmla="val 82569"/>
              <a:gd name="adj3" fmla="val 16667"/>
            </a:avLst>
          </a:prstGeom>
          <a:noFill/>
          <a:ln w="1905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Helvetica" panose="020B0604020202020204" pitchFamily="34" charset="0"/>
                <a:cs typeface="Helvetica" panose="020B0604020202020204" pitchFamily="34" charset="0"/>
              </a:rPr>
              <a:t>I can </a:t>
            </a:r>
            <a:r>
              <a:rPr lang="en-US" altLang="zh-CN" dirty="0">
                <a:solidFill>
                  <a:srgbClr val="FF3300"/>
                </a:solidFill>
                <a:latin typeface="Helvetica" panose="020B0604020202020204" pitchFamily="34" charset="0"/>
                <a:cs typeface="Helvetica" panose="020B0604020202020204" pitchFamily="34" charset="0"/>
              </a:rPr>
              <a:t>accept</a:t>
            </a:r>
            <a:r>
              <a:rPr lang="en-US" altLang="zh-CN" dirty="0">
                <a:solidFill>
                  <a:schemeClr val="tx1"/>
                </a:solidFill>
                <a:latin typeface="Helvetica" panose="020B0604020202020204" pitchFamily="34" charset="0"/>
                <a:cs typeface="Helvetica" panose="020B0604020202020204" pitchFamily="34" charset="0"/>
              </a:rPr>
              <a:t> a walking duration less than </a:t>
            </a:r>
            <a:r>
              <a:rPr lang="en-US" altLang="zh-CN" dirty="0">
                <a:solidFill>
                  <a:srgbClr val="FF3300"/>
                </a:solidFill>
                <a:latin typeface="Helvetica" panose="020B0604020202020204" pitchFamily="34" charset="0"/>
                <a:cs typeface="Helvetica" panose="020B0604020202020204" pitchFamily="34" charset="0"/>
              </a:rPr>
              <a:t>8 minutes</a:t>
            </a:r>
            <a:endParaRPr lang="zh-CN" altLang="en-US" dirty="0">
              <a:solidFill>
                <a:srgbClr val="FF3300"/>
              </a:solidFill>
              <a:latin typeface="Helvetica" panose="020B0604020202020204" pitchFamily="34" charset="0"/>
              <a:cs typeface="Helvetica" panose="020B0604020202020204" pitchFamily="34" charset="0"/>
            </a:endParaRPr>
          </a:p>
        </p:txBody>
      </p:sp>
      <p:sp>
        <p:nvSpPr>
          <p:cNvPr id="18" name="文本框 17">
            <a:extLst>
              <a:ext uri="{FF2B5EF4-FFF2-40B4-BE49-F238E27FC236}">
                <a16:creationId xmlns:a16="http://schemas.microsoft.com/office/drawing/2014/main" id="{A7238A4E-6D21-4D55-BC4F-2B5E4DD04BAF}"/>
              </a:ext>
            </a:extLst>
          </p:cNvPr>
          <p:cNvSpPr txBox="1"/>
          <p:nvPr/>
        </p:nvSpPr>
        <p:spPr>
          <a:xfrm>
            <a:off x="6681470" y="3965757"/>
            <a:ext cx="748923" cy="369332"/>
          </a:xfrm>
          <a:prstGeom prst="rect">
            <a:avLst/>
          </a:prstGeom>
          <a:noFill/>
        </p:spPr>
        <p:txBody>
          <a:bodyPr wrap="none" rtlCol="0">
            <a:spAutoFit/>
          </a:bodyPr>
          <a:lstStyle/>
          <a:p>
            <a:r>
              <a:rPr lang="en-US" altLang="zh-CN" dirty="0">
                <a:latin typeface="Helvetica" panose="020B0604020202020204" pitchFamily="34" charset="0"/>
                <a:cs typeface="Helvetica" panose="020B0604020202020204" pitchFamily="34" charset="0"/>
              </a:rPr>
              <a:t>0 min</a:t>
            </a:r>
            <a:endParaRPr lang="zh-CN" altLang="en-US" dirty="0">
              <a:latin typeface="Helvetica" panose="020B0604020202020204" pitchFamily="34" charset="0"/>
              <a:cs typeface="Helvetica" panose="020B0604020202020204" pitchFamily="34" charset="0"/>
            </a:endParaRPr>
          </a:p>
        </p:txBody>
      </p:sp>
      <p:sp>
        <p:nvSpPr>
          <p:cNvPr id="41" name="文本框 40">
            <a:extLst>
              <a:ext uri="{FF2B5EF4-FFF2-40B4-BE49-F238E27FC236}">
                <a16:creationId xmlns:a16="http://schemas.microsoft.com/office/drawing/2014/main" id="{1B2CB227-1EEF-4DB9-B0E0-68637E79B338}"/>
              </a:ext>
            </a:extLst>
          </p:cNvPr>
          <p:cNvSpPr txBox="1"/>
          <p:nvPr/>
        </p:nvSpPr>
        <p:spPr>
          <a:xfrm>
            <a:off x="489527" y="4598377"/>
            <a:ext cx="3991798" cy="400110"/>
          </a:xfrm>
          <a:prstGeom prst="rect">
            <a:avLst/>
          </a:prstGeom>
          <a:noFill/>
          <a:ln w="19050">
            <a:noFill/>
          </a:ln>
        </p:spPr>
        <p:txBody>
          <a:bodyPr wrap="none" rtlCol="0">
            <a:spAutoFit/>
          </a:bodyPr>
          <a:lstStyle/>
          <a:p>
            <a:pPr marL="342900" indent="-342900">
              <a:buFont typeface="Wingdings" panose="05000000000000000000" pitchFamily="2" charset="2"/>
              <a:buChar char="l"/>
            </a:pPr>
            <a:r>
              <a:rPr lang="en-US" altLang="zh-CN" sz="2000" dirty="0">
                <a:latin typeface="Helvetica" panose="020B0604020202020204" pitchFamily="34" charset="0"/>
                <a:cs typeface="Helvetica" panose="020B0604020202020204" pitchFamily="34" charset="0"/>
              </a:rPr>
              <a:t>Reflected in person trip survey</a:t>
            </a:r>
            <a:endParaRPr lang="zh-CN" altLang="en-US" sz="2000" dirty="0">
              <a:latin typeface="Helvetica" panose="020B0604020202020204" pitchFamily="34" charset="0"/>
              <a:cs typeface="Helvetica" panose="020B0604020202020204" pitchFamily="34" charset="0"/>
            </a:endParaRPr>
          </a:p>
        </p:txBody>
      </p:sp>
      <p:sp>
        <p:nvSpPr>
          <p:cNvPr id="43" name="对话气泡: 圆角矩形 42">
            <a:extLst>
              <a:ext uri="{FF2B5EF4-FFF2-40B4-BE49-F238E27FC236}">
                <a16:creationId xmlns:a16="http://schemas.microsoft.com/office/drawing/2014/main" id="{BFF6320F-4E39-461E-A250-C3002A92622E}"/>
              </a:ext>
            </a:extLst>
          </p:cNvPr>
          <p:cNvSpPr/>
          <p:nvPr/>
        </p:nvSpPr>
        <p:spPr>
          <a:xfrm>
            <a:off x="1235363" y="5093253"/>
            <a:ext cx="3577525" cy="400111"/>
          </a:xfrm>
          <a:prstGeom prst="wedgeRoundRectCallout">
            <a:avLst>
              <a:gd name="adj1" fmla="val -17521"/>
              <a:gd name="adj2" fmla="val 70561"/>
              <a:gd name="adj3" fmla="val 16667"/>
            </a:avLst>
          </a:prstGeom>
          <a:noFill/>
          <a:ln w="1905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Helvetica" panose="020B0604020202020204" pitchFamily="34" charset="0"/>
                <a:cs typeface="Helvetica" panose="020B0604020202020204" pitchFamily="34" charset="0"/>
              </a:rPr>
              <a:t>I </a:t>
            </a:r>
            <a:r>
              <a:rPr lang="en-US" altLang="zh-CN" dirty="0">
                <a:solidFill>
                  <a:srgbClr val="FF3300"/>
                </a:solidFill>
                <a:latin typeface="Helvetica" panose="020B0604020202020204" pitchFamily="34" charset="0"/>
                <a:cs typeface="Helvetica" panose="020B0604020202020204" pitchFamily="34" charset="0"/>
              </a:rPr>
              <a:t>walked</a:t>
            </a:r>
            <a:r>
              <a:rPr lang="en-US" altLang="zh-CN" dirty="0">
                <a:solidFill>
                  <a:schemeClr val="tx1"/>
                </a:solidFill>
                <a:latin typeface="Helvetica" panose="020B0604020202020204" pitchFamily="34" charset="0"/>
                <a:cs typeface="Helvetica" panose="020B0604020202020204" pitchFamily="34" charset="0"/>
              </a:rPr>
              <a:t> </a:t>
            </a:r>
            <a:r>
              <a:rPr lang="en-US" altLang="zh-CN" dirty="0">
                <a:solidFill>
                  <a:srgbClr val="FF3300"/>
                </a:solidFill>
                <a:latin typeface="Helvetica" panose="020B0604020202020204" pitchFamily="34" charset="0"/>
                <a:cs typeface="Helvetica" panose="020B0604020202020204" pitchFamily="34" charset="0"/>
              </a:rPr>
              <a:t>6 minutes </a:t>
            </a:r>
            <a:r>
              <a:rPr lang="en-US" altLang="zh-CN" dirty="0">
                <a:solidFill>
                  <a:schemeClr val="tx1"/>
                </a:solidFill>
                <a:latin typeface="Helvetica" panose="020B0604020202020204" pitchFamily="34" charset="0"/>
                <a:cs typeface="Helvetica" panose="020B0604020202020204" pitchFamily="34" charset="0"/>
              </a:rPr>
              <a:t>to the station</a:t>
            </a:r>
            <a:endParaRPr lang="zh-CN" altLang="en-US" dirty="0">
              <a:solidFill>
                <a:schemeClr val="tx1"/>
              </a:solidFill>
              <a:latin typeface="Helvetica" panose="020B0604020202020204" pitchFamily="34" charset="0"/>
              <a:cs typeface="Helvetica" panose="020B0604020202020204" pitchFamily="34" charset="0"/>
            </a:endParaRPr>
          </a:p>
        </p:txBody>
      </p:sp>
      <p:sp>
        <p:nvSpPr>
          <p:cNvPr id="44" name="文本框 43">
            <a:extLst>
              <a:ext uri="{FF2B5EF4-FFF2-40B4-BE49-F238E27FC236}">
                <a16:creationId xmlns:a16="http://schemas.microsoft.com/office/drawing/2014/main" id="{0C46F37C-802E-4345-92CC-6EC3B41FF81E}"/>
              </a:ext>
            </a:extLst>
          </p:cNvPr>
          <p:cNvSpPr txBox="1"/>
          <p:nvPr/>
        </p:nvSpPr>
        <p:spPr>
          <a:xfrm>
            <a:off x="6681470" y="6019710"/>
            <a:ext cx="748923" cy="369332"/>
          </a:xfrm>
          <a:prstGeom prst="rect">
            <a:avLst/>
          </a:prstGeom>
          <a:noFill/>
        </p:spPr>
        <p:txBody>
          <a:bodyPr wrap="none" rtlCol="0">
            <a:spAutoFit/>
          </a:bodyPr>
          <a:lstStyle/>
          <a:p>
            <a:r>
              <a:rPr lang="en-US" altLang="zh-CN" dirty="0">
                <a:latin typeface="Helvetica" panose="020B0604020202020204" pitchFamily="34" charset="0"/>
                <a:cs typeface="Helvetica" panose="020B0604020202020204" pitchFamily="34" charset="0"/>
              </a:rPr>
              <a:t>0 min</a:t>
            </a:r>
            <a:endParaRPr lang="zh-CN" altLang="en-US" dirty="0">
              <a:latin typeface="Helvetica" panose="020B0604020202020204" pitchFamily="34" charset="0"/>
              <a:cs typeface="Helvetica" panose="020B0604020202020204" pitchFamily="34" charset="0"/>
            </a:endParaRPr>
          </a:p>
        </p:txBody>
      </p:sp>
      <p:grpSp>
        <p:nvGrpSpPr>
          <p:cNvPr id="47" name="组合 46">
            <a:extLst>
              <a:ext uri="{FF2B5EF4-FFF2-40B4-BE49-F238E27FC236}">
                <a16:creationId xmlns:a16="http://schemas.microsoft.com/office/drawing/2014/main" id="{1507DD60-5DB7-4391-968C-356B55BFA7FE}"/>
              </a:ext>
            </a:extLst>
          </p:cNvPr>
          <p:cNvGrpSpPr/>
          <p:nvPr/>
        </p:nvGrpSpPr>
        <p:grpSpPr>
          <a:xfrm>
            <a:off x="2948419" y="5835312"/>
            <a:ext cx="4107872" cy="146038"/>
            <a:chOff x="2747963" y="2373747"/>
            <a:chExt cx="3117708" cy="110837"/>
          </a:xfrm>
        </p:grpSpPr>
        <p:cxnSp>
          <p:nvCxnSpPr>
            <p:cNvPr id="50" name="直接连接符 49">
              <a:extLst>
                <a:ext uri="{FF2B5EF4-FFF2-40B4-BE49-F238E27FC236}">
                  <a16:creationId xmlns:a16="http://schemas.microsoft.com/office/drawing/2014/main" id="{404C1F11-BD44-4D77-BBEC-6AA9B9C7CF72}"/>
                </a:ext>
              </a:extLst>
            </p:cNvPr>
            <p:cNvCxnSpPr/>
            <p:nvPr/>
          </p:nvCxnSpPr>
          <p:spPr>
            <a:xfrm>
              <a:off x="2747963" y="2373747"/>
              <a:ext cx="0" cy="1108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CA53B798-E768-44F8-A41D-4317F12B97E1}"/>
                </a:ext>
              </a:extLst>
            </p:cNvPr>
            <p:cNvCxnSpPr>
              <a:cxnSpLocks/>
            </p:cNvCxnSpPr>
            <p:nvPr/>
          </p:nvCxnSpPr>
          <p:spPr>
            <a:xfrm>
              <a:off x="2747963" y="2468129"/>
              <a:ext cx="1039236" cy="0"/>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6C7058ED-B03B-4EFE-97D2-7695EA71459D}"/>
                </a:ext>
              </a:extLst>
            </p:cNvPr>
            <p:cNvCxnSpPr/>
            <p:nvPr/>
          </p:nvCxnSpPr>
          <p:spPr>
            <a:xfrm>
              <a:off x="3787199" y="2373747"/>
              <a:ext cx="0" cy="1108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A276F855-E1CA-4D8E-8341-DDD5B7E3CFE0}"/>
                </a:ext>
              </a:extLst>
            </p:cNvPr>
            <p:cNvCxnSpPr>
              <a:cxnSpLocks/>
            </p:cNvCxnSpPr>
            <p:nvPr/>
          </p:nvCxnSpPr>
          <p:spPr>
            <a:xfrm>
              <a:off x="3787199" y="2468129"/>
              <a:ext cx="10392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859192FA-FEC9-4AF0-B5B6-850C2098AD5D}"/>
                </a:ext>
              </a:extLst>
            </p:cNvPr>
            <p:cNvCxnSpPr/>
            <p:nvPr/>
          </p:nvCxnSpPr>
          <p:spPr>
            <a:xfrm>
              <a:off x="4826435" y="2373747"/>
              <a:ext cx="0" cy="1108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5B97E0F6-1D46-4485-9EE4-EC2CDE9AE9E9}"/>
                </a:ext>
              </a:extLst>
            </p:cNvPr>
            <p:cNvCxnSpPr>
              <a:cxnSpLocks/>
            </p:cNvCxnSpPr>
            <p:nvPr/>
          </p:nvCxnSpPr>
          <p:spPr>
            <a:xfrm>
              <a:off x="4826435" y="2468129"/>
              <a:ext cx="10392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C5DC8AC0-30D8-4FE7-9131-6204B8CCCF96}"/>
                </a:ext>
              </a:extLst>
            </p:cNvPr>
            <p:cNvCxnSpPr/>
            <p:nvPr/>
          </p:nvCxnSpPr>
          <p:spPr>
            <a:xfrm>
              <a:off x="5865671" y="2373747"/>
              <a:ext cx="0" cy="1108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8" name="文本框 47">
            <a:extLst>
              <a:ext uri="{FF2B5EF4-FFF2-40B4-BE49-F238E27FC236}">
                <a16:creationId xmlns:a16="http://schemas.microsoft.com/office/drawing/2014/main" id="{62828C29-9B1A-4F74-8FE8-556982C55128}"/>
              </a:ext>
            </a:extLst>
          </p:cNvPr>
          <p:cNvSpPr txBox="1"/>
          <p:nvPr/>
        </p:nvSpPr>
        <p:spPr>
          <a:xfrm>
            <a:off x="2591589" y="6019101"/>
            <a:ext cx="748923" cy="369332"/>
          </a:xfrm>
          <a:prstGeom prst="rect">
            <a:avLst/>
          </a:prstGeom>
          <a:noFill/>
        </p:spPr>
        <p:txBody>
          <a:bodyPr wrap="none" rtlCol="0">
            <a:spAutoFit/>
          </a:bodyPr>
          <a:lstStyle/>
          <a:p>
            <a:r>
              <a:rPr lang="en-US" altLang="zh-CN" dirty="0">
                <a:latin typeface="Helvetica" panose="020B0604020202020204" pitchFamily="34" charset="0"/>
                <a:cs typeface="Helvetica" panose="020B0604020202020204" pitchFamily="34" charset="0"/>
              </a:rPr>
              <a:t>6 min</a:t>
            </a:r>
            <a:endParaRPr lang="zh-CN" altLang="en-US" dirty="0">
              <a:latin typeface="Helvetica" panose="020B0604020202020204" pitchFamily="34" charset="0"/>
              <a:cs typeface="Helvetica" panose="020B0604020202020204" pitchFamily="34" charset="0"/>
            </a:endParaRPr>
          </a:p>
        </p:txBody>
      </p:sp>
      <p:pic>
        <p:nvPicPr>
          <p:cNvPr id="49" name="Picture 2" descr="Image result for station mark simple">
            <a:extLst>
              <a:ext uri="{FF2B5EF4-FFF2-40B4-BE49-F238E27FC236}">
                <a16:creationId xmlns:a16="http://schemas.microsoft.com/office/drawing/2014/main" id="{C88D65F5-9F69-456C-922C-B4633ABAC55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412" t="27487" r="23530" b="29922"/>
          <a:stretch/>
        </p:blipFill>
        <p:spPr bwMode="auto">
          <a:xfrm>
            <a:off x="7522244" y="5530530"/>
            <a:ext cx="654538" cy="488571"/>
          </a:xfrm>
          <a:prstGeom prst="rect">
            <a:avLst/>
          </a:prstGeom>
          <a:noFill/>
          <a:extLst>
            <a:ext uri="{909E8E84-426E-40DD-AFC4-6F175D3DCCD1}">
              <a14:hiddenFill xmlns:a14="http://schemas.microsoft.com/office/drawing/2010/main">
                <a:solidFill>
                  <a:srgbClr val="FFFFFF"/>
                </a:solidFill>
              </a14:hiddenFill>
            </a:ext>
          </a:extLst>
        </p:spPr>
      </p:pic>
      <p:grpSp>
        <p:nvGrpSpPr>
          <p:cNvPr id="63" name="组合 62">
            <a:extLst>
              <a:ext uri="{FF2B5EF4-FFF2-40B4-BE49-F238E27FC236}">
                <a16:creationId xmlns:a16="http://schemas.microsoft.com/office/drawing/2014/main" id="{4399E625-A913-4194-8AB1-9107E1423547}"/>
              </a:ext>
            </a:extLst>
          </p:cNvPr>
          <p:cNvGrpSpPr/>
          <p:nvPr/>
        </p:nvGrpSpPr>
        <p:grpSpPr>
          <a:xfrm>
            <a:off x="306570" y="591906"/>
            <a:ext cx="3101550" cy="461665"/>
            <a:chOff x="-3" y="4326643"/>
            <a:chExt cx="3101550" cy="461665"/>
          </a:xfrm>
        </p:grpSpPr>
        <p:sp>
          <p:nvSpPr>
            <p:cNvPr id="64" name="矩形 63">
              <a:extLst>
                <a:ext uri="{FF2B5EF4-FFF2-40B4-BE49-F238E27FC236}">
                  <a16:creationId xmlns:a16="http://schemas.microsoft.com/office/drawing/2014/main" id="{E739F090-83A7-4F33-A8B4-0D5FFE72203A}"/>
                </a:ext>
              </a:extLst>
            </p:cNvPr>
            <p:cNvSpPr/>
            <p:nvPr/>
          </p:nvSpPr>
          <p:spPr>
            <a:xfrm>
              <a:off x="-3" y="4460785"/>
              <a:ext cx="193382" cy="193382"/>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65" name="文本框 64">
              <a:extLst>
                <a:ext uri="{FF2B5EF4-FFF2-40B4-BE49-F238E27FC236}">
                  <a16:creationId xmlns:a16="http://schemas.microsoft.com/office/drawing/2014/main" id="{72F56834-AA2D-49BD-9ACB-7F2C5DF7724D}"/>
                </a:ext>
              </a:extLst>
            </p:cNvPr>
            <p:cNvSpPr txBox="1"/>
            <p:nvPr/>
          </p:nvSpPr>
          <p:spPr>
            <a:xfrm>
              <a:off x="193379" y="4326643"/>
              <a:ext cx="2908168" cy="461665"/>
            </a:xfrm>
            <a:prstGeom prst="rect">
              <a:avLst/>
            </a:prstGeom>
            <a:noFill/>
          </p:spPr>
          <p:txBody>
            <a:bodyPr wrap="none" rtlCol="0">
              <a:spAutoFit/>
            </a:bodyPr>
            <a:lstStyle/>
            <a:p>
              <a:r>
                <a:rPr lang="en-US" altLang="zh-CN" sz="2400" dirty="0">
                  <a:latin typeface="Helvetica" panose="020B0604020202020204" pitchFamily="34" charset="0"/>
                  <a:ea typeface="+mj-ea"/>
                  <a:cs typeface="Helvetica" panose="020B0604020202020204" pitchFamily="34" charset="0"/>
                </a:rPr>
                <a:t>Problem description</a:t>
              </a:r>
            </a:p>
          </p:txBody>
        </p:sp>
      </p:grpSp>
      <p:pic>
        <p:nvPicPr>
          <p:cNvPr id="62" name="Picture 2" descr="Image result for station mark simple">
            <a:extLst>
              <a:ext uri="{FF2B5EF4-FFF2-40B4-BE49-F238E27FC236}">
                <a16:creationId xmlns:a16="http://schemas.microsoft.com/office/drawing/2014/main" id="{87C28EF2-63B6-4F0E-938B-03AA449F4E4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412" t="27487" r="23530" b="29922"/>
          <a:stretch/>
        </p:blipFill>
        <p:spPr bwMode="auto">
          <a:xfrm>
            <a:off x="7522244" y="3490263"/>
            <a:ext cx="654538" cy="488571"/>
          </a:xfrm>
          <a:prstGeom prst="rect">
            <a:avLst/>
          </a:prstGeom>
          <a:noFill/>
          <a:extLst>
            <a:ext uri="{909E8E84-426E-40DD-AFC4-6F175D3DCCD1}">
              <a14:hiddenFill xmlns:a14="http://schemas.microsoft.com/office/drawing/2010/main">
                <a:solidFill>
                  <a:srgbClr val="FFFFFF"/>
                </a:solidFill>
              </a14:hiddenFill>
            </a:ext>
          </a:extLst>
        </p:spPr>
      </p:pic>
      <p:pic>
        <p:nvPicPr>
          <p:cNvPr id="4" name="图形 3" descr="步行">
            <a:extLst>
              <a:ext uri="{FF2B5EF4-FFF2-40B4-BE49-F238E27FC236}">
                <a16:creationId xmlns:a16="http://schemas.microsoft.com/office/drawing/2014/main" id="{C7465968-2BE2-4264-B1C4-D826182A56B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318908" y="5625839"/>
            <a:ext cx="389057" cy="389057"/>
          </a:xfrm>
          <a:prstGeom prst="rect">
            <a:avLst/>
          </a:prstGeom>
        </p:spPr>
      </p:pic>
      <p:pic>
        <p:nvPicPr>
          <p:cNvPr id="68" name="图形 67" descr="步行">
            <a:extLst>
              <a:ext uri="{FF2B5EF4-FFF2-40B4-BE49-F238E27FC236}">
                <a16:creationId xmlns:a16="http://schemas.microsoft.com/office/drawing/2014/main" id="{8A2D8601-8D55-47C8-8DF4-A496629C205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21612" y="3587764"/>
            <a:ext cx="389057" cy="389057"/>
          </a:xfrm>
          <a:prstGeom prst="rect">
            <a:avLst/>
          </a:prstGeom>
        </p:spPr>
      </p:pic>
    </p:spTree>
    <p:extLst>
      <p:ext uri="{BB962C8B-B14F-4D97-AF65-F5344CB8AC3E}">
        <p14:creationId xmlns:p14="http://schemas.microsoft.com/office/powerpoint/2010/main" val="1191199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a:extLst>
              <a:ext uri="{FF2B5EF4-FFF2-40B4-BE49-F238E27FC236}">
                <a16:creationId xmlns:a16="http://schemas.microsoft.com/office/drawing/2014/main" id="{B67835AE-581D-4D55-B562-C670842C00D4}"/>
              </a:ext>
            </a:extLst>
          </p:cNvPr>
          <p:cNvSpPr/>
          <p:nvPr/>
        </p:nvSpPr>
        <p:spPr>
          <a:xfrm>
            <a:off x="-1" y="537685"/>
            <a:ext cx="9144000" cy="1495271"/>
          </a:xfrm>
          <a:prstGeom prst="rect">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矩形: 圆角 35">
            <a:extLst>
              <a:ext uri="{FF2B5EF4-FFF2-40B4-BE49-F238E27FC236}">
                <a16:creationId xmlns:a16="http://schemas.microsoft.com/office/drawing/2014/main" id="{CF92B8B9-467F-49AE-AA93-BB6D6A06A3F2}"/>
              </a:ext>
            </a:extLst>
          </p:cNvPr>
          <p:cNvSpPr/>
          <p:nvPr/>
        </p:nvSpPr>
        <p:spPr>
          <a:xfrm>
            <a:off x="304104" y="4984691"/>
            <a:ext cx="8498148" cy="1284932"/>
          </a:xfrm>
          <a:prstGeom prst="roundRect">
            <a:avLst/>
          </a:prstGeom>
          <a:noFill/>
          <a:ln w="1905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3" name="矩形: 圆角 2">
            <a:extLst>
              <a:ext uri="{FF2B5EF4-FFF2-40B4-BE49-F238E27FC236}">
                <a16:creationId xmlns:a16="http://schemas.microsoft.com/office/drawing/2014/main" id="{E2119293-4105-455F-B600-326B6A7212A7}"/>
              </a:ext>
            </a:extLst>
          </p:cNvPr>
          <p:cNvSpPr/>
          <p:nvPr/>
        </p:nvSpPr>
        <p:spPr>
          <a:xfrm>
            <a:off x="304104" y="2252001"/>
            <a:ext cx="8498148" cy="1318189"/>
          </a:xfrm>
          <a:prstGeom prst="roundRect">
            <a:avLst/>
          </a:prstGeom>
          <a:noFill/>
          <a:ln w="1905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a:extLst>
              <a:ext uri="{FF2B5EF4-FFF2-40B4-BE49-F238E27FC236}">
                <a16:creationId xmlns:a16="http://schemas.microsoft.com/office/drawing/2014/main" id="{5A9EAE3A-214D-4138-B54B-8A4377D67CDB}"/>
              </a:ext>
            </a:extLst>
          </p:cNvPr>
          <p:cNvSpPr txBox="1"/>
          <p:nvPr/>
        </p:nvSpPr>
        <p:spPr>
          <a:xfrm>
            <a:off x="489524" y="2517397"/>
            <a:ext cx="3048696" cy="923330"/>
          </a:xfrm>
          <a:prstGeom prst="rect">
            <a:avLst/>
          </a:prstGeom>
          <a:noFill/>
        </p:spPr>
        <p:txBody>
          <a:bodyPr wrap="square" rtlCol="0">
            <a:spAutoFit/>
          </a:bodyPr>
          <a:lstStyle/>
          <a:p>
            <a:pPr marL="342900" indent="-342900">
              <a:buFont typeface="Wingdings" panose="05000000000000000000" pitchFamily="2" charset="2"/>
              <a:buChar char="l"/>
            </a:pPr>
            <a:r>
              <a:rPr lang="en-US" altLang="zh-CN" dirty="0">
                <a:solidFill>
                  <a:srgbClr val="FF3300"/>
                </a:solidFill>
                <a:latin typeface="Helvetica" panose="020B0604020202020204" pitchFamily="34" charset="0"/>
                <a:cs typeface="Helvetica" panose="020B0604020202020204" pitchFamily="34" charset="0"/>
              </a:rPr>
              <a:t>Real Walking duration</a:t>
            </a:r>
            <a:r>
              <a:rPr lang="en-US" altLang="zh-CN" dirty="0">
                <a:latin typeface="Helvetica" panose="020B0604020202020204" pitchFamily="34" charset="0"/>
                <a:cs typeface="Helvetica" panose="020B0604020202020204" pitchFamily="34" charset="0"/>
              </a:rPr>
              <a:t> obtained from person trip survey </a:t>
            </a: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17E53A6F-D776-40D5-9144-BDB33C7A781F}"/>
                  </a:ext>
                </a:extLst>
              </p:cNvPr>
              <p:cNvSpPr txBox="1"/>
              <p:nvPr/>
            </p:nvSpPr>
            <p:spPr>
              <a:xfrm>
                <a:off x="3931693" y="2466286"/>
                <a:ext cx="4969273" cy="276999"/>
              </a:xfrm>
              <a:prstGeom prst="rect">
                <a:avLst/>
              </a:prstGeom>
              <a:noFill/>
            </p:spPr>
            <p:txBody>
              <a:bodyPr wrap="square" lIns="0" tIns="0" rIns="0" bIns="0" rtlCol="0">
                <a:spAutoFit/>
              </a:bodyPr>
              <a:lstStyle/>
              <a:p>
                <a:pPr algn="ct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𝑌</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m:t>
                      </m:r>
                      <m:r>
                        <a:rPr lang="en-US" altLang="zh-CN" b="0" i="1" smtClean="0">
                          <a:latin typeface="Cambria Math" panose="02040503050406030204" pitchFamily="18" charset="0"/>
                        </a:rPr>
                        <m:t>𝑚𝑖𝑛</m:t>
                      </m:r>
                      <m:r>
                        <a:rPr lang="en-US" altLang="zh-CN" b="0" i="1" smtClean="0">
                          <a:latin typeface="Cambria Math" panose="02040503050406030204" pitchFamily="18" charset="0"/>
                        </a:rPr>
                        <m:t>=</m:t>
                      </m:r>
                      <m:r>
                        <a:rPr lang="en-US" altLang="zh-CN" b="0" i="1" smtClean="0">
                          <a:latin typeface="Cambria Math" panose="02040503050406030204" pitchFamily="18" charset="0"/>
                        </a:rPr>
                        <m:t>𝐹</m:t>
                      </m:r>
                      <m:d>
                        <m:dPr>
                          <m:ctrlPr>
                            <a:rPr lang="en-US" altLang="zh-CN" i="1" smtClean="0">
                              <a:latin typeface="Cambria Math" panose="02040503050406030204" pitchFamily="18" charset="0"/>
                            </a:rPr>
                          </m:ctrlPr>
                        </m:d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𝑓𝑎𝑐𝑡𝑜𝑟</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m:t>
                          </m:r>
                          <m:sSub>
                            <m:sSubPr>
                              <m:ctrlPr>
                                <a:rPr lang="en-US" altLang="zh-CN" i="1">
                                  <a:latin typeface="Cambria Math" panose="02040503050406030204" pitchFamily="18" charset="0"/>
                                </a:rPr>
                              </m:ctrlPr>
                            </m:sSubPr>
                            <m:e>
                              <m:r>
                                <a:rPr lang="en-US" altLang="zh-CN" b="0" i="1">
                                  <a:latin typeface="Cambria Math" panose="02040503050406030204" pitchFamily="18" charset="0"/>
                                </a:rPr>
                                <m:t>𝑓𝑎𝑐𝑡𝑜𝑟</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a:latin typeface="Cambria Math" panose="02040503050406030204" pitchFamily="18" charset="0"/>
                                </a:rPr>
                                <m:t>𝑓𝑎𝑐𝑡𝑜𝑟</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 ……</m:t>
                          </m:r>
                        </m:e>
                      </m:d>
                    </m:oMath>
                  </m:oMathPara>
                </a14:m>
                <a:endParaRPr lang="zh-CN" altLang="en-US" dirty="0">
                  <a:latin typeface="Helvetica" panose="020B0604020202020204" pitchFamily="34" charset="0"/>
                  <a:cs typeface="Helvetica" panose="020B0604020202020204" pitchFamily="34" charset="0"/>
                </a:endParaRPr>
              </a:p>
            </p:txBody>
          </p:sp>
        </mc:Choice>
        <mc:Fallback xmlns="">
          <p:sp>
            <p:nvSpPr>
              <p:cNvPr id="7" name="文本框 6">
                <a:extLst>
                  <a:ext uri="{FF2B5EF4-FFF2-40B4-BE49-F238E27FC236}">
                    <a16:creationId xmlns:a16="http://schemas.microsoft.com/office/drawing/2014/main" id="{17E53A6F-D776-40D5-9144-BDB33C7A781F}"/>
                  </a:ext>
                </a:extLst>
              </p:cNvPr>
              <p:cNvSpPr txBox="1">
                <a:spLocks noRot="1" noChangeAspect="1" noMove="1" noResize="1" noEditPoints="1" noAdjustHandles="1" noChangeArrowheads="1" noChangeShapeType="1" noTextEdit="1"/>
              </p:cNvSpPr>
              <p:nvPr/>
            </p:nvSpPr>
            <p:spPr>
              <a:xfrm>
                <a:off x="3931693" y="2466286"/>
                <a:ext cx="4969273" cy="276999"/>
              </a:xfrm>
              <a:prstGeom prst="rect">
                <a:avLst/>
              </a:prstGeom>
              <a:blipFill>
                <a:blip r:embed="rId3"/>
                <a:stretch>
                  <a:fillRect l="-736" t="-2222" b="-37778"/>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D765441B-2834-4CAD-9D91-1E323C68525E}"/>
              </a:ext>
            </a:extLst>
          </p:cNvPr>
          <p:cNvSpPr txBox="1"/>
          <p:nvPr/>
        </p:nvSpPr>
        <p:spPr>
          <a:xfrm>
            <a:off x="304104" y="5380018"/>
            <a:ext cx="3463223" cy="369332"/>
          </a:xfrm>
          <a:prstGeom prst="rect">
            <a:avLst/>
          </a:prstGeom>
          <a:noFill/>
        </p:spPr>
        <p:txBody>
          <a:bodyPr wrap="square" rtlCol="0">
            <a:spAutoFit/>
          </a:bodyPr>
          <a:lstStyle/>
          <a:p>
            <a:pPr marL="342900" indent="-342900">
              <a:buFont typeface="Wingdings" panose="05000000000000000000" pitchFamily="2" charset="2"/>
              <a:buChar char="l"/>
            </a:pPr>
            <a:r>
              <a:rPr lang="en-US" altLang="zh-CN" dirty="0">
                <a:solidFill>
                  <a:srgbClr val="FF3300"/>
                </a:solidFill>
                <a:latin typeface="Helvetica" panose="020B0604020202020204" pitchFamily="34" charset="0"/>
                <a:cs typeface="Helvetica" panose="020B0604020202020204" pitchFamily="34" charset="0"/>
              </a:rPr>
              <a:t>Acceptable walking duration</a:t>
            </a: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49E725C4-8B15-43CB-931A-21A5C4CCBCC9}"/>
                  </a:ext>
                </a:extLst>
              </p:cNvPr>
              <p:cNvSpPr txBox="1"/>
              <p:nvPr/>
            </p:nvSpPr>
            <p:spPr>
              <a:xfrm>
                <a:off x="3931693" y="2881498"/>
                <a:ext cx="4870559" cy="646331"/>
              </a:xfrm>
              <a:prstGeom prst="rect">
                <a:avLst/>
              </a:prstGeom>
              <a:noFill/>
            </p:spPr>
            <p:txBody>
              <a:bodyPr wrap="square" rtlCol="0">
                <a:spAutoFit/>
              </a:bodyPr>
              <a:lstStyle/>
              <a:p>
                <a:r>
                  <a:rPr lang="en-US" altLang="zh-CN" dirty="0">
                    <a:solidFill>
                      <a:schemeClr val="tx1"/>
                    </a:solidFill>
                    <a:latin typeface="Helvetica" panose="020B0604020202020204" pitchFamily="34" charset="0"/>
                    <a:cs typeface="Helvetica" panose="020B0604020202020204" pitchFamily="34" charset="0"/>
                  </a:rPr>
                  <a:t>Where</a:t>
                </a:r>
                <a:r>
                  <a:rPr lang="zh-CN" altLang="en-US" dirty="0">
                    <a:solidFill>
                      <a:schemeClr val="tx1"/>
                    </a:solidFill>
                    <a:latin typeface="Helvetica" panose="020B0604020202020204" pitchFamily="34" charset="0"/>
                    <a:cs typeface="Helvetica" panose="020B0604020202020204" pitchFamily="34" charset="0"/>
                  </a:rPr>
                  <a:t> </a:t>
                </a:r>
                <a:r>
                  <a:rPr lang="en-US" altLang="zh-CN" dirty="0">
                    <a:solidFill>
                      <a:schemeClr val="tx1"/>
                    </a:solidFill>
                    <a:latin typeface="Helvetica" panose="020B0604020202020204" pitchFamily="34" charset="0"/>
                    <a:cs typeface="Helvetica" panose="020B0604020202020204" pitchFamily="34" charset="0"/>
                  </a:rPr>
                  <a:t>the</a:t>
                </a:r>
                <a:r>
                  <a:rPr lang="zh-CN" altLang="en-US" dirty="0">
                    <a:solidFill>
                      <a:schemeClr val="tx1"/>
                    </a:solidFill>
                    <a:latin typeface="Helvetica" panose="020B0604020202020204" pitchFamily="34" charset="0"/>
                    <a:cs typeface="Helvetica" panose="020B0604020202020204" pitchFamily="34" charset="0"/>
                  </a:rPr>
                  <a:t> </a:t>
                </a:r>
                <a14:m>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a:solidFill>
                              <a:schemeClr val="tx1"/>
                            </a:solidFill>
                            <a:latin typeface="Cambria Math" panose="02040503050406030204" pitchFamily="18" charset="0"/>
                          </a:rPr>
                          <m:t>𝑌</m:t>
                        </m:r>
                      </m:e>
                      <m:sub>
                        <m:r>
                          <a:rPr lang="en-US" altLang="zh-CN">
                            <a:solidFill>
                              <a:schemeClr val="tx1"/>
                            </a:solidFill>
                            <a:latin typeface="Cambria Math" panose="02040503050406030204" pitchFamily="18" charset="0"/>
                          </a:rPr>
                          <m:t>1</m:t>
                        </m:r>
                      </m:sub>
                    </m:sSub>
                  </m:oMath>
                </a14:m>
                <a:r>
                  <a:rPr lang="en-US" altLang="zh-CN" dirty="0">
                    <a:solidFill>
                      <a:schemeClr val="tx1"/>
                    </a:solidFill>
                    <a:latin typeface="Helvetica" panose="020B0604020202020204" pitchFamily="34" charset="0"/>
                    <a:cs typeface="Helvetica" panose="020B0604020202020204" pitchFamily="34" charset="0"/>
                  </a:rPr>
                  <a:t> is the reflection of the walking duration from </a:t>
                </a:r>
                <a:r>
                  <a:rPr lang="en-US" altLang="zh-CN" dirty="0">
                    <a:solidFill>
                      <a:srgbClr val="FF3300"/>
                    </a:solidFill>
                    <a:latin typeface="Helvetica" panose="020B0604020202020204" pitchFamily="34" charset="0"/>
                    <a:cs typeface="Helvetica" panose="020B0604020202020204" pitchFamily="34" charset="0"/>
                  </a:rPr>
                  <a:t>departures to stations </a:t>
                </a:r>
              </a:p>
            </p:txBody>
          </p:sp>
        </mc:Choice>
        <mc:Fallback xmlns="">
          <p:sp>
            <p:nvSpPr>
              <p:cNvPr id="9" name="文本框 8">
                <a:extLst>
                  <a:ext uri="{FF2B5EF4-FFF2-40B4-BE49-F238E27FC236}">
                    <a16:creationId xmlns:a16="http://schemas.microsoft.com/office/drawing/2014/main" id="{49E725C4-8B15-43CB-931A-21A5C4CCBCC9}"/>
                  </a:ext>
                </a:extLst>
              </p:cNvPr>
              <p:cNvSpPr txBox="1">
                <a:spLocks noRot="1" noChangeAspect="1" noMove="1" noResize="1" noEditPoints="1" noAdjustHandles="1" noChangeArrowheads="1" noChangeShapeType="1" noTextEdit="1"/>
              </p:cNvSpPr>
              <p:nvPr/>
            </p:nvSpPr>
            <p:spPr>
              <a:xfrm>
                <a:off x="3931693" y="2881498"/>
                <a:ext cx="4870559" cy="646331"/>
              </a:xfrm>
              <a:prstGeom prst="rect">
                <a:avLst/>
              </a:prstGeom>
              <a:blipFill>
                <a:blip r:embed="rId4"/>
                <a:stretch>
                  <a:fillRect l="-1126" t="-5660" b="-1415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6B5C556F-7D64-46D9-BD4E-4C5ABC7F5FD3}"/>
                  </a:ext>
                </a:extLst>
              </p:cNvPr>
              <p:cNvSpPr txBox="1"/>
              <p:nvPr/>
            </p:nvSpPr>
            <p:spPr>
              <a:xfrm>
                <a:off x="3931694" y="5131825"/>
                <a:ext cx="4969272" cy="276999"/>
              </a:xfrm>
              <a:prstGeom prst="rect">
                <a:avLst/>
              </a:prstGeom>
              <a:noFill/>
            </p:spPr>
            <p:txBody>
              <a:bodyPr wrap="square" lIns="0" tIns="0" rIns="0" bIns="0" rtlCol="0">
                <a:spAutoFit/>
              </a:bodyPr>
              <a:lstStyle/>
              <a:p>
                <a:pPr algn="ct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𝑌</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 </m:t>
                      </m:r>
                      <m:r>
                        <a:rPr lang="en-US" altLang="zh-CN" b="0" i="1" smtClean="0">
                          <a:latin typeface="Cambria Math" panose="02040503050406030204" pitchFamily="18" charset="0"/>
                        </a:rPr>
                        <m:t>𝑚𝑖𝑛</m:t>
                      </m:r>
                      <m:r>
                        <a:rPr lang="en-US" altLang="zh-CN" b="0" i="1" smtClean="0">
                          <a:latin typeface="Cambria Math" panose="02040503050406030204" pitchFamily="18" charset="0"/>
                        </a:rPr>
                        <m:t>=</m:t>
                      </m:r>
                      <m:r>
                        <a:rPr lang="en-US" altLang="zh-CN" b="0" i="1" smtClean="0">
                          <a:latin typeface="Cambria Math" panose="02040503050406030204" pitchFamily="18" charset="0"/>
                        </a:rPr>
                        <m:t>𝐹</m:t>
                      </m:r>
                      <m:d>
                        <m:dPr>
                          <m:ctrlPr>
                            <a:rPr lang="en-US" altLang="zh-CN" i="1" smtClean="0">
                              <a:latin typeface="Cambria Math" panose="02040503050406030204" pitchFamily="18" charset="0"/>
                            </a:rPr>
                          </m:ctrlPr>
                        </m:d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𝑓𝑎𝑐𝑡𝑜𝑟</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m:t>
                          </m:r>
                          <m:sSub>
                            <m:sSubPr>
                              <m:ctrlPr>
                                <a:rPr lang="en-US" altLang="zh-CN" i="1">
                                  <a:latin typeface="Cambria Math" panose="02040503050406030204" pitchFamily="18" charset="0"/>
                                </a:rPr>
                              </m:ctrlPr>
                            </m:sSubPr>
                            <m:e>
                              <m:r>
                                <a:rPr lang="en-US" altLang="zh-CN" b="0" i="1">
                                  <a:latin typeface="Cambria Math" panose="02040503050406030204" pitchFamily="18" charset="0"/>
                                </a:rPr>
                                <m:t>𝑓𝑎𝑐𝑡𝑜𝑟</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a:latin typeface="Cambria Math" panose="02040503050406030204" pitchFamily="18" charset="0"/>
                                </a:rPr>
                                <m:t>𝑓𝑎𝑐𝑡𝑜𝑟</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 ……</m:t>
                          </m:r>
                        </m:e>
                      </m:d>
                    </m:oMath>
                  </m:oMathPara>
                </a14:m>
                <a:endParaRPr lang="zh-CN" altLang="en-US" dirty="0">
                  <a:latin typeface="Helvetica" panose="020B0604020202020204" pitchFamily="34" charset="0"/>
                  <a:cs typeface="Helvetica" panose="020B0604020202020204" pitchFamily="34" charset="0"/>
                </a:endParaRPr>
              </a:p>
            </p:txBody>
          </p:sp>
        </mc:Choice>
        <mc:Fallback xmlns="">
          <p:sp>
            <p:nvSpPr>
              <p:cNvPr id="10" name="文本框 9">
                <a:extLst>
                  <a:ext uri="{FF2B5EF4-FFF2-40B4-BE49-F238E27FC236}">
                    <a16:creationId xmlns:a16="http://schemas.microsoft.com/office/drawing/2014/main" id="{6B5C556F-7D64-46D9-BD4E-4C5ABC7F5FD3}"/>
                  </a:ext>
                </a:extLst>
              </p:cNvPr>
              <p:cNvSpPr txBox="1">
                <a:spLocks noRot="1" noChangeAspect="1" noMove="1" noResize="1" noEditPoints="1" noAdjustHandles="1" noChangeArrowheads="1" noChangeShapeType="1" noTextEdit="1"/>
              </p:cNvSpPr>
              <p:nvPr/>
            </p:nvSpPr>
            <p:spPr>
              <a:xfrm>
                <a:off x="3931694" y="5131825"/>
                <a:ext cx="4969272" cy="276999"/>
              </a:xfrm>
              <a:prstGeom prst="rect">
                <a:avLst/>
              </a:prstGeom>
              <a:blipFill>
                <a:blip r:embed="rId5"/>
                <a:stretch>
                  <a:fillRect l="-736" b="-3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F9980B24-4FB3-40B9-AB90-D623AD89539A}"/>
                  </a:ext>
                </a:extLst>
              </p:cNvPr>
              <p:cNvSpPr txBox="1"/>
              <p:nvPr/>
            </p:nvSpPr>
            <p:spPr>
              <a:xfrm>
                <a:off x="3931693" y="5522112"/>
                <a:ext cx="4870559" cy="669992"/>
              </a:xfrm>
              <a:prstGeom prst="rect">
                <a:avLst/>
              </a:prstGeom>
              <a:noFill/>
            </p:spPr>
            <p:txBody>
              <a:bodyPr wrap="square" rtlCol="0">
                <a:spAutoFit/>
              </a:bodyPr>
              <a:lstStyle/>
              <a:p>
                <a:r>
                  <a:rPr lang="en-US" altLang="zh-CN" dirty="0">
                    <a:solidFill>
                      <a:schemeClr val="tx1"/>
                    </a:solidFill>
                    <a:latin typeface="Helvetica" panose="020B0604020202020204" pitchFamily="34" charset="0"/>
                    <a:cs typeface="Helvetica" panose="020B0604020202020204" pitchFamily="34" charset="0"/>
                  </a:rPr>
                  <a:t>Where</a:t>
                </a:r>
                <a:r>
                  <a:rPr lang="zh-CN" altLang="en-US" dirty="0">
                    <a:solidFill>
                      <a:schemeClr val="tx1"/>
                    </a:solidFill>
                    <a:latin typeface="Helvetica" panose="020B0604020202020204" pitchFamily="34" charset="0"/>
                    <a:cs typeface="Helvetica" panose="020B0604020202020204" pitchFamily="34" charset="0"/>
                  </a:rPr>
                  <a:t> </a:t>
                </a:r>
                <a:r>
                  <a:rPr lang="en-US" altLang="zh-CN" dirty="0">
                    <a:solidFill>
                      <a:schemeClr val="tx1"/>
                    </a:solidFill>
                    <a:latin typeface="Helvetica" panose="020B0604020202020204" pitchFamily="34" charset="0"/>
                    <a:cs typeface="Helvetica" panose="020B0604020202020204" pitchFamily="34" charset="0"/>
                  </a:rPr>
                  <a:t>the</a:t>
                </a:r>
                <a:r>
                  <a:rPr lang="zh-CN" altLang="en-US" dirty="0">
                    <a:solidFill>
                      <a:schemeClr val="tx1"/>
                    </a:solidFill>
                    <a:latin typeface="Helvetica" panose="020B0604020202020204" pitchFamily="34" charset="0"/>
                    <a:cs typeface="Helvetica" panose="020B0604020202020204" pitchFamily="34" charset="0"/>
                  </a:rPr>
                  <a:t> </a:t>
                </a:r>
                <a14:m>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a:solidFill>
                              <a:schemeClr val="tx1"/>
                            </a:solidFill>
                            <a:latin typeface="Cambria Math" panose="02040503050406030204" pitchFamily="18" charset="0"/>
                          </a:rPr>
                          <m:t>𝑌</m:t>
                        </m:r>
                      </m:e>
                      <m:sub>
                        <m:r>
                          <a:rPr lang="en-US" altLang="zh-CN">
                            <a:solidFill>
                              <a:schemeClr val="tx1"/>
                            </a:solidFill>
                            <a:latin typeface="Cambria Math" panose="02040503050406030204" pitchFamily="18" charset="0"/>
                          </a:rPr>
                          <m:t>2</m:t>
                        </m:r>
                      </m:sub>
                    </m:sSub>
                  </m:oMath>
                </a14:m>
                <a:r>
                  <a:rPr lang="en-US" altLang="zh-CN" dirty="0">
                    <a:solidFill>
                      <a:schemeClr val="tx1"/>
                    </a:solidFill>
                    <a:latin typeface="Helvetica" panose="020B0604020202020204" pitchFamily="34" charset="0"/>
                    <a:cs typeface="Helvetica" panose="020B0604020202020204" pitchFamily="34" charset="0"/>
                  </a:rPr>
                  <a:t> is the </a:t>
                </a:r>
                <a:r>
                  <a:rPr lang="en-US" altLang="zh-CN" dirty="0">
                    <a:solidFill>
                      <a:srgbClr val="FF3300"/>
                    </a:solidFill>
                    <a:latin typeface="Helvetica" panose="020B0604020202020204" pitchFamily="34" charset="0"/>
                    <a:cs typeface="Helvetica" panose="020B0604020202020204" pitchFamily="34" charset="0"/>
                  </a:rPr>
                  <a:t>acceptable</a:t>
                </a:r>
                <a:r>
                  <a:rPr lang="en-US" altLang="zh-CN" dirty="0">
                    <a:solidFill>
                      <a:schemeClr val="tx1"/>
                    </a:solidFill>
                    <a:latin typeface="Helvetica" panose="020B0604020202020204" pitchFamily="34" charset="0"/>
                    <a:cs typeface="Helvetica" panose="020B0604020202020204" pitchFamily="34" charset="0"/>
                  </a:rPr>
                  <a:t> walking duration for the people with those factors</a:t>
                </a:r>
              </a:p>
            </p:txBody>
          </p:sp>
        </mc:Choice>
        <mc:Fallback xmlns="">
          <p:sp>
            <p:nvSpPr>
              <p:cNvPr id="11" name="文本框 10">
                <a:extLst>
                  <a:ext uri="{FF2B5EF4-FFF2-40B4-BE49-F238E27FC236}">
                    <a16:creationId xmlns:a16="http://schemas.microsoft.com/office/drawing/2014/main" id="{F9980B24-4FB3-40B9-AB90-D623AD89539A}"/>
                  </a:ext>
                </a:extLst>
              </p:cNvPr>
              <p:cNvSpPr txBox="1">
                <a:spLocks noRot="1" noChangeAspect="1" noMove="1" noResize="1" noEditPoints="1" noAdjustHandles="1" noChangeArrowheads="1" noChangeShapeType="1" noTextEdit="1"/>
              </p:cNvSpPr>
              <p:nvPr/>
            </p:nvSpPr>
            <p:spPr>
              <a:xfrm>
                <a:off x="3931693" y="5522112"/>
                <a:ext cx="4870559" cy="669992"/>
              </a:xfrm>
              <a:prstGeom prst="rect">
                <a:avLst/>
              </a:prstGeom>
              <a:blipFill>
                <a:blip r:embed="rId6"/>
                <a:stretch>
                  <a:fillRect l="-1126" t="-5455" b="-10000"/>
                </a:stretch>
              </a:blipFill>
            </p:spPr>
            <p:txBody>
              <a:bodyPr/>
              <a:lstStyle/>
              <a:p>
                <a:r>
                  <a:rPr lang="zh-CN" altLang="en-US">
                    <a:noFill/>
                  </a:rPr>
                  <a:t> </a:t>
                </a:r>
              </a:p>
            </p:txBody>
          </p:sp>
        </mc:Fallback>
      </mc:AlternateContent>
      <p:grpSp>
        <p:nvGrpSpPr>
          <p:cNvPr id="13" name="组合 12">
            <a:extLst>
              <a:ext uri="{FF2B5EF4-FFF2-40B4-BE49-F238E27FC236}">
                <a16:creationId xmlns:a16="http://schemas.microsoft.com/office/drawing/2014/main" id="{9AA27D17-39BC-4588-BC9A-534192A42B5B}"/>
              </a:ext>
            </a:extLst>
          </p:cNvPr>
          <p:cNvGrpSpPr/>
          <p:nvPr/>
        </p:nvGrpSpPr>
        <p:grpSpPr>
          <a:xfrm>
            <a:off x="489524" y="1192035"/>
            <a:ext cx="8128000" cy="721883"/>
            <a:chOff x="489527" y="1379998"/>
            <a:chExt cx="8128000" cy="929843"/>
          </a:xfrm>
        </p:grpSpPr>
        <p:sp>
          <p:nvSpPr>
            <p:cNvPr id="14" name="文本框 13">
              <a:extLst>
                <a:ext uri="{FF2B5EF4-FFF2-40B4-BE49-F238E27FC236}">
                  <a16:creationId xmlns:a16="http://schemas.microsoft.com/office/drawing/2014/main" id="{182BF757-9DAF-4564-B5AD-9CDE990D6DF3}"/>
                </a:ext>
              </a:extLst>
            </p:cNvPr>
            <p:cNvSpPr txBox="1"/>
            <p:nvPr/>
          </p:nvSpPr>
          <p:spPr>
            <a:xfrm>
              <a:off x="489527" y="1379998"/>
              <a:ext cx="8128000" cy="475729"/>
            </a:xfrm>
            <a:prstGeom prst="rect">
              <a:avLst/>
            </a:prstGeom>
            <a:noFill/>
          </p:spPr>
          <p:txBody>
            <a:bodyPr wrap="square" rtlCol="0">
              <a:spAutoFit/>
            </a:bodyPr>
            <a:lstStyle/>
            <a:p>
              <a:r>
                <a:rPr lang="en-US" altLang="zh-CN" dirty="0">
                  <a:latin typeface="Helvetica" panose="020B0604020202020204" pitchFamily="34" charset="0"/>
                  <a:cs typeface="Helvetica" panose="020B0604020202020204" pitchFamily="34" charset="0"/>
                </a:rPr>
                <a:t>The </a:t>
              </a:r>
              <a:r>
                <a:rPr lang="en-US" altLang="zh-CN" dirty="0">
                  <a:solidFill>
                    <a:srgbClr val="FF3300"/>
                  </a:solidFill>
                  <a:latin typeface="Helvetica" panose="020B0604020202020204" pitchFamily="34" charset="0"/>
                  <a:cs typeface="Helvetica" panose="020B0604020202020204" pitchFamily="34" charset="0"/>
                </a:rPr>
                <a:t>general expression </a:t>
              </a:r>
              <a:r>
                <a:rPr lang="en-US" altLang="zh-CN" dirty="0">
                  <a:latin typeface="Helvetica" panose="020B0604020202020204" pitchFamily="34" charset="0"/>
                  <a:cs typeface="Helvetica" panose="020B0604020202020204" pitchFamily="34" charset="0"/>
                </a:rPr>
                <a:t>can be:</a:t>
              </a:r>
              <a:endParaRPr lang="zh-CN" altLang="en-US" dirty="0">
                <a:latin typeface="Helvetica" panose="020B0604020202020204" pitchFamily="34" charset="0"/>
                <a:cs typeface="Helvetica" panose="020B0604020202020204" pitchFamily="34" charset="0"/>
              </a:endParaRPr>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D9E5C276-40B0-4309-9547-CBAAE0E04A44}"/>
                    </a:ext>
                  </a:extLst>
                </p:cNvPr>
                <p:cNvSpPr txBox="1"/>
                <p:nvPr/>
              </p:nvSpPr>
              <p:spPr>
                <a:xfrm>
                  <a:off x="1468323" y="1953044"/>
                  <a:ext cx="5562677" cy="3567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𝑊𝑎𝑙𝑘𝑖𝑛𝑔</m:t>
                        </m:r>
                        <m:r>
                          <a:rPr lang="en-US" altLang="zh-CN" b="0" i="1" smtClean="0">
                            <a:latin typeface="Cambria Math" panose="02040503050406030204" pitchFamily="18" charset="0"/>
                          </a:rPr>
                          <m:t> </m:t>
                        </m:r>
                        <m:r>
                          <a:rPr lang="en-US" altLang="zh-CN" b="0" i="1" smtClean="0">
                            <a:latin typeface="Cambria Math" panose="02040503050406030204" pitchFamily="18" charset="0"/>
                          </a:rPr>
                          <m:t>𝑑𝑢𝑟𝑎𝑡𝑖𝑜𝑛</m:t>
                        </m:r>
                        <m:r>
                          <a:rPr lang="en-US" altLang="zh-CN" b="0" i="1" smtClean="0">
                            <a:latin typeface="Cambria Math" panose="02040503050406030204" pitchFamily="18" charset="0"/>
                          </a:rPr>
                          <m:t>=</m:t>
                        </m:r>
                        <m:r>
                          <a:rPr lang="en-US" altLang="zh-CN" b="0" i="1" smtClean="0">
                            <a:latin typeface="Cambria Math" panose="02040503050406030204" pitchFamily="18" charset="0"/>
                          </a:rPr>
                          <m:t>𝐹</m:t>
                        </m:r>
                        <m:d>
                          <m:dPr>
                            <m:ctrlPr>
                              <a:rPr lang="en-US" altLang="zh-CN" i="1" smtClean="0">
                                <a:latin typeface="Cambria Math" panose="02040503050406030204" pitchFamily="18" charset="0"/>
                              </a:rPr>
                            </m:ctrlPr>
                          </m:d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𝑓𝑎𝑐𝑡𝑜𝑟</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m:t>
                            </m:r>
                            <m:sSub>
                              <m:sSubPr>
                                <m:ctrlPr>
                                  <a:rPr lang="en-US" altLang="zh-CN" i="1">
                                    <a:latin typeface="Cambria Math" panose="02040503050406030204" pitchFamily="18" charset="0"/>
                                  </a:rPr>
                                </m:ctrlPr>
                              </m:sSubPr>
                              <m:e>
                                <m:r>
                                  <a:rPr lang="en-US" altLang="zh-CN" b="0" i="1">
                                    <a:latin typeface="Cambria Math" panose="02040503050406030204" pitchFamily="18" charset="0"/>
                                  </a:rPr>
                                  <m:t>𝑓𝑎𝑐𝑡𝑜𝑟</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a:latin typeface="Cambria Math" panose="02040503050406030204" pitchFamily="18" charset="0"/>
                                  </a:rPr>
                                  <m:t>𝑓𝑎𝑐𝑡𝑜𝑟</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 ……</m:t>
                            </m:r>
                          </m:e>
                        </m:d>
                      </m:oMath>
                    </m:oMathPara>
                  </a14:m>
                  <a:endParaRPr lang="zh-CN" altLang="en-US" dirty="0">
                    <a:latin typeface="Helvetica" panose="020B0604020202020204" pitchFamily="34" charset="0"/>
                    <a:cs typeface="Helvetica" panose="020B0604020202020204" pitchFamily="34" charset="0"/>
                  </a:endParaRPr>
                </a:p>
              </p:txBody>
            </p:sp>
          </mc:Choice>
          <mc:Fallback xmlns="">
            <p:sp>
              <p:nvSpPr>
                <p:cNvPr id="15" name="文本框 14">
                  <a:extLst>
                    <a:ext uri="{FF2B5EF4-FFF2-40B4-BE49-F238E27FC236}">
                      <a16:creationId xmlns:a16="http://schemas.microsoft.com/office/drawing/2014/main" id="{D9E5C276-40B0-4309-9547-CBAAE0E04A44}"/>
                    </a:ext>
                  </a:extLst>
                </p:cNvPr>
                <p:cNvSpPr txBox="1">
                  <a:spLocks noRot="1" noChangeAspect="1" noMove="1" noResize="1" noEditPoints="1" noAdjustHandles="1" noChangeArrowheads="1" noChangeShapeType="1" noTextEdit="1"/>
                </p:cNvSpPr>
                <p:nvPr/>
              </p:nvSpPr>
              <p:spPr>
                <a:xfrm>
                  <a:off x="1468323" y="1953044"/>
                  <a:ext cx="5562677" cy="356797"/>
                </a:xfrm>
                <a:prstGeom prst="rect">
                  <a:avLst/>
                </a:prstGeom>
                <a:blipFill>
                  <a:blip r:embed="rId7"/>
                  <a:stretch>
                    <a:fillRect l="-877" t="-2222" b="-37778"/>
                  </a:stretch>
                </a:blipFill>
              </p:spPr>
              <p:txBody>
                <a:bodyPr/>
                <a:lstStyle/>
                <a:p>
                  <a:r>
                    <a:rPr lang="zh-CN" altLang="en-US">
                      <a:noFill/>
                    </a:rPr>
                    <a:t> </a:t>
                  </a:r>
                </a:p>
              </p:txBody>
            </p:sp>
          </mc:Fallback>
        </mc:AlternateContent>
      </p:grpSp>
      <p:grpSp>
        <p:nvGrpSpPr>
          <p:cNvPr id="2" name="组合 1">
            <a:extLst>
              <a:ext uri="{FF2B5EF4-FFF2-40B4-BE49-F238E27FC236}">
                <a16:creationId xmlns:a16="http://schemas.microsoft.com/office/drawing/2014/main" id="{979C661D-82CD-4B9F-A6C8-9C2962A9BA32}"/>
              </a:ext>
            </a:extLst>
          </p:cNvPr>
          <p:cNvGrpSpPr/>
          <p:nvPr/>
        </p:nvGrpSpPr>
        <p:grpSpPr>
          <a:xfrm>
            <a:off x="4845445" y="3678060"/>
            <a:ext cx="2650840" cy="1234402"/>
            <a:chOff x="3028837" y="3703701"/>
            <a:chExt cx="2650840" cy="1234402"/>
          </a:xfrm>
        </p:grpSpPr>
        <mc:AlternateContent xmlns:mc="http://schemas.openxmlformats.org/markup-compatibility/2006" xmlns:a14="http://schemas.microsoft.com/office/drawing/2010/main">
          <mc:Choice Requires="a14">
            <p:sp>
              <p:nvSpPr>
                <p:cNvPr id="12" name="矩形: 圆角 11">
                  <a:extLst>
                    <a:ext uri="{FF2B5EF4-FFF2-40B4-BE49-F238E27FC236}">
                      <a16:creationId xmlns:a16="http://schemas.microsoft.com/office/drawing/2014/main" id="{D7AB62B9-CAB0-4C2F-A47C-A5C12E2B6E01}"/>
                    </a:ext>
                  </a:extLst>
                </p:cNvPr>
                <p:cNvSpPr/>
                <p:nvPr/>
              </p:nvSpPr>
              <p:spPr>
                <a:xfrm>
                  <a:off x="3028837" y="3985694"/>
                  <a:ext cx="2650840" cy="670416"/>
                </a:xfrm>
                <a:prstGeom prst="roundRect">
                  <a:avLst/>
                </a:prstGeom>
                <a:noFill/>
                <a:ln w="1905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dirty="0" smtClean="0">
                                <a:solidFill>
                                  <a:schemeClr val="tx1"/>
                                </a:solidFill>
                                <a:latin typeface="Cambria Math" panose="02040503050406030204" pitchFamily="18" charset="0"/>
                              </a:rPr>
                            </m:ctrlPr>
                          </m:sSubPr>
                          <m:e>
                            <m:r>
                              <a:rPr lang="en-US" altLang="zh-CN" b="0" i="1" dirty="0" smtClean="0">
                                <a:solidFill>
                                  <a:schemeClr val="tx1"/>
                                </a:solidFill>
                                <a:latin typeface="Cambria Math" panose="02040503050406030204" pitchFamily="18" charset="0"/>
                              </a:rPr>
                              <m:t>𝑌</m:t>
                            </m:r>
                          </m:e>
                          <m:sub>
                            <m:r>
                              <a:rPr lang="en-US" altLang="zh-CN" b="0" i="1" dirty="0" smtClean="0">
                                <a:solidFill>
                                  <a:schemeClr val="tx1"/>
                                </a:solidFill>
                                <a:latin typeface="Cambria Math" panose="02040503050406030204" pitchFamily="18" charset="0"/>
                              </a:rPr>
                              <m:t>1</m:t>
                            </m:r>
                          </m:sub>
                        </m:sSub>
                        <m:r>
                          <a:rPr lang="en-US" altLang="zh-CN" b="0" i="1" dirty="0" smtClean="0">
                            <a:solidFill>
                              <a:schemeClr val="tx1"/>
                            </a:solidFill>
                            <a:latin typeface="Cambria Math" panose="02040503050406030204" pitchFamily="18" charset="0"/>
                          </a:rPr>
                          <m:t> ~ </m:t>
                        </m:r>
                        <m:sSub>
                          <m:sSubPr>
                            <m:ctrlPr>
                              <a:rPr lang="en-US" altLang="zh-CN" b="0" i="1" dirty="0" smtClean="0">
                                <a:solidFill>
                                  <a:schemeClr val="tx1"/>
                                </a:solidFill>
                                <a:latin typeface="Cambria Math" panose="02040503050406030204" pitchFamily="18" charset="0"/>
                              </a:rPr>
                            </m:ctrlPr>
                          </m:sSubPr>
                          <m:e>
                            <m:r>
                              <a:rPr lang="en-US" altLang="zh-CN" b="0" i="1" dirty="0" smtClean="0">
                                <a:solidFill>
                                  <a:schemeClr val="tx1"/>
                                </a:solidFill>
                                <a:latin typeface="Cambria Math" panose="02040503050406030204" pitchFamily="18" charset="0"/>
                              </a:rPr>
                              <m:t>𝑌</m:t>
                            </m:r>
                          </m:e>
                          <m:sub>
                            <m:r>
                              <a:rPr lang="en-US" altLang="zh-CN" b="0" i="1" dirty="0" smtClean="0">
                                <a:solidFill>
                                  <a:schemeClr val="tx1"/>
                                </a:solidFill>
                                <a:latin typeface="Cambria Math" panose="02040503050406030204" pitchFamily="18" charset="0"/>
                              </a:rPr>
                              <m:t>2</m:t>
                            </m:r>
                          </m:sub>
                        </m:sSub>
                      </m:oMath>
                    </m:oMathPara>
                  </a14:m>
                  <a:endParaRPr lang="en-US" altLang="zh-CN" dirty="0">
                    <a:solidFill>
                      <a:schemeClr val="tx1"/>
                    </a:solidFill>
                    <a:latin typeface="Helvetica" panose="020B0604020202020204" pitchFamily="34" charset="0"/>
                    <a:cs typeface="Helvetica" panose="020B0604020202020204" pitchFamily="34" charset="0"/>
                  </a:endParaRPr>
                </a:p>
                <a:p>
                  <a:pPr algn="ctr"/>
                  <a:r>
                    <a:rPr lang="en-US" altLang="zh-CN" dirty="0">
                      <a:solidFill>
                        <a:schemeClr val="tx1"/>
                      </a:solidFill>
                      <a:latin typeface="Helvetica" panose="020B0604020202020204" pitchFamily="34" charset="0"/>
                      <a:cs typeface="Helvetica" panose="020B0604020202020204" pitchFamily="34" charset="0"/>
                    </a:rPr>
                    <a:t>Deviation is appeared</a:t>
                  </a:r>
                  <a:endParaRPr lang="zh-CN" altLang="en-US" dirty="0">
                    <a:solidFill>
                      <a:schemeClr val="tx1"/>
                    </a:solidFill>
                    <a:latin typeface="Helvetica" panose="020B0604020202020204" pitchFamily="34" charset="0"/>
                    <a:cs typeface="Helvetica" panose="020B0604020202020204" pitchFamily="34" charset="0"/>
                  </a:endParaRPr>
                </a:p>
              </p:txBody>
            </p:sp>
          </mc:Choice>
          <mc:Fallback xmlns="">
            <p:sp>
              <p:nvSpPr>
                <p:cNvPr id="12" name="矩形: 圆角 11">
                  <a:extLst>
                    <a:ext uri="{FF2B5EF4-FFF2-40B4-BE49-F238E27FC236}">
                      <a16:creationId xmlns:a16="http://schemas.microsoft.com/office/drawing/2014/main" id="{D7AB62B9-CAB0-4C2F-A47C-A5C12E2B6E01}"/>
                    </a:ext>
                  </a:extLst>
                </p:cNvPr>
                <p:cNvSpPr>
                  <a:spLocks noRot="1" noChangeAspect="1" noMove="1" noResize="1" noEditPoints="1" noAdjustHandles="1" noChangeArrowheads="1" noChangeShapeType="1" noTextEdit="1"/>
                </p:cNvSpPr>
                <p:nvPr/>
              </p:nvSpPr>
              <p:spPr>
                <a:xfrm>
                  <a:off x="3028837" y="3985694"/>
                  <a:ext cx="2650840" cy="670416"/>
                </a:xfrm>
                <a:prstGeom prst="roundRect">
                  <a:avLst/>
                </a:prstGeom>
                <a:blipFill>
                  <a:blip r:embed="rId8"/>
                  <a:stretch>
                    <a:fillRect b="-9735"/>
                  </a:stretch>
                </a:blipFill>
                <a:ln w="19050">
                  <a:solidFill>
                    <a:srgbClr val="FF5050"/>
                  </a:solidFill>
                </a:ln>
              </p:spPr>
              <p:txBody>
                <a:bodyPr/>
                <a:lstStyle/>
                <a:p>
                  <a:r>
                    <a:rPr lang="zh-CN" altLang="en-US">
                      <a:noFill/>
                    </a:rPr>
                    <a:t> </a:t>
                  </a:r>
                </a:p>
              </p:txBody>
            </p:sp>
          </mc:Fallback>
        </mc:AlternateContent>
        <p:sp>
          <p:nvSpPr>
            <p:cNvPr id="17" name="箭头: 五边形 16">
              <a:extLst>
                <a:ext uri="{FF2B5EF4-FFF2-40B4-BE49-F238E27FC236}">
                  <a16:creationId xmlns:a16="http://schemas.microsoft.com/office/drawing/2014/main" id="{76CE2618-841F-46C5-AAA6-9F96A90C05F2}"/>
                </a:ext>
              </a:extLst>
            </p:cNvPr>
            <p:cNvSpPr/>
            <p:nvPr/>
          </p:nvSpPr>
          <p:spPr>
            <a:xfrm rot="16200000">
              <a:off x="4243568" y="3632092"/>
              <a:ext cx="221378" cy="364596"/>
            </a:xfrm>
            <a:prstGeom prst="homePlate">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elvetica" panose="020B0604020202020204" pitchFamily="34" charset="0"/>
                <a:cs typeface="Helvetica" panose="020B0604020202020204" pitchFamily="34" charset="0"/>
              </a:endParaRPr>
            </a:p>
          </p:txBody>
        </p:sp>
        <p:sp>
          <p:nvSpPr>
            <p:cNvPr id="18" name="箭头: 五边形 17">
              <a:extLst>
                <a:ext uri="{FF2B5EF4-FFF2-40B4-BE49-F238E27FC236}">
                  <a16:creationId xmlns:a16="http://schemas.microsoft.com/office/drawing/2014/main" id="{15439F75-78D7-48AD-A2F5-FC5A8615FCAD}"/>
                </a:ext>
              </a:extLst>
            </p:cNvPr>
            <p:cNvSpPr/>
            <p:nvPr/>
          </p:nvSpPr>
          <p:spPr>
            <a:xfrm rot="5400000">
              <a:off x="4243569" y="4645116"/>
              <a:ext cx="221378" cy="364596"/>
            </a:xfrm>
            <a:prstGeom prst="homePlate">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elvetica" panose="020B0604020202020204" pitchFamily="34" charset="0"/>
                <a:cs typeface="Helvetica" panose="020B0604020202020204" pitchFamily="34" charset="0"/>
              </a:endParaRPr>
            </a:p>
          </p:txBody>
        </p:sp>
      </p:grpSp>
      <p:sp>
        <p:nvSpPr>
          <p:cNvPr id="22" name="文本框 21">
            <a:extLst>
              <a:ext uri="{FF2B5EF4-FFF2-40B4-BE49-F238E27FC236}">
                <a16:creationId xmlns:a16="http://schemas.microsoft.com/office/drawing/2014/main" id="{2635EDD2-6351-461F-BC4D-0686B92785E7}"/>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2 - </a:t>
            </a:r>
            <a:r>
              <a:rPr lang="en-US" altLang="zh-CN" sz="1400" i="1" dirty="0">
                <a:latin typeface="Times New Roman" panose="02020603050405020304" pitchFamily="18" charset="0"/>
                <a:cs typeface="Times New Roman" panose="02020603050405020304" pitchFamily="18" charset="0"/>
              </a:rPr>
              <a:t>Analyzing Willingness of Walking Duration to Transit Stations Using Socio-Demographic Characteristics</a:t>
            </a:r>
            <a:endParaRPr lang="en-US" altLang="zh-CN" i="1" dirty="0">
              <a:latin typeface="Times New Roman" panose="02020603050405020304" pitchFamily="18" charset="0"/>
              <a:cs typeface="Times New Roman" panose="02020603050405020304" pitchFamily="18" charset="0"/>
            </a:endParaRPr>
          </a:p>
        </p:txBody>
      </p:sp>
      <p:cxnSp>
        <p:nvCxnSpPr>
          <p:cNvPr id="23" name="直接连接符 22">
            <a:extLst>
              <a:ext uri="{FF2B5EF4-FFF2-40B4-BE49-F238E27FC236}">
                <a16:creationId xmlns:a16="http://schemas.microsoft.com/office/drawing/2014/main" id="{CD4E51CE-507A-4665-9B9D-D690746D93B2}"/>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4" name="灯片编号占位符 1">
            <a:extLst>
              <a:ext uri="{FF2B5EF4-FFF2-40B4-BE49-F238E27FC236}">
                <a16:creationId xmlns:a16="http://schemas.microsoft.com/office/drawing/2014/main" id="{693813F8-B87F-44E1-B872-661F4991FB90}"/>
              </a:ext>
            </a:extLst>
          </p:cNvPr>
          <p:cNvSpPr>
            <a:spLocks noGrp="1"/>
          </p:cNvSpPr>
          <p:nvPr>
            <p:ph type="sldNum" sz="quarter" idx="12"/>
          </p:nvPr>
        </p:nvSpPr>
        <p:spPr>
          <a:xfrm>
            <a:off x="7086600" y="6492874"/>
            <a:ext cx="2057400" cy="365125"/>
          </a:xfrm>
        </p:spPr>
        <p:txBody>
          <a:bodyPr/>
          <a:lstStyle/>
          <a:p>
            <a:fld id="{A17BB91D-344C-44E0-9148-DFE0CFF5CFC9}" type="slidenum">
              <a:rPr lang="zh-CN" altLang="en-US" smtClean="0"/>
              <a:t>13</a:t>
            </a:fld>
            <a:endParaRPr lang="zh-CN" altLang="en-US"/>
          </a:p>
        </p:txBody>
      </p:sp>
      <p:sp>
        <p:nvSpPr>
          <p:cNvPr id="25" name="文本框 24">
            <a:extLst>
              <a:ext uri="{FF2B5EF4-FFF2-40B4-BE49-F238E27FC236}">
                <a16:creationId xmlns:a16="http://schemas.microsoft.com/office/drawing/2014/main" id="{1D13A7A7-2D57-43C6-A07C-00B945F8BEF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Introduction</a:t>
            </a:r>
          </a:p>
        </p:txBody>
      </p:sp>
      <p:sp>
        <p:nvSpPr>
          <p:cNvPr id="26" name="矩形 25">
            <a:extLst>
              <a:ext uri="{FF2B5EF4-FFF2-40B4-BE49-F238E27FC236}">
                <a16:creationId xmlns:a16="http://schemas.microsoft.com/office/drawing/2014/main" id="{812C8204-FDF0-4D69-BFBB-B33AA8629D25}"/>
              </a:ext>
            </a:extLst>
          </p:cNvPr>
          <p:cNvSpPr/>
          <p:nvPr/>
        </p:nvSpPr>
        <p:spPr>
          <a:xfrm>
            <a:off x="1" y="0"/>
            <a:ext cx="736846" cy="533479"/>
          </a:xfrm>
          <a:prstGeom prst="rect">
            <a:avLst/>
          </a:prstGeom>
          <a:solidFill>
            <a:srgbClr val="FF5050"/>
          </a:solidFill>
          <a:ln w="28575" cap="flat">
            <a:solidFill>
              <a:srgbClr val="FF505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800" dirty="0">
                <a:solidFill>
                  <a:schemeClr val="bg1"/>
                </a:solidFill>
                <a:latin typeface="Helvetica" panose="020B0604020202020204" pitchFamily="34" charset="0"/>
                <a:cs typeface="Helvetica" panose="020B0604020202020204" pitchFamily="34" charset="0"/>
                <a:sym typeface="Helvetica Light"/>
              </a:rPr>
              <a:t>2</a:t>
            </a:r>
            <a:r>
              <a:rPr kumimoji="0" lang="en-US" altLang="zh-CN" sz="280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rPr>
              <a:t>.1</a:t>
            </a:r>
            <a:endParaRPr kumimoji="0" lang="zh-CN" altLang="en-US" sz="280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endParaRPr>
          </a:p>
        </p:txBody>
      </p:sp>
      <p:cxnSp>
        <p:nvCxnSpPr>
          <p:cNvPr id="27" name="直接连接符 26">
            <a:extLst>
              <a:ext uri="{FF2B5EF4-FFF2-40B4-BE49-F238E27FC236}">
                <a16:creationId xmlns:a16="http://schemas.microsoft.com/office/drawing/2014/main" id="{A4C22249-E12D-4709-BF3A-7227A09FBAEC}"/>
              </a:ext>
            </a:extLst>
          </p:cNvPr>
          <p:cNvCxnSpPr>
            <a:cxnSpLocks/>
          </p:cNvCxnSpPr>
          <p:nvPr/>
        </p:nvCxnSpPr>
        <p:spPr>
          <a:xfrm>
            <a:off x="736847" y="533480"/>
            <a:ext cx="8407153" cy="0"/>
          </a:xfrm>
          <a:prstGeom prst="line">
            <a:avLst/>
          </a:prstGeom>
          <a:ln w="28575">
            <a:solidFill>
              <a:srgbClr val="FF5050"/>
            </a:solidFill>
          </a:ln>
        </p:spPr>
        <p:style>
          <a:lnRef idx="1">
            <a:schemeClr val="accent1"/>
          </a:lnRef>
          <a:fillRef idx="0">
            <a:schemeClr val="accent1"/>
          </a:fillRef>
          <a:effectRef idx="0">
            <a:schemeClr val="accent1"/>
          </a:effectRef>
          <a:fontRef idx="minor">
            <a:schemeClr val="tx1"/>
          </a:fontRef>
        </p:style>
      </p:cxnSp>
      <p:grpSp>
        <p:nvGrpSpPr>
          <p:cNvPr id="33" name="组合 32">
            <a:extLst>
              <a:ext uri="{FF2B5EF4-FFF2-40B4-BE49-F238E27FC236}">
                <a16:creationId xmlns:a16="http://schemas.microsoft.com/office/drawing/2014/main" id="{FB484C20-4CB0-4E3B-89F7-B99912BFCE7B}"/>
              </a:ext>
            </a:extLst>
          </p:cNvPr>
          <p:cNvGrpSpPr/>
          <p:nvPr/>
        </p:nvGrpSpPr>
        <p:grpSpPr>
          <a:xfrm>
            <a:off x="306570" y="591906"/>
            <a:ext cx="3786032" cy="461665"/>
            <a:chOff x="-3" y="4326643"/>
            <a:chExt cx="3786032" cy="461665"/>
          </a:xfrm>
        </p:grpSpPr>
        <p:sp>
          <p:nvSpPr>
            <p:cNvPr id="34" name="矩形 33">
              <a:extLst>
                <a:ext uri="{FF2B5EF4-FFF2-40B4-BE49-F238E27FC236}">
                  <a16:creationId xmlns:a16="http://schemas.microsoft.com/office/drawing/2014/main" id="{B931765C-450C-4745-B6EA-A6B0DCC356F5}"/>
                </a:ext>
              </a:extLst>
            </p:cNvPr>
            <p:cNvSpPr/>
            <p:nvPr/>
          </p:nvSpPr>
          <p:spPr>
            <a:xfrm>
              <a:off x="-3" y="4460785"/>
              <a:ext cx="193382" cy="193382"/>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35" name="文本框 34">
              <a:extLst>
                <a:ext uri="{FF2B5EF4-FFF2-40B4-BE49-F238E27FC236}">
                  <a16:creationId xmlns:a16="http://schemas.microsoft.com/office/drawing/2014/main" id="{CCDFA89E-860D-4CD8-A0D3-B1A3EA921EEF}"/>
                </a:ext>
              </a:extLst>
            </p:cNvPr>
            <p:cNvSpPr txBox="1"/>
            <p:nvPr/>
          </p:nvSpPr>
          <p:spPr>
            <a:xfrm>
              <a:off x="193379" y="4326643"/>
              <a:ext cx="3592650" cy="461665"/>
            </a:xfrm>
            <a:prstGeom prst="rect">
              <a:avLst/>
            </a:prstGeom>
            <a:noFill/>
          </p:spPr>
          <p:txBody>
            <a:bodyPr wrap="none" rtlCol="0">
              <a:spAutoFit/>
            </a:bodyPr>
            <a:lstStyle/>
            <a:p>
              <a:r>
                <a:rPr lang="en-US" altLang="zh-CN" sz="2400" dirty="0">
                  <a:latin typeface="Helvetica" panose="020B0604020202020204" pitchFamily="34" charset="0"/>
                  <a:ea typeface="+mj-ea"/>
                  <a:cs typeface="Helvetica" panose="020B0604020202020204" pitchFamily="34" charset="0"/>
                </a:rPr>
                <a:t>Mathematical description</a:t>
              </a:r>
            </a:p>
          </p:txBody>
        </p:sp>
      </p:grpSp>
      <p:grpSp>
        <p:nvGrpSpPr>
          <p:cNvPr id="4" name="组合 3">
            <a:extLst>
              <a:ext uri="{FF2B5EF4-FFF2-40B4-BE49-F238E27FC236}">
                <a16:creationId xmlns:a16="http://schemas.microsoft.com/office/drawing/2014/main" id="{9F619B8D-585B-43A4-B9D3-745282721C7B}"/>
              </a:ext>
            </a:extLst>
          </p:cNvPr>
          <p:cNvGrpSpPr/>
          <p:nvPr/>
        </p:nvGrpSpPr>
        <p:grpSpPr>
          <a:xfrm>
            <a:off x="1133857" y="3671751"/>
            <a:ext cx="2218944" cy="1235562"/>
            <a:chOff x="1133857" y="3732049"/>
            <a:chExt cx="2218944" cy="1235562"/>
          </a:xfrm>
        </p:grpSpPr>
        <p:sp>
          <p:nvSpPr>
            <p:cNvPr id="37" name="矩形: 圆角 36">
              <a:extLst>
                <a:ext uri="{FF2B5EF4-FFF2-40B4-BE49-F238E27FC236}">
                  <a16:creationId xmlns:a16="http://schemas.microsoft.com/office/drawing/2014/main" id="{61D38FFE-8FA6-45FB-A1B4-ADFAA6C98DBA}"/>
                </a:ext>
              </a:extLst>
            </p:cNvPr>
            <p:cNvSpPr/>
            <p:nvPr/>
          </p:nvSpPr>
          <p:spPr>
            <a:xfrm>
              <a:off x="1133857" y="4016145"/>
              <a:ext cx="2218944" cy="670416"/>
            </a:xfrm>
            <a:prstGeom prst="roundRect">
              <a:avLst/>
            </a:prstGeom>
            <a:noFill/>
            <a:ln w="1905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Helvetica" panose="020B0604020202020204" pitchFamily="34" charset="0"/>
                  <a:cs typeface="Helvetica" panose="020B0604020202020204" pitchFamily="34" charset="0"/>
                </a:rPr>
                <a:t>Real ≠ Acceptable</a:t>
              </a:r>
              <a:endParaRPr lang="zh-CN" altLang="en-US" dirty="0">
                <a:solidFill>
                  <a:schemeClr val="tx1"/>
                </a:solidFill>
                <a:latin typeface="Helvetica" panose="020B0604020202020204" pitchFamily="34" charset="0"/>
                <a:cs typeface="Helvetica" panose="020B0604020202020204" pitchFamily="34" charset="0"/>
              </a:endParaRPr>
            </a:p>
          </p:txBody>
        </p:sp>
        <p:sp>
          <p:nvSpPr>
            <p:cNvPr id="38" name="箭头: 五边形 37">
              <a:extLst>
                <a:ext uri="{FF2B5EF4-FFF2-40B4-BE49-F238E27FC236}">
                  <a16:creationId xmlns:a16="http://schemas.microsoft.com/office/drawing/2014/main" id="{8F14DFE5-9BD6-4A2D-BBD5-EB5C1E7DADC6}"/>
                </a:ext>
              </a:extLst>
            </p:cNvPr>
            <p:cNvSpPr/>
            <p:nvPr/>
          </p:nvSpPr>
          <p:spPr>
            <a:xfrm rot="16200000">
              <a:off x="2132640" y="3660440"/>
              <a:ext cx="221378" cy="364596"/>
            </a:xfrm>
            <a:prstGeom prst="homePlate">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elvetica" panose="020B0604020202020204" pitchFamily="34" charset="0"/>
                <a:cs typeface="Helvetica" panose="020B0604020202020204" pitchFamily="34" charset="0"/>
              </a:endParaRPr>
            </a:p>
          </p:txBody>
        </p:sp>
        <p:sp>
          <p:nvSpPr>
            <p:cNvPr id="39" name="箭头: 五边形 38">
              <a:extLst>
                <a:ext uri="{FF2B5EF4-FFF2-40B4-BE49-F238E27FC236}">
                  <a16:creationId xmlns:a16="http://schemas.microsoft.com/office/drawing/2014/main" id="{E9BC2908-D54F-43B1-BB11-4071CBFBE935}"/>
                </a:ext>
              </a:extLst>
            </p:cNvPr>
            <p:cNvSpPr/>
            <p:nvPr/>
          </p:nvSpPr>
          <p:spPr>
            <a:xfrm rot="5400000">
              <a:off x="2132640" y="4674624"/>
              <a:ext cx="221378" cy="364596"/>
            </a:xfrm>
            <a:prstGeom prst="homePlate">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elvetica" panose="020B0604020202020204" pitchFamily="34" charset="0"/>
                <a:cs typeface="Helvetica" panose="020B0604020202020204" pitchFamily="34" charset="0"/>
              </a:endParaRPr>
            </a:p>
          </p:txBody>
        </p:sp>
      </p:grpSp>
    </p:spTree>
    <p:extLst>
      <p:ext uri="{BB962C8B-B14F-4D97-AF65-F5344CB8AC3E}">
        <p14:creationId xmlns:p14="http://schemas.microsoft.com/office/powerpoint/2010/main" val="3886731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a:extLst>
              <a:ext uri="{FF2B5EF4-FFF2-40B4-BE49-F238E27FC236}">
                <a16:creationId xmlns:a16="http://schemas.microsoft.com/office/drawing/2014/main" id="{D933AE12-AEC4-42B1-8DCF-2340D370C6CF}"/>
              </a:ext>
            </a:extLst>
          </p:cNvPr>
          <p:cNvSpPr/>
          <p:nvPr/>
        </p:nvSpPr>
        <p:spPr>
          <a:xfrm>
            <a:off x="0" y="529274"/>
            <a:ext cx="9144000" cy="2772617"/>
          </a:xfrm>
          <a:prstGeom prst="rect">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文本框 21">
            <a:extLst>
              <a:ext uri="{FF2B5EF4-FFF2-40B4-BE49-F238E27FC236}">
                <a16:creationId xmlns:a16="http://schemas.microsoft.com/office/drawing/2014/main" id="{4BE932A4-C59E-472B-B87D-9AA94257ECEA}"/>
              </a:ext>
            </a:extLst>
          </p:cNvPr>
          <p:cNvSpPr txBox="1"/>
          <p:nvPr/>
        </p:nvSpPr>
        <p:spPr>
          <a:xfrm>
            <a:off x="845122" y="2446171"/>
            <a:ext cx="5532586" cy="369332"/>
          </a:xfrm>
          <a:prstGeom prst="rect">
            <a:avLst/>
          </a:prstGeom>
          <a:noFill/>
        </p:spPr>
        <p:txBody>
          <a:bodyPr wrap="square" rtlCol="0">
            <a:spAutoFit/>
          </a:bodyPr>
          <a:lstStyle/>
          <a:p>
            <a:r>
              <a:rPr lang="en-US" altLang="zh-CN" dirty="0">
                <a:latin typeface="Helvetica" panose="020B0604020202020204" pitchFamily="34" charset="0"/>
                <a:cs typeface="Helvetica" panose="020B0604020202020204" pitchFamily="34" charset="0"/>
              </a:rPr>
              <a:t>accepting the </a:t>
            </a:r>
            <a:r>
              <a:rPr lang="en-US" altLang="zh-CN" dirty="0">
                <a:solidFill>
                  <a:srgbClr val="FF3300"/>
                </a:solidFill>
                <a:latin typeface="Helvetica" panose="020B0604020202020204" pitchFamily="34" charset="0"/>
                <a:cs typeface="Helvetica" panose="020B0604020202020204" pitchFamily="34" charset="0"/>
              </a:rPr>
              <a:t>given threshold</a:t>
            </a:r>
            <a:r>
              <a:rPr lang="en-US" altLang="zh-CN" dirty="0">
                <a:latin typeface="Helvetica" panose="020B0604020202020204" pitchFamily="34" charset="0"/>
                <a:cs typeface="Helvetica" panose="020B0604020202020204" pitchFamily="34" charset="0"/>
              </a:rPr>
              <a:t> of walking duration</a:t>
            </a:r>
          </a:p>
        </p:txBody>
      </p:sp>
      <p:sp>
        <p:nvSpPr>
          <p:cNvPr id="20" name="文本框 19">
            <a:extLst>
              <a:ext uri="{FF2B5EF4-FFF2-40B4-BE49-F238E27FC236}">
                <a16:creationId xmlns:a16="http://schemas.microsoft.com/office/drawing/2014/main" id="{2645C0DE-3F8C-4203-B060-EAD63FF63194}"/>
              </a:ext>
            </a:extLst>
          </p:cNvPr>
          <p:cNvSpPr txBox="1"/>
          <p:nvPr/>
        </p:nvSpPr>
        <p:spPr>
          <a:xfrm>
            <a:off x="514901" y="3731787"/>
            <a:ext cx="8063345" cy="400110"/>
          </a:xfrm>
          <a:prstGeom prst="rect">
            <a:avLst/>
          </a:prstGeom>
          <a:noFill/>
        </p:spPr>
        <p:txBody>
          <a:bodyPr wrap="square" rtlCol="0">
            <a:spAutoFit/>
          </a:bodyPr>
          <a:lstStyle/>
          <a:p>
            <a:pPr marL="342900" indent="-342900">
              <a:buFont typeface="Wingdings" panose="05000000000000000000" pitchFamily="2" charset="2"/>
              <a:buChar char="l"/>
            </a:pPr>
            <a:r>
              <a:rPr lang="en-US" altLang="zh-CN" sz="2000" dirty="0">
                <a:latin typeface="Helvetica" panose="020B0604020202020204" pitchFamily="34" charset="0"/>
                <a:cs typeface="Helvetica" panose="020B0604020202020204" pitchFamily="34" charset="0"/>
              </a:rPr>
              <a:t>Explanatory variables</a:t>
            </a:r>
          </a:p>
        </p:txBody>
      </p:sp>
      <p:sp>
        <p:nvSpPr>
          <p:cNvPr id="21" name="文本框 20">
            <a:extLst>
              <a:ext uri="{FF2B5EF4-FFF2-40B4-BE49-F238E27FC236}">
                <a16:creationId xmlns:a16="http://schemas.microsoft.com/office/drawing/2014/main" id="{CE4E16B8-B776-422C-913D-345423C72D19}"/>
              </a:ext>
            </a:extLst>
          </p:cNvPr>
          <p:cNvSpPr txBox="1"/>
          <p:nvPr/>
        </p:nvSpPr>
        <p:spPr>
          <a:xfrm>
            <a:off x="845122" y="4419591"/>
            <a:ext cx="1248023" cy="369332"/>
          </a:xfrm>
          <a:prstGeom prst="rect">
            <a:avLst/>
          </a:prstGeom>
          <a:noFill/>
        </p:spPr>
        <p:txBody>
          <a:bodyPr wrap="square" rtlCol="0">
            <a:spAutoFit/>
          </a:bodyPr>
          <a:lstStyle/>
          <a:p>
            <a:r>
              <a:rPr lang="en-US" altLang="zh-CN" dirty="0">
                <a:latin typeface="Helvetica" panose="020B0604020202020204" pitchFamily="34" charset="0"/>
                <a:cs typeface="Helvetica" panose="020B0604020202020204" pitchFamily="34" charset="0"/>
              </a:rPr>
              <a:t>Behavior</a:t>
            </a:r>
          </a:p>
        </p:txBody>
      </p:sp>
      <p:sp>
        <p:nvSpPr>
          <p:cNvPr id="26" name="文本框 25">
            <a:extLst>
              <a:ext uri="{FF2B5EF4-FFF2-40B4-BE49-F238E27FC236}">
                <a16:creationId xmlns:a16="http://schemas.microsoft.com/office/drawing/2014/main" id="{2F2DC060-D47A-4470-8367-864E18116F9A}"/>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2 - </a:t>
            </a:r>
            <a:r>
              <a:rPr lang="en-US" altLang="zh-CN" sz="1400" i="1" dirty="0">
                <a:latin typeface="Times New Roman" panose="02020603050405020304" pitchFamily="18" charset="0"/>
                <a:cs typeface="Times New Roman" panose="02020603050405020304" pitchFamily="18" charset="0"/>
              </a:rPr>
              <a:t>Analyzing Willingness of Walking Duration to Transit Stations Using Socio-Demographic Characteristics</a:t>
            </a:r>
            <a:endParaRPr lang="en-US" altLang="zh-CN" i="1" dirty="0">
              <a:latin typeface="Times New Roman" panose="02020603050405020304" pitchFamily="18" charset="0"/>
              <a:cs typeface="Times New Roman" panose="02020603050405020304" pitchFamily="18" charset="0"/>
            </a:endParaRPr>
          </a:p>
        </p:txBody>
      </p:sp>
      <p:cxnSp>
        <p:nvCxnSpPr>
          <p:cNvPr id="27" name="直接连接符 26">
            <a:extLst>
              <a:ext uri="{FF2B5EF4-FFF2-40B4-BE49-F238E27FC236}">
                <a16:creationId xmlns:a16="http://schemas.microsoft.com/office/drawing/2014/main" id="{D18F1554-3EE6-46BE-B191-5CE2C3FA0591}"/>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8" name="灯片编号占位符 1">
            <a:extLst>
              <a:ext uri="{FF2B5EF4-FFF2-40B4-BE49-F238E27FC236}">
                <a16:creationId xmlns:a16="http://schemas.microsoft.com/office/drawing/2014/main" id="{DFBA74ED-AE48-4DDD-A856-32DD3A214567}"/>
              </a:ext>
            </a:extLst>
          </p:cNvPr>
          <p:cNvSpPr>
            <a:spLocks noGrp="1"/>
          </p:cNvSpPr>
          <p:nvPr>
            <p:ph type="sldNum" sz="quarter" idx="12"/>
          </p:nvPr>
        </p:nvSpPr>
        <p:spPr>
          <a:xfrm>
            <a:off x="7086600" y="6492874"/>
            <a:ext cx="2057400" cy="365125"/>
          </a:xfrm>
        </p:spPr>
        <p:txBody>
          <a:bodyPr/>
          <a:lstStyle/>
          <a:p>
            <a:fld id="{A17BB91D-344C-44E0-9148-DFE0CFF5CFC9}" type="slidenum">
              <a:rPr lang="zh-CN" altLang="en-US" smtClean="0"/>
              <a:t>14</a:t>
            </a:fld>
            <a:endParaRPr lang="zh-CN" altLang="en-US"/>
          </a:p>
        </p:txBody>
      </p:sp>
      <p:sp>
        <p:nvSpPr>
          <p:cNvPr id="29" name="文本框 28">
            <a:extLst>
              <a:ext uri="{FF2B5EF4-FFF2-40B4-BE49-F238E27FC236}">
                <a16:creationId xmlns:a16="http://schemas.microsoft.com/office/drawing/2014/main" id="{4E0DEDFF-4DC6-46FE-8347-96EC798F8767}"/>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Introduction</a:t>
            </a:r>
          </a:p>
        </p:txBody>
      </p:sp>
      <p:sp>
        <p:nvSpPr>
          <p:cNvPr id="30" name="矩形 29">
            <a:extLst>
              <a:ext uri="{FF2B5EF4-FFF2-40B4-BE49-F238E27FC236}">
                <a16:creationId xmlns:a16="http://schemas.microsoft.com/office/drawing/2014/main" id="{D30907A3-16BB-4EC7-A324-810C21DF0D6B}"/>
              </a:ext>
            </a:extLst>
          </p:cNvPr>
          <p:cNvSpPr/>
          <p:nvPr/>
        </p:nvSpPr>
        <p:spPr>
          <a:xfrm>
            <a:off x="1" y="0"/>
            <a:ext cx="736846" cy="533479"/>
          </a:xfrm>
          <a:prstGeom prst="rect">
            <a:avLst/>
          </a:prstGeom>
          <a:solidFill>
            <a:srgbClr val="FF5050"/>
          </a:solidFill>
          <a:ln w="28575" cap="flat">
            <a:solidFill>
              <a:srgbClr val="FF505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800" dirty="0">
                <a:solidFill>
                  <a:schemeClr val="bg1"/>
                </a:solidFill>
                <a:latin typeface="Helvetica" panose="020B0604020202020204" pitchFamily="34" charset="0"/>
                <a:cs typeface="Helvetica" panose="020B0604020202020204" pitchFamily="34" charset="0"/>
                <a:sym typeface="Helvetica Light"/>
              </a:rPr>
              <a:t>2</a:t>
            </a:r>
            <a:r>
              <a:rPr kumimoji="0" lang="en-US" altLang="zh-CN" sz="280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rPr>
              <a:t>.1</a:t>
            </a:r>
            <a:endParaRPr kumimoji="0" lang="zh-CN" altLang="en-US" sz="280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endParaRPr>
          </a:p>
        </p:txBody>
      </p:sp>
      <p:cxnSp>
        <p:nvCxnSpPr>
          <p:cNvPr id="31" name="直接连接符 30">
            <a:extLst>
              <a:ext uri="{FF2B5EF4-FFF2-40B4-BE49-F238E27FC236}">
                <a16:creationId xmlns:a16="http://schemas.microsoft.com/office/drawing/2014/main" id="{CB526F7B-2250-4283-B345-177879EF7F1A}"/>
              </a:ext>
            </a:extLst>
          </p:cNvPr>
          <p:cNvCxnSpPr>
            <a:cxnSpLocks/>
          </p:cNvCxnSpPr>
          <p:nvPr/>
        </p:nvCxnSpPr>
        <p:spPr>
          <a:xfrm>
            <a:off x="736847" y="533480"/>
            <a:ext cx="8407153" cy="0"/>
          </a:xfrm>
          <a:prstGeom prst="line">
            <a:avLst/>
          </a:prstGeom>
          <a:ln w="28575">
            <a:solidFill>
              <a:srgbClr val="FF5050"/>
            </a:solidFill>
          </a:ln>
        </p:spPr>
        <p:style>
          <a:lnRef idx="1">
            <a:schemeClr val="accent1"/>
          </a:lnRef>
          <a:fillRef idx="0">
            <a:schemeClr val="accent1"/>
          </a:fillRef>
          <a:effectRef idx="0">
            <a:schemeClr val="accent1"/>
          </a:effectRef>
          <a:fontRef idx="minor">
            <a:schemeClr val="tx1"/>
          </a:fontRef>
        </p:style>
      </p:cxnSp>
      <p:grpSp>
        <p:nvGrpSpPr>
          <p:cNvPr id="32" name="组合 31">
            <a:extLst>
              <a:ext uri="{FF2B5EF4-FFF2-40B4-BE49-F238E27FC236}">
                <a16:creationId xmlns:a16="http://schemas.microsoft.com/office/drawing/2014/main" id="{800E7095-77F9-4448-BE5A-2FC6EB487CF9}"/>
              </a:ext>
            </a:extLst>
          </p:cNvPr>
          <p:cNvGrpSpPr/>
          <p:nvPr/>
        </p:nvGrpSpPr>
        <p:grpSpPr>
          <a:xfrm>
            <a:off x="306570" y="591906"/>
            <a:ext cx="2604620" cy="461665"/>
            <a:chOff x="-3" y="4326643"/>
            <a:chExt cx="2604620" cy="461665"/>
          </a:xfrm>
        </p:grpSpPr>
        <p:sp>
          <p:nvSpPr>
            <p:cNvPr id="33" name="矩形 32">
              <a:extLst>
                <a:ext uri="{FF2B5EF4-FFF2-40B4-BE49-F238E27FC236}">
                  <a16:creationId xmlns:a16="http://schemas.microsoft.com/office/drawing/2014/main" id="{19A35D4B-38B7-483D-8EBD-4AB78068A285}"/>
                </a:ext>
              </a:extLst>
            </p:cNvPr>
            <p:cNvSpPr/>
            <p:nvPr/>
          </p:nvSpPr>
          <p:spPr>
            <a:xfrm>
              <a:off x="-3" y="4460785"/>
              <a:ext cx="193382" cy="193382"/>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34" name="文本框 33">
              <a:extLst>
                <a:ext uri="{FF2B5EF4-FFF2-40B4-BE49-F238E27FC236}">
                  <a16:creationId xmlns:a16="http://schemas.microsoft.com/office/drawing/2014/main" id="{7C9500A2-F44D-4185-BE2A-3690EABA75A8}"/>
                </a:ext>
              </a:extLst>
            </p:cNvPr>
            <p:cNvSpPr txBox="1"/>
            <p:nvPr/>
          </p:nvSpPr>
          <p:spPr>
            <a:xfrm>
              <a:off x="193379" y="4326643"/>
              <a:ext cx="2411238" cy="461665"/>
            </a:xfrm>
            <a:prstGeom prst="rect">
              <a:avLst/>
            </a:prstGeom>
            <a:noFill/>
          </p:spPr>
          <p:txBody>
            <a:bodyPr wrap="none" rtlCol="0">
              <a:spAutoFit/>
            </a:bodyPr>
            <a:lstStyle/>
            <a:p>
              <a:r>
                <a:rPr lang="en-US" altLang="zh-CN" sz="2400" dirty="0">
                  <a:latin typeface="Helvetica" panose="020B0604020202020204" pitchFamily="34" charset="0"/>
                  <a:ea typeface="+mj-ea"/>
                  <a:cs typeface="Helvetica" panose="020B0604020202020204" pitchFamily="34" charset="0"/>
                </a:rPr>
                <a:t>Research object</a:t>
              </a:r>
            </a:p>
          </p:txBody>
        </p:sp>
      </p:grpSp>
      <p:sp>
        <p:nvSpPr>
          <p:cNvPr id="37" name="文本框 36">
            <a:extLst>
              <a:ext uri="{FF2B5EF4-FFF2-40B4-BE49-F238E27FC236}">
                <a16:creationId xmlns:a16="http://schemas.microsoft.com/office/drawing/2014/main" id="{753B8A0E-5DDF-4715-9838-17B44E48184C}"/>
              </a:ext>
            </a:extLst>
          </p:cNvPr>
          <p:cNvSpPr txBox="1"/>
          <p:nvPr/>
        </p:nvSpPr>
        <p:spPr>
          <a:xfrm>
            <a:off x="489527" y="1293156"/>
            <a:ext cx="2755883" cy="400110"/>
          </a:xfrm>
          <a:prstGeom prst="rect">
            <a:avLst/>
          </a:prstGeom>
          <a:noFill/>
          <a:ln w="19050">
            <a:noFill/>
          </a:ln>
        </p:spPr>
        <p:txBody>
          <a:bodyPr wrap="none" rtlCol="0">
            <a:spAutoFit/>
          </a:bodyPr>
          <a:lstStyle/>
          <a:p>
            <a:pPr marL="342900" indent="-342900">
              <a:buFont typeface="Wingdings" panose="05000000000000000000" pitchFamily="2" charset="2"/>
              <a:buChar char="l"/>
            </a:pPr>
            <a:r>
              <a:rPr lang="en-US" altLang="zh-CN" sz="2000" dirty="0">
                <a:latin typeface="Helvetica" panose="020B0604020202020204" pitchFamily="34" charset="0"/>
                <a:cs typeface="Helvetica" panose="020B0604020202020204" pitchFamily="34" charset="0"/>
              </a:rPr>
              <a:t>Dependent variable</a:t>
            </a:r>
            <a:endParaRPr lang="zh-CN" altLang="en-US" sz="2000" dirty="0">
              <a:latin typeface="Helvetica" panose="020B0604020202020204" pitchFamily="34" charset="0"/>
              <a:cs typeface="Helvetica" panose="020B0604020202020204" pitchFamily="34" charset="0"/>
            </a:endParaRPr>
          </a:p>
        </p:txBody>
      </p:sp>
      <p:sp>
        <p:nvSpPr>
          <p:cNvPr id="4" name="矩形 3">
            <a:extLst>
              <a:ext uri="{FF2B5EF4-FFF2-40B4-BE49-F238E27FC236}">
                <a16:creationId xmlns:a16="http://schemas.microsoft.com/office/drawing/2014/main" id="{5472D977-E025-45CF-9569-4337F534BDF0}"/>
              </a:ext>
            </a:extLst>
          </p:cNvPr>
          <p:cNvSpPr/>
          <p:nvPr/>
        </p:nvSpPr>
        <p:spPr>
          <a:xfrm>
            <a:off x="845122" y="1977731"/>
            <a:ext cx="1261884" cy="369332"/>
          </a:xfrm>
          <a:prstGeom prst="rect">
            <a:avLst/>
          </a:prstGeom>
        </p:spPr>
        <p:txBody>
          <a:bodyPr wrap="none">
            <a:spAutoFit/>
          </a:bodyPr>
          <a:lstStyle/>
          <a:p>
            <a:r>
              <a:rPr lang="en-US" altLang="zh-CN" dirty="0">
                <a:latin typeface="Helvetica" panose="020B0604020202020204" pitchFamily="34" charset="0"/>
                <a:cs typeface="Helvetica" panose="020B0604020202020204" pitchFamily="34" charset="0"/>
              </a:rPr>
              <a:t>Probability</a:t>
            </a:r>
          </a:p>
        </p:txBody>
      </p:sp>
      <p:cxnSp>
        <p:nvCxnSpPr>
          <p:cNvPr id="16" name="直接连接符 15">
            <a:extLst>
              <a:ext uri="{FF2B5EF4-FFF2-40B4-BE49-F238E27FC236}">
                <a16:creationId xmlns:a16="http://schemas.microsoft.com/office/drawing/2014/main" id="{EAB279AA-6602-4379-8192-FFAD3E116D49}"/>
              </a:ext>
            </a:extLst>
          </p:cNvPr>
          <p:cNvCxnSpPr>
            <a:cxnSpLocks/>
          </p:cNvCxnSpPr>
          <p:nvPr/>
        </p:nvCxnSpPr>
        <p:spPr>
          <a:xfrm>
            <a:off x="919137" y="2399567"/>
            <a:ext cx="1222335" cy="0"/>
          </a:xfrm>
          <a:prstGeom prst="line">
            <a:avLst/>
          </a:prstGeom>
          <a:ln w="19050">
            <a:solidFill>
              <a:srgbClr val="FF5050"/>
            </a:solidFill>
            <a:prstDash val="sysDash"/>
          </a:ln>
        </p:spPr>
        <p:style>
          <a:lnRef idx="1">
            <a:schemeClr val="accent1"/>
          </a:lnRef>
          <a:fillRef idx="0">
            <a:schemeClr val="accent1"/>
          </a:fillRef>
          <a:effectRef idx="0">
            <a:schemeClr val="accent1"/>
          </a:effectRef>
          <a:fontRef idx="minor">
            <a:schemeClr val="tx1"/>
          </a:fontRef>
        </p:style>
      </p:cxnSp>
      <p:grpSp>
        <p:nvGrpSpPr>
          <p:cNvPr id="39" name="组合 38">
            <a:extLst>
              <a:ext uri="{FF2B5EF4-FFF2-40B4-BE49-F238E27FC236}">
                <a16:creationId xmlns:a16="http://schemas.microsoft.com/office/drawing/2014/main" id="{B26E46F5-C5C8-40F1-9534-5A5CDA9F94B3}"/>
              </a:ext>
            </a:extLst>
          </p:cNvPr>
          <p:cNvGrpSpPr/>
          <p:nvPr/>
        </p:nvGrpSpPr>
        <p:grpSpPr>
          <a:xfrm>
            <a:off x="790823" y="5009619"/>
            <a:ext cx="7357913" cy="857627"/>
            <a:chOff x="790823" y="5207512"/>
            <a:chExt cx="7357913" cy="857627"/>
          </a:xfrm>
        </p:grpSpPr>
        <p:sp>
          <p:nvSpPr>
            <p:cNvPr id="58" name="矩形: 圆角 57">
              <a:extLst>
                <a:ext uri="{FF2B5EF4-FFF2-40B4-BE49-F238E27FC236}">
                  <a16:creationId xmlns:a16="http://schemas.microsoft.com/office/drawing/2014/main" id="{6B8AF272-5D83-4826-BC41-39A0C95CEA47}"/>
                </a:ext>
              </a:extLst>
            </p:cNvPr>
            <p:cNvSpPr/>
            <p:nvPr/>
          </p:nvSpPr>
          <p:spPr>
            <a:xfrm>
              <a:off x="6262636" y="5208247"/>
              <a:ext cx="1701896" cy="856892"/>
            </a:xfrm>
            <a:prstGeom prst="roundRect">
              <a:avLst>
                <a:gd name="adj" fmla="val 10739"/>
              </a:avLst>
            </a:prstGeom>
            <a:solidFill>
              <a:srgbClr val="FF505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 name="矩形: 圆角 56">
              <a:extLst>
                <a:ext uri="{FF2B5EF4-FFF2-40B4-BE49-F238E27FC236}">
                  <a16:creationId xmlns:a16="http://schemas.microsoft.com/office/drawing/2014/main" id="{435B171C-C9D4-468D-BF35-C169A32E62F8}"/>
                </a:ext>
              </a:extLst>
            </p:cNvPr>
            <p:cNvSpPr/>
            <p:nvPr/>
          </p:nvSpPr>
          <p:spPr>
            <a:xfrm>
              <a:off x="4261853" y="5207512"/>
              <a:ext cx="1701896" cy="856892"/>
            </a:xfrm>
            <a:prstGeom prst="roundRect">
              <a:avLst>
                <a:gd name="adj" fmla="val 10739"/>
              </a:avLst>
            </a:prstGeom>
            <a:solidFill>
              <a:srgbClr val="FF505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矩形: 圆角 37">
              <a:extLst>
                <a:ext uri="{FF2B5EF4-FFF2-40B4-BE49-F238E27FC236}">
                  <a16:creationId xmlns:a16="http://schemas.microsoft.com/office/drawing/2014/main" id="{BD537F4B-BF7A-4E81-936F-F085FF8E6FA6}"/>
                </a:ext>
              </a:extLst>
            </p:cNvPr>
            <p:cNvSpPr/>
            <p:nvPr/>
          </p:nvSpPr>
          <p:spPr>
            <a:xfrm>
              <a:off x="887686" y="5207512"/>
              <a:ext cx="3168602" cy="856892"/>
            </a:xfrm>
            <a:prstGeom prst="roundRect">
              <a:avLst>
                <a:gd name="adj" fmla="val 10739"/>
              </a:avLst>
            </a:prstGeom>
            <a:solidFill>
              <a:srgbClr val="FF505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文本框 39">
              <a:extLst>
                <a:ext uri="{FF2B5EF4-FFF2-40B4-BE49-F238E27FC236}">
                  <a16:creationId xmlns:a16="http://schemas.microsoft.com/office/drawing/2014/main" id="{E782A2C0-7CD9-41FD-B93C-F31476D47C6B}"/>
                </a:ext>
              </a:extLst>
            </p:cNvPr>
            <p:cNvSpPr txBox="1"/>
            <p:nvPr/>
          </p:nvSpPr>
          <p:spPr>
            <a:xfrm>
              <a:off x="4056288" y="5313528"/>
              <a:ext cx="2113028" cy="646331"/>
            </a:xfrm>
            <a:prstGeom prst="rect">
              <a:avLst/>
            </a:prstGeom>
            <a:noFill/>
          </p:spPr>
          <p:txBody>
            <a:bodyPr wrap="square" rtlCol="0">
              <a:spAutoFit/>
            </a:bodyPr>
            <a:lstStyle/>
            <a:p>
              <a:pPr algn="ctr"/>
              <a:r>
                <a:rPr lang="en-US" altLang="zh-CN" dirty="0">
                  <a:latin typeface="Helvetica" panose="020B0604020202020204" pitchFamily="34" charset="0"/>
                  <a:cs typeface="Helvetica" panose="020B0604020202020204" pitchFamily="34" charset="0"/>
                </a:rPr>
                <a:t>Other personal attributes</a:t>
              </a:r>
            </a:p>
          </p:txBody>
        </p:sp>
        <p:sp>
          <p:nvSpPr>
            <p:cNvPr id="41" name="文本框 40">
              <a:extLst>
                <a:ext uri="{FF2B5EF4-FFF2-40B4-BE49-F238E27FC236}">
                  <a16:creationId xmlns:a16="http://schemas.microsoft.com/office/drawing/2014/main" id="{9EC0F30E-A2B5-4C8E-988A-9B00BDD28CFB}"/>
                </a:ext>
              </a:extLst>
            </p:cNvPr>
            <p:cNvSpPr txBox="1"/>
            <p:nvPr/>
          </p:nvSpPr>
          <p:spPr>
            <a:xfrm>
              <a:off x="790823" y="5313528"/>
              <a:ext cx="3399072" cy="646331"/>
            </a:xfrm>
            <a:prstGeom prst="rect">
              <a:avLst/>
            </a:prstGeom>
            <a:noFill/>
          </p:spPr>
          <p:txBody>
            <a:bodyPr wrap="square" rtlCol="0">
              <a:spAutoFit/>
            </a:bodyPr>
            <a:lstStyle/>
            <a:p>
              <a:pPr algn="ctr"/>
              <a:r>
                <a:rPr lang="en-US" altLang="zh-CN" dirty="0">
                  <a:latin typeface="Helvetica" panose="020B0604020202020204" pitchFamily="34" charset="0"/>
                  <a:cs typeface="Helvetica" panose="020B0604020202020204" pitchFamily="34" charset="0"/>
                </a:rPr>
                <a:t>Personal socio-demographic characteristics</a:t>
              </a:r>
            </a:p>
          </p:txBody>
        </p:sp>
        <p:sp>
          <p:nvSpPr>
            <p:cNvPr id="47" name="文本框 46">
              <a:extLst>
                <a:ext uri="{FF2B5EF4-FFF2-40B4-BE49-F238E27FC236}">
                  <a16:creationId xmlns:a16="http://schemas.microsoft.com/office/drawing/2014/main" id="{935B2E8C-BD23-4407-8AC7-1D1C9F312117}"/>
                </a:ext>
              </a:extLst>
            </p:cNvPr>
            <p:cNvSpPr txBox="1"/>
            <p:nvPr/>
          </p:nvSpPr>
          <p:spPr>
            <a:xfrm>
              <a:off x="6035708" y="5452027"/>
              <a:ext cx="2113028" cy="369332"/>
            </a:xfrm>
            <a:prstGeom prst="rect">
              <a:avLst/>
            </a:prstGeom>
            <a:noFill/>
          </p:spPr>
          <p:txBody>
            <a:bodyPr wrap="square" rtlCol="0">
              <a:spAutoFit/>
            </a:bodyPr>
            <a:lstStyle/>
            <a:p>
              <a:pPr algn="ctr"/>
              <a:r>
                <a:rPr lang="en-US" altLang="zh-CN" dirty="0">
                  <a:latin typeface="Helvetica" panose="020B0604020202020204" pitchFamily="34" charset="0"/>
                  <a:cs typeface="Helvetica" panose="020B0604020202020204" pitchFamily="34" charset="0"/>
                </a:rPr>
                <a:t>Trip chain info</a:t>
              </a:r>
            </a:p>
          </p:txBody>
        </p:sp>
      </p:grpSp>
      <p:cxnSp>
        <p:nvCxnSpPr>
          <p:cNvPr id="48" name="直接连接符 47">
            <a:extLst>
              <a:ext uri="{FF2B5EF4-FFF2-40B4-BE49-F238E27FC236}">
                <a16:creationId xmlns:a16="http://schemas.microsoft.com/office/drawing/2014/main" id="{D9882E18-D0A6-4A71-809A-F28321638D79}"/>
              </a:ext>
            </a:extLst>
          </p:cNvPr>
          <p:cNvCxnSpPr>
            <a:cxnSpLocks/>
          </p:cNvCxnSpPr>
          <p:nvPr/>
        </p:nvCxnSpPr>
        <p:spPr>
          <a:xfrm>
            <a:off x="919137" y="4797339"/>
            <a:ext cx="1222335" cy="0"/>
          </a:xfrm>
          <a:prstGeom prst="line">
            <a:avLst/>
          </a:prstGeom>
          <a:ln w="19050">
            <a:solidFill>
              <a:srgbClr val="FF505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0747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a:extLst>
              <a:ext uri="{FF2B5EF4-FFF2-40B4-BE49-F238E27FC236}">
                <a16:creationId xmlns:a16="http://schemas.microsoft.com/office/drawing/2014/main" id="{16805892-8647-42F7-A1D8-0FBFE3D5C32E}"/>
              </a:ext>
            </a:extLst>
          </p:cNvPr>
          <p:cNvSpPr txBox="1"/>
          <p:nvPr/>
        </p:nvSpPr>
        <p:spPr>
          <a:xfrm>
            <a:off x="-2" y="4237123"/>
            <a:ext cx="9144001" cy="2185214"/>
          </a:xfrm>
          <a:prstGeom prst="rect">
            <a:avLst/>
          </a:prstGeom>
          <a:noFill/>
        </p:spPr>
        <p:txBody>
          <a:bodyPr wrap="square" rtlCol="0">
            <a:spAutoFit/>
          </a:bodyPr>
          <a:lstStyle/>
          <a:p>
            <a:pPr marL="342900" indent="-342900">
              <a:spcAft>
                <a:spcPts val="600"/>
              </a:spcAft>
              <a:buFont typeface="Wingdings" panose="05000000000000000000" pitchFamily="2" charset="2"/>
              <a:buChar char="l"/>
            </a:pPr>
            <a:r>
              <a:rPr lang="en-US" altLang="zh-CN" dirty="0">
                <a:latin typeface="Helvetica" panose="020B0604020202020204" pitchFamily="34" charset="0"/>
                <a:cs typeface="Helvetica" panose="020B0604020202020204" pitchFamily="34" charset="0"/>
              </a:rPr>
              <a:t>Assuming the distribution of walking duration of the passengers with the </a:t>
            </a:r>
            <a:r>
              <a:rPr lang="en-US" altLang="zh-CN" dirty="0">
                <a:solidFill>
                  <a:srgbClr val="FF3300"/>
                </a:solidFill>
                <a:latin typeface="Helvetica" panose="020B0604020202020204" pitchFamily="34" charset="0"/>
                <a:cs typeface="Helvetica" panose="020B0604020202020204" pitchFamily="34" charset="0"/>
              </a:rPr>
              <a:t>same attributions</a:t>
            </a:r>
            <a:r>
              <a:rPr lang="en-US" altLang="zh-CN" dirty="0">
                <a:latin typeface="Helvetica" panose="020B0604020202020204" pitchFamily="34" charset="0"/>
                <a:cs typeface="Helvetica" panose="020B0604020202020204" pitchFamily="34" charset="0"/>
              </a:rPr>
              <a:t> subject to the </a:t>
            </a:r>
            <a:r>
              <a:rPr lang="en-US" altLang="zh-CN" dirty="0">
                <a:solidFill>
                  <a:srgbClr val="FF3300"/>
                </a:solidFill>
                <a:latin typeface="Helvetica" panose="020B0604020202020204" pitchFamily="34" charset="0"/>
                <a:cs typeface="Helvetica" panose="020B0604020202020204" pitchFamily="34" charset="0"/>
              </a:rPr>
              <a:t>normal distribution</a:t>
            </a:r>
            <a:r>
              <a:rPr lang="en-US" altLang="zh-CN" dirty="0">
                <a:latin typeface="Helvetica" panose="020B0604020202020204" pitchFamily="34" charset="0"/>
                <a:cs typeface="Helvetica" panose="020B0604020202020204" pitchFamily="34" charset="0"/>
              </a:rPr>
              <a:t>.</a:t>
            </a:r>
          </a:p>
          <a:p>
            <a:pPr marL="342900" indent="-342900">
              <a:spcAft>
                <a:spcPts val="600"/>
              </a:spcAft>
              <a:buFont typeface="Wingdings" panose="05000000000000000000" pitchFamily="2" charset="2"/>
              <a:buChar char="l"/>
            </a:pPr>
            <a:r>
              <a:rPr lang="en-US" altLang="zh-CN" dirty="0">
                <a:latin typeface="Helvetica" panose="020B0604020202020204" pitchFamily="34" charset="0"/>
                <a:cs typeface="Helvetica" panose="020B0604020202020204" pitchFamily="34" charset="0"/>
              </a:rPr>
              <a:t>If the survey result obtained from the questionnaire showed one group of passengers with specific attributes </a:t>
            </a:r>
            <a:r>
              <a:rPr lang="en-US" altLang="zh-CN" dirty="0">
                <a:solidFill>
                  <a:srgbClr val="FF3300"/>
                </a:solidFill>
                <a:latin typeface="Helvetica" panose="020B0604020202020204" pitchFamily="34" charset="0"/>
                <a:cs typeface="Helvetica" panose="020B0604020202020204" pitchFamily="34" charset="0"/>
              </a:rPr>
              <a:t>tend to walk longer</a:t>
            </a:r>
            <a:r>
              <a:rPr lang="en-US" altLang="zh-CN" dirty="0">
                <a:latin typeface="Helvetica" panose="020B0604020202020204" pitchFamily="34" charset="0"/>
                <a:cs typeface="Helvetica" panose="020B0604020202020204" pitchFamily="34" charset="0"/>
              </a:rPr>
              <a:t>, it means this group of passengers can </a:t>
            </a:r>
            <a:r>
              <a:rPr lang="en-US" altLang="zh-CN" dirty="0">
                <a:solidFill>
                  <a:srgbClr val="FF3300"/>
                </a:solidFill>
                <a:latin typeface="Helvetica" panose="020B0604020202020204" pitchFamily="34" charset="0"/>
                <a:cs typeface="Helvetica" panose="020B0604020202020204" pitchFamily="34" charset="0"/>
              </a:rPr>
              <a:t>accept a longer walking duration.</a:t>
            </a:r>
          </a:p>
          <a:p>
            <a:pPr marL="342900" indent="-342900">
              <a:buFont typeface="Wingdings" panose="05000000000000000000" pitchFamily="2" charset="2"/>
              <a:buChar char="l"/>
            </a:pPr>
            <a:r>
              <a:rPr lang="en-US" altLang="zh-CN" dirty="0">
                <a:latin typeface="Helvetica" panose="020B0604020202020204" pitchFamily="34" charset="0"/>
                <a:cs typeface="Helvetica" panose="020B0604020202020204" pitchFamily="34" charset="0"/>
              </a:rPr>
              <a:t>In this graph it can be considered that </a:t>
            </a:r>
            <a:r>
              <a:rPr lang="en-US" altLang="zh-CN" dirty="0">
                <a:solidFill>
                  <a:srgbClr val="FF3300"/>
                </a:solidFill>
                <a:latin typeface="Helvetica" panose="020B0604020202020204" pitchFamily="34" charset="0"/>
                <a:cs typeface="Helvetica" panose="020B0604020202020204" pitchFamily="34" charset="0"/>
              </a:rPr>
              <a:t>Group 1 </a:t>
            </a:r>
            <a:r>
              <a:rPr lang="en-US" altLang="zh-CN" dirty="0">
                <a:latin typeface="Helvetica" panose="020B0604020202020204" pitchFamily="34" charset="0"/>
                <a:cs typeface="Helvetica" panose="020B0604020202020204" pitchFamily="34" charset="0"/>
              </a:rPr>
              <a:t>can accept a </a:t>
            </a:r>
            <a:r>
              <a:rPr lang="en-US" altLang="zh-CN" dirty="0">
                <a:solidFill>
                  <a:srgbClr val="FF3300"/>
                </a:solidFill>
                <a:latin typeface="Helvetica" panose="020B0604020202020204" pitchFamily="34" charset="0"/>
                <a:cs typeface="Helvetica" panose="020B0604020202020204" pitchFamily="34" charset="0"/>
              </a:rPr>
              <a:t>longer</a:t>
            </a:r>
            <a:r>
              <a:rPr lang="en-US" altLang="zh-CN" dirty="0">
                <a:latin typeface="Helvetica" panose="020B0604020202020204" pitchFamily="34" charset="0"/>
                <a:cs typeface="Helvetica" panose="020B0604020202020204" pitchFamily="34" charset="0"/>
              </a:rPr>
              <a:t> walking duration </a:t>
            </a:r>
            <a:r>
              <a:rPr lang="en-US" altLang="zh-CN" dirty="0">
                <a:solidFill>
                  <a:srgbClr val="FF3300"/>
                </a:solidFill>
                <a:latin typeface="Helvetica" panose="020B0604020202020204" pitchFamily="34" charset="0"/>
                <a:cs typeface="Helvetica" panose="020B0604020202020204" pitchFamily="34" charset="0"/>
              </a:rPr>
              <a:t>than Group 2.</a:t>
            </a:r>
            <a:endParaRPr lang="zh-CN" altLang="en-US" dirty="0">
              <a:solidFill>
                <a:srgbClr val="FF3300"/>
              </a:solidFill>
              <a:latin typeface="Helvetica" panose="020B0604020202020204" pitchFamily="34" charset="0"/>
              <a:cs typeface="Helvetica" panose="020B0604020202020204" pitchFamily="34" charset="0"/>
            </a:endParaRPr>
          </a:p>
        </p:txBody>
      </p:sp>
      <p:sp>
        <p:nvSpPr>
          <p:cNvPr id="35" name="矩形 34">
            <a:extLst>
              <a:ext uri="{FF2B5EF4-FFF2-40B4-BE49-F238E27FC236}">
                <a16:creationId xmlns:a16="http://schemas.microsoft.com/office/drawing/2014/main" id="{B12D7467-5A6E-4E77-B0CC-10E7B5927078}"/>
              </a:ext>
            </a:extLst>
          </p:cNvPr>
          <p:cNvSpPr/>
          <p:nvPr/>
        </p:nvSpPr>
        <p:spPr>
          <a:xfrm>
            <a:off x="0" y="537685"/>
            <a:ext cx="9143999" cy="3613562"/>
          </a:xfrm>
          <a:prstGeom prst="rect">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5" name="组合 4">
            <a:extLst>
              <a:ext uri="{FF2B5EF4-FFF2-40B4-BE49-F238E27FC236}">
                <a16:creationId xmlns:a16="http://schemas.microsoft.com/office/drawing/2014/main" id="{19A6CF82-2490-49FD-824A-572F80D9A78C}"/>
              </a:ext>
            </a:extLst>
          </p:cNvPr>
          <p:cNvGrpSpPr/>
          <p:nvPr/>
        </p:nvGrpSpPr>
        <p:grpSpPr>
          <a:xfrm>
            <a:off x="489799" y="780302"/>
            <a:ext cx="8164674" cy="3328508"/>
            <a:chOff x="638503" y="1012952"/>
            <a:chExt cx="8164674" cy="3328508"/>
          </a:xfrm>
        </p:grpSpPr>
        <p:pic>
          <p:nvPicPr>
            <p:cNvPr id="10" name="图片 9">
              <a:extLst>
                <a:ext uri="{FF2B5EF4-FFF2-40B4-BE49-F238E27FC236}">
                  <a16:creationId xmlns:a16="http://schemas.microsoft.com/office/drawing/2014/main" id="{DF6CDC8E-811B-423C-9B4F-6FA7653F84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3457" y="1012952"/>
              <a:ext cx="4849448" cy="3232965"/>
            </a:xfrm>
            <a:prstGeom prst="rect">
              <a:avLst/>
            </a:prstGeom>
          </p:spPr>
        </p:pic>
        <p:grpSp>
          <p:nvGrpSpPr>
            <p:cNvPr id="11" name="组合 10">
              <a:extLst>
                <a:ext uri="{FF2B5EF4-FFF2-40B4-BE49-F238E27FC236}">
                  <a16:creationId xmlns:a16="http://schemas.microsoft.com/office/drawing/2014/main" id="{3DCFC35E-E7E0-45A0-BBF7-D39B8DBB79AB}"/>
                </a:ext>
              </a:extLst>
            </p:cNvPr>
            <p:cNvGrpSpPr/>
            <p:nvPr/>
          </p:nvGrpSpPr>
          <p:grpSpPr>
            <a:xfrm>
              <a:off x="1939037" y="1368139"/>
              <a:ext cx="822342" cy="2403999"/>
              <a:chOff x="3095643" y="1295922"/>
              <a:chExt cx="822342" cy="2403999"/>
            </a:xfrm>
          </p:grpSpPr>
          <p:cxnSp>
            <p:nvCxnSpPr>
              <p:cNvPr id="15" name="直接连接符 14">
                <a:extLst>
                  <a:ext uri="{FF2B5EF4-FFF2-40B4-BE49-F238E27FC236}">
                    <a16:creationId xmlns:a16="http://schemas.microsoft.com/office/drawing/2014/main" id="{889CA7D3-431F-4056-A5DF-F7FC5979A708}"/>
                  </a:ext>
                </a:extLst>
              </p:cNvPr>
              <p:cNvCxnSpPr>
                <a:cxnSpLocks/>
              </p:cNvCxnSpPr>
              <p:nvPr/>
            </p:nvCxnSpPr>
            <p:spPr>
              <a:xfrm flipV="1">
                <a:off x="3507522" y="1295922"/>
                <a:ext cx="0" cy="2403999"/>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868A24B7-A791-4B7E-8B69-8AF230C62C97}"/>
                  </a:ext>
                </a:extLst>
              </p:cNvPr>
              <p:cNvSpPr txBox="1"/>
              <p:nvPr/>
            </p:nvSpPr>
            <p:spPr>
              <a:xfrm>
                <a:off x="3095643" y="3298001"/>
                <a:ext cx="822342" cy="400110"/>
              </a:xfrm>
              <a:prstGeom prst="rect">
                <a:avLst/>
              </a:prstGeom>
              <a:solidFill>
                <a:schemeClr val="bg1"/>
              </a:solidFill>
              <a:ln>
                <a:solidFill>
                  <a:schemeClr val="tx1"/>
                </a:solidFill>
              </a:ln>
            </p:spPr>
            <p:txBody>
              <a:bodyPr wrap="square" rtlCol="0">
                <a:spAutoFit/>
              </a:bodyPr>
              <a:lstStyle/>
              <a:p>
                <a:r>
                  <a:rPr lang="en-US" altLang="zh-CN" sz="2000" dirty="0">
                    <a:latin typeface="Helvetica" panose="020B0604020202020204" pitchFamily="34" charset="0"/>
                    <a:cs typeface="Helvetica" panose="020B0604020202020204" pitchFamily="34" charset="0"/>
                  </a:rPr>
                  <a:t>6 min</a:t>
                </a:r>
                <a:endParaRPr lang="zh-CN" altLang="en-US" sz="2000" dirty="0">
                  <a:latin typeface="Helvetica" panose="020B0604020202020204" pitchFamily="34" charset="0"/>
                  <a:cs typeface="Helvetica" panose="020B0604020202020204" pitchFamily="34" charset="0"/>
                </a:endParaRPr>
              </a:p>
            </p:txBody>
          </p:sp>
        </p:grpSp>
        <p:sp>
          <p:nvSpPr>
            <p:cNvPr id="19" name="文本框 18">
              <a:extLst>
                <a:ext uri="{FF2B5EF4-FFF2-40B4-BE49-F238E27FC236}">
                  <a16:creationId xmlns:a16="http://schemas.microsoft.com/office/drawing/2014/main" id="{6B8E04CF-4C48-4BD2-976F-5E829BE04D40}"/>
                </a:ext>
              </a:extLst>
            </p:cNvPr>
            <p:cNvSpPr txBox="1"/>
            <p:nvPr/>
          </p:nvSpPr>
          <p:spPr>
            <a:xfrm>
              <a:off x="5943483" y="3370124"/>
              <a:ext cx="2859694" cy="646331"/>
            </a:xfrm>
            <a:prstGeom prst="rect">
              <a:avLst/>
            </a:prstGeom>
            <a:noFill/>
            <a:ln w="19050">
              <a:solidFill>
                <a:srgbClr val="FF5050"/>
              </a:solidFill>
              <a:prstDash val="dash"/>
            </a:ln>
          </p:spPr>
          <p:txBody>
            <a:bodyPr wrap="square" rtlCol="0">
              <a:spAutoFit/>
            </a:bodyPr>
            <a:lstStyle/>
            <a:p>
              <a:pPr algn="ctr"/>
              <a:r>
                <a:rPr lang="en-US" altLang="zh-CN" dirty="0">
                  <a:latin typeface="Helvetica" panose="020B0604020202020204" pitchFamily="34" charset="0"/>
                  <a:cs typeface="Helvetica" panose="020B0604020202020204" pitchFamily="34" charset="0"/>
                </a:rPr>
                <a:t>If considering the threshold of </a:t>
              </a:r>
              <a:r>
                <a:rPr lang="en-US" altLang="zh-CN" dirty="0">
                  <a:solidFill>
                    <a:srgbClr val="FF3300"/>
                  </a:solidFill>
                  <a:latin typeface="Helvetica" panose="020B0604020202020204" pitchFamily="34" charset="0"/>
                  <a:cs typeface="Helvetica" panose="020B0604020202020204" pitchFamily="34" charset="0"/>
                </a:rPr>
                <a:t>6 minutes</a:t>
              </a:r>
              <a:endParaRPr lang="zh-CN" altLang="en-US" dirty="0">
                <a:solidFill>
                  <a:srgbClr val="FF3300"/>
                </a:solidFill>
                <a:latin typeface="Helvetica" panose="020B0604020202020204" pitchFamily="34" charset="0"/>
                <a:cs typeface="Helvetica" panose="020B0604020202020204" pitchFamily="34" charset="0"/>
              </a:endParaRPr>
            </a:p>
          </p:txBody>
        </p:sp>
        <p:grpSp>
          <p:nvGrpSpPr>
            <p:cNvPr id="20" name="组合 19">
              <a:extLst>
                <a:ext uri="{FF2B5EF4-FFF2-40B4-BE49-F238E27FC236}">
                  <a16:creationId xmlns:a16="http://schemas.microsoft.com/office/drawing/2014/main" id="{E4C038C9-FFA2-4FCB-8779-264F50904171}"/>
                </a:ext>
              </a:extLst>
            </p:cNvPr>
            <p:cNvGrpSpPr/>
            <p:nvPr/>
          </p:nvGrpSpPr>
          <p:grpSpPr>
            <a:xfrm>
              <a:off x="6322132" y="1368139"/>
              <a:ext cx="1617725" cy="369332"/>
              <a:chOff x="6357645" y="1337086"/>
              <a:chExt cx="1617725" cy="369332"/>
            </a:xfrm>
          </p:grpSpPr>
          <p:cxnSp>
            <p:nvCxnSpPr>
              <p:cNvPr id="21" name="直接连接符 20">
                <a:extLst>
                  <a:ext uri="{FF2B5EF4-FFF2-40B4-BE49-F238E27FC236}">
                    <a16:creationId xmlns:a16="http://schemas.microsoft.com/office/drawing/2014/main" id="{A48D82D7-7BE9-4828-BF78-E9390B734BF3}"/>
                  </a:ext>
                </a:extLst>
              </p:cNvPr>
              <p:cNvCxnSpPr/>
              <p:nvPr/>
            </p:nvCxnSpPr>
            <p:spPr>
              <a:xfrm>
                <a:off x="6357645" y="1527422"/>
                <a:ext cx="418920" cy="0"/>
              </a:xfrm>
              <a:prstGeom prst="line">
                <a:avLst/>
              </a:prstGeom>
              <a:ln w="28575">
                <a:solidFill>
                  <a:srgbClr val="008000"/>
                </a:solidFill>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E6B5316B-1D72-488C-8D9C-F01394301AD6}"/>
                  </a:ext>
                </a:extLst>
              </p:cNvPr>
              <p:cNvSpPr txBox="1"/>
              <p:nvPr/>
            </p:nvSpPr>
            <p:spPr>
              <a:xfrm>
                <a:off x="6957143" y="1337086"/>
                <a:ext cx="1018227" cy="369332"/>
              </a:xfrm>
              <a:prstGeom prst="rect">
                <a:avLst/>
              </a:prstGeom>
              <a:noFill/>
            </p:spPr>
            <p:txBody>
              <a:bodyPr wrap="none" rtlCol="0">
                <a:spAutoFit/>
              </a:bodyPr>
              <a:lstStyle/>
              <a:p>
                <a:r>
                  <a:rPr lang="en-US" altLang="zh-CN" dirty="0">
                    <a:latin typeface="Helvetica" panose="020B0604020202020204" pitchFamily="34" charset="0"/>
                    <a:cs typeface="Helvetica" panose="020B0604020202020204" pitchFamily="34" charset="0"/>
                  </a:rPr>
                  <a:t>Group 1</a:t>
                </a:r>
                <a:endParaRPr lang="zh-CN" altLang="en-US" dirty="0">
                  <a:latin typeface="Helvetica" panose="020B0604020202020204" pitchFamily="34" charset="0"/>
                  <a:cs typeface="Helvetica" panose="020B0604020202020204" pitchFamily="34" charset="0"/>
                </a:endParaRPr>
              </a:p>
            </p:txBody>
          </p:sp>
        </p:grpSp>
        <p:grpSp>
          <p:nvGrpSpPr>
            <p:cNvPr id="23" name="组合 22">
              <a:extLst>
                <a:ext uri="{FF2B5EF4-FFF2-40B4-BE49-F238E27FC236}">
                  <a16:creationId xmlns:a16="http://schemas.microsoft.com/office/drawing/2014/main" id="{5916538F-88B7-45E2-B0B7-31E7A21DBEA6}"/>
                </a:ext>
              </a:extLst>
            </p:cNvPr>
            <p:cNvGrpSpPr/>
            <p:nvPr/>
          </p:nvGrpSpPr>
          <p:grpSpPr>
            <a:xfrm>
              <a:off x="6322132" y="2009028"/>
              <a:ext cx="1617725" cy="369332"/>
              <a:chOff x="6357645" y="1977975"/>
              <a:chExt cx="1617725" cy="369332"/>
            </a:xfrm>
          </p:grpSpPr>
          <p:cxnSp>
            <p:nvCxnSpPr>
              <p:cNvPr id="24" name="直接连接符 23">
                <a:extLst>
                  <a:ext uri="{FF2B5EF4-FFF2-40B4-BE49-F238E27FC236}">
                    <a16:creationId xmlns:a16="http://schemas.microsoft.com/office/drawing/2014/main" id="{23423F08-262B-49BE-A347-2334E51EFB10}"/>
                  </a:ext>
                </a:extLst>
              </p:cNvPr>
              <p:cNvCxnSpPr/>
              <p:nvPr/>
            </p:nvCxnSpPr>
            <p:spPr>
              <a:xfrm>
                <a:off x="6357645" y="2162641"/>
                <a:ext cx="418920"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95CEF971-B3AB-4A78-A139-5DA5BAE6E86C}"/>
                  </a:ext>
                </a:extLst>
              </p:cNvPr>
              <p:cNvSpPr txBox="1"/>
              <p:nvPr/>
            </p:nvSpPr>
            <p:spPr>
              <a:xfrm>
                <a:off x="6957143" y="1977975"/>
                <a:ext cx="1018227" cy="369332"/>
              </a:xfrm>
              <a:prstGeom prst="rect">
                <a:avLst/>
              </a:prstGeom>
              <a:noFill/>
            </p:spPr>
            <p:txBody>
              <a:bodyPr wrap="none" rtlCol="0">
                <a:spAutoFit/>
              </a:bodyPr>
              <a:lstStyle/>
              <a:p>
                <a:r>
                  <a:rPr lang="en-US" altLang="zh-CN" dirty="0">
                    <a:latin typeface="Helvetica" panose="020B0604020202020204" pitchFamily="34" charset="0"/>
                    <a:cs typeface="Helvetica" panose="020B0604020202020204" pitchFamily="34" charset="0"/>
                  </a:rPr>
                  <a:t>Group 2</a:t>
                </a:r>
                <a:endParaRPr lang="zh-CN" altLang="en-US" dirty="0">
                  <a:latin typeface="Helvetica" panose="020B0604020202020204" pitchFamily="34" charset="0"/>
                  <a:cs typeface="Helvetica" panose="020B0604020202020204" pitchFamily="34" charset="0"/>
                </a:endParaRPr>
              </a:p>
            </p:txBody>
          </p:sp>
        </p:grpSp>
        <p:grpSp>
          <p:nvGrpSpPr>
            <p:cNvPr id="26" name="组合 25">
              <a:extLst>
                <a:ext uri="{FF2B5EF4-FFF2-40B4-BE49-F238E27FC236}">
                  <a16:creationId xmlns:a16="http://schemas.microsoft.com/office/drawing/2014/main" id="{2AA445B4-3E9F-4677-AE77-1A75A2264006}"/>
                </a:ext>
              </a:extLst>
            </p:cNvPr>
            <p:cNvGrpSpPr/>
            <p:nvPr/>
          </p:nvGrpSpPr>
          <p:grpSpPr>
            <a:xfrm>
              <a:off x="6322132" y="2649917"/>
              <a:ext cx="2000486" cy="369332"/>
              <a:chOff x="6357645" y="2618864"/>
              <a:chExt cx="2000486" cy="369332"/>
            </a:xfrm>
          </p:grpSpPr>
          <p:cxnSp>
            <p:nvCxnSpPr>
              <p:cNvPr id="27" name="直接连接符 26">
                <a:extLst>
                  <a:ext uri="{FF2B5EF4-FFF2-40B4-BE49-F238E27FC236}">
                    <a16:creationId xmlns:a16="http://schemas.microsoft.com/office/drawing/2014/main" id="{FCB99C3F-03F7-4BAC-8B35-9B408F4167F2}"/>
                  </a:ext>
                </a:extLst>
              </p:cNvPr>
              <p:cNvCxnSpPr/>
              <p:nvPr/>
            </p:nvCxnSpPr>
            <p:spPr>
              <a:xfrm>
                <a:off x="6357645" y="2803848"/>
                <a:ext cx="418920" cy="0"/>
              </a:xfrm>
              <a:prstGeom prst="line">
                <a:avLst/>
              </a:prstGeom>
              <a:ln w="28575">
                <a:solidFill>
                  <a:srgbClr val="010101"/>
                </a:solidFill>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8C7FB0CB-E42C-44AD-B0FB-34EC66188C1C}"/>
                  </a:ext>
                </a:extLst>
              </p:cNvPr>
              <p:cNvSpPr txBox="1"/>
              <p:nvPr/>
            </p:nvSpPr>
            <p:spPr>
              <a:xfrm>
                <a:off x="6955183" y="2618864"/>
                <a:ext cx="1402948" cy="369332"/>
              </a:xfrm>
              <a:prstGeom prst="rect">
                <a:avLst/>
              </a:prstGeom>
              <a:noFill/>
            </p:spPr>
            <p:txBody>
              <a:bodyPr wrap="none" rtlCol="0">
                <a:spAutoFit/>
              </a:bodyPr>
              <a:lstStyle/>
              <a:p>
                <a:r>
                  <a:rPr lang="en-US" altLang="zh-CN" dirty="0">
                    <a:latin typeface="Helvetica" panose="020B0604020202020204" pitchFamily="34" charset="0"/>
                    <a:cs typeface="Helvetica" panose="020B0604020202020204" pitchFamily="34" charset="0"/>
                  </a:rPr>
                  <a:t>All Samples</a:t>
                </a:r>
                <a:endParaRPr lang="zh-CN" altLang="en-US" dirty="0">
                  <a:latin typeface="Helvetica" panose="020B0604020202020204" pitchFamily="34" charset="0"/>
                  <a:cs typeface="Helvetica" panose="020B0604020202020204" pitchFamily="34" charset="0"/>
                </a:endParaRPr>
              </a:p>
            </p:txBody>
          </p:sp>
        </p:grpSp>
        <p:sp>
          <p:nvSpPr>
            <p:cNvPr id="29" name="文本框 28">
              <a:extLst>
                <a:ext uri="{FF2B5EF4-FFF2-40B4-BE49-F238E27FC236}">
                  <a16:creationId xmlns:a16="http://schemas.microsoft.com/office/drawing/2014/main" id="{48FE070E-C82A-4B5C-B900-B80C18AD7DA5}"/>
                </a:ext>
              </a:extLst>
            </p:cNvPr>
            <p:cNvSpPr txBox="1"/>
            <p:nvPr/>
          </p:nvSpPr>
          <p:spPr>
            <a:xfrm>
              <a:off x="2900400" y="3972128"/>
              <a:ext cx="875561" cy="369332"/>
            </a:xfrm>
            <a:prstGeom prst="rect">
              <a:avLst/>
            </a:prstGeom>
            <a:noFill/>
          </p:spPr>
          <p:txBody>
            <a:bodyPr wrap="none" rtlCol="0">
              <a:spAutoFit/>
            </a:bodyPr>
            <a:lstStyle/>
            <a:p>
              <a:pPr algn="ctr"/>
              <a:r>
                <a:rPr lang="en-US" altLang="zh-CN" dirty="0">
                  <a:latin typeface="Helvetica" panose="020B0604020202020204" pitchFamily="34" charset="0"/>
                  <a:cs typeface="Helvetica" panose="020B0604020202020204" pitchFamily="34" charset="0"/>
                </a:rPr>
                <a:t>minute</a:t>
              </a:r>
              <a:endParaRPr lang="zh-CN" altLang="en-US" dirty="0">
                <a:latin typeface="Helvetica" panose="020B0604020202020204" pitchFamily="34" charset="0"/>
                <a:cs typeface="Helvetica" panose="020B0604020202020204" pitchFamily="34" charset="0"/>
              </a:endParaRPr>
            </a:p>
          </p:txBody>
        </p:sp>
        <p:sp>
          <p:nvSpPr>
            <p:cNvPr id="30" name="文本框 29">
              <a:extLst>
                <a:ext uri="{FF2B5EF4-FFF2-40B4-BE49-F238E27FC236}">
                  <a16:creationId xmlns:a16="http://schemas.microsoft.com/office/drawing/2014/main" id="{1C3329C8-D485-4A47-9242-FA992F25F4A7}"/>
                </a:ext>
              </a:extLst>
            </p:cNvPr>
            <p:cNvSpPr txBox="1"/>
            <p:nvPr/>
          </p:nvSpPr>
          <p:spPr>
            <a:xfrm rot="16200000">
              <a:off x="192227" y="2444767"/>
              <a:ext cx="1261884" cy="369332"/>
            </a:xfrm>
            <a:prstGeom prst="rect">
              <a:avLst/>
            </a:prstGeom>
            <a:noFill/>
          </p:spPr>
          <p:txBody>
            <a:bodyPr wrap="none" rtlCol="0">
              <a:spAutoFit/>
            </a:bodyPr>
            <a:lstStyle/>
            <a:p>
              <a:r>
                <a:rPr lang="en-US" altLang="zh-CN" dirty="0">
                  <a:latin typeface="Helvetica" panose="020B0604020202020204" pitchFamily="34" charset="0"/>
                  <a:cs typeface="Helvetica" panose="020B0604020202020204" pitchFamily="34" charset="0"/>
                </a:rPr>
                <a:t>Probability</a:t>
              </a:r>
              <a:endParaRPr lang="zh-CN" altLang="en-US" dirty="0">
                <a:latin typeface="Helvetica" panose="020B0604020202020204" pitchFamily="34" charset="0"/>
                <a:cs typeface="Helvetica" panose="020B0604020202020204" pitchFamily="34" charset="0"/>
              </a:endParaRPr>
            </a:p>
          </p:txBody>
        </p:sp>
      </p:grpSp>
      <p:sp>
        <p:nvSpPr>
          <p:cNvPr id="9" name="文本框 8">
            <a:extLst>
              <a:ext uri="{FF2B5EF4-FFF2-40B4-BE49-F238E27FC236}">
                <a16:creationId xmlns:a16="http://schemas.microsoft.com/office/drawing/2014/main" id="{569A348F-8472-4C4D-9E9E-EA67A912B7B0}"/>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2 - </a:t>
            </a:r>
            <a:r>
              <a:rPr lang="en-US" altLang="zh-CN" sz="1400" i="1" dirty="0">
                <a:latin typeface="Times New Roman" panose="02020603050405020304" pitchFamily="18" charset="0"/>
                <a:cs typeface="Times New Roman" panose="02020603050405020304" pitchFamily="18" charset="0"/>
              </a:rPr>
              <a:t>Analyzing Willingness of Walking Duration to Transit Stations Using Socio-Demographic Characteristics</a:t>
            </a:r>
            <a:endParaRPr lang="en-US" altLang="zh-CN" i="1" dirty="0">
              <a:latin typeface="Times New Roman" panose="02020603050405020304" pitchFamily="18" charset="0"/>
              <a:cs typeface="Times New Roman" panose="02020603050405020304" pitchFamily="18" charset="0"/>
            </a:endParaRPr>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Methods</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rgbClr val="FF5050"/>
          </a:solidFill>
          <a:ln w="28575" cap="flat">
            <a:solidFill>
              <a:srgbClr val="FF505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800" dirty="0">
                <a:solidFill>
                  <a:schemeClr val="bg1"/>
                </a:solidFill>
                <a:latin typeface="Helvetica" panose="020B0604020202020204" pitchFamily="34" charset="0"/>
                <a:cs typeface="Helvetica" panose="020B0604020202020204" pitchFamily="34" charset="0"/>
                <a:sym typeface="Helvetica Light"/>
              </a:rPr>
              <a:t>2.2</a:t>
            </a:r>
            <a:endParaRPr kumimoji="0" lang="zh-CN" altLang="en-US" sz="280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rgbClr val="FF5050"/>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588B0261-FE75-4375-AB50-9A0561D412A9}"/>
              </a:ext>
            </a:extLst>
          </p:cNvPr>
          <p:cNvSpPr>
            <a:spLocks noGrp="1"/>
          </p:cNvSpPr>
          <p:nvPr>
            <p:ph type="sldNum" sz="quarter" idx="12"/>
          </p:nvPr>
        </p:nvSpPr>
        <p:spPr/>
        <p:txBody>
          <a:bodyPr/>
          <a:lstStyle/>
          <a:p>
            <a:fld id="{A17BB91D-344C-44E0-9148-DFE0CFF5CFC9}" type="slidenum">
              <a:rPr lang="zh-CN" altLang="en-US" smtClean="0"/>
              <a:t>15</a:t>
            </a:fld>
            <a:endParaRPr lang="zh-CN" altLang="en-US"/>
          </a:p>
        </p:txBody>
      </p:sp>
      <p:grpSp>
        <p:nvGrpSpPr>
          <p:cNvPr id="31" name="组合 30">
            <a:extLst>
              <a:ext uri="{FF2B5EF4-FFF2-40B4-BE49-F238E27FC236}">
                <a16:creationId xmlns:a16="http://schemas.microsoft.com/office/drawing/2014/main" id="{784F6FCB-39A4-43F8-8D78-B4E93254B159}"/>
              </a:ext>
            </a:extLst>
          </p:cNvPr>
          <p:cNvGrpSpPr/>
          <p:nvPr/>
        </p:nvGrpSpPr>
        <p:grpSpPr>
          <a:xfrm>
            <a:off x="306570" y="591906"/>
            <a:ext cx="3338795" cy="461665"/>
            <a:chOff x="-3" y="4326643"/>
            <a:chExt cx="3338795" cy="461665"/>
          </a:xfrm>
        </p:grpSpPr>
        <p:sp>
          <p:nvSpPr>
            <p:cNvPr id="32" name="矩形 31">
              <a:extLst>
                <a:ext uri="{FF2B5EF4-FFF2-40B4-BE49-F238E27FC236}">
                  <a16:creationId xmlns:a16="http://schemas.microsoft.com/office/drawing/2014/main" id="{7F2F78C7-8DE1-4D7F-82A9-B7B83FC107C7}"/>
                </a:ext>
              </a:extLst>
            </p:cNvPr>
            <p:cNvSpPr/>
            <p:nvPr/>
          </p:nvSpPr>
          <p:spPr>
            <a:xfrm>
              <a:off x="-3" y="4460785"/>
              <a:ext cx="193382" cy="193382"/>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33" name="文本框 32">
              <a:extLst>
                <a:ext uri="{FF2B5EF4-FFF2-40B4-BE49-F238E27FC236}">
                  <a16:creationId xmlns:a16="http://schemas.microsoft.com/office/drawing/2014/main" id="{DD9E0768-535A-4AE0-B760-6575D650B547}"/>
                </a:ext>
              </a:extLst>
            </p:cNvPr>
            <p:cNvSpPr txBox="1"/>
            <p:nvPr/>
          </p:nvSpPr>
          <p:spPr>
            <a:xfrm>
              <a:off x="193379" y="4326643"/>
              <a:ext cx="3145413" cy="461665"/>
            </a:xfrm>
            <a:prstGeom prst="rect">
              <a:avLst/>
            </a:prstGeom>
            <a:noFill/>
          </p:spPr>
          <p:txBody>
            <a:bodyPr wrap="none" rtlCol="0">
              <a:spAutoFit/>
            </a:bodyPr>
            <a:lstStyle/>
            <a:p>
              <a:r>
                <a:rPr lang="en-US" altLang="zh-CN" sz="2400" dirty="0">
                  <a:latin typeface="Helvetica" panose="020B0604020202020204" pitchFamily="34" charset="0"/>
                  <a:ea typeface="+mj-ea"/>
                  <a:cs typeface="Helvetica" panose="020B0604020202020204" pitchFamily="34" charset="0"/>
                </a:rPr>
                <a:t>Important assumption</a:t>
              </a:r>
            </a:p>
          </p:txBody>
        </p:sp>
      </p:grpSp>
    </p:spTree>
    <p:extLst>
      <p:ext uri="{BB962C8B-B14F-4D97-AF65-F5344CB8AC3E}">
        <p14:creationId xmlns:p14="http://schemas.microsoft.com/office/powerpoint/2010/main" val="2198562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a:extLst>
              <a:ext uri="{FF2B5EF4-FFF2-40B4-BE49-F238E27FC236}">
                <a16:creationId xmlns:a16="http://schemas.microsoft.com/office/drawing/2014/main" id="{F1F1E4CA-8C9C-4312-ABBE-EF241EE3EACE}"/>
              </a:ext>
            </a:extLst>
          </p:cNvPr>
          <p:cNvGrpSpPr/>
          <p:nvPr/>
        </p:nvGrpSpPr>
        <p:grpSpPr>
          <a:xfrm>
            <a:off x="914036" y="4027493"/>
            <a:ext cx="7642857" cy="958297"/>
            <a:chOff x="736847" y="4027493"/>
            <a:chExt cx="7642857" cy="958297"/>
          </a:xfrm>
        </p:grpSpPr>
        <p:grpSp>
          <p:nvGrpSpPr>
            <p:cNvPr id="11" name="组合 10">
              <a:extLst>
                <a:ext uri="{FF2B5EF4-FFF2-40B4-BE49-F238E27FC236}">
                  <a16:creationId xmlns:a16="http://schemas.microsoft.com/office/drawing/2014/main" id="{C9187B7B-FD7E-4E64-86BA-6CD7A4948C37}"/>
                </a:ext>
              </a:extLst>
            </p:cNvPr>
            <p:cNvGrpSpPr/>
            <p:nvPr/>
          </p:nvGrpSpPr>
          <p:grpSpPr>
            <a:xfrm>
              <a:off x="736847" y="4027493"/>
              <a:ext cx="7642857" cy="958297"/>
              <a:chOff x="736847" y="4027493"/>
              <a:chExt cx="7642857" cy="958297"/>
            </a:xfrm>
          </p:grpSpPr>
          <p:grpSp>
            <p:nvGrpSpPr>
              <p:cNvPr id="3" name="组合 2">
                <a:extLst>
                  <a:ext uri="{FF2B5EF4-FFF2-40B4-BE49-F238E27FC236}">
                    <a16:creationId xmlns:a16="http://schemas.microsoft.com/office/drawing/2014/main" id="{E4E84BE7-6748-493B-AE28-724F242BDCC9}"/>
                  </a:ext>
                </a:extLst>
              </p:cNvPr>
              <p:cNvGrpSpPr/>
              <p:nvPr/>
            </p:nvGrpSpPr>
            <p:grpSpPr>
              <a:xfrm>
                <a:off x="736847" y="4027493"/>
                <a:ext cx="7642857" cy="958297"/>
                <a:chOff x="736847" y="2284761"/>
                <a:chExt cx="7642857" cy="958297"/>
              </a:xfrm>
            </p:grpSpPr>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0EAA773F-5953-40C1-8B2E-2A2B485E4DAD}"/>
                        </a:ext>
                      </a:extLst>
                    </p:cNvPr>
                    <p:cNvSpPr txBox="1"/>
                    <p:nvPr/>
                  </p:nvSpPr>
                  <p:spPr>
                    <a:xfrm>
                      <a:off x="736847" y="2789279"/>
                      <a:ext cx="7642857" cy="453779"/>
                    </a:xfrm>
                    <a:prstGeom prst="rect">
                      <a:avLst/>
                    </a:prstGeom>
                    <a:noFill/>
                  </p:spPr>
                  <p:txBody>
                    <a:bodyPr wrap="square" lIns="0" tIns="0" rIns="0" bIns="0" rtlCol="0">
                      <a:spAutoFit/>
                    </a:bodyPr>
                    <a:lstStyle/>
                    <a:p>
                      <a:pPr algn="ctr">
                        <a:lnSpc>
                          <a:spcPct val="150000"/>
                        </a:lnSpc>
                      </a:pPr>
                      <a14:m>
                        <m:oMathPara xmlns:m="http://schemas.openxmlformats.org/officeDocument/2006/math">
                          <m:oMathParaPr>
                            <m:jc m:val="center"/>
                          </m:oMathParaPr>
                          <m:oMath xmlns:m="http://schemas.openxmlformats.org/officeDocument/2006/math">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𝑦</m:t>
                                </m:r>
                                <m:r>
                                  <a:rPr lang="en-US" altLang="zh-CN" b="0" i="1" smtClean="0">
                                    <a:latin typeface="Cambria Math" panose="02040503050406030204" pitchFamily="18" charset="0"/>
                                  </a:rPr>
                                  <m:t> </m:t>
                                </m:r>
                                <m:r>
                                  <a:rPr lang="en-US" altLang="zh-CN" b="0" i="1" smtClean="0">
                                    <a:latin typeface="Cambria Math" panose="02040503050406030204" pitchFamily="18" charset="0"/>
                                  </a:rPr>
                                  <m:t>𝑚𝑖𝑛</m:t>
                                </m:r>
                              </m:sub>
                            </m:sSub>
                            <m:r>
                              <a:rPr lang="en-US" altLang="zh-CN" b="0" i="1" smtClean="0">
                                <a:latin typeface="Cambria Math" panose="02040503050406030204" pitchFamily="18" charset="0"/>
                              </a:rPr>
                              <m:t> =</m:t>
                            </m:r>
                            <m:r>
                              <a:rPr lang="en-US" altLang="zh-CN" b="0" i="1" smtClean="0">
                                <a:latin typeface="Cambria Math" panose="02040503050406030204" pitchFamily="18" charset="0"/>
                              </a:rPr>
                              <m:t>𝐹</m:t>
                            </m:r>
                            <m:d>
                              <m:dPr>
                                <m:ctrlPr>
                                  <a:rPr lang="en-US" altLang="zh-CN" i="1" smtClean="0">
                                    <a:latin typeface="Cambria Math" panose="02040503050406030204" pitchFamily="18" charset="0"/>
                                  </a:rPr>
                                </m:ctrlPr>
                              </m:d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𝑓𝑎𝑐𝑡𝑜𝑟</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m:t>
                                </m:r>
                                <m:sSub>
                                  <m:sSubPr>
                                    <m:ctrlPr>
                                      <a:rPr lang="en-US" altLang="zh-CN" i="1">
                                        <a:latin typeface="Cambria Math" panose="02040503050406030204" pitchFamily="18" charset="0"/>
                                      </a:rPr>
                                    </m:ctrlPr>
                                  </m:sSubPr>
                                  <m:e>
                                    <m:r>
                                      <a:rPr lang="en-US" altLang="zh-CN" b="0" i="1">
                                        <a:latin typeface="Cambria Math" panose="02040503050406030204" pitchFamily="18" charset="0"/>
                                      </a:rPr>
                                      <m:t>𝑓𝑎𝑐𝑡𝑜𝑟</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a:latin typeface="Cambria Math" panose="02040503050406030204" pitchFamily="18" charset="0"/>
                                      </a:rPr>
                                      <m:t>𝑓𝑎𝑐𝑡𝑜𝑟</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 ……</m:t>
                                </m:r>
                              </m:e>
                            </m:d>
                            <m:r>
                              <a:rPr lang="en-US" altLang="zh-CN" b="0" i="1" smtClean="0">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m:rPr>
                                    <m:sty m:val="p"/>
                                  </m:rPr>
                                  <a:rPr lang="en-US" altLang="zh-CN" i="1">
                                    <a:latin typeface="Cambria Math" panose="02040503050406030204" pitchFamily="18" charset="0"/>
                                  </a:rPr>
                                  <m:t>y</m:t>
                                </m:r>
                                <m:r>
                                  <a:rPr lang="en-US" altLang="zh-CN" i="1">
                                    <a:latin typeface="Cambria Math" panose="02040503050406030204" pitchFamily="18" charset="0"/>
                                  </a:rPr>
                                  <m:t> </m:t>
                                </m:r>
                                <m:r>
                                  <a:rPr lang="en-US" altLang="zh-CN" i="1">
                                    <a:latin typeface="Cambria Math" panose="02040503050406030204" pitchFamily="18" charset="0"/>
                                  </a:rPr>
                                  <m:t>𝑚𝑖𝑛</m:t>
                                </m:r>
                              </m:sub>
                            </m:sSub>
                            <m:r>
                              <a:rPr lang="en-US" altLang="zh-CN" i="1">
                                <a:latin typeface="Cambria Math" panose="02040503050406030204" pitchFamily="18" charset="0"/>
                              </a:rPr>
                              <m:t> ∈ </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0, 1</m:t>
                                </m:r>
                              </m:e>
                            </m:d>
                          </m:oMath>
                        </m:oMathPara>
                      </a14:m>
                      <a:endParaRPr lang="en-US" altLang="zh-CN" dirty="0">
                        <a:latin typeface="Helvetica" panose="020B0604020202020204" pitchFamily="34" charset="0"/>
                        <a:cs typeface="Helvetica" panose="020B0604020202020204" pitchFamily="34" charset="0"/>
                      </a:endParaRPr>
                    </a:p>
                  </p:txBody>
                </p:sp>
              </mc:Choice>
              <mc:Fallback xmlns="">
                <p:sp>
                  <p:nvSpPr>
                    <p:cNvPr id="10" name="文本框 9">
                      <a:extLst>
                        <a:ext uri="{FF2B5EF4-FFF2-40B4-BE49-F238E27FC236}">
                          <a16:creationId xmlns:a16="http://schemas.microsoft.com/office/drawing/2014/main" id="{0EAA773F-5953-40C1-8B2E-2A2B485E4DAD}"/>
                        </a:ext>
                      </a:extLst>
                    </p:cNvPr>
                    <p:cNvSpPr txBox="1">
                      <a:spLocks noRot="1" noChangeAspect="1" noMove="1" noResize="1" noEditPoints="1" noAdjustHandles="1" noChangeArrowheads="1" noChangeShapeType="1" noTextEdit="1"/>
                    </p:cNvSpPr>
                    <p:nvPr/>
                  </p:nvSpPr>
                  <p:spPr>
                    <a:xfrm>
                      <a:off x="736847" y="2789279"/>
                      <a:ext cx="7642857" cy="453779"/>
                    </a:xfrm>
                    <a:prstGeom prst="rect">
                      <a:avLst/>
                    </a:prstGeom>
                    <a:blipFill>
                      <a:blip r:embed="rId3"/>
                      <a:stretch>
                        <a:fillRect/>
                      </a:stretch>
                    </a:blipFill>
                  </p:spPr>
                  <p:txBody>
                    <a:bodyPr/>
                    <a:lstStyle/>
                    <a:p>
                      <a:r>
                        <a:rPr lang="zh-CN" altLang="en-US">
                          <a:noFill/>
                        </a:rPr>
                        <a:t> </a:t>
                      </a:r>
                    </a:p>
                  </p:txBody>
                </p:sp>
              </mc:Fallback>
            </mc:AlternateContent>
            <p:sp>
              <p:nvSpPr>
                <p:cNvPr id="16" name="文本框 15">
                  <a:extLst>
                    <a:ext uri="{FF2B5EF4-FFF2-40B4-BE49-F238E27FC236}">
                      <a16:creationId xmlns:a16="http://schemas.microsoft.com/office/drawing/2014/main" id="{D122E412-8ED8-4FD0-B978-FBEB940A187A}"/>
                    </a:ext>
                  </a:extLst>
                </p:cNvPr>
                <p:cNvSpPr txBox="1"/>
                <p:nvPr/>
              </p:nvSpPr>
              <p:spPr>
                <a:xfrm>
                  <a:off x="4047453" y="2284761"/>
                  <a:ext cx="1159292" cy="369332"/>
                </a:xfrm>
                <a:prstGeom prst="rect">
                  <a:avLst/>
                </a:prstGeom>
                <a:noFill/>
              </p:spPr>
              <p:txBody>
                <a:bodyPr wrap="none" rtlCol="0">
                  <a:spAutoFit/>
                </a:bodyPr>
                <a:lstStyle/>
                <a:p>
                  <a:r>
                    <a:rPr lang="en-US" altLang="zh-CN" dirty="0">
                      <a:solidFill>
                        <a:srgbClr val="FF3300"/>
                      </a:solidFill>
                      <a:latin typeface="Helvetica" panose="020B0604020202020204" pitchFamily="34" charset="0"/>
                      <a:cs typeface="Helvetica" panose="020B0604020202020204" pitchFamily="34" charset="0"/>
                    </a:rPr>
                    <a:t>Attributes</a:t>
                  </a:r>
                  <a:endParaRPr lang="zh-CN" altLang="en-US" dirty="0">
                    <a:solidFill>
                      <a:srgbClr val="FF3300"/>
                    </a:solidFill>
                    <a:latin typeface="Helvetica" panose="020B0604020202020204" pitchFamily="34" charset="0"/>
                    <a:cs typeface="Helvetica" panose="020B0604020202020204" pitchFamily="34" charset="0"/>
                  </a:endParaRPr>
                </a:p>
              </p:txBody>
            </p:sp>
            <p:sp>
              <p:nvSpPr>
                <p:cNvPr id="17" name="左大括号 16">
                  <a:extLst>
                    <a:ext uri="{FF2B5EF4-FFF2-40B4-BE49-F238E27FC236}">
                      <a16:creationId xmlns:a16="http://schemas.microsoft.com/office/drawing/2014/main" id="{190A86FC-4490-4243-B206-35619BA9E8C1}"/>
                    </a:ext>
                  </a:extLst>
                </p:cNvPr>
                <p:cNvSpPr/>
                <p:nvPr/>
              </p:nvSpPr>
              <p:spPr>
                <a:xfrm rot="5400000">
                  <a:off x="3910508" y="1435657"/>
                  <a:ext cx="273890" cy="2656505"/>
                </a:xfrm>
                <a:prstGeom prst="leftBrace">
                  <a:avLst>
                    <a:gd name="adj1" fmla="val 80205"/>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elvetica" panose="020B0604020202020204" pitchFamily="34" charset="0"/>
                    <a:cs typeface="Helvetica" panose="020B0604020202020204" pitchFamily="34" charset="0"/>
                  </a:endParaRPr>
                </a:p>
              </p:txBody>
            </p:sp>
          </p:grpSp>
          <p:sp>
            <p:nvSpPr>
              <p:cNvPr id="26" name="箭头: 右 25">
                <a:extLst>
                  <a:ext uri="{FF2B5EF4-FFF2-40B4-BE49-F238E27FC236}">
                    <a16:creationId xmlns:a16="http://schemas.microsoft.com/office/drawing/2014/main" id="{07E4C93D-8BCE-4804-8C39-066C83C52309}"/>
                  </a:ext>
                </a:extLst>
              </p:cNvPr>
              <p:cNvSpPr/>
              <p:nvPr/>
            </p:nvSpPr>
            <p:spPr>
              <a:xfrm rot="16200000">
                <a:off x="1714132" y="4219964"/>
                <a:ext cx="193688" cy="169277"/>
              </a:xfrm>
              <a:prstGeom prst="rightArrow">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a:extLst>
                <a:ext uri="{FF2B5EF4-FFF2-40B4-BE49-F238E27FC236}">
                  <a16:creationId xmlns:a16="http://schemas.microsoft.com/office/drawing/2014/main" id="{7BD4425A-12E4-4C7A-93F8-4999809DC7F9}"/>
                </a:ext>
              </a:extLst>
            </p:cNvPr>
            <p:cNvSpPr/>
            <p:nvPr/>
          </p:nvSpPr>
          <p:spPr>
            <a:xfrm>
              <a:off x="1569720" y="4762500"/>
              <a:ext cx="457200" cy="197705"/>
            </a:xfrm>
            <a:prstGeom prst="rect">
              <a:avLst/>
            </a:prstGeom>
            <a:noFill/>
            <a:ln w="1905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4" name="矩形 23">
            <a:extLst>
              <a:ext uri="{FF2B5EF4-FFF2-40B4-BE49-F238E27FC236}">
                <a16:creationId xmlns:a16="http://schemas.microsoft.com/office/drawing/2014/main" id="{85552E28-91E2-4DFF-BDB0-E8BD4FAA9DF9}"/>
              </a:ext>
            </a:extLst>
          </p:cNvPr>
          <p:cNvSpPr/>
          <p:nvPr/>
        </p:nvSpPr>
        <p:spPr>
          <a:xfrm>
            <a:off x="0" y="537683"/>
            <a:ext cx="9143999" cy="2695877"/>
          </a:xfrm>
          <a:prstGeom prst="rect">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569A348F-8472-4C4D-9E9E-EA67A912B7B0}"/>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2 - </a:t>
            </a:r>
            <a:r>
              <a:rPr lang="en-US" altLang="zh-CN" sz="1400" i="1" dirty="0">
                <a:latin typeface="Times New Roman" panose="02020603050405020304" pitchFamily="18" charset="0"/>
                <a:cs typeface="Times New Roman" panose="02020603050405020304" pitchFamily="18" charset="0"/>
              </a:rPr>
              <a:t>Analyzing Willingness of Walking Duration to Transit Stations Using Socio-Demographic Characteristics</a:t>
            </a:r>
            <a:endParaRPr lang="en-US" altLang="zh-CN" i="1" dirty="0">
              <a:latin typeface="Times New Roman" panose="02020603050405020304" pitchFamily="18" charset="0"/>
              <a:cs typeface="Times New Roman" panose="02020603050405020304" pitchFamily="18" charset="0"/>
            </a:endParaRPr>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Methods</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rgbClr val="FF5050"/>
          </a:solidFill>
          <a:ln w="28575" cap="flat">
            <a:solidFill>
              <a:srgbClr val="FF505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800" dirty="0">
                <a:solidFill>
                  <a:schemeClr val="bg1"/>
                </a:solidFill>
                <a:latin typeface="Helvetica" panose="020B0604020202020204" pitchFamily="34" charset="0"/>
                <a:cs typeface="Helvetica" panose="020B0604020202020204" pitchFamily="34" charset="0"/>
                <a:sym typeface="Helvetica Light"/>
              </a:rPr>
              <a:t>2.2</a:t>
            </a:r>
            <a:endParaRPr kumimoji="0" lang="zh-CN" altLang="en-US" sz="280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rgbClr val="FF5050"/>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588B0261-FE75-4375-AB50-9A0561D412A9}"/>
              </a:ext>
            </a:extLst>
          </p:cNvPr>
          <p:cNvSpPr>
            <a:spLocks noGrp="1"/>
          </p:cNvSpPr>
          <p:nvPr>
            <p:ph type="sldNum" sz="quarter" idx="12"/>
          </p:nvPr>
        </p:nvSpPr>
        <p:spPr/>
        <p:txBody>
          <a:bodyPr/>
          <a:lstStyle/>
          <a:p>
            <a:fld id="{A17BB91D-344C-44E0-9148-DFE0CFF5CFC9}" type="slidenum">
              <a:rPr lang="zh-CN" altLang="en-US" smtClean="0"/>
              <a:t>16</a:t>
            </a:fld>
            <a:endParaRPr lang="zh-CN" altLang="en-US"/>
          </a:p>
        </p:txBody>
      </p:sp>
      <p:sp>
        <p:nvSpPr>
          <p:cNvPr id="15" name="文本框 14">
            <a:extLst>
              <a:ext uri="{FF2B5EF4-FFF2-40B4-BE49-F238E27FC236}">
                <a16:creationId xmlns:a16="http://schemas.microsoft.com/office/drawing/2014/main" id="{15B60D5D-DA94-495E-BBF9-D96A83D51A8F}"/>
              </a:ext>
            </a:extLst>
          </p:cNvPr>
          <p:cNvSpPr txBox="1"/>
          <p:nvPr/>
        </p:nvSpPr>
        <p:spPr>
          <a:xfrm>
            <a:off x="489527" y="1283772"/>
            <a:ext cx="3647152" cy="400110"/>
          </a:xfrm>
          <a:prstGeom prst="rect">
            <a:avLst/>
          </a:prstGeom>
          <a:noFill/>
        </p:spPr>
        <p:txBody>
          <a:bodyPr wrap="none" rtlCol="0">
            <a:spAutoFit/>
          </a:bodyPr>
          <a:lstStyle/>
          <a:p>
            <a:pPr marL="457200" indent="-457200">
              <a:buFont typeface="Wingdings" panose="05000000000000000000" pitchFamily="2" charset="2"/>
              <a:buChar char="l"/>
            </a:pPr>
            <a:r>
              <a:rPr lang="en-US" altLang="zh-CN" sz="2000" dirty="0">
                <a:latin typeface="Helvetica" panose="020B0604020202020204" pitchFamily="34" charset="0"/>
                <a:cs typeface="Helvetica" panose="020B0604020202020204" pitchFamily="34" charset="0"/>
              </a:rPr>
              <a:t>Abstract form of the model</a:t>
            </a:r>
            <a:endParaRPr lang="zh-CN" altLang="en-US" sz="2000" dirty="0">
              <a:latin typeface="Helvetica" panose="020B0604020202020204" pitchFamily="34" charset="0"/>
              <a:cs typeface="Helvetica" panose="020B0604020202020204" pitchFamily="34" charset="0"/>
            </a:endParaRPr>
          </a:p>
        </p:txBody>
      </p:sp>
      <p:grpSp>
        <p:nvGrpSpPr>
          <p:cNvPr id="21" name="组合 20">
            <a:extLst>
              <a:ext uri="{FF2B5EF4-FFF2-40B4-BE49-F238E27FC236}">
                <a16:creationId xmlns:a16="http://schemas.microsoft.com/office/drawing/2014/main" id="{210224E4-B9E8-4608-AFD5-4B515DBD1902}"/>
              </a:ext>
            </a:extLst>
          </p:cNvPr>
          <p:cNvGrpSpPr/>
          <p:nvPr/>
        </p:nvGrpSpPr>
        <p:grpSpPr>
          <a:xfrm>
            <a:off x="306570" y="591906"/>
            <a:ext cx="2963692" cy="461665"/>
            <a:chOff x="-3" y="4326643"/>
            <a:chExt cx="2963692" cy="461665"/>
          </a:xfrm>
        </p:grpSpPr>
        <p:sp>
          <p:nvSpPr>
            <p:cNvPr id="22" name="矩形 21">
              <a:extLst>
                <a:ext uri="{FF2B5EF4-FFF2-40B4-BE49-F238E27FC236}">
                  <a16:creationId xmlns:a16="http://schemas.microsoft.com/office/drawing/2014/main" id="{1A4AC1A9-9542-472A-8123-B76A66DAAB13}"/>
                </a:ext>
              </a:extLst>
            </p:cNvPr>
            <p:cNvSpPr/>
            <p:nvPr/>
          </p:nvSpPr>
          <p:spPr>
            <a:xfrm>
              <a:off x="-3" y="4460785"/>
              <a:ext cx="193382" cy="193382"/>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23" name="文本框 22">
              <a:extLst>
                <a:ext uri="{FF2B5EF4-FFF2-40B4-BE49-F238E27FC236}">
                  <a16:creationId xmlns:a16="http://schemas.microsoft.com/office/drawing/2014/main" id="{EFC97D42-7C1D-4197-A579-AE2DB41768FF}"/>
                </a:ext>
              </a:extLst>
            </p:cNvPr>
            <p:cNvSpPr txBox="1"/>
            <p:nvPr/>
          </p:nvSpPr>
          <p:spPr>
            <a:xfrm>
              <a:off x="193379" y="4326643"/>
              <a:ext cx="2770310" cy="461665"/>
            </a:xfrm>
            <a:prstGeom prst="rect">
              <a:avLst/>
            </a:prstGeom>
            <a:noFill/>
          </p:spPr>
          <p:txBody>
            <a:bodyPr wrap="none" rtlCol="0">
              <a:spAutoFit/>
            </a:bodyPr>
            <a:lstStyle/>
            <a:p>
              <a:r>
                <a:rPr lang="en-US" altLang="zh-CN" sz="2400" dirty="0">
                  <a:latin typeface="Helvetica" panose="020B0604020202020204" pitchFamily="34" charset="0"/>
                  <a:ea typeface="+mj-ea"/>
                  <a:cs typeface="Helvetica" panose="020B0604020202020204" pitchFamily="34" charset="0"/>
                </a:rPr>
                <a:t>Model construction</a:t>
              </a:r>
            </a:p>
          </p:txBody>
        </p:sp>
      </p:gr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FCE43384-05DB-4D89-B408-196FCB3826DC}"/>
                  </a:ext>
                </a:extLst>
              </p:cNvPr>
              <p:cNvSpPr/>
              <p:nvPr/>
            </p:nvSpPr>
            <p:spPr>
              <a:xfrm>
                <a:off x="914036" y="5011160"/>
                <a:ext cx="8052774" cy="1242456"/>
              </a:xfrm>
              <a:prstGeom prst="rect">
                <a:avLst/>
              </a:prstGeom>
            </p:spPr>
            <p:txBody>
              <a:bodyPr wrap="square">
                <a:spAutoFit/>
              </a:bodyPr>
              <a:lstStyle/>
              <a:p>
                <a:pPr>
                  <a:lnSpc>
                    <a:spcPct val="150000"/>
                  </a:lnSpc>
                </a:pPr>
                <a:r>
                  <a:rPr lang="en-US" altLang="zh-CN" dirty="0">
                    <a:latin typeface="Helvetica" panose="020B0604020202020204" pitchFamily="34" charset="0"/>
                    <a:cs typeface="Helvetica" panose="020B0604020202020204" pitchFamily="34" charset="0"/>
                  </a:rPr>
                  <a:t>Where: 	</a:t>
                </a:r>
              </a:p>
              <a:p>
                <a:pPr>
                  <a:lnSpc>
                    <a:spcPct val="150000"/>
                  </a:lnSpc>
                </a:pPr>
                <a:r>
                  <a:rPr lang="en-US" altLang="zh-CN" sz="1600" dirty="0">
                    <a:solidFill>
                      <a:srgbClr val="FF3300"/>
                    </a:solidFill>
                  </a:rPr>
                  <a:t>	</a:t>
                </a:r>
                <a14:m>
                  <m:oMath xmlns:m="http://schemas.openxmlformats.org/officeDocument/2006/math">
                    <m:r>
                      <a:rPr lang="en-US" altLang="zh-CN" sz="1600" i="1">
                        <a:solidFill>
                          <a:srgbClr val="FF3300"/>
                        </a:solidFill>
                        <a:latin typeface="Cambria Math" panose="02040503050406030204" pitchFamily="18" charset="0"/>
                      </a:rPr>
                      <m:t>𝑦</m:t>
                    </m:r>
                  </m:oMath>
                </a14:m>
                <a:r>
                  <a:rPr lang="en-US" altLang="zh-CN" sz="1600" dirty="0">
                    <a:latin typeface="Helvetica" panose="020B0604020202020204" pitchFamily="34" charset="0"/>
                    <a:cs typeface="Helvetica" panose="020B0604020202020204" pitchFamily="34" charset="0"/>
                  </a:rPr>
                  <a:t> 		the </a:t>
                </a:r>
                <a:r>
                  <a:rPr lang="en-US" altLang="zh-CN" sz="1600" dirty="0">
                    <a:solidFill>
                      <a:srgbClr val="FF3300"/>
                    </a:solidFill>
                    <a:latin typeface="Helvetica" panose="020B0604020202020204" pitchFamily="34" charset="0"/>
                    <a:cs typeface="Helvetica" panose="020B0604020202020204" pitchFamily="34" charset="0"/>
                  </a:rPr>
                  <a:t>given threshold</a:t>
                </a:r>
                <a:r>
                  <a:rPr lang="en-US" altLang="zh-CN" sz="1600" dirty="0">
                    <a:latin typeface="Helvetica" panose="020B0604020202020204" pitchFamily="34" charset="0"/>
                    <a:cs typeface="Helvetica" panose="020B0604020202020204" pitchFamily="34" charset="0"/>
                  </a:rPr>
                  <a:t> of walking duration</a:t>
                </a:r>
              </a:p>
              <a:p>
                <a:pPr>
                  <a:lnSpc>
                    <a:spcPct val="150000"/>
                  </a:lnSpc>
                </a:pPr>
                <a:r>
                  <a:rPr lang="en-US" altLang="zh-CN" sz="1600" dirty="0">
                    <a:solidFill>
                      <a:srgbClr val="FF3300"/>
                    </a:solidFill>
                  </a:rPr>
                  <a:t>	</a:t>
                </a:r>
                <a14:m>
                  <m:oMath xmlns:m="http://schemas.openxmlformats.org/officeDocument/2006/math">
                    <m:sSub>
                      <m:sSubPr>
                        <m:ctrlPr>
                          <a:rPr lang="en-US" altLang="zh-CN" sz="1600" i="1">
                            <a:solidFill>
                              <a:srgbClr val="FF3300"/>
                            </a:solidFill>
                            <a:latin typeface="Cambria Math" panose="02040503050406030204" pitchFamily="18" charset="0"/>
                          </a:rPr>
                        </m:ctrlPr>
                      </m:sSubPr>
                      <m:e>
                        <m:r>
                          <a:rPr lang="en-US" altLang="zh-CN" sz="1600" i="1">
                            <a:solidFill>
                              <a:srgbClr val="FF3300"/>
                            </a:solidFill>
                            <a:latin typeface="Cambria Math" panose="02040503050406030204" pitchFamily="18" charset="0"/>
                          </a:rPr>
                          <m:t>𝐷</m:t>
                        </m:r>
                      </m:e>
                      <m:sub>
                        <m:r>
                          <a:rPr lang="en-US" altLang="zh-CN" sz="1600" i="1">
                            <a:solidFill>
                              <a:srgbClr val="FF3300"/>
                            </a:solidFill>
                            <a:latin typeface="Cambria Math" panose="02040503050406030204" pitchFamily="18" charset="0"/>
                          </a:rPr>
                          <m:t>𝑦</m:t>
                        </m:r>
                        <m:r>
                          <a:rPr lang="en-US" altLang="zh-CN" sz="1600" i="1">
                            <a:solidFill>
                              <a:srgbClr val="FF3300"/>
                            </a:solidFill>
                            <a:latin typeface="Cambria Math" panose="02040503050406030204" pitchFamily="18" charset="0"/>
                          </a:rPr>
                          <m:t> </m:t>
                        </m:r>
                        <m:r>
                          <a:rPr lang="en-US" altLang="zh-CN" sz="1600" i="1">
                            <a:solidFill>
                              <a:srgbClr val="FF3300"/>
                            </a:solidFill>
                            <a:latin typeface="Cambria Math" panose="02040503050406030204" pitchFamily="18" charset="0"/>
                          </a:rPr>
                          <m:t>𝑚𝑖𝑛</m:t>
                        </m:r>
                      </m:sub>
                    </m:sSub>
                  </m:oMath>
                </a14:m>
                <a:r>
                  <a:rPr lang="en-US" altLang="zh-CN" sz="1600" dirty="0">
                    <a:solidFill>
                      <a:srgbClr val="FF3300"/>
                    </a:solidFill>
                    <a:latin typeface="Helvetica" panose="020B0604020202020204" pitchFamily="34" charset="0"/>
                    <a:cs typeface="Helvetica" panose="020B0604020202020204" pitchFamily="34" charset="0"/>
                  </a:rPr>
                  <a:t> 	</a:t>
                </a:r>
                <a:r>
                  <a:rPr lang="en-US" altLang="zh-CN" sz="1600" dirty="0">
                    <a:latin typeface="Helvetica" panose="020B0604020202020204" pitchFamily="34" charset="0"/>
                    <a:cs typeface="Helvetica" panose="020B0604020202020204" pitchFamily="34" charset="0"/>
                  </a:rPr>
                  <a:t>the </a:t>
                </a:r>
                <a:r>
                  <a:rPr lang="en-US" altLang="zh-CN" sz="1600" dirty="0">
                    <a:solidFill>
                      <a:srgbClr val="FF3300"/>
                    </a:solidFill>
                    <a:latin typeface="Helvetica" panose="020B0604020202020204" pitchFamily="34" charset="0"/>
                    <a:cs typeface="Helvetica" panose="020B0604020202020204" pitchFamily="34" charset="0"/>
                  </a:rPr>
                  <a:t>probability</a:t>
                </a:r>
                <a:r>
                  <a:rPr lang="en-US" altLang="zh-CN" sz="1600" dirty="0">
                    <a:latin typeface="Helvetica" panose="020B0604020202020204" pitchFamily="34" charset="0"/>
                    <a:cs typeface="Helvetica" panose="020B0604020202020204" pitchFamily="34" charset="0"/>
                  </a:rPr>
                  <a:t> of accepting or not at the threshold of </a:t>
                </a:r>
                <a14:m>
                  <m:oMath xmlns:m="http://schemas.openxmlformats.org/officeDocument/2006/math">
                    <m:r>
                      <a:rPr lang="en-US" altLang="zh-CN" sz="1600" i="1">
                        <a:solidFill>
                          <a:srgbClr val="FF3300"/>
                        </a:solidFill>
                        <a:latin typeface="Cambria Math" panose="02040503050406030204" pitchFamily="18" charset="0"/>
                      </a:rPr>
                      <m:t>𝑦</m:t>
                    </m:r>
                  </m:oMath>
                </a14:m>
                <a:r>
                  <a:rPr lang="en-US" altLang="zh-CN" sz="1600" dirty="0">
                    <a:latin typeface="Helvetica" panose="020B0604020202020204" pitchFamily="34" charset="0"/>
                    <a:cs typeface="Helvetica" panose="020B0604020202020204" pitchFamily="34" charset="0"/>
                  </a:rPr>
                  <a:t> minutes. </a:t>
                </a:r>
              </a:p>
            </p:txBody>
          </p:sp>
        </mc:Choice>
        <mc:Fallback xmlns="">
          <p:sp>
            <p:nvSpPr>
              <p:cNvPr id="4" name="矩形 3">
                <a:extLst>
                  <a:ext uri="{FF2B5EF4-FFF2-40B4-BE49-F238E27FC236}">
                    <a16:creationId xmlns:a16="http://schemas.microsoft.com/office/drawing/2014/main" id="{FCE43384-05DB-4D89-B408-196FCB3826DC}"/>
                  </a:ext>
                </a:extLst>
              </p:cNvPr>
              <p:cNvSpPr>
                <a:spLocks noRot="1" noChangeAspect="1" noMove="1" noResize="1" noEditPoints="1" noAdjustHandles="1" noChangeArrowheads="1" noChangeShapeType="1" noTextEdit="1"/>
              </p:cNvSpPr>
              <p:nvPr/>
            </p:nvSpPr>
            <p:spPr>
              <a:xfrm>
                <a:off x="914036" y="5011160"/>
                <a:ext cx="8052774" cy="1242456"/>
              </a:xfrm>
              <a:prstGeom prst="rect">
                <a:avLst/>
              </a:prstGeom>
              <a:blipFill>
                <a:blip r:embed="rId4"/>
                <a:stretch>
                  <a:fillRect l="-681" b="-39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45D9D806-0E52-472A-BE4A-BBE7D7DB7393}"/>
                  </a:ext>
                </a:extLst>
              </p:cNvPr>
              <p:cNvSpPr txBox="1"/>
              <p:nvPr/>
            </p:nvSpPr>
            <p:spPr>
              <a:xfrm>
                <a:off x="1726337" y="2010432"/>
                <a:ext cx="55626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𝑊𝑎𝑙𝑘𝑖𝑛𝑔</m:t>
                      </m:r>
                      <m:r>
                        <a:rPr lang="en-US" altLang="zh-CN" b="0" i="1" smtClean="0">
                          <a:latin typeface="Cambria Math" panose="02040503050406030204" pitchFamily="18" charset="0"/>
                        </a:rPr>
                        <m:t> </m:t>
                      </m:r>
                      <m:r>
                        <a:rPr lang="en-US" altLang="zh-CN" b="0" i="1" smtClean="0">
                          <a:latin typeface="Cambria Math" panose="02040503050406030204" pitchFamily="18" charset="0"/>
                        </a:rPr>
                        <m:t>𝑑𝑢𝑟𝑎𝑡𝑖𝑜𝑛</m:t>
                      </m:r>
                      <m:r>
                        <a:rPr lang="en-US" altLang="zh-CN" b="0" i="1" smtClean="0">
                          <a:latin typeface="Cambria Math" panose="02040503050406030204" pitchFamily="18" charset="0"/>
                        </a:rPr>
                        <m:t>=</m:t>
                      </m:r>
                      <m:r>
                        <a:rPr lang="en-US" altLang="zh-CN" b="0" i="1" smtClean="0">
                          <a:latin typeface="Cambria Math" panose="02040503050406030204" pitchFamily="18" charset="0"/>
                        </a:rPr>
                        <m:t>𝐹</m:t>
                      </m:r>
                      <m:d>
                        <m:dPr>
                          <m:ctrlPr>
                            <a:rPr lang="en-US" altLang="zh-CN" i="1" smtClean="0">
                              <a:latin typeface="Cambria Math" panose="02040503050406030204" pitchFamily="18" charset="0"/>
                            </a:rPr>
                          </m:ctrlPr>
                        </m:d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𝑓𝑎𝑐𝑡𝑜𝑟</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m:t>
                          </m:r>
                          <m:sSub>
                            <m:sSubPr>
                              <m:ctrlPr>
                                <a:rPr lang="en-US" altLang="zh-CN" i="1">
                                  <a:latin typeface="Cambria Math" panose="02040503050406030204" pitchFamily="18" charset="0"/>
                                </a:rPr>
                              </m:ctrlPr>
                            </m:sSubPr>
                            <m:e>
                              <m:r>
                                <a:rPr lang="en-US" altLang="zh-CN" b="0" i="1">
                                  <a:latin typeface="Cambria Math" panose="02040503050406030204" pitchFamily="18" charset="0"/>
                                </a:rPr>
                                <m:t>𝑓𝑎𝑐𝑡𝑜𝑟</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a:latin typeface="Cambria Math" panose="02040503050406030204" pitchFamily="18" charset="0"/>
                                </a:rPr>
                                <m:t>𝑓𝑎𝑐𝑡𝑜𝑟</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 ……</m:t>
                          </m:r>
                        </m:e>
                      </m:d>
                    </m:oMath>
                  </m:oMathPara>
                </a14:m>
                <a:endParaRPr lang="zh-CN" altLang="en-US" dirty="0">
                  <a:latin typeface="Helvetica" panose="020B0604020202020204" pitchFamily="34" charset="0"/>
                  <a:cs typeface="Helvetica" panose="020B0604020202020204" pitchFamily="34" charset="0"/>
                </a:endParaRPr>
              </a:p>
            </p:txBody>
          </p:sp>
        </mc:Choice>
        <mc:Fallback xmlns="">
          <p:sp>
            <p:nvSpPr>
              <p:cNvPr id="18" name="文本框 17">
                <a:extLst>
                  <a:ext uri="{FF2B5EF4-FFF2-40B4-BE49-F238E27FC236}">
                    <a16:creationId xmlns:a16="http://schemas.microsoft.com/office/drawing/2014/main" id="{45D9D806-0E52-472A-BE4A-BBE7D7DB7393}"/>
                  </a:ext>
                </a:extLst>
              </p:cNvPr>
              <p:cNvSpPr txBox="1">
                <a:spLocks noRot="1" noChangeAspect="1" noMove="1" noResize="1" noEditPoints="1" noAdjustHandles="1" noChangeArrowheads="1" noChangeShapeType="1" noTextEdit="1"/>
              </p:cNvSpPr>
              <p:nvPr/>
            </p:nvSpPr>
            <p:spPr>
              <a:xfrm>
                <a:off x="1726337" y="2010432"/>
                <a:ext cx="5562677" cy="276999"/>
              </a:xfrm>
              <a:prstGeom prst="rect">
                <a:avLst/>
              </a:prstGeom>
              <a:blipFill>
                <a:blip r:embed="rId5"/>
                <a:stretch>
                  <a:fillRect l="-876" b="-37778"/>
                </a:stretch>
              </a:blipFill>
            </p:spPr>
            <p:txBody>
              <a:bodyPr/>
              <a:lstStyle/>
              <a:p>
                <a:r>
                  <a:rPr lang="zh-CN" altLang="en-US">
                    <a:noFill/>
                  </a:rPr>
                  <a:t> </a:t>
                </a:r>
              </a:p>
            </p:txBody>
          </p:sp>
        </mc:Fallback>
      </mc:AlternateContent>
      <p:sp>
        <p:nvSpPr>
          <p:cNvPr id="19" name="乘号 18">
            <a:extLst>
              <a:ext uri="{FF2B5EF4-FFF2-40B4-BE49-F238E27FC236}">
                <a16:creationId xmlns:a16="http://schemas.microsoft.com/office/drawing/2014/main" id="{90BFF186-3049-4C92-BCB7-2E701BFB4C7F}"/>
              </a:ext>
            </a:extLst>
          </p:cNvPr>
          <p:cNvSpPr/>
          <p:nvPr/>
        </p:nvSpPr>
        <p:spPr>
          <a:xfrm>
            <a:off x="7965644" y="1855389"/>
            <a:ext cx="587083" cy="587083"/>
          </a:xfrm>
          <a:prstGeom prst="mathMultiply">
            <a:avLst>
              <a:gd name="adj1" fmla="val 1120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n-ea"/>
            </a:endParaRPr>
          </a:p>
        </p:txBody>
      </p:sp>
      <p:sp>
        <p:nvSpPr>
          <p:cNvPr id="20" name="椭圆 19">
            <a:extLst>
              <a:ext uri="{FF2B5EF4-FFF2-40B4-BE49-F238E27FC236}">
                <a16:creationId xmlns:a16="http://schemas.microsoft.com/office/drawing/2014/main" id="{EF33C267-E606-4F41-B5A4-204F7EDFF200}"/>
              </a:ext>
            </a:extLst>
          </p:cNvPr>
          <p:cNvSpPr/>
          <p:nvPr/>
        </p:nvSpPr>
        <p:spPr>
          <a:xfrm>
            <a:off x="8115300" y="4604522"/>
            <a:ext cx="308755" cy="30875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n-ea"/>
            </a:endParaRPr>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B5AC3429-BBD6-4786-80F4-9A83E9887C53}"/>
                  </a:ext>
                </a:extLst>
              </p:cNvPr>
              <p:cNvSpPr/>
              <p:nvPr/>
            </p:nvSpPr>
            <p:spPr>
              <a:xfrm>
                <a:off x="736847" y="2658081"/>
                <a:ext cx="4612160" cy="369332"/>
              </a:xfrm>
              <a:prstGeom prst="rect">
                <a:avLst/>
              </a:prstGeom>
              <a:ln w="19050">
                <a:solidFill>
                  <a:srgbClr val="FF5050"/>
                </a:solidFill>
              </a:ln>
            </p:spPr>
            <p:txBody>
              <a:bodyPr wrap="none">
                <a:spAutoFit/>
              </a:bodyPr>
              <a:lstStyle/>
              <a:p>
                <a:r>
                  <a:rPr lang="en-US" altLang="zh-CN" dirty="0">
                    <a:solidFill>
                      <a:srgbClr val="FF3300"/>
                    </a:solidFill>
                    <a:latin typeface="Helvetica" panose="020B0604020202020204" pitchFamily="34" charset="0"/>
                    <a:cs typeface="Helvetica" panose="020B0604020202020204" pitchFamily="34" charset="0"/>
                  </a:rPr>
                  <a:t>Continuous</a:t>
                </a:r>
                <a:r>
                  <a:rPr lang="en-US" altLang="zh-CN" dirty="0">
                    <a:latin typeface="Helvetica" panose="020B0604020202020204" pitchFamily="34" charset="0"/>
                    <a:cs typeface="Helvetica" panose="020B0604020202020204" pitchFamily="34" charset="0"/>
                  </a:rPr>
                  <a:t> value of Walking duration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2</m:t>
                        </m:r>
                      </m:sub>
                    </m:sSub>
                  </m:oMath>
                </a14:m>
                <a:endParaRPr lang="zh-CN" altLang="en-US" dirty="0">
                  <a:latin typeface="Helvetica" panose="020B0604020202020204" pitchFamily="34" charset="0"/>
                  <a:cs typeface="Helvetica" panose="020B0604020202020204" pitchFamily="34" charset="0"/>
                </a:endParaRPr>
              </a:p>
            </p:txBody>
          </p:sp>
        </mc:Choice>
        <mc:Fallback xmlns="">
          <p:sp>
            <p:nvSpPr>
              <p:cNvPr id="5" name="矩形 4">
                <a:extLst>
                  <a:ext uri="{FF2B5EF4-FFF2-40B4-BE49-F238E27FC236}">
                    <a16:creationId xmlns:a16="http://schemas.microsoft.com/office/drawing/2014/main" id="{B5AC3429-BBD6-4786-80F4-9A83E9887C53}"/>
                  </a:ext>
                </a:extLst>
              </p:cNvPr>
              <p:cNvSpPr>
                <a:spLocks noRot="1" noChangeAspect="1" noMove="1" noResize="1" noEditPoints="1" noAdjustHandles="1" noChangeArrowheads="1" noChangeShapeType="1" noTextEdit="1"/>
              </p:cNvSpPr>
              <p:nvPr/>
            </p:nvSpPr>
            <p:spPr>
              <a:xfrm>
                <a:off x="736847" y="2658081"/>
                <a:ext cx="4612160" cy="369332"/>
              </a:xfrm>
              <a:prstGeom prst="rect">
                <a:avLst/>
              </a:prstGeom>
              <a:blipFill>
                <a:blip r:embed="rId6"/>
                <a:stretch>
                  <a:fillRect l="-1054" t="-6250" b="-20313"/>
                </a:stretch>
              </a:blipFill>
              <a:ln w="19050">
                <a:solidFill>
                  <a:srgbClr val="FF5050"/>
                </a:solidFill>
              </a:ln>
            </p:spPr>
            <p:txBody>
              <a:bodyPr/>
              <a:lstStyle/>
              <a:p>
                <a:r>
                  <a:rPr lang="zh-CN" altLang="en-US">
                    <a:noFill/>
                  </a:rPr>
                  <a:t> </a:t>
                </a:r>
              </a:p>
            </p:txBody>
          </p:sp>
        </mc:Fallback>
      </mc:AlternateContent>
      <p:sp>
        <p:nvSpPr>
          <p:cNvPr id="25" name="箭头: 右 24">
            <a:extLst>
              <a:ext uri="{FF2B5EF4-FFF2-40B4-BE49-F238E27FC236}">
                <a16:creationId xmlns:a16="http://schemas.microsoft.com/office/drawing/2014/main" id="{2FF95A8D-0BCD-4CB2-904B-A8896CAA9033}"/>
              </a:ext>
            </a:extLst>
          </p:cNvPr>
          <p:cNvSpPr/>
          <p:nvPr/>
        </p:nvSpPr>
        <p:spPr>
          <a:xfrm rot="5400000">
            <a:off x="2622355" y="2452733"/>
            <a:ext cx="193688" cy="169277"/>
          </a:xfrm>
          <a:prstGeom prst="rightArrow">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8A9296C7-406F-4292-A77D-7E11978E16B3}"/>
                  </a:ext>
                </a:extLst>
              </p:cNvPr>
              <p:cNvSpPr/>
              <p:nvPr/>
            </p:nvSpPr>
            <p:spPr>
              <a:xfrm>
                <a:off x="501066" y="3603921"/>
                <a:ext cx="4439357" cy="369332"/>
              </a:xfrm>
              <a:prstGeom prst="rect">
                <a:avLst/>
              </a:prstGeom>
              <a:ln w="19050">
                <a:solidFill>
                  <a:srgbClr val="FF5050"/>
                </a:solidFill>
              </a:ln>
            </p:spPr>
            <p:txBody>
              <a:bodyPr wrap="none">
                <a:spAutoFit/>
              </a:bodyPr>
              <a:lstStyle/>
              <a:p>
                <a:r>
                  <a:rPr lang="en-US" altLang="zh-CN" dirty="0">
                    <a:solidFill>
                      <a:srgbClr val="FF3300"/>
                    </a:solidFill>
                    <a:latin typeface="Helvetica" panose="020B0604020202020204" pitchFamily="34" charset="0"/>
                    <a:cs typeface="Helvetica" panose="020B0604020202020204" pitchFamily="34" charset="0"/>
                  </a:rPr>
                  <a:t>Threshold</a:t>
                </a:r>
                <a:r>
                  <a:rPr lang="en-US" altLang="zh-CN" dirty="0">
                    <a:latin typeface="Helvetica" panose="020B0604020202020204" pitchFamily="34" charset="0"/>
                    <a:cs typeface="Helvetica" panose="020B0604020202020204" pitchFamily="34" charset="0"/>
                  </a:rPr>
                  <a:t> of walking duration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1</m:t>
                        </m:r>
                      </m:sub>
                    </m:sSub>
                    <m:r>
                      <a:rPr lang="en-US" altLang="zh-CN" i="1">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2</m:t>
                        </m:r>
                      </m:sub>
                    </m:sSub>
                    <m:r>
                      <a:rPr lang="en-US" altLang="zh-CN" i="1">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3</m:t>
                        </m:r>
                      </m:sub>
                    </m:sSub>
                    <m:r>
                      <a:rPr lang="en-US" altLang="zh-CN" i="1">
                        <a:latin typeface="Cambria Math" panose="02040503050406030204" pitchFamily="18" charset="0"/>
                      </a:rPr>
                      <m:t>……</m:t>
                    </m:r>
                  </m:oMath>
                </a14:m>
                <a:endParaRPr lang="zh-CN" altLang="en-US" dirty="0">
                  <a:latin typeface="Helvetica" panose="020B0604020202020204" pitchFamily="34" charset="0"/>
                  <a:cs typeface="Helvetica" panose="020B0604020202020204" pitchFamily="34" charset="0"/>
                </a:endParaRPr>
              </a:p>
            </p:txBody>
          </p:sp>
        </mc:Choice>
        <mc:Fallback xmlns="">
          <p:sp>
            <p:nvSpPr>
              <p:cNvPr id="6" name="矩形 5">
                <a:extLst>
                  <a:ext uri="{FF2B5EF4-FFF2-40B4-BE49-F238E27FC236}">
                    <a16:creationId xmlns:a16="http://schemas.microsoft.com/office/drawing/2014/main" id="{8A9296C7-406F-4292-A77D-7E11978E16B3}"/>
                  </a:ext>
                </a:extLst>
              </p:cNvPr>
              <p:cNvSpPr>
                <a:spLocks noRot="1" noChangeAspect="1" noMove="1" noResize="1" noEditPoints="1" noAdjustHandles="1" noChangeArrowheads="1" noChangeShapeType="1" noTextEdit="1"/>
              </p:cNvSpPr>
              <p:nvPr/>
            </p:nvSpPr>
            <p:spPr>
              <a:xfrm>
                <a:off x="501066" y="3603921"/>
                <a:ext cx="4439357" cy="369332"/>
              </a:xfrm>
              <a:prstGeom prst="rect">
                <a:avLst/>
              </a:prstGeom>
              <a:blipFill>
                <a:blip r:embed="rId7"/>
                <a:stretch>
                  <a:fillRect l="-958" t="-6250" b="-20313"/>
                </a:stretch>
              </a:blipFill>
              <a:ln w="19050">
                <a:solidFill>
                  <a:srgbClr val="FF5050"/>
                </a:solidFill>
              </a:ln>
            </p:spPr>
            <p:txBody>
              <a:bodyPr/>
              <a:lstStyle/>
              <a:p>
                <a:r>
                  <a:rPr lang="zh-CN" altLang="en-US">
                    <a:noFill/>
                  </a:rPr>
                  <a:t> </a:t>
                </a:r>
              </a:p>
            </p:txBody>
          </p:sp>
        </mc:Fallback>
      </mc:AlternateContent>
    </p:spTree>
    <p:extLst>
      <p:ext uri="{BB962C8B-B14F-4D97-AF65-F5344CB8AC3E}">
        <p14:creationId xmlns:p14="http://schemas.microsoft.com/office/powerpoint/2010/main" val="2462685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a:extLst>
              <a:ext uri="{FF2B5EF4-FFF2-40B4-BE49-F238E27FC236}">
                <a16:creationId xmlns:a16="http://schemas.microsoft.com/office/drawing/2014/main" id="{C72B119F-5E23-46B4-94DD-701052B2813A}"/>
              </a:ext>
            </a:extLst>
          </p:cNvPr>
          <p:cNvSpPr/>
          <p:nvPr/>
        </p:nvSpPr>
        <p:spPr>
          <a:xfrm>
            <a:off x="0" y="537683"/>
            <a:ext cx="4633825" cy="5950984"/>
          </a:xfrm>
          <a:prstGeom prst="rect">
            <a:avLst/>
          </a:prstGeom>
          <a:solidFill>
            <a:srgbClr val="FFFFFF"/>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569A348F-8472-4C4D-9E9E-EA67A912B7B0}"/>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2 - </a:t>
            </a:r>
            <a:r>
              <a:rPr lang="en-US" altLang="zh-CN" sz="1400" i="1" dirty="0">
                <a:latin typeface="Times New Roman" panose="02020603050405020304" pitchFamily="18" charset="0"/>
                <a:cs typeface="Times New Roman" panose="02020603050405020304" pitchFamily="18" charset="0"/>
              </a:rPr>
              <a:t>Analyzing Willingness of Walking Duration to Transit Stations Using Socio-Demographic Characteristics</a:t>
            </a:r>
            <a:endParaRPr lang="en-US" altLang="zh-CN" i="1" dirty="0">
              <a:latin typeface="Times New Roman" panose="02020603050405020304" pitchFamily="18" charset="0"/>
              <a:cs typeface="Times New Roman" panose="02020603050405020304" pitchFamily="18" charset="0"/>
            </a:endParaRPr>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Data description</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rgbClr val="FF5050"/>
          </a:solidFill>
          <a:ln w="28575" cap="flat">
            <a:solidFill>
              <a:srgbClr val="FF505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800" dirty="0">
                <a:solidFill>
                  <a:schemeClr val="bg1"/>
                </a:solidFill>
                <a:latin typeface="Helvetica" panose="020B0604020202020204" pitchFamily="34" charset="0"/>
                <a:cs typeface="Helvetica" panose="020B0604020202020204" pitchFamily="34" charset="0"/>
                <a:sym typeface="Helvetica Light"/>
              </a:rPr>
              <a:t>2.3</a:t>
            </a:r>
            <a:endParaRPr kumimoji="0" lang="zh-CN" altLang="en-US" sz="2800" b="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rgbClr val="FF5050"/>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74FD4EBC-6A66-4F9D-8EF3-CE48D75D4CE5}"/>
              </a:ext>
            </a:extLst>
          </p:cNvPr>
          <p:cNvSpPr>
            <a:spLocks noGrp="1"/>
          </p:cNvSpPr>
          <p:nvPr>
            <p:ph type="sldNum" sz="quarter" idx="12"/>
          </p:nvPr>
        </p:nvSpPr>
        <p:spPr/>
        <p:txBody>
          <a:bodyPr/>
          <a:lstStyle/>
          <a:p>
            <a:fld id="{A17BB91D-344C-44E0-9148-DFE0CFF5CFC9}" type="slidenum">
              <a:rPr lang="zh-CN" altLang="en-US" smtClean="0"/>
              <a:t>17</a:t>
            </a:fld>
            <a:endParaRPr lang="zh-CN" altLang="en-US"/>
          </a:p>
        </p:txBody>
      </p:sp>
      <p:pic>
        <p:nvPicPr>
          <p:cNvPr id="15" name="图片 14">
            <a:extLst>
              <a:ext uri="{FF2B5EF4-FFF2-40B4-BE49-F238E27FC236}">
                <a16:creationId xmlns:a16="http://schemas.microsoft.com/office/drawing/2014/main" id="{883492D6-C976-4A8E-B864-44441CF1C960}"/>
              </a:ext>
            </a:extLst>
          </p:cNvPr>
          <p:cNvPicPr>
            <a:picLocks noChangeAspect="1"/>
          </p:cNvPicPr>
          <p:nvPr/>
        </p:nvPicPr>
        <p:blipFill rotWithShape="1">
          <a:blip r:embed="rId3"/>
          <a:srcRect t="69269" r="52524"/>
          <a:stretch/>
        </p:blipFill>
        <p:spPr>
          <a:xfrm>
            <a:off x="4633826" y="2069136"/>
            <a:ext cx="4286309" cy="3999383"/>
          </a:xfrm>
          <a:prstGeom prst="rect">
            <a:avLst/>
          </a:prstGeom>
        </p:spPr>
      </p:pic>
      <p:pic>
        <p:nvPicPr>
          <p:cNvPr id="16" name="图片 15">
            <a:extLst>
              <a:ext uri="{FF2B5EF4-FFF2-40B4-BE49-F238E27FC236}">
                <a16:creationId xmlns:a16="http://schemas.microsoft.com/office/drawing/2014/main" id="{4FC01681-D49F-47E0-BA2A-DB38955EBFDF}"/>
              </a:ext>
            </a:extLst>
          </p:cNvPr>
          <p:cNvPicPr>
            <a:picLocks noChangeAspect="1"/>
          </p:cNvPicPr>
          <p:nvPr/>
        </p:nvPicPr>
        <p:blipFill>
          <a:blip r:embed="rId4"/>
          <a:stretch>
            <a:fillRect/>
          </a:stretch>
        </p:blipFill>
        <p:spPr>
          <a:xfrm>
            <a:off x="306570" y="2441391"/>
            <a:ext cx="4000559" cy="3458111"/>
          </a:xfrm>
          <a:prstGeom prst="rect">
            <a:avLst/>
          </a:prstGeom>
        </p:spPr>
      </p:pic>
      <p:sp>
        <p:nvSpPr>
          <p:cNvPr id="17" name="文本框 16">
            <a:extLst>
              <a:ext uri="{FF2B5EF4-FFF2-40B4-BE49-F238E27FC236}">
                <a16:creationId xmlns:a16="http://schemas.microsoft.com/office/drawing/2014/main" id="{947E81A0-431A-44CF-BE38-6F8317561952}"/>
              </a:ext>
            </a:extLst>
          </p:cNvPr>
          <p:cNvSpPr txBox="1"/>
          <p:nvPr/>
        </p:nvSpPr>
        <p:spPr>
          <a:xfrm>
            <a:off x="209516" y="1371318"/>
            <a:ext cx="4246675" cy="400110"/>
          </a:xfrm>
          <a:prstGeom prst="rect">
            <a:avLst/>
          </a:prstGeom>
          <a:noFill/>
          <a:ln>
            <a:noFill/>
          </a:ln>
        </p:spPr>
        <p:txBody>
          <a:bodyPr wrap="none" rtlCol="0">
            <a:spAutoFit/>
          </a:bodyPr>
          <a:lstStyle/>
          <a:p>
            <a:pPr marL="342900" indent="-342900">
              <a:buFont typeface="Wingdings" panose="05000000000000000000" pitchFamily="2" charset="2"/>
              <a:buChar char="l"/>
            </a:pPr>
            <a:r>
              <a:rPr lang="en-US" altLang="zh-CN" sz="2000" dirty="0">
                <a:latin typeface="Helvetica" panose="020B0604020202020204" pitchFamily="34" charset="0"/>
                <a:cs typeface="Helvetica" panose="020B0604020202020204" pitchFamily="34" charset="0"/>
              </a:rPr>
              <a:t>Distribution of the transit stations</a:t>
            </a:r>
            <a:endParaRPr lang="zh-CN" altLang="en-US" sz="2000" dirty="0">
              <a:latin typeface="Helvetica" panose="020B0604020202020204" pitchFamily="34" charset="0"/>
              <a:cs typeface="Helvetica" panose="020B0604020202020204" pitchFamily="34" charset="0"/>
            </a:endParaRPr>
          </a:p>
        </p:txBody>
      </p:sp>
      <p:sp>
        <p:nvSpPr>
          <p:cNvPr id="18" name="文本框 17">
            <a:extLst>
              <a:ext uri="{FF2B5EF4-FFF2-40B4-BE49-F238E27FC236}">
                <a16:creationId xmlns:a16="http://schemas.microsoft.com/office/drawing/2014/main" id="{A3081018-F13D-46AB-A28F-8D1FD3540248}"/>
              </a:ext>
            </a:extLst>
          </p:cNvPr>
          <p:cNvSpPr txBox="1"/>
          <p:nvPr/>
        </p:nvSpPr>
        <p:spPr>
          <a:xfrm>
            <a:off x="5691817" y="1371318"/>
            <a:ext cx="2496196" cy="400110"/>
          </a:xfrm>
          <a:prstGeom prst="rect">
            <a:avLst/>
          </a:prstGeom>
          <a:noFill/>
          <a:ln>
            <a:noFill/>
          </a:ln>
        </p:spPr>
        <p:txBody>
          <a:bodyPr wrap="none" rtlCol="0">
            <a:spAutoFit/>
          </a:bodyPr>
          <a:lstStyle/>
          <a:p>
            <a:pPr marL="342900" indent="-342900">
              <a:buFont typeface="Wingdings" panose="05000000000000000000" pitchFamily="2" charset="2"/>
              <a:buChar char="l"/>
            </a:pPr>
            <a:r>
              <a:rPr lang="en-US" altLang="zh-CN" sz="2000" dirty="0">
                <a:latin typeface="Helvetica" panose="020B0604020202020204" pitchFamily="34" charset="0"/>
                <a:cs typeface="Helvetica" panose="020B0604020202020204" pitchFamily="34" charset="0"/>
              </a:rPr>
              <a:t>Data in this study</a:t>
            </a:r>
            <a:endParaRPr lang="zh-CN" altLang="en-US" sz="2000" dirty="0">
              <a:latin typeface="Helvetica" panose="020B0604020202020204" pitchFamily="34" charset="0"/>
              <a:cs typeface="Helvetica" panose="020B0604020202020204" pitchFamily="34" charset="0"/>
            </a:endParaRPr>
          </a:p>
        </p:txBody>
      </p:sp>
      <p:grpSp>
        <p:nvGrpSpPr>
          <p:cNvPr id="21" name="组合 20">
            <a:extLst>
              <a:ext uri="{FF2B5EF4-FFF2-40B4-BE49-F238E27FC236}">
                <a16:creationId xmlns:a16="http://schemas.microsoft.com/office/drawing/2014/main" id="{A74CB204-8644-4E1B-8F9D-416AE660F0F6}"/>
              </a:ext>
            </a:extLst>
          </p:cNvPr>
          <p:cNvGrpSpPr/>
          <p:nvPr/>
        </p:nvGrpSpPr>
        <p:grpSpPr>
          <a:xfrm>
            <a:off x="306570" y="591906"/>
            <a:ext cx="3252233" cy="461665"/>
            <a:chOff x="-3" y="4326643"/>
            <a:chExt cx="3252233" cy="461665"/>
          </a:xfrm>
        </p:grpSpPr>
        <p:sp>
          <p:nvSpPr>
            <p:cNvPr id="22" name="矩形 21">
              <a:extLst>
                <a:ext uri="{FF2B5EF4-FFF2-40B4-BE49-F238E27FC236}">
                  <a16:creationId xmlns:a16="http://schemas.microsoft.com/office/drawing/2014/main" id="{1AE71E57-3CE9-465E-A593-1845D34D26CE}"/>
                </a:ext>
              </a:extLst>
            </p:cNvPr>
            <p:cNvSpPr/>
            <p:nvPr/>
          </p:nvSpPr>
          <p:spPr>
            <a:xfrm>
              <a:off x="-3" y="4460785"/>
              <a:ext cx="193382" cy="193382"/>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23" name="文本框 22">
              <a:extLst>
                <a:ext uri="{FF2B5EF4-FFF2-40B4-BE49-F238E27FC236}">
                  <a16:creationId xmlns:a16="http://schemas.microsoft.com/office/drawing/2014/main" id="{DFCAC123-C237-4F84-BCF0-B42FC8163BDC}"/>
                </a:ext>
              </a:extLst>
            </p:cNvPr>
            <p:cNvSpPr txBox="1"/>
            <p:nvPr/>
          </p:nvSpPr>
          <p:spPr>
            <a:xfrm>
              <a:off x="193379" y="4326643"/>
              <a:ext cx="3058851" cy="461665"/>
            </a:xfrm>
            <a:prstGeom prst="rect">
              <a:avLst/>
            </a:prstGeom>
            <a:noFill/>
          </p:spPr>
          <p:txBody>
            <a:bodyPr wrap="none" rtlCol="0">
              <a:spAutoFit/>
            </a:bodyPr>
            <a:lstStyle/>
            <a:p>
              <a:r>
                <a:rPr lang="en-US" altLang="zh-CN" sz="2400" dirty="0">
                  <a:latin typeface="Helvetica" panose="020B0604020202020204" pitchFamily="34" charset="0"/>
                  <a:ea typeface="+mj-ea"/>
                  <a:cs typeface="Helvetica" panose="020B0604020202020204" pitchFamily="34" charset="0"/>
                </a:rPr>
                <a:t>Study case: Fukuoka</a:t>
              </a:r>
            </a:p>
          </p:txBody>
        </p:sp>
      </p:grpSp>
      <p:cxnSp>
        <p:nvCxnSpPr>
          <p:cNvPr id="26" name="直接连接符 25">
            <a:extLst>
              <a:ext uri="{FF2B5EF4-FFF2-40B4-BE49-F238E27FC236}">
                <a16:creationId xmlns:a16="http://schemas.microsoft.com/office/drawing/2014/main" id="{3EAE3A47-58DA-4874-9A29-EA2459E1FF79}"/>
              </a:ext>
            </a:extLst>
          </p:cNvPr>
          <p:cNvCxnSpPr>
            <a:cxnSpLocks/>
          </p:cNvCxnSpPr>
          <p:nvPr/>
        </p:nvCxnSpPr>
        <p:spPr>
          <a:xfrm>
            <a:off x="1106905" y="1873829"/>
            <a:ext cx="2451898"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4998F1DC-16C9-4C12-A119-EF7A8BBA1AAF}"/>
              </a:ext>
            </a:extLst>
          </p:cNvPr>
          <p:cNvCxnSpPr>
            <a:cxnSpLocks/>
          </p:cNvCxnSpPr>
          <p:nvPr/>
        </p:nvCxnSpPr>
        <p:spPr>
          <a:xfrm>
            <a:off x="5713966" y="1873829"/>
            <a:ext cx="2451898"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35272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0AEB919-1A34-467B-A66C-47369963425C}"/>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Data description</a:t>
            </a:r>
          </a:p>
        </p:txBody>
      </p:sp>
      <p:sp>
        <p:nvSpPr>
          <p:cNvPr id="6" name="矩形 5">
            <a:extLst>
              <a:ext uri="{FF2B5EF4-FFF2-40B4-BE49-F238E27FC236}">
                <a16:creationId xmlns:a16="http://schemas.microsoft.com/office/drawing/2014/main" id="{D30A53E8-B5C3-405E-8E6F-E687C629833F}"/>
              </a:ext>
            </a:extLst>
          </p:cNvPr>
          <p:cNvSpPr/>
          <p:nvPr/>
        </p:nvSpPr>
        <p:spPr>
          <a:xfrm>
            <a:off x="1" y="0"/>
            <a:ext cx="736846" cy="533479"/>
          </a:xfrm>
          <a:prstGeom prst="rect">
            <a:avLst/>
          </a:prstGeom>
          <a:solidFill>
            <a:srgbClr val="FF5050"/>
          </a:solidFill>
          <a:ln w="28575" cap="flat">
            <a:solidFill>
              <a:srgbClr val="FF505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800" dirty="0">
                <a:solidFill>
                  <a:schemeClr val="bg1"/>
                </a:solidFill>
                <a:latin typeface="Helvetica" panose="020B0604020202020204" pitchFamily="34" charset="0"/>
                <a:cs typeface="Helvetica" panose="020B0604020202020204" pitchFamily="34" charset="0"/>
                <a:sym typeface="Helvetica Light"/>
              </a:rPr>
              <a:t>2.3</a:t>
            </a:r>
            <a:endParaRPr kumimoji="0" lang="zh-CN" altLang="en-US" sz="280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endParaRPr>
          </a:p>
        </p:txBody>
      </p:sp>
      <p:cxnSp>
        <p:nvCxnSpPr>
          <p:cNvPr id="7" name="直接连接符 6">
            <a:extLst>
              <a:ext uri="{FF2B5EF4-FFF2-40B4-BE49-F238E27FC236}">
                <a16:creationId xmlns:a16="http://schemas.microsoft.com/office/drawing/2014/main" id="{FED7A80E-320C-4090-8B93-D9D68B505FDC}"/>
              </a:ext>
            </a:extLst>
          </p:cNvPr>
          <p:cNvCxnSpPr>
            <a:cxnSpLocks/>
          </p:cNvCxnSpPr>
          <p:nvPr/>
        </p:nvCxnSpPr>
        <p:spPr>
          <a:xfrm>
            <a:off x="736847" y="533480"/>
            <a:ext cx="8407153" cy="0"/>
          </a:xfrm>
          <a:prstGeom prst="line">
            <a:avLst/>
          </a:prstGeom>
          <a:ln w="28575">
            <a:solidFill>
              <a:srgbClr val="FF5050"/>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2E7794AA-1503-4FCD-BD03-BB804A032CB5}"/>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2 - </a:t>
            </a:r>
            <a:r>
              <a:rPr lang="en-US" altLang="zh-CN" sz="1400" i="1" dirty="0">
                <a:latin typeface="Times New Roman" panose="02020603050405020304" pitchFamily="18" charset="0"/>
                <a:cs typeface="Times New Roman" panose="02020603050405020304" pitchFamily="18" charset="0"/>
              </a:rPr>
              <a:t>Analyzing Willingness of Walking Duration to Transit Stations Using Socio-Demographic Characteristics</a:t>
            </a:r>
            <a:endParaRPr lang="en-US" altLang="zh-CN" i="1" dirty="0">
              <a:latin typeface="Times New Roman" panose="02020603050405020304" pitchFamily="18" charset="0"/>
              <a:cs typeface="Times New Roman" panose="02020603050405020304" pitchFamily="18" charset="0"/>
            </a:endParaRPr>
          </a:p>
        </p:txBody>
      </p:sp>
      <p:cxnSp>
        <p:nvCxnSpPr>
          <p:cNvPr id="9" name="直接连接符 8">
            <a:extLst>
              <a:ext uri="{FF2B5EF4-FFF2-40B4-BE49-F238E27FC236}">
                <a16:creationId xmlns:a16="http://schemas.microsoft.com/office/drawing/2014/main" id="{FE7C763A-95D2-468B-A45B-A618BA7C6628}"/>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 name="灯片编号占位符 1">
            <a:extLst>
              <a:ext uri="{FF2B5EF4-FFF2-40B4-BE49-F238E27FC236}">
                <a16:creationId xmlns:a16="http://schemas.microsoft.com/office/drawing/2014/main" id="{48452865-7F7D-4DC9-A921-2F476525AD7B}"/>
              </a:ext>
            </a:extLst>
          </p:cNvPr>
          <p:cNvSpPr>
            <a:spLocks noGrp="1"/>
          </p:cNvSpPr>
          <p:nvPr>
            <p:ph type="sldNum" sz="quarter" idx="12"/>
          </p:nvPr>
        </p:nvSpPr>
        <p:spPr>
          <a:xfrm>
            <a:off x="7086600" y="6492874"/>
            <a:ext cx="2057400" cy="365125"/>
          </a:xfrm>
        </p:spPr>
        <p:txBody>
          <a:bodyPr/>
          <a:lstStyle/>
          <a:p>
            <a:fld id="{A17BB91D-344C-44E0-9148-DFE0CFF5CFC9}" type="slidenum">
              <a:rPr lang="zh-CN" altLang="en-US" smtClean="0"/>
              <a:t>18</a:t>
            </a:fld>
            <a:endParaRPr lang="zh-CN" altLang="en-US"/>
          </a:p>
        </p:txBody>
      </p:sp>
      <p:pic>
        <p:nvPicPr>
          <p:cNvPr id="13" name="图片 12">
            <a:extLst>
              <a:ext uri="{FF2B5EF4-FFF2-40B4-BE49-F238E27FC236}">
                <a16:creationId xmlns:a16="http://schemas.microsoft.com/office/drawing/2014/main" id="{5637D842-EB17-45BD-B230-CC4DC7C3F401}"/>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33582" y="1639620"/>
            <a:ext cx="6676831" cy="4956150"/>
          </a:xfrm>
          <a:prstGeom prst="rect">
            <a:avLst/>
          </a:prstGeom>
          <a:noFill/>
          <a:ln>
            <a:noFill/>
          </a:ln>
        </p:spPr>
      </p:pic>
      <p:sp>
        <p:nvSpPr>
          <p:cNvPr id="15" name="文本框 14">
            <a:extLst>
              <a:ext uri="{FF2B5EF4-FFF2-40B4-BE49-F238E27FC236}">
                <a16:creationId xmlns:a16="http://schemas.microsoft.com/office/drawing/2014/main" id="{41B1A0AF-D34B-490A-BC47-D2E0C50D22E0}"/>
              </a:ext>
            </a:extLst>
          </p:cNvPr>
          <p:cNvSpPr txBox="1"/>
          <p:nvPr/>
        </p:nvSpPr>
        <p:spPr>
          <a:xfrm>
            <a:off x="2668086" y="1053571"/>
            <a:ext cx="3735638" cy="400110"/>
          </a:xfrm>
          <a:prstGeom prst="rect">
            <a:avLst/>
          </a:prstGeom>
          <a:noFill/>
          <a:ln w="19050">
            <a:noFill/>
          </a:ln>
        </p:spPr>
        <p:txBody>
          <a:bodyPr wrap="none" rtlCol="0">
            <a:spAutoFit/>
          </a:bodyPr>
          <a:lstStyle/>
          <a:p>
            <a:pPr marL="342900" indent="-342900">
              <a:buFont typeface="Wingdings" panose="05000000000000000000" pitchFamily="2" charset="2"/>
              <a:buChar char="l"/>
            </a:pPr>
            <a:r>
              <a:rPr lang="en-US" altLang="zh-CN" sz="2000" dirty="0">
                <a:solidFill>
                  <a:srgbClr val="FF0000"/>
                </a:solidFill>
                <a:latin typeface="Helvetica" panose="020B0604020202020204" pitchFamily="34" charset="0"/>
                <a:cs typeface="Helvetica" panose="020B0604020202020204" pitchFamily="34" charset="0"/>
              </a:rPr>
              <a:t>Source:</a:t>
            </a:r>
            <a:r>
              <a:rPr lang="en-US" altLang="zh-CN" sz="2000" dirty="0">
                <a:latin typeface="Helvetica" panose="020B0604020202020204" pitchFamily="34" charset="0"/>
                <a:cs typeface="Helvetica" panose="020B0604020202020204" pitchFamily="34" charset="0"/>
              </a:rPr>
              <a:t> Person Trip Survey </a:t>
            </a:r>
            <a:endParaRPr lang="zh-CN" altLang="en-US" sz="2000" dirty="0">
              <a:latin typeface="Helvetica" panose="020B0604020202020204" pitchFamily="34" charset="0"/>
              <a:cs typeface="Helvetica" panose="020B0604020202020204" pitchFamily="34" charset="0"/>
            </a:endParaRPr>
          </a:p>
        </p:txBody>
      </p:sp>
      <p:grpSp>
        <p:nvGrpSpPr>
          <p:cNvPr id="11" name="组合 10">
            <a:extLst>
              <a:ext uri="{FF2B5EF4-FFF2-40B4-BE49-F238E27FC236}">
                <a16:creationId xmlns:a16="http://schemas.microsoft.com/office/drawing/2014/main" id="{05FEBF77-1477-488C-8460-49FB3313643D}"/>
              </a:ext>
            </a:extLst>
          </p:cNvPr>
          <p:cNvGrpSpPr/>
          <p:nvPr/>
        </p:nvGrpSpPr>
        <p:grpSpPr>
          <a:xfrm>
            <a:off x="306570" y="591906"/>
            <a:ext cx="2245547" cy="461665"/>
            <a:chOff x="-3" y="4326643"/>
            <a:chExt cx="2245547" cy="461665"/>
          </a:xfrm>
        </p:grpSpPr>
        <p:sp>
          <p:nvSpPr>
            <p:cNvPr id="12" name="矩形 11">
              <a:extLst>
                <a:ext uri="{FF2B5EF4-FFF2-40B4-BE49-F238E27FC236}">
                  <a16:creationId xmlns:a16="http://schemas.microsoft.com/office/drawing/2014/main" id="{A0C789AB-41B4-4D80-BC62-388E54DA1CA9}"/>
                </a:ext>
              </a:extLst>
            </p:cNvPr>
            <p:cNvSpPr/>
            <p:nvPr/>
          </p:nvSpPr>
          <p:spPr>
            <a:xfrm>
              <a:off x="-3" y="4460785"/>
              <a:ext cx="193382" cy="193382"/>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16" name="文本框 15">
              <a:extLst>
                <a:ext uri="{FF2B5EF4-FFF2-40B4-BE49-F238E27FC236}">
                  <a16:creationId xmlns:a16="http://schemas.microsoft.com/office/drawing/2014/main" id="{3589B9D1-65D3-4971-B4DB-4170A1FE78DD}"/>
                </a:ext>
              </a:extLst>
            </p:cNvPr>
            <p:cNvSpPr txBox="1"/>
            <p:nvPr/>
          </p:nvSpPr>
          <p:spPr>
            <a:xfrm>
              <a:off x="193379" y="4326643"/>
              <a:ext cx="2052165" cy="461665"/>
            </a:xfrm>
            <a:prstGeom prst="rect">
              <a:avLst/>
            </a:prstGeom>
            <a:noFill/>
          </p:spPr>
          <p:txBody>
            <a:bodyPr wrap="none" rtlCol="0">
              <a:spAutoFit/>
            </a:bodyPr>
            <a:lstStyle/>
            <a:p>
              <a:r>
                <a:rPr lang="en-US" altLang="zh-CN" sz="2400" dirty="0">
                  <a:latin typeface="Helvetica" panose="020B0604020202020204" pitchFamily="34" charset="0"/>
                  <a:ea typeface="+mj-ea"/>
                  <a:cs typeface="Helvetica" panose="020B0604020202020204" pitchFamily="34" charset="0"/>
                </a:rPr>
                <a:t>Data disposal</a:t>
              </a:r>
            </a:p>
          </p:txBody>
        </p:sp>
      </p:grpSp>
      <p:cxnSp>
        <p:nvCxnSpPr>
          <p:cNvPr id="18" name="直接连接符 17">
            <a:extLst>
              <a:ext uri="{FF2B5EF4-FFF2-40B4-BE49-F238E27FC236}">
                <a16:creationId xmlns:a16="http://schemas.microsoft.com/office/drawing/2014/main" id="{1C224BA0-18D8-4C66-862E-7491FD97E362}"/>
              </a:ext>
            </a:extLst>
          </p:cNvPr>
          <p:cNvCxnSpPr>
            <a:cxnSpLocks/>
          </p:cNvCxnSpPr>
          <p:nvPr/>
        </p:nvCxnSpPr>
        <p:spPr>
          <a:xfrm>
            <a:off x="2971800" y="1546650"/>
            <a:ext cx="3128211"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1891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a:extLst>
              <a:ext uri="{FF2B5EF4-FFF2-40B4-BE49-F238E27FC236}">
                <a16:creationId xmlns:a16="http://schemas.microsoft.com/office/drawing/2014/main" id="{FBD367BD-4231-4F34-9F22-2E90F0DEB209}"/>
              </a:ext>
            </a:extLst>
          </p:cNvPr>
          <p:cNvSpPr/>
          <p:nvPr/>
        </p:nvSpPr>
        <p:spPr>
          <a:xfrm>
            <a:off x="-1" y="537684"/>
            <a:ext cx="4572001" cy="5955181"/>
          </a:xfrm>
          <a:prstGeom prst="rect">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a:extLst>
              <a:ext uri="{FF2B5EF4-FFF2-40B4-BE49-F238E27FC236}">
                <a16:creationId xmlns:a16="http://schemas.microsoft.com/office/drawing/2014/main" id="{F0AEB919-1A34-467B-A66C-47369963425C}"/>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Data description</a:t>
            </a:r>
          </a:p>
        </p:txBody>
      </p:sp>
      <p:sp>
        <p:nvSpPr>
          <p:cNvPr id="6" name="矩形 5">
            <a:extLst>
              <a:ext uri="{FF2B5EF4-FFF2-40B4-BE49-F238E27FC236}">
                <a16:creationId xmlns:a16="http://schemas.microsoft.com/office/drawing/2014/main" id="{D30A53E8-B5C3-405E-8E6F-E687C629833F}"/>
              </a:ext>
            </a:extLst>
          </p:cNvPr>
          <p:cNvSpPr/>
          <p:nvPr/>
        </p:nvSpPr>
        <p:spPr>
          <a:xfrm>
            <a:off x="1" y="0"/>
            <a:ext cx="736846" cy="533479"/>
          </a:xfrm>
          <a:prstGeom prst="rect">
            <a:avLst/>
          </a:prstGeom>
          <a:solidFill>
            <a:srgbClr val="FF5050"/>
          </a:solidFill>
          <a:ln w="28575" cap="flat">
            <a:solidFill>
              <a:srgbClr val="FF505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800" dirty="0">
                <a:solidFill>
                  <a:schemeClr val="bg1"/>
                </a:solidFill>
                <a:latin typeface="Helvetica" panose="020B0604020202020204" pitchFamily="34" charset="0"/>
                <a:cs typeface="Helvetica" panose="020B0604020202020204" pitchFamily="34" charset="0"/>
                <a:sym typeface="Helvetica Light"/>
              </a:rPr>
              <a:t>2.3</a:t>
            </a:r>
            <a:endParaRPr kumimoji="0" lang="zh-CN" altLang="en-US" sz="280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endParaRPr>
          </a:p>
        </p:txBody>
      </p:sp>
      <p:cxnSp>
        <p:nvCxnSpPr>
          <p:cNvPr id="7" name="直接连接符 6">
            <a:extLst>
              <a:ext uri="{FF2B5EF4-FFF2-40B4-BE49-F238E27FC236}">
                <a16:creationId xmlns:a16="http://schemas.microsoft.com/office/drawing/2014/main" id="{FED7A80E-320C-4090-8B93-D9D68B505FDC}"/>
              </a:ext>
            </a:extLst>
          </p:cNvPr>
          <p:cNvCxnSpPr>
            <a:cxnSpLocks/>
          </p:cNvCxnSpPr>
          <p:nvPr/>
        </p:nvCxnSpPr>
        <p:spPr>
          <a:xfrm>
            <a:off x="736847" y="533480"/>
            <a:ext cx="8407153" cy="0"/>
          </a:xfrm>
          <a:prstGeom prst="line">
            <a:avLst/>
          </a:prstGeom>
          <a:ln w="28575">
            <a:solidFill>
              <a:srgbClr val="FF5050"/>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2E7794AA-1503-4FCD-BD03-BB804A032CB5}"/>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2 - </a:t>
            </a:r>
            <a:r>
              <a:rPr lang="en-US" altLang="zh-CN" sz="1400" i="1" dirty="0">
                <a:latin typeface="Times New Roman" panose="02020603050405020304" pitchFamily="18" charset="0"/>
                <a:cs typeface="Times New Roman" panose="02020603050405020304" pitchFamily="18" charset="0"/>
              </a:rPr>
              <a:t>Analyzing Willingness of Walking Duration to Transit Stations Using Socio-Demographic Characteristics</a:t>
            </a:r>
            <a:endParaRPr lang="en-US" altLang="zh-CN" i="1" dirty="0">
              <a:latin typeface="Times New Roman" panose="02020603050405020304" pitchFamily="18" charset="0"/>
              <a:cs typeface="Times New Roman" panose="02020603050405020304" pitchFamily="18" charset="0"/>
            </a:endParaRPr>
          </a:p>
        </p:txBody>
      </p:sp>
      <p:sp>
        <p:nvSpPr>
          <p:cNvPr id="10" name="灯片编号占位符 1">
            <a:extLst>
              <a:ext uri="{FF2B5EF4-FFF2-40B4-BE49-F238E27FC236}">
                <a16:creationId xmlns:a16="http://schemas.microsoft.com/office/drawing/2014/main" id="{48452865-7F7D-4DC9-A921-2F476525AD7B}"/>
              </a:ext>
            </a:extLst>
          </p:cNvPr>
          <p:cNvSpPr>
            <a:spLocks noGrp="1"/>
          </p:cNvSpPr>
          <p:nvPr>
            <p:ph type="sldNum" sz="quarter" idx="12"/>
          </p:nvPr>
        </p:nvSpPr>
        <p:spPr>
          <a:xfrm>
            <a:off x="7086600" y="6492874"/>
            <a:ext cx="2057400" cy="365125"/>
          </a:xfrm>
        </p:spPr>
        <p:txBody>
          <a:bodyPr/>
          <a:lstStyle/>
          <a:p>
            <a:fld id="{A17BB91D-344C-44E0-9148-DFE0CFF5CFC9}" type="slidenum">
              <a:rPr lang="zh-CN" altLang="en-US" smtClean="0"/>
              <a:t>19</a:t>
            </a:fld>
            <a:endParaRPr lang="zh-CN" altLang="en-US"/>
          </a:p>
        </p:txBody>
      </p:sp>
      <p:cxnSp>
        <p:nvCxnSpPr>
          <p:cNvPr id="14" name="直接连接符 13">
            <a:extLst>
              <a:ext uri="{FF2B5EF4-FFF2-40B4-BE49-F238E27FC236}">
                <a16:creationId xmlns:a16="http://schemas.microsoft.com/office/drawing/2014/main" id="{EC22A8B9-832D-4508-A424-B73A4D75368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pic>
        <p:nvPicPr>
          <p:cNvPr id="15" name="图片 14" descr="age distribution_for subway">
            <a:extLst>
              <a:ext uri="{FF2B5EF4-FFF2-40B4-BE49-F238E27FC236}">
                <a16:creationId xmlns:a16="http://schemas.microsoft.com/office/drawing/2014/main" id="{CD91A1D3-B693-4F34-AFE2-3782E3110AB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6159" y="1191876"/>
            <a:ext cx="4320000" cy="2996659"/>
          </a:xfrm>
          <a:prstGeom prst="rect">
            <a:avLst/>
          </a:prstGeom>
          <a:noFill/>
          <a:ln>
            <a:noFill/>
          </a:ln>
        </p:spPr>
      </p:pic>
      <p:pic>
        <p:nvPicPr>
          <p:cNvPr id="16" name="图片 15" descr="walking duration distribution">
            <a:extLst>
              <a:ext uri="{FF2B5EF4-FFF2-40B4-BE49-F238E27FC236}">
                <a16:creationId xmlns:a16="http://schemas.microsoft.com/office/drawing/2014/main" id="{6893AF36-7A5E-4AF9-8A19-403261F63EC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687843" y="1191877"/>
            <a:ext cx="4320000" cy="2996658"/>
          </a:xfrm>
          <a:prstGeom prst="rect">
            <a:avLst/>
          </a:prstGeom>
          <a:noFill/>
          <a:ln>
            <a:noFill/>
          </a:ln>
        </p:spPr>
      </p:pic>
      <p:sp>
        <p:nvSpPr>
          <p:cNvPr id="17" name="矩形 16">
            <a:extLst>
              <a:ext uri="{FF2B5EF4-FFF2-40B4-BE49-F238E27FC236}">
                <a16:creationId xmlns:a16="http://schemas.microsoft.com/office/drawing/2014/main" id="{789DA0AE-287D-43C4-8497-B30A3027F608}"/>
              </a:ext>
            </a:extLst>
          </p:cNvPr>
          <p:cNvSpPr/>
          <p:nvPr/>
        </p:nvSpPr>
        <p:spPr>
          <a:xfrm>
            <a:off x="86375" y="4174487"/>
            <a:ext cx="4463081" cy="400110"/>
          </a:xfrm>
          <a:prstGeom prst="rect">
            <a:avLst/>
          </a:prstGeom>
        </p:spPr>
        <p:txBody>
          <a:bodyPr wrap="none">
            <a:spAutoFit/>
          </a:bodyPr>
          <a:lstStyle/>
          <a:p>
            <a:pPr marL="342900" indent="-342900">
              <a:buFont typeface="Wingdings" panose="05000000000000000000" pitchFamily="2" charset="2"/>
              <a:buChar char="l"/>
            </a:pPr>
            <a:r>
              <a:rPr lang="en-US" altLang="zh-CN" sz="2000" kern="100" dirty="0">
                <a:latin typeface="Helvetica" panose="020B0604020202020204" pitchFamily="34" charset="0"/>
                <a:cs typeface="Helvetica" panose="020B0604020202020204" pitchFamily="34" charset="0"/>
              </a:rPr>
              <a:t>The age distribution of passengers</a:t>
            </a:r>
            <a:endParaRPr lang="zh-CN" altLang="en-US" sz="2000" dirty="0">
              <a:latin typeface="Helvetica" panose="020B0604020202020204" pitchFamily="34" charset="0"/>
              <a:cs typeface="Helvetica" panose="020B0604020202020204" pitchFamily="34" charset="0"/>
            </a:endParaRPr>
          </a:p>
        </p:txBody>
      </p:sp>
      <p:sp>
        <p:nvSpPr>
          <p:cNvPr id="18" name="矩形 17">
            <a:extLst>
              <a:ext uri="{FF2B5EF4-FFF2-40B4-BE49-F238E27FC236}">
                <a16:creationId xmlns:a16="http://schemas.microsoft.com/office/drawing/2014/main" id="{276B8C5D-EB85-48CD-A523-828C2637B26A}"/>
              </a:ext>
            </a:extLst>
          </p:cNvPr>
          <p:cNvSpPr/>
          <p:nvPr/>
        </p:nvSpPr>
        <p:spPr>
          <a:xfrm>
            <a:off x="4835913" y="4174487"/>
            <a:ext cx="4023858" cy="400110"/>
          </a:xfrm>
          <a:prstGeom prst="rect">
            <a:avLst/>
          </a:prstGeom>
        </p:spPr>
        <p:txBody>
          <a:bodyPr wrap="none">
            <a:spAutoFit/>
          </a:bodyPr>
          <a:lstStyle/>
          <a:p>
            <a:pPr marL="342900" indent="-342900">
              <a:buFont typeface="Wingdings" panose="05000000000000000000" pitchFamily="2" charset="2"/>
              <a:buChar char="l"/>
            </a:pPr>
            <a:r>
              <a:rPr lang="en-US" altLang="zh-CN" sz="2000" kern="100" dirty="0">
                <a:latin typeface="Helvetica" panose="020B0604020202020204" pitchFamily="34" charset="0"/>
                <a:cs typeface="Helvetica" panose="020B0604020202020204" pitchFamily="34" charset="0"/>
              </a:rPr>
              <a:t>Distribution of walking duration</a:t>
            </a:r>
            <a:endParaRPr lang="zh-CN" altLang="en-US" sz="2000" dirty="0">
              <a:latin typeface="Helvetica" panose="020B0604020202020204" pitchFamily="34" charset="0"/>
              <a:cs typeface="Helvetica" panose="020B0604020202020204" pitchFamily="34" charset="0"/>
            </a:endParaRPr>
          </a:p>
        </p:txBody>
      </p:sp>
      <p:sp>
        <p:nvSpPr>
          <p:cNvPr id="20" name="文本框 19">
            <a:extLst>
              <a:ext uri="{FF2B5EF4-FFF2-40B4-BE49-F238E27FC236}">
                <a16:creationId xmlns:a16="http://schemas.microsoft.com/office/drawing/2014/main" id="{12CC69C9-3DDB-4491-9588-AC4A79DFF6B6}"/>
              </a:ext>
            </a:extLst>
          </p:cNvPr>
          <p:cNvSpPr txBox="1"/>
          <p:nvPr/>
        </p:nvSpPr>
        <p:spPr>
          <a:xfrm>
            <a:off x="304744" y="5196007"/>
            <a:ext cx="4071590" cy="923330"/>
          </a:xfrm>
          <a:prstGeom prst="rect">
            <a:avLst/>
          </a:prstGeom>
          <a:noFill/>
        </p:spPr>
        <p:txBody>
          <a:bodyPr wrap="square" rtlCol="0">
            <a:spAutoFit/>
          </a:bodyPr>
          <a:lstStyle/>
          <a:p>
            <a:r>
              <a:rPr lang="en-US" altLang="zh-CN" dirty="0">
                <a:latin typeface="Helvetica" panose="020B0604020202020204" pitchFamily="34" charset="0"/>
                <a:cs typeface="Helvetica" panose="020B0604020202020204" pitchFamily="34" charset="0"/>
              </a:rPr>
              <a:t>The passengers aged between </a:t>
            </a:r>
            <a:r>
              <a:rPr lang="en-US" altLang="zh-CN" dirty="0">
                <a:solidFill>
                  <a:srgbClr val="FF3300"/>
                </a:solidFill>
                <a:latin typeface="Helvetica" panose="020B0604020202020204" pitchFamily="34" charset="0"/>
                <a:cs typeface="Helvetica" panose="020B0604020202020204" pitchFamily="34" charset="0"/>
              </a:rPr>
              <a:t>25-55</a:t>
            </a:r>
            <a:r>
              <a:rPr lang="en-US" altLang="zh-CN" dirty="0">
                <a:latin typeface="Helvetica" panose="020B0604020202020204" pitchFamily="34" charset="0"/>
                <a:cs typeface="Helvetica" panose="020B0604020202020204" pitchFamily="34" charset="0"/>
              </a:rPr>
              <a:t> who are still </a:t>
            </a:r>
            <a:r>
              <a:rPr lang="en-US" altLang="zh-CN" dirty="0">
                <a:solidFill>
                  <a:srgbClr val="FF3300"/>
                </a:solidFill>
                <a:latin typeface="Helvetica" panose="020B0604020202020204" pitchFamily="34" charset="0"/>
                <a:cs typeface="Helvetica" panose="020B0604020202020204" pitchFamily="34" charset="0"/>
              </a:rPr>
              <a:t>at production age </a:t>
            </a:r>
            <a:r>
              <a:rPr lang="en-US" altLang="zh-CN" dirty="0">
                <a:latin typeface="Helvetica" panose="020B0604020202020204" pitchFamily="34" charset="0"/>
                <a:cs typeface="Helvetica" panose="020B0604020202020204" pitchFamily="34" charset="0"/>
              </a:rPr>
              <a:t>account for the majority</a:t>
            </a:r>
            <a:endParaRPr lang="zh-CN" altLang="en-US" dirty="0">
              <a:latin typeface="Helvetica" panose="020B0604020202020204" pitchFamily="34" charset="0"/>
              <a:cs typeface="Helvetica" panose="020B0604020202020204" pitchFamily="34" charset="0"/>
            </a:endParaRPr>
          </a:p>
        </p:txBody>
      </p:sp>
      <p:sp>
        <p:nvSpPr>
          <p:cNvPr id="21" name="文本框 20">
            <a:extLst>
              <a:ext uri="{FF2B5EF4-FFF2-40B4-BE49-F238E27FC236}">
                <a16:creationId xmlns:a16="http://schemas.microsoft.com/office/drawing/2014/main" id="{AA0E8E7F-108F-4428-A1CF-C978E350EED7}"/>
              </a:ext>
            </a:extLst>
          </p:cNvPr>
          <p:cNvSpPr txBox="1"/>
          <p:nvPr/>
        </p:nvSpPr>
        <p:spPr>
          <a:xfrm>
            <a:off x="4798667" y="5200470"/>
            <a:ext cx="4040589" cy="923330"/>
          </a:xfrm>
          <a:prstGeom prst="rect">
            <a:avLst/>
          </a:prstGeom>
          <a:noFill/>
        </p:spPr>
        <p:txBody>
          <a:bodyPr wrap="square" rtlCol="0">
            <a:spAutoFit/>
          </a:bodyPr>
          <a:lstStyle/>
          <a:p>
            <a:r>
              <a:rPr lang="en-US" altLang="zh-CN" dirty="0">
                <a:latin typeface="Helvetica" panose="020B0604020202020204" pitchFamily="34" charset="0"/>
                <a:cs typeface="Helvetica" panose="020B0604020202020204" pitchFamily="34" charset="0"/>
              </a:rPr>
              <a:t>People tend to reply a </a:t>
            </a:r>
            <a:r>
              <a:rPr lang="en-US" altLang="zh-CN" dirty="0">
                <a:solidFill>
                  <a:srgbClr val="FF3300"/>
                </a:solidFill>
                <a:latin typeface="Helvetica" panose="020B0604020202020204" pitchFamily="34" charset="0"/>
                <a:cs typeface="Helvetica" panose="020B0604020202020204" pitchFamily="34" charset="0"/>
              </a:rPr>
              <a:t>looser answer </a:t>
            </a:r>
            <a:r>
              <a:rPr lang="en-US" altLang="zh-CN" dirty="0">
                <a:latin typeface="Helvetica" panose="020B0604020202020204" pitchFamily="34" charset="0"/>
                <a:cs typeface="Helvetica" panose="020B0604020202020204" pitchFamily="34" charset="0"/>
              </a:rPr>
              <a:t>when they are being asked some questions about details.</a:t>
            </a:r>
            <a:endParaRPr lang="zh-CN" altLang="en-US" dirty="0">
              <a:latin typeface="Helvetica" panose="020B0604020202020204" pitchFamily="34" charset="0"/>
              <a:cs typeface="Helvetica" panose="020B0604020202020204" pitchFamily="34" charset="0"/>
            </a:endParaRPr>
          </a:p>
        </p:txBody>
      </p:sp>
      <p:cxnSp>
        <p:nvCxnSpPr>
          <p:cNvPr id="22" name="直接箭头连接符 21">
            <a:extLst>
              <a:ext uri="{FF2B5EF4-FFF2-40B4-BE49-F238E27FC236}">
                <a16:creationId xmlns:a16="http://schemas.microsoft.com/office/drawing/2014/main" id="{E5008548-C6CF-4420-B52F-96AB1AE162EB}"/>
              </a:ext>
            </a:extLst>
          </p:cNvPr>
          <p:cNvCxnSpPr>
            <a:cxnSpLocks/>
          </p:cNvCxnSpPr>
          <p:nvPr/>
        </p:nvCxnSpPr>
        <p:spPr>
          <a:xfrm flipH="1">
            <a:off x="5948532" y="1930400"/>
            <a:ext cx="609599" cy="0"/>
          </a:xfrm>
          <a:prstGeom prst="straightConnector1">
            <a:avLst/>
          </a:prstGeom>
          <a:ln w="38100">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9620AA73-294A-4C6F-BEAA-43C22A26B303}"/>
              </a:ext>
            </a:extLst>
          </p:cNvPr>
          <p:cNvCxnSpPr>
            <a:cxnSpLocks/>
          </p:cNvCxnSpPr>
          <p:nvPr/>
        </p:nvCxnSpPr>
        <p:spPr>
          <a:xfrm flipH="1">
            <a:off x="6349068" y="2372962"/>
            <a:ext cx="609599" cy="0"/>
          </a:xfrm>
          <a:prstGeom prst="straightConnector1">
            <a:avLst/>
          </a:prstGeom>
          <a:ln w="38100">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9FDDD7D7-CD03-4E47-93C9-56886EE5B3F0}"/>
              </a:ext>
            </a:extLst>
          </p:cNvPr>
          <p:cNvCxnSpPr>
            <a:cxnSpLocks/>
          </p:cNvCxnSpPr>
          <p:nvPr/>
        </p:nvCxnSpPr>
        <p:spPr>
          <a:xfrm flipH="1">
            <a:off x="6847843" y="3253014"/>
            <a:ext cx="609599" cy="0"/>
          </a:xfrm>
          <a:prstGeom prst="straightConnector1">
            <a:avLst/>
          </a:prstGeom>
          <a:ln w="38100">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7E74BFDC-6ED4-49C4-9845-163C3C22435F}"/>
              </a:ext>
            </a:extLst>
          </p:cNvPr>
          <p:cNvSpPr txBox="1"/>
          <p:nvPr/>
        </p:nvSpPr>
        <p:spPr>
          <a:xfrm>
            <a:off x="6958667" y="2372962"/>
            <a:ext cx="1831591" cy="646331"/>
          </a:xfrm>
          <a:prstGeom prst="rect">
            <a:avLst/>
          </a:prstGeom>
          <a:solidFill>
            <a:srgbClr val="FF5050">
              <a:alpha val="20000"/>
            </a:srgbClr>
          </a:solidFill>
          <a:ln w="19050">
            <a:noFill/>
          </a:ln>
        </p:spPr>
        <p:txBody>
          <a:bodyPr wrap="square" rtlCol="0">
            <a:spAutoFit/>
          </a:bodyPr>
          <a:lstStyle/>
          <a:p>
            <a:r>
              <a:rPr lang="en-US" altLang="zh-CN" dirty="0">
                <a:solidFill>
                  <a:srgbClr val="FF3300"/>
                </a:solidFill>
                <a:latin typeface="Helvetica" panose="020B0604020202020204" pitchFamily="34" charset="0"/>
                <a:cs typeface="Helvetica" panose="020B0604020202020204" pitchFamily="34" charset="0"/>
              </a:rPr>
              <a:t>Peak</a:t>
            </a:r>
            <a:r>
              <a:rPr lang="en-US" altLang="zh-CN" dirty="0">
                <a:latin typeface="Helvetica" panose="020B0604020202020204" pitchFamily="34" charset="0"/>
                <a:cs typeface="Helvetica" panose="020B0604020202020204" pitchFamily="34" charset="0"/>
              </a:rPr>
              <a:t> values at </a:t>
            </a:r>
            <a:r>
              <a:rPr lang="en-US" altLang="zh-CN" dirty="0">
                <a:solidFill>
                  <a:srgbClr val="FF3300"/>
                </a:solidFill>
                <a:latin typeface="Helvetica" panose="020B0604020202020204" pitchFamily="34" charset="0"/>
                <a:cs typeface="Helvetica" panose="020B0604020202020204" pitchFamily="34" charset="0"/>
              </a:rPr>
              <a:t>5, 10, 15 </a:t>
            </a:r>
            <a:r>
              <a:rPr lang="en-US" altLang="zh-CN" dirty="0">
                <a:latin typeface="Helvetica" panose="020B0604020202020204" pitchFamily="34" charset="0"/>
                <a:cs typeface="Helvetica" panose="020B0604020202020204" pitchFamily="34" charset="0"/>
              </a:rPr>
              <a:t>min</a:t>
            </a:r>
            <a:endParaRPr lang="zh-CN" altLang="en-US" dirty="0">
              <a:latin typeface="Helvetica" panose="020B0604020202020204" pitchFamily="34" charset="0"/>
              <a:cs typeface="Helvetica" panose="020B0604020202020204" pitchFamily="34" charset="0"/>
            </a:endParaRPr>
          </a:p>
        </p:txBody>
      </p:sp>
      <p:grpSp>
        <p:nvGrpSpPr>
          <p:cNvPr id="28" name="组合 27">
            <a:extLst>
              <a:ext uri="{FF2B5EF4-FFF2-40B4-BE49-F238E27FC236}">
                <a16:creationId xmlns:a16="http://schemas.microsoft.com/office/drawing/2014/main" id="{BB441338-7949-4BFF-B3A9-5CBD759F0E10}"/>
              </a:ext>
            </a:extLst>
          </p:cNvPr>
          <p:cNvGrpSpPr/>
          <p:nvPr/>
        </p:nvGrpSpPr>
        <p:grpSpPr>
          <a:xfrm>
            <a:off x="306570" y="591906"/>
            <a:ext cx="3478256" cy="461665"/>
            <a:chOff x="-3" y="4326643"/>
            <a:chExt cx="3478256" cy="461665"/>
          </a:xfrm>
        </p:grpSpPr>
        <p:sp>
          <p:nvSpPr>
            <p:cNvPr id="29" name="矩形 28">
              <a:extLst>
                <a:ext uri="{FF2B5EF4-FFF2-40B4-BE49-F238E27FC236}">
                  <a16:creationId xmlns:a16="http://schemas.microsoft.com/office/drawing/2014/main" id="{CAC0333E-1FCB-4BE4-9B63-8B4FDBEB656A}"/>
                </a:ext>
              </a:extLst>
            </p:cNvPr>
            <p:cNvSpPr/>
            <p:nvPr/>
          </p:nvSpPr>
          <p:spPr>
            <a:xfrm>
              <a:off x="-3" y="4460785"/>
              <a:ext cx="193382" cy="193382"/>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30" name="文本框 29">
              <a:extLst>
                <a:ext uri="{FF2B5EF4-FFF2-40B4-BE49-F238E27FC236}">
                  <a16:creationId xmlns:a16="http://schemas.microsoft.com/office/drawing/2014/main" id="{DC146E96-2599-4805-A6CB-356A6EEA86C2}"/>
                </a:ext>
              </a:extLst>
            </p:cNvPr>
            <p:cNvSpPr txBox="1"/>
            <p:nvPr/>
          </p:nvSpPr>
          <p:spPr>
            <a:xfrm>
              <a:off x="193379" y="4326643"/>
              <a:ext cx="3284874" cy="461665"/>
            </a:xfrm>
            <a:prstGeom prst="rect">
              <a:avLst/>
            </a:prstGeom>
            <a:noFill/>
          </p:spPr>
          <p:txBody>
            <a:bodyPr wrap="none" rtlCol="0">
              <a:spAutoFit/>
            </a:bodyPr>
            <a:lstStyle/>
            <a:p>
              <a:r>
                <a:rPr lang="en-US" altLang="zh-CN" sz="2400" dirty="0">
                  <a:latin typeface="Helvetica" panose="020B0604020202020204" pitchFamily="34" charset="0"/>
                  <a:ea typeface="+mj-ea"/>
                  <a:cs typeface="Helvetica" panose="020B0604020202020204" pitchFamily="34" charset="0"/>
                </a:rPr>
                <a:t>Distribution verification</a:t>
              </a:r>
            </a:p>
          </p:txBody>
        </p:sp>
      </p:grpSp>
      <p:sp>
        <p:nvSpPr>
          <p:cNvPr id="31" name="箭头: V 形 30">
            <a:extLst>
              <a:ext uri="{FF2B5EF4-FFF2-40B4-BE49-F238E27FC236}">
                <a16:creationId xmlns:a16="http://schemas.microsoft.com/office/drawing/2014/main" id="{41C0CFF2-209B-4B39-A6D6-3901A6004F19}"/>
              </a:ext>
            </a:extLst>
          </p:cNvPr>
          <p:cNvSpPr/>
          <p:nvPr/>
        </p:nvSpPr>
        <p:spPr>
          <a:xfrm rot="5400000">
            <a:off x="2190802" y="4739499"/>
            <a:ext cx="299473" cy="369330"/>
          </a:xfrm>
          <a:prstGeom prst="chevron">
            <a:avLst/>
          </a:prstGeom>
          <a:solidFill>
            <a:srgbClr val="FF5050"/>
          </a:solidFill>
          <a:ln w="12700"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Helvetica" panose="020B0604020202020204" pitchFamily="34" charset="0"/>
              <a:cs typeface="Helvetica" panose="020B0604020202020204" pitchFamily="34" charset="0"/>
            </a:endParaRPr>
          </a:p>
        </p:txBody>
      </p:sp>
      <p:sp>
        <p:nvSpPr>
          <p:cNvPr id="32" name="箭头: V 形 31">
            <a:extLst>
              <a:ext uri="{FF2B5EF4-FFF2-40B4-BE49-F238E27FC236}">
                <a16:creationId xmlns:a16="http://schemas.microsoft.com/office/drawing/2014/main" id="{439610F5-D64A-49A2-B54C-F37EE4AB7367}"/>
              </a:ext>
            </a:extLst>
          </p:cNvPr>
          <p:cNvSpPr/>
          <p:nvPr/>
        </p:nvSpPr>
        <p:spPr>
          <a:xfrm rot="5400000">
            <a:off x="6698106" y="4734186"/>
            <a:ext cx="299473" cy="369330"/>
          </a:xfrm>
          <a:prstGeom prst="chevron">
            <a:avLst/>
          </a:prstGeom>
          <a:solidFill>
            <a:srgbClr val="FF5050"/>
          </a:solidFill>
          <a:ln w="12700"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924595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06CDD74-0F1F-4B07-B064-8048678A8350}"/>
              </a:ext>
            </a:extLst>
          </p:cNvPr>
          <p:cNvSpPr txBox="1"/>
          <p:nvPr/>
        </p:nvSpPr>
        <p:spPr>
          <a:xfrm>
            <a:off x="190870" y="0"/>
            <a:ext cx="8762260" cy="646331"/>
          </a:xfrm>
          <a:prstGeom prst="rect">
            <a:avLst/>
          </a:prstGeom>
          <a:noFill/>
        </p:spPr>
        <p:txBody>
          <a:bodyPr wrap="square" rtlCol="0">
            <a:spAutoFit/>
          </a:bodyPr>
          <a:lstStyle/>
          <a:p>
            <a:r>
              <a:rPr lang="en-US" altLang="zh-CN" sz="3600" i="1" dirty="0">
                <a:latin typeface="Times New Roman" panose="02020603050405020304" pitchFamily="18" charset="0"/>
                <a:cs typeface="Times New Roman" panose="02020603050405020304" pitchFamily="18" charset="0"/>
              </a:rPr>
              <a:t>Chapter 1</a:t>
            </a:r>
            <a:endParaRPr lang="zh-CN" altLang="en-US" sz="3600" i="1"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E31BC675-D63F-461D-B67D-BB14BD33B5D0}"/>
              </a:ext>
            </a:extLst>
          </p:cNvPr>
          <p:cNvSpPr txBox="1"/>
          <p:nvPr/>
        </p:nvSpPr>
        <p:spPr>
          <a:xfrm>
            <a:off x="929936" y="652674"/>
            <a:ext cx="7284128" cy="1953868"/>
          </a:xfrm>
          <a:prstGeom prst="rect">
            <a:avLst/>
          </a:prstGeom>
          <a:noFill/>
        </p:spPr>
        <p:txBody>
          <a:bodyPr wrap="square" rtlCol="0">
            <a:spAutoFit/>
          </a:bodyPr>
          <a:lstStyle/>
          <a:p>
            <a:pPr>
              <a:lnSpc>
                <a:spcPct val="150000"/>
              </a:lnSpc>
            </a:pPr>
            <a:endParaRPr lang="en-US" altLang="zh-CN" sz="2800" i="1" dirty="0">
              <a:latin typeface="Times New Roman" panose="02020603050405020304" pitchFamily="18" charset="0"/>
              <a:cs typeface="Times New Roman" panose="02020603050405020304" pitchFamily="18" charset="0"/>
            </a:endParaRPr>
          </a:p>
          <a:p>
            <a:pPr>
              <a:lnSpc>
                <a:spcPct val="150000"/>
              </a:lnSpc>
            </a:pPr>
            <a:r>
              <a:rPr lang="en-US" altLang="zh-CN" sz="2800" i="1" dirty="0">
                <a:latin typeface="Times New Roman" panose="02020603050405020304" pitchFamily="18" charset="0"/>
                <a:cs typeface="Times New Roman" panose="02020603050405020304" pitchFamily="18" charset="0"/>
              </a:rPr>
              <a:t>Introduction</a:t>
            </a:r>
          </a:p>
          <a:p>
            <a:pPr>
              <a:lnSpc>
                <a:spcPct val="150000"/>
              </a:lnSpc>
            </a:pPr>
            <a:endParaRPr lang="zh-CN" altLang="en-US" sz="2800" i="1" dirty="0">
              <a:latin typeface="Times New Roman" panose="02020603050405020304" pitchFamily="18" charset="0"/>
              <a:cs typeface="Times New Roman" panose="02020603050405020304" pitchFamily="18" charset="0"/>
            </a:endParaRPr>
          </a:p>
        </p:txBody>
      </p:sp>
      <p:grpSp>
        <p:nvGrpSpPr>
          <p:cNvPr id="37" name="组合 36">
            <a:extLst>
              <a:ext uri="{FF2B5EF4-FFF2-40B4-BE49-F238E27FC236}">
                <a16:creationId xmlns:a16="http://schemas.microsoft.com/office/drawing/2014/main" id="{721E3B1D-7D7D-4CFB-B915-D12B87B3976F}"/>
              </a:ext>
            </a:extLst>
          </p:cNvPr>
          <p:cNvGrpSpPr/>
          <p:nvPr/>
        </p:nvGrpSpPr>
        <p:grpSpPr>
          <a:xfrm>
            <a:off x="2182083" y="2974020"/>
            <a:ext cx="4779834" cy="324303"/>
            <a:chOff x="2130084" y="3124941"/>
            <a:chExt cx="4779834" cy="324303"/>
          </a:xfrm>
        </p:grpSpPr>
        <p:sp>
          <p:nvSpPr>
            <p:cNvPr id="32" name="椭圆 31">
              <a:extLst>
                <a:ext uri="{FF2B5EF4-FFF2-40B4-BE49-F238E27FC236}">
                  <a16:creationId xmlns:a16="http://schemas.microsoft.com/office/drawing/2014/main" id="{9EEBABC9-6910-4796-82DC-7A472B459A80}"/>
                </a:ext>
              </a:extLst>
            </p:cNvPr>
            <p:cNvSpPr/>
            <p:nvPr/>
          </p:nvSpPr>
          <p:spPr>
            <a:xfrm>
              <a:off x="2130084" y="3218424"/>
              <a:ext cx="230820" cy="230820"/>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矩形 32">
              <a:extLst>
                <a:ext uri="{FF2B5EF4-FFF2-40B4-BE49-F238E27FC236}">
                  <a16:creationId xmlns:a16="http://schemas.microsoft.com/office/drawing/2014/main" id="{A4A5BF10-0D39-48A9-AF91-77AE6CC2562E}"/>
                </a:ext>
              </a:extLst>
            </p:cNvPr>
            <p:cNvSpPr/>
            <p:nvPr/>
          </p:nvSpPr>
          <p:spPr>
            <a:xfrm>
              <a:off x="2354921" y="3124941"/>
              <a:ext cx="4554997" cy="3243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latin typeface="Helvetica" panose="020B0604020202020204" pitchFamily="34" charset="0"/>
                  <a:cs typeface="Helvetica" panose="020B0604020202020204" pitchFamily="34" charset="0"/>
                </a:rPr>
                <a:t>Background</a:t>
              </a:r>
            </a:p>
          </p:txBody>
        </p:sp>
        <p:cxnSp>
          <p:nvCxnSpPr>
            <p:cNvPr id="34" name="直接连接符 33">
              <a:extLst>
                <a:ext uri="{FF2B5EF4-FFF2-40B4-BE49-F238E27FC236}">
                  <a16:creationId xmlns:a16="http://schemas.microsoft.com/office/drawing/2014/main" id="{5AB3E479-0EC2-4F74-B23C-6C160A38B6B5}"/>
                </a:ext>
              </a:extLst>
            </p:cNvPr>
            <p:cNvCxnSpPr>
              <a:cxnSpLocks/>
              <a:stCxn id="32" idx="4"/>
            </p:cNvCxnSpPr>
            <p:nvPr/>
          </p:nvCxnSpPr>
          <p:spPr>
            <a:xfrm>
              <a:off x="2245494" y="3449244"/>
              <a:ext cx="4664424" cy="0"/>
            </a:xfrm>
            <a:prstGeom prst="line">
              <a:avLst/>
            </a:prstGeom>
            <a:solidFill>
              <a:schemeClr val="tx1">
                <a:lumMod val="50000"/>
                <a:lumOff val="50000"/>
              </a:schemeClr>
            </a:solidFill>
            <a:ln w="95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42" name="组合 41">
            <a:extLst>
              <a:ext uri="{FF2B5EF4-FFF2-40B4-BE49-F238E27FC236}">
                <a16:creationId xmlns:a16="http://schemas.microsoft.com/office/drawing/2014/main" id="{C38D6F87-3483-402D-BE5B-EB3DAEE15B71}"/>
              </a:ext>
            </a:extLst>
          </p:cNvPr>
          <p:cNvGrpSpPr/>
          <p:nvPr/>
        </p:nvGrpSpPr>
        <p:grpSpPr>
          <a:xfrm>
            <a:off x="2182083" y="4762438"/>
            <a:ext cx="4779834" cy="326119"/>
            <a:chOff x="2130084" y="3123125"/>
            <a:chExt cx="4779834" cy="326119"/>
          </a:xfrm>
        </p:grpSpPr>
        <p:sp>
          <p:nvSpPr>
            <p:cNvPr id="43" name="椭圆 42">
              <a:extLst>
                <a:ext uri="{FF2B5EF4-FFF2-40B4-BE49-F238E27FC236}">
                  <a16:creationId xmlns:a16="http://schemas.microsoft.com/office/drawing/2014/main" id="{FC7084BA-FDD5-4697-9FDF-51EBB14CB965}"/>
                </a:ext>
              </a:extLst>
            </p:cNvPr>
            <p:cNvSpPr/>
            <p:nvPr/>
          </p:nvSpPr>
          <p:spPr>
            <a:xfrm>
              <a:off x="2130084" y="3218424"/>
              <a:ext cx="230820" cy="230820"/>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矩形 43">
              <a:extLst>
                <a:ext uri="{FF2B5EF4-FFF2-40B4-BE49-F238E27FC236}">
                  <a16:creationId xmlns:a16="http://schemas.microsoft.com/office/drawing/2014/main" id="{4EC5D881-FAA1-441D-B81F-3EE46521B7B3}"/>
                </a:ext>
              </a:extLst>
            </p:cNvPr>
            <p:cNvSpPr/>
            <p:nvPr/>
          </p:nvSpPr>
          <p:spPr>
            <a:xfrm>
              <a:off x="2354921" y="3123125"/>
              <a:ext cx="4554997" cy="3243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latin typeface="Helvetica" panose="020B0604020202020204" pitchFamily="34" charset="0"/>
                  <a:cs typeface="Helvetica" panose="020B0604020202020204" pitchFamily="34" charset="0"/>
                </a:rPr>
                <a:t>Research contents</a:t>
              </a:r>
            </a:p>
          </p:txBody>
        </p:sp>
        <p:cxnSp>
          <p:nvCxnSpPr>
            <p:cNvPr id="45" name="直接连接符 44">
              <a:extLst>
                <a:ext uri="{FF2B5EF4-FFF2-40B4-BE49-F238E27FC236}">
                  <a16:creationId xmlns:a16="http://schemas.microsoft.com/office/drawing/2014/main" id="{528A1333-1B09-4077-B9E1-75608417038F}"/>
                </a:ext>
              </a:extLst>
            </p:cNvPr>
            <p:cNvCxnSpPr>
              <a:cxnSpLocks/>
              <a:stCxn id="43" idx="4"/>
            </p:cNvCxnSpPr>
            <p:nvPr/>
          </p:nvCxnSpPr>
          <p:spPr>
            <a:xfrm>
              <a:off x="2245494" y="3449244"/>
              <a:ext cx="4664424" cy="0"/>
            </a:xfrm>
            <a:prstGeom prst="line">
              <a:avLst/>
            </a:prstGeom>
            <a:solidFill>
              <a:schemeClr val="tx1">
                <a:lumMod val="50000"/>
                <a:lumOff val="50000"/>
              </a:schemeClr>
            </a:solidFill>
            <a:ln w="95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46" name="组合 45">
            <a:extLst>
              <a:ext uri="{FF2B5EF4-FFF2-40B4-BE49-F238E27FC236}">
                <a16:creationId xmlns:a16="http://schemas.microsoft.com/office/drawing/2014/main" id="{63EB2742-60A6-492A-9426-812A83F2E600}"/>
              </a:ext>
            </a:extLst>
          </p:cNvPr>
          <p:cNvGrpSpPr/>
          <p:nvPr/>
        </p:nvGrpSpPr>
        <p:grpSpPr>
          <a:xfrm>
            <a:off x="2182083" y="5657555"/>
            <a:ext cx="4779834" cy="326119"/>
            <a:chOff x="2130084" y="3123125"/>
            <a:chExt cx="4779834" cy="326119"/>
          </a:xfrm>
        </p:grpSpPr>
        <p:sp>
          <p:nvSpPr>
            <p:cNvPr id="47" name="椭圆 46">
              <a:extLst>
                <a:ext uri="{FF2B5EF4-FFF2-40B4-BE49-F238E27FC236}">
                  <a16:creationId xmlns:a16="http://schemas.microsoft.com/office/drawing/2014/main" id="{0CF64E4D-9F11-4C3F-8E9C-47F7C96AACE7}"/>
                </a:ext>
              </a:extLst>
            </p:cNvPr>
            <p:cNvSpPr/>
            <p:nvPr/>
          </p:nvSpPr>
          <p:spPr>
            <a:xfrm>
              <a:off x="2130084" y="3218424"/>
              <a:ext cx="230820" cy="230820"/>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8" name="矩形 47">
              <a:extLst>
                <a:ext uri="{FF2B5EF4-FFF2-40B4-BE49-F238E27FC236}">
                  <a16:creationId xmlns:a16="http://schemas.microsoft.com/office/drawing/2014/main" id="{DE4CE84D-10EC-4019-BFF0-2653BFF47D2E}"/>
                </a:ext>
              </a:extLst>
            </p:cNvPr>
            <p:cNvSpPr/>
            <p:nvPr/>
          </p:nvSpPr>
          <p:spPr>
            <a:xfrm>
              <a:off x="2354921" y="3123125"/>
              <a:ext cx="4554997" cy="3243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latin typeface="Helvetica" panose="020B0604020202020204" pitchFamily="34" charset="0"/>
                  <a:cs typeface="Helvetica" panose="020B0604020202020204" pitchFamily="34" charset="0"/>
                </a:rPr>
                <a:t>Primary research questions</a:t>
              </a:r>
            </a:p>
          </p:txBody>
        </p:sp>
        <p:cxnSp>
          <p:nvCxnSpPr>
            <p:cNvPr id="49" name="直接连接符 48">
              <a:extLst>
                <a:ext uri="{FF2B5EF4-FFF2-40B4-BE49-F238E27FC236}">
                  <a16:creationId xmlns:a16="http://schemas.microsoft.com/office/drawing/2014/main" id="{A4BA13F7-4ABA-4CCF-9AD0-BD221AFD5E3B}"/>
                </a:ext>
              </a:extLst>
            </p:cNvPr>
            <p:cNvCxnSpPr>
              <a:cxnSpLocks/>
              <a:stCxn id="47" idx="4"/>
            </p:cNvCxnSpPr>
            <p:nvPr/>
          </p:nvCxnSpPr>
          <p:spPr>
            <a:xfrm>
              <a:off x="2245494" y="3449244"/>
              <a:ext cx="4664424" cy="0"/>
            </a:xfrm>
            <a:prstGeom prst="line">
              <a:avLst/>
            </a:prstGeom>
            <a:solidFill>
              <a:schemeClr val="tx1">
                <a:lumMod val="50000"/>
                <a:lumOff val="50000"/>
              </a:schemeClr>
            </a:solidFill>
            <a:ln w="95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60" name="灯片编号占位符 59">
            <a:extLst>
              <a:ext uri="{FF2B5EF4-FFF2-40B4-BE49-F238E27FC236}">
                <a16:creationId xmlns:a16="http://schemas.microsoft.com/office/drawing/2014/main" id="{3CB48316-9E4D-4F6D-A755-4C5ED40BC402}"/>
              </a:ext>
            </a:extLst>
          </p:cNvPr>
          <p:cNvSpPr>
            <a:spLocks noGrp="1"/>
          </p:cNvSpPr>
          <p:nvPr>
            <p:ph type="sldNum" sz="quarter" idx="12"/>
          </p:nvPr>
        </p:nvSpPr>
        <p:spPr>
          <a:xfrm>
            <a:off x="7086600" y="6492874"/>
            <a:ext cx="2057400" cy="365125"/>
          </a:xfrm>
        </p:spPr>
        <p:txBody>
          <a:bodyPr/>
          <a:lstStyle/>
          <a:p>
            <a:fld id="{A17BB91D-344C-44E0-9148-DFE0CFF5CFC9}" type="slidenum">
              <a:rPr lang="zh-CN" altLang="en-US" smtClean="0"/>
              <a:t>2</a:t>
            </a:fld>
            <a:endParaRPr lang="zh-CN" altLang="en-US"/>
          </a:p>
        </p:txBody>
      </p:sp>
      <p:grpSp>
        <p:nvGrpSpPr>
          <p:cNvPr id="17" name="组合 16">
            <a:extLst>
              <a:ext uri="{FF2B5EF4-FFF2-40B4-BE49-F238E27FC236}">
                <a16:creationId xmlns:a16="http://schemas.microsoft.com/office/drawing/2014/main" id="{10F4D1CA-CB2E-476F-BBD3-3F2568799437}"/>
              </a:ext>
            </a:extLst>
          </p:cNvPr>
          <p:cNvGrpSpPr/>
          <p:nvPr/>
        </p:nvGrpSpPr>
        <p:grpSpPr>
          <a:xfrm>
            <a:off x="2182083" y="3867321"/>
            <a:ext cx="4779834" cy="326119"/>
            <a:chOff x="2130084" y="3123125"/>
            <a:chExt cx="4779834" cy="326119"/>
          </a:xfrm>
        </p:grpSpPr>
        <p:sp>
          <p:nvSpPr>
            <p:cNvPr id="18" name="椭圆 17">
              <a:extLst>
                <a:ext uri="{FF2B5EF4-FFF2-40B4-BE49-F238E27FC236}">
                  <a16:creationId xmlns:a16="http://schemas.microsoft.com/office/drawing/2014/main" id="{343DBA14-3E1F-42AA-95D8-853D7F324FA6}"/>
                </a:ext>
              </a:extLst>
            </p:cNvPr>
            <p:cNvSpPr/>
            <p:nvPr/>
          </p:nvSpPr>
          <p:spPr>
            <a:xfrm>
              <a:off x="2130084" y="3218424"/>
              <a:ext cx="230820" cy="230820"/>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矩形 18">
              <a:extLst>
                <a:ext uri="{FF2B5EF4-FFF2-40B4-BE49-F238E27FC236}">
                  <a16:creationId xmlns:a16="http://schemas.microsoft.com/office/drawing/2014/main" id="{C66ABA98-C932-48AF-8E26-70DD194A105C}"/>
                </a:ext>
              </a:extLst>
            </p:cNvPr>
            <p:cNvSpPr/>
            <p:nvPr/>
          </p:nvSpPr>
          <p:spPr>
            <a:xfrm>
              <a:off x="2354921" y="3123125"/>
              <a:ext cx="4554997" cy="3243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latin typeface="Helvetica" panose="020B0604020202020204" pitchFamily="34" charset="0"/>
                  <a:cs typeface="Helvetica" panose="020B0604020202020204" pitchFamily="34" charset="0"/>
                </a:rPr>
                <a:t>Research purpose</a:t>
              </a:r>
            </a:p>
          </p:txBody>
        </p:sp>
        <p:cxnSp>
          <p:nvCxnSpPr>
            <p:cNvPr id="20" name="直接连接符 19">
              <a:extLst>
                <a:ext uri="{FF2B5EF4-FFF2-40B4-BE49-F238E27FC236}">
                  <a16:creationId xmlns:a16="http://schemas.microsoft.com/office/drawing/2014/main" id="{F1E78663-38AF-4D3F-80C6-D7F8BCB406A9}"/>
                </a:ext>
              </a:extLst>
            </p:cNvPr>
            <p:cNvCxnSpPr>
              <a:cxnSpLocks/>
              <a:stCxn id="18" idx="4"/>
            </p:cNvCxnSpPr>
            <p:nvPr/>
          </p:nvCxnSpPr>
          <p:spPr>
            <a:xfrm>
              <a:off x="2245494" y="3449244"/>
              <a:ext cx="4664424" cy="0"/>
            </a:xfrm>
            <a:prstGeom prst="line">
              <a:avLst/>
            </a:prstGeom>
            <a:solidFill>
              <a:schemeClr val="tx1">
                <a:lumMod val="50000"/>
                <a:lumOff val="50000"/>
              </a:schemeClr>
            </a:solidFill>
            <a:ln w="95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51255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0B3E1CC-C9BF-428C-8166-BEF91C267C2F}"/>
              </a:ext>
            </a:extLst>
          </p:cNvPr>
          <p:cNvSpPr/>
          <p:nvPr/>
        </p:nvSpPr>
        <p:spPr>
          <a:xfrm>
            <a:off x="-1" y="537684"/>
            <a:ext cx="9144000" cy="2328669"/>
          </a:xfrm>
          <a:prstGeom prst="rect">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569A348F-8472-4C4D-9E9E-EA67A912B7B0}"/>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2 - </a:t>
            </a:r>
            <a:r>
              <a:rPr lang="en-US" altLang="zh-CN" sz="1400" i="1" dirty="0">
                <a:latin typeface="Times New Roman" panose="02020603050405020304" pitchFamily="18" charset="0"/>
                <a:cs typeface="Times New Roman" panose="02020603050405020304" pitchFamily="18" charset="0"/>
              </a:rPr>
              <a:t>Analyzing Willingness of Walking Duration to Transit Stations Using Socio-Demographic Characteristics</a:t>
            </a:r>
            <a:endParaRPr lang="en-US" altLang="zh-CN" i="1" dirty="0">
              <a:latin typeface="Times New Roman" panose="02020603050405020304" pitchFamily="18" charset="0"/>
              <a:cs typeface="Times New Roman" panose="02020603050405020304" pitchFamily="18" charset="0"/>
            </a:endParaRPr>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Selection for Valid Features</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rgbClr val="FF5050"/>
          </a:solidFill>
          <a:ln w="28575" cap="flat">
            <a:solidFill>
              <a:srgbClr val="FF505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800" dirty="0">
                <a:solidFill>
                  <a:schemeClr val="bg1"/>
                </a:solidFill>
                <a:latin typeface="Helvetica" panose="020B0604020202020204" pitchFamily="34" charset="0"/>
                <a:cs typeface="Helvetica" panose="020B0604020202020204" pitchFamily="34" charset="0"/>
                <a:sym typeface="Helvetica Light"/>
              </a:rPr>
              <a:t>2.4</a:t>
            </a:r>
            <a:endParaRPr kumimoji="0" lang="zh-CN" altLang="en-US" sz="2800" b="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rgbClr val="FF5050"/>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860D90EC-5256-44BF-AE22-B0493A5BC9A5}"/>
              </a:ext>
            </a:extLst>
          </p:cNvPr>
          <p:cNvSpPr>
            <a:spLocks noGrp="1"/>
          </p:cNvSpPr>
          <p:nvPr>
            <p:ph type="sldNum" sz="quarter" idx="12"/>
          </p:nvPr>
        </p:nvSpPr>
        <p:spPr/>
        <p:txBody>
          <a:bodyPr/>
          <a:lstStyle/>
          <a:p>
            <a:fld id="{A17BB91D-344C-44E0-9148-DFE0CFF5CFC9}" type="slidenum">
              <a:rPr lang="zh-CN" altLang="en-US" smtClean="0"/>
              <a:t>20</a:t>
            </a:fld>
            <a:endParaRPr lang="zh-CN" altLang="en-US"/>
          </a:p>
        </p:txBody>
      </p:sp>
      <p:sp>
        <p:nvSpPr>
          <p:cNvPr id="22" name="文本框 21">
            <a:extLst>
              <a:ext uri="{FF2B5EF4-FFF2-40B4-BE49-F238E27FC236}">
                <a16:creationId xmlns:a16="http://schemas.microsoft.com/office/drawing/2014/main" id="{05D3C464-66FB-4DF7-AC50-77C9BCEC0521}"/>
              </a:ext>
            </a:extLst>
          </p:cNvPr>
          <p:cNvSpPr txBox="1"/>
          <p:nvPr/>
        </p:nvSpPr>
        <p:spPr>
          <a:xfrm>
            <a:off x="1453898" y="2255499"/>
            <a:ext cx="5917004" cy="369332"/>
          </a:xfrm>
          <a:prstGeom prst="rect">
            <a:avLst/>
          </a:prstGeom>
          <a:noFill/>
          <a:ln w="19050">
            <a:solidFill>
              <a:srgbClr val="FF5050"/>
            </a:solidFill>
            <a:prstDash val="sysDash"/>
          </a:ln>
        </p:spPr>
        <p:txBody>
          <a:bodyPr wrap="none" rtlCol="0">
            <a:spAutoFit/>
          </a:bodyPr>
          <a:lstStyle/>
          <a:p>
            <a:r>
              <a:rPr lang="en-US" altLang="zh-CN" dirty="0">
                <a:latin typeface="Helvetica" panose="020B0604020202020204" pitchFamily="34" charset="0"/>
                <a:cs typeface="Helvetica" panose="020B0604020202020204" pitchFamily="34" charset="0"/>
              </a:rPr>
              <a:t>The thresholds selected in this study is </a:t>
            </a:r>
            <a:r>
              <a:rPr lang="en-US" altLang="zh-CN" dirty="0">
                <a:solidFill>
                  <a:srgbClr val="FF3300"/>
                </a:solidFill>
                <a:latin typeface="Helvetica" panose="020B0604020202020204" pitchFamily="34" charset="0"/>
                <a:cs typeface="Helvetica" panose="020B0604020202020204" pitchFamily="34" charset="0"/>
              </a:rPr>
              <a:t>5, 8, 13 minutes</a:t>
            </a:r>
            <a:r>
              <a:rPr lang="en-US" altLang="zh-CN" dirty="0">
                <a:latin typeface="Helvetica" panose="020B0604020202020204" pitchFamily="34" charset="0"/>
                <a:cs typeface="Helvetica" panose="020B0604020202020204" pitchFamily="34" charset="0"/>
              </a:rPr>
              <a:t>.</a:t>
            </a:r>
            <a:endParaRPr lang="zh-CN" altLang="en-US" dirty="0">
              <a:latin typeface="Helvetica" panose="020B0604020202020204" pitchFamily="34" charset="0"/>
              <a:cs typeface="Helvetica" panose="020B0604020202020204" pitchFamily="34" charset="0"/>
            </a:endParaRPr>
          </a:p>
        </p:txBody>
      </p:sp>
      <p:sp>
        <p:nvSpPr>
          <p:cNvPr id="23" name="文本框 22">
            <a:extLst>
              <a:ext uri="{FF2B5EF4-FFF2-40B4-BE49-F238E27FC236}">
                <a16:creationId xmlns:a16="http://schemas.microsoft.com/office/drawing/2014/main" id="{1C291614-4F66-4303-9BBC-8A7DE40299C6}"/>
              </a:ext>
            </a:extLst>
          </p:cNvPr>
          <p:cNvSpPr txBox="1"/>
          <p:nvPr/>
        </p:nvSpPr>
        <p:spPr>
          <a:xfrm>
            <a:off x="499952" y="1186697"/>
            <a:ext cx="7824897" cy="923330"/>
          </a:xfrm>
          <a:prstGeom prst="rect">
            <a:avLst/>
          </a:prstGeom>
          <a:noFill/>
        </p:spPr>
        <p:txBody>
          <a:bodyPr wrap="square" rtlCol="0">
            <a:spAutoFit/>
          </a:bodyPr>
          <a:lstStyle/>
          <a:p>
            <a:pPr marL="285750" indent="-285750">
              <a:buFont typeface="Wingdings" panose="05000000000000000000" pitchFamily="2" charset="2"/>
              <a:buChar char="l"/>
            </a:pPr>
            <a:r>
              <a:rPr lang="en-US" altLang="zh-CN" dirty="0">
                <a:latin typeface="Helvetica" panose="020B0604020202020204" pitchFamily="34" charset="0"/>
                <a:cs typeface="Helvetica" panose="020B0604020202020204" pitchFamily="34" charset="0"/>
              </a:rPr>
              <a:t>According to the existing studies, the acceptable walking duration mainly range from </a:t>
            </a:r>
            <a:r>
              <a:rPr lang="en-US" altLang="zh-CN" dirty="0">
                <a:solidFill>
                  <a:srgbClr val="FF3300"/>
                </a:solidFill>
                <a:latin typeface="Helvetica" panose="020B0604020202020204" pitchFamily="34" charset="0"/>
                <a:cs typeface="Helvetica" panose="020B0604020202020204" pitchFamily="34" charset="0"/>
              </a:rPr>
              <a:t>5 – 13 minutes</a:t>
            </a:r>
            <a:r>
              <a:rPr lang="en-US" altLang="zh-CN" dirty="0">
                <a:latin typeface="Helvetica" panose="020B0604020202020204" pitchFamily="34" charset="0"/>
                <a:cs typeface="Helvetica" panose="020B0604020202020204" pitchFamily="34" charset="0"/>
              </a:rPr>
              <a:t>. </a:t>
            </a:r>
          </a:p>
          <a:p>
            <a:pPr marL="285750" indent="-285750">
              <a:buFont typeface="Wingdings" panose="05000000000000000000" pitchFamily="2" charset="2"/>
              <a:buChar char="l"/>
            </a:pPr>
            <a:r>
              <a:rPr lang="en-US" altLang="zh-CN" dirty="0">
                <a:latin typeface="Helvetica" panose="020B0604020202020204" pitchFamily="34" charset="0"/>
                <a:cs typeface="Helvetica" panose="020B0604020202020204" pitchFamily="34" charset="0"/>
              </a:rPr>
              <a:t>In</a:t>
            </a:r>
            <a:r>
              <a:rPr lang="zh-CN" altLang="en-US" dirty="0">
                <a:latin typeface="Helvetica" panose="020B0604020202020204" pitchFamily="34" charset="0"/>
                <a:cs typeface="Helvetica" panose="020B0604020202020204" pitchFamily="34" charset="0"/>
              </a:rPr>
              <a:t> </a:t>
            </a:r>
            <a:r>
              <a:rPr lang="en-US" altLang="zh-CN" dirty="0">
                <a:latin typeface="Helvetica" panose="020B0604020202020204" pitchFamily="34" charset="0"/>
                <a:cs typeface="Helvetica" panose="020B0604020202020204" pitchFamily="34" charset="0"/>
              </a:rPr>
              <a:t>this</a:t>
            </a:r>
            <a:r>
              <a:rPr lang="zh-CN" altLang="en-US" dirty="0">
                <a:latin typeface="Helvetica" panose="020B0604020202020204" pitchFamily="34" charset="0"/>
                <a:cs typeface="Helvetica" panose="020B0604020202020204" pitchFamily="34" charset="0"/>
              </a:rPr>
              <a:t> </a:t>
            </a:r>
            <a:r>
              <a:rPr lang="en-US" altLang="zh-CN" dirty="0">
                <a:latin typeface="Helvetica" panose="020B0604020202020204" pitchFamily="34" charset="0"/>
                <a:cs typeface="Helvetica" panose="020B0604020202020204" pitchFamily="34" charset="0"/>
              </a:rPr>
              <a:t>study,</a:t>
            </a:r>
            <a:r>
              <a:rPr lang="zh-CN" altLang="en-US" dirty="0">
                <a:latin typeface="Helvetica" panose="020B0604020202020204" pitchFamily="34" charset="0"/>
                <a:cs typeface="Helvetica" panose="020B0604020202020204" pitchFamily="34" charset="0"/>
              </a:rPr>
              <a:t> </a:t>
            </a:r>
            <a:r>
              <a:rPr lang="en-US" altLang="zh-CN" dirty="0">
                <a:latin typeface="Helvetica" panose="020B0604020202020204" pitchFamily="34" charset="0"/>
                <a:cs typeface="Helvetica" panose="020B0604020202020204" pitchFamily="34" charset="0"/>
              </a:rPr>
              <a:t>the</a:t>
            </a:r>
            <a:r>
              <a:rPr lang="zh-CN" altLang="en-US" dirty="0">
                <a:latin typeface="Helvetica" panose="020B0604020202020204" pitchFamily="34" charset="0"/>
                <a:cs typeface="Helvetica" panose="020B0604020202020204" pitchFamily="34" charset="0"/>
              </a:rPr>
              <a:t> </a:t>
            </a:r>
            <a:r>
              <a:rPr lang="en-US" altLang="zh-CN" dirty="0">
                <a:latin typeface="Helvetica" panose="020B0604020202020204" pitchFamily="34" charset="0"/>
                <a:cs typeface="Helvetica" panose="020B0604020202020204" pitchFamily="34" charset="0"/>
              </a:rPr>
              <a:t>average</a:t>
            </a:r>
            <a:r>
              <a:rPr lang="zh-CN" altLang="en-US" dirty="0">
                <a:latin typeface="Helvetica" panose="020B0604020202020204" pitchFamily="34" charset="0"/>
                <a:cs typeface="Helvetica" panose="020B0604020202020204" pitchFamily="34" charset="0"/>
              </a:rPr>
              <a:t> </a:t>
            </a:r>
            <a:r>
              <a:rPr lang="en-US" altLang="zh-CN" dirty="0">
                <a:latin typeface="Helvetica" panose="020B0604020202020204" pitchFamily="34" charset="0"/>
                <a:cs typeface="Helvetica" panose="020B0604020202020204" pitchFamily="34" charset="0"/>
              </a:rPr>
              <a:t>walking duration is about </a:t>
            </a:r>
            <a:r>
              <a:rPr lang="en-US" altLang="zh-CN" dirty="0">
                <a:solidFill>
                  <a:srgbClr val="FF3300"/>
                </a:solidFill>
                <a:latin typeface="Helvetica" panose="020B0604020202020204" pitchFamily="34" charset="0"/>
                <a:cs typeface="Helvetica" panose="020B0604020202020204" pitchFamily="34" charset="0"/>
              </a:rPr>
              <a:t>8 minutes</a:t>
            </a:r>
            <a:r>
              <a:rPr lang="en-US" altLang="zh-CN" dirty="0">
                <a:latin typeface="Helvetica" panose="020B0604020202020204" pitchFamily="34" charset="0"/>
                <a:cs typeface="Helvetica" panose="020B0604020202020204" pitchFamily="34" charset="0"/>
              </a:rPr>
              <a:t>.</a:t>
            </a:r>
          </a:p>
        </p:txBody>
      </p:sp>
      <p:sp>
        <p:nvSpPr>
          <p:cNvPr id="27" name="文本框 26">
            <a:extLst>
              <a:ext uri="{FF2B5EF4-FFF2-40B4-BE49-F238E27FC236}">
                <a16:creationId xmlns:a16="http://schemas.microsoft.com/office/drawing/2014/main" id="{EE241AB4-E9BE-42AE-B427-1593FE09155A}"/>
              </a:ext>
            </a:extLst>
          </p:cNvPr>
          <p:cNvSpPr txBox="1"/>
          <p:nvPr/>
        </p:nvSpPr>
        <p:spPr>
          <a:xfrm>
            <a:off x="4511917" y="3107636"/>
            <a:ext cx="4484946" cy="646331"/>
          </a:xfrm>
          <a:prstGeom prst="rect">
            <a:avLst/>
          </a:prstGeom>
          <a:solidFill>
            <a:srgbClr val="FF5050">
              <a:alpha val="20000"/>
            </a:srgbClr>
          </a:solidFill>
          <a:ln w="19050">
            <a:noFill/>
          </a:ln>
        </p:spPr>
        <p:txBody>
          <a:bodyPr wrap="none" rtlCol="0">
            <a:spAutoFit/>
          </a:bodyPr>
          <a:lstStyle/>
          <a:p>
            <a:r>
              <a:rPr lang="en-US" altLang="zh-CN" dirty="0">
                <a:latin typeface="Helvetica" panose="020B0604020202020204" pitchFamily="34" charset="0"/>
                <a:cs typeface="Helvetica" panose="020B0604020202020204" pitchFamily="34" charset="0"/>
              </a:rPr>
              <a:t>L :  tend to spend </a:t>
            </a:r>
            <a:r>
              <a:rPr lang="en-US" altLang="zh-CN" dirty="0">
                <a:solidFill>
                  <a:srgbClr val="FF3300"/>
                </a:solidFill>
                <a:latin typeface="Helvetica" panose="020B0604020202020204" pitchFamily="34" charset="0"/>
                <a:cs typeface="Helvetica" panose="020B0604020202020204" pitchFamily="34" charset="0"/>
              </a:rPr>
              <a:t>Less</a:t>
            </a:r>
            <a:r>
              <a:rPr lang="en-US" altLang="zh-CN" dirty="0">
                <a:latin typeface="Helvetica" panose="020B0604020202020204" pitchFamily="34" charset="0"/>
                <a:cs typeface="Helvetica" panose="020B0604020202020204" pitchFamily="34" charset="0"/>
              </a:rPr>
              <a:t> than the threshold</a:t>
            </a:r>
          </a:p>
          <a:p>
            <a:r>
              <a:rPr lang="en-US" altLang="zh-CN" dirty="0">
                <a:latin typeface="Helvetica" panose="020B0604020202020204" pitchFamily="34" charset="0"/>
                <a:cs typeface="Helvetica" panose="020B0604020202020204" pitchFamily="34" charset="0"/>
              </a:rPr>
              <a:t>M:  tend to spend </a:t>
            </a:r>
            <a:r>
              <a:rPr lang="en-US" altLang="zh-CN" dirty="0">
                <a:solidFill>
                  <a:srgbClr val="FF3300"/>
                </a:solidFill>
                <a:latin typeface="Helvetica" panose="020B0604020202020204" pitchFamily="34" charset="0"/>
                <a:cs typeface="Helvetica" panose="020B0604020202020204" pitchFamily="34" charset="0"/>
              </a:rPr>
              <a:t>more</a:t>
            </a:r>
            <a:r>
              <a:rPr lang="en-US" altLang="zh-CN" dirty="0">
                <a:solidFill>
                  <a:srgbClr val="FF0000"/>
                </a:solidFill>
                <a:latin typeface="Helvetica" panose="020B0604020202020204" pitchFamily="34" charset="0"/>
                <a:cs typeface="Helvetica" panose="020B0604020202020204" pitchFamily="34" charset="0"/>
              </a:rPr>
              <a:t> </a:t>
            </a:r>
            <a:r>
              <a:rPr lang="en-US" altLang="zh-CN" dirty="0">
                <a:latin typeface="Helvetica" panose="020B0604020202020204" pitchFamily="34" charset="0"/>
                <a:cs typeface="Helvetica" panose="020B0604020202020204" pitchFamily="34" charset="0"/>
              </a:rPr>
              <a:t>than the threshold</a:t>
            </a:r>
            <a:endParaRPr lang="zh-CN" altLang="en-US" dirty="0">
              <a:solidFill>
                <a:srgbClr val="FF0000"/>
              </a:solidFill>
              <a:latin typeface="Helvetica" panose="020B0604020202020204" pitchFamily="34" charset="0"/>
              <a:cs typeface="Helvetica" panose="020B0604020202020204" pitchFamily="34" charset="0"/>
            </a:endParaRPr>
          </a:p>
        </p:txBody>
      </p:sp>
      <p:grpSp>
        <p:nvGrpSpPr>
          <p:cNvPr id="4" name="组合 3">
            <a:extLst>
              <a:ext uri="{FF2B5EF4-FFF2-40B4-BE49-F238E27FC236}">
                <a16:creationId xmlns:a16="http://schemas.microsoft.com/office/drawing/2014/main" id="{EBDDB304-A66A-4FFC-8A9B-90A5A42CB857}"/>
              </a:ext>
            </a:extLst>
          </p:cNvPr>
          <p:cNvGrpSpPr/>
          <p:nvPr/>
        </p:nvGrpSpPr>
        <p:grpSpPr>
          <a:xfrm>
            <a:off x="62144" y="3799746"/>
            <a:ext cx="9019710" cy="2609704"/>
            <a:chOff x="87005" y="3711137"/>
            <a:chExt cx="9019710" cy="2609704"/>
          </a:xfrm>
        </p:grpSpPr>
        <p:pic>
          <p:nvPicPr>
            <p:cNvPr id="25" name="图片 24">
              <a:extLst>
                <a:ext uri="{FF2B5EF4-FFF2-40B4-BE49-F238E27FC236}">
                  <a16:creationId xmlns:a16="http://schemas.microsoft.com/office/drawing/2014/main" id="{13340F4D-098E-4208-AC19-799269624D15}"/>
                </a:ext>
              </a:extLst>
            </p:cNvPr>
            <p:cNvPicPr>
              <a:picLocks noChangeAspect="1"/>
            </p:cNvPicPr>
            <p:nvPr/>
          </p:nvPicPr>
          <p:blipFill rotWithShape="1">
            <a:blip r:embed="rId3"/>
            <a:srcRect l="1923" t="5989" r="3269" b="21466"/>
            <a:stretch/>
          </p:blipFill>
          <p:spPr>
            <a:xfrm>
              <a:off x="87005" y="3711137"/>
              <a:ext cx="9019710" cy="2609704"/>
            </a:xfrm>
            <a:prstGeom prst="rect">
              <a:avLst/>
            </a:prstGeom>
          </p:spPr>
        </p:pic>
        <p:sp>
          <p:nvSpPr>
            <p:cNvPr id="28" name="文本框 27">
              <a:extLst>
                <a:ext uri="{FF2B5EF4-FFF2-40B4-BE49-F238E27FC236}">
                  <a16:creationId xmlns:a16="http://schemas.microsoft.com/office/drawing/2014/main" id="{36677E78-3802-49AB-B7A6-22A97EC96339}"/>
                </a:ext>
              </a:extLst>
            </p:cNvPr>
            <p:cNvSpPr txBox="1"/>
            <p:nvPr/>
          </p:nvSpPr>
          <p:spPr>
            <a:xfrm>
              <a:off x="6156200" y="5533340"/>
              <a:ext cx="2798694" cy="646331"/>
            </a:xfrm>
            <a:prstGeom prst="rect">
              <a:avLst/>
            </a:prstGeom>
            <a:solidFill>
              <a:srgbClr val="FF5050">
                <a:alpha val="20000"/>
              </a:srgbClr>
            </a:solidFill>
            <a:ln w="19050">
              <a:noFill/>
            </a:ln>
          </p:spPr>
          <p:txBody>
            <a:bodyPr wrap="square" rtlCol="0">
              <a:spAutoFit/>
            </a:bodyPr>
            <a:lstStyle/>
            <a:p>
              <a:pPr algn="ctr"/>
              <a:r>
                <a:rPr lang="en-US" altLang="zh-CN" dirty="0">
                  <a:latin typeface="Helvetica" panose="020B0604020202020204" pitchFamily="34" charset="0"/>
                  <a:cs typeface="Helvetica" panose="020B0604020202020204" pitchFamily="34" charset="0"/>
                </a:rPr>
                <a:t>Valid Features at each threshold</a:t>
              </a:r>
              <a:endParaRPr lang="zh-CN" altLang="en-US" dirty="0">
                <a:latin typeface="Helvetica" panose="020B0604020202020204" pitchFamily="34" charset="0"/>
                <a:cs typeface="Helvetica" panose="020B0604020202020204" pitchFamily="34" charset="0"/>
              </a:endParaRPr>
            </a:p>
          </p:txBody>
        </p:sp>
      </p:grpSp>
      <p:grpSp>
        <p:nvGrpSpPr>
          <p:cNvPr id="16" name="组合 15">
            <a:extLst>
              <a:ext uri="{FF2B5EF4-FFF2-40B4-BE49-F238E27FC236}">
                <a16:creationId xmlns:a16="http://schemas.microsoft.com/office/drawing/2014/main" id="{4B2CE722-2B19-4366-BF6D-84CCED17636F}"/>
              </a:ext>
            </a:extLst>
          </p:cNvPr>
          <p:cNvGrpSpPr/>
          <p:nvPr/>
        </p:nvGrpSpPr>
        <p:grpSpPr>
          <a:xfrm>
            <a:off x="306570" y="591906"/>
            <a:ext cx="3494286" cy="461665"/>
            <a:chOff x="-3" y="4326643"/>
            <a:chExt cx="3494286" cy="461665"/>
          </a:xfrm>
        </p:grpSpPr>
        <p:sp>
          <p:nvSpPr>
            <p:cNvPr id="17" name="矩形 16">
              <a:extLst>
                <a:ext uri="{FF2B5EF4-FFF2-40B4-BE49-F238E27FC236}">
                  <a16:creationId xmlns:a16="http://schemas.microsoft.com/office/drawing/2014/main" id="{039086F9-1168-4444-9A27-C188FB4E06B7}"/>
                </a:ext>
              </a:extLst>
            </p:cNvPr>
            <p:cNvSpPr/>
            <p:nvPr/>
          </p:nvSpPr>
          <p:spPr>
            <a:xfrm>
              <a:off x="-3" y="4460785"/>
              <a:ext cx="193382" cy="193382"/>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18" name="文本框 17">
              <a:extLst>
                <a:ext uri="{FF2B5EF4-FFF2-40B4-BE49-F238E27FC236}">
                  <a16:creationId xmlns:a16="http://schemas.microsoft.com/office/drawing/2014/main" id="{B9E9534D-3FCA-45A9-8B91-F73416424C5A}"/>
                </a:ext>
              </a:extLst>
            </p:cNvPr>
            <p:cNvSpPr txBox="1"/>
            <p:nvPr/>
          </p:nvSpPr>
          <p:spPr>
            <a:xfrm>
              <a:off x="193379" y="4326643"/>
              <a:ext cx="3300904" cy="461665"/>
            </a:xfrm>
            <a:prstGeom prst="rect">
              <a:avLst/>
            </a:prstGeom>
            <a:noFill/>
          </p:spPr>
          <p:txBody>
            <a:bodyPr wrap="none" rtlCol="0">
              <a:spAutoFit/>
            </a:bodyPr>
            <a:lstStyle/>
            <a:p>
              <a:r>
                <a:rPr lang="en-US" altLang="zh-CN" sz="2400" dirty="0">
                  <a:latin typeface="Helvetica" panose="020B0604020202020204" pitchFamily="34" charset="0"/>
                  <a:ea typeface="+mj-ea"/>
                  <a:cs typeface="Helvetica" panose="020B0604020202020204" pitchFamily="34" charset="0"/>
                </a:rPr>
                <a:t>Selection of thresholds</a:t>
              </a:r>
            </a:p>
          </p:txBody>
        </p:sp>
      </p:grpSp>
      <p:grpSp>
        <p:nvGrpSpPr>
          <p:cNvPr id="20" name="组合 19">
            <a:extLst>
              <a:ext uri="{FF2B5EF4-FFF2-40B4-BE49-F238E27FC236}">
                <a16:creationId xmlns:a16="http://schemas.microsoft.com/office/drawing/2014/main" id="{741C3613-39D9-4228-BCD7-B5B970EB9874}"/>
              </a:ext>
            </a:extLst>
          </p:cNvPr>
          <p:cNvGrpSpPr/>
          <p:nvPr/>
        </p:nvGrpSpPr>
        <p:grpSpPr>
          <a:xfrm>
            <a:off x="306570" y="3165084"/>
            <a:ext cx="3117580" cy="461665"/>
            <a:chOff x="-3" y="4326643"/>
            <a:chExt cx="3117580" cy="461665"/>
          </a:xfrm>
        </p:grpSpPr>
        <p:sp>
          <p:nvSpPr>
            <p:cNvPr id="29" name="矩形 28">
              <a:extLst>
                <a:ext uri="{FF2B5EF4-FFF2-40B4-BE49-F238E27FC236}">
                  <a16:creationId xmlns:a16="http://schemas.microsoft.com/office/drawing/2014/main" id="{D356479F-2D06-4863-8CBF-D0BC3B4B2D36}"/>
                </a:ext>
              </a:extLst>
            </p:cNvPr>
            <p:cNvSpPr/>
            <p:nvPr/>
          </p:nvSpPr>
          <p:spPr>
            <a:xfrm>
              <a:off x="-3" y="4460785"/>
              <a:ext cx="193382" cy="193382"/>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30" name="文本框 29">
              <a:extLst>
                <a:ext uri="{FF2B5EF4-FFF2-40B4-BE49-F238E27FC236}">
                  <a16:creationId xmlns:a16="http://schemas.microsoft.com/office/drawing/2014/main" id="{E6F6B140-F2B7-41A6-B509-F925A8FC78AF}"/>
                </a:ext>
              </a:extLst>
            </p:cNvPr>
            <p:cNvSpPr txBox="1"/>
            <p:nvPr/>
          </p:nvSpPr>
          <p:spPr>
            <a:xfrm>
              <a:off x="193379" y="4326643"/>
              <a:ext cx="2924198" cy="461665"/>
            </a:xfrm>
            <a:prstGeom prst="rect">
              <a:avLst/>
            </a:prstGeom>
            <a:noFill/>
          </p:spPr>
          <p:txBody>
            <a:bodyPr wrap="none" rtlCol="0">
              <a:spAutoFit/>
            </a:bodyPr>
            <a:lstStyle/>
            <a:p>
              <a:r>
                <a:rPr lang="en-US" altLang="zh-CN" sz="2400" dirty="0">
                  <a:latin typeface="Helvetica" panose="020B0604020202020204" pitchFamily="34" charset="0"/>
                  <a:ea typeface="+mj-ea"/>
                  <a:cs typeface="Helvetica" panose="020B0604020202020204" pitchFamily="34" charset="0"/>
                </a:rPr>
                <a:t>Analysis of variance</a:t>
              </a:r>
            </a:p>
          </p:txBody>
        </p:sp>
      </p:grpSp>
    </p:spTree>
    <p:extLst>
      <p:ext uri="{BB962C8B-B14F-4D97-AF65-F5344CB8AC3E}">
        <p14:creationId xmlns:p14="http://schemas.microsoft.com/office/powerpoint/2010/main" val="9179046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569A348F-8472-4C4D-9E9E-EA67A912B7B0}"/>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2 - </a:t>
            </a:r>
            <a:r>
              <a:rPr lang="en-US" altLang="zh-CN" sz="1400" i="1" dirty="0">
                <a:latin typeface="Times New Roman" panose="02020603050405020304" pitchFamily="18" charset="0"/>
                <a:cs typeface="Times New Roman" panose="02020603050405020304" pitchFamily="18" charset="0"/>
              </a:rPr>
              <a:t>Analyzing Willingness of Walking Duration to Transit Stations Using Socio-Demographic Characteristics</a:t>
            </a:r>
            <a:endParaRPr lang="en-US" altLang="zh-CN" i="1" dirty="0">
              <a:latin typeface="Times New Roman" panose="02020603050405020304" pitchFamily="18" charset="0"/>
              <a:cs typeface="Times New Roman" panose="02020603050405020304" pitchFamily="18" charset="0"/>
            </a:endParaRPr>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Estimation of Features</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rgbClr val="FF5050"/>
          </a:solidFill>
          <a:ln w="28575" cap="flat">
            <a:solidFill>
              <a:srgbClr val="FF505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800" dirty="0">
                <a:solidFill>
                  <a:schemeClr val="bg1"/>
                </a:solidFill>
                <a:latin typeface="Helvetica" panose="020B0604020202020204" pitchFamily="34" charset="0"/>
                <a:cs typeface="Helvetica" panose="020B0604020202020204" pitchFamily="34" charset="0"/>
                <a:sym typeface="Helvetica Light"/>
              </a:rPr>
              <a:t>2.5</a:t>
            </a:r>
            <a:endParaRPr kumimoji="0" lang="zh-CN" altLang="en-US" sz="280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rgbClr val="FF5050"/>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860D90EC-5256-44BF-AE22-B0493A5BC9A5}"/>
              </a:ext>
            </a:extLst>
          </p:cNvPr>
          <p:cNvSpPr>
            <a:spLocks noGrp="1"/>
          </p:cNvSpPr>
          <p:nvPr>
            <p:ph type="sldNum" sz="quarter" idx="12"/>
          </p:nvPr>
        </p:nvSpPr>
        <p:spPr/>
        <p:txBody>
          <a:bodyPr/>
          <a:lstStyle/>
          <a:p>
            <a:fld id="{A17BB91D-344C-44E0-9148-DFE0CFF5CFC9}" type="slidenum">
              <a:rPr lang="zh-CN" altLang="en-US" smtClean="0"/>
              <a:t>21</a:t>
            </a:fld>
            <a:endParaRPr lang="zh-CN" altLang="en-US"/>
          </a:p>
        </p:txBody>
      </p:sp>
      <p:pic>
        <p:nvPicPr>
          <p:cNvPr id="10" name="图片 9">
            <a:extLst>
              <a:ext uri="{FF2B5EF4-FFF2-40B4-BE49-F238E27FC236}">
                <a16:creationId xmlns:a16="http://schemas.microsoft.com/office/drawing/2014/main" id="{D91568E4-3F3A-4005-8367-01B76D1A7C7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34661" y="2937898"/>
            <a:ext cx="5674678" cy="3307851"/>
          </a:xfrm>
          <a:prstGeom prst="rect">
            <a:avLst/>
          </a:prstGeom>
          <a:noFill/>
          <a:ln>
            <a:noFill/>
          </a:ln>
        </p:spPr>
      </p:pic>
      <p:sp>
        <p:nvSpPr>
          <p:cNvPr id="21" name="矩形 20">
            <a:extLst>
              <a:ext uri="{FF2B5EF4-FFF2-40B4-BE49-F238E27FC236}">
                <a16:creationId xmlns:a16="http://schemas.microsoft.com/office/drawing/2014/main" id="{8E5F2C28-8E09-42B7-9F39-BC0703A825A4}"/>
              </a:ext>
            </a:extLst>
          </p:cNvPr>
          <p:cNvSpPr/>
          <p:nvPr/>
        </p:nvSpPr>
        <p:spPr>
          <a:xfrm>
            <a:off x="291174" y="1217477"/>
            <a:ext cx="8573426" cy="1200329"/>
          </a:xfrm>
          <a:prstGeom prst="rect">
            <a:avLst/>
          </a:prstGeom>
        </p:spPr>
        <p:txBody>
          <a:bodyPr wrap="square">
            <a:spAutoFit/>
          </a:bodyPr>
          <a:lstStyle/>
          <a:p>
            <a:pPr marL="342900" indent="-342900">
              <a:buFont typeface="Wingdings" panose="05000000000000000000" pitchFamily="2" charset="2"/>
              <a:buChar char="l"/>
            </a:pPr>
            <a:r>
              <a:rPr lang="en-US" altLang="zh-CN" kern="100" dirty="0">
                <a:latin typeface="Helvetica" panose="020B0604020202020204" pitchFamily="34" charset="0"/>
                <a:cs typeface="Helvetica" panose="020B0604020202020204" pitchFamily="34" charset="0"/>
              </a:rPr>
              <a:t>Forest random model is constructed by random selection of features and samples based on decision tree model.</a:t>
            </a:r>
          </a:p>
          <a:p>
            <a:pPr marL="342900" indent="-342900">
              <a:buFont typeface="Wingdings" panose="05000000000000000000" pitchFamily="2" charset="2"/>
              <a:buChar char="l"/>
            </a:pPr>
            <a:endParaRPr lang="en-US" altLang="zh-CN" kern="100" dirty="0">
              <a:latin typeface="Helvetica" panose="020B0604020202020204" pitchFamily="34" charset="0"/>
              <a:cs typeface="Helvetica" panose="020B0604020202020204" pitchFamily="34" charset="0"/>
            </a:endParaRPr>
          </a:p>
          <a:p>
            <a:pPr marL="342900" indent="-342900">
              <a:buFont typeface="Wingdings" panose="05000000000000000000" pitchFamily="2" charset="2"/>
              <a:buChar char="l"/>
            </a:pPr>
            <a:r>
              <a:rPr lang="en-US" altLang="zh-CN" kern="100" dirty="0">
                <a:latin typeface="Helvetica" panose="020B0604020202020204" pitchFamily="34" charset="0"/>
                <a:cs typeface="Helvetica" panose="020B0604020202020204" pitchFamily="34" charset="0"/>
              </a:rPr>
              <a:t>The result is obtained by the average value of multiple decision trees.</a:t>
            </a:r>
            <a:endParaRPr lang="zh-CN" altLang="en-US" dirty="0">
              <a:latin typeface="Helvetica" panose="020B0604020202020204" pitchFamily="34" charset="0"/>
              <a:cs typeface="Helvetica" panose="020B0604020202020204" pitchFamily="34" charset="0"/>
            </a:endParaRPr>
          </a:p>
        </p:txBody>
      </p:sp>
      <p:grpSp>
        <p:nvGrpSpPr>
          <p:cNvPr id="38" name="组合 37">
            <a:extLst>
              <a:ext uri="{FF2B5EF4-FFF2-40B4-BE49-F238E27FC236}">
                <a16:creationId xmlns:a16="http://schemas.microsoft.com/office/drawing/2014/main" id="{4A7D483D-F2C8-4404-9B7D-4DF81911417A}"/>
              </a:ext>
            </a:extLst>
          </p:cNvPr>
          <p:cNvGrpSpPr/>
          <p:nvPr/>
        </p:nvGrpSpPr>
        <p:grpSpPr>
          <a:xfrm>
            <a:off x="306570" y="591906"/>
            <a:ext cx="4760658" cy="461665"/>
            <a:chOff x="-3" y="4326643"/>
            <a:chExt cx="4760658" cy="461665"/>
          </a:xfrm>
        </p:grpSpPr>
        <p:sp>
          <p:nvSpPr>
            <p:cNvPr id="39" name="矩形 38">
              <a:extLst>
                <a:ext uri="{FF2B5EF4-FFF2-40B4-BE49-F238E27FC236}">
                  <a16:creationId xmlns:a16="http://schemas.microsoft.com/office/drawing/2014/main" id="{79357C1F-434E-4EC5-8D38-459A1B6A441D}"/>
                </a:ext>
              </a:extLst>
            </p:cNvPr>
            <p:cNvSpPr/>
            <p:nvPr/>
          </p:nvSpPr>
          <p:spPr>
            <a:xfrm>
              <a:off x="-3" y="4460785"/>
              <a:ext cx="193382" cy="193382"/>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40" name="文本框 39">
              <a:extLst>
                <a:ext uri="{FF2B5EF4-FFF2-40B4-BE49-F238E27FC236}">
                  <a16:creationId xmlns:a16="http://schemas.microsoft.com/office/drawing/2014/main" id="{5BCD4843-4A24-4650-8360-0C3D2B75CE86}"/>
                </a:ext>
              </a:extLst>
            </p:cNvPr>
            <p:cNvSpPr txBox="1"/>
            <p:nvPr/>
          </p:nvSpPr>
          <p:spPr>
            <a:xfrm>
              <a:off x="193379" y="4326643"/>
              <a:ext cx="4567276" cy="461665"/>
            </a:xfrm>
            <a:prstGeom prst="rect">
              <a:avLst/>
            </a:prstGeom>
            <a:noFill/>
          </p:spPr>
          <p:txBody>
            <a:bodyPr wrap="none" rtlCol="0">
              <a:spAutoFit/>
            </a:bodyPr>
            <a:lstStyle/>
            <a:p>
              <a:r>
                <a:rPr lang="en-US" altLang="zh-CN" sz="2400" dirty="0">
                  <a:latin typeface="Helvetica" panose="020B0604020202020204" pitchFamily="34" charset="0"/>
                  <a:ea typeface="+mj-ea"/>
                  <a:cs typeface="Helvetica" panose="020B0604020202020204" pitchFamily="34" charset="0"/>
                </a:rPr>
                <a:t>Decision tree and forest random</a:t>
              </a:r>
            </a:p>
          </p:txBody>
        </p:sp>
      </p:grpSp>
    </p:spTree>
    <p:extLst>
      <p:ext uri="{BB962C8B-B14F-4D97-AF65-F5344CB8AC3E}">
        <p14:creationId xmlns:p14="http://schemas.microsoft.com/office/powerpoint/2010/main" val="10263199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a:extLst>
              <a:ext uri="{FF2B5EF4-FFF2-40B4-BE49-F238E27FC236}">
                <a16:creationId xmlns:a16="http://schemas.microsoft.com/office/drawing/2014/main" id="{EB98BE72-C514-472A-A580-79DF241B60D6}"/>
              </a:ext>
            </a:extLst>
          </p:cNvPr>
          <p:cNvSpPr/>
          <p:nvPr/>
        </p:nvSpPr>
        <p:spPr>
          <a:xfrm>
            <a:off x="0" y="537685"/>
            <a:ext cx="4581082" cy="5950982"/>
          </a:xfrm>
          <a:prstGeom prst="rect">
            <a:avLst/>
          </a:prstGeom>
          <a:solidFill>
            <a:srgbClr val="FFFFFF"/>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569A348F-8472-4C4D-9E9E-EA67A912B7B0}"/>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2 - </a:t>
            </a:r>
            <a:r>
              <a:rPr lang="en-US" altLang="zh-CN" sz="1400" i="1" dirty="0">
                <a:latin typeface="Times New Roman" panose="02020603050405020304" pitchFamily="18" charset="0"/>
                <a:cs typeface="Times New Roman" panose="02020603050405020304" pitchFamily="18" charset="0"/>
              </a:rPr>
              <a:t>Analyzing Willingness of Walking Duration to Transit Stations Using Socio-Demographic Characteristics</a:t>
            </a:r>
            <a:endParaRPr lang="en-US" altLang="zh-CN" i="1" dirty="0">
              <a:latin typeface="Times New Roman" panose="02020603050405020304" pitchFamily="18" charset="0"/>
              <a:cs typeface="Times New Roman" panose="02020603050405020304" pitchFamily="18" charset="0"/>
            </a:endParaRPr>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Estimation of Features</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rgbClr val="FF5050"/>
          </a:solidFill>
          <a:ln w="28575" cap="flat">
            <a:solidFill>
              <a:srgbClr val="FF505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800" dirty="0">
                <a:solidFill>
                  <a:schemeClr val="bg1"/>
                </a:solidFill>
                <a:latin typeface="Helvetica" panose="020B0604020202020204" pitchFamily="34" charset="0"/>
                <a:cs typeface="Helvetica" panose="020B0604020202020204" pitchFamily="34" charset="0"/>
                <a:sym typeface="Helvetica Light"/>
              </a:rPr>
              <a:t>2.5</a:t>
            </a:r>
            <a:endParaRPr kumimoji="0" lang="zh-CN" altLang="en-US" sz="2800" b="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rgbClr val="FF5050"/>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860D90EC-5256-44BF-AE22-B0493A5BC9A5}"/>
              </a:ext>
            </a:extLst>
          </p:cNvPr>
          <p:cNvSpPr>
            <a:spLocks noGrp="1"/>
          </p:cNvSpPr>
          <p:nvPr>
            <p:ph type="sldNum" sz="quarter" idx="12"/>
          </p:nvPr>
        </p:nvSpPr>
        <p:spPr/>
        <p:txBody>
          <a:bodyPr/>
          <a:lstStyle/>
          <a:p>
            <a:fld id="{A17BB91D-344C-44E0-9148-DFE0CFF5CFC9}" type="slidenum">
              <a:rPr lang="zh-CN" altLang="en-US" smtClean="0"/>
              <a:t>22</a:t>
            </a:fld>
            <a:endParaRPr lang="zh-CN" altLang="en-US"/>
          </a:p>
        </p:txBody>
      </p:sp>
      <p:graphicFrame>
        <p:nvGraphicFramePr>
          <p:cNvPr id="10" name="表格 9">
            <a:extLst>
              <a:ext uri="{FF2B5EF4-FFF2-40B4-BE49-F238E27FC236}">
                <a16:creationId xmlns:a16="http://schemas.microsoft.com/office/drawing/2014/main" id="{10721C46-5CB2-4BB5-8131-FAD093E7E4B4}"/>
              </a:ext>
            </a:extLst>
          </p:cNvPr>
          <p:cNvGraphicFramePr>
            <a:graphicFrameLocks noGrp="1"/>
          </p:cNvGraphicFramePr>
          <p:nvPr>
            <p:extLst>
              <p:ext uri="{D42A27DB-BD31-4B8C-83A1-F6EECF244321}">
                <p14:modId xmlns:p14="http://schemas.microsoft.com/office/powerpoint/2010/main" val="3149216157"/>
              </p:ext>
            </p:extLst>
          </p:nvPr>
        </p:nvGraphicFramePr>
        <p:xfrm>
          <a:off x="4954359" y="890853"/>
          <a:ext cx="3955143" cy="4787454"/>
        </p:xfrm>
        <a:graphic>
          <a:graphicData uri="http://schemas.openxmlformats.org/drawingml/2006/table">
            <a:tbl>
              <a:tblPr>
                <a:tableStyleId>{5C22544A-7EE6-4342-B048-85BDC9FD1C3A}</a:tableStyleId>
              </a:tblPr>
              <a:tblGrid>
                <a:gridCol w="843424">
                  <a:extLst>
                    <a:ext uri="{9D8B030D-6E8A-4147-A177-3AD203B41FA5}">
                      <a16:colId xmlns:a16="http://schemas.microsoft.com/office/drawing/2014/main" val="247633410"/>
                    </a:ext>
                  </a:extLst>
                </a:gridCol>
                <a:gridCol w="1021392">
                  <a:extLst>
                    <a:ext uri="{9D8B030D-6E8A-4147-A177-3AD203B41FA5}">
                      <a16:colId xmlns:a16="http://schemas.microsoft.com/office/drawing/2014/main" val="3112362989"/>
                    </a:ext>
                  </a:extLst>
                </a:gridCol>
                <a:gridCol w="909634">
                  <a:extLst>
                    <a:ext uri="{9D8B030D-6E8A-4147-A177-3AD203B41FA5}">
                      <a16:colId xmlns:a16="http://schemas.microsoft.com/office/drawing/2014/main" val="1676357567"/>
                    </a:ext>
                  </a:extLst>
                </a:gridCol>
                <a:gridCol w="1180693">
                  <a:extLst>
                    <a:ext uri="{9D8B030D-6E8A-4147-A177-3AD203B41FA5}">
                      <a16:colId xmlns:a16="http://schemas.microsoft.com/office/drawing/2014/main" val="1800049001"/>
                    </a:ext>
                  </a:extLst>
                </a:gridCol>
              </a:tblGrid>
              <a:tr h="588957">
                <a:tc grid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600" u="none" strike="noStrike" kern="1200" dirty="0">
                          <a:solidFill>
                            <a:srgbClr val="FF3300"/>
                          </a:solidFill>
                          <a:effectLst/>
                          <a:latin typeface="Helvetica" panose="020B0604020202020204" pitchFamily="34" charset="0"/>
                          <a:ea typeface="+mn-ea"/>
                          <a:cs typeface="Helvetica" panose="020B0604020202020204" pitchFamily="34" charset="0"/>
                        </a:rPr>
                        <a:t>Individual Value</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en-US" altLang="zh-CN" sz="1800" u="none" strike="noStrike" kern="1200" dirty="0">
                        <a:solidFill>
                          <a:schemeClr val="accent1"/>
                        </a:solidFill>
                        <a:effectLst/>
                        <a:latin typeface="+mn-lt"/>
                        <a:ea typeface="+mn-ea"/>
                        <a:cs typeface="+mn-cs"/>
                      </a:endParaRP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ctr" fontAlgn="ctr"/>
                      <a:r>
                        <a:rPr lang="en-US" altLang="zh-CN" sz="1600" u="none" strike="noStrike" kern="1200" dirty="0">
                          <a:solidFill>
                            <a:srgbClr val="FF3300"/>
                          </a:solidFill>
                          <a:effectLst/>
                          <a:latin typeface="Helvetica" panose="020B0604020202020204" pitchFamily="34" charset="0"/>
                          <a:ea typeface="+mn-ea"/>
                          <a:cs typeface="Helvetica" panose="020B0604020202020204" pitchFamily="34" charset="0"/>
                        </a:rPr>
                        <a:t>Group Trend</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fontAlgn="ctr"/>
                      <a:endParaRPr lang="en-US" altLang="zh-CN" sz="1800" u="none" strike="noStrike" kern="1200" dirty="0">
                        <a:solidFill>
                          <a:srgbClr val="FF0000"/>
                        </a:solidFill>
                        <a:effectLst/>
                        <a:latin typeface="+mn-lt"/>
                        <a:ea typeface="+mn-ea"/>
                        <a:cs typeface="+mn-cs"/>
                      </a:endParaRP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70227936"/>
                  </a:ext>
                </a:extLst>
              </a:tr>
              <a:tr h="588957">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600" u="none" strike="noStrike" kern="1200" dirty="0">
                          <a:solidFill>
                            <a:schemeClr val="dk1"/>
                          </a:solidFill>
                          <a:effectLst/>
                          <a:latin typeface="Helvetica" panose="020B0604020202020204" pitchFamily="34" charset="0"/>
                          <a:ea typeface="+mn-ea"/>
                          <a:cs typeface="Helvetica" panose="020B0604020202020204" pitchFamily="34" charset="0"/>
                        </a:rPr>
                        <a:t>Actual</a:t>
                      </a:r>
                      <a:endParaRPr lang="en-US" altLang="zh-CN" sz="1600" u="none" strike="noStrike" kern="1200" dirty="0">
                        <a:solidFill>
                          <a:schemeClr val="accent1"/>
                        </a:solidFill>
                        <a:effectLst/>
                        <a:latin typeface="Helvetica" panose="020B0604020202020204" pitchFamily="34" charset="0"/>
                        <a:ea typeface="+mn-ea"/>
                        <a:cs typeface="Helvetica" panose="020B0604020202020204" pitchFamily="34" charset="0"/>
                      </a:endParaRP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600" u="none" strike="noStrike" kern="1200" dirty="0">
                          <a:solidFill>
                            <a:schemeClr val="dk1"/>
                          </a:solidFill>
                          <a:effectLst/>
                          <a:latin typeface="Helvetica" panose="020B0604020202020204" pitchFamily="34" charset="0"/>
                          <a:ea typeface="+mn-ea"/>
                          <a:cs typeface="Helvetica" panose="020B0604020202020204" pitchFamily="34" charset="0"/>
                        </a:rPr>
                        <a:t>Prediction</a:t>
                      </a:r>
                      <a:endParaRPr lang="en-US" altLang="zh-CN" sz="1600" u="none" strike="noStrike" kern="1200" dirty="0">
                        <a:solidFill>
                          <a:schemeClr val="accent1"/>
                        </a:solidFill>
                        <a:effectLst/>
                        <a:latin typeface="Helvetica" panose="020B0604020202020204" pitchFamily="34" charset="0"/>
                        <a:ea typeface="+mn-ea"/>
                        <a:cs typeface="Helvetica" panose="020B0604020202020204" pitchFamily="34" charset="0"/>
                      </a:endParaRP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600" u="none" strike="noStrike" kern="1200" dirty="0">
                          <a:solidFill>
                            <a:schemeClr val="dk1"/>
                          </a:solidFill>
                          <a:effectLst/>
                          <a:latin typeface="Helvetica" panose="020B0604020202020204" pitchFamily="34" charset="0"/>
                          <a:ea typeface="+mn-ea"/>
                          <a:cs typeface="Helvetica" panose="020B0604020202020204" pitchFamily="34" charset="0"/>
                        </a:rPr>
                        <a:t>Actual</a:t>
                      </a:r>
                      <a:endParaRPr lang="en-US" altLang="zh-CN" sz="1600" u="none" strike="noStrike" kern="1200" dirty="0">
                        <a:solidFill>
                          <a:srgbClr val="FF0000"/>
                        </a:solidFill>
                        <a:effectLst/>
                        <a:latin typeface="Helvetica" panose="020B0604020202020204" pitchFamily="34" charset="0"/>
                        <a:ea typeface="+mn-ea"/>
                        <a:cs typeface="Helvetica" panose="020B0604020202020204" pitchFamily="34" charset="0"/>
                      </a:endParaRP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600" u="none" strike="noStrike" kern="1200" dirty="0">
                          <a:solidFill>
                            <a:schemeClr val="dk1"/>
                          </a:solidFill>
                          <a:effectLst/>
                          <a:latin typeface="Helvetica" panose="020B0604020202020204" pitchFamily="34" charset="0"/>
                          <a:ea typeface="+mn-ea"/>
                          <a:cs typeface="Helvetica" panose="020B0604020202020204" pitchFamily="34" charset="0"/>
                        </a:rPr>
                        <a:t>Prediction</a:t>
                      </a:r>
                      <a:endParaRPr lang="en-US" altLang="zh-CN" sz="1600" u="none" strike="noStrike" kern="1200" dirty="0">
                        <a:solidFill>
                          <a:srgbClr val="FF0000"/>
                        </a:solidFill>
                        <a:effectLst/>
                        <a:latin typeface="Helvetica" panose="020B0604020202020204" pitchFamily="34" charset="0"/>
                        <a:ea typeface="+mn-ea"/>
                        <a:cs typeface="Helvetica" panose="020B0604020202020204" pitchFamily="34" charset="0"/>
                      </a:endParaRP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49540071"/>
                  </a:ext>
                </a:extLst>
              </a:tr>
              <a:tr h="300795">
                <a:tc>
                  <a:txBody>
                    <a:bodyPr/>
                    <a:lstStyle/>
                    <a:p>
                      <a:pPr algn="ctr" fontAlgn="ctr"/>
                      <a:r>
                        <a:rPr lang="en-US" altLang="zh-CN" sz="1600" u="none" strike="noStrike" kern="1200" dirty="0">
                          <a:solidFill>
                            <a:schemeClr val="dk1"/>
                          </a:solidFill>
                          <a:effectLst/>
                          <a:latin typeface="Helvetica" panose="020B0604020202020204" pitchFamily="34" charset="0"/>
                          <a:ea typeface="+mn-ea"/>
                          <a:cs typeface="Helvetica" panose="020B0604020202020204" pitchFamily="34" charset="0"/>
                        </a:rPr>
                        <a:t>1</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600" u="none" strike="noStrike" kern="1200" dirty="0">
                          <a:solidFill>
                            <a:schemeClr val="dk1"/>
                          </a:solidFill>
                          <a:effectLst/>
                          <a:latin typeface="Helvetica" panose="020B0604020202020204" pitchFamily="34" charset="0"/>
                          <a:ea typeface="+mn-ea"/>
                          <a:cs typeface="Helvetica" panose="020B0604020202020204" pitchFamily="34" charset="0"/>
                        </a:rPr>
                        <a:t>1.000</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600" u="none" strike="noStrike" kern="1200" dirty="0">
                          <a:solidFill>
                            <a:schemeClr val="dk1"/>
                          </a:solidFill>
                          <a:effectLst/>
                          <a:latin typeface="Helvetica" panose="020B0604020202020204" pitchFamily="34" charset="0"/>
                          <a:ea typeface="+mn-ea"/>
                          <a:cs typeface="Helvetica" panose="020B0604020202020204" pitchFamily="34" charset="0"/>
                        </a:rPr>
                        <a:t>0.654</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600" u="none" strike="noStrike" kern="1200" dirty="0">
                          <a:solidFill>
                            <a:schemeClr val="dk1"/>
                          </a:solidFill>
                          <a:effectLst/>
                          <a:latin typeface="Helvetica" panose="020B0604020202020204" pitchFamily="34" charset="0"/>
                          <a:ea typeface="+mn-ea"/>
                          <a:cs typeface="Helvetica" panose="020B0604020202020204" pitchFamily="34" charset="0"/>
                        </a:rPr>
                        <a:t>0.637</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37005929"/>
                  </a:ext>
                </a:extLst>
              </a:tr>
              <a:tr h="300795">
                <a:tc>
                  <a:txBody>
                    <a:bodyPr/>
                    <a:lstStyle/>
                    <a:p>
                      <a:pPr algn="ctr" fontAlgn="ctr"/>
                      <a:r>
                        <a:rPr lang="en-US" altLang="zh-CN" sz="1600" u="none" strike="noStrike" kern="1200">
                          <a:solidFill>
                            <a:schemeClr val="dk1"/>
                          </a:solidFill>
                          <a:effectLst/>
                          <a:latin typeface="Helvetica" panose="020B0604020202020204" pitchFamily="34" charset="0"/>
                          <a:ea typeface="+mn-ea"/>
                          <a:cs typeface="Helvetica" panose="020B0604020202020204" pitchFamily="34" charset="0"/>
                        </a:rPr>
                        <a:t>1</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600" u="none" strike="noStrike" kern="1200" dirty="0">
                          <a:solidFill>
                            <a:schemeClr val="dk1"/>
                          </a:solidFill>
                          <a:effectLst/>
                          <a:latin typeface="Helvetica" panose="020B0604020202020204" pitchFamily="34" charset="0"/>
                          <a:ea typeface="+mn-ea"/>
                          <a:cs typeface="Helvetica" panose="020B0604020202020204" pitchFamily="34" charset="0"/>
                        </a:rPr>
                        <a:t>0.897</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600" u="none" strike="noStrike" kern="1200" dirty="0">
                          <a:solidFill>
                            <a:schemeClr val="dk1"/>
                          </a:solidFill>
                          <a:effectLst/>
                          <a:latin typeface="Helvetica" panose="020B0604020202020204" pitchFamily="34" charset="0"/>
                          <a:ea typeface="+mn-ea"/>
                          <a:cs typeface="Helvetica" panose="020B0604020202020204" pitchFamily="34" charset="0"/>
                        </a:rPr>
                        <a:t>0.653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600" u="none" strike="noStrike" kern="1200" dirty="0">
                          <a:solidFill>
                            <a:schemeClr val="dk1"/>
                          </a:solidFill>
                          <a:effectLst/>
                          <a:latin typeface="Helvetica" panose="020B0604020202020204" pitchFamily="34" charset="0"/>
                          <a:ea typeface="+mn-ea"/>
                          <a:cs typeface="Helvetica" panose="020B0604020202020204" pitchFamily="34" charset="0"/>
                        </a:rPr>
                        <a:t>0.636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72754546"/>
                  </a:ext>
                </a:extLst>
              </a:tr>
              <a:tr h="300795">
                <a:tc>
                  <a:txBody>
                    <a:bodyPr/>
                    <a:lstStyle/>
                    <a:p>
                      <a:pPr algn="ctr" fontAlgn="ctr"/>
                      <a:r>
                        <a:rPr lang="en-US" altLang="zh-CN" sz="1600" u="none" strike="noStrike" kern="1200">
                          <a:solidFill>
                            <a:schemeClr val="dk1"/>
                          </a:solidFill>
                          <a:effectLst/>
                          <a:latin typeface="Helvetica" panose="020B0604020202020204" pitchFamily="34" charset="0"/>
                          <a:ea typeface="+mn-ea"/>
                          <a:cs typeface="Helvetica" panose="020B0604020202020204" pitchFamily="34" charset="0"/>
                        </a:rPr>
                        <a:t>1</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600" u="none" strike="noStrike" kern="1200">
                          <a:solidFill>
                            <a:schemeClr val="dk1"/>
                          </a:solidFill>
                          <a:effectLst/>
                          <a:latin typeface="Helvetica" panose="020B0604020202020204" pitchFamily="34" charset="0"/>
                          <a:ea typeface="+mn-ea"/>
                          <a:cs typeface="Helvetica" panose="020B0604020202020204" pitchFamily="34" charset="0"/>
                        </a:rPr>
                        <a:t>0.897</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600" u="none" strike="noStrike" kern="1200" dirty="0">
                          <a:solidFill>
                            <a:schemeClr val="dk1"/>
                          </a:solidFill>
                          <a:effectLst/>
                          <a:latin typeface="Helvetica" panose="020B0604020202020204" pitchFamily="34" charset="0"/>
                          <a:ea typeface="+mn-ea"/>
                          <a:cs typeface="Helvetica" panose="020B0604020202020204" pitchFamily="34" charset="0"/>
                        </a:rPr>
                        <a:t>0.651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600" u="none" strike="noStrike" kern="1200" dirty="0">
                          <a:solidFill>
                            <a:schemeClr val="dk1"/>
                          </a:solidFill>
                          <a:effectLst/>
                          <a:latin typeface="Helvetica" panose="020B0604020202020204" pitchFamily="34" charset="0"/>
                          <a:ea typeface="+mn-ea"/>
                          <a:cs typeface="Helvetica" panose="020B0604020202020204" pitchFamily="34" charset="0"/>
                        </a:rPr>
                        <a:t>0.635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93582049"/>
                  </a:ext>
                </a:extLst>
              </a:tr>
              <a:tr h="300795">
                <a:tc>
                  <a:txBody>
                    <a:bodyPr/>
                    <a:lstStyle/>
                    <a:p>
                      <a:pPr algn="ctr" fontAlgn="b"/>
                      <a:r>
                        <a:rPr lang="en-US" altLang="zh-CN" sz="1600" u="none" strike="noStrike" kern="1200">
                          <a:solidFill>
                            <a:schemeClr val="dk1"/>
                          </a:solidFill>
                          <a:effectLst/>
                          <a:latin typeface="Helvetica" panose="020B0604020202020204" pitchFamily="34" charset="0"/>
                          <a:ea typeface="+mn-ea"/>
                          <a:cs typeface="Helvetica" panose="020B0604020202020204" pitchFamily="34" charset="0"/>
                        </a:rPr>
                        <a:t>…</a:t>
                      </a:r>
                    </a:p>
                  </a:txBody>
                  <a:tcPr marL="12634" marR="12634" marT="126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1600" u="none" strike="noStrike" kern="1200" dirty="0">
                          <a:solidFill>
                            <a:schemeClr val="dk1"/>
                          </a:solidFill>
                          <a:effectLst/>
                          <a:latin typeface="Helvetica" panose="020B0604020202020204" pitchFamily="34" charset="0"/>
                          <a:ea typeface="+mn-ea"/>
                          <a:cs typeface="Helvetica" panose="020B0604020202020204" pitchFamily="34" charset="0"/>
                        </a:rPr>
                        <a:t>…</a:t>
                      </a:r>
                    </a:p>
                  </a:txBody>
                  <a:tcPr marL="12634" marR="12634" marT="126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1600" u="none" strike="noStrike" kern="1200" dirty="0">
                          <a:solidFill>
                            <a:schemeClr val="dk1"/>
                          </a:solidFill>
                          <a:effectLst/>
                          <a:latin typeface="Helvetica" panose="020B0604020202020204" pitchFamily="34" charset="0"/>
                          <a:ea typeface="+mn-ea"/>
                          <a:cs typeface="Helvetica" panose="020B0604020202020204" pitchFamily="34" charset="0"/>
                        </a:rPr>
                        <a:t>…</a:t>
                      </a:r>
                      <a:endParaRPr lang="zh-CN" altLang="en-US" sz="1600" u="none" strike="noStrike" kern="1200" dirty="0">
                        <a:solidFill>
                          <a:schemeClr val="dk1"/>
                        </a:solidFill>
                        <a:effectLst/>
                        <a:latin typeface="Helvetica" panose="020B0604020202020204" pitchFamily="34" charset="0"/>
                        <a:ea typeface="+mn-ea"/>
                        <a:cs typeface="Helvetica" panose="020B0604020202020204" pitchFamily="34" charset="0"/>
                      </a:endParaRPr>
                    </a:p>
                  </a:txBody>
                  <a:tcPr marL="12634" marR="12634" marT="126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1600" u="none" strike="noStrike" kern="1200" dirty="0">
                          <a:solidFill>
                            <a:schemeClr val="dk1"/>
                          </a:solidFill>
                          <a:effectLst/>
                          <a:latin typeface="Helvetica" panose="020B0604020202020204" pitchFamily="34" charset="0"/>
                          <a:ea typeface="+mn-ea"/>
                          <a:cs typeface="Helvetica" panose="020B0604020202020204" pitchFamily="34" charset="0"/>
                        </a:rPr>
                        <a:t>…</a:t>
                      </a:r>
                      <a:endParaRPr lang="zh-CN" altLang="en-US" sz="1600" u="none" strike="noStrike" kern="1200" dirty="0">
                        <a:solidFill>
                          <a:schemeClr val="dk1"/>
                        </a:solidFill>
                        <a:effectLst/>
                        <a:latin typeface="Helvetica" panose="020B0604020202020204" pitchFamily="34" charset="0"/>
                        <a:ea typeface="+mn-ea"/>
                        <a:cs typeface="Helvetica" panose="020B0604020202020204" pitchFamily="34" charset="0"/>
                      </a:endParaRPr>
                    </a:p>
                  </a:txBody>
                  <a:tcPr marL="12634" marR="12634" marT="126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22933627"/>
                  </a:ext>
                </a:extLst>
              </a:tr>
              <a:tr h="300795">
                <a:tc>
                  <a:txBody>
                    <a:bodyPr/>
                    <a:lstStyle/>
                    <a:p>
                      <a:pPr algn="ctr" fontAlgn="ctr"/>
                      <a:r>
                        <a:rPr lang="en-US" altLang="zh-CN" sz="1600" u="none" strike="noStrike" kern="1200" dirty="0">
                          <a:solidFill>
                            <a:schemeClr val="dk1"/>
                          </a:solidFill>
                          <a:effectLst/>
                          <a:latin typeface="Helvetica" panose="020B0604020202020204" pitchFamily="34" charset="0"/>
                          <a:ea typeface="+mn-ea"/>
                          <a:cs typeface="Helvetica" panose="020B0604020202020204" pitchFamily="34" charset="0"/>
                        </a:rPr>
                        <a:t>0</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600" u="none" strike="noStrike" kern="1200">
                          <a:solidFill>
                            <a:schemeClr val="dk1"/>
                          </a:solidFill>
                          <a:effectLst/>
                          <a:latin typeface="Helvetica" panose="020B0604020202020204" pitchFamily="34" charset="0"/>
                          <a:ea typeface="+mn-ea"/>
                          <a:cs typeface="Helvetica" panose="020B0604020202020204" pitchFamily="34" charset="0"/>
                        </a:rPr>
                        <a:t>0.621</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altLang="zh-CN" sz="1600" u="none" strike="noStrike" kern="1200" dirty="0">
                          <a:solidFill>
                            <a:schemeClr val="dk1"/>
                          </a:solidFill>
                          <a:effectLst/>
                          <a:latin typeface="Helvetica" panose="020B0604020202020204" pitchFamily="34" charset="0"/>
                          <a:ea typeface="+mn-ea"/>
                          <a:cs typeface="Helvetica" panose="020B0604020202020204" pitchFamily="34" charset="0"/>
                        </a:rPr>
                        <a:t>0.581</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600" u="none" strike="noStrike" kern="1200" dirty="0">
                          <a:solidFill>
                            <a:schemeClr val="dk1"/>
                          </a:solidFill>
                          <a:effectLst/>
                          <a:latin typeface="Helvetica" panose="020B0604020202020204" pitchFamily="34" charset="0"/>
                          <a:ea typeface="+mn-ea"/>
                          <a:cs typeface="Helvetica" panose="020B0604020202020204" pitchFamily="34" charset="0"/>
                        </a:rPr>
                        <a:t>0.580</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2281161"/>
                  </a:ext>
                </a:extLst>
              </a:tr>
              <a:tr h="300795">
                <a:tc>
                  <a:txBody>
                    <a:bodyPr/>
                    <a:lstStyle/>
                    <a:p>
                      <a:pPr algn="ctr" fontAlgn="ctr"/>
                      <a:r>
                        <a:rPr lang="en-US" altLang="zh-CN" sz="1600" u="none" strike="noStrike" kern="1200" dirty="0">
                          <a:solidFill>
                            <a:schemeClr val="dk1"/>
                          </a:solidFill>
                          <a:effectLst/>
                          <a:latin typeface="Helvetica" panose="020B0604020202020204" pitchFamily="34" charset="0"/>
                          <a:ea typeface="+mn-ea"/>
                          <a:cs typeface="Helvetica" panose="020B0604020202020204" pitchFamily="34" charset="0"/>
                        </a:rPr>
                        <a:t>1</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600" u="none" strike="noStrike" kern="1200">
                          <a:solidFill>
                            <a:schemeClr val="dk1"/>
                          </a:solidFill>
                          <a:effectLst/>
                          <a:latin typeface="Helvetica" panose="020B0604020202020204" pitchFamily="34" charset="0"/>
                          <a:ea typeface="+mn-ea"/>
                          <a:cs typeface="Helvetica" panose="020B0604020202020204" pitchFamily="34" charset="0"/>
                        </a:rPr>
                        <a:t>0.621</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altLang="zh-CN" sz="1600" u="none" strike="noStrike" kern="1200" dirty="0">
                          <a:solidFill>
                            <a:schemeClr val="dk1"/>
                          </a:solidFill>
                          <a:effectLst/>
                          <a:latin typeface="Helvetica" panose="020B0604020202020204" pitchFamily="34" charset="0"/>
                          <a:ea typeface="+mn-ea"/>
                          <a:cs typeface="Helvetica" panose="020B0604020202020204" pitchFamily="34" charset="0"/>
                        </a:rPr>
                        <a:t>0.581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600" u="none" strike="noStrike" kern="1200" dirty="0">
                          <a:solidFill>
                            <a:schemeClr val="dk1"/>
                          </a:solidFill>
                          <a:effectLst/>
                          <a:latin typeface="Helvetica" panose="020B0604020202020204" pitchFamily="34" charset="0"/>
                          <a:ea typeface="+mn-ea"/>
                          <a:cs typeface="Helvetica" panose="020B0604020202020204" pitchFamily="34" charset="0"/>
                        </a:rPr>
                        <a:t>0.579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61364167"/>
                  </a:ext>
                </a:extLst>
              </a:tr>
              <a:tr h="300795">
                <a:tc>
                  <a:txBody>
                    <a:bodyPr/>
                    <a:lstStyle/>
                    <a:p>
                      <a:pPr algn="ctr" fontAlgn="ctr"/>
                      <a:r>
                        <a:rPr lang="en-US" altLang="zh-CN" sz="1600" u="none" strike="noStrike" kern="1200" dirty="0">
                          <a:solidFill>
                            <a:schemeClr val="dk1"/>
                          </a:solidFill>
                          <a:effectLst/>
                          <a:latin typeface="Helvetica" panose="020B0604020202020204" pitchFamily="34" charset="0"/>
                          <a:ea typeface="+mn-ea"/>
                          <a:cs typeface="Helvetica" panose="020B0604020202020204" pitchFamily="34" charset="0"/>
                        </a:rPr>
                        <a:t>1</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600" u="none" strike="noStrike" kern="1200">
                          <a:solidFill>
                            <a:schemeClr val="dk1"/>
                          </a:solidFill>
                          <a:effectLst/>
                          <a:latin typeface="Helvetica" panose="020B0604020202020204" pitchFamily="34" charset="0"/>
                          <a:ea typeface="+mn-ea"/>
                          <a:cs typeface="Helvetica" panose="020B0604020202020204" pitchFamily="34" charset="0"/>
                        </a:rPr>
                        <a:t>0.621</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altLang="zh-CN" sz="1600" u="none" strike="noStrike" kern="1200" dirty="0">
                          <a:solidFill>
                            <a:schemeClr val="dk1"/>
                          </a:solidFill>
                          <a:effectLst/>
                          <a:latin typeface="Helvetica" panose="020B0604020202020204" pitchFamily="34" charset="0"/>
                          <a:ea typeface="+mn-ea"/>
                          <a:cs typeface="Helvetica" panose="020B0604020202020204" pitchFamily="34" charset="0"/>
                        </a:rPr>
                        <a:t>0.580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600" u="none" strike="noStrike" kern="1200" dirty="0">
                          <a:solidFill>
                            <a:schemeClr val="dk1"/>
                          </a:solidFill>
                          <a:effectLst/>
                          <a:latin typeface="Helvetica" panose="020B0604020202020204" pitchFamily="34" charset="0"/>
                          <a:ea typeface="+mn-ea"/>
                          <a:cs typeface="Helvetica" panose="020B0604020202020204" pitchFamily="34" charset="0"/>
                        </a:rPr>
                        <a:t>0.579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67131079"/>
                  </a:ext>
                </a:extLst>
              </a:tr>
              <a:tr h="300795">
                <a:tc>
                  <a:txBody>
                    <a:bodyPr/>
                    <a:lstStyle/>
                    <a:p>
                      <a:pPr algn="ctr" fontAlgn="b"/>
                      <a:r>
                        <a:rPr lang="en-US" altLang="zh-CN" sz="1600" u="none" strike="noStrike" kern="1200" dirty="0">
                          <a:solidFill>
                            <a:schemeClr val="dk1"/>
                          </a:solidFill>
                          <a:effectLst/>
                          <a:latin typeface="Helvetica" panose="020B0604020202020204" pitchFamily="34" charset="0"/>
                          <a:ea typeface="+mn-ea"/>
                          <a:cs typeface="Helvetica" panose="020B0604020202020204" pitchFamily="34" charset="0"/>
                        </a:rPr>
                        <a:t>…</a:t>
                      </a:r>
                    </a:p>
                  </a:txBody>
                  <a:tcPr marL="12634" marR="12634" marT="126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1600" u="none" strike="noStrike" kern="1200">
                          <a:solidFill>
                            <a:schemeClr val="dk1"/>
                          </a:solidFill>
                          <a:effectLst/>
                          <a:latin typeface="Helvetica" panose="020B0604020202020204" pitchFamily="34" charset="0"/>
                          <a:ea typeface="+mn-ea"/>
                          <a:cs typeface="Helvetica" panose="020B0604020202020204" pitchFamily="34" charset="0"/>
                        </a:rPr>
                        <a:t>…</a:t>
                      </a:r>
                    </a:p>
                  </a:txBody>
                  <a:tcPr marL="12634" marR="12634" marT="126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altLang="zh-CN" sz="1600" u="none" strike="noStrike" kern="1200" dirty="0">
                          <a:solidFill>
                            <a:schemeClr val="dk1"/>
                          </a:solidFill>
                          <a:effectLst/>
                          <a:latin typeface="Helvetica" panose="020B0604020202020204" pitchFamily="34" charset="0"/>
                          <a:ea typeface="+mn-ea"/>
                          <a:cs typeface="Helvetica" panose="020B0604020202020204" pitchFamily="34" charset="0"/>
                        </a:rPr>
                        <a:t>…</a:t>
                      </a:r>
                      <a:endParaRPr lang="zh-CN" altLang="en-US" sz="1600" u="none" strike="noStrike" kern="1200" dirty="0">
                        <a:solidFill>
                          <a:schemeClr val="dk1"/>
                        </a:solidFill>
                        <a:effectLst/>
                        <a:latin typeface="Helvetica" panose="020B0604020202020204" pitchFamily="34" charset="0"/>
                        <a:ea typeface="+mn-ea"/>
                        <a:cs typeface="Helvetica" panose="020B0604020202020204" pitchFamily="34" charset="0"/>
                      </a:endParaRPr>
                    </a:p>
                  </a:txBody>
                  <a:tcPr marL="12634" marR="12634" marT="126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1600" u="none" strike="noStrike" kern="1200" dirty="0">
                          <a:solidFill>
                            <a:schemeClr val="dk1"/>
                          </a:solidFill>
                          <a:effectLst/>
                          <a:latin typeface="Helvetica" panose="020B0604020202020204" pitchFamily="34" charset="0"/>
                          <a:ea typeface="+mn-ea"/>
                          <a:cs typeface="Helvetica" panose="020B0604020202020204" pitchFamily="34" charset="0"/>
                        </a:rPr>
                        <a:t>…</a:t>
                      </a:r>
                      <a:endParaRPr lang="zh-CN" altLang="en-US" sz="1600" u="none" strike="noStrike" kern="1200" dirty="0">
                        <a:solidFill>
                          <a:schemeClr val="dk1"/>
                        </a:solidFill>
                        <a:effectLst/>
                        <a:latin typeface="Helvetica" panose="020B0604020202020204" pitchFamily="34" charset="0"/>
                        <a:ea typeface="+mn-ea"/>
                        <a:cs typeface="Helvetica" panose="020B0604020202020204" pitchFamily="34" charset="0"/>
                      </a:endParaRPr>
                    </a:p>
                  </a:txBody>
                  <a:tcPr marL="12634" marR="12634" marT="126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5476277"/>
                  </a:ext>
                </a:extLst>
              </a:tr>
              <a:tr h="300795">
                <a:tc>
                  <a:txBody>
                    <a:bodyPr/>
                    <a:lstStyle/>
                    <a:p>
                      <a:pPr algn="ctr" fontAlgn="ctr"/>
                      <a:r>
                        <a:rPr lang="en-US" altLang="zh-CN" sz="1600" u="none" strike="noStrike" kern="1200" dirty="0">
                          <a:solidFill>
                            <a:schemeClr val="dk1"/>
                          </a:solidFill>
                          <a:effectLst/>
                          <a:latin typeface="Helvetica" panose="020B0604020202020204" pitchFamily="34" charset="0"/>
                          <a:ea typeface="+mn-ea"/>
                          <a:cs typeface="Helvetica" panose="020B0604020202020204" pitchFamily="34" charset="0"/>
                        </a:rPr>
                        <a:t>0</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600" u="none" strike="noStrike" kern="1200">
                          <a:solidFill>
                            <a:schemeClr val="dk1"/>
                          </a:solidFill>
                          <a:effectLst/>
                          <a:latin typeface="Helvetica" panose="020B0604020202020204" pitchFamily="34" charset="0"/>
                          <a:ea typeface="+mn-ea"/>
                          <a:cs typeface="Helvetica" panose="020B0604020202020204" pitchFamily="34" charset="0"/>
                        </a:rPr>
                        <a:t>0.498</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altLang="zh-CN" sz="1600" u="none" strike="noStrike" kern="1200" dirty="0">
                          <a:solidFill>
                            <a:schemeClr val="dk1"/>
                          </a:solidFill>
                          <a:effectLst/>
                          <a:latin typeface="Helvetica" panose="020B0604020202020204" pitchFamily="34" charset="0"/>
                          <a:ea typeface="+mn-ea"/>
                          <a:cs typeface="Helvetica" panose="020B0604020202020204" pitchFamily="34" charset="0"/>
                        </a:rPr>
                        <a:t>0.435</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600" u="none" strike="noStrike" kern="1200" dirty="0">
                          <a:solidFill>
                            <a:schemeClr val="dk1"/>
                          </a:solidFill>
                          <a:effectLst/>
                          <a:latin typeface="Helvetica" panose="020B0604020202020204" pitchFamily="34" charset="0"/>
                          <a:ea typeface="+mn-ea"/>
                          <a:cs typeface="Helvetica" panose="020B0604020202020204" pitchFamily="34" charset="0"/>
                        </a:rPr>
                        <a:t>0.411</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13202412"/>
                  </a:ext>
                </a:extLst>
              </a:tr>
              <a:tr h="300795">
                <a:tc>
                  <a:txBody>
                    <a:bodyPr/>
                    <a:lstStyle/>
                    <a:p>
                      <a:pPr algn="ctr" fontAlgn="ctr"/>
                      <a:r>
                        <a:rPr lang="en-US" altLang="zh-CN" sz="1600" u="none" strike="noStrike" kern="1200">
                          <a:solidFill>
                            <a:schemeClr val="dk1"/>
                          </a:solidFill>
                          <a:effectLst/>
                          <a:latin typeface="Helvetica" panose="020B0604020202020204" pitchFamily="34" charset="0"/>
                          <a:ea typeface="+mn-ea"/>
                          <a:cs typeface="Helvetica" panose="020B0604020202020204" pitchFamily="34" charset="0"/>
                        </a:rPr>
                        <a:t>1</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600" u="none" strike="noStrike" kern="1200">
                          <a:solidFill>
                            <a:schemeClr val="dk1"/>
                          </a:solidFill>
                          <a:effectLst/>
                          <a:latin typeface="Helvetica" panose="020B0604020202020204" pitchFamily="34" charset="0"/>
                          <a:ea typeface="+mn-ea"/>
                          <a:cs typeface="Helvetica" panose="020B0604020202020204" pitchFamily="34" charset="0"/>
                        </a:rPr>
                        <a:t>0.496</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altLang="zh-CN" sz="1600" u="none" strike="noStrike" kern="1200" dirty="0">
                          <a:solidFill>
                            <a:schemeClr val="dk1"/>
                          </a:solidFill>
                          <a:effectLst/>
                          <a:latin typeface="Helvetica" panose="020B0604020202020204" pitchFamily="34" charset="0"/>
                          <a:ea typeface="+mn-ea"/>
                          <a:cs typeface="Helvetica" panose="020B0604020202020204" pitchFamily="34" charset="0"/>
                        </a:rPr>
                        <a:t>0.437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600" u="none" strike="noStrike" kern="1200" dirty="0">
                          <a:solidFill>
                            <a:schemeClr val="dk1"/>
                          </a:solidFill>
                          <a:effectLst/>
                          <a:latin typeface="Helvetica" panose="020B0604020202020204" pitchFamily="34" charset="0"/>
                          <a:ea typeface="+mn-ea"/>
                          <a:cs typeface="Helvetica" panose="020B0604020202020204" pitchFamily="34" charset="0"/>
                        </a:rPr>
                        <a:t>0.411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73253416"/>
                  </a:ext>
                </a:extLst>
              </a:tr>
              <a:tr h="300795">
                <a:tc>
                  <a:txBody>
                    <a:bodyPr/>
                    <a:lstStyle/>
                    <a:p>
                      <a:pPr algn="ctr" fontAlgn="ctr"/>
                      <a:r>
                        <a:rPr lang="en-US" altLang="zh-CN" sz="1600" u="none" strike="noStrike" kern="1200" dirty="0">
                          <a:solidFill>
                            <a:schemeClr val="dk1"/>
                          </a:solidFill>
                          <a:effectLst/>
                          <a:latin typeface="Helvetica" panose="020B0604020202020204" pitchFamily="34" charset="0"/>
                          <a:ea typeface="+mn-ea"/>
                          <a:cs typeface="Helvetica" panose="020B0604020202020204" pitchFamily="34" charset="0"/>
                        </a:rPr>
                        <a:t>1</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600" u="none" strike="noStrike" kern="1200">
                          <a:solidFill>
                            <a:schemeClr val="dk1"/>
                          </a:solidFill>
                          <a:effectLst/>
                          <a:latin typeface="Helvetica" panose="020B0604020202020204" pitchFamily="34" charset="0"/>
                          <a:ea typeface="+mn-ea"/>
                          <a:cs typeface="Helvetica" panose="020B0604020202020204" pitchFamily="34" charset="0"/>
                        </a:rPr>
                        <a:t>0.496</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altLang="zh-CN" sz="1600" u="none" strike="noStrike" kern="1200" dirty="0">
                          <a:solidFill>
                            <a:schemeClr val="dk1"/>
                          </a:solidFill>
                          <a:effectLst/>
                          <a:latin typeface="Helvetica" panose="020B0604020202020204" pitchFamily="34" charset="0"/>
                          <a:ea typeface="+mn-ea"/>
                          <a:cs typeface="Helvetica" panose="020B0604020202020204" pitchFamily="34" charset="0"/>
                        </a:rPr>
                        <a:t>0.434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600" u="none" strike="noStrike" kern="1200" dirty="0">
                          <a:solidFill>
                            <a:schemeClr val="dk1"/>
                          </a:solidFill>
                          <a:effectLst/>
                          <a:latin typeface="Helvetica" panose="020B0604020202020204" pitchFamily="34" charset="0"/>
                          <a:ea typeface="+mn-ea"/>
                          <a:cs typeface="Helvetica" panose="020B0604020202020204" pitchFamily="34" charset="0"/>
                        </a:rPr>
                        <a:t>0.410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91338150"/>
                  </a:ext>
                </a:extLst>
              </a:tr>
              <a:tr h="300795">
                <a:tc>
                  <a:txBody>
                    <a:bodyPr/>
                    <a:lstStyle/>
                    <a:p>
                      <a:pPr algn="ctr" fontAlgn="b"/>
                      <a:r>
                        <a:rPr lang="en-US" altLang="zh-CN" sz="1600" u="none" strike="noStrike" kern="1200" dirty="0">
                          <a:solidFill>
                            <a:schemeClr val="dk1"/>
                          </a:solidFill>
                          <a:effectLst/>
                          <a:latin typeface="Helvetica" panose="020B0604020202020204" pitchFamily="34" charset="0"/>
                          <a:ea typeface="+mn-ea"/>
                          <a:cs typeface="Helvetica" panose="020B0604020202020204" pitchFamily="34" charset="0"/>
                        </a:rPr>
                        <a:t>…</a:t>
                      </a:r>
                    </a:p>
                  </a:txBody>
                  <a:tcPr marL="12634" marR="12634" marT="126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1600" u="none" strike="noStrike" kern="1200" dirty="0">
                          <a:solidFill>
                            <a:schemeClr val="dk1"/>
                          </a:solidFill>
                          <a:effectLst/>
                          <a:latin typeface="Helvetica" panose="020B0604020202020204" pitchFamily="34" charset="0"/>
                          <a:ea typeface="+mn-ea"/>
                          <a:cs typeface="Helvetica" panose="020B0604020202020204" pitchFamily="34" charset="0"/>
                        </a:rPr>
                        <a:t>…</a:t>
                      </a:r>
                    </a:p>
                  </a:txBody>
                  <a:tcPr marL="12634" marR="12634" marT="126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600" u="none" strike="noStrike" kern="1200" dirty="0">
                          <a:solidFill>
                            <a:schemeClr val="dk1"/>
                          </a:solidFill>
                          <a:effectLst/>
                          <a:latin typeface="Helvetica" panose="020B0604020202020204" pitchFamily="34" charset="0"/>
                          <a:ea typeface="+mn-ea"/>
                          <a:cs typeface="Helvetica" panose="020B0604020202020204" pitchFamily="34" charset="0"/>
                        </a:rPr>
                        <a:t>…</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1600" u="none" strike="noStrike" kern="1200" dirty="0">
                          <a:solidFill>
                            <a:schemeClr val="dk1"/>
                          </a:solidFill>
                          <a:effectLst/>
                          <a:latin typeface="Helvetica" panose="020B0604020202020204" pitchFamily="34" charset="0"/>
                          <a:ea typeface="+mn-ea"/>
                          <a:cs typeface="Helvetica" panose="020B0604020202020204" pitchFamily="34" charset="0"/>
                        </a:rPr>
                        <a:t>…</a:t>
                      </a:r>
                      <a:endParaRPr lang="zh-CN" altLang="en-US" sz="1600" u="none" strike="noStrike" kern="1200" dirty="0">
                        <a:solidFill>
                          <a:schemeClr val="dk1"/>
                        </a:solidFill>
                        <a:effectLst/>
                        <a:latin typeface="Helvetica" panose="020B0604020202020204" pitchFamily="34" charset="0"/>
                        <a:ea typeface="+mn-ea"/>
                        <a:cs typeface="Helvetica" panose="020B0604020202020204" pitchFamily="34" charset="0"/>
                      </a:endParaRPr>
                    </a:p>
                  </a:txBody>
                  <a:tcPr marL="12634" marR="12634" marT="126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38836529"/>
                  </a:ext>
                </a:extLst>
              </a:tr>
            </a:tbl>
          </a:graphicData>
        </a:graphic>
      </p:graphicFrame>
      <p:sp>
        <p:nvSpPr>
          <p:cNvPr id="15" name="文本框 14">
            <a:extLst>
              <a:ext uri="{FF2B5EF4-FFF2-40B4-BE49-F238E27FC236}">
                <a16:creationId xmlns:a16="http://schemas.microsoft.com/office/drawing/2014/main" id="{B87A2EEB-5A72-49DE-937D-A01B9C9A2066}"/>
              </a:ext>
            </a:extLst>
          </p:cNvPr>
          <p:cNvSpPr txBox="1"/>
          <p:nvPr/>
        </p:nvSpPr>
        <p:spPr>
          <a:xfrm>
            <a:off x="305377" y="3927410"/>
            <a:ext cx="4174548" cy="2308324"/>
          </a:xfrm>
          <a:prstGeom prst="rect">
            <a:avLst/>
          </a:prstGeom>
          <a:noFill/>
        </p:spPr>
        <p:txBody>
          <a:bodyPr wrap="square" rtlCol="0">
            <a:spAutoFit/>
          </a:bodyPr>
          <a:lstStyle/>
          <a:p>
            <a:pPr marL="342900" indent="-342900">
              <a:buFont typeface="Wingdings" panose="05000000000000000000" pitchFamily="2" charset="2"/>
              <a:buChar char="l"/>
            </a:pPr>
            <a:r>
              <a:rPr lang="en-US" altLang="zh-CN" dirty="0">
                <a:latin typeface="Helvetica" panose="020B0604020202020204" pitchFamily="34" charset="0"/>
                <a:cs typeface="Helvetica" panose="020B0604020202020204" pitchFamily="34" charset="0"/>
              </a:rPr>
              <a:t>The predicted result is </a:t>
            </a:r>
            <a:r>
              <a:rPr lang="en-US" altLang="zh-CN" dirty="0">
                <a:solidFill>
                  <a:srgbClr val="FF3300"/>
                </a:solidFill>
                <a:latin typeface="Helvetica" panose="020B0604020202020204" pitchFamily="34" charset="0"/>
                <a:cs typeface="Helvetica" panose="020B0604020202020204" pitchFamily="34" charset="0"/>
              </a:rPr>
              <a:t>probabilities</a:t>
            </a:r>
            <a:r>
              <a:rPr lang="en-US" altLang="zh-CN" dirty="0">
                <a:latin typeface="Helvetica" panose="020B0604020202020204" pitchFamily="34" charset="0"/>
                <a:cs typeface="Helvetica" panose="020B0604020202020204" pitchFamily="34" charset="0"/>
              </a:rPr>
              <a:t> of accepting the giving threshold of walking duration.</a:t>
            </a:r>
          </a:p>
          <a:p>
            <a:endParaRPr lang="en-US" altLang="zh-CN" dirty="0">
              <a:latin typeface="Helvetica" panose="020B0604020202020204" pitchFamily="34" charset="0"/>
              <a:cs typeface="Helvetica" panose="020B0604020202020204" pitchFamily="34" charset="0"/>
            </a:endParaRPr>
          </a:p>
          <a:p>
            <a:endParaRPr lang="en-US" altLang="zh-CN" dirty="0">
              <a:latin typeface="Helvetica" panose="020B0604020202020204" pitchFamily="34" charset="0"/>
              <a:cs typeface="Helvetica" panose="020B0604020202020204" pitchFamily="34" charset="0"/>
            </a:endParaRPr>
          </a:p>
          <a:p>
            <a:pPr marL="342900" indent="-342900">
              <a:buFont typeface="Wingdings" panose="05000000000000000000" pitchFamily="2" charset="2"/>
              <a:buChar char="l"/>
            </a:pPr>
            <a:r>
              <a:rPr lang="en-US" altLang="zh-CN" dirty="0">
                <a:latin typeface="Helvetica" panose="020B0604020202020204" pitchFamily="34" charset="0"/>
                <a:cs typeface="Helvetica" panose="020B0604020202020204" pitchFamily="34" charset="0"/>
              </a:rPr>
              <a:t>The accuracy of results are evaluated by using the method of </a:t>
            </a:r>
            <a:r>
              <a:rPr lang="en-US" altLang="zh-CN" dirty="0">
                <a:solidFill>
                  <a:srgbClr val="FF3300"/>
                </a:solidFill>
                <a:latin typeface="Helvetica" panose="020B0604020202020204" pitchFamily="34" charset="0"/>
                <a:cs typeface="Helvetica" panose="020B0604020202020204" pitchFamily="34" charset="0"/>
              </a:rPr>
              <a:t>simple moving average</a:t>
            </a:r>
            <a:r>
              <a:rPr lang="en-US" altLang="zh-CN" dirty="0">
                <a:latin typeface="Helvetica" panose="020B0604020202020204" pitchFamily="34" charset="0"/>
                <a:cs typeface="Helvetica" panose="020B0604020202020204" pitchFamily="34" charset="0"/>
              </a:rPr>
              <a:t>.</a:t>
            </a:r>
          </a:p>
        </p:txBody>
      </p:sp>
      <p:sp>
        <p:nvSpPr>
          <p:cNvPr id="16" name="矩形: 圆角 15">
            <a:extLst>
              <a:ext uri="{FF2B5EF4-FFF2-40B4-BE49-F238E27FC236}">
                <a16:creationId xmlns:a16="http://schemas.microsoft.com/office/drawing/2014/main" id="{B012F793-2A6E-4788-B43C-E74A2211CF88}"/>
              </a:ext>
            </a:extLst>
          </p:cNvPr>
          <p:cNvSpPr/>
          <p:nvPr/>
        </p:nvSpPr>
        <p:spPr>
          <a:xfrm>
            <a:off x="6965005" y="2108199"/>
            <a:ext cx="1721796" cy="275078"/>
          </a:xfrm>
          <a:prstGeom prst="roundRect">
            <a:avLst>
              <a:gd name="adj" fmla="val 5658"/>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n-ea"/>
            </a:endParaRPr>
          </a:p>
        </p:txBody>
      </p:sp>
      <p:sp>
        <p:nvSpPr>
          <p:cNvPr id="17" name="文本框 16">
            <a:extLst>
              <a:ext uri="{FF2B5EF4-FFF2-40B4-BE49-F238E27FC236}">
                <a16:creationId xmlns:a16="http://schemas.microsoft.com/office/drawing/2014/main" id="{BF4769D8-FC92-4B9D-8DB6-18ABE9B4F2B4}"/>
              </a:ext>
            </a:extLst>
          </p:cNvPr>
          <p:cNvSpPr txBox="1"/>
          <p:nvPr/>
        </p:nvSpPr>
        <p:spPr>
          <a:xfrm>
            <a:off x="5545973" y="5835624"/>
            <a:ext cx="2864887" cy="400110"/>
          </a:xfrm>
          <a:prstGeom prst="rect">
            <a:avLst/>
          </a:prstGeom>
          <a:noFill/>
          <a:ln w="19050">
            <a:solidFill>
              <a:srgbClr val="FF5050"/>
            </a:solidFill>
            <a:prstDash val="sysDash"/>
          </a:ln>
        </p:spPr>
        <p:txBody>
          <a:bodyPr wrap="none" rtlCol="0">
            <a:spAutoFit/>
          </a:bodyPr>
          <a:lstStyle/>
          <a:p>
            <a:r>
              <a:rPr lang="en-US" altLang="zh-CN" sz="2000" dirty="0">
                <a:latin typeface="Helvetica" panose="020B0604020202020204" pitchFamily="34" charset="0"/>
                <a:cs typeface="Helvetica" panose="020B0604020202020204" pitchFamily="34" charset="0"/>
              </a:rPr>
              <a:t>Simple moving average</a:t>
            </a:r>
            <a:endParaRPr lang="zh-CN" altLang="en-US" sz="2000" dirty="0">
              <a:latin typeface="Helvetica" panose="020B0604020202020204" pitchFamily="34" charset="0"/>
              <a:cs typeface="Helvetica" panose="020B0604020202020204" pitchFamily="34" charset="0"/>
            </a:endParaRPr>
          </a:p>
        </p:txBody>
      </p:sp>
      <p:grpSp>
        <p:nvGrpSpPr>
          <p:cNvPr id="26" name="组合 25">
            <a:extLst>
              <a:ext uri="{FF2B5EF4-FFF2-40B4-BE49-F238E27FC236}">
                <a16:creationId xmlns:a16="http://schemas.microsoft.com/office/drawing/2014/main" id="{521C1572-51BA-4A46-8920-BEF6BE98D462}"/>
              </a:ext>
            </a:extLst>
          </p:cNvPr>
          <p:cNvGrpSpPr/>
          <p:nvPr/>
        </p:nvGrpSpPr>
        <p:grpSpPr>
          <a:xfrm>
            <a:off x="306570" y="591906"/>
            <a:ext cx="1748616" cy="461665"/>
            <a:chOff x="-3" y="4326643"/>
            <a:chExt cx="1748616" cy="461665"/>
          </a:xfrm>
        </p:grpSpPr>
        <p:sp>
          <p:nvSpPr>
            <p:cNvPr id="27" name="矩形 26">
              <a:extLst>
                <a:ext uri="{FF2B5EF4-FFF2-40B4-BE49-F238E27FC236}">
                  <a16:creationId xmlns:a16="http://schemas.microsoft.com/office/drawing/2014/main" id="{2E5B2F96-07F3-4F60-82BD-B12C97538E96}"/>
                </a:ext>
              </a:extLst>
            </p:cNvPr>
            <p:cNvSpPr/>
            <p:nvPr/>
          </p:nvSpPr>
          <p:spPr>
            <a:xfrm>
              <a:off x="-3" y="4460785"/>
              <a:ext cx="193382" cy="193382"/>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28" name="文本框 27">
              <a:extLst>
                <a:ext uri="{FF2B5EF4-FFF2-40B4-BE49-F238E27FC236}">
                  <a16:creationId xmlns:a16="http://schemas.microsoft.com/office/drawing/2014/main" id="{1DE397A0-87D8-41EC-BF43-98599B38EAD6}"/>
                </a:ext>
              </a:extLst>
            </p:cNvPr>
            <p:cNvSpPr txBox="1"/>
            <p:nvPr/>
          </p:nvSpPr>
          <p:spPr>
            <a:xfrm>
              <a:off x="193379" y="4326643"/>
              <a:ext cx="1555234" cy="461665"/>
            </a:xfrm>
            <a:prstGeom prst="rect">
              <a:avLst/>
            </a:prstGeom>
            <a:noFill/>
          </p:spPr>
          <p:txBody>
            <a:bodyPr wrap="none" rtlCol="0">
              <a:spAutoFit/>
            </a:bodyPr>
            <a:lstStyle/>
            <a:p>
              <a:r>
                <a:rPr lang="en-US" altLang="zh-CN" sz="2400" dirty="0">
                  <a:latin typeface="Helvetica" panose="020B0604020202020204" pitchFamily="34" charset="0"/>
                  <a:ea typeface="+mj-ea"/>
                  <a:cs typeface="Helvetica" panose="020B0604020202020204" pitchFamily="34" charset="0"/>
                </a:rPr>
                <a:t>Prediction</a:t>
              </a:r>
            </a:p>
          </p:txBody>
        </p:sp>
      </p:grpSp>
      <p:pic>
        <p:nvPicPr>
          <p:cNvPr id="3" name="图片 2">
            <a:extLst>
              <a:ext uri="{FF2B5EF4-FFF2-40B4-BE49-F238E27FC236}">
                <a16:creationId xmlns:a16="http://schemas.microsoft.com/office/drawing/2014/main" id="{28CBF90E-ACE1-4A35-AB39-8F7AF6A7CE90}"/>
              </a:ext>
            </a:extLst>
          </p:cNvPr>
          <p:cNvPicPr>
            <a:picLocks noChangeAspect="1"/>
          </p:cNvPicPr>
          <p:nvPr/>
        </p:nvPicPr>
        <p:blipFill>
          <a:blip r:embed="rId3"/>
          <a:stretch>
            <a:fillRect/>
          </a:stretch>
        </p:blipFill>
        <p:spPr>
          <a:xfrm>
            <a:off x="763298" y="1143389"/>
            <a:ext cx="3054485" cy="665115"/>
          </a:xfrm>
          <a:prstGeom prst="rect">
            <a:avLst/>
          </a:prstGeom>
        </p:spPr>
      </p:pic>
      <p:pic>
        <p:nvPicPr>
          <p:cNvPr id="4" name="图片 3">
            <a:extLst>
              <a:ext uri="{FF2B5EF4-FFF2-40B4-BE49-F238E27FC236}">
                <a16:creationId xmlns:a16="http://schemas.microsoft.com/office/drawing/2014/main" id="{7678A617-D3BC-4F26-A43D-89E62E68C481}"/>
              </a:ext>
            </a:extLst>
          </p:cNvPr>
          <p:cNvPicPr>
            <a:picLocks noChangeAspect="1"/>
          </p:cNvPicPr>
          <p:nvPr/>
        </p:nvPicPr>
        <p:blipFill>
          <a:blip r:embed="rId4"/>
          <a:stretch>
            <a:fillRect/>
          </a:stretch>
        </p:blipFill>
        <p:spPr>
          <a:xfrm>
            <a:off x="930746" y="1959595"/>
            <a:ext cx="2923807" cy="692790"/>
          </a:xfrm>
          <a:prstGeom prst="rect">
            <a:avLst/>
          </a:prstGeom>
        </p:spPr>
      </p:pic>
      <p:pic>
        <p:nvPicPr>
          <p:cNvPr id="5" name="图片 4">
            <a:extLst>
              <a:ext uri="{FF2B5EF4-FFF2-40B4-BE49-F238E27FC236}">
                <a16:creationId xmlns:a16="http://schemas.microsoft.com/office/drawing/2014/main" id="{CDCEECD0-3E5E-4E58-BA2B-83F7A707BC65}"/>
              </a:ext>
            </a:extLst>
          </p:cNvPr>
          <p:cNvPicPr>
            <a:picLocks noChangeAspect="1"/>
          </p:cNvPicPr>
          <p:nvPr/>
        </p:nvPicPr>
        <p:blipFill>
          <a:blip r:embed="rId5"/>
          <a:stretch>
            <a:fillRect/>
          </a:stretch>
        </p:blipFill>
        <p:spPr>
          <a:xfrm>
            <a:off x="963038" y="2745313"/>
            <a:ext cx="2655003" cy="687362"/>
          </a:xfrm>
          <a:prstGeom prst="rect">
            <a:avLst/>
          </a:prstGeom>
        </p:spPr>
      </p:pic>
      <p:sp>
        <p:nvSpPr>
          <p:cNvPr id="19" name="矩形: 圆角 18">
            <a:extLst>
              <a:ext uri="{FF2B5EF4-FFF2-40B4-BE49-F238E27FC236}">
                <a16:creationId xmlns:a16="http://schemas.microsoft.com/office/drawing/2014/main" id="{49B0DB32-02B0-43AB-922D-6753281A8233}"/>
              </a:ext>
            </a:extLst>
          </p:cNvPr>
          <p:cNvSpPr/>
          <p:nvPr/>
        </p:nvSpPr>
        <p:spPr>
          <a:xfrm>
            <a:off x="5097294" y="2108198"/>
            <a:ext cx="1566153" cy="1819211"/>
          </a:xfrm>
          <a:prstGeom prst="roundRect">
            <a:avLst>
              <a:gd name="adj" fmla="val 5658"/>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n-ea"/>
            </a:endParaRPr>
          </a:p>
        </p:txBody>
      </p:sp>
      <p:sp>
        <p:nvSpPr>
          <p:cNvPr id="6" name="箭头: 右 5">
            <a:extLst>
              <a:ext uri="{FF2B5EF4-FFF2-40B4-BE49-F238E27FC236}">
                <a16:creationId xmlns:a16="http://schemas.microsoft.com/office/drawing/2014/main" id="{D66EB7B4-B6C4-47CA-8914-F6A4BA26B1F8}"/>
              </a:ext>
            </a:extLst>
          </p:cNvPr>
          <p:cNvSpPr/>
          <p:nvPr/>
        </p:nvSpPr>
        <p:spPr>
          <a:xfrm>
            <a:off x="6713546" y="2172633"/>
            <a:ext cx="214580" cy="146210"/>
          </a:xfrm>
          <a:prstGeom prst="rightArrow">
            <a:avLst/>
          </a:prstGeom>
          <a:solidFill>
            <a:srgbClr val="FF505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F58A13E2-70E9-4A33-B349-D893C839C598}"/>
              </a:ext>
            </a:extLst>
          </p:cNvPr>
          <p:cNvSpPr txBox="1"/>
          <p:nvPr/>
        </p:nvSpPr>
        <p:spPr>
          <a:xfrm>
            <a:off x="6767048" y="2740649"/>
            <a:ext cx="1413914" cy="646331"/>
          </a:xfrm>
          <a:prstGeom prst="rect">
            <a:avLst/>
          </a:prstGeom>
          <a:solidFill>
            <a:srgbClr val="FF5050"/>
          </a:solidFill>
        </p:spPr>
        <p:txBody>
          <a:bodyPr wrap="square" rtlCol="0">
            <a:spAutoFit/>
          </a:bodyPr>
          <a:lstStyle/>
          <a:p>
            <a:pPr algn="ctr"/>
            <a:r>
              <a:rPr lang="en-US" altLang="zh-CN" dirty="0">
                <a:solidFill>
                  <a:schemeClr val="bg1"/>
                </a:solidFill>
              </a:rPr>
              <a:t>200 records</a:t>
            </a:r>
          </a:p>
          <a:p>
            <a:pPr algn="ctr"/>
            <a:r>
              <a:rPr lang="en-US" altLang="zh-CN" dirty="0">
                <a:solidFill>
                  <a:schemeClr val="bg1"/>
                </a:solidFill>
              </a:rPr>
              <a:t>Average</a:t>
            </a:r>
            <a:endParaRPr lang="zh-CN" altLang="en-US" dirty="0">
              <a:solidFill>
                <a:schemeClr val="bg1"/>
              </a:solidFill>
            </a:endParaRPr>
          </a:p>
        </p:txBody>
      </p:sp>
    </p:spTree>
    <p:extLst>
      <p:ext uri="{BB962C8B-B14F-4D97-AF65-F5344CB8AC3E}">
        <p14:creationId xmlns:p14="http://schemas.microsoft.com/office/powerpoint/2010/main" val="29648902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a:extLst>
              <a:ext uri="{FF2B5EF4-FFF2-40B4-BE49-F238E27FC236}">
                <a16:creationId xmlns:a16="http://schemas.microsoft.com/office/drawing/2014/main" id="{DA7FE636-97D0-4007-8881-21AD00250DAB}"/>
              </a:ext>
            </a:extLst>
          </p:cNvPr>
          <p:cNvSpPr/>
          <p:nvPr/>
        </p:nvSpPr>
        <p:spPr>
          <a:xfrm>
            <a:off x="-1" y="537684"/>
            <a:ext cx="9144000" cy="4711473"/>
          </a:xfrm>
          <a:prstGeom prst="rect">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569A348F-8472-4C4D-9E9E-EA67A912B7B0}"/>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2 - </a:t>
            </a:r>
            <a:r>
              <a:rPr lang="en-US" altLang="zh-CN" sz="1400" i="1" dirty="0">
                <a:latin typeface="Times New Roman" panose="02020603050405020304" pitchFamily="18" charset="0"/>
                <a:cs typeface="Times New Roman" panose="02020603050405020304" pitchFamily="18" charset="0"/>
              </a:rPr>
              <a:t>Analyzing Willingness of Walking Duration to Transit Stations Using Socio-Demographic Characteristics</a:t>
            </a:r>
            <a:endParaRPr lang="en-US" altLang="zh-CN" i="1" dirty="0">
              <a:latin typeface="Times New Roman" panose="02020603050405020304" pitchFamily="18" charset="0"/>
              <a:cs typeface="Times New Roman" panose="02020603050405020304" pitchFamily="18" charset="0"/>
            </a:endParaRPr>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Result and Discussion</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rgbClr val="FF5050"/>
          </a:solidFill>
          <a:ln w="28575" cap="flat">
            <a:solidFill>
              <a:srgbClr val="FF505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800" dirty="0">
                <a:solidFill>
                  <a:schemeClr val="bg1"/>
                </a:solidFill>
                <a:latin typeface="Helvetica" panose="020B0604020202020204" pitchFamily="34" charset="0"/>
                <a:cs typeface="Helvetica" panose="020B0604020202020204" pitchFamily="34" charset="0"/>
                <a:sym typeface="Helvetica Light"/>
              </a:rPr>
              <a:t>2.6</a:t>
            </a:r>
            <a:endParaRPr kumimoji="0" lang="zh-CN" altLang="en-US" sz="2800" b="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rgbClr val="FF5050"/>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3C33A666-FC17-4404-BCCE-9038523E6DA9}"/>
              </a:ext>
            </a:extLst>
          </p:cNvPr>
          <p:cNvSpPr>
            <a:spLocks noGrp="1"/>
          </p:cNvSpPr>
          <p:nvPr>
            <p:ph type="sldNum" sz="quarter" idx="12"/>
          </p:nvPr>
        </p:nvSpPr>
        <p:spPr/>
        <p:txBody>
          <a:bodyPr/>
          <a:lstStyle/>
          <a:p>
            <a:fld id="{A17BB91D-344C-44E0-9148-DFE0CFF5CFC9}" type="slidenum">
              <a:rPr lang="zh-CN" altLang="en-US" smtClean="0"/>
              <a:t>23</a:t>
            </a:fld>
            <a:endParaRPr lang="zh-CN" altLang="en-US"/>
          </a:p>
        </p:txBody>
      </p:sp>
      <p:pic>
        <p:nvPicPr>
          <p:cNvPr id="11" name="图片 10">
            <a:extLst>
              <a:ext uri="{FF2B5EF4-FFF2-40B4-BE49-F238E27FC236}">
                <a16:creationId xmlns:a16="http://schemas.microsoft.com/office/drawing/2014/main" id="{A0788FE8-DAD6-4E2B-B6CF-1DAFEDC89F2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726" y="1608832"/>
            <a:ext cx="5743573" cy="3454781"/>
          </a:xfrm>
          <a:prstGeom prst="rect">
            <a:avLst/>
          </a:prstGeom>
          <a:noFill/>
          <a:ln>
            <a:noFill/>
          </a:ln>
        </p:spPr>
      </p:pic>
      <p:sp>
        <p:nvSpPr>
          <p:cNvPr id="15" name="文本框 14">
            <a:extLst>
              <a:ext uri="{FF2B5EF4-FFF2-40B4-BE49-F238E27FC236}">
                <a16:creationId xmlns:a16="http://schemas.microsoft.com/office/drawing/2014/main" id="{3A101D1B-15B4-41C8-AD97-5C731CE71A3E}"/>
              </a:ext>
            </a:extLst>
          </p:cNvPr>
          <p:cNvSpPr txBox="1"/>
          <p:nvPr/>
        </p:nvSpPr>
        <p:spPr>
          <a:xfrm>
            <a:off x="489527" y="1111996"/>
            <a:ext cx="4506362" cy="400110"/>
          </a:xfrm>
          <a:prstGeom prst="rect">
            <a:avLst/>
          </a:prstGeom>
          <a:noFill/>
        </p:spPr>
        <p:txBody>
          <a:bodyPr wrap="none" rtlCol="0">
            <a:spAutoFit/>
          </a:bodyPr>
          <a:lstStyle/>
          <a:p>
            <a:pPr marL="457200" indent="-457200">
              <a:buFont typeface="Wingdings" panose="05000000000000000000" pitchFamily="2" charset="2"/>
              <a:buChar char="l"/>
            </a:pPr>
            <a:r>
              <a:rPr lang="en-US" altLang="zh-CN" sz="2000" dirty="0">
                <a:latin typeface="Helvetica" panose="020B0604020202020204" pitchFamily="34" charset="0"/>
                <a:cs typeface="Helvetica" panose="020B0604020202020204" pitchFamily="34" charset="0"/>
              </a:rPr>
              <a:t>Evaluation of </a:t>
            </a:r>
            <a:r>
              <a:rPr lang="en-US" altLang="zh-CN" sz="2000" dirty="0">
                <a:solidFill>
                  <a:srgbClr val="FF3300"/>
                </a:solidFill>
                <a:latin typeface="Helvetica" panose="020B0604020202020204" pitchFamily="34" charset="0"/>
                <a:cs typeface="Helvetica" panose="020B0604020202020204" pitchFamily="34" charset="0"/>
              </a:rPr>
              <a:t>5 minutes</a:t>
            </a:r>
            <a:r>
              <a:rPr lang="en-US" altLang="zh-CN" sz="2000" dirty="0">
                <a:latin typeface="Helvetica" panose="020B0604020202020204" pitchFamily="34" charset="0"/>
                <a:cs typeface="Helvetica" panose="020B0604020202020204" pitchFamily="34" charset="0"/>
              </a:rPr>
              <a:t> threshold </a:t>
            </a:r>
            <a:endParaRPr lang="zh-CN" altLang="en-US" sz="2000" dirty="0">
              <a:latin typeface="Helvetica" panose="020B0604020202020204" pitchFamily="34" charset="0"/>
              <a:cs typeface="Helvetica" panose="020B0604020202020204" pitchFamily="34" charset="0"/>
            </a:endParaRPr>
          </a:p>
        </p:txBody>
      </p:sp>
      <p:sp>
        <p:nvSpPr>
          <p:cNvPr id="16" name="文本框 15">
            <a:extLst>
              <a:ext uri="{FF2B5EF4-FFF2-40B4-BE49-F238E27FC236}">
                <a16:creationId xmlns:a16="http://schemas.microsoft.com/office/drawing/2014/main" id="{3F1D0C21-8F8F-408F-8C50-9C4CA7A87C24}"/>
              </a:ext>
            </a:extLst>
          </p:cNvPr>
          <p:cNvSpPr txBox="1"/>
          <p:nvPr/>
        </p:nvSpPr>
        <p:spPr>
          <a:xfrm>
            <a:off x="508654" y="5545747"/>
            <a:ext cx="8126690" cy="646331"/>
          </a:xfrm>
          <a:prstGeom prst="rect">
            <a:avLst/>
          </a:prstGeom>
          <a:noFill/>
        </p:spPr>
        <p:txBody>
          <a:bodyPr wrap="square" rtlCol="0">
            <a:spAutoFit/>
          </a:bodyPr>
          <a:lstStyle/>
          <a:p>
            <a:pPr marL="285750" indent="-285750">
              <a:buFont typeface="Wingdings" panose="05000000000000000000" pitchFamily="2" charset="2"/>
              <a:buChar char="Ø"/>
            </a:pPr>
            <a:r>
              <a:rPr lang="en-US" altLang="zh-CN" dirty="0">
                <a:latin typeface="Helvetica" panose="020B0604020202020204" pitchFamily="34" charset="0"/>
                <a:cs typeface="Helvetica" panose="020B0604020202020204" pitchFamily="34" charset="0"/>
              </a:rPr>
              <a:t>The features are </a:t>
            </a:r>
            <a:r>
              <a:rPr lang="en-US" altLang="zh-CN" dirty="0">
                <a:solidFill>
                  <a:srgbClr val="FF3300"/>
                </a:solidFill>
                <a:latin typeface="Helvetica" panose="020B0604020202020204" pitchFamily="34" charset="0"/>
                <a:cs typeface="Helvetica" panose="020B0604020202020204" pitchFamily="34" charset="0"/>
              </a:rPr>
              <a:t>significant</a:t>
            </a:r>
            <a:r>
              <a:rPr lang="en-US" altLang="zh-CN" dirty="0">
                <a:latin typeface="Helvetica" panose="020B0604020202020204" pitchFamily="34" charset="0"/>
                <a:cs typeface="Helvetica" panose="020B0604020202020204" pitchFamily="34" charset="0"/>
              </a:rPr>
              <a:t> at 5 minutes threshold.</a:t>
            </a:r>
          </a:p>
          <a:p>
            <a:pPr marL="285750" indent="-285750">
              <a:buFont typeface="Wingdings" panose="05000000000000000000" pitchFamily="2" charset="2"/>
              <a:buChar char="Ø"/>
            </a:pPr>
            <a:r>
              <a:rPr lang="en-US" altLang="zh-CN" dirty="0">
                <a:latin typeface="Helvetica" panose="020B0604020202020204" pitchFamily="34" charset="0"/>
                <a:cs typeface="Helvetica" panose="020B0604020202020204" pitchFamily="34" charset="0"/>
              </a:rPr>
              <a:t>The threshold of 5 minute is a commonly acceptable walking duration.</a:t>
            </a:r>
          </a:p>
        </p:txBody>
      </p:sp>
      <p:sp>
        <p:nvSpPr>
          <p:cNvPr id="17" name="矩形 16">
            <a:extLst>
              <a:ext uri="{FF2B5EF4-FFF2-40B4-BE49-F238E27FC236}">
                <a16:creationId xmlns:a16="http://schemas.microsoft.com/office/drawing/2014/main" id="{6B788979-70A4-4ED2-A60A-F2A4E940489A}"/>
              </a:ext>
            </a:extLst>
          </p:cNvPr>
          <p:cNvSpPr/>
          <p:nvPr/>
        </p:nvSpPr>
        <p:spPr>
          <a:xfrm>
            <a:off x="6951792" y="3228945"/>
            <a:ext cx="1622560" cy="400110"/>
          </a:xfrm>
          <a:prstGeom prst="rect">
            <a:avLst/>
          </a:prstGeom>
          <a:ln w="19050">
            <a:solidFill>
              <a:srgbClr val="FF5050"/>
            </a:solidFill>
            <a:prstDash val="dash"/>
          </a:ln>
        </p:spPr>
        <p:txBody>
          <a:bodyPr wrap="none">
            <a:spAutoFit/>
          </a:bodyPr>
          <a:lstStyle/>
          <a:p>
            <a:pPr>
              <a:spcAft>
                <a:spcPts val="600"/>
              </a:spcAft>
            </a:pPr>
            <a:r>
              <a:rPr lang="en-US" altLang="zh-CN" sz="2000" kern="100" dirty="0">
                <a:latin typeface="Helvetica" panose="020B0604020202020204" pitchFamily="34" charset="0"/>
                <a:cs typeface="Helvetica" panose="020B0604020202020204" pitchFamily="34" charset="0"/>
              </a:rPr>
              <a:t>Good fitness</a:t>
            </a:r>
          </a:p>
        </p:txBody>
      </p:sp>
      <p:grpSp>
        <p:nvGrpSpPr>
          <p:cNvPr id="18" name="组合 17">
            <a:extLst>
              <a:ext uri="{FF2B5EF4-FFF2-40B4-BE49-F238E27FC236}">
                <a16:creationId xmlns:a16="http://schemas.microsoft.com/office/drawing/2014/main" id="{C231C7E6-3C6F-44A6-B5DA-355EB6FCF4F6}"/>
              </a:ext>
            </a:extLst>
          </p:cNvPr>
          <p:cNvGrpSpPr/>
          <p:nvPr/>
        </p:nvGrpSpPr>
        <p:grpSpPr>
          <a:xfrm>
            <a:off x="306570" y="591906"/>
            <a:ext cx="3580848" cy="461665"/>
            <a:chOff x="-3" y="4326643"/>
            <a:chExt cx="3580848" cy="461665"/>
          </a:xfrm>
        </p:grpSpPr>
        <p:sp>
          <p:nvSpPr>
            <p:cNvPr id="19" name="矩形 18">
              <a:extLst>
                <a:ext uri="{FF2B5EF4-FFF2-40B4-BE49-F238E27FC236}">
                  <a16:creationId xmlns:a16="http://schemas.microsoft.com/office/drawing/2014/main" id="{FF353E64-9E78-4843-94E3-DC1EEAAD4A91}"/>
                </a:ext>
              </a:extLst>
            </p:cNvPr>
            <p:cNvSpPr/>
            <p:nvPr/>
          </p:nvSpPr>
          <p:spPr>
            <a:xfrm>
              <a:off x="-3" y="4460785"/>
              <a:ext cx="193382" cy="193382"/>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20" name="文本框 19">
              <a:extLst>
                <a:ext uri="{FF2B5EF4-FFF2-40B4-BE49-F238E27FC236}">
                  <a16:creationId xmlns:a16="http://schemas.microsoft.com/office/drawing/2014/main" id="{FF1C08E2-4283-433A-BD77-0C92895EA910}"/>
                </a:ext>
              </a:extLst>
            </p:cNvPr>
            <p:cNvSpPr txBox="1"/>
            <p:nvPr/>
          </p:nvSpPr>
          <p:spPr>
            <a:xfrm>
              <a:off x="193379" y="4326643"/>
              <a:ext cx="3387466" cy="461665"/>
            </a:xfrm>
            <a:prstGeom prst="rect">
              <a:avLst/>
            </a:prstGeom>
            <a:noFill/>
          </p:spPr>
          <p:txBody>
            <a:bodyPr wrap="none" rtlCol="0">
              <a:spAutoFit/>
            </a:bodyPr>
            <a:lstStyle/>
            <a:p>
              <a:r>
                <a:rPr lang="en-US" altLang="zh-CN" sz="2400" dirty="0">
                  <a:latin typeface="Helvetica" panose="020B0604020202020204" pitchFamily="34" charset="0"/>
                  <a:ea typeface="+mj-ea"/>
                  <a:cs typeface="Helvetica" panose="020B0604020202020204" pitchFamily="34" charset="0"/>
                </a:rPr>
                <a:t>Evaluation of prediction</a:t>
              </a:r>
            </a:p>
          </p:txBody>
        </p:sp>
      </p:grpSp>
    </p:spTree>
    <p:extLst>
      <p:ext uri="{BB962C8B-B14F-4D97-AF65-F5344CB8AC3E}">
        <p14:creationId xmlns:p14="http://schemas.microsoft.com/office/powerpoint/2010/main" val="23031963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a:extLst>
              <a:ext uri="{FF2B5EF4-FFF2-40B4-BE49-F238E27FC236}">
                <a16:creationId xmlns:a16="http://schemas.microsoft.com/office/drawing/2014/main" id="{DA7FE636-97D0-4007-8881-21AD00250DAB}"/>
              </a:ext>
            </a:extLst>
          </p:cNvPr>
          <p:cNvSpPr/>
          <p:nvPr/>
        </p:nvSpPr>
        <p:spPr>
          <a:xfrm>
            <a:off x="-1" y="537684"/>
            <a:ext cx="9144000" cy="4711473"/>
          </a:xfrm>
          <a:prstGeom prst="rect">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2" name="图片 21">
            <a:extLst>
              <a:ext uri="{FF2B5EF4-FFF2-40B4-BE49-F238E27FC236}">
                <a16:creationId xmlns:a16="http://schemas.microsoft.com/office/drawing/2014/main" id="{35CEF0FE-2D54-4A36-BFEF-7B9D3EC1AE8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724" y="1604627"/>
            <a:ext cx="5747779" cy="3454781"/>
          </a:xfrm>
          <a:prstGeom prst="rect">
            <a:avLst/>
          </a:prstGeom>
          <a:noFill/>
          <a:ln>
            <a:noFill/>
          </a:ln>
        </p:spPr>
      </p:pic>
      <p:sp>
        <p:nvSpPr>
          <p:cNvPr id="9" name="文本框 8">
            <a:extLst>
              <a:ext uri="{FF2B5EF4-FFF2-40B4-BE49-F238E27FC236}">
                <a16:creationId xmlns:a16="http://schemas.microsoft.com/office/drawing/2014/main" id="{569A348F-8472-4C4D-9E9E-EA67A912B7B0}"/>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2 - </a:t>
            </a:r>
            <a:r>
              <a:rPr lang="en-US" altLang="zh-CN" sz="1400" i="1" dirty="0">
                <a:latin typeface="Times New Roman" panose="02020603050405020304" pitchFamily="18" charset="0"/>
                <a:cs typeface="Times New Roman" panose="02020603050405020304" pitchFamily="18" charset="0"/>
              </a:rPr>
              <a:t>Analyzing Willingness of Walking Duration to Transit Stations Using Socio-Demographic Characteristics</a:t>
            </a:r>
            <a:endParaRPr lang="en-US" altLang="zh-CN" i="1" dirty="0">
              <a:latin typeface="Times New Roman" panose="02020603050405020304" pitchFamily="18" charset="0"/>
              <a:cs typeface="Times New Roman" panose="02020603050405020304" pitchFamily="18" charset="0"/>
            </a:endParaRPr>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Result and Discussion</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rgbClr val="FF5050"/>
          </a:solidFill>
          <a:ln w="28575" cap="flat">
            <a:solidFill>
              <a:srgbClr val="FF505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800" dirty="0">
                <a:solidFill>
                  <a:schemeClr val="bg1"/>
                </a:solidFill>
                <a:latin typeface="Helvetica" panose="020B0604020202020204" pitchFamily="34" charset="0"/>
                <a:cs typeface="Helvetica" panose="020B0604020202020204" pitchFamily="34" charset="0"/>
                <a:sym typeface="Helvetica Light"/>
              </a:rPr>
              <a:t>2.6</a:t>
            </a:r>
            <a:endParaRPr kumimoji="0" lang="zh-CN" altLang="en-US" sz="2800" b="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rgbClr val="FF5050"/>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3C33A666-FC17-4404-BCCE-9038523E6DA9}"/>
              </a:ext>
            </a:extLst>
          </p:cNvPr>
          <p:cNvSpPr>
            <a:spLocks noGrp="1"/>
          </p:cNvSpPr>
          <p:nvPr>
            <p:ph type="sldNum" sz="quarter" idx="12"/>
          </p:nvPr>
        </p:nvSpPr>
        <p:spPr/>
        <p:txBody>
          <a:bodyPr/>
          <a:lstStyle/>
          <a:p>
            <a:fld id="{A17BB91D-344C-44E0-9148-DFE0CFF5CFC9}" type="slidenum">
              <a:rPr lang="zh-CN" altLang="en-US" smtClean="0"/>
              <a:t>24</a:t>
            </a:fld>
            <a:endParaRPr lang="zh-CN" altLang="en-US"/>
          </a:p>
        </p:txBody>
      </p:sp>
      <p:sp>
        <p:nvSpPr>
          <p:cNvPr id="15" name="文本框 14">
            <a:extLst>
              <a:ext uri="{FF2B5EF4-FFF2-40B4-BE49-F238E27FC236}">
                <a16:creationId xmlns:a16="http://schemas.microsoft.com/office/drawing/2014/main" id="{3A101D1B-15B4-41C8-AD97-5C731CE71A3E}"/>
              </a:ext>
            </a:extLst>
          </p:cNvPr>
          <p:cNvSpPr txBox="1"/>
          <p:nvPr/>
        </p:nvSpPr>
        <p:spPr>
          <a:xfrm>
            <a:off x="489527" y="1111996"/>
            <a:ext cx="4506362" cy="400110"/>
          </a:xfrm>
          <a:prstGeom prst="rect">
            <a:avLst/>
          </a:prstGeom>
          <a:noFill/>
        </p:spPr>
        <p:txBody>
          <a:bodyPr wrap="none" rtlCol="0">
            <a:spAutoFit/>
          </a:bodyPr>
          <a:lstStyle/>
          <a:p>
            <a:pPr marL="457200" indent="-457200">
              <a:buFont typeface="Wingdings" panose="05000000000000000000" pitchFamily="2" charset="2"/>
              <a:buChar char="l"/>
            </a:pPr>
            <a:r>
              <a:rPr lang="en-US" altLang="zh-CN" sz="2000" dirty="0">
                <a:latin typeface="Helvetica" panose="020B0604020202020204" pitchFamily="34" charset="0"/>
                <a:cs typeface="Helvetica" panose="020B0604020202020204" pitchFamily="34" charset="0"/>
              </a:rPr>
              <a:t>Evaluation of </a:t>
            </a:r>
            <a:r>
              <a:rPr lang="en-US" altLang="zh-CN" sz="2000" dirty="0">
                <a:solidFill>
                  <a:srgbClr val="FF3300"/>
                </a:solidFill>
                <a:latin typeface="Helvetica" panose="020B0604020202020204" pitchFamily="34" charset="0"/>
                <a:cs typeface="Helvetica" panose="020B0604020202020204" pitchFamily="34" charset="0"/>
              </a:rPr>
              <a:t>8 minutes</a:t>
            </a:r>
            <a:r>
              <a:rPr lang="en-US" altLang="zh-CN" sz="2000" dirty="0">
                <a:latin typeface="Helvetica" panose="020B0604020202020204" pitchFamily="34" charset="0"/>
                <a:cs typeface="Helvetica" panose="020B0604020202020204" pitchFamily="34" charset="0"/>
              </a:rPr>
              <a:t> threshold </a:t>
            </a:r>
            <a:endParaRPr lang="zh-CN" altLang="en-US" sz="2000" dirty="0">
              <a:latin typeface="Helvetica" panose="020B0604020202020204" pitchFamily="34" charset="0"/>
              <a:cs typeface="Helvetica" panose="020B0604020202020204" pitchFamily="34" charset="0"/>
            </a:endParaRPr>
          </a:p>
        </p:txBody>
      </p:sp>
      <p:sp>
        <p:nvSpPr>
          <p:cNvPr id="16" name="文本框 15">
            <a:extLst>
              <a:ext uri="{FF2B5EF4-FFF2-40B4-BE49-F238E27FC236}">
                <a16:creationId xmlns:a16="http://schemas.microsoft.com/office/drawing/2014/main" id="{3F1D0C21-8F8F-408F-8C50-9C4CA7A87C24}"/>
              </a:ext>
            </a:extLst>
          </p:cNvPr>
          <p:cNvSpPr txBox="1"/>
          <p:nvPr/>
        </p:nvSpPr>
        <p:spPr>
          <a:xfrm>
            <a:off x="508654" y="5441723"/>
            <a:ext cx="8126690" cy="923330"/>
          </a:xfrm>
          <a:prstGeom prst="rect">
            <a:avLst/>
          </a:prstGeom>
          <a:noFill/>
        </p:spPr>
        <p:txBody>
          <a:bodyPr wrap="square" rtlCol="0">
            <a:spAutoFit/>
          </a:bodyPr>
          <a:lstStyle/>
          <a:p>
            <a:pPr marL="285750" indent="-285750">
              <a:buFont typeface="Wingdings" panose="05000000000000000000" pitchFamily="2" charset="2"/>
              <a:buChar char="Ø"/>
            </a:pPr>
            <a:r>
              <a:rPr lang="en-US" altLang="zh-CN" dirty="0">
                <a:latin typeface="Helvetica" panose="020B0604020202020204" pitchFamily="34" charset="0"/>
                <a:cs typeface="Helvetica" panose="020B0604020202020204" pitchFamily="34" charset="0"/>
              </a:rPr>
              <a:t>The features are </a:t>
            </a:r>
            <a:r>
              <a:rPr lang="en-US" altLang="zh-CN" dirty="0">
                <a:solidFill>
                  <a:srgbClr val="FF3300"/>
                </a:solidFill>
                <a:latin typeface="Helvetica" panose="020B0604020202020204" pitchFamily="34" charset="0"/>
                <a:cs typeface="Helvetica" panose="020B0604020202020204" pitchFamily="34" charset="0"/>
              </a:rPr>
              <a:t>not significant</a:t>
            </a:r>
            <a:r>
              <a:rPr lang="en-US" altLang="zh-CN" dirty="0">
                <a:latin typeface="Helvetica" panose="020B0604020202020204" pitchFamily="34" charset="0"/>
                <a:cs typeface="Helvetica" panose="020B0604020202020204" pitchFamily="34" charset="0"/>
              </a:rPr>
              <a:t> at 8 minutes threshold.</a:t>
            </a:r>
          </a:p>
          <a:p>
            <a:pPr marL="285750" indent="-285750">
              <a:buFont typeface="Wingdings" panose="05000000000000000000" pitchFamily="2" charset="2"/>
              <a:buChar char="Ø"/>
            </a:pPr>
            <a:r>
              <a:rPr lang="en-US" altLang="zh-CN" dirty="0">
                <a:latin typeface="Helvetica" panose="020B0604020202020204" pitchFamily="34" charset="0"/>
                <a:cs typeface="Helvetica" panose="020B0604020202020204" pitchFamily="34" charset="0"/>
              </a:rPr>
              <a:t>There is </a:t>
            </a:r>
            <a:r>
              <a:rPr lang="en-US" altLang="zh-CN" dirty="0">
                <a:solidFill>
                  <a:srgbClr val="FF3300"/>
                </a:solidFill>
                <a:latin typeface="Helvetica" panose="020B0604020202020204" pitchFamily="34" charset="0"/>
                <a:cs typeface="Helvetica" panose="020B0604020202020204" pitchFamily="34" charset="0"/>
              </a:rPr>
              <a:t>randomness</a:t>
            </a:r>
            <a:r>
              <a:rPr lang="en-US" altLang="zh-CN" dirty="0">
                <a:latin typeface="Helvetica" panose="020B0604020202020204" pitchFamily="34" charset="0"/>
                <a:cs typeface="Helvetica" panose="020B0604020202020204" pitchFamily="34" charset="0"/>
              </a:rPr>
              <a:t> in choosing whether accepting the 8 minutes walking duration or not. </a:t>
            </a:r>
          </a:p>
        </p:txBody>
      </p:sp>
      <p:sp>
        <p:nvSpPr>
          <p:cNvPr id="17" name="矩形 16">
            <a:extLst>
              <a:ext uri="{FF2B5EF4-FFF2-40B4-BE49-F238E27FC236}">
                <a16:creationId xmlns:a16="http://schemas.microsoft.com/office/drawing/2014/main" id="{6B788979-70A4-4ED2-A60A-F2A4E940489A}"/>
              </a:ext>
            </a:extLst>
          </p:cNvPr>
          <p:cNvSpPr/>
          <p:nvPr/>
        </p:nvSpPr>
        <p:spPr>
          <a:xfrm>
            <a:off x="6951792" y="3228945"/>
            <a:ext cx="1467068" cy="400110"/>
          </a:xfrm>
          <a:prstGeom prst="rect">
            <a:avLst/>
          </a:prstGeom>
          <a:ln w="19050">
            <a:solidFill>
              <a:srgbClr val="FF5050"/>
            </a:solidFill>
            <a:prstDash val="dash"/>
          </a:ln>
        </p:spPr>
        <p:txBody>
          <a:bodyPr wrap="none">
            <a:spAutoFit/>
          </a:bodyPr>
          <a:lstStyle/>
          <a:p>
            <a:pPr>
              <a:spcAft>
                <a:spcPts val="600"/>
              </a:spcAft>
            </a:pPr>
            <a:r>
              <a:rPr lang="en-US" altLang="zh-CN" sz="2000" kern="100" dirty="0">
                <a:latin typeface="Helvetica" panose="020B0604020202020204" pitchFamily="34" charset="0"/>
                <a:cs typeface="Helvetica" panose="020B0604020202020204" pitchFamily="34" charset="0"/>
              </a:rPr>
              <a:t>Low fitness</a:t>
            </a:r>
          </a:p>
        </p:txBody>
      </p:sp>
      <p:grpSp>
        <p:nvGrpSpPr>
          <p:cNvPr id="18" name="组合 17">
            <a:extLst>
              <a:ext uri="{FF2B5EF4-FFF2-40B4-BE49-F238E27FC236}">
                <a16:creationId xmlns:a16="http://schemas.microsoft.com/office/drawing/2014/main" id="{C231C7E6-3C6F-44A6-B5DA-355EB6FCF4F6}"/>
              </a:ext>
            </a:extLst>
          </p:cNvPr>
          <p:cNvGrpSpPr/>
          <p:nvPr/>
        </p:nvGrpSpPr>
        <p:grpSpPr>
          <a:xfrm>
            <a:off x="306570" y="591906"/>
            <a:ext cx="3580848" cy="461665"/>
            <a:chOff x="-3" y="4326643"/>
            <a:chExt cx="3580848" cy="461665"/>
          </a:xfrm>
        </p:grpSpPr>
        <p:sp>
          <p:nvSpPr>
            <p:cNvPr id="19" name="矩形 18">
              <a:extLst>
                <a:ext uri="{FF2B5EF4-FFF2-40B4-BE49-F238E27FC236}">
                  <a16:creationId xmlns:a16="http://schemas.microsoft.com/office/drawing/2014/main" id="{FF353E64-9E78-4843-94E3-DC1EEAAD4A91}"/>
                </a:ext>
              </a:extLst>
            </p:cNvPr>
            <p:cNvSpPr/>
            <p:nvPr/>
          </p:nvSpPr>
          <p:spPr>
            <a:xfrm>
              <a:off x="-3" y="4460785"/>
              <a:ext cx="193382" cy="193382"/>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20" name="文本框 19">
              <a:extLst>
                <a:ext uri="{FF2B5EF4-FFF2-40B4-BE49-F238E27FC236}">
                  <a16:creationId xmlns:a16="http://schemas.microsoft.com/office/drawing/2014/main" id="{FF1C08E2-4283-433A-BD77-0C92895EA910}"/>
                </a:ext>
              </a:extLst>
            </p:cNvPr>
            <p:cNvSpPr txBox="1"/>
            <p:nvPr/>
          </p:nvSpPr>
          <p:spPr>
            <a:xfrm>
              <a:off x="193379" y="4326643"/>
              <a:ext cx="3387466" cy="461665"/>
            </a:xfrm>
            <a:prstGeom prst="rect">
              <a:avLst/>
            </a:prstGeom>
            <a:noFill/>
          </p:spPr>
          <p:txBody>
            <a:bodyPr wrap="none" rtlCol="0">
              <a:spAutoFit/>
            </a:bodyPr>
            <a:lstStyle/>
            <a:p>
              <a:r>
                <a:rPr lang="en-US" altLang="zh-CN" sz="2400" dirty="0">
                  <a:latin typeface="Helvetica" panose="020B0604020202020204" pitchFamily="34" charset="0"/>
                  <a:ea typeface="+mj-ea"/>
                  <a:cs typeface="Helvetica" panose="020B0604020202020204" pitchFamily="34" charset="0"/>
                </a:rPr>
                <a:t>Evaluation of prediction</a:t>
              </a:r>
            </a:p>
          </p:txBody>
        </p:sp>
      </p:grpSp>
    </p:spTree>
    <p:extLst>
      <p:ext uri="{BB962C8B-B14F-4D97-AF65-F5344CB8AC3E}">
        <p14:creationId xmlns:p14="http://schemas.microsoft.com/office/powerpoint/2010/main" val="7847605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a:extLst>
              <a:ext uri="{FF2B5EF4-FFF2-40B4-BE49-F238E27FC236}">
                <a16:creationId xmlns:a16="http://schemas.microsoft.com/office/drawing/2014/main" id="{DA7FE636-97D0-4007-8881-21AD00250DAB}"/>
              </a:ext>
            </a:extLst>
          </p:cNvPr>
          <p:cNvSpPr/>
          <p:nvPr/>
        </p:nvSpPr>
        <p:spPr>
          <a:xfrm>
            <a:off x="-1" y="537684"/>
            <a:ext cx="9144000" cy="4711473"/>
          </a:xfrm>
          <a:prstGeom prst="rect">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3" name="图片 22">
            <a:extLst>
              <a:ext uri="{FF2B5EF4-FFF2-40B4-BE49-F238E27FC236}">
                <a16:creationId xmlns:a16="http://schemas.microsoft.com/office/drawing/2014/main" id="{8BEB9420-AB29-4FDF-BE72-6039EB8604C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722" y="1600422"/>
            <a:ext cx="5747779" cy="3454781"/>
          </a:xfrm>
          <a:prstGeom prst="rect">
            <a:avLst/>
          </a:prstGeom>
          <a:noFill/>
          <a:ln>
            <a:noFill/>
          </a:ln>
        </p:spPr>
      </p:pic>
      <p:sp>
        <p:nvSpPr>
          <p:cNvPr id="9" name="文本框 8">
            <a:extLst>
              <a:ext uri="{FF2B5EF4-FFF2-40B4-BE49-F238E27FC236}">
                <a16:creationId xmlns:a16="http://schemas.microsoft.com/office/drawing/2014/main" id="{569A348F-8472-4C4D-9E9E-EA67A912B7B0}"/>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2 - </a:t>
            </a:r>
            <a:r>
              <a:rPr lang="en-US" altLang="zh-CN" sz="1400" i="1" dirty="0">
                <a:latin typeface="Times New Roman" panose="02020603050405020304" pitchFamily="18" charset="0"/>
                <a:cs typeface="Times New Roman" panose="02020603050405020304" pitchFamily="18" charset="0"/>
              </a:rPr>
              <a:t>Analyzing Willingness of Walking Duration to Transit Stations Using Socio-Demographic Characteristics</a:t>
            </a:r>
            <a:endParaRPr lang="en-US" altLang="zh-CN" i="1" dirty="0">
              <a:latin typeface="Times New Roman" panose="02020603050405020304" pitchFamily="18" charset="0"/>
              <a:cs typeface="Times New Roman" panose="02020603050405020304" pitchFamily="18" charset="0"/>
            </a:endParaRPr>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Result and Discussion</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rgbClr val="FF5050"/>
          </a:solidFill>
          <a:ln w="28575" cap="flat">
            <a:solidFill>
              <a:srgbClr val="FF505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800" dirty="0">
                <a:solidFill>
                  <a:schemeClr val="bg1"/>
                </a:solidFill>
                <a:latin typeface="Helvetica" panose="020B0604020202020204" pitchFamily="34" charset="0"/>
                <a:cs typeface="Helvetica" panose="020B0604020202020204" pitchFamily="34" charset="0"/>
                <a:sym typeface="Helvetica Light"/>
              </a:rPr>
              <a:t>2.6</a:t>
            </a:r>
            <a:endParaRPr kumimoji="0" lang="zh-CN" altLang="en-US" sz="2800" b="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rgbClr val="FF5050"/>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3C33A666-FC17-4404-BCCE-9038523E6DA9}"/>
              </a:ext>
            </a:extLst>
          </p:cNvPr>
          <p:cNvSpPr>
            <a:spLocks noGrp="1"/>
          </p:cNvSpPr>
          <p:nvPr>
            <p:ph type="sldNum" sz="quarter" idx="12"/>
          </p:nvPr>
        </p:nvSpPr>
        <p:spPr/>
        <p:txBody>
          <a:bodyPr/>
          <a:lstStyle/>
          <a:p>
            <a:fld id="{A17BB91D-344C-44E0-9148-DFE0CFF5CFC9}" type="slidenum">
              <a:rPr lang="zh-CN" altLang="en-US" smtClean="0"/>
              <a:t>25</a:t>
            </a:fld>
            <a:endParaRPr lang="zh-CN" altLang="en-US"/>
          </a:p>
        </p:txBody>
      </p:sp>
      <p:sp>
        <p:nvSpPr>
          <p:cNvPr id="15" name="文本框 14">
            <a:extLst>
              <a:ext uri="{FF2B5EF4-FFF2-40B4-BE49-F238E27FC236}">
                <a16:creationId xmlns:a16="http://schemas.microsoft.com/office/drawing/2014/main" id="{3A101D1B-15B4-41C8-AD97-5C731CE71A3E}"/>
              </a:ext>
            </a:extLst>
          </p:cNvPr>
          <p:cNvSpPr txBox="1"/>
          <p:nvPr/>
        </p:nvSpPr>
        <p:spPr>
          <a:xfrm>
            <a:off x="489527" y="1111996"/>
            <a:ext cx="4649030" cy="400110"/>
          </a:xfrm>
          <a:prstGeom prst="rect">
            <a:avLst/>
          </a:prstGeom>
          <a:noFill/>
        </p:spPr>
        <p:txBody>
          <a:bodyPr wrap="none" rtlCol="0">
            <a:spAutoFit/>
          </a:bodyPr>
          <a:lstStyle/>
          <a:p>
            <a:pPr marL="457200" indent="-457200">
              <a:buFont typeface="Wingdings" panose="05000000000000000000" pitchFamily="2" charset="2"/>
              <a:buChar char="l"/>
            </a:pPr>
            <a:r>
              <a:rPr lang="en-US" altLang="zh-CN" sz="2000" dirty="0">
                <a:latin typeface="Helvetica" panose="020B0604020202020204" pitchFamily="34" charset="0"/>
                <a:cs typeface="Helvetica" panose="020B0604020202020204" pitchFamily="34" charset="0"/>
              </a:rPr>
              <a:t>Evaluation of </a:t>
            </a:r>
            <a:r>
              <a:rPr lang="en-US" altLang="zh-CN" sz="2000" dirty="0">
                <a:solidFill>
                  <a:srgbClr val="FF3300"/>
                </a:solidFill>
                <a:latin typeface="Helvetica" panose="020B0604020202020204" pitchFamily="34" charset="0"/>
                <a:cs typeface="Helvetica" panose="020B0604020202020204" pitchFamily="34" charset="0"/>
              </a:rPr>
              <a:t>13 minutes</a:t>
            </a:r>
            <a:r>
              <a:rPr lang="en-US" altLang="zh-CN" sz="2000" dirty="0">
                <a:latin typeface="Helvetica" panose="020B0604020202020204" pitchFamily="34" charset="0"/>
                <a:cs typeface="Helvetica" panose="020B0604020202020204" pitchFamily="34" charset="0"/>
              </a:rPr>
              <a:t> threshold </a:t>
            </a:r>
            <a:endParaRPr lang="zh-CN" altLang="en-US" sz="2000" dirty="0">
              <a:latin typeface="Helvetica" panose="020B0604020202020204" pitchFamily="34" charset="0"/>
              <a:cs typeface="Helvetica" panose="020B0604020202020204" pitchFamily="34" charset="0"/>
            </a:endParaRPr>
          </a:p>
        </p:txBody>
      </p:sp>
      <p:sp>
        <p:nvSpPr>
          <p:cNvPr id="16" name="文本框 15">
            <a:extLst>
              <a:ext uri="{FF2B5EF4-FFF2-40B4-BE49-F238E27FC236}">
                <a16:creationId xmlns:a16="http://schemas.microsoft.com/office/drawing/2014/main" id="{3F1D0C21-8F8F-408F-8C50-9C4CA7A87C24}"/>
              </a:ext>
            </a:extLst>
          </p:cNvPr>
          <p:cNvSpPr txBox="1"/>
          <p:nvPr/>
        </p:nvSpPr>
        <p:spPr>
          <a:xfrm>
            <a:off x="499952" y="5542088"/>
            <a:ext cx="8126690" cy="646331"/>
          </a:xfrm>
          <a:prstGeom prst="rect">
            <a:avLst/>
          </a:prstGeom>
          <a:noFill/>
        </p:spPr>
        <p:txBody>
          <a:bodyPr wrap="square" rtlCol="0">
            <a:spAutoFit/>
          </a:bodyPr>
          <a:lstStyle/>
          <a:p>
            <a:pPr marL="285750" indent="-285750">
              <a:buFont typeface="Wingdings" panose="05000000000000000000" pitchFamily="2" charset="2"/>
              <a:buChar char="Ø"/>
            </a:pPr>
            <a:r>
              <a:rPr lang="en-US" altLang="zh-CN" dirty="0">
                <a:latin typeface="Helvetica" panose="020B0604020202020204" pitchFamily="34" charset="0"/>
                <a:cs typeface="Helvetica" panose="020B0604020202020204" pitchFamily="34" charset="0"/>
              </a:rPr>
              <a:t>The features are </a:t>
            </a:r>
            <a:r>
              <a:rPr lang="en-US" altLang="zh-CN" dirty="0">
                <a:solidFill>
                  <a:srgbClr val="FF3300"/>
                </a:solidFill>
                <a:latin typeface="Helvetica" panose="020B0604020202020204" pitchFamily="34" charset="0"/>
                <a:cs typeface="Helvetica" panose="020B0604020202020204" pitchFamily="34" charset="0"/>
              </a:rPr>
              <a:t>significant</a:t>
            </a:r>
            <a:r>
              <a:rPr lang="en-US" altLang="zh-CN" dirty="0">
                <a:latin typeface="Helvetica" panose="020B0604020202020204" pitchFamily="34" charset="0"/>
                <a:cs typeface="Helvetica" panose="020B0604020202020204" pitchFamily="34" charset="0"/>
              </a:rPr>
              <a:t> at 13 minutes threshold.</a:t>
            </a:r>
          </a:p>
          <a:p>
            <a:pPr marL="285750" indent="-285750">
              <a:buFont typeface="Wingdings" panose="05000000000000000000" pitchFamily="2" charset="2"/>
              <a:buChar char="Ø"/>
            </a:pPr>
            <a:r>
              <a:rPr lang="en-US" altLang="zh-CN" dirty="0">
                <a:latin typeface="Helvetica" panose="020B0604020202020204" pitchFamily="34" charset="0"/>
                <a:cs typeface="Helvetica" panose="020B0604020202020204" pitchFamily="34" charset="0"/>
              </a:rPr>
              <a:t>The threshold of 13 minute is not a </a:t>
            </a:r>
            <a:r>
              <a:rPr lang="en-US" altLang="zh-CN" dirty="0">
                <a:solidFill>
                  <a:srgbClr val="FF3300"/>
                </a:solidFill>
                <a:latin typeface="Helvetica" panose="020B0604020202020204" pitchFamily="34" charset="0"/>
                <a:cs typeface="Helvetica" panose="020B0604020202020204" pitchFamily="34" charset="0"/>
              </a:rPr>
              <a:t>commonly acceptable</a:t>
            </a:r>
            <a:r>
              <a:rPr lang="en-US" altLang="zh-CN" dirty="0">
                <a:latin typeface="Helvetica" panose="020B0604020202020204" pitchFamily="34" charset="0"/>
                <a:cs typeface="Helvetica" panose="020B0604020202020204" pitchFamily="34" charset="0"/>
              </a:rPr>
              <a:t> walking duration</a:t>
            </a:r>
          </a:p>
        </p:txBody>
      </p:sp>
      <p:sp>
        <p:nvSpPr>
          <p:cNvPr id="17" name="矩形 16">
            <a:extLst>
              <a:ext uri="{FF2B5EF4-FFF2-40B4-BE49-F238E27FC236}">
                <a16:creationId xmlns:a16="http://schemas.microsoft.com/office/drawing/2014/main" id="{6B788979-70A4-4ED2-A60A-F2A4E940489A}"/>
              </a:ext>
            </a:extLst>
          </p:cNvPr>
          <p:cNvSpPr/>
          <p:nvPr/>
        </p:nvSpPr>
        <p:spPr>
          <a:xfrm>
            <a:off x="6951792" y="3228945"/>
            <a:ext cx="1622560" cy="400110"/>
          </a:xfrm>
          <a:prstGeom prst="rect">
            <a:avLst/>
          </a:prstGeom>
          <a:ln w="19050">
            <a:solidFill>
              <a:srgbClr val="FF5050"/>
            </a:solidFill>
            <a:prstDash val="dash"/>
          </a:ln>
        </p:spPr>
        <p:txBody>
          <a:bodyPr wrap="none">
            <a:spAutoFit/>
          </a:bodyPr>
          <a:lstStyle/>
          <a:p>
            <a:pPr>
              <a:spcAft>
                <a:spcPts val="600"/>
              </a:spcAft>
            </a:pPr>
            <a:r>
              <a:rPr lang="en-US" altLang="zh-CN" sz="2000" kern="100" dirty="0">
                <a:latin typeface="Helvetica" panose="020B0604020202020204" pitchFamily="34" charset="0"/>
                <a:cs typeface="Helvetica" panose="020B0604020202020204" pitchFamily="34" charset="0"/>
              </a:rPr>
              <a:t>Good fitness</a:t>
            </a:r>
          </a:p>
        </p:txBody>
      </p:sp>
      <p:grpSp>
        <p:nvGrpSpPr>
          <p:cNvPr id="18" name="组合 17">
            <a:extLst>
              <a:ext uri="{FF2B5EF4-FFF2-40B4-BE49-F238E27FC236}">
                <a16:creationId xmlns:a16="http://schemas.microsoft.com/office/drawing/2014/main" id="{C231C7E6-3C6F-44A6-B5DA-355EB6FCF4F6}"/>
              </a:ext>
            </a:extLst>
          </p:cNvPr>
          <p:cNvGrpSpPr/>
          <p:nvPr/>
        </p:nvGrpSpPr>
        <p:grpSpPr>
          <a:xfrm>
            <a:off x="306570" y="591906"/>
            <a:ext cx="3580848" cy="461665"/>
            <a:chOff x="-3" y="4326643"/>
            <a:chExt cx="3580848" cy="461665"/>
          </a:xfrm>
        </p:grpSpPr>
        <p:sp>
          <p:nvSpPr>
            <p:cNvPr id="19" name="矩形 18">
              <a:extLst>
                <a:ext uri="{FF2B5EF4-FFF2-40B4-BE49-F238E27FC236}">
                  <a16:creationId xmlns:a16="http://schemas.microsoft.com/office/drawing/2014/main" id="{FF353E64-9E78-4843-94E3-DC1EEAAD4A91}"/>
                </a:ext>
              </a:extLst>
            </p:cNvPr>
            <p:cNvSpPr/>
            <p:nvPr/>
          </p:nvSpPr>
          <p:spPr>
            <a:xfrm>
              <a:off x="-3" y="4460785"/>
              <a:ext cx="193382" cy="193382"/>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20" name="文本框 19">
              <a:extLst>
                <a:ext uri="{FF2B5EF4-FFF2-40B4-BE49-F238E27FC236}">
                  <a16:creationId xmlns:a16="http://schemas.microsoft.com/office/drawing/2014/main" id="{FF1C08E2-4283-433A-BD77-0C92895EA910}"/>
                </a:ext>
              </a:extLst>
            </p:cNvPr>
            <p:cNvSpPr txBox="1"/>
            <p:nvPr/>
          </p:nvSpPr>
          <p:spPr>
            <a:xfrm>
              <a:off x="193379" y="4326643"/>
              <a:ext cx="3387466" cy="461665"/>
            </a:xfrm>
            <a:prstGeom prst="rect">
              <a:avLst/>
            </a:prstGeom>
            <a:noFill/>
          </p:spPr>
          <p:txBody>
            <a:bodyPr wrap="none" rtlCol="0">
              <a:spAutoFit/>
            </a:bodyPr>
            <a:lstStyle/>
            <a:p>
              <a:r>
                <a:rPr lang="en-US" altLang="zh-CN" sz="2400" dirty="0">
                  <a:latin typeface="Helvetica" panose="020B0604020202020204" pitchFamily="34" charset="0"/>
                  <a:ea typeface="+mj-ea"/>
                  <a:cs typeface="Helvetica" panose="020B0604020202020204" pitchFamily="34" charset="0"/>
                </a:rPr>
                <a:t>Evaluation of prediction</a:t>
              </a:r>
            </a:p>
          </p:txBody>
        </p:sp>
      </p:grpSp>
    </p:spTree>
    <p:extLst>
      <p:ext uri="{BB962C8B-B14F-4D97-AF65-F5344CB8AC3E}">
        <p14:creationId xmlns:p14="http://schemas.microsoft.com/office/powerpoint/2010/main" val="42227029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569A348F-8472-4C4D-9E9E-EA67A912B7B0}"/>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2 - </a:t>
            </a:r>
            <a:r>
              <a:rPr lang="en-US" altLang="zh-CN" sz="1400" i="1" dirty="0">
                <a:latin typeface="Times New Roman" panose="02020603050405020304" pitchFamily="18" charset="0"/>
                <a:cs typeface="Times New Roman" panose="02020603050405020304" pitchFamily="18" charset="0"/>
              </a:rPr>
              <a:t>Analyzing Willingness of Walking Duration to Transit Stations Using Socio-Demographic Characteristics</a:t>
            </a:r>
            <a:endParaRPr lang="en-US" altLang="zh-CN" i="1" dirty="0">
              <a:latin typeface="Times New Roman" panose="02020603050405020304" pitchFamily="18" charset="0"/>
              <a:cs typeface="Times New Roman" panose="02020603050405020304" pitchFamily="18" charset="0"/>
            </a:endParaRPr>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Conclusion</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rgbClr val="FF5050"/>
          </a:solidFill>
          <a:ln w="28575" cap="flat">
            <a:solidFill>
              <a:srgbClr val="FF505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800" dirty="0">
                <a:solidFill>
                  <a:schemeClr val="bg1"/>
                </a:solidFill>
                <a:latin typeface="Helvetica" panose="020B0604020202020204" pitchFamily="34" charset="0"/>
                <a:cs typeface="Helvetica" panose="020B0604020202020204" pitchFamily="34" charset="0"/>
                <a:sym typeface="Helvetica Light"/>
              </a:rPr>
              <a:t>2.7</a:t>
            </a:r>
            <a:endParaRPr kumimoji="0" lang="zh-CN" altLang="en-US" sz="2800" b="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rgbClr val="FF5050"/>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2F79DA0D-5797-4C14-AE53-834FB381BE05}"/>
              </a:ext>
            </a:extLst>
          </p:cNvPr>
          <p:cNvSpPr>
            <a:spLocks noGrp="1"/>
          </p:cNvSpPr>
          <p:nvPr>
            <p:ph type="sldNum" sz="quarter" idx="12"/>
          </p:nvPr>
        </p:nvSpPr>
        <p:spPr/>
        <p:txBody>
          <a:bodyPr/>
          <a:lstStyle/>
          <a:p>
            <a:fld id="{A17BB91D-344C-44E0-9148-DFE0CFF5CFC9}" type="slidenum">
              <a:rPr lang="zh-CN" altLang="en-US" smtClean="0"/>
              <a:t>26</a:t>
            </a:fld>
            <a:endParaRPr lang="zh-CN" altLang="en-US"/>
          </a:p>
        </p:txBody>
      </p:sp>
      <p:sp>
        <p:nvSpPr>
          <p:cNvPr id="10" name="文本框 9">
            <a:extLst>
              <a:ext uri="{FF2B5EF4-FFF2-40B4-BE49-F238E27FC236}">
                <a16:creationId xmlns:a16="http://schemas.microsoft.com/office/drawing/2014/main" id="{26B5BD0C-24F8-47B9-A0D3-0787B27FCA6E}"/>
              </a:ext>
            </a:extLst>
          </p:cNvPr>
          <p:cNvSpPr txBox="1"/>
          <p:nvPr/>
        </p:nvSpPr>
        <p:spPr>
          <a:xfrm>
            <a:off x="736847" y="1498138"/>
            <a:ext cx="7645153" cy="4196020"/>
          </a:xfrm>
          <a:prstGeom prst="rect">
            <a:avLst/>
          </a:prstGeom>
          <a:noFill/>
        </p:spPr>
        <p:txBody>
          <a:bodyPr wrap="square" rtlCol="0">
            <a:spAutoFit/>
          </a:bodyPr>
          <a:lstStyle/>
          <a:p>
            <a:pPr marL="457200" indent="-457200">
              <a:lnSpc>
                <a:spcPct val="150000"/>
              </a:lnSpc>
              <a:buFont typeface="Wingdings" panose="05000000000000000000" pitchFamily="2" charset="2"/>
              <a:buChar char="Ø"/>
            </a:pPr>
            <a:r>
              <a:rPr lang="en-US" altLang="zh-CN" dirty="0">
                <a:solidFill>
                  <a:srgbClr val="FF3300"/>
                </a:solidFill>
                <a:latin typeface="Helvetica" panose="020B0604020202020204" pitchFamily="34" charset="0"/>
                <a:cs typeface="Helvetica" panose="020B0604020202020204" pitchFamily="34" charset="0"/>
              </a:rPr>
              <a:t>5 minutes is a widely accepted</a:t>
            </a:r>
            <a:r>
              <a:rPr lang="en-US" altLang="zh-CN" dirty="0">
                <a:latin typeface="Helvetica" panose="020B0604020202020204" pitchFamily="34" charset="0"/>
                <a:cs typeface="Helvetica" panose="020B0604020202020204" pitchFamily="34" charset="0"/>
              </a:rPr>
              <a:t> walking duration to rail transit.</a:t>
            </a:r>
          </a:p>
          <a:p>
            <a:pPr marL="457200" indent="-457200">
              <a:lnSpc>
                <a:spcPct val="150000"/>
              </a:lnSpc>
              <a:buFont typeface="Wingdings" panose="05000000000000000000" pitchFamily="2" charset="2"/>
              <a:buChar char="Ø"/>
            </a:pPr>
            <a:endParaRPr lang="en-US" altLang="zh-CN" dirty="0">
              <a:latin typeface="Helvetica" panose="020B0604020202020204" pitchFamily="34" charset="0"/>
              <a:cs typeface="Helvetica" panose="020B0604020202020204" pitchFamily="34" charset="0"/>
            </a:endParaRPr>
          </a:p>
          <a:p>
            <a:pPr marL="457200" indent="-457200">
              <a:lnSpc>
                <a:spcPct val="150000"/>
              </a:lnSpc>
              <a:buFont typeface="Wingdings" panose="05000000000000000000" pitchFamily="2" charset="2"/>
              <a:buChar char="Ø"/>
            </a:pPr>
            <a:r>
              <a:rPr lang="en-US" altLang="zh-CN" dirty="0">
                <a:latin typeface="Helvetica" panose="020B0604020202020204" pitchFamily="34" charset="0"/>
                <a:cs typeface="Helvetica" panose="020B0604020202020204" pitchFamily="34" charset="0"/>
              </a:rPr>
              <a:t>Whether accepting the </a:t>
            </a:r>
            <a:r>
              <a:rPr lang="en-US" altLang="zh-CN" dirty="0">
                <a:solidFill>
                  <a:srgbClr val="FF3300"/>
                </a:solidFill>
                <a:latin typeface="Helvetica" panose="020B0604020202020204" pitchFamily="34" charset="0"/>
                <a:cs typeface="Helvetica" panose="020B0604020202020204" pitchFamily="34" charset="0"/>
              </a:rPr>
              <a:t>8 minutes walking duration is ambiguous</a:t>
            </a:r>
            <a:r>
              <a:rPr lang="en-US" altLang="zh-CN" dirty="0">
                <a:latin typeface="Helvetica" panose="020B0604020202020204" pitchFamily="34" charset="0"/>
                <a:cs typeface="Helvetica" panose="020B0604020202020204" pitchFamily="34" charset="0"/>
              </a:rPr>
              <a:t> in passenger’s  practical behaviors.</a:t>
            </a:r>
          </a:p>
          <a:p>
            <a:pPr marL="457200" indent="-457200">
              <a:lnSpc>
                <a:spcPct val="150000"/>
              </a:lnSpc>
              <a:buFont typeface="Wingdings" panose="05000000000000000000" pitchFamily="2" charset="2"/>
              <a:buChar char="Ø"/>
            </a:pPr>
            <a:endParaRPr lang="en-US" altLang="zh-CN" dirty="0">
              <a:latin typeface="Helvetica" panose="020B0604020202020204" pitchFamily="34" charset="0"/>
              <a:cs typeface="Helvetica" panose="020B0604020202020204" pitchFamily="34" charset="0"/>
            </a:endParaRPr>
          </a:p>
          <a:p>
            <a:pPr marL="457200" indent="-457200">
              <a:lnSpc>
                <a:spcPct val="150000"/>
              </a:lnSpc>
              <a:buFont typeface="Wingdings" panose="05000000000000000000" pitchFamily="2" charset="2"/>
              <a:buChar char="Ø"/>
            </a:pPr>
            <a:r>
              <a:rPr lang="en-US" altLang="zh-CN" dirty="0">
                <a:latin typeface="Helvetica" panose="020B0604020202020204" pitchFamily="34" charset="0"/>
                <a:cs typeface="Helvetica" panose="020B0604020202020204" pitchFamily="34" charset="0"/>
              </a:rPr>
              <a:t>Passengers with the </a:t>
            </a:r>
            <a:r>
              <a:rPr lang="en-US" altLang="zh-CN" dirty="0">
                <a:solidFill>
                  <a:srgbClr val="FF3300"/>
                </a:solidFill>
                <a:latin typeface="Helvetica" panose="020B0604020202020204" pitchFamily="34" charset="0"/>
                <a:cs typeface="Helvetica" panose="020B0604020202020204" pitchFamily="34" charset="0"/>
              </a:rPr>
              <a:t>private travel purpose</a:t>
            </a:r>
            <a:r>
              <a:rPr lang="en-US" altLang="zh-CN" dirty="0">
                <a:latin typeface="Helvetica" panose="020B0604020202020204" pitchFamily="34" charset="0"/>
                <a:cs typeface="Helvetica" panose="020B0604020202020204" pitchFamily="34" charset="0"/>
              </a:rPr>
              <a:t> tend to </a:t>
            </a:r>
            <a:r>
              <a:rPr lang="en-US" altLang="zh-CN" dirty="0">
                <a:solidFill>
                  <a:srgbClr val="FF3300"/>
                </a:solidFill>
                <a:latin typeface="Helvetica" panose="020B0604020202020204" pitchFamily="34" charset="0"/>
                <a:cs typeface="Helvetica" panose="020B0604020202020204" pitchFamily="34" charset="0"/>
              </a:rPr>
              <a:t>accept the longest</a:t>
            </a:r>
            <a:r>
              <a:rPr lang="en-US" altLang="zh-CN" dirty="0">
                <a:latin typeface="Helvetica" panose="020B0604020202020204" pitchFamily="34" charset="0"/>
                <a:cs typeface="Helvetica" panose="020B0604020202020204" pitchFamily="34" charset="0"/>
              </a:rPr>
              <a:t> walking duration.</a:t>
            </a:r>
          </a:p>
          <a:p>
            <a:pPr marL="457200" indent="-457200">
              <a:lnSpc>
                <a:spcPct val="150000"/>
              </a:lnSpc>
              <a:buFont typeface="Wingdings" panose="05000000000000000000" pitchFamily="2" charset="2"/>
              <a:buChar char="Ø"/>
            </a:pPr>
            <a:endParaRPr lang="en-US" altLang="zh-CN" dirty="0">
              <a:latin typeface="Helvetica" panose="020B0604020202020204" pitchFamily="34" charset="0"/>
              <a:cs typeface="Helvetica" panose="020B0604020202020204" pitchFamily="34" charset="0"/>
            </a:endParaRPr>
          </a:p>
          <a:p>
            <a:pPr marL="457200" indent="-457200">
              <a:lnSpc>
                <a:spcPct val="150000"/>
              </a:lnSpc>
              <a:buFont typeface="Wingdings" panose="05000000000000000000" pitchFamily="2" charset="2"/>
              <a:buChar char="Ø"/>
            </a:pPr>
            <a:r>
              <a:rPr lang="en-US" altLang="zh-CN" dirty="0">
                <a:latin typeface="Helvetica" panose="020B0604020202020204" pitchFamily="34" charset="0"/>
                <a:cs typeface="Helvetica" panose="020B0604020202020204" pitchFamily="34" charset="0"/>
              </a:rPr>
              <a:t>Passengers with the </a:t>
            </a:r>
            <a:r>
              <a:rPr lang="en-US" altLang="zh-CN" dirty="0">
                <a:solidFill>
                  <a:srgbClr val="FF3300"/>
                </a:solidFill>
                <a:latin typeface="Helvetica" panose="020B0604020202020204" pitchFamily="34" charset="0"/>
                <a:cs typeface="Helvetica" panose="020B0604020202020204" pitchFamily="34" charset="0"/>
              </a:rPr>
              <a:t>commuting travel purpose</a:t>
            </a:r>
            <a:r>
              <a:rPr lang="en-US" altLang="zh-CN" dirty="0">
                <a:latin typeface="Helvetica" panose="020B0604020202020204" pitchFamily="34" charset="0"/>
                <a:cs typeface="Helvetica" panose="020B0604020202020204" pitchFamily="34" charset="0"/>
              </a:rPr>
              <a:t> and during the </a:t>
            </a:r>
            <a:r>
              <a:rPr lang="en-US" altLang="zh-CN" dirty="0">
                <a:solidFill>
                  <a:srgbClr val="FF3300"/>
                </a:solidFill>
                <a:latin typeface="Helvetica" panose="020B0604020202020204" pitchFamily="34" charset="0"/>
                <a:cs typeface="Helvetica" panose="020B0604020202020204" pitchFamily="34" charset="0"/>
              </a:rPr>
              <a:t>peak hour</a:t>
            </a:r>
            <a:r>
              <a:rPr lang="en-US" altLang="zh-CN" dirty="0">
                <a:latin typeface="Helvetica" panose="020B0604020202020204" pitchFamily="34" charset="0"/>
                <a:cs typeface="Helvetica" panose="020B0604020202020204" pitchFamily="34" charset="0"/>
              </a:rPr>
              <a:t> tend to arrive at transit station </a:t>
            </a:r>
            <a:r>
              <a:rPr lang="en-US" altLang="zh-CN" dirty="0">
                <a:solidFill>
                  <a:srgbClr val="FF3300"/>
                </a:solidFill>
                <a:latin typeface="Helvetica" panose="020B0604020202020204" pitchFamily="34" charset="0"/>
                <a:cs typeface="Helvetica" panose="020B0604020202020204" pitchFamily="34" charset="0"/>
              </a:rPr>
              <a:t>as soon as possible</a:t>
            </a:r>
            <a:r>
              <a:rPr lang="en-US" altLang="zh-CN" dirty="0">
                <a:latin typeface="Helvetica" panose="020B0604020202020204" pitchFamily="34" charset="0"/>
                <a:cs typeface="Helvetica" panose="020B0604020202020204" pitchFamily="34" charset="0"/>
              </a:rPr>
              <a:t>.</a:t>
            </a:r>
          </a:p>
        </p:txBody>
      </p:sp>
      <p:grpSp>
        <p:nvGrpSpPr>
          <p:cNvPr id="11" name="组合 10">
            <a:extLst>
              <a:ext uri="{FF2B5EF4-FFF2-40B4-BE49-F238E27FC236}">
                <a16:creationId xmlns:a16="http://schemas.microsoft.com/office/drawing/2014/main" id="{427D60E2-2D45-4334-9710-D6149DFD60D1}"/>
              </a:ext>
            </a:extLst>
          </p:cNvPr>
          <p:cNvGrpSpPr/>
          <p:nvPr/>
        </p:nvGrpSpPr>
        <p:grpSpPr>
          <a:xfrm>
            <a:off x="306570" y="591906"/>
            <a:ext cx="1543432" cy="461665"/>
            <a:chOff x="-3" y="4326643"/>
            <a:chExt cx="1543432" cy="461665"/>
          </a:xfrm>
        </p:grpSpPr>
        <p:sp>
          <p:nvSpPr>
            <p:cNvPr id="15" name="矩形 14">
              <a:extLst>
                <a:ext uri="{FF2B5EF4-FFF2-40B4-BE49-F238E27FC236}">
                  <a16:creationId xmlns:a16="http://schemas.microsoft.com/office/drawing/2014/main" id="{6B85A937-ABB3-4D3A-A1DE-AD2EC0D43CB2}"/>
                </a:ext>
              </a:extLst>
            </p:cNvPr>
            <p:cNvSpPr/>
            <p:nvPr/>
          </p:nvSpPr>
          <p:spPr>
            <a:xfrm>
              <a:off x="-3" y="4460785"/>
              <a:ext cx="193382" cy="193382"/>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16" name="文本框 15">
              <a:extLst>
                <a:ext uri="{FF2B5EF4-FFF2-40B4-BE49-F238E27FC236}">
                  <a16:creationId xmlns:a16="http://schemas.microsoft.com/office/drawing/2014/main" id="{7913C316-87AE-4BAD-BFDF-604CF5CA8EBA}"/>
                </a:ext>
              </a:extLst>
            </p:cNvPr>
            <p:cNvSpPr txBox="1"/>
            <p:nvPr/>
          </p:nvSpPr>
          <p:spPr>
            <a:xfrm>
              <a:off x="193379" y="4326643"/>
              <a:ext cx="1350050" cy="461665"/>
            </a:xfrm>
            <a:prstGeom prst="rect">
              <a:avLst/>
            </a:prstGeom>
            <a:noFill/>
          </p:spPr>
          <p:txBody>
            <a:bodyPr wrap="none" rtlCol="0">
              <a:spAutoFit/>
            </a:bodyPr>
            <a:lstStyle/>
            <a:p>
              <a:r>
                <a:rPr lang="en-US" altLang="zh-CN" sz="2400" dirty="0">
                  <a:latin typeface="Helvetica" panose="020B0604020202020204" pitchFamily="34" charset="0"/>
                  <a:ea typeface="+mj-ea"/>
                  <a:cs typeface="Helvetica" panose="020B0604020202020204" pitchFamily="34" charset="0"/>
                </a:rPr>
                <a:t>Findings</a:t>
              </a:r>
            </a:p>
          </p:txBody>
        </p:sp>
      </p:grpSp>
    </p:spTree>
    <p:extLst>
      <p:ext uri="{BB962C8B-B14F-4D97-AF65-F5344CB8AC3E}">
        <p14:creationId xmlns:p14="http://schemas.microsoft.com/office/powerpoint/2010/main" val="8385614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06CDD74-0F1F-4B07-B064-8048678A8350}"/>
              </a:ext>
            </a:extLst>
          </p:cNvPr>
          <p:cNvSpPr txBox="1"/>
          <p:nvPr/>
        </p:nvSpPr>
        <p:spPr>
          <a:xfrm>
            <a:off x="190870" y="0"/>
            <a:ext cx="8762260" cy="646331"/>
          </a:xfrm>
          <a:prstGeom prst="rect">
            <a:avLst/>
          </a:prstGeom>
          <a:noFill/>
        </p:spPr>
        <p:txBody>
          <a:bodyPr wrap="square" rtlCol="0">
            <a:spAutoFit/>
          </a:bodyPr>
          <a:lstStyle/>
          <a:p>
            <a:r>
              <a:rPr lang="en-US" altLang="zh-CN" sz="3600" i="1" dirty="0">
                <a:latin typeface="Times New Roman" panose="02020603050405020304" pitchFamily="18" charset="0"/>
                <a:cs typeface="Times New Roman" panose="02020603050405020304" pitchFamily="18" charset="0"/>
              </a:rPr>
              <a:t>Chapter 3</a:t>
            </a:r>
            <a:endParaRPr lang="zh-CN" altLang="en-US" sz="3600" i="1"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E31BC675-D63F-461D-B67D-BB14BD33B5D0}"/>
              </a:ext>
            </a:extLst>
          </p:cNvPr>
          <p:cNvSpPr txBox="1"/>
          <p:nvPr/>
        </p:nvSpPr>
        <p:spPr>
          <a:xfrm>
            <a:off x="929936" y="652674"/>
            <a:ext cx="7284128" cy="1307537"/>
          </a:xfrm>
          <a:prstGeom prst="rect">
            <a:avLst/>
          </a:prstGeom>
          <a:noFill/>
        </p:spPr>
        <p:txBody>
          <a:bodyPr wrap="square" rtlCol="0">
            <a:spAutoFit/>
          </a:bodyPr>
          <a:lstStyle/>
          <a:p>
            <a:pPr>
              <a:lnSpc>
                <a:spcPct val="150000"/>
              </a:lnSpc>
            </a:pPr>
            <a:r>
              <a:rPr lang="en-US" altLang="zh-CN" sz="2800" i="1" dirty="0">
                <a:latin typeface="Times New Roman" panose="02020603050405020304" pitchFamily="18" charset="0"/>
                <a:cs typeface="Times New Roman" panose="02020603050405020304" pitchFamily="18" charset="0"/>
              </a:rPr>
              <a:t>Analysis on the characteristics of transit ridership and land use</a:t>
            </a:r>
          </a:p>
        </p:txBody>
      </p:sp>
      <p:grpSp>
        <p:nvGrpSpPr>
          <p:cNvPr id="32" name="组合 31">
            <a:extLst>
              <a:ext uri="{FF2B5EF4-FFF2-40B4-BE49-F238E27FC236}">
                <a16:creationId xmlns:a16="http://schemas.microsoft.com/office/drawing/2014/main" id="{C5CCFEBF-0E36-4EBC-90F8-12D964936378}"/>
              </a:ext>
            </a:extLst>
          </p:cNvPr>
          <p:cNvGrpSpPr/>
          <p:nvPr/>
        </p:nvGrpSpPr>
        <p:grpSpPr>
          <a:xfrm>
            <a:off x="2182083" y="3339780"/>
            <a:ext cx="4779834" cy="324303"/>
            <a:chOff x="2130084" y="3124941"/>
            <a:chExt cx="4779834" cy="324303"/>
          </a:xfrm>
        </p:grpSpPr>
        <p:sp>
          <p:nvSpPr>
            <p:cNvPr id="33" name="椭圆 32">
              <a:extLst>
                <a:ext uri="{FF2B5EF4-FFF2-40B4-BE49-F238E27FC236}">
                  <a16:creationId xmlns:a16="http://schemas.microsoft.com/office/drawing/2014/main" id="{2FBBA5EE-FE68-45E4-BBA4-7E0BED1F0CF2}"/>
                </a:ext>
              </a:extLst>
            </p:cNvPr>
            <p:cNvSpPr/>
            <p:nvPr/>
          </p:nvSpPr>
          <p:spPr>
            <a:xfrm>
              <a:off x="2130084" y="3218424"/>
              <a:ext cx="230820" cy="230820"/>
            </a:xfrm>
            <a:prstGeom prst="ellipse">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矩形 33">
              <a:extLst>
                <a:ext uri="{FF2B5EF4-FFF2-40B4-BE49-F238E27FC236}">
                  <a16:creationId xmlns:a16="http://schemas.microsoft.com/office/drawing/2014/main" id="{9BC16CEE-52CD-43CC-BCB0-8E9196FDFBA1}"/>
                </a:ext>
              </a:extLst>
            </p:cNvPr>
            <p:cNvSpPr/>
            <p:nvPr/>
          </p:nvSpPr>
          <p:spPr>
            <a:xfrm>
              <a:off x="2354921" y="3124941"/>
              <a:ext cx="4554997" cy="3243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latin typeface="Helvetica" panose="020B0604020202020204" pitchFamily="34" charset="0"/>
                  <a:cs typeface="Helvetica" panose="020B0604020202020204" pitchFamily="34" charset="0"/>
                </a:rPr>
                <a:t>Introduction</a:t>
              </a:r>
            </a:p>
          </p:txBody>
        </p:sp>
        <p:cxnSp>
          <p:nvCxnSpPr>
            <p:cNvPr id="37" name="直接连接符 36">
              <a:extLst>
                <a:ext uri="{FF2B5EF4-FFF2-40B4-BE49-F238E27FC236}">
                  <a16:creationId xmlns:a16="http://schemas.microsoft.com/office/drawing/2014/main" id="{12BFE496-8973-4B33-AB2F-2BC9873AA98C}"/>
                </a:ext>
              </a:extLst>
            </p:cNvPr>
            <p:cNvCxnSpPr>
              <a:cxnSpLocks/>
              <a:stCxn id="33" idx="4"/>
            </p:cNvCxnSpPr>
            <p:nvPr/>
          </p:nvCxnSpPr>
          <p:spPr>
            <a:xfrm>
              <a:off x="2245494" y="3449244"/>
              <a:ext cx="4664424" cy="0"/>
            </a:xfrm>
            <a:prstGeom prst="line">
              <a:avLst/>
            </a:prstGeom>
            <a:ln w="95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grpSp>
        <p:nvGrpSpPr>
          <p:cNvPr id="38" name="组合 37">
            <a:extLst>
              <a:ext uri="{FF2B5EF4-FFF2-40B4-BE49-F238E27FC236}">
                <a16:creationId xmlns:a16="http://schemas.microsoft.com/office/drawing/2014/main" id="{46D9651C-17EB-44EC-AC62-ACE595AC0028}"/>
              </a:ext>
            </a:extLst>
          </p:cNvPr>
          <p:cNvGrpSpPr/>
          <p:nvPr/>
        </p:nvGrpSpPr>
        <p:grpSpPr>
          <a:xfrm>
            <a:off x="2182083" y="3928837"/>
            <a:ext cx="4779834" cy="326119"/>
            <a:chOff x="2130084" y="3123125"/>
            <a:chExt cx="4779834" cy="326119"/>
          </a:xfrm>
        </p:grpSpPr>
        <p:sp>
          <p:nvSpPr>
            <p:cNvPr id="39" name="椭圆 38">
              <a:extLst>
                <a:ext uri="{FF2B5EF4-FFF2-40B4-BE49-F238E27FC236}">
                  <a16:creationId xmlns:a16="http://schemas.microsoft.com/office/drawing/2014/main" id="{C590419E-B4FC-4B47-89A1-C5615FCFF8A4}"/>
                </a:ext>
              </a:extLst>
            </p:cNvPr>
            <p:cNvSpPr/>
            <p:nvPr/>
          </p:nvSpPr>
          <p:spPr>
            <a:xfrm>
              <a:off x="2130084" y="3218424"/>
              <a:ext cx="230820" cy="230820"/>
            </a:xfrm>
            <a:prstGeom prst="ellipse">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矩形 39">
              <a:extLst>
                <a:ext uri="{FF2B5EF4-FFF2-40B4-BE49-F238E27FC236}">
                  <a16:creationId xmlns:a16="http://schemas.microsoft.com/office/drawing/2014/main" id="{1BF2E757-9575-4E30-A125-58094857FDD5}"/>
                </a:ext>
              </a:extLst>
            </p:cNvPr>
            <p:cNvSpPr/>
            <p:nvPr/>
          </p:nvSpPr>
          <p:spPr>
            <a:xfrm>
              <a:off x="2354921" y="3123125"/>
              <a:ext cx="4554997" cy="3243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latin typeface="Helvetica" panose="020B0604020202020204" pitchFamily="34" charset="0"/>
                  <a:cs typeface="Helvetica" panose="020B0604020202020204" pitchFamily="34" charset="0"/>
                </a:rPr>
                <a:t>Data</a:t>
              </a:r>
            </a:p>
          </p:txBody>
        </p:sp>
        <p:cxnSp>
          <p:nvCxnSpPr>
            <p:cNvPr id="41" name="直接连接符 40">
              <a:extLst>
                <a:ext uri="{FF2B5EF4-FFF2-40B4-BE49-F238E27FC236}">
                  <a16:creationId xmlns:a16="http://schemas.microsoft.com/office/drawing/2014/main" id="{C21AB2EB-4857-44D4-9D14-CC2178631CD1}"/>
                </a:ext>
              </a:extLst>
            </p:cNvPr>
            <p:cNvCxnSpPr>
              <a:cxnSpLocks/>
              <a:stCxn id="39" idx="4"/>
            </p:cNvCxnSpPr>
            <p:nvPr/>
          </p:nvCxnSpPr>
          <p:spPr>
            <a:xfrm>
              <a:off x="2245494" y="3449244"/>
              <a:ext cx="4664424" cy="0"/>
            </a:xfrm>
            <a:prstGeom prst="line">
              <a:avLst/>
            </a:prstGeom>
            <a:ln w="95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sp>
        <p:nvSpPr>
          <p:cNvPr id="43" name="椭圆 42">
            <a:extLst>
              <a:ext uri="{FF2B5EF4-FFF2-40B4-BE49-F238E27FC236}">
                <a16:creationId xmlns:a16="http://schemas.microsoft.com/office/drawing/2014/main" id="{35ED8B91-201C-45DD-B0BD-64D8009B5D69}"/>
              </a:ext>
            </a:extLst>
          </p:cNvPr>
          <p:cNvSpPr/>
          <p:nvPr/>
        </p:nvSpPr>
        <p:spPr>
          <a:xfrm>
            <a:off x="2182083" y="4615009"/>
            <a:ext cx="230820" cy="230820"/>
          </a:xfrm>
          <a:prstGeom prst="ellipse">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矩形 43">
            <a:extLst>
              <a:ext uri="{FF2B5EF4-FFF2-40B4-BE49-F238E27FC236}">
                <a16:creationId xmlns:a16="http://schemas.microsoft.com/office/drawing/2014/main" id="{C929B423-44CB-4D1C-888C-C51DCD42ABA6}"/>
              </a:ext>
            </a:extLst>
          </p:cNvPr>
          <p:cNvSpPr/>
          <p:nvPr/>
        </p:nvSpPr>
        <p:spPr>
          <a:xfrm>
            <a:off x="2406920" y="4519710"/>
            <a:ext cx="5024474" cy="3243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Helvetica" panose="020B0604020202020204" pitchFamily="34" charset="0"/>
                <a:cs typeface="Helvetica" panose="020B0604020202020204" pitchFamily="34" charset="0"/>
              </a:rPr>
              <a:t>Characteristics of transit ridership and land use</a:t>
            </a:r>
          </a:p>
        </p:txBody>
      </p:sp>
      <p:cxnSp>
        <p:nvCxnSpPr>
          <p:cNvPr id="45" name="直接连接符 44">
            <a:extLst>
              <a:ext uri="{FF2B5EF4-FFF2-40B4-BE49-F238E27FC236}">
                <a16:creationId xmlns:a16="http://schemas.microsoft.com/office/drawing/2014/main" id="{D925D678-19FD-4894-BA9B-4A67A9D77B8E}"/>
              </a:ext>
            </a:extLst>
          </p:cNvPr>
          <p:cNvCxnSpPr>
            <a:cxnSpLocks/>
            <a:stCxn id="43" idx="4"/>
          </p:cNvCxnSpPr>
          <p:nvPr/>
        </p:nvCxnSpPr>
        <p:spPr>
          <a:xfrm>
            <a:off x="2297493" y="4845829"/>
            <a:ext cx="4664424" cy="0"/>
          </a:xfrm>
          <a:prstGeom prst="line">
            <a:avLst/>
          </a:prstGeom>
          <a:ln w="95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nvGrpSpPr>
          <p:cNvPr id="46" name="组合 45">
            <a:extLst>
              <a:ext uri="{FF2B5EF4-FFF2-40B4-BE49-F238E27FC236}">
                <a16:creationId xmlns:a16="http://schemas.microsoft.com/office/drawing/2014/main" id="{B7C35DE5-0BC4-4DAB-8B8E-AA15BA89C781}"/>
              </a:ext>
            </a:extLst>
          </p:cNvPr>
          <p:cNvGrpSpPr/>
          <p:nvPr/>
        </p:nvGrpSpPr>
        <p:grpSpPr>
          <a:xfrm>
            <a:off x="2182083" y="5110583"/>
            <a:ext cx="5249311" cy="326119"/>
            <a:chOff x="2130084" y="3123125"/>
            <a:chExt cx="5249311" cy="326119"/>
          </a:xfrm>
        </p:grpSpPr>
        <p:sp>
          <p:nvSpPr>
            <p:cNvPr id="47" name="椭圆 46">
              <a:extLst>
                <a:ext uri="{FF2B5EF4-FFF2-40B4-BE49-F238E27FC236}">
                  <a16:creationId xmlns:a16="http://schemas.microsoft.com/office/drawing/2014/main" id="{A61D2A7E-187D-41DA-A405-6D1F25124305}"/>
                </a:ext>
              </a:extLst>
            </p:cNvPr>
            <p:cNvSpPr/>
            <p:nvPr/>
          </p:nvSpPr>
          <p:spPr>
            <a:xfrm>
              <a:off x="2130084" y="3218424"/>
              <a:ext cx="230820" cy="230820"/>
            </a:xfrm>
            <a:prstGeom prst="ellipse">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8" name="矩形 47">
              <a:extLst>
                <a:ext uri="{FF2B5EF4-FFF2-40B4-BE49-F238E27FC236}">
                  <a16:creationId xmlns:a16="http://schemas.microsoft.com/office/drawing/2014/main" id="{BAFCF95D-AB17-4AC5-BB40-8DA5FE65E819}"/>
                </a:ext>
              </a:extLst>
            </p:cNvPr>
            <p:cNvSpPr/>
            <p:nvPr/>
          </p:nvSpPr>
          <p:spPr>
            <a:xfrm>
              <a:off x="2354921" y="3123125"/>
              <a:ext cx="5024474" cy="3243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Helvetica" panose="020B0604020202020204" pitchFamily="34" charset="0"/>
                  <a:cs typeface="Helvetica" panose="020B0604020202020204" pitchFamily="34" charset="0"/>
                </a:rPr>
                <a:t>Exploration the influence on transit ridership</a:t>
              </a:r>
            </a:p>
          </p:txBody>
        </p:sp>
        <p:cxnSp>
          <p:nvCxnSpPr>
            <p:cNvPr id="49" name="直接连接符 48">
              <a:extLst>
                <a:ext uri="{FF2B5EF4-FFF2-40B4-BE49-F238E27FC236}">
                  <a16:creationId xmlns:a16="http://schemas.microsoft.com/office/drawing/2014/main" id="{85418834-762E-4336-A47E-E32D3FAC3C6D}"/>
                </a:ext>
              </a:extLst>
            </p:cNvPr>
            <p:cNvCxnSpPr>
              <a:cxnSpLocks/>
              <a:stCxn id="47" idx="4"/>
            </p:cNvCxnSpPr>
            <p:nvPr/>
          </p:nvCxnSpPr>
          <p:spPr>
            <a:xfrm>
              <a:off x="2245494" y="3449244"/>
              <a:ext cx="4664424" cy="0"/>
            </a:xfrm>
            <a:prstGeom prst="line">
              <a:avLst/>
            </a:prstGeom>
            <a:ln w="95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grpSp>
        <p:nvGrpSpPr>
          <p:cNvPr id="50" name="组合 49">
            <a:extLst>
              <a:ext uri="{FF2B5EF4-FFF2-40B4-BE49-F238E27FC236}">
                <a16:creationId xmlns:a16="http://schemas.microsoft.com/office/drawing/2014/main" id="{21E92E39-2D09-45EA-A9DC-51601271E989}"/>
              </a:ext>
            </a:extLst>
          </p:cNvPr>
          <p:cNvGrpSpPr/>
          <p:nvPr/>
        </p:nvGrpSpPr>
        <p:grpSpPr>
          <a:xfrm>
            <a:off x="2182083" y="5701458"/>
            <a:ext cx="4779834" cy="327938"/>
            <a:chOff x="2130084" y="3121306"/>
            <a:chExt cx="4779834" cy="327938"/>
          </a:xfrm>
        </p:grpSpPr>
        <p:sp>
          <p:nvSpPr>
            <p:cNvPr id="51" name="椭圆 50">
              <a:extLst>
                <a:ext uri="{FF2B5EF4-FFF2-40B4-BE49-F238E27FC236}">
                  <a16:creationId xmlns:a16="http://schemas.microsoft.com/office/drawing/2014/main" id="{EC53B31D-2B2D-45EB-AD91-042BCD733409}"/>
                </a:ext>
              </a:extLst>
            </p:cNvPr>
            <p:cNvSpPr/>
            <p:nvPr/>
          </p:nvSpPr>
          <p:spPr>
            <a:xfrm>
              <a:off x="2130084" y="3218424"/>
              <a:ext cx="230820" cy="230820"/>
            </a:xfrm>
            <a:prstGeom prst="ellipse">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2" name="矩形 51">
              <a:extLst>
                <a:ext uri="{FF2B5EF4-FFF2-40B4-BE49-F238E27FC236}">
                  <a16:creationId xmlns:a16="http://schemas.microsoft.com/office/drawing/2014/main" id="{44260AE4-E1E5-4722-8C4B-38C1408530D0}"/>
                </a:ext>
              </a:extLst>
            </p:cNvPr>
            <p:cNvSpPr/>
            <p:nvPr/>
          </p:nvSpPr>
          <p:spPr>
            <a:xfrm>
              <a:off x="2354921" y="3121306"/>
              <a:ext cx="4554997" cy="3243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latin typeface="Helvetica" panose="020B0604020202020204" pitchFamily="34" charset="0"/>
                  <a:cs typeface="Helvetica" panose="020B0604020202020204" pitchFamily="34" charset="0"/>
                </a:rPr>
                <a:t>Conclusion</a:t>
              </a:r>
            </a:p>
          </p:txBody>
        </p:sp>
        <p:cxnSp>
          <p:nvCxnSpPr>
            <p:cNvPr id="53" name="直接连接符 52">
              <a:extLst>
                <a:ext uri="{FF2B5EF4-FFF2-40B4-BE49-F238E27FC236}">
                  <a16:creationId xmlns:a16="http://schemas.microsoft.com/office/drawing/2014/main" id="{EA0057E7-C845-4293-AF74-15C498870A9D}"/>
                </a:ext>
              </a:extLst>
            </p:cNvPr>
            <p:cNvCxnSpPr>
              <a:cxnSpLocks/>
              <a:stCxn id="51" idx="4"/>
            </p:cNvCxnSpPr>
            <p:nvPr/>
          </p:nvCxnSpPr>
          <p:spPr>
            <a:xfrm>
              <a:off x="2245494" y="3449244"/>
              <a:ext cx="4664424" cy="0"/>
            </a:xfrm>
            <a:prstGeom prst="line">
              <a:avLst/>
            </a:prstGeom>
            <a:ln w="95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sp>
        <p:nvSpPr>
          <p:cNvPr id="2" name="灯片编号占位符 1">
            <a:extLst>
              <a:ext uri="{FF2B5EF4-FFF2-40B4-BE49-F238E27FC236}">
                <a16:creationId xmlns:a16="http://schemas.microsoft.com/office/drawing/2014/main" id="{CA16F7EA-BFF0-475D-9015-C6704F1B6D6A}"/>
              </a:ext>
            </a:extLst>
          </p:cNvPr>
          <p:cNvSpPr>
            <a:spLocks noGrp="1"/>
          </p:cNvSpPr>
          <p:nvPr>
            <p:ph type="sldNum" sz="quarter" idx="12"/>
          </p:nvPr>
        </p:nvSpPr>
        <p:spPr/>
        <p:txBody>
          <a:bodyPr/>
          <a:lstStyle/>
          <a:p>
            <a:fld id="{A17BB91D-344C-44E0-9148-DFE0CFF5CFC9}" type="slidenum">
              <a:rPr lang="zh-CN" altLang="en-US" smtClean="0"/>
              <a:t>27</a:t>
            </a:fld>
            <a:endParaRPr lang="zh-CN" altLang="en-US"/>
          </a:p>
        </p:txBody>
      </p:sp>
    </p:spTree>
    <p:extLst>
      <p:ext uri="{BB962C8B-B14F-4D97-AF65-F5344CB8AC3E}">
        <p14:creationId xmlns:p14="http://schemas.microsoft.com/office/powerpoint/2010/main" val="30487112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矩形 50">
            <a:extLst>
              <a:ext uri="{FF2B5EF4-FFF2-40B4-BE49-F238E27FC236}">
                <a16:creationId xmlns:a16="http://schemas.microsoft.com/office/drawing/2014/main" id="{FE9AD7D2-B73C-4208-AF01-756FF56AD5EB}"/>
              </a:ext>
            </a:extLst>
          </p:cNvPr>
          <p:cNvSpPr/>
          <p:nvPr/>
        </p:nvSpPr>
        <p:spPr>
          <a:xfrm>
            <a:off x="3244" y="533479"/>
            <a:ext cx="4568756" cy="5950982"/>
          </a:xfrm>
          <a:prstGeom prst="rect">
            <a:avLst/>
          </a:prstGeom>
          <a:solidFill>
            <a:srgbClr val="FFFFFF"/>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569A348F-8472-4C4D-9E9E-EA67A912B7B0}"/>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3 - Analysis on the characteristics of transit ridership and land use</a:t>
            </a:r>
            <a:endParaRPr lang="en-US" altLang="zh-CN" sz="1400" i="1" dirty="0">
              <a:latin typeface="Times New Roman" panose="02020603050405020304" pitchFamily="18" charset="0"/>
              <a:cs typeface="Times New Roman" panose="02020603050405020304" pitchFamily="18" charset="0"/>
            </a:endParaRPr>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Introduction</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chemeClr val="accent6"/>
          </a:solidFill>
          <a:ln w="28575" cap="flat">
            <a:solidFill>
              <a:schemeClr val="accent6"/>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280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rPr>
              <a:t>3.1</a:t>
            </a:r>
            <a:endParaRPr kumimoji="0" lang="zh-CN" altLang="en-US" sz="280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AAECABB8-8A29-49A4-94DA-06AC41487BE8}"/>
              </a:ext>
            </a:extLst>
          </p:cNvPr>
          <p:cNvSpPr>
            <a:spLocks noGrp="1"/>
          </p:cNvSpPr>
          <p:nvPr>
            <p:ph type="sldNum" sz="quarter" idx="12"/>
          </p:nvPr>
        </p:nvSpPr>
        <p:spPr/>
        <p:txBody>
          <a:bodyPr/>
          <a:lstStyle/>
          <a:p>
            <a:fld id="{A17BB91D-344C-44E0-9148-DFE0CFF5CFC9}" type="slidenum">
              <a:rPr lang="zh-CN" altLang="en-US" smtClean="0"/>
              <a:t>28</a:t>
            </a:fld>
            <a:endParaRPr lang="zh-CN" altLang="en-US"/>
          </a:p>
        </p:txBody>
      </p:sp>
      <p:grpSp>
        <p:nvGrpSpPr>
          <p:cNvPr id="30" name="组合 29">
            <a:extLst>
              <a:ext uri="{FF2B5EF4-FFF2-40B4-BE49-F238E27FC236}">
                <a16:creationId xmlns:a16="http://schemas.microsoft.com/office/drawing/2014/main" id="{C1DF274D-027F-4324-9670-E67426CE3E7F}"/>
              </a:ext>
            </a:extLst>
          </p:cNvPr>
          <p:cNvGrpSpPr/>
          <p:nvPr/>
        </p:nvGrpSpPr>
        <p:grpSpPr>
          <a:xfrm>
            <a:off x="306570" y="591906"/>
            <a:ext cx="2845070" cy="461665"/>
            <a:chOff x="-3" y="4326643"/>
            <a:chExt cx="2845070" cy="461665"/>
          </a:xfrm>
        </p:grpSpPr>
        <p:sp>
          <p:nvSpPr>
            <p:cNvPr id="32" name="矩形 31">
              <a:extLst>
                <a:ext uri="{FF2B5EF4-FFF2-40B4-BE49-F238E27FC236}">
                  <a16:creationId xmlns:a16="http://schemas.microsoft.com/office/drawing/2014/main" id="{37D4F2B2-EF32-4D39-BE35-F8CD7F26391C}"/>
                </a:ext>
              </a:extLst>
            </p:cNvPr>
            <p:cNvSpPr/>
            <p:nvPr/>
          </p:nvSpPr>
          <p:spPr>
            <a:xfrm>
              <a:off x="-3" y="4460785"/>
              <a:ext cx="193382" cy="19338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33" name="文本框 32">
              <a:extLst>
                <a:ext uri="{FF2B5EF4-FFF2-40B4-BE49-F238E27FC236}">
                  <a16:creationId xmlns:a16="http://schemas.microsoft.com/office/drawing/2014/main" id="{03A7F3D3-A2EC-4BC5-8440-46FE2C7080A2}"/>
                </a:ext>
              </a:extLst>
            </p:cNvPr>
            <p:cNvSpPr txBox="1"/>
            <p:nvPr/>
          </p:nvSpPr>
          <p:spPr>
            <a:xfrm>
              <a:off x="193379" y="4326643"/>
              <a:ext cx="2651688" cy="461665"/>
            </a:xfrm>
            <a:prstGeom prst="rect">
              <a:avLst/>
            </a:prstGeom>
            <a:noFill/>
          </p:spPr>
          <p:txBody>
            <a:bodyPr wrap="none" rtlCol="0">
              <a:spAutoFit/>
            </a:bodyPr>
            <a:lstStyle/>
            <a:p>
              <a:r>
                <a:rPr lang="en-US" altLang="zh-CN" sz="2400" dirty="0">
                  <a:latin typeface="Helvetica" panose="020B0604020202020204" pitchFamily="34" charset="0"/>
                  <a:ea typeface="+mj-ea"/>
                  <a:cs typeface="Helvetica" panose="020B0604020202020204" pitchFamily="34" charset="0"/>
                </a:rPr>
                <a:t>Research position</a:t>
              </a:r>
            </a:p>
          </p:txBody>
        </p:sp>
      </p:grpSp>
      <p:sp>
        <p:nvSpPr>
          <p:cNvPr id="62" name="矩形 61">
            <a:extLst>
              <a:ext uri="{FF2B5EF4-FFF2-40B4-BE49-F238E27FC236}">
                <a16:creationId xmlns:a16="http://schemas.microsoft.com/office/drawing/2014/main" id="{329E740E-0574-4983-9E54-08F0A50E4008}"/>
              </a:ext>
            </a:extLst>
          </p:cNvPr>
          <p:cNvSpPr/>
          <p:nvPr/>
        </p:nvSpPr>
        <p:spPr>
          <a:xfrm>
            <a:off x="306570" y="4544248"/>
            <a:ext cx="3274830" cy="400110"/>
          </a:xfrm>
          <a:prstGeom prst="rect">
            <a:avLst/>
          </a:prstGeom>
        </p:spPr>
        <p:txBody>
          <a:bodyPr wrap="square">
            <a:spAutoFit/>
          </a:bodyPr>
          <a:lstStyle/>
          <a:p>
            <a:pPr marL="285750" indent="-285750" algn="ctr">
              <a:buFont typeface="Wingdings" panose="05000000000000000000" pitchFamily="2" charset="2"/>
              <a:buChar char="l"/>
            </a:pPr>
            <a:r>
              <a:rPr lang="en-US" altLang="zh-CN" sz="2000" dirty="0">
                <a:latin typeface="Helvetica" panose="020B0604020202020204" pitchFamily="34" charset="0"/>
                <a:cs typeface="Helvetica" panose="020B0604020202020204" pitchFamily="34" charset="0"/>
              </a:rPr>
              <a:t>Ridership Estimation</a:t>
            </a:r>
          </a:p>
        </p:txBody>
      </p:sp>
      <p:grpSp>
        <p:nvGrpSpPr>
          <p:cNvPr id="81" name="组合 80">
            <a:extLst>
              <a:ext uri="{FF2B5EF4-FFF2-40B4-BE49-F238E27FC236}">
                <a16:creationId xmlns:a16="http://schemas.microsoft.com/office/drawing/2014/main" id="{80FA0460-C3BB-4AD7-B56D-7B57C07B67FD}"/>
              </a:ext>
            </a:extLst>
          </p:cNvPr>
          <p:cNvGrpSpPr/>
          <p:nvPr/>
        </p:nvGrpSpPr>
        <p:grpSpPr>
          <a:xfrm>
            <a:off x="5084130" y="591906"/>
            <a:ext cx="1525798" cy="461665"/>
            <a:chOff x="-3" y="4326643"/>
            <a:chExt cx="1525798" cy="461665"/>
          </a:xfrm>
        </p:grpSpPr>
        <p:sp>
          <p:nvSpPr>
            <p:cNvPr id="82" name="矩形 81">
              <a:extLst>
                <a:ext uri="{FF2B5EF4-FFF2-40B4-BE49-F238E27FC236}">
                  <a16:creationId xmlns:a16="http://schemas.microsoft.com/office/drawing/2014/main" id="{D0AF182F-4F80-4D64-953B-8A6D093048CA}"/>
                </a:ext>
              </a:extLst>
            </p:cNvPr>
            <p:cNvSpPr/>
            <p:nvPr/>
          </p:nvSpPr>
          <p:spPr>
            <a:xfrm>
              <a:off x="-3" y="4460785"/>
              <a:ext cx="193382" cy="19338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83" name="文本框 82">
              <a:extLst>
                <a:ext uri="{FF2B5EF4-FFF2-40B4-BE49-F238E27FC236}">
                  <a16:creationId xmlns:a16="http://schemas.microsoft.com/office/drawing/2014/main" id="{6A4FE0F3-1642-446E-B7F6-77FF7D8106A7}"/>
                </a:ext>
              </a:extLst>
            </p:cNvPr>
            <p:cNvSpPr txBox="1"/>
            <p:nvPr/>
          </p:nvSpPr>
          <p:spPr>
            <a:xfrm>
              <a:off x="193379" y="4326643"/>
              <a:ext cx="1332416" cy="461665"/>
            </a:xfrm>
            <a:prstGeom prst="rect">
              <a:avLst/>
            </a:prstGeom>
            <a:noFill/>
          </p:spPr>
          <p:txBody>
            <a:bodyPr wrap="none" rtlCol="0">
              <a:spAutoFit/>
            </a:bodyPr>
            <a:lstStyle/>
            <a:p>
              <a:r>
                <a:rPr lang="en-US" altLang="zh-CN" sz="2400" dirty="0">
                  <a:latin typeface="Helvetica" panose="020B0604020202020204" pitchFamily="34" charset="0"/>
                  <a:ea typeface="+mj-ea"/>
                  <a:cs typeface="Helvetica" panose="020B0604020202020204" pitchFamily="34" charset="0"/>
                </a:rPr>
                <a:t>Purpose</a:t>
              </a:r>
            </a:p>
          </p:txBody>
        </p:sp>
      </p:grpSp>
      <p:sp>
        <p:nvSpPr>
          <p:cNvPr id="84" name="矩形 83">
            <a:extLst>
              <a:ext uri="{FF2B5EF4-FFF2-40B4-BE49-F238E27FC236}">
                <a16:creationId xmlns:a16="http://schemas.microsoft.com/office/drawing/2014/main" id="{1C462D9F-10AF-4556-828A-D994B70249DC}"/>
              </a:ext>
            </a:extLst>
          </p:cNvPr>
          <p:cNvSpPr/>
          <p:nvPr/>
        </p:nvSpPr>
        <p:spPr>
          <a:xfrm>
            <a:off x="4704335" y="2607261"/>
            <a:ext cx="4312665" cy="1287532"/>
          </a:xfrm>
          <a:prstGeom prst="rect">
            <a:avLst/>
          </a:prstGeom>
        </p:spPr>
        <p:txBody>
          <a:bodyPr wrap="square">
            <a:spAutoFit/>
          </a:bodyPr>
          <a:lstStyle/>
          <a:p>
            <a:pPr marL="342900" indent="-342900">
              <a:lnSpc>
                <a:spcPct val="150000"/>
              </a:lnSpc>
              <a:buFont typeface="Wingdings" panose="05000000000000000000" pitchFamily="2" charset="2"/>
              <a:buChar char="l"/>
            </a:pPr>
            <a:r>
              <a:rPr lang="en-US" altLang="zh-CN" dirty="0">
                <a:latin typeface="Helvetica" panose="020B0604020202020204" pitchFamily="34" charset="0"/>
                <a:cs typeface="Helvetica" panose="020B0604020202020204" pitchFamily="34" charset="0"/>
              </a:rPr>
              <a:t>To </a:t>
            </a:r>
            <a:r>
              <a:rPr lang="en-US" altLang="zh-CN" dirty="0">
                <a:solidFill>
                  <a:srgbClr val="FF3300"/>
                </a:solidFill>
                <a:latin typeface="Helvetica" panose="020B0604020202020204" pitchFamily="34" charset="0"/>
                <a:cs typeface="Helvetica" panose="020B0604020202020204" pitchFamily="34" charset="0"/>
              </a:rPr>
              <a:t>grasp</a:t>
            </a:r>
            <a:r>
              <a:rPr lang="en-US" altLang="zh-CN" dirty="0">
                <a:latin typeface="Helvetica" panose="020B0604020202020204" pitchFamily="34" charset="0"/>
                <a:cs typeface="Helvetica" panose="020B0604020202020204" pitchFamily="34" charset="0"/>
              </a:rPr>
              <a:t> the </a:t>
            </a:r>
            <a:r>
              <a:rPr lang="en-US" altLang="zh-CN" dirty="0">
                <a:solidFill>
                  <a:srgbClr val="FF3300"/>
                </a:solidFill>
                <a:latin typeface="Helvetica" panose="020B0604020202020204" pitchFamily="34" charset="0"/>
                <a:cs typeface="Helvetica" panose="020B0604020202020204" pitchFamily="34" charset="0"/>
              </a:rPr>
              <a:t>characteristics</a:t>
            </a:r>
            <a:r>
              <a:rPr lang="en-US" altLang="zh-CN" dirty="0">
                <a:latin typeface="Helvetica" panose="020B0604020202020204" pitchFamily="34" charset="0"/>
                <a:cs typeface="Helvetica" panose="020B0604020202020204" pitchFamily="34" charset="0"/>
              </a:rPr>
              <a:t> of transit stations in terms of both transit ridership and land use</a:t>
            </a:r>
          </a:p>
        </p:txBody>
      </p:sp>
      <p:sp>
        <p:nvSpPr>
          <p:cNvPr id="87" name="矩形 86">
            <a:extLst>
              <a:ext uri="{FF2B5EF4-FFF2-40B4-BE49-F238E27FC236}">
                <a16:creationId xmlns:a16="http://schemas.microsoft.com/office/drawing/2014/main" id="{825DC667-4104-4558-A941-4D619B9681FA}"/>
              </a:ext>
            </a:extLst>
          </p:cNvPr>
          <p:cNvSpPr/>
          <p:nvPr/>
        </p:nvSpPr>
        <p:spPr>
          <a:xfrm>
            <a:off x="306570" y="1129022"/>
            <a:ext cx="2775173" cy="400110"/>
          </a:xfrm>
          <a:prstGeom prst="rect">
            <a:avLst/>
          </a:prstGeom>
        </p:spPr>
        <p:txBody>
          <a:bodyPr wrap="square">
            <a:spAutoFit/>
          </a:bodyPr>
          <a:lstStyle/>
          <a:p>
            <a:pPr marL="285750" indent="-285750" algn="ctr">
              <a:buFont typeface="Wingdings" panose="05000000000000000000" pitchFamily="2" charset="2"/>
              <a:buChar char="l"/>
            </a:pPr>
            <a:r>
              <a:rPr lang="en-US" altLang="zh-CN" sz="2000" dirty="0">
                <a:latin typeface="Helvetica" panose="020B0604020202020204" pitchFamily="34" charset="0"/>
                <a:cs typeface="Helvetica" panose="020B0604020202020204" pitchFamily="34" charset="0"/>
              </a:rPr>
              <a:t>Preliminary study</a:t>
            </a:r>
          </a:p>
        </p:txBody>
      </p:sp>
      <p:grpSp>
        <p:nvGrpSpPr>
          <p:cNvPr id="96" name="组合 95">
            <a:extLst>
              <a:ext uri="{FF2B5EF4-FFF2-40B4-BE49-F238E27FC236}">
                <a16:creationId xmlns:a16="http://schemas.microsoft.com/office/drawing/2014/main" id="{54649910-723A-4446-8248-0B493E5AD9E5}"/>
              </a:ext>
            </a:extLst>
          </p:cNvPr>
          <p:cNvGrpSpPr/>
          <p:nvPr/>
        </p:nvGrpSpPr>
        <p:grpSpPr>
          <a:xfrm>
            <a:off x="500230" y="5057334"/>
            <a:ext cx="3986892" cy="1118937"/>
            <a:chOff x="500230" y="5057334"/>
            <a:chExt cx="3986892" cy="1118937"/>
          </a:xfrm>
        </p:grpSpPr>
        <p:sp>
          <p:nvSpPr>
            <p:cNvPr id="41" name="文本框 40">
              <a:extLst>
                <a:ext uri="{FF2B5EF4-FFF2-40B4-BE49-F238E27FC236}">
                  <a16:creationId xmlns:a16="http://schemas.microsoft.com/office/drawing/2014/main" id="{864F2E7C-2F67-4205-AB69-75798406A659}"/>
                </a:ext>
              </a:extLst>
            </p:cNvPr>
            <p:cNvSpPr txBox="1"/>
            <p:nvPr/>
          </p:nvSpPr>
          <p:spPr>
            <a:xfrm>
              <a:off x="3289358" y="5254552"/>
              <a:ext cx="1197764" cy="369332"/>
            </a:xfrm>
            <a:prstGeom prst="rect">
              <a:avLst/>
            </a:prstGeom>
            <a:noFill/>
          </p:spPr>
          <p:txBody>
            <a:bodyPr wrap="none" rtlCol="0">
              <a:spAutoFit/>
            </a:bodyPr>
            <a:lstStyle/>
            <a:p>
              <a:r>
                <a:rPr lang="en-US" altLang="zh-CN" dirty="0">
                  <a:latin typeface="Helvetica" panose="020B0604020202020204" pitchFamily="34" charset="0"/>
                  <a:cs typeface="Helvetica" panose="020B0604020202020204" pitchFamily="34" charset="0"/>
                </a:rPr>
                <a:t>Chapter 4</a:t>
              </a:r>
            </a:p>
          </p:txBody>
        </p:sp>
        <p:sp>
          <p:nvSpPr>
            <p:cNvPr id="61" name="矩形 60">
              <a:extLst>
                <a:ext uri="{FF2B5EF4-FFF2-40B4-BE49-F238E27FC236}">
                  <a16:creationId xmlns:a16="http://schemas.microsoft.com/office/drawing/2014/main" id="{F50C902B-F928-4DED-B662-F498EA71F0E5}"/>
                </a:ext>
              </a:extLst>
            </p:cNvPr>
            <p:cNvSpPr/>
            <p:nvPr/>
          </p:nvSpPr>
          <p:spPr>
            <a:xfrm>
              <a:off x="512009" y="5057334"/>
              <a:ext cx="2286991" cy="1118937"/>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Helvetica" panose="020B0604020202020204" pitchFamily="34" charset="0"/>
                <a:cs typeface="Helvetica" panose="020B0604020202020204" pitchFamily="34" charset="0"/>
              </a:endParaRPr>
            </a:p>
          </p:txBody>
        </p:sp>
        <p:sp>
          <p:nvSpPr>
            <p:cNvPr id="63" name="矩形 62">
              <a:extLst>
                <a:ext uri="{FF2B5EF4-FFF2-40B4-BE49-F238E27FC236}">
                  <a16:creationId xmlns:a16="http://schemas.microsoft.com/office/drawing/2014/main" id="{D6CEF7E2-097C-4A2C-B784-B94FDAAF41BC}"/>
                </a:ext>
              </a:extLst>
            </p:cNvPr>
            <p:cNvSpPr/>
            <p:nvPr/>
          </p:nvSpPr>
          <p:spPr>
            <a:xfrm>
              <a:off x="500230" y="5632670"/>
              <a:ext cx="2286991" cy="369332"/>
            </a:xfrm>
            <a:prstGeom prst="rect">
              <a:avLst/>
            </a:prstGeom>
          </p:spPr>
          <p:txBody>
            <a:bodyPr wrap="square">
              <a:spAutoFit/>
            </a:bodyPr>
            <a:lstStyle/>
            <a:p>
              <a:pPr marL="285750" indent="-285750">
                <a:buFont typeface="Arial" panose="020B0604020202020204" pitchFamily="34" charset="0"/>
                <a:buChar char="•"/>
              </a:pPr>
              <a:r>
                <a:rPr lang="en-US" altLang="zh-CN" dirty="0">
                  <a:latin typeface="Helvetica" panose="020B0604020202020204" pitchFamily="34" charset="0"/>
                  <a:cs typeface="Helvetica" panose="020B0604020202020204" pitchFamily="34" charset="0"/>
                </a:rPr>
                <a:t>Station-to-station</a:t>
              </a:r>
            </a:p>
          </p:txBody>
        </p:sp>
        <p:sp>
          <p:nvSpPr>
            <p:cNvPr id="71" name="文本框 70">
              <a:extLst>
                <a:ext uri="{FF2B5EF4-FFF2-40B4-BE49-F238E27FC236}">
                  <a16:creationId xmlns:a16="http://schemas.microsoft.com/office/drawing/2014/main" id="{CFE35C0E-EDC9-4DDD-84CD-48D973BB7BE0}"/>
                </a:ext>
              </a:extLst>
            </p:cNvPr>
            <p:cNvSpPr txBox="1"/>
            <p:nvPr/>
          </p:nvSpPr>
          <p:spPr>
            <a:xfrm>
              <a:off x="3289358" y="5688198"/>
              <a:ext cx="1197764" cy="369332"/>
            </a:xfrm>
            <a:prstGeom prst="rect">
              <a:avLst/>
            </a:prstGeom>
            <a:noFill/>
          </p:spPr>
          <p:txBody>
            <a:bodyPr wrap="none" rtlCol="0">
              <a:spAutoFit/>
            </a:bodyPr>
            <a:lstStyle/>
            <a:p>
              <a:r>
                <a:rPr lang="en-US" altLang="zh-CN" dirty="0">
                  <a:latin typeface="Helvetica" panose="020B0604020202020204" pitchFamily="34" charset="0"/>
                  <a:cs typeface="Helvetica" panose="020B0604020202020204" pitchFamily="34" charset="0"/>
                </a:rPr>
                <a:t>Chapter 5</a:t>
              </a:r>
            </a:p>
          </p:txBody>
        </p:sp>
        <p:cxnSp>
          <p:nvCxnSpPr>
            <p:cNvPr id="75" name="直接箭头连接符 74">
              <a:extLst>
                <a:ext uri="{FF2B5EF4-FFF2-40B4-BE49-F238E27FC236}">
                  <a16:creationId xmlns:a16="http://schemas.microsoft.com/office/drawing/2014/main" id="{3C4FC8CB-5CC9-4FC9-81AD-4D4E4633BB24}"/>
                </a:ext>
              </a:extLst>
            </p:cNvPr>
            <p:cNvCxnSpPr>
              <a:cxnSpLocks/>
            </p:cNvCxnSpPr>
            <p:nvPr/>
          </p:nvCxnSpPr>
          <p:spPr>
            <a:xfrm>
              <a:off x="2934402" y="5441874"/>
              <a:ext cx="337437" cy="0"/>
            </a:xfrm>
            <a:prstGeom prst="straightConnector1">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a:extLst>
                <a:ext uri="{FF2B5EF4-FFF2-40B4-BE49-F238E27FC236}">
                  <a16:creationId xmlns:a16="http://schemas.microsoft.com/office/drawing/2014/main" id="{DF09013F-F8ED-4F17-9F34-3E9B7BD8E193}"/>
                </a:ext>
              </a:extLst>
            </p:cNvPr>
            <p:cNvCxnSpPr>
              <a:cxnSpLocks/>
            </p:cNvCxnSpPr>
            <p:nvPr/>
          </p:nvCxnSpPr>
          <p:spPr>
            <a:xfrm>
              <a:off x="2934402" y="5872864"/>
              <a:ext cx="337437" cy="0"/>
            </a:xfrm>
            <a:prstGeom prst="straightConnector1">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88" name="矩形 87">
              <a:extLst>
                <a:ext uri="{FF2B5EF4-FFF2-40B4-BE49-F238E27FC236}">
                  <a16:creationId xmlns:a16="http://schemas.microsoft.com/office/drawing/2014/main" id="{59DC2B12-9C17-4E18-BD41-15C9C997AADA}"/>
                </a:ext>
              </a:extLst>
            </p:cNvPr>
            <p:cNvSpPr/>
            <p:nvPr/>
          </p:nvSpPr>
          <p:spPr>
            <a:xfrm>
              <a:off x="502191" y="5263338"/>
              <a:ext cx="1729961" cy="369332"/>
            </a:xfrm>
            <a:prstGeom prst="rect">
              <a:avLst/>
            </a:prstGeom>
          </p:spPr>
          <p:txBody>
            <a:bodyPr wrap="none">
              <a:spAutoFit/>
            </a:bodyPr>
            <a:lstStyle/>
            <a:p>
              <a:pPr marL="285750" indent="-285750">
                <a:buFont typeface="Arial" panose="020B0604020202020204" pitchFamily="34" charset="0"/>
                <a:buChar char="•"/>
              </a:pPr>
              <a:r>
                <a:rPr lang="en-US" altLang="zh-CN" dirty="0">
                  <a:latin typeface="Helvetica" panose="020B0604020202020204" pitchFamily="34" charset="0"/>
                  <a:cs typeface="Helvetica" panose="020B0604020202020204" pitchFamily="34" charset="0"/>
                </a:rPr>
                <a:t>Station level</a:t>
              </a:r>
            </a:p>
          </p:txBody>
        </p:sp>
      </p:grpSp>
      <p:grpSp>
        <p:nvGrpSpPr>
          <p:cNvPr id="95" name="组合 94">
            <a:extLst>
              <a:ext uri="{FF2B5EF4-FFF2-40B4-BE49-F238E27FC236}">
                <a16:creationId xmlns:a16="http://schemas.microsoft.com/office/drawing/2014/main" id="{9C92B60F-109F-4541-9EAF-E3DCC922BE00}"/>
              </a:ext>
            </a:extLst>
          </p:cNvPr>
          <p:cNvGrpSpPr/>
          <p:nvPr/>
        </p:nvGrpSpPr>
        <p:grpSpPr>
          <a:xfrm>
            <a:off x="502595" y="1642312"/>
            <a:ext cx="3701744" cy="2777778"/>
            <a:chOff x="577763" y="1642312"/>
            <a:chExt cx="3701744" cy="2777778"/>
          </a:xfrm>
        </p:grpSpPr>
        <p:sp>
          <p:nvSpPr>
            <p:cNvPr id="49" name="矩形 48">
              <a:extLst>
                <a:ext uri="{FF2B5EF4-FFF2-40B4-BE49-F238E27FC236}">
                  <a16:creationId xmlns:a16="http://schemas.microsoft.com/office/drawing/2014/main" id="{FB4ECF7A-F88B-47E7-B310-FBB163442D4B}"/>
                </a:ext>
              </a:extLst>
            </p:cNvPr>
            <p:cNvSpPr/>
            <p:nvPr/>
          </p:nvSpPr>
          <p:spPr>
            <a:xfrm>
              <a:off x="577763" y="1804484"/>
              <a:ext cx="3638637" cy="369332"/>
            </a:xfrm>
            <a:prstGeom prst="rect">
              <a:avLst/>
            </a:prstGeom>
          </p:spPr>
          <p:txBody>
            <a:bodyPr wrap="square">
              <a:spAutoFit/>
            </a:bodyPr>
            <a:lstStyle/>
            <a:p>
              <a:pPr marL="285750" indent="-285750" algn="ctr">
                <a:buFont typeface="Arial" panose="020B0604020202020204" pitchFamily="34" charset="0"/>
                <a:buChar char="•"/>
              </a:pPr>
              <a:r>
                <a:rPr lang="en-US" altLang="zh-CN" dirty="0">
                  <a:latin typeface="Helvetica" panose="020B0604020202020204" pitchFamily="34" charset="0"/>
                  <a:cs typeface="Helvetica" panose="020B0604020202020204" pitchFamily="34" charset="0"/>
                </a:rPr>
                <a:t>Characteristics</a:t>
              </a:r>
            </a:p>
          </p:txBody>
        </p:sp>
        <p:sp>
          <p:nvSpPr>
            <p:cNvPr id="57" name="矩形 56">
              <a:extLst>
                <a:ext uri="{FF2B5EF4-FFF2-40B4-BE49-F238E27FC236}">
                  <a16:creationId xmlns:a16="http://schemas.microsoft.com/office/drawing/2014/main" id="{CD826665-88EB-4B6B-973A-0179AF37D8D9}"/>
                </a:ext>
              </a:extLst>
            </p:cNvPr>
            <p:cNvSpPr/>
            <p:nvPr/>
          </p:nvSpPr>
          <p:spPr>
            <a:xfrm>
              <a:off x="577765" y="1642312"/>
              <a:ext cx="3638635" cy="2289880"/>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Helvetica" panose="020B0604020202020204" pitchFamily="34" charset="0"/>
                <a:cs typeface="Helvetica" panose="020B0604020202020204" pitchFamily="34" charset="0"/>
              </a:endParaRPr>
            </a:p>
          </p:txBody>
        </p:sp>
        <p:sp>
          <p:nvSpPr>
            <p:cNvPr id="58" name="矩形 57">
              <a:extLst>
                <a:ext uri="{FF2B5EF4-FFF2-40B4-BE49-F238E27FC236}">
                  <a16:creationId xmlns:a16="http://schemas.microsoft.com/office/drawing/2014/main" id="{D07D96A0-4FC4-4D1D-B354-46E7A029CF35}"/>
                </a:ext>
              </a:extLst>
            </p:cNvPr>
            <p:cNvSpPr/>
            <p:nvPr/>
          </p:nvSpPr>
          <p:spPr>
            <a:xfrm>
              <a:off x="577765" y="3252640"/>
              <a:ext cx="3638636" cy="369332"/>
            </a:xfrm>
            <a:prstGeom prst="rect">
              <a:avLst/>
            </a:prstGeom>
          </p:spPr>
          <p:txBody>
            <a:bodyPr wrap="square">
              <a:spAutoFit/>
            </a:bodyPr>
            <a:lstStyle/>
            <a:p>
              <a:pPr marL="285750" indent="-285750" algn="ctr">
                <a:buFont typeface="Arial" panose="020B0604020202020204" pitchFamily="34" charset="0"/>
                <a:buChar char="•"/>
              </a:pPr>
              <a:r>
                <a:rPr lang="en-US" altLang="zh-CN" dirty="0">
                  <a:latin typeface="Helvetica" panose="020B0604020202020204" pitchFamily="34" charset="0"/>
                  <a:cs typeface="Helvetica" panose="020B0604020202020204" pitchFamily="34" charset="0"/>
                </a:rPr>
                <a:t>Relationship</a:t>
              </a:r>
            </a:p>
          </p:txBody>
        </p:sp>
        <p:sp>
          <p:nvSpPr>
            <p:cNvPr id="67" name="箭头: V 形 66">
              <a:extLst>
                <a:ext uri="{FF2B5EF4-FFF2-40B4-BE49-F238E27FC236}">
                  <a16:creationId xmlns:a16="http://schemas.microsoft.com/office/drawing/2014/main" id="{D038F5E9-8722-49E0-9345-FA0D8E5F770A}"/>
                </a:ext>
              </a:extLst>
            </p:cNvPr>
            <p:cNvSpPr/>
            <p:nvPr/>
          </p:nvSpPr>
          <p:spPr>
            <a:xfrm rot="5400000">
              <a:off x="2247344" y="4085689"/>
              <a:ext cx="299473" cy="369330"/>
            </a:xfrm>
            <a:prstGeom prst="chevron">
              <a:avLst/>
            </a:prstGeom>
            <a:solidFill>
              <a:schemeClr val="accent6"/>
            </a:solidFill>
            <a:ln w="12700"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Helvetica" panose="020B0604020202020204" pitchFamily="34" charset="0"/>
                <a:cs typeface="Helvetica" panose="020B0604020202020204" pitchFamily="34" charset="0"/>
              </a:endParaRPr>
            </a:p>
          </p:txBody>
        </p:sp>
        <p:sp>
          <p:nvSpPr>
            <p:cNvPr id="68" name="矩形 67">
              <a:extLst>
                <a:ext uri="{FF2B5EF4-FFF2-40B4-BE49-F238E27FC236}">
                  <a16:creationId xmlns:a16="http://schemas.microsoft.com/office/drawing/2014/main" id="{B417506C-C959-4002-987B-70056A955C4F}"/>
                </a:ext>
              </a:extLst>
            </p:cNvPr>
            <p:cNvSpPr/>
            <p:nvPr/>
          </p:nvSpPr>
          <p:spPr>
            <a:xfrm>
              <a:off x="3081743" y="3983174"/>
              <a:ext cx="1197764" cy="369332"/>
            </a:xfrm>
            <a:prstGeom prst="rect">
              <a:avLst/>
            </a:prstGeom>
          </p:spPr>
          <p:txBody>
            <a:bodyPr wrap="none">
              <a:spAutoFit/>
            </a:bodyPr>
            <a:lstStyle/>
            <a:p>
              <a:pPr algn="ctr"/>
              <a:r>
                <a:rPr lang="en-US" altLang="zh-CN" dirty="0">
                  <a:latin typeface="Helvetica" panose="020B0604020202020204" pitchFamily="34" charset="0"/>
                  <a:cs typeface="Helvetica" panose="020B0604020202020204" pitchFamily="34" charset="0"/>
                </a:rPr>
                <a:t>Chapter 3</a:t>
              </a:r>
              <a:endParaRPr lang="zh-CN" altLang="en-US" dirty="0">
                <a:latin typeface="Helvetica" panose="020B0604020202020204" pitchFamily="34" charset="0"/>
                <a:cs typeface="Helvetica" panose="020B0604020202020204" pitchFamily="34" charset="0"/>
              </a:endParaRPr>
            </a:p>
          </p:txBody>
        </p:sp>
        <p:sp>
          <p:nvSpPr>
            <p:cNvPr id="85" name="矩形 84">
              <a:extLst>
                <a:ext uri="{FF2B5EF4-FFF2-40B4-BE49-F238E27FC236}">
                  <a16:creationId xmlns:a16="http://schemas.microsoft.com/office/drawing/2014/main" id="{787201C8-DFF1-4CF6-98D3-CA76F61E331A}"/>
                </a:ext>
              </a:extLst>
            </p:cNvPr>
            <p:cNvSpPr/>
            <p:nvPr/>
          </p:nvSpPr>
          <p:spPr>
            <a:xfrm>
              <a:off x="577765" y="2511978"/>
              <a:ext cx="1804070" cy="369332"/>
            </a:xfrm>
            <a:prstGeom prst="rect">
              <a:avLst/>
            </a:prstGeom>
          </p:spPr>
          <p:txBody>
            <a:bodyPr wrap="square">
              <a:spAutoFit/>
            </a:bodyPr>
            <a:lstStyle/>
            <a:p>
              <a:pPr algn="ctr"/>
              <a:r>
                <a:rPr lang="en-US" altLang="zh-CN" dirty="0">
                  <a:latin typeface="Helvetica" panose="020B0604020202020204" pitchFamily="34" charset="0"/>
                  <a:cs typeface="Helvetica" panose="020B0604020202020204" pitchFamily="34" charset="0"/>
                </a:rPr>
                <a:t>Land use</a:t>
              </a:r>
            </a:p>
          </p:txBody>
        </p:sp>
        <p:sp>
          <p:nvSpPr>
            <p:cNvPr id="89" name="矩形 88">
              <a:extLst>
                <a:ext uri="{FF2B5EF4-FFF2-40B4-BE49-F238E27FC236}">
                  <a16:creationId xmlns:a16="http://schemas.microsoft.com/office/drawing/2014/main" id="{121E6A96-EB7E-4E26-9653-7F53E9D27EE4}"/>
                </a:ext>
              </a:extLst>
            </p:cNvPr>
            <p:cNvSpPr/>
            <p:nvPr/>
          </p:nvSpPr>
          <p:spPr>
            <a:xfrm>
              <a:off x="2412331" y="2511978"/>
              <a:ext cx="1804069" cy="369332"/>
            </a:xfrm>
            <a:prstGeom prst="rect">
              <a:avLst/>
            </a:prstGeom>
          </p:spPr>
          <p:txBody>
            <a:bodyPr wrap="square">
              <a:spAutoFit/>
            </a:bodyPr>
            <a:lstStyle/>
            <a:p>
              <a:pPr algn="ctr"/>
              <a:r>
                <a:rPr lang="en-US" altLang="zh-CN" dirty="0">
                  <a:latin typeface="Helvetica" panose="020B0604020202020204" pitchFamily="34" charset="0"/>
                  <a:cs typeface="Helvetica" panose="020B0604020202020204" pitchFamily="34" charset="0"/>
                </a:rPr>
                <a:t>Ridership</a:t>
              </a:r>
            </a:p>
          </p:txBody>
        </p:sp>
        <p:cxnSp>
          <p:nvCxnSpPr>
            <p:cNvPr id="91" name="直接箭头连接符 90">
              <a:extLst>
                <a:ext uri="{FF2B5EF4-FFF2-40B4-BE49-F238E27FC236}">
                  <a16:creationId xmlns:a16="http://schemas.microsoft.com/office/drawing/2014/main" id="{D7411D5B-4FAC-4A01-A810-5592DE874F0D}"/>
                </a:ext>
              </a:extLst>
            </p:cNvPr>
            <p:cNvCxnSpPr/>
            <p:nvPr/>
          </p:nvCxnSpPr>
          <p:spPr>
            <a:xfrm>
              <a:off x="2019300" y="2679700"/>
              <a:ext cx="698500" cy="0"/>
            </a:xfrm>
            <a:prstGeom prst="straightConnector1">
              <a:avLst/>
            </a:prstGeom>
            <a:ln w="19050">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2" name="左中括号 91">
              <a:extLst>
                <a:ext uri="{FF2B5EF4-FFF2-40B4-BE49-F238E27FC236}">
                  <a16:creationId xmlns:a16="http://schemas.microsoft.com/office/drawing/2014/main" id="{BAE716CA-270C-48E5-9490-026E4E50BFBE}"/>
                </a:ext>
              </a:extLst>
            </p:cNvPr>
            <p:cNvSpPr/>
            <p:nvPr/>
          </p:nvSpPr>
          <p:spPr>
            <a:xfrm rot="5400000">
              <a:off x="2340185" y="1592284"/>
              <a:ext cx="103677" cy="1570515"/>
            </a:xfrm>
            <a:prstGeom prst="leftBracket">
              <a:avLst/>
            </a:prstGeom>
            <a:ln w="1905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94" name="直接箭头连接符 93">
              <a:extLst>
                <a:ext uri="{FF2B5EF4-FFF2-40B4-BE49-F238E27FC236}">
                  <a16:creationId xmlns:a16="http://schemas.microsoft.com/office/drawing/2014/main" id="{07125F14-695D-4476-A5CB-6C09C4441EB2}"/>
                </a:ext>
              </a:extLst>
            </p:cNvPr>
            <p:cNvCxnSpPr>
              <a:endCxn id="58" idx="0"/>
            </p:cNvCxnSpPr>
            <p:nvPr/>
          </p:nvCxnSpPr>
          <p:spPr>
            <a:xfrm>
              <a:off x="2392023" y="2679700"/>
              <a:ext cx="5060" cy="572940"/>
            </a:xfrm>
            <a:prstGeom prst="straightConnector1">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sp>
        <p:nvSpPr>
          <p:cNvPr id="64" name="矩形 63">
            <a:extLst>
              <a:ext uri="{FF2B5EF4-FFF2-40B4-BE49-F238E27FC236}">
                <a16:creationId xmlns:a16="http://schemas.microsoft.com/office/drawing/2014/main" id="{A5F81CE2-F9A9-4300-A754-5E6716B061EB}"/>
              </a:ext>
            </a:extLst>
          </p:cNvPr>
          <p:cNvSpPr/>
          <p:nvPr/>
        </p:nvSpPr>
        <p:spPr>
          <a:xfrm>
            <a:off x="406400" y="4540932"/>
            <a:ext cx="4094454" cy="1771678"/>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4370899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a:extLst>
              <a:ext uri="{FF2B5EF4-FFF2-40B4-BE49-F238E27FC236}">
                <a16:creationId xmlns:a16="http://schemas.microsoft.com/office/drawing/2014/main" id="{CF99791A-0A8C-4651-86A1-C5F57C1FDE9E}"/>
              </a:ext>
            </a:extLst>
          </p:cNvPr>
          <p:cNvSpPr/>
          <p:nvPr/>
        </p:nvSpPr>
        <p:spPr>
          <a:xfrm>
            <a:off x="-1" y="537684"/>
            <a:ext cx="9144000" cy="3482998"/>
          </a:xfrm>
          <a:prstGeom prst="rect">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569A348F-8472-4C4D-9E9E-EA67A912B7B0}"/>
              </a:ext>
            </a:extLst>
          </p:cNvPr>
          <p:cNvSpPr txBox="1"/>
          <p:nvPr/>
        </p:nvSpPr>
        <p:spPr>
          <a:xfrm>
            <a:off x="-1" y="6488668"/>
            <a:ext cx="9144001" cy="584775"/>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3 - Analysis on the characteristics of transit ridership and land use</a:t>
            </a:r>
            <a:endParaRPr lang="en-US" altLang="zh-CN" sz="1400" i="1" dirty="0">
              <a:latin typeface="Times New Roman" panose="02020603050405020304" pitchFamily="18" charset="0"/>
              <a:cs typeface="Times New Roman" panose="02020603050405020304" pitchFamily="18" charset="0"/>
            </a:endParaRPr>
          </a:p>
          <a:p>
            <a:endParaRPr lang="en-US" altLang="zh-CN" sz="1400" i="1" dirty="0">
              <a:latin typeface="Times New Roman" panose="02020603050405020304" pitchFamily="18" charset="0"/>
              <a:cs typeface="Times New Roman" panose="02020603050405020304" pitchFamily="18" charset="0"/>
            </a:endParaRPr>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Data</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chemeClr val="accent6"/>
          </a:solidFill>
          <a:ln w="28575" cap="flat">
            <a:solidFill>
              <a:schemeClr val="accent6"/>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2800" b="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rPr>
              <a:t>3.2</a:t>
            </a:r>
            <a:endParaRPr kumimoji="0" lang="zh-CN" altLang="en-US" sz="2800" b="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AA84C2F3-BAEF-4CF0-B995-814A37079C0B}"/>
              </a:ext>
            </a:extLst>
          </p:cNvPr>
          <p:cNvSpPr>
            <a:spLocks noGrp="1"/>
          </p:cNvSpPr>
          <p:nvPr>
            <p:ph type="sldNum" sz="quarter" idx="12"/>
          </p:nvPr>
        </p:nvSpPr>
        <p:spPr/>
        <p:txBody>
          <a:bodyPr/>
          <a:lstStyle/>
          <a:p>
            <a:fld id="{A17BB91D-344C-44E0-9148-DFE0CFF5CFC9}" type="slidenum">
              <a:rPr lang="zh-CN" altLang="en-US" smtClean="0"/>
              <a:t>29</a:t>
            </a:fld>
            <a:endParaRPr lang="zh-CN" altLang="en-US"/>
          </a:p>
        </p:txBody>
      </p:sp>
      <p:grpSp>
        <p:nvGrpSpPr>
          <p:cNvPr id="15" name="组合 14">
            <a:extLst>
              <a:ext uri="{FF2B5EF4-FFF2-40B4-BE49-F238E27FC236}">
                <a16:creationId xmlns:a16="http://schemas.microsoft.com/office/drawing/2014/main" id="{FEB3DFF5-51B2-4324-9677-C39ECE8ED0A7}"/>
              </a:ext>
            </a:extLst>
          </p:cNvPr>
          <p:cNvGrpSpPr/>
          <p:nvPr/>
        </p:nvGrpSpPr>
        <p:grpSpPr>
          <a:xfrm>
            <a:off x="306570" y="591906"/>
            <a:ext cx="1900901" cy="461665"/>
            <a:chOff x="-3" y="4326643"/>
            <a:chExt cx="1900901" cy="461665"/>
          </a:xfrm>
        </p:grpSpPr>
        <p:sp>
          <p:nvSpPr>
            <p:cNvPr id="16" name="矩形 15">
              <a:extLst>
                <a:ext uri="{FF2B5EF4-FFF2-40B4-BE49-F238E27FC236}">
                  <a16:creationId xmlns:a16="http://schemas.microsoft.com/office/drawing/2014/main" id="{1E044401-CEB0-41EC-A578-F9017968C58C}"/>
                </a:ext>
              </a:extLst>
            </p:cNvPr>
            <p:cNvSpPr/>
            <p:nvPr/>
          </p:nvSpPr>
          <p:spPr>
            <a:xfrm>
              <a:off x="-3" y="4460785"/>
              <a:ext cx="193382" cy="19338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17" name="文本框 16">
              <a:extLst>
                <a:ext uri="{FF2B5EF4-FFF2-40B4-BE49-F238E27FC236}">
                  <a16:creationId xmlns:a16="http://schemas.microsoft.com/office/drawing/2014/main" id="{4BF8E127-560F-4469-87B3-EDFC5F56EBC9}"/>
                </a:ext>
              </a:extLst>
            </p:cNvPr>
            <p:cNvSpPr txBox="1"/>
            <p:nvPr/>
          </p:nvSpPr>
          <p:spPr>
            <a:xfrm>
              <a:off x="193379" y="4326643"/>
              <a:ext cx="1707519" cy="461665"/>
            </a:xfrm>
            <a:prstGeom prst="rect">
              <a:avLst/>
            </a:prstGeom>
            <a:noFill/>
          </p:spPr>
          <p:txBody>
            <a:bodyPr wrap="none" rtlCol="0">
              <a:spAutoFit/>
            </a:bodyPr>
            <a:lstStyle/>
            <a:p>
              <a:r>
                <a:rPr lang="en-US" altLang="zh-CN" sz="2400" dirty="0">
                  <a:latin typeface="Helvetica" panose="020B0604020202020204" pitchFamily="34" charset="0"/>
                  <a:ea typeface="+mj-ea"/>
                  <a:cs typeface="Helvetica" panose="020B0604020202020204" pitchFamily="34" charset="0"/>
                </a:rPr>
                <a:t>Study case</a:t>
              </a:r>
            </a:p>
          </p:txBody>
        </p:sp>
      </p:grpSp>
      <p:pic>
        <p:nvPicPr>
          <p:cNvPr id="18" name="图片 17">
            <a:extLst>
              <a:ext uri="{FF2B5EF4-FFF2-40B4-BE49-F238E27FC236}">
                <a16:creationId xmlns:a16="http://schemas.microsoft.com/office/drawing/2014/main" id="{0293714A-7E76-4988-A53A-03B34ED742D6}"/>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9952" y="1145703"/>
            <a:ext cx="3935247" cy="2774391"/>
          </a:xfrm>
          <a:prstGeom prst="rect">
            <a:avLst/>
          </a:prstGeom>
          <a:noFill/>
        </p:spPr>
      </p:pic>
      <p:sp>
        <p:nvSpPr>
          <p:cNvPr id="4" name="文本框 3">
            <a:extLst>
              <a:ext uri="{FF2B5EF4-FFF2-40B4-BE49-F238E27FC236}">
                <a16:creationId xmlns:a16="http://schemas.microsoft.com/office/drawing/2014/main" id="{00D0E4FD-B527-492C-A19D-B374307F7DFD}"/>
              </a:ext>
            </a:extLst>
          </p:cNvPr>
          <p:cNvSpPr txBox="1"/>
          <p:nvPr/>
        </p:nvSpPr>
        <p:spPr>
          <a:xfrm>
            <a:off x="5098277" y="1077805"/>
            <a:ext cx="3538148" cy="2776401"/>
          </a:xfrm>
          <a:prstGeom prst="rect">
            <a:avLst/>
          </a:prstGeom>
          <a:noFill/>
        </p:spPr>
        <p:txBody>
          <a:bodyPr wrap="none" rtlCol="0">
            <a:spAutoFit/>
          </a:bodyPr>
          <a:lstStyle/>
          <a:p>
            <a:pPr marL="285750" indent="-285750">
              <a:lnSpc>
                <a:spcPct val="200000"/>
              </a:lnSpc>
              <a:buFont typeface="Wingdings" panose="05000000000000000000" pitchFamily="2" charset="2"/>
              <a:buChar char="l"/>
            </a:pPr>
            <a:r>
              <a:rPr lang="en-US" altLang="zh-CN" dirty="0">
                <a:latin typeface="Helvetica" panose="020B0604020202020204" pitchFamily="34" charset="0"/>
                <a:cs typeface="Helvetica" panose="020B0604020202020204" pitchFamily="34" charset="0"/>
              </a:rPr>
              <a:t>Fukuoka subway</a:t>
            </a:r>
          </a:p>
          <a:p>
            <a:pPr marL="285750" indent="-285750">
              <a:lnSpc>
                <a:spcPct val="200000"/>
              </a:lnSpc>
              <a:buFont typeface="Wingdings" panose="05000000000000000000" pitchFamily="2" charset="2"/>
              <a:buChar char="l"/>
            </a:pPr>
            <a:r>
              <a:rPr lang="en-US" altLang="zh-CN" dirty="0">
                <a:latin typeface="Helvetica" panose="020B0604020202020204" pitchFamily="34" charset="0"/>
                <a:cs typeface="Helvetica" panose="020B0604020202020204" pitchFamily="34" charset="0"/>
              </a:rPr>
              <a:t>35 subway stations</a:t>
            </a:r>
          </a:p>
          <a:p>
            <a:pPr marL="285750" indent="-285750">
              <a:lnSpc>
                <a:spcPct val="200000"/>
              </a:lnSpc>
              <a:buFont typeface="Wingdings" panose="05000000000000000000" pitchFamily="2" charset="2"/>
              <a:buChar char="l"/>
            </a:pPr>
            <a:r>
              <a:rPr lang="en-US" altLang="zh-CN" dirty="0">
                <a:latin typeface="Helvetica" panose="020B0604020202020204" pitchFamily="34" charset="0"/>
                <a:cs typeface="Helvetica" panose="020B0604020202020204" pitchFamily="34" charset="0"/>
              </a:rPr>
              <a:t>3 operating subway lines</a:t>
            </a:r>
          </a:p>
          <a:p>
            <a:pPr marL="285750" indent="-285750">
              <a:lnSpc>
                <a:spcPct val="200000"/>
              </a:lnSpc>
              <a:buFont typeface="Wingdings" panose="05000000000000000000" pitchFamily="2" charset="2"/>
              <a:buChar char="l"/>
            </a:pPr>
            <a:r>
              <a:rPr lang="en-US" altLang="zh-CN" dirty="0">
                <a:latin typeface="Helvetica" panose="020B0604020202020204" pitchFamily="34" charset="0"/>
                <a:cs typeface="Helvetica" panose="020B0604020202020204" pitchFamily="34" charset="0"/>
              </a:rPr>
              <a:t>29.8 km operating mileage</a:t>
            </a:r>
          </a:p>
          <a:p>
            <a:pPr marL="285750" indent="-285750">
              <a:lnSpc>
                <a:spcPct val="200000"/>
              </a:lnSpc>
              <a:buFont typeface="Wingdings" panose="05000000000000000000" pitchFamily="2" charset="2"/>
              <a:buChar char="l"/>
            </a:pPr>
            <a:r>
              <a:rPr lang="en-US" altLang="zh-CN" dirty="0">
                <a:latin typeface="Helvetica" panose="020B0604020202020204" pitchFamily="34" charset="0"/>
                <a:cs typeface="Helvetica" panose="020B0604020202020204" pitchFamily="34" charset="0"/>
              </a:rPr>
              <a:t>20% share of motorized travel</a:t>
            </a:r>
            <a:endParaRPr lang="zh-CN" altLang="en-US" dirty="0">
              <a:latin typeface="Helvetica" panose="020B0604020202020204" pitchFamily="34" charset="0"/>
              <a:cs typeface="Helvetica" panose="020B0604020202020204" pitchFamily="34" charset="0"/>
            </a:endParaRPr>
          </a:p>
        </p:txBody>
      </p:sp>
      <p:pic>
        <p:nvPicPr>
          <p:cNvPr id="30" name="图片 29">
            <a:extLst>
              <a:ext uri="{FF2B5EF4-FFF2-40B4-BE49-F238E27FC236}">
                <a16:creationId xmlns:a16="http://schemas.microsoft.com/office/drawing/2014/main" id="{79139911-57F6-46B9-A1B3-6AE56512177D}"/>
              </a:ext>
            </a:extLst>
          </p:cNvPr>
          <p:cNvPicPr>
            <a:picLocks noChangeAspect="1"/>
          </p:cNvPicPr>
          <p:nvPr/>
        </p:nvPicPr>
        <p:blipFill>
          <a:blip r:embed="rId4"/>
          <a:stretch>
            <a:fillRect/>
          </a:stretch>
        </p:blipFill>
        <p:spPr>
          <a:xfrm>
            <a:off x="377450" y="4706122"/>
            <a:ext cx="8389100" cy="1614194"/>
          </a:xfrm>
          <a:prstGeom prst="rect">
            <a:avLst/>
          </a:prstGeom>
        </p:spPr>
      </p:pic>
      <p:grpSp>
        <p:nvGrpSpPr>
          <p:cNvPr id="31" name="组合 30">
            <a:extLst>
              <a:ext uri="{FF2B5EF4-FFF2-40B4-BE49-F238E27FC236}">
                <a16:creationId xmlns:a16="http://schemas.microsoft.com/office/drawing/2014/main" id="{F12B4A2F-65A7-4E10-9DCE-534742861E80}"/>
              </a:ext>
            </a:extLst>
          </p:cNvPr>
          <p:cNvGrpSpPr/>
          <p:nvPr/>
        </p:nvGrpSpPr>
        <p:grpSpPr>
          <a:xfrm>
            <a:off x="306570" y="4209046"/>
            <a:ext cx="2038759" cy="461665"/>
            <a:chOff x="-3" y="4326643"/>
            <a:chExt cx="2038759" cy="461665"/>
          </a:xfrm>
        </p:grpSpPr>
        <p:sp>
          <p:nvSpPr>
            <p:cNvPr id="32" name="矩形 31">
              <a:extLst>
                <a:ext uri="{FF2B5EF4-FFF2-40B4-BE49-F238E27FC236}">
                  <a16:creationId xmlns:a16="http://schemas.microsoft.com/office/drawing/2014/main" id="{A87AA174-AF06-4262-8820-8ADD58B69D7C}"/>
                </a:ext>
              </a:extLst>
            </p:cNvPr>
            <p:cNvSpPr/>
            <p:nvPr/>
          </p:nvSpPr>
          <p:spPr>
            <a:xfrm>
              <a:off x="-3" y="4460785"/>
              <a:ext cx="193382" cy="19338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33" name="文本框 32">
              <a:extLst>
                <a:ext uri="{FF2B5EF4-FFF2-40B4-BE49-F238E27FC236}">
                  <a16:creationId xmlns:a16="http://schemas.microsoft.com/office/drawing/2014/main" id="{9D7EC148-BCB0-4191-9F7C-3E87655113B7}"/>
                </a:ext>
              </a:extLst>
            </p:cNvPr>
            <p:cNvSpPr txBox="1"/>
            <p:nvPr/>
          </p:nvSpPr>
          <p:spPr>
            <a:xfrm>
              <a:off x="193379" y="4326643"/>
              <a:ext cx="1845377" cy="461665"/>
            </a:xfrm>
            <a:prstGeom prst="rect">
              <a:avLst/>
            </a:prstGeom>
            <a:noFill/>
          </p:spPr>
          <p:txBody>
            <a:bodyPr wrap="none" rtlCol="0">
              <a:spAutoFit/>
            </a:bodyPr>
            <a:lstStyle/>
            <a:p>
              <a:r>
                <a:rPr lang="en-US" altLang="zh-CN" sz="2400" dirty="0">
                  <a:latin typeface="Helvetica" panose="020B0604020202020204" pitchFamily="34" charset="0"/>
                  <a:ea typeface="+mj-ea"/>
                  <a:cs typeface="Helvetica" panose="020B0604020202020204" pitchFamily="34" charset="0"/>
                </a:rPr>
                <a:t>Data source</a:t>
              </a:r>
            </a:p>
          </p:txBody>
        </p:sp>
      </p:grpSp>
    </p:spTree>
    <p:extLst>
      <p:ext uri="{BB962C8B-B14F-4D97-AF65-F5344CB8AC3E}">
        <p14:creationId xmlns:p14="http://schemas.microsoft.com/office/powerpoint/2010/main" val="343056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a:extLst>
              <a:ext uri="{FF2B5EF4-FFF2-40B4-BE49-F238E27FC236}">
                <a16:creationId xmlns:a16="http://schemas.microsoft.com/office/drawing/2014/main" id="{2038F0DA-C764-4B5C-AA46-336CBDC0478D}"/>
              </a:ext>
            </a:extLst>
          </p:cNvPr>
          <p:cNvSpPr/>
          <p:nvPr/>
        </p:nvSpPr>
        <p:spPr>
          <a:xfrm>
            <a:off x="-1" y="537685"/>
            <a:ext cx="9144000" cy="2088542"/>
          </a:xfrm>
          <a:prstGeom prst="rect">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569A348F-8472-4C4D-9E9E-EA67A912B7B0}"/>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1 - Introduction </a:t>
            </a:r>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Background</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rgbClr val="85023E"/>
          </a:solidFill>
          <a:ln w="28575" cap="flat">
            <a:solidFill>
              <a:srgbClr val="85023E"/>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280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rPr>
              <a:t>1.1</a:t>
            </a:r>
            <a:endParaRPr kumimoji="0" lang="zh-CN" altLang="en-US" sz="280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rgbClr val="85023E"/>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AAECABB8-8A29-49A4-94DA-06AC41487BE8}"/>
              </a:ext>
            </a:extLst>
          </p:cNvPr>
          <p:cNvSpPr>
            <a:spLocks noGrp="1"/>
          </p:cNvSpPr>
          <p:nvPr>
            <p:ph type="sldNum" sz="quarter" idx="12"/>
          </p:nvPr>
        </p:nvSpPr>
        <p:spPr/>
        <p:txBody>
          <a:bodyPr/>
          <a:lstStyle/>
          <a:p>
            <a:fld id="{A17BB91D-344C-44E0-9148-DFE0CFF5CFC9}" type="slidenum">
              <a:rPr lang="zh-CN" altLang="en-US" smtClean="0"/>
              <a:t>3</a:t>
            </a:fld>
            <a:endParaRPr lang="zh-CN" altLang="en-US"/>
          </a:p>
        </p:txBody>
      </p:sp>
      <p:grpSp>
        <p:nvGrpSpPr>
          <p:cNvPr id="17" name="组合 16">
            <a:extLst>
              <a:ext uri="{FF2B5EF4-FFF2-40B4-BE49-F238E27FC236}">
                <a16:creationId xmlns:a16="http://schemas.microsoft.com/office/drawing/2014/main" id="{68FB3A5C-D110-4031-A1D9-B83CB2F6FB4C}"/>
              </a:ext>
            </a:extLst>
          </p:cNvPr>
          <p:cNvGrpSpPr/>
          <p:nvPr/>
        </p:nvGrpSpPr>
        <p:grpSpPr>
          <a:xfrm>
            <a:off x="306570" y="591906"/>
            <a:ext cx="1679686" cy="461665"/>
            <a:chOff x="-3" y="4326643"/>
            <a:chExt cx="1679686" cy="461665"/>
          </a:xfrm>
        </p:grpSpPr>
        <p:sp>
          <p:nvSpPr>
            <p:cNvPr id="18" name="矩形 17">
              <a:extLst>
                <a:ext uri="{FF2B5EF4-FFF2-40B4-BE49-F238E27FC236}">
                  <a16:creationId xmlns:a16="http://schemas.microsoft.com/office/drawing/2014/main" id="{7C47C82F-75F1-4DE9-B722-F0801E108486}"/>
                </a:ext>
              </a:extLst>
            </p:cNvPr>
            <p:cNvSpPr/>
            <p:nvPr/>
          </p:nvSpPr>
          <p:spPr>
            <a:xfrm>
              <a:off x="-3" y="4460785"/>
              <a:ext cx="193382" cy="193382"/>
            </a:xfrm>
            <a:prstGeom prst="rect">
              <a:avLst/>
            </a:prstGeom>
            <a:solidFill>
              <a:srgbClr val="850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19" name="文本框 18">
              <a:extLst>
                <a:ext uri="{FF2B5EF4-FFF2-40B4-BE49-F238E27FC236}">
                  <a16:creationId xmlns:a16="http://schemas.microsoft.com/office/drawing/2014/main" id="{40E2032E-67A5-4577-9EC6-6CFD98FC4C62}"/>
                </a:ext>
              </a:extLst>
            </p:cNvPr>
            <p:cNvSpPr txBox="1"/>
            <p:nvPr/>
          </p:nvSpPr>
          <p:spPr>
            <a:xfrm>
              <a:off x="193379" y="4326643"/>
              <a:ext cx="1486304" cy="461665"/>
            </a:xfrm>
            <a:prstGeom prst="rect">
              <a:avLst/>
            </a:prstGeom>
            <a:noFill/>
          </p:spPr>
          <p:txBody>
            <a:bodyPr wrap="none" rtlCol="0">
              <a:spAutoFit/>
            </a:bodyPr>
            <a:lstStyle/>
            <a:p>
              <a:r>
                <a:rPr lang="en-US" altLang="zh-CN" sz="2400" dirty="0">
                  <a:latin typeface="Helvetica" panose="020B0604020202020204" pitchFamily="34" charset="0"/>
                  <a:ea typeface="+mj-ea"/>
                  <a:cs typeface="Helvetica" panose="020B0604020202020204" pitchFamily="34" charset="0"/>
                </a:rPr>
                <a:t>Problems</a:t>
              </a:r>
            </a:p>
          </p:txBody>
        </p:sp>
      </p:grpSp>
      <p:sp>
        <p:nvSpPr>
          <p:cNvPr id="28" name="矩形 27">
            <a:extLst>
              <a:ext uri="{FF2B5EF4-FFF2-40B4-BE49-F238E27FC236}">
                <a16:creationId xmlns:a16="http://schemas.microsoft.com/office/drawing/2014/main" id="{401EAB8D-BC61-4097-AC75-889C9C9E8163}"/>
              </a:ext>
            </a:extLst>
          </p:cNvPr>
          <p:cNvSpPr/>
          <p:nvPr/>
        </p:nvSpPr>
        <p:spPr>
          <a:xfrm>
            <a:off x="1584028" y="1758234"/>
            <a:ext cx="2227877" cy="646331"/>
          </a:xfrm>
          <a:prstGeom prst="rect">
            <a:avLst/>
          </a:prstGeom>
        </p:spPr>
        <p:txBody>
          <a:bodyPr wrap="square">
            <a:spAutoFit/>
          </a:bodyPr>
          <a:lstStyle/>
          <a:p>
            <a:r>
              <a:rPr lang="en-US" altLang="zh-CN" dirty="0">
                <a:latin typeface="Helvetica" panose="020B0604020202020204" pitchFamily="34" charset="0"/>
                <a:cs typeface="Helvetica" panose="020B0604020202020204" pitchFamily="34" charset="0"/>
              </a:rPr>
              <a:t>Reduction in share rate of public transit</a:t>
            </a:r>
          </a:p>
        </p:txBody>
      </p:sp>
      <p:sp>
        <p:nvSpPr>
          <p:cNvPr id="31" name="矩形: 圆角 30">
            <a:extLst>
              <a:ext uri="{FF2B5EF4-FFF2-40B4-BE49-F238E27FC236}">
                <a16:creationId xmlns:a16="http://schemas.microsoft.com/office/drawing/2014/main" id="{596EDA9B-F871-4AA6-8AE1-3203D305E42F}"/>
              </a:ext>
            </a:extLst>
          </p:cNvPr>
          <p:cNvSpPr/>
          <p:nvPr/>
        </p:nvSpPr>
        <p:spPr>
          <a:xfrm>
            <a:off x="1584028" y="1422195"/>
            <a:ext cx="288758" cy="288758"/>
          </a:xfrm>
          <a:prstGeom prst="roundRect">
            <a:avLst/>
          </a:prstGeom>
          <a:noFill/>
          <a:ln w="19050">
            <a:solidFill>
              <a:srgbClr val="8502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Helvetica" panose="020B0604020202020204" pitchFamily="34" charset="0"/>
                <a:cs typeface="Helvetica" panose="020B0604020202020204" pitchFamily="34" charset="0"/>
              </a:rPr>
              <a:t>1</a:t>
            </a:r>
            <a:endParaRPr lang="zh-CN" altLang="en-US" dirty="0">
              <a:solidFill>
                <a:schemeClr val="tx1"/>
              </a:solidFill>
              <a:latin typeface="Helvetica" panose="020B0604020202020204" pitchFamily="34" charset="0"/>
              <a:cs typeface="Helvetica" panose="020B0604020202020204" pitchFamily="34" charset="0"/>
            </a:endParaRPr>
          </a:p>
        </p:txBody>
      </p:sp>
      <p:sp>
        <p:nvSpPr>
          <p:cNvPr id="32" name="矩形 31">
            <a:extLst>
              <a:ext uri="{FF2B5EF4-FFF2-40B4-BE49-F238E27FC236}">
                <a16:creationId xmlns:a16="http://schemas.microsoft.com/office/drawing/2014/main" id="{9292D288-B0BF-4934-81C0-C86A83DC219E}"/>
              </a:ext>
            </a:extLst>
          </p:cNvPr>
          <p:cNvSpPr/>
          <p:nvPr/>
        </p:nvSpPr>
        <p:spPr>
          <a:xfrm>
            <a:off x="5567054" y="1896733"/>
            <a:ext cx="1992918" cy="369332"/>
          </a:xfrm>
          <a:prstGeom prst="rect">
            <a:avLst/>
          </a:prstGeom>
        </p:spPr>
        <p:txBody>
          <a:bodyPr wrap="none">
            <a:spAutoFit/>
          </a:bodyPr>
          <a:lstStyle/>
          <a:p>
            <a:r>
              <a:rPr lang="en-US" altLang="zh-CN" dirty="0">
                <a:latin typeface="Helvetica" panose="020B0604020202020204" pitchFamily="34" charset="0"/>
                <a:cs typeface="Helvetica" panose="020B0604020202020204" pitchFamily="34" charset="0"/>
              </a:rPr>
              <a:t>Traffic congestion</a:t>
            </a:r>
            <a:endParaRPr lang="zh-CN" altLang="en-US" dirty="0">
              <a:latin typeface="Helvetica" panose="020B0604020202020204" pitchFamily="34" charset="0"/>
              <a:cs typeface="Helvetica" panose="020B0604020202020204" pitchFamily="34" charset="0"/>
            </a:endParaRPr>
          </a:p>
        </p:txBody>
      </p:sp>
      <p:sp>
        <p:nvSpPr>
          <p:cNvPr id="33" name="矩形: 圆角 32">
            <a:extLst>
              <a:ext uri="{FF2B5EF4-FFF2-40B4-BE49-F238E27FC236}">
                <a16:creationId xmlns:a16="http://schemas.microsoft.com/office/drawing/2014/main" id="{78E41187-76DB-4FBB-9625-BF8EE32888D5}"/>
              </a:ext>
            </a:extLst>
          </p:cNvPr>
          <p:cNvSpPr/>
          <p:nvPr/>
        </p:nvSpPr>
        <p:spPr>
          <a:xfrm>
            <a:off x="5560018" y="1422195"/>
            <a:ext cx="288758" cy="288758"/>
          </a:xfrm>
          <a:prstGeom prst="roundRect">
            <a:avLst/>
          </a:prstGeom>
          <a:noFill/>
          <a:ln w="19050">
            <a:solidFill>
              <a:srgbClr val="8502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Helvetica" panose="020B0604020202020204" pitchFamily="34" charset="0"/>
                <a:cs typeface="Helvetica" panose="020B0604020202020204" pitchFamily="34" charset="0"/>
              </a:rPr>
              <a:t>2</a:t>
            </a:r>
            <a:endParaRPr lang="zh-CN" altLang="en-US" dirty="0">
              <a:solidFill>
                <a:schemeClr val="tx1"/>
              </a:solidFill>
              <a:latin typeface="Helvetica" panose="020B0604020202020204" pitchFamily="34" charset="0"/>
              <a:cs typeface="Helvetica" panose="020B0604020202020204" pitchFamily="34" charset="0"/>
            </a:endParaRPr>
          </a:p>
        </p:txBody>
      </p:sp>
      <p:sp>
        <p:nvSpPr>
          <p:cNvPr id="22" name="矩形 21">
            <a:extLst>
              <a:ext uri="{FF2B5EF4-FFF2-40B4-BE49-F238E27FC236}">
                <a16:creationId xmlns:a16="http://schemas.microsoft.com/office/drawing/2014/main" id="{AD9F3F69-E52D-4197-BD86-5EF312D61873}"/>
              </a:ext>
            </a:extLst>
          </p:cNvPr>
          <p:cNvSpPr/>
          <p:nvPr/>
        </p:nvSpPr>
        <p:spPr>
          <a:xfrm>
            <a:off x="5224861" y="1231447"/>
            <a:ext cx="2677304" cy="1166682"/>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aphicFrame>
        <p:nvGraphicFramePr>
          <p:cNvPr id="34" name="图表 33">
            <a:extLst>
              <a:ext uri="{FF2B5EF4-FFF2-40B4-BE49-F238E27FC236}">
                <a16:creationId xmlns:a16="http://schemas.microsoft.com/office/drawing/2014/main" id="{75801E36-CA13-4A5F-9F77-98C50A6B8437}"/>
              </a:ext>
            </a:extLst>
          </p:cNvPr>
          <p:cNvGraphicFramePr>
            <a:graphicFrameLocks/>
          </p:cNvGraphicFramePr>
          <p:nvPr>
            <p:extLst>
              <p:ext uri="{D42A27DB-BD31-4B8C-83A1-F6EECF244321}">
                <p14:modId xmlns:p14="http://schemas.microsoft.com/office/powerpoint/2010/main" val="864536416"/>
              </p:ext>
            </p:extLst>
          </p:nvPr>
        </p:nvGraphicFramePr>
        <p:xfrm>
          <a:off x="893876" y="2880777"/>
          <a:ext cx="7356242" cy="348972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674100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944E7163-33AA-45AD-AF55-EA573C32A98F}"/>
              </a:ext>
            </a:extLst>
          </p:cNvPr>
          <p:cNvSpPr/>
          <p:nvPr/>
        </p:nvSpPr>
        <p:spPr>
          <a:xfrm>
            <a:off x="-1" y="537683"/>
            <a:ext cx="9144000" cy="4425593"/>
          </a:xfrm>
          <a:prstGeom prst="rect">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569A348F-8472-4C4D-9E9E-EA67A912B7B0}"/>
              </a:ext>
            </a:extLst>
          </p:cNvPr>
          <p:cNvSpPr txBox="1"/>
          <p:nvPr/>
        </p:nvSpPr>
        <p:spPr>
          <a:xfrm>
            <a:off x="-1" y="6488668"/>
            <a:ext cx="9144001" cy="584775"/>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3 - Analysis on the characteristics of transit ridership and land use</a:t>
            </a:r>
            <a:endParaRPr lang="en-US" altLang="zh-CN" sz="1400" i="1" dirty="0">
              <a:latin typeface="Times New Roman" panose="02020603050405020304" pitchFamily="18" charset="0"/>
              <a:cs typeface="Times New Roman" panose="02020603050405020304" pitchFamily="18" charset="0"/>
            </a:endParaRPr>
          </a:p>
          <a:p>
            <a:endParaRPr lang="en-US" altLang="zh-CN" sz="1400" i="1" dirty="0">
              <a:latin typeface="Times New Roman" panose="02020603050405020304" pitchFamily="18" charset="0"/>
              <a:cs typeface="Times New Roman" panose="02020603050405020304" pitchFamily="18" charset="0"/>
            </a:endParaRPr>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Data</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chemeClr val="accent6"/>
          </a:solidFill>
          <a:ln w="28575" cap="flat">
            <a:solidFill>
              <a:schemeClr val="accent6"/>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280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rPr>
              <a:t>3.2</a:t>
            </a:r>
            <a:endParaRPr kumimoji="0" lang="zh-CN" altLang="en-US" sz="280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AA84C2F3-BAEF-4CF0-B995-814A37079C0B}"/>
              </a:ext>
            </a:extLst>
          </p:cNvPr>
          <p:cNvSpPr>
            <a:spLocks noGrp="1"/>
          </p:cNvSpPr>
          <p:nvPr>
            <p:ph type="sldNum" sz="quarter" idx="12"/>
          </p:nvPr>
        </p:nvSpPr>
        <p:spPr/>
        <p:txBody>
          <a:bodyPr/>
          <a:lstStyle/>
          <a:p>
            <a:fld id="{A17BB91D-344C-44E0-9148-DFE0CFF5CFC9}" type="slidenum">
              <a:rPr lang="zh-CN" altLang="en-US" smtClean="0"/>
              <a:t>30</a:t>
            </a:fld>
            <a:endParaRPr lang="zh-CN" altLang="en-US"/>
          </a:p>
        </p:txBody>
      </p:sp>
      <p:pic>
        <p:nvPicPr>
          <p:cNvPr id="3" name="图片 2">
            <a:extLst>
              <a:ext uri="{FF2B5EF4-FFF2-40B4-BE49-F238E27FC236}">
                <a16:creationId xmlns:a16="http://schemas.microsoft.com/office/drawing/2014/main" id="{FEDB3870-A8BC-4744-8A36-7230B2116098}"/>
              </a:ext>
            </a:extLst>
          </p:cNvPr>
          <p:cNvPicPr>
            <a:picLocks noChangeAspect="1"/>
          </p:cNvPicPr>
          <p:nvPr/>
        </p:nvPicPr>
        <p:blipFill>
          <a:blip r:embed="rId3"/>
          <a:stretch>
            <a:fillRect/>
          </a:stretch>
        </p:blipFill>
        <p:spPr>
          <a:xfrm>
            <a:off x="1788889" y="1111996"/>
            <a:ext cx="6303068" cy="3709303"/>
          </a:xfrm>
          <a:prstGeom prst="rect">
            <a:avLst/>
          </a:prstGeom>
        </p:spPr>
      </p:pic>
      <p:sp>
        <p:nvSpPr>
          <p:cNvPr id="5" name="矩形 4">
            <a:extLst>
              <a:ext uri="{FF2B5EF4-FFF2-40B4-BE49-F238E27FC236}">
                <a16:creationId xmlns:a16="http://schemas.microsoft.com/office/drawing/2014/main" id="{96D15C0C-8197-4540-8E39-82A6CD3B0B36}"/>
              </a:ext>
            </a:extLst>
          </p:cNvPr>
          <p:cNvSpPr/>
          <p:nvPr/>
        </p:nvSpPr>
        <p:spPr>
          <a:xfrm>
            <a:off x="1788889" y="5102238"/>
            <a:ext cx="6303068" cy="1287532"/>
          </a:xfrm>
          <a:prstGeom prst="rect">
            <a:avLst/>
          </a:prstGeom>
        </p:spPr>
        <p:txBody>
          <a:bodyPr wrap="square">
            <a:spAutoFit/>
          </a:bodyPr>
          <a:lstStyle/>
          <a:p>
            <a:pPr>
              <a:lnSpc>
                <a:spcPct val="150000"/>
              </a:lnSpc>
            </a:pPr>
            <a:r>
              <a:rPr lang="en-US" altLang="zh-CN" dirty="0">
                <a:latin typeface="Helvetica" panose="020B0604020202020204" pitchFamily="34" charset="0"/>
                <a:cs typeface="Helvetica" panose="020B0604020202020204" pitchFamily="34" charset="0"/>
              </a:rPr>
              <a:t>1. </a:t>
            </a:r>
            <a:r>
              <a:rPr lang="zh-CN" altLang="en-US" dirty="0">
                <a:latin typeface="Helvetica" panose="020B0604020202020204" pitchFamily="34" charset="0"/>
                <a:cs typeface="Helvetica" panose="020B0604020202020204" pitchFamily="34" charset="0"/>
              </a:rPr>
              <a:t>Matching the </a:t>
            </a:r>
            <a:r>
              <a:rPr lang="zh-CN" altLang="en-US" dirty="0">
                <a:solidFill>
                  <a:srgbClr val="FF3300"/>
                </a:solidFill>
                <a:latin typeface="Helvetica" panose="020B0604020202020204" pitchFamily="34" charset="0"/>
                <a:cs typeface="Helvetica" panose="020B0604020202020204" pitchFamily="34" charset="0"/>
              </a:rPr>
              <a:t>region</a:t>
            </a:r>
            <a:r>
              <a:rPr lang="zh-CN" altLang="en-US" dirty="0">
                <a:latin typeface="Helvetica" panose="020B0604020202020204" pitchFamily="34" charset="0"/>
                <a:cs typeface="Helvetica" panose="020B0604020202020204" pitchFamily="34" charset="0"/>
              </a:rPr>
              <a:t> of data. </a:t>
            </a:r>
            <a:endParaRPr lang="en-US" altLang="zh-CN" dirty="0">
              <a:latin typeface="Helvetica" panose="020B0604020202020204" pitchFamily="34" charset="0"/>
              <a:cs typeface="Helvetica" panose="020B0604020202020204" pitchFamily="34" charset="0"/>
            </a:endParaRPr>
          </a:p>
          <a:p>
            <a:pPr>
              <a:lnSpc>
                <a:spcPct val="150000"/>
              </a:lnSpc>
            </a:pPr>
            <a:r>
              <a:rPr lang="en-US" altLang="zh-CN" dirty="0">
                <a:latin typeface="Helvetica" panose="020B0604020202020204" pitchFamily="34" charset="0"/>
                <a:cs typeface="Helvetica" panose="020B0604020202020204" pitchFamily="34" charset="0"/>
              </a:rPr>
              <a:t>2. Matching the </a:t>
            </a:r>
            <a:r>
              <a:rPr lang="en-US" altLang="zh-CN" dirty="0">
                <a:solidFill>
                  <a:srgbClr val="FF3300"/>
                </a:solidFill>
                <a:latin typeface="Helvetica" panose="020B0604020202020204" pitchFamily="34" charset="0"/>
                <a:cs typeface="Helvetica" panose="020B0604020202020204" pitchFamily="34" charset="0"/>
              </a:rPr>
              <a:t>time points</a:t>
            </a:r>
            <a:r>
              <a:rPr lang="en-US" altLang="zh-CN" dirty="0">
                <a:latin typeface="Helvetica" panose="020B0604020202020204" pitchFamily="34" charset="0"/>
                <a:cs typeface="Helvetica" panose="020B0604020202020204" pitchFamily="34" charset="0"/>
              </a:rPr>
              <a:t> of data. </a:t>
            </a:r>
          </a:p>
          <a:p>
            <a:pPr>
              <a:lnSpc>
                <a:spcPct val="150000"/>
              </a:lnSpc>
            </a:pPr>
            <a:r>
              <a:rPr lang="en-US" altLang="zh-CN" dirty="0">
                <a:latin typeface="Helvetica" panose="020B0604020202020204" pitchFamily="34" charset="0"/>
                <a:cs typeface="Helvetica" panose="020B0604020202020204" pitchFamily="34" charset="0"/>
              </a:rPr>
              <a:t>3. Extracting the </a:t>
            </a:r>
            <a:r>
              <a:rPr lang="en-US" altLang="zh-CN" dirty="0">
                <a:solidFill>
                  <a:srgbClr val="FF3300"/>
                </a:solidFill>
                <a:latin typeface="Helvetica" panose="020B0604020202020204" pitchFamily="34" charset="0"/>
                <a:cs typeface="Helvetica" panose="020B0604020202020204" pitchFamily="34" charset="0"/>
              </a:rPr>
              <a:t>data within the catchment area</a:t>
            </a:r>
            <a:r>
              <a:rPr lang="en-US" altLang="zh-CN" dirty="0">
                <a:latin typeface="Helvetica" panose="020B0604020202020204" pitchFamily="34" charset="0"/>
                <a:cs typeface="Helvetica" panose="020B0604020202020204" pitchFamily="34" charset="0"/>
              </a:rPr>
              <a:t>.</a:t>
            </a:r>
          </a:p>
        </p:txBody>
      </p:sp>
      <p:grpSp>
        <p:nvGrpSpPr>
          <p:cNvPr id="11" name="组合 10">
            <a:extLst>
              <a:ext uri="{FF2B5EF4-FFF2-40B4-BE49-F238E27FC236}">
                <a16:creationId xmlns:a16="http://schemas.microsoft.com/office/drawing/2014/main" id="{70584C49-AB99-46B8-8980-6CE719F33C5A}"/>
              </a:ext>
            </a:extLst>
          </p:cNvPr>
          <p:cNvGrpSpPr/>
          <p:nvPr/>
        </p:nvGrpSpPr>
        <p:grpSpPr>
          <a:xfrm>
            <a:off x="306570" y="591906"/>
            <a:ext cx="2449128" cy="461665"/>
            <a:chOff x="-3" y="4326643"/>
            <a:chExt cx="2449128" cy="461665"/>
          </a:xfrm>
        </p:grpSpPr>
        <p:sp>
          <p:nvSpPr>
            <p:cNvPr id="15" name="矩形 14">
              <a:extLst>
                <a:ext uri="{FF2B5EF4-FFF2-40B4-BE49-F238E27FC236}">
                  <a16:creationId xmlns:a16="http://schemas.microsoft.com/office/drawing/2014/main" id="{44B95A76-EF5D-489C-BD1E-B4414E3D8BA4}"/>
                </a:ext>
              </a:extLst>
            </p:cNvPr>
            <p:cNvSpPr/>
            <p:nvPr/>
          </p:nvSpPr>
          <p:spPr>
            <a:xfrm>
              <a:off x="-3" y="4460785"/>
              <a:ext cx="193382" cy="19338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16" name="文本框 15">
              <a:extLst>
                <a:ext uri="{FF2B5EF4-FFF2-40B4-BE49-F238E27FC236}">
                  <a16:creationId xmlns:a16="http://schemas.microsoft.com/office/drawing/2014/main" id="{0EC4D4C3-B44B-40A4-85F6-B3FAD0879F2B}"/>
                </a:ext>
              </a:extLst>
            </p:cNvPr>
            <p:cNvSpPr txBox="1"/>
            <p:nvPr/>
          </p:nvSpPr>
          <p:spPr>
            <a:xfrm>
              <a:off x="193379" y="4326643"/>
              <a:ext cx="2255746" cy="461665"/>
            </a:xfrm>
            <a:prstGeom prst="rect">
              <a:avLst/>
            </a:prstGeom>
            <a:noFill/>
          </p:spPr>
          <p:txBody>
            <a:bodyPr wrap="none" rtlCol="0">
              <a:spAutoFit/>
            </a:bodyPr>
            <a:lstStyle/>
            <a:p>
              <a:r>
                <a:rPr lang="en-US" altLang="zh-CN" sz="2400" dirty="0">
                  <a:latin typeface="Helvetica" panose="020B0604020202020204" pitchFamily="34" charset="0"/>
                  <a:ea typeface="+mj-ea"/>
                  <a:cs typeface="Helvetica" panose="020B0604020202020204" pitchFamily="34" charset="0"/>
                </a:rPr>
                <a:t>Data extraction</a:t>
              </a:r>
            </a:p>
          </p:txBody>
        </p:sp>
      </p:grpSp>
    </p:spTree>
    <p:extLst>
      <p:ext uri="{BB962C8B-B14F-4D97-AF65-F5344CB8AC3E}">
        <p14:creationId xmlns:p14="http://schemas.microsoft.com/office/powerpoint/2010/main" val="36685209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a:extLst>
              <a:ext uri="{FF2B5EF4-FFF2-40B4-BE49-F238E27FC236}">
                <a16:creationId xmlns:a16="http://schemas.microsoft.com/office/drawing/2014/main" id="{622538F5-A641-4F85-88F1-7EE601B1D7E4}"/>
              </a:ext>
            </a:extLst>
          </p:cNvPr>
          <p:cNvSpPr/>
          <p:nvPr/>
        </p:nvSpPr>
        <p:spPr>
          <a:xfrm>
            <a:off x="-3" y="537684"/>
            <a:ext cx="9144000" cy="4349992"/>
          </a:xfrm>
          <a:prstGeom prst="rect">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569A348F-8472-4C4D-9E9E-EA67A912B7B0}"/>
              </a:ext>
            </a:extLst>
          </p:cNvPr>
          <p:cNvSpPr txBox="1"/>
          <p:nvPr/>
        </p:nvSpPr>
        <p:spPr>
          <a:xfrm>
            <a:off x="-1" y="6488668"/>
            <a:ext cx="9144001" cy="584775"/>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3 - Analysis on the characteristics of transit ridership and land use</a:t>
            </a:r>
            <a:endParaRPr lang="en-US" altLang="zh-CN" sz="1400" i="1" dirty="0">
              <a:latin typeface="Times New Roman" panose="02020603050405020304" pitchFamily="18" charset="0"/>
              <a:cs typeface="Times New Roman" panose="02020603050405020304" pitchFamily="18" charset="0"/>
            </a:endParaRPr>
          </a:p>
          <a:p>
            <a:endParaRPr lang="en-US" altLang="zh-CN" sz="1400" i="1" dirty="0">
              <a:latin typeface="Times New Roman" panose="02020603050405020304" pitchFamily="18" charset="0"/>
              <a:cs typeface="Times New Roman" panose="02020603050405020304" pitchFamily="18" charset="0"/>
            </a:endParaRPr>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Characteristics of transit ridership and land use</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chemeClr val="accent6"/>
          </a:solidFill>
          <a:ln w="28575" cap="flat">
            <a:solidFill>
              <a:schemeClr val="accent6"/>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2800" b="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rPr>
              <a:t>3.3</a:t>
            </a:r>
            <a:endParaRPr kumimoji="0" lang="zh-CN" altLang="en-US" sz="2800" b="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7505965D-C0D8-4340-A73F-2B20B6AAF124}"/>
              </a:ext>
            </a:extLst>
          </p:cNvPr>
          <p:cNvSpPr>
            <a:spLocks noGrp="1"/>
          </p:cNvSpPr>
          <p:nvPr>
            <p:ph type="sldNum" sz="quarter" idx="12"/>
          </p:nvPr>
        </p:nvSpPr>
        <p:spPr/>
        <p:txBody>
          <a:bodyPr/>
          <a:lstStyle/>
          <a:p>
            <a:fld id="{A17BB91D-344C-44E0-9148-DFE0CFF5CFC9}" type="slidenum">
              <a:rPr lang="zh-CN" altLang="en-US" smtClean="0"/>
              <a:t>31</a:t>
            </a:fld>
            <a:endParaRPr lang="zh-CN" altLang="en-US"/>
          </a:p>
        </p:txBody>
      </p:sp>
      <p:grpSp>
        <p:nvGrpSpPr>
          <p:cNvPr id="16" name="组合 15">
            <a:extLst>
              <a:ext uri="{FF2B5EF4-FFF2-40B4-BE49-F238E27FC236}">
                <a16:creationId xmlns:a16="http://schemas.microsoft.com/office/drawing/2014/main" id="{8AABC6E7-45F1-4361-88BC-B8F191A56E3F}"/>
              </a:ext>
            </a:extLst>
          </p:cNvPr>
          <p:cNvGrpSpPr/>
          <p:nvPr/>
        </p:nvGrpSpPr>
        <p:grpSpPr>
          <a:xfrm>
            <a:off x="306570" y="591906"/>
            <a:ext cx="4629020" cy="461665"/>
            <a:chOff x="-3" y="4326643"/>
            <a:chExt cx="4629020" cy="461665"/>
          </a:xfrm>
        </p:grpSpPr>
        <p:sp>
          <p:nvSpPr>
            <p:cNvPr id="17" name="矩形 16">
              <a:extLst>
                <a:ext uri="{FF2B5EF4-FFF2-40B4-BE49-F238E27FC236}">
                  <a16:creationId xmlns:a16="http://schemas.microsoft.com/office/drawing/2014/main" id="{31F57078-498A-438C-83AC-7FBC66D9AC04}"/>
                </a:ext>
              </a:extLst>
            </p:cNvPr>
            <p:cNvSpPr/>
            <p:nvPr/>
          </p:nvSpPr>
          <p:spPr>
            <a:xfrm>
              <a:off x="-3" y="4460785"/>
              <a:ext cx="193382" cy="19338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18" name="文本框 17">
              <a:extLst>
                <a:ext uri="{FF2B5EF4-FFF2-40B4-BE49-F238E27FC236}">
                  <a16:creationId xmlns:a16="http://schemas.microsoft.com/office/drawing/2014/main" id="{F8C15304-E47C-42D9-BB63-A68EB0FF6957}"/>
                </a:ext>
              </a:extLst>
            </p:cNvPr>
            <p:cNvSpPr txBox="1"/>
            <p:nvPr/>
          </p:nvSpPr>
          <p:spPr>
            <a:xfrm>
              <a:off x="193379" y="4326643"/>
              <a:ext cx="4435638" cy="461665"/>
            </a:xfrm>
            <a:prstGeom prst="rect">
              <a:avLst/>
            </a:prstGeom>
            <a:noFill/>
          </p:spPr>
          <p:txBody>
            <a:bodyPr wrap="none" rtlCol="0">
              <a:spAutoFit/>
            </a:bodyPr>
            <a:lstStyle/>
            <a:p>
              <a:r>
                <a:rPr lang="en-US" altLang="zh-CN" sz="2400" dirty="0">
                  <a:latin typeface="Helvetica" panose="020B0604020202020204" pitchFamily="34" charset="0"/>
                  <a:ea typeface="+mj-ea"/>
                  <a:cs typeface="Helvetica" panose="020B0604020202020204" pitchFamily="34" charset="0"/>
                </a:rPr>
                <a:t>Transit ridership characteristics</a:t>
              </a:r>
            </a:p>
          </p:txBody>
        </p:sp>
      </p:grpSp>
      <p:sp>
        <p:nvSpPr>
          <p:cNvPr id="20" name="矩形 19">
            <a:extLst>
              <a:ext uri="{FF2B5EF4-FFF2-40B4-BE49-F238E27FC236}">
                <a16:creationId xmlns:a16="http://schemas.microsoft.com/office/drawing/2014/main" id="{E261C2E8-14D6-4E34-A54C-27A188F2C840}"/>
              </a:ext>
            </a:extLst>
          </p:cNvPr>
          <p:cNvSpPr/>
          <p:nvPr/>
        </p:nvSpPr>
        <p:spPr>
          <a:xfrm>
            <a:off x="858754" y="5044406"/>
            <a:ext cx="7426487" cy="1287532"/>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altLang="zh-CN" dirty="0">
                <a:latin typeface="Helvetica" panose="020B0604020202020204" pitchFamily="34" charset="0"/>
                <a:cs typeface="Helvetica" panose="020B0604020202020204" pitchFamily="34" charset="0"/>
              </a:rPr>
              <a:t> </a:t>
            </a:r>
            <a:r>
              <a:rPr lang="en-US" altLang="zh-CN" dirty="0">
                <a:solidFill>
                  <a:srgbClr val="FF3300"/>
                </a:solidFill>
                <a:latin typeface="Helvetica" panose="020B0604020202020204" pitchFamily="34" charset="0"/>
                <a:cs typeface="Helvetica" panose="020B0604020202020204" pitchFamily="34" charset="0"/>
              </a:rPr>
              <a:t>Growth</a:t>
            </a:r>
            <a:r>
              <a:rPr lang="en-US" altLang="zh-CN" dirty="0">
                <a:latin typeface="Helvetica" panose="020B0604020202020204" pitchFamily="34" charset="0"/>
                <a:cs typeface="Helvetica" panose="020B0604020202020204" pitchFamily="34" charset="0"/>
              </a:rPr>
              <a:t> trend.</a:t>
            </a:r>
          </a:p>
          <a:p>
            <a:pPr marL="285750" indent="-285750">
              <a:lnSpc>
                <a:spcPct val="150000"/>
              </a:lnSpc>
              <a:buFont typeface="Wingdings" panose="05000000000000000000" pitchFamily="2" charset="2"/>
              <a:buChar char="Ø"/>
            </a:pPr>
            <a:r>
              <a:rPr lang="en-US" altLang="zh-CN" dirty="0">
                <a:latin typeface="Helvetica" panose="020B0604020202020204" pitchFamily="34" charset="0"/>
                <a:cs typeface="Helvetica" panose="020B0604020202020204" pitchFamily="34" charset="0"/>
              </a:rPr>
              <a:t> More than </a:t>
            </a:r>
            <a:r>
              <a:rPr lang="en-US" altLang="zh-CN" dirty="0">
                <a:solidFill>
                  <a:srgbClr val="FF3300"/>
                </a:solidFill>
                <a:latin typeface="Helvetica" panose="020B0604020202020204" pitchFamily="34" charset="0"/>
                <a:cs typeface="Helvetica" panose="020B0604020202020204" pitchFamily="34" charset="0"/>
              </a:rPr>
              <a:t>600,000</a:t>
            </a:r>
            <a:r>
              <a:rPr lang="en-US" altLang="zh-CN" dirty="0">
                <a:latin typeface="Helvetica" panose="020B0604020202020204" pitchFamily="34" charset="0"/>
                <a:cs typeface="Helvetica" panose="020B0604020202020204" pitchFamily="34" charset="0"/>
              </a:rPr>
              <a:t> passengers per day.</a:t>
            </a:r>
          </a:p>
          <a:p>
            <a:pPr marL="285750" indent="-285750">
              <a:lnSpc>
                <a:spcPct val="150000"/>
              </a:lnSpc>
              <a:buFont typeface="Wingdings" panose="05000000000000000000" pitchFamily="2" charset="2"/>
              <a:buChar char="Ø"/>
            </a:pPr>
            <a:r>
              <a:rPr lang="en-US" altLang="zh-CN" dirty="0">
                <a:latin typeface="Helvetica" panose="020B0604020202020204" pitchFamily="34" charset="0"/>
                <a:cs typeface="Helvetica" panose="020B0604020202020204" pitchFamily="34" charset="0"/>
              </a:rPr>
              <a:t> Significant </a:t>
            </a:r>
            <a:r>
              <a:rPr lang="en-US" altLang="zh-CN" dirty="0">
                <a:solidFill>
                  <a:srgbClr val="FF3300"/>
                </a:solidFill>
                <a:latin typeface="Helvetica" panose="020B0604020202020204" pitchFamily="34" charset="0"/>
                <a:cs typeface="Helvetica" panose="020B0604020202020204" pitchFamily="34" charset="0"/>
              </a:rPr>
              <a:t>difference in ridership</a:t>
            </a:r>
            <a:r>
              <a:rPr lang="en-US" altLang="zh-CN" dirty="0">
                <a:latin typeface="Helvetica" panose="020B0604020202020204" pitchFamily="34" charset="0"/>
                <a:cs typeface="Helvetica" panose="020B0604020202020204" pitchFamily="34" charset="0"/>
              </a:rPr>
              <a:t> among the three lines.</a:t>
            </a:r>
          </a:p>
        </p:txBody>
      </p:sp>
      <p:sp>
        <p:nvSpPr>
          <p:cNvPr id="3" name="矩形 2">
            <a:extLst>
              <a:ext uri="{FF2B5EF4-FFF2-40B4-BE49-F238E27FC236}">
                <a16:creationId xmlns:a16="http://schemas.microsoft.com/office/drawing/2014/main" id="{DBBA3A94-0D18-43AD-B61E-C111BBB07589}"/>
              </a:ext>
            </a:extLst>
          </p:cNvPr>
          <p:cNvSpPr/>
          <p:nvPr/>
        </p:nvSpPr>
        <p:spPr>
          <a:xfrm>
            <a:off x="499952" y="1111137"/>
            <a:ext cx="4750147" cy="400110"/>
          </a:xfrm>
          <a:prstGeom prst="rect">
            <a:avLst/>
          </a:prstGeom>
        </p:spPr>
        <p:txBody>
          <a:bodyPr wrap="none">
            <a:spAutoFit/>
          </a:bodyPr>
          <a:lstStyle/>
          <a:p>
            <a:pPr marL="285750" indent="-285750">
              <a:buFont typeface="Wingdings" panose="05000000000000000000" pitchFamily="2" charset="2"/>
              <a:buChar char="l"/>
            </a:pPr>
            <a:r>
              <a:rPr lang="en-US" altLang="zh-CN" sz="2000" dirty="0">
                <a:latin typeface="Helvetica" panose="020B0604020202020204" pitchFamily="34" charset="0"/>
                <a:cs typeface="Helvetica" panose="020B0604020202020204" pitchFamily="34" charset="0"/>
              </a:rPr>
              <a:t>Trends of variation in transit ridership</a:t>
            </a:r>
          </a:p>
        </p:txBody>
      </p:sp>
      <p:graphicFrame>
        <p:nvGraphicFramePr>
          <p:cNvPr id="15" name="图表 14">
            <a:extLst>
              <a:ext uri="{FF2B5EF4-FFF2-40B4-BE49-F238E27FC236}">
                <a16:creationId xmlns:a16="http://schemas.microsoft.com/office/drawing/2014/main" id="{04212A62-A1EC-4D9C-83BA-802D944CE9CC}"/>
              </a:ext>
            </a:extLst>
          </p:cNvPr>
          <p:cNvGraphicFramePr>
            <a:graphicFrameLocks/>
          </p:cNvGraphicFramePr>
          <p:nvPr>
            <p:extLst>
              <p:ext uri="{D42A27DB-BD31-4B8C-83A1-F6EECF244321}">
                <p14:modId xmlns:p14="http://schemas.microsoft.com/office/powerpoint/2010/main" val="2451902810"/>
              </p:ext>
            </p:extLst>
          </p:nvPr>
        </p:nvGraphicFramePr>
        <p:xfrm>
          <a:off x="655322" y="1625471"/>
          <a:ext cx="7833349" cy="315597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717635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a:extLst>
              <a:ext uri="{FF2B5EF4-FFF2-40B4-BE49-F238E27FC236}">
                <a16:creationId xmlns:a16="http://schemas.microsoft.com/office/drawing/2014/main" id="{6DBA4AC8-39CE-4E09-B798-C6AE6F6E911A}"/>
              </a:ext>
            </a:extLst>
          </p:cNvPr>
          <p:cNvSpPr/>
          <p:nvPr/>
        </p:nvSpPr>
        <p:spPr>
          <a:xfrm>
            <a:off x="-3" y="537684"/>
            <a:ext cx="9144000" cy="4407296"/>
          </a:xfrm>
          <a:prstGeom prst="rect">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569A348F-8472-4C4D-9E9E-EA67A912B7B0}"/>
              </a:ext>
            </a:extLst>
          </p:cNvPr>
          <p:cNvSpPr txBox="1"/>
          <p:nvPr/>
        </p:nvSpPr>
        <p:spPr>
          <a:xfrm>
            <a:off x="-1" y="6488668"/>
            <a:ext cx="9144001" cy="584775"/>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3 - Analysis on the characteristics of transit ridership and land use</a:t>
            </a:r>
            <a:endParaRPr lang="en-US" altLang="zh-CN" sz="1400" i="1" dirty="0">
              <a:latin typeface="Times New Roman" panose="02020603050405020304" pitchFamily="18" charset="0"/>
              <a:cs typeface="Times New Roman" panose="02020603050405020304" pitchFamily="18" charset="0"/>
            </a:endParaRPr>
          </a:p>
          <a:p>
            <a:endParaRPr lang="en-US" altLang="zh-CN" sz="1400" i="1" dirty="0">
              <a:latin typeface="Times New Roman" panose="02020603050405020304" pitchFamily="18" charset="0"/>
              <a:cs typeface="Times New Roman" panose="02020603050405020304" pitchFamily="18" charset="0"/>
            </a:endParaRPr>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Characteristics of transit ridership and land use</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chemeClr val="accent6"/>
          </a:solidFill>
          <a:ln w="28575" cap="flat">
            <a:solidFill>
              <a:schemeClr val="accent6"/>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2800" b="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rPr>
              <a:t>3.3</a:t>
            </a:r>
            <a:endParaRPr kumimoji="0" lang="zh-CN" altLang="en-US" sz="2800" b="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7505965D-C0D8-4340-A73F-2B20B6AAF124}"/>
              </a:ext>
            </a:extLst>
          </p:cNvPr>
          <p:cNvSpPr>
            <a:spLocks noGrp="1"/>
          </p:cNvSpPr>
          <p:nvPr>
            <p:ph type="sldNum" sz="quarter" idx="12"/>
          </p:nvPr>
        </p:nvSpPr>
        <p:spPr/>
        <p:txBody>
          <a:bodyPr/>
          <a:lstStyle/>
          <a:p>
            <a:fld id="{A17BB91D-344C-44E0-9148-DFE0CFF5CFC9}" type="slidenum">
              <a:rPr lang="zh-CN" altLang="en-US" smtClean="0"/>
              <a:t>32</a:t>
            </a:fld>
            <a:endParaRPr lang="zh-CN" altLang="en-US"/>
          </a:p>
        </p:txBody>
      </p:sp>
      <p:sp>
        <p:nvSpPr>
          <p:cNvPr id="15" name="文本框 14">
            <a:extLst>
              <a:ext uri="{FF2B5EF4-FFF2-40B4-BE49-F238E27FC236}">
                <a16:creationId xmlns:a16="http://schemas.microsoft.com/office/drawing/2014/main" id="{276439C3-296D-4699-90A3-290EB3D78171}"/>
              </a:ext>
            </a:extLst>
          </p:cNvPr>
          <p:cNvSpPr txBox="1"/>
          <p:nvPr/>
        </p:nvSpPr>
        <p:spPr>
          <a:xfrm>
            <a:off x="540653" y="5223126"/>
            <a:ext cx="8062688" cy="872034"/>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altLang="zh-CN" dirty="0">
                <a:latin typeface="Helvetica" panose="020B0604020202020204" pitchFamily="34" charset="0"/>
                <a:cs typeface="Helvetica" panose="020B0604020202020204" pitchFamily="34" charset="0"/>
              </a:rPr>
              <a:t>Line 3 had a much </a:t>
            </a:r>
            <a:r>
              <a:rPr lang="en-US" altLang="zh-CN" dirty="0">
                <a:solidFill>
                  <a:srgbClr val="FF3300"/>
                </a:solidFill>
                <a:latin typeface="Helvetica" panose="020B0604020202020204" pitchFamily="34" charset="0"/>
                <a:cs typeface="Helvetica" panose="020B0604020202020204" pitchFamily="34" charset="0"/>
              </a:rPr>
              <a:t>higher growth</a:t>
            </a:r>
            <a:r>
              <a:rPr lang="en-US" altLang="zh-CN" dirty="0">
                <a:latin typeface="Helvetica" panose="020B0604020202020204" pitchFamily="34" charset="0"/>
                <a:cs typeface="Helvetica" panose="020B0604020202020204" pitchFamily="34" charset="0"/>
              </a:rPr>
              <a:t> rate at the first few years of the opening</a:t>
            </a:r>
          </a:p>
          <a:p>
            <a:pPr marL="342900" indent="-342900">
              <a:lnSpc>
                <a:spcPct val="150000"/>
              </a:lnSpc>
              <a:buFont typeface="Wingdings" panose="05000000000000000000" pitchFamily="2" charset="2"/>
              <a:buChar char="Ø"/>
            </a:pPr>
            <a:r>
              <a:rPr lang="en-US" altLang="zh-CN" dirty="0">
                <a:latin typeface="Helvetica" panose="020B0604020202020204" pitchFamily="34" charset="0"/>
                <a:cs typeface="Helvetica" panose="020B0604020202020204" pitchFamily="34" charset="0"/>
              </a:rPr>
              <a:t>The growth rate of three lines tend to be </a:t>
            </a:r>
            <a:r>
              <a:rPr lang="en-US" altLang="zh-CN" dirty="0">
                <a:solidFill>
                  <a:srgbClr val="FF3300"/>
                </a:solidFill>
                <a:latin typeface="Helvetica" panose="020B0604020202020204" pitchFamily="34" charset="0"/>
                <a:cs typeface="Helvetica" panose="020B0604020202020204" pitchFamily="34" charset="0"/>
              </a:rPr>
              <a:t>stable</a:t>
            </a:r>
            <a:r>
              <a:rPr lang="en-US" altLang="zh-CN" dirty="0">
                <a:latin typeface="Helvetica" panose="020B0604020202020204" pitchFamily="34" charset="0"/>
                <a:cs typeface="Helvetica" panose="020B0604020202020204" pitchFamily="34" charset="0"/>
              </a:rPr>
              <a:t> after the year of 2009</a:t>
            </a:r>
            <a:endParaRPr lang="zh-CN" altLang="en-US" dirty="0">
              <a:latin typeface="Helvetica" panose="020B0604020202020204" pitchFamily="34" charset="0"/>
              <a:cs typeface="Helvetica" panose="020B0604020202020204" pitchFamily="34" charset="0"/>
            </a:endParaRPr>
          </a:p>
        </p:txBody>
      </p:sp>
      <p:grpSp>
        <p:nvGrpSpPr>
          <p:cNvPr id="20" name="组合 19">
            <a:extLst>
              <a:ext uri="{FF2B5EF4-FFF2-40B4-BE49-F238E27FC236}">
                <a16:creationId xmlns:a16="http://schemas.microsoft.com/office/drawing/2014/main" id="{23C82AD9-EB10-418D-8043-AA393976F6DF}"/>
              </a:ext>
            </a:extLst>
          </p:cNvPr>
          <p:cNvGrpSpPr/>
          <p:nvPr/>
        </p:nvGrpSpPr>
        <p:grpSpPr>
          <a:xfrm>
            <a:off x="306570" y="591906"/>
            <a:ext cx="4629020" cy="461665"/>
            <a:chOff x="-3" y="4326643"/>
            <a:chExt cx="4629020" cy="461665"/>
          </a:xfrm>
        </p:grpSpPr>
        <p:sp>
          <p:nvSpPr>
            <p:cNvPr id="21" name="矩形 20">
              <a:extLst>
                <a:ext uri="{FF2B5EF4-FFF2-40B4-BE49-F238E27FC236}">
                  <a16:creationId xmlns:a16="http://schemas.microsoft.com/office/drawing/2014/main" id="{4886148C-7F85-453D-BBCF-7A44E604B7D6}"/>
                </a:ext>
              </a:extLst>
            </p:cNvPr>
            <p:cNvSpPr/>
            <p:nvPr/>
          </p:nvSpPr>
          <p:spPr>
            <a:xfrm>
              <a:off x="-3" y="4460785"/>
              <a:ext cx="193382" cy="19338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22" name="文本框 21">
              <a:extLst>
                <a:ext uri="{FF2B5EF4-FFF2-40B4-BE49-F238E27FC236}">
                  <a16:creationId xmlns:a16="http://schemas.microsoft.com/office/drawing/2014/main" id="{6077A982-A7B7-4728-89AD-465C4BE6CC10}"/>
                </a:ext>
              </a:extLst>
            </p:cNvPr>
            <p:cNvSpPr txBox="1"/>
            <p:nvPr/>
          </p:nvSpPr>
          <p:spPr>
            <a:xfrm>
              <a:off x="193379" y="4326643"/>
              <a:ext cx="4435638" cy="461665"/>
            </a:xfrm>
            <a:prstGeom prst="rect">
              <a:avLst/>
            </a:prstGeom>
            <a:noFill/>
          </p:spPr>
          <p:txBody>
            <a:bodyPr wrap="none" rtlCol="0">
              <a:spAutoFit/>
            </a:bodyPr>
            <a:lstStyle/>
            <a:p>
              <a:r>
                <a:rPr lang="en-US" altLang="zh-CN" sz="2400" dirty="0">
                  <a:latin typeface="Helvetica" panose="020B0604020202020204" pitchFamily="34" charset="0"/>
                  <a:ea typeface="+mj-ea"/>
                  <a:cs typeface="Helvetica" panose="020B0604020202020204" pitchFamily="34" charset="0"/>
                </a:rPr>
                <a:t>Transit ridership characteristics</a:t>
              </a:r>
            </a:p>
          </p:txBody>
        </p:sp>
      </p:grpSp>
      <p:sp>
        <p:nvSpPr>
          <p:cNvPr id="16" name="矩形 15">
            <a:extLst>
              <a:ext uri="{FF2B5EF4-FFF2-40B4-BE49-F238E27FC236}">
                <a16:creationId xmlns:a16="http://schemas.microsoft.com/office/drawing/2014/main" id="{1BEC70CD-0914-4A86-B255-DA327A798707}"/>
              </a:ext>
            </a:extLst>
          </p:cNvPr>
          <p:cNvSpPr/>
          <p:nvPr/>
        </p:nvSpPr>
        <p:spPr>
          <a:xfrm>
            <a:off x="499952" y="1111137"/>
            <a:ext cx="4730782" cy="400110"/>
          </a:xfrm>
          <a:prstGeom prst="rect">
            <a:avLst/>
          </a:prstGeom>
        </p:spPr>
        <p:txBody>
          <a:bodyPr wrap="none">
            <a:spAutoFit/>
          </a:bodyPr>
          <a:lstStyle/>
          <a:p>
            <a:pPr marL="285750" indent="-285750">
              <a:buFont typeface="Wingdings" panose="05000000000000000000" pitchFamily="2" charset="2"/>
              <a:buChar char="l"/>
            </a:pPr>
            <a:r>
              <a:rPr lang="en-US" altLang="zh-CN" sz="2000" dirty="0">
                <a:latin typeface="Helvetica" panose="020B0604020202020204" pitchFamily="34" charset="0"/>
                <a:cs typeface="Helvetica" panose="020B0604020202020204" pitchFamily="34" charset="0"/>
              </a:rPr>
              <a:t>Annual growth rate of transit ridership</a:t>
            </a:r>
          </a:p>
        </p:txBody>
      </p:sp>
      <p:graphicFrame>
        <p:nvGraphicFramePr>
          <p:cNvPr id="18" name="图表 17">
            <a:extLst>
              <a:ext uri="{FF2B5EF4-FFF2-40B4-BE49-F238E27FC236}">
                <a16:creationId xmlns:a16="http://schemas.microsoft.com/office/drawing/2014/main" id="{A4B25D2F-4F98-49DA-B3FE-487BFF4B29EF}"/>
              </a:ext>
            </a:extLst>
          </p:cNvPr>
          <p:cNvGraphicFramePr>
            <a:graphicFrameLocks/>
          </p:cNvGraphicFramePr>
          <p:nvPr>
            <p:extLst>
              <p:ext uri="{D42A27DB-BD31-4B8C-83A1-F6EECF244321}">
                <p14:modId xmlns:p14="http://schemas.microsoft.com/office/powerpoint/2010/main" val="2663773291"/>
              </p:ext>
            </p:extLst>
          </p:nvPr>
        </p:nvGraphicFramePr>
        <p:xfrm>
          <a:off x="1362464" y="1694591"/>
          <a:ext cx="6419072" cy="314124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511560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569A348F-8472-4C4D-9E9E-EA67A912B7B0}"/>
              </a:ext>
            </a:extLst>
          </p:cNvPr>
          <p:cNvSpPr txBox="1"/>
          <p:nvPr/>
        </p:nvSpPr>
        <p:spPr>
          <a:xfrm>
            <a:off x="-1" y="6488668"/>
            <a:ext cx="9144001" cy="584775"/>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3 - Analysis on the characteristics of transit ridership and land use</a:t>
            </a:r>
            <a:endParaRPr lang="en-US" altLang="zh-CN" sz="1400" i="1" dirty="0">
              <a:latin typeface="Times New Roman" panose="02020603050405020304" pitchFamily="18" charset="0"/>
              <a:cs typeface="Times New Roman" panose="02020603050405020304" pitchFamily="18" charset="0"/>
            </a:endParaRPr>
          </a:p>
          <a:p>
            <a:endParaRPr lang="en-US" altLang="zh-CN" sz="1400" i="1" dirty="0">
              <a:latin typeface="Times New Roman" panose="02020603050405020304" pitchFamily="18" charset="0"/>
              <a:cs typeface="Times New Roman" panose="02020603050405020304" pitchFamily="18" charset="0"/>
            </a:endParaRPr>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Characteristics of transit ridership and land use</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chemeClr val="accent6"/>
          </a:solidFill>
          <a:ln w="28575" cap="flat">
            <a:solidFill>
              <a:schemeClr val="accent6"/>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2800" b="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rPr>
              <a:t>3.3</a:t>
            </a:r>
            <a:endParaRPr kumimoji="0" lang="zh-CN" altLang="en-US" sz="2800" b="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7505965D-C0D8-4340-A73F-2B20B6AAF124}"/>
              </a:ext>
            </a:extLst>
          </p:cNvPr>
          <p:cNvSpPr>
            <a:spLocks noGrp="1"/>
          </p:cNvSpPr>
          <p:nvPr>
            <p:ph type="sldNum" sz="quarter" idx="12"/>
          </p:nvPr>
        </p:nvSpPr>
        <p:spPr/>
        <p:txBody>
          <a:bodyPr/>
          <a:lstStyle/>
          <a:p>
            <a:fld id="{A17BB91D-344C-44E0-9148-DFE0CFF5CFC9}" type="slidenum">
              <a:rPr lang="zh-CN" altLang="en-US" smtClean="0"/>
              <a:t>33</a:t>
            </a:fld>
            <a:endParaRPr lang="zh-CN" altLang="en-US"/>
          </a:p>
        </p:txBody>
      </p:sp>
      <p:grpSp>
        <p:nvGrpSpPr>
          <p:cNvPr id="19" name="组合 18">
            <a:extLst>
              <a:ext uri="{FF2B5EF4-FFF2-40B4-BE49-F238E27FC236}">
                <a16:creationId xmlns:a16="http://schemas.microsoft.com/office/drawing/2014/main" id="{7FF72026-D77D-430B-B64B-95EF46E2D406}"/>
              </a:ext>
            </a:extLst>
          </p:cNvPr>
          <p:cNvGrpSpPr/>
          <p:nvPr/>
        </p:nvGrpSpPr>
        <p:grpSpPr>
          <a:xfrm>
            <a:off x="306570" y="591906"/>
            <a:ext cx="4629020" cy="461665"/>
            <a:chOff x="-3" y="4326643"/>
            <a:chExt cx="4629020" cy="461665"/>
          </a:xfrm>
        </p:grpSpPr>
        <p:sp>
          <p:nvSpPr>
            <p:cNvPr id="20" name="矩形 19">
              <a:extLst>
                <a:ext uri="{FF2B5EF4-FFF2-40B4-BE49-F238E27FC236}">
                  <a16:creationId xmlns:a16="http://schemas.microsoft.com/office/drawing/2014/main" id="{F408FC02-C433-4EAA-AC90-254E15702395}"/>
                </a:ext>
              </a:extLst>
            </p:cNvPr>
            <p:cNvSpPr/>
            <p:nvPr/>
          </p:nvSpPr>
          <p:spPr>
            <a:xfrm>
              <a:off x="-3" y="4460785"/>
              <a:ext cx="193382" cy="19338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21" name="文本框 20">
              <a:extLst>
                <a:ext uri="{FF2B5EF4-FFF2-40B4-BE49-F238E27FC236}">
                  <a16:creationId xmlns:a16="http://schemas.microsoft.com/office/drawing/2014/main" id="{D8B0DD09-47AE-4B19-86C5-594DD8121FB2}"/>
                </a:ext>
              </a:extLst>
            </p:cNvPr>
            <p:cNvSpPr txBox="1"/>
            <p:nvPr/>
          </p:nvSpPr>
          <p:spPr>
            <a:xfrm>
              <a:off x="193379" y="4326643"/>
              <a:ext cx="4435638" cy="461665"/>
            </a:xfrm>
            <a:prstGeom prst="rect">
              <a:avLst/>
            </a:prstGeom>
            <a:noFill/>
          </p:spPr>
          <p:txBody>
            <a:bodyPr wrap="none" rtlCol="0">
              <a:spAutoFit/>
            </a:bodyPr>
            <a:lstStyle/>
            <a:p>
              <a:r>
                <a:rPr lang="en-US" altLang="zh-CN" sz="2400" dirty="0">
                  <a:latin typeface="Helvetica" panose="020B0604020202020204" pitchFamily="34" charset="0"/>
                  <a:ea typeface="+mj-ea"/>
                  <a:cs typeface="Helvetica" panose="020B0604020202020204" pitchFamily="34" charset="0"/>
                </a:rPr>
                <a:t>Transit ridership characteristics</a:t>
              </a:r>
            </a:p>
          </p:txBody>
        </p:sp>
      </p:grpSp>
      <p:grpSp>
        <p:nvGrpSpPr>
          <p:cNvPr id="3" name="组合 2">
            <a:extLst>
              <a:ext uri="{FF2B5EF4-FFF2-40B4-BE49-F238E27FC236}">
                <a16:creationId xmlns:a16="http://schemas.microsoft.com/office/drawing/2014/main" id="{D0EEF015-FFD2-4DB8-BE30-E2DFDE8F19C8}"/>
              </a:ext>
            </a:extLst>
          </p:cNvPr>
          <p:cNvGrpSpPr/>
          <p:nvPr/>
        </p:nvGrpSpPr>
        <p:grpSpPr>
          <a:xfrm>
            <a:off x="1445954" y="1540362"/>
            <a:ext cx="6252089" cy="4944101"/>
            <a:chOff x="1183425" y="1132368"/>
            <a:chExt cx="6777148" cy="5359313"/>
          </a:xfrm>
        </p:grpSpPr>
        <p:pic>
          <p:nvPicPr>
            <p:cNvPr id="22" name="图片 21">
              <a:extLst>
                <a:ext uri="{FF2B5EF4-FFF2-40B4-BE49-F238E27FC236}">
                  <a16:creationId xmlns:a16="http://schemas.microsoft.com/office/drawing/2014/main" id="{EE3E6C86-D867-4C7D-8816-8FB2A51C3876}"/>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3425" y="1133561"/>
              <a:ext cx="6777148" cy="5358120"/>
            </a:xfrm>
            <a:prstGeom prst="rect">
              <a:avLst/>
            </a:prstGeom>
            <a:noFill/>
          </p:spPr>
        </p:pic>
        <p:sp>
          <p:nvSpPr>
            <p:cNvPr id="24" name="椭圆 23">
              <a:extLst>
                <a:ext uri="{FF2B5EF4-FFF2-40B4-BE49-F238E27FC236}">
                  <a16:creationId xmlns:a16="http://schemas.microsoft.com/office/drawing/2014/main" id="{4B4EB9BD-646C-4B11-9302-9F07CFD13EE8}"/>
                </a:ext>
              </a:extLst>
            </p:cNvPr>
            <p:cNvSpPr/>
            <p:nvPr/>
          </p:nvSpPr>
          <p:spPr>
            <a:xfrm>
              <a:off x="7277099" y="3013690"/>
              <a:ext cx="584775" cy="584775"/>
            </a:xfrm>
            <a:prstGeom prst="ellipse">
              <a:avLst/>
            </a:prstGeom>
            <a:solidFill>
              <a:srgbClr val="70AD4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elvetica" panose="020B0604020202020204" pitchFamily="34" charset="0"/>
                <a:cs typeface="Helvetica" panose="020B0604020202020204" pitchFamily="34" charset="0"/>
              </a:endParaRPr>
            </a:p>
          </p:txBody>
        </p:sp>
        <p:sp>
          <p:nvSpPr>
            <p:cNvPr id="29" name="椭圆 28">
              <a:extLst>
                <a:ext uri="{FF2B5EF4-FFF2-40B4-BE49-F238E27FC236}">
                  <a16:creationId xmlns:a16="http://schemas.microsoft.com/office/drawing/2014/main" id="{17006B4E-86E6-4EBC-A7EE-3A6157EC66DE}"/>
                </a:ext>
              </a:extLst>
            </p:cNvPr>
            <p:cNvSpPr/>
            <p:nvPr/>
          </p:nvSpPr>
          <p:spPr>
            <a:xfrm>
              <a:off x="6197599" y="1132368"/>
              <a:ext cx="584775" cy="584775"/>
            </a:xfrm>
            <a:prstGeom prst="ellipse">
              <a:avLst/>
            </a:prstGeom>
            <a:solidFill>
              <a:srgbClr val="70AD4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elvetica" panose="020B0604020202020204" pitchFamily="34" charset="0"/>
                <a:cs typeface="Helvetica" panose="020B0604020202020204" pitchFamily="34" charset="0"/>
              </a:endParaRPr>
            </a:p>
          </p:txBody>
        </p:sp>
        <p:sp>
          <p:nvSpPr>
            <p:cNvPr id="30" name="椭圆 29">
              <a:extLst>
                <a:ext uri="{FF2B5EF4-FFF2-40B4-BE49-F238E27FC236}">
                  <a16:creationId xmlns:a16="http://schemas.microsoft.com/office/drawing/2014/main" id="{39F1D921-6E12-4B8D-A806-26471814C7E9}"/>
                </a:ext>
              </a:extLst>
            </p:cNvPr>
            <p:cNvSpPr/>
            <p:nvPr/>
          </p:nvSpPr>
          <p:spPr>
            <a:xfrm>
              <a:off x="1388309" y="3731818"/>
              <a:ext cx="584775" cy="584775"/>
            </a:xfrm>
            <a:prstGeom prst="ellipse">
              <a:avLst/>
            </a:prstGeom>
            <a:solidFill>
              <a:srgbClr val="70AD4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elvetica" panose="020B0604020202020204" pitchFamily="34" charset="0"/>
                <a:cs typeface="Helvetica" panose="020B0604020202020204" pitchFamily="34" charset="0"/>
              </a:endParaRPr>
            </a:p>
          </p:txBody>
        </p:sp>
        <p:sp>
          <p:nvSpPr>
            <p:cNvPr id="31" name="椭圆 30">
              <a:extLst>
                <a:ext uri="{FF2B5EF4-FFF2-40B4-BE49-F238E27FC236}">
                  <a16:creationId xmlns:a16="http://schemas.microsoft.com/office/drawing/2014/main" id="{FB00BFA3-F7CD-46FF-91C5-3F60A9EF15EF}"/>
                </a:ext>
              </a:extLst>
            </p:cNvPr>
            <p:cNvSpPr/>
            <p:nvPr/>
          </p:nvSpPr>
          <p:spPr>
            <a:xfrm>
              <a:off x="4901910" y="3358160"/>
              <a:ext cx="584775" cy="584775"/>
            </a:xfrm>
            <a:prstGeom prst="ellipse">
              <a:avLst/>
            </a:prstGeom>
            <a:solidFill>
              <a:srgbClr val="70AD4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elvetica" panose="020B0604020202020204" pitchFamily="34" charset="0"/>
                <a:cs typeface="Helvetica" panose="020B0604020202020204" pitchFamily="34" charset="0"/>
              </a:endParaRPr>
            </a:p>
          </p:txBody>
        </p:sp>
        <p:sp>
          <p:nvSpPr>
            <p:cNvPr id="32" name="椭圆 31">
              <a:extLst>
                <a:ext uri="{FF2B5EF4-FFF2-40B4-BE49-F238E27FC236}">
                  <a16:creationId xmlns:a16="http://schemas.microsoft.com/office/drawing/2014/main" id="{71E50032-EF5B-4997-8CF4-5F2C9B973787}"/>
                </a:ext>
              </a:extLst>
            </p:cNvPr>
            <p:cNvSpPr/>
            <p:nvPr/>
          </p:nvSpPr>
          <p:spPr>
            <a:xfrm>
              <a:off x="5943311" y="3411662"/>
              <a:ext cx="584775" cy="584775"/>
            </a:xfrm>
            <a:prstGeom prst="ellipse">
              <a:avLst/>
            </a:prstGeom>
            <a:solidFill>
              <a:srgbClr val="70AD4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elvetica" panose="020B0604020202020204" pitchFamily="34" charset="0"/>
                <a:cs typeface="Helvetica" panose="020B0604020202020204" pitchFamily="34" charset="0"/>
              </a:endParaRPr>
            </a:p>
          </p:txBody>
        </p:sp>
        <p:sp>
          <p:nvSpPr>
            <p:cNvPr id="35" name="文本框 34">
              <a:extLst>
                <a:ext uri="{FF2B5EF4-FFF2-40B4-BE49-F238E27FC236}">
                  <a16:creationId xmlns:a16="http://schemas.microsoft.com/office/drawing/2014/main" id="{B60F4F22-9F31-42F8-9387-04FA659665CB}"/>
                </a:ext>
              </a:extLst>
            </p:cNvPr>
            <p:cNvSpPr txBox="1"/>
            <p:nvPr/>
          </p:nvSpPr>
          <p:spPr>
            <a:xfrm>
              <a:off x="1388308" y="4396583"/>
              <a:ext cx="1083928" cy="366986"/>
            </a:xfrm>
            <a:prstGeom prst="rect">
              <a:avLst/>
            </a:prstGeom>
            <a:solidFill>
              <a:schemeClr val="bg1"/>
            </a:solidFill>
            <a:ln w="19050">
              <a:solidFill>
                <a:srgbClr val="70AD47"/>
              </a:solidFill>
              <a:prstDash val="sysDash"/>
            </a:ln>
          </p:spPr>
          <p:txBody>
            <a:bodyPr wrap="square" rtlCol="0">
              <a:spAutoFit/>
            </a:bodyPr>
            <a:lstStyle/>
            <a:p>
              <a:pPr algn="ctr"/>
              <a:r>
                <a:rPr lang="en-US" altLang="zh-CN" sz="1600" dirty="0">
                  <a:latin typeface="Helvetica" panose="020B0604020202020204" pitchFamily="34" charset="0"/>
                  <a:cs typeface="Helvetica" panose="020B0604020202020204" pitchFamily="34" charset="0"/>
                </a:rPr>
                <a:t>Terminal</a:t>
              </a:r>
              <a:endParaRPr lang="zh-CN" altLang="en-US" sz="1600" dirty="0">
                <a:latin typeface="Helvetica" panose="020B0604020202020204" pitchFamily="34" charset="0"/>
                <a:cs typeface="Helvetica" panose="020B0604020202020204" pitchFamily="34" charset="0"/>
              </a:endParaRPr>
            </a:p>
          </p:txBody>
        </p:sp>
        <p:sp>
          <p:nvSpPr>
            <p:cNvPr id="36" name="文本框 35">
              <a:extLst>
                <a:ext uri="{FF2B5EF4-FFF2-40B4-BE49-F238E27FC236}">
                  <a16:creationId xmlns:a16="http://schemas.microsoft.com/office/drawing/2014/main" id="{DFC2B605-AE06-4B82-A625-FE11E6380E4D}"/>
                </a:ext>
              </a:extLst>
            </p:cNvPr>
            <p:cNvSpPr txBox="1"/>
            <p:nvPr/>
          </p:nvSpPr>
          <p:spPr>
            <a:xfrm>
              <a:off x="6817044" y="1288658"/>
              <a:ext cx="1078316" cy="366986"/>
            </a:xfrm>
            <a:prstGeom prst="rect">
              <a:avLst/>
            </a:prstGeom>
            <a:solidFill>
              <a:schemeClr val="bg1"/>
            </a:solidFill>
            <a:ln w="19050">
              <a:solidFill>
                <a:srgbClr val="70AD47"/>
              </a:solidFill>
              <a:prstDash val="sysDash"/>
            </a:ln>
          </p:spPr>
          <p:txBody>
            <a:bodyPr wrap="square" rtlCol="0">
              <a:spAutoFit/>
            </a:bodyPr>
            <a:lstStyle/>
            <a:p>
              <a:pPr algn="ctr"/>
              <a:r>
                <a:rPr lang="en-US" altLang="zh-CN" sz="1600" dirty="0">
                  <a:latin typeface="Helvetica" panose="020B0604020202020204" pitchFamily="34" charset="0"/>
                  <a:cs typeface="Helvetica" panose="020B0604020202020204" pitchFamily="34" charset="0"/>
                </a:rPr>
                <a:t>Terminal</a:t>
              </a:r>
              <a:endParaRPr lang="zh-CN" altLang="en-US" sz="1600" dirty="0">
                <a:latin typeface="Helvetica" panose="020B0604020202020204" pitchFamily="34" charset="0"/>
                <a:cs typeface="Helvetica" panose="020B0604020202020204" pitchFamily="34" charset="0"/>
              </a:endParaRPr>
            </a:p>
          </p:txBody>
        </p:sp>
        <p:sp>
          <p:nvSpPr>
            <p:cNvPr id="37" name="文本框 36">
              <a:extLst>
                <a:ext uri="{FF2B5EF4-FFF2-40B4-BE49-F238E27FC236}">
                  <a16:creationId xmlns:a16="http://schemas.microsoft.com/office/drawing/2014/main" id="{6AB952BE-D734-4492-B4B6-54CF5CF0CD87}"/>
                </a:ext>
              </a:extLst>
            </p:cNvPr>
            <p:cNvSpPr txBox="1"/>
            <p:nvPr/>
          </p:nvSpPr>
          <p:spPr>
            <a:xfrm>
              <a:off x="5943310" y="4046514"/>
              <a:ext cx="676286" cy="366986"/>
            </a:xfrm>
            <a:prstGeom prst="rect">
              <a:avLst/>
            </a:prstGeom>
            <a:solidFill>
              <a:schemeClr val="bg1"/>
            </a:solidFill>
            <a:ln w="19050">
              <a:solidFill>
                <a:srgbClr val="70AD47"/>
              </a:solidFill>
              <a:prstDash val="sysDash"/>
            </a:ln>
          </p:spPr>
          <p:txBody>
            <a:bodyPr wrap="square" rtlCol="0">
              <a:spAutoFit/>
            </a:bodyPr>
            <a:lstStyle/>
            <a:p>
              <a:pPr algn="ctr"/>
              <a:r>
                <a:rPr lang="en-US" altLang="zh-CN" sz="1600" dirty="0">
                  <a:latin typeface="Helvetica" panose="020B0604020202020204" pitchFamily="34" charset="0"/>
                  <a:cs typeface="Helvetica" panose="020B0604020202020204" pitchFamily="34" charset="0"/>
                </a:rPr>
                <a:t>Hub</a:t>
              </a:r>
              <a:endParaRPr lang="zh-CN" altLang="en-US" sz="1600" dirty="0">
                <a:latin typeface="Helvetica" panose="020B0604020202020204" pitchFamily="34" charset="0"/>
                <a:cs typeface="Helvetica" panose="020B0604020202020204" pitchFamily="34" charset="0"/>
              </a:endParaRPr>
            </a:p>
          </p:txBody>
        </p:sp>
        <p:sp>
          <p:nvSpPr>
            <p:cNvPr id="38" name="文本框 37">
              <a:extLst>
                <a:ext uri="{FF2B5EF4-FFF2-40B4-BE49-F238E27FC236}">
                  <a16:creationId xmlns:a16="http://schemas.microsoft.com/office/drawing/2014/main" id="{0F06C39A-F2B1-42BE-843E-C72BFBD7F712}"/>
                </a:ext>
              </a:extLst>
            </p:cNvPr>
            <p:cNvSpPr txBox="1"/>
            <p:nvPr/>
          </p:nvSpPr>
          <p:spPr>
            <a:xfrm>
              <a:off x="7024121" y="3670957"/>
              <a:ext cx="873972" cy="366986"/>
            </a:xfrm>
            <a:prstGeom prst="rect">
              <a:avLst/>
            </a:prstGeom>
            <a:solidFill>
              <a:schemeClr val="bg1"/>
            </a:solidFill>
            <a:ln w="19050">
              <a:solidFill>
                <a:srgbClr val="70AD47"/>
              </a:solidFill>
              <a:prstDash val="sysDash"/>
            </a:ln>
          </p:spPr>
          <p:txBody>
            <a:bodyPr wrap="square" rtlCol="0">
              <a:spAutoFit/>
            </a:bodyPr>
            <a:lstStyle/>
            <a:p>
              <a:pPr algn="ctr"/>
              <a:r>
                <a:rPr lang="en-US" altLang="zh-CN" sz="1600" dirty="0">
                  <a:latin typeface="Helvetica" panose="020B0604020202020204" pitchFamily="34" charset="0"/>
                  <a:cs typeface="Helvetica" panose="020B0604020202020204" pitchFamily="34" charset="0"/>
                </a:rPr>
                <a:t>Airport</a:t>
              </a:r>
              <a:endParaRPr lang="zh-CN" altLang="en-US" sz="1600" dirty="0">
                <a:latin typeface="Helvetica" panose="020B0604020202020204" pitchFamily="34" charset="0"/>
                <a:cs typeface="Helvetica" panose="020B0604020202020204" pitchFamily="34" charset="0"/>
              </a:endParaRPr>
            </a:p>
          </p:txBody>
        </p:sp>
        <p:sp>
          <p:nvSpPr>
            <p:cNvPr id="43" name="任意多边形: 形状 42">
              <a:extLst>
                <a:ext uri="{FF2B5EF4-FFF2-40B4-BE49-F238E27FC236}">
                  <a16:creationId xmlns:a16="http://schemas.microsoft.com/office/drawing/2014/main" id="{58A4A3FD-0900-4CCF-87A2-7B8658B82DB5}"/>
                </a:ext>
              </a:extLst>
            </p:cNvPr>
            <p:cNvSpPr/>
            <p:nvPr/>
          </p:nvSpPr>
          <p:spPr>
            <a:xfrm>
              <a:off x="1472654" y="3854450"/>
              <a:ext cx="4084411" cy="2443737"/>
            </a:xfrm>
            <a:custGeom>
              <a:avLst/>
              <a:gdLst>
                <a:gd name="connsiteX0" fmla="*/ 3943896 w 4084411"/>
                <a:gd name="connsiteY0" fmla="*/ 0 h 2443737"/>
                <a:gd name="connsiteX1" fmla="*/ 3905796 w 4084411"/>
                <a:gd name="connsiteY1" fmla="*/ 57150 h 2443737"/>
                <a:gd name="connsiteX2" fmla="*/ 3956596 w 4084411"/>
                <a:gd name="connsiteY2" fmla="*/ 127000 h 2443737"/>
                <a:gd name="connsiteX3" fmla="*/ 4026446 w 4084411"/>
                <a:gd name="connsiteY3" fmla="*/ 209550 h 2443737"/>
                <a:gd name="connsiteX4" fmla="*/ 4077246 w 4084411"/>
                <a:gd name="connsiteY4" fmla="*/ 273050 h 2443737"/>
                <a:gd name="connsiteX5" fmla="*/ 4077246 w 4084411"/>
                <a:gd name="connsiteY5" fmla="*/ 355600 h 2443737"/>
                <a:gd name="connsiteX6" fmla="*/ 4013746 w 4084411"/>
                <a:gd name="connsiteY6" fmla="*/ 368300 h 2443737"/>
                <a:gd name="connsiteX7" fmla="*/ 3924846 w 4084411"/>
                <a:gd name="connsiteY7" fmla="*/ 381000 h 2443737"/>
                <a:gd name="connsiteX8" fmla="*/ 3842296 w 4084411"/>
                <a:gd name="connsiteY8" fmla="*/ 393700 h 2443737"/>
                <a:gd name="connsiteX9" fmla="*/ 3740696 w 4084411"/>
                <a:gd name="connsiteY9" fmla="*/ 400050 h 2443737"/>
                <a:gd name="connsiteX10" fmla="*/ 3658146 w 4084411"/>
                <a:gd name="connsiteY10" fmla="*/ 431800 h 2443737"/>
                <a:gd name="connsiteX11" fmla="*/ 3581946 w 4084411"/>
                <a:gd name="connsiteY11" fmla="*/ 469900 h 2443737"/>
                <a:gd name="connsiteX12" fmla="*/ 3512096 w 4084411"/>
                <a:gd name="connsiteY12" fmla="*/ 495300 h 2443737"/>
                <a:gd name="connsiteX13" fmla="*/ 3473996 w 4084411"/>
                <a:gd name="connsiteY13" fmla="*/ 527050 h 2443737"/>
                <a:gd name="connsiteX14" fmla="*/ 3435896 w 4084411"/>
                <a:gd name="connsiteY14" fmla="*/ 577850 h 2443737"/>
                <a:gd name="connsiteX15" fmla="*/ 3385096 w 4084411"/>
                <a:gd name="connsiteY15" fmla="*/ 615950 h 2443737"/>
                <a:gd name="connsiteX16" fmla="*/ 3296196 w 4084411"/>
                <a:gd name="connsiteY16" fmla="*/ 628650 h 2443737"/>
                <a:gd name="connsiteX17" fmla="*/ 3213646 w 4084411"/>
                <a:gd name="connsiteY17" fmla="*/ 622300 h 2443737"/>
                <a:gd name="connsiteX18" fmla="*/ 3105696 w 4084411"/>
                <a:gd name="connsiteY18" fmla="*/ 609600 h 2443737"/>
                <a:gd name="connsiteX19" fmla="*/ 3035846 w 4084411"/>
                <a:gd name="connsiteY19" fmla="*/ 596900 h 2443737"/>
                <a:gd name="connsiteX20" fmla="*/ 2953296 w 4084411"/>
                <a:gd name="connsiteY20" fmla="*/ 584200 h 2443737"/>
                <a:gd name="connsiteX21" fmla="*/ 2864396 w 4084411"/>
                <a:gd name="connsiteY21" fmla="*/ 577850 h 2443737"/>
                <a:gd name="connsiteX22" fmla="*/ 2800896 w 4084411"/>
                <a:gd name="connsiteY22" fmla="*/ 565150 h 2443737"/>
                <a:gd name="connsiteX23" fmla="*/ 2705646 w 4084411"/>
                <a:gd name="connsiteY23" fmla="*/ 622300 h 2443737"/>
                <a:gd name="connsiteX24" fmla="*/ 2629446 w 4084411"/>
                <a:gd name="connsiteY24" fmla="*/ 660400 h 2443737"/>
                <a:gd name="connsiteX25" fmla="*/ 2464346 w 4084411"/>
                <a:gd name="connsiteY25" fmla="*/ 742950 h 2443737"/>
                <a:gd name="connsiteX26" fmla="*/ 2388146 w 4084411"/>
                <a:gd name="connsiteY26" fmla="*/ 787400 h 2443737"/>
                <a:gd name="connsiteX27" fmla="*/ 2330996 w 4084411"/>
                <a:gd name="connsiteY27" fmla="*/ 819150 h 2443737"/>
                <a:gd name="connsiteX28" fmla="*/ 2299246 w 4084411"/>
                <a:gd name="connsiteY28" fmla="*/ 863600 h 2443737"/>
                <a:gd name="connsiteX29" fmla="*/ 2299246 w 4084411"/>
                <a:gd name="connsiteY29" fmla="*/ 920750 h 2443737"/>
                <a:gd name="connsiteX30" fmla="*/ 2299246 w 4084411"/>
                <a:gd name="connsiteY30" fmla="*/ 1003300 h 2443737"/>
                <a:gd name="connsiteX31" fmla="*/ 2178596 w 4084411"/>
                <a:gd name="connsiteY31" fmla="*/ 1225550 h 2443737"/>
                <a:gd name="connsiteX32" fmla="*/ 2102396 w 4084411"/>
                <a:gd name="connsiteY32" fmla="*/ 1339850 h 2443737"/>
                <a:gd name="connsiteX33" fmla="*/ 2045246 w 4084411"/>
                <a:gd name="connsiteY33" fmla="*/ 1479550 h 2443737"/>
                <a:gd name="connsiteX34" fmla="*/ 1988096 w 4084411"/>
                <a:gd name="connsiteY34" fmla="*/ 1619250 h 2443737"/>
                <a:gd name="connsiteX35" fmla="*/ 1956346 w 4084411"/>
                <a:gd name="connsiteY35" fmla="*/ 1720850 h 2443737"/>
                <a:gd name="connsiteX36" fmla="*/ 1981746 w 4084411"/>
                <a:gd name="connsiteY36" fmla="*/ 1892300 h 2443737"/>
                <a:gd name="connsiteX37" fmla="*/ 2007146 w 4084411"/>
                <a:gd name="connsiteY37" fmla="*/ 2120900 h 2443737"/>
                <a:gd name="connsiteX38" fmla="*/ 2000796 w 4084411"/>
                <a:gd name="connsiteY38" fmla="*/ 2317750 h 2443737"/>
                <a:gd name="connsiteX39" fmla="*/ 2000796 w 4084411"/>
                <a:gd name="connsiteY39" fmla="*/ 2413000 h 2443737"/>
                <a:gd name="connsiteX40" fmla="*/ 1956346 w 4084411"/>
                <a:gd name="connsiteY40" fmla="*/ 2438400 h 2443737"/>
                <a:gd name="connsiteX41" fmla="*/ 1746796 w 4084411"/>
                <a:gd name="connsiteY41" fmla="*/ 2438400 h 2443737"/>
                <a:gd name="connsiteX42" fmla="*/ 1568996 w 4084411"/>
                <a:gd name="connsiteY42" fmla="*/ 2381250 h 2443737"/>
                <a:gd name="connsiteX43" fmla="*/ 1372146 w 4084411"/>
                <a:gd name="connsiteY43" fmla="*/ 2298700 h 2443737"/>
                <a:gd name="connsiteX44" fmla="*/ 1270546 w 4084411"/>
                <a:gd name="connsiteY44" fmla="*/ 2266950 h 2443737"/>
                <a:gd name="connsiteX45" fmla="*/ 1041946 w 4084411"/>
                <a:gd name="connsiteY45" fmla="*/ 2190750 h 2443737"/>
                <a:gd name="connsiteX46" fmla="*/ 857796 w 4084411"/>
                <a:gd name="connsiteY46" fmla="*/ 2127250 h 2443737"/>
                <a:gd name="connsiteX47" fmla="*/ 641896 w 4084411"/>
                <a:gd name="connsiteY47" fmla="*/ 2076450 h 2443737"/>
                <a:gd name="connsiteX48" fmla="*/ 470446 w 4084411"/>
                <a:gd name="connsiteY48" fmla="*/ 2025650 h 2443737"/>
                <a:gd name="connsiteX49" fmla="*/ 400596 w 4084411"/>
                <a:gd name="connsiteY49" fmla="*/ 1993900 h 2443737"/>
                <a:gd name="connsiteX50" fmla="*/ 203746 w 4084411"/>
                <a:gd name="connsiteY50" fmla="*/ 1981200 h 2443737"/>
                <a:gd name="connsiteX51" fmla="*/ 89446 w 4084411"/>
                <a:gd name="connsiteY51" fmla="*/ 1917700 h 2443737"/>
                <a:gd name="connsiteX52" fmla="*/ 13246 w 4084411"/>
                <a:gd name="connsiteY52" fmla="*/ 1841500 h 2443737"/>
                <a:gd name="connsiteX53" fmla="*/ 546 w 4084411"/>
                <a:gd name="connsiteY53" fmla="*/ 1816100 h 2443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4084411" h="2443737">
                  <a:moveTo>
                    <a:pt x="3943896" y="0"/>
                  </a:moveTo>
                  <a:cubicBezTo>
                    <a:pt x="3923787" y="17991"/>
                    <a:pt x="3903679" y="35983"/>
                    <a:pt x="3905796" y="57150"/>
                  </a:cubicBezTo>
                  <a:cubicBezTo>
                    <a:pt x="3907913" y="78317"/>
                    <a:pt x="3936488" y="101600"/>
                    <a:pt x="3956596" y="127000"/>
                  </a:cubicBezTo>
                  <a:cubicBezTo>
                    <a:pt x="3976704" y="152400"/>
                    <a:pt x="4006338" y="185208"/>
                    <a:pt x="4026446" y="209550"/>
                  </a:cubicBezTo>
                  <a:cubicBezTo>
                    <a:pt x="4046554" y="233892"/>
                    <a:pt x="4068779" y="248708"/>
                    <a:pt x="4077246" y="273050"/>
                  </a:cubicBezTo>
                  <a:cubicBezTo>
                    <a:pt x="4085713" y="297392"/>
                    <a:pt x="4087829" y="339725"/>
                    <a:pt x="4077246" y="355600"/>
                  </a:cubicBezTo>
                  <a:cubicBezTo>
                    <a:pt x="4066663" y="371475"/>
                    <a:pt x="4039146" y="364067"/>
                    <a:pt x="4013746" y="368300"/>
                  </a:cubicBezTo>
                  <a:cubicBezTo>
                    <a:pt x="3988346" y="372533"/>
                    <a:pt x="3924846" y="381000"/>
                    <a:pt x="3924846" y="381000"/>
                  </a:cubicBezTo>
                  <a:cubicBezTo>
                    <a:pt x="3896271" y="385233"/>
                    <a:pt x="3872988" y="390525"/>
                    <a:pt x="3842296" y="393700"/>
                  </a:cubicBezTo>
                  <a:cubicBezTo>
                    <a:pt x="3811604" y="396875"/>
                    <a:pt x="3771388" y="393700"/>
                    <a:pt x="3740696" y="400050"/>
                  </a:cubicBezTo>
                  <a:cubicBezTo>
                    <a:pt x="3710004" y="406400"/>
                    <a:pt x="3684604" y="420158"/>
                    <a:pt x="3658146" y="431800"/>
                  </a:cubicBezTo>
                  <a:cubicBezTo>
                    <a:pt x="3631688" y="443442"/>
                    <a:pt x="3606288" y="459317"/>
                    <a:pt x="3581946" y="469900"/>
                  </a:cubicBezTo>
                  <a:cubicBezTo>
                    <a:pt x="3557604" y="480483"/>
                    <a:pt x="3530088" y="485775"/>
                    <a:pt x="3512096" y="495300"/>
                  </a:cubicBezTo>
                  <a:cubicBezTo>
                    <a:pt x="3494104" y="504825"/>
                    <a:pt x="3486696" y="513292"/>
                    <a:pt x="3473996" y="527050"/>
                  </a:cubicBezTo>
                  <a:cubicBezTo>
                    <a:pt x="3461296" y="540808"/>
                    <a:pt x="3450713" y="563033"/>
                    <a:pt x="3435896" y="577850"/>
                  </a:cubicBezTo>
                  <a:cubicBezTo>
                    <a:pt x="3421079" y="592667"/>
                    <a:pt x="3408379" y="607483"/>
                    <a:pt x="3385096" y="615950"/>
                  </a:cubicBezTo>
                  <a:cubicBezTo>
                    <a:pt x="3361813" y="624417"/>
                    <a:pt x="3324771" y="627592"/>
                    <a:pt x="3296196" y="628650"/>
                  </a:cubicBezTo>
                  <a:cubicBezTo>
                    <a:pt x="3267621" y="629708"/>
                    <a:pt x="3245396" y="625475"/>
                    <a:pt x="3213646" y="622300"/>
                  </a:cubicBezTo>
                  <a:cubicBezTo>
                    <a:pt x="3181896" y="619125"/>
                    <a:pt x="3135329" y="613833"/>
                    <a:pt x="3105696" y="609600"/>
                  </a:cubicBezTo>
                  <a:cubicBezTo>
                    <a:pt x="3076063" y="605367"/>
                    <a:pt x="3061246" y="601133"/>
                    <a:pt x="3035846" y="596900"/>
                  </a:cubicBezTo>
                  <a:cubicBezTo>
                    <a:pt x="3010446" y="592667"/>
                    <a:pt x="2981871" y="587375"/>
                    <a:pt x="2953296" y="584200"/>
                  </a:cubicBezTo>
                  <a:cubicBezTo>
                    <a:pt x="2924721" y="581025"/>
                    <a:pt x="2889796" y="581025"/>
                    <a:pt x="2864396" y="577850"/>
                  </a:cubicBezTo>
                  <a:cubicBezTo>
                    <a:pt x="2838996" y="574675"/>
                    <a:pt x="2827354" y="557742"/>
                    <a:pt x="2800896" y="565150"/>
                  </a:cubicBezTo>
                  <a:cubicBezTo>
                    <a:pt x="2774438" y="572558"/>
                    <a:pt x="2734221" y="606425"/>
                    <a:pt x="2705646" y="622300"/>
                  </a:cubicBezTo>
                  <a:cubicBezTo>
                    <a:pt x="2677071" y="638175"/>
                    <a:pt x="2629446" y="660400"/>
                    <a:pt x="2629446" y="660400"/>
                  </a:cubicBezTo>
                  <a:lnTo>
                    <a:pt x="2464346" y="742950"/>
                  </a:lnTo>
                  <a:cubicBezTo>
                    <a:pt x="2424129" y="764117"/>
                    <a:pt x="2410371" y="774700"/>
                    <a:pt x="2388146" y="787400"/>
                  </a:cubicBezTo>
                  <a:cubicBezTo>
                    <a:pt x="2365921" y="800100"/>
                    <a:pt x="2345813" y="806450"/>
                    <a:pt x="2330996" y="819150"/>
                  </a:cubicBezTo>
                  <a:cubicBezTo>
                    <a:pt x="2316179" y="831850"/>
                    <a:pt x="2304538" y="846667"/>
                    <a:pt x="2299246" y="863600"/>
                  </a:cubicBezTo>
                  <a:cubicBezTo>
                    <a:pt x="2293954" y="880533"/>
                    <a:pt x="2299246" y="920750"/>
                    <a:pt x="2299246" y="920750"/>
                  </a:cubicBezTo>
                  <a:cubicBezTo>
                    <a:pt x="2299246" y="944033"/>
                    <a:pt x="2319354" y="952500"/>
                    <a:pt x="2299246" y="1003300"/>
                  </a:cubicBezTo>
                  <a:cubicBezTo>
                    <a:pt x="2279138" y="1054100"/>
                    <a:pt x="2211404" y="1169458"/>
                    <a:pt x="2178596" y="1225550"/>
                  </a:cubicBezTo>
                  <a:cubicBezTo>
                    <a:pt x="2145788" y="1281642"/>
                    <a:pt x="2124621" y="1297517"/>
                    <a:pt x="2102396" y="1339850"/>
                  </a:cubicBezTo>
                  <a:cubicBezTo>
                    <a:pt x="2080171" y="1382183"/>
                    <a:pt x="2045246" y="1479550"/>
                    <a:pt x="2045246" y="1479550"/>
                  </a:cubicBezTo>
                  <a:cubicBezTo>
                    <a:pt x="2026196" y="1526117"/>
                    <a:pt x="2002913" y="1579033"/>
                    <a:pt x="1988096" y="1619250"/>
                  </a:cubicBezTo>
                  <a:cubicBezTo>
                    <a:pt x="1973279" y="1659467"/>
                    <a:pt x="1957404" y="1675342"/>
                    <a:pt x="1956346" y="1720850"/>
                  </a:cubicBezTo>
                  <a:cubicBezTo>
                    <a:pt x="1955288" y="1766358"/>
                    <a:pt x="1973279" y="1825625"/>
                    <a:pt x="1981746" y="1892300"/>
                  </a:cubicBezTo>
                  <a:cubicBezTo>
                    <a:pt x="1990213" y="1958975"/>
                    <a:pt x="2003971" y="2049992"/>
                    <a:pt x="2007146" y="2120900"/>
                  </a:cubicBezTo>
                  <a:cubicBezTo>
                    <a:pt x="2010321" y="2191808"/>
                    <a:pt x="2001854" y="2269067"/>
                    <a:pt x="2000796" y="2317750"/>
                  </a:cubicBezTo>
                  <a:cubicBezTo>
                    <a:pt x="1999738" y="2366433"/>
                    <a:pt x="2008204" y="2392892"/>
                    <a:pt x="2000796" y="2413000"/>
                  </a:cubicBezTo>
                  <a:cubicBezTo>
                    <a:pt x="1993388" y="2433108"/>
                    <a:pt x="1998679" y="2434167"/>
                    <a:pt x="1956346" y="2438400"/>
                  </a:cubicBezTo>
                  <a:cubicBezTo>
                    <a:pt x="1914013" y="2442633"/>
                    <a:pt x="1811354" y="2447925"/>
                    <a:pt x="1746796" y="2438400"/>
                  </a:cubicBezTo>
                  <a:cubicBezTo>
                    <a:pt x="1682238" y="2428875"/>
                    <a:pt x="1631438" y="2404533"/>
                    <a:pt x="1568996" y="2381250"/>
                  </a:cubicBezTo>
                  <a:cubicBezTo>
                    <a:pt x="1506554" y="2357967"/>
                    <a:pt x="1421888" y="2317750"/>
                    <a:pt x="1372146" y="2298700"/>
                  </a:cubicBezTo>
                  <a:cubicBezTo>
                    <a:pt x="1322404" y="2279650"/>
                    <a:pt x="1270546" y="2266950"/>
                    <a:pt x="1270546" y="2266950"/>
                  </a:cubicBezTo>
                  <a:lnTo>
                    <a:pt x="1041946" y="2190750"/>
                  </a:lnTo>
                  <a:cubicBezTo>
                    <a:pt x="973154" y="2167467"/>
                    <a:pt x="924471" y="2146300"/>
                    <a:pt x="857796" y="2127250"/>
                  </a:cubicBezTo>
                  <a:cubicBezTo>
                    <a:pt x="791121" y="2108200"/>
                    <a:pt x="706454" y="2093383"/>
                    <a:pt x="641896" y="2076450"/>
                  </a:cubicBezTo>
                  <a:cubicBezTo>
                    <a:pt x="577338" y="2059517"/>
                    <a:pt x="510663" y="2039408"/>
                    <a:pt x="470446" y="2025650"/>
                  </a:cubicBezTo>
                  <a:cubicBezTo>
                    <a:pt x="430229" y="2011892"/>
                    <a:pt x="445046" y="2001308"/>
                    <a:pt x="400596" y="1993900"/>
                  </a:cubicBezTo>
                  <a:cubicBezTo>
                    <a:pt x="356146" y="1986492"/>
                    <a:pt x="255604" y="1993900"/>
                    <a:pt x="203746" y="1981200"/>
                  </a:cubicBezTo>
                  <a:cubicBezTo>
                    <a:pt x="151888" y="1968500"/>
                    <a:pt x="121196" y="1940983"/>
                    <a:pt x="89446" y="1917700"/>
                  </a:cubicBezTo>
                  <a:cubicBezTo>
                    <a:pt x="57696" y="1894417"/>
                    <a:pt x="13246" y="1841500"/>
                    <a:pt x="13246" y="1841500"/>
                  </a:cubicBezTo>
                  <a:cubicBezTo>
                    <a:pt x="-1571" y="1824567"/>
                    <a:pt x="-513" y="1820333"/>
                    <a:pt x="546" y="1816100"/>
                  </a:cubicBezTo>
                </a:path>
              </a:pathLst>
            </a:cu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elvetica" panose="020B0604020202020204" pitchFamily="34" charset="0"/>
                <a:cs typeface="Helvetica" panose="020B0604020202020204" pitchFamily="34" charset="0"/>
              </a:endParaRPr>
            </a:p>
          </p:txBody>
        </p:sp>
        <p:sp>
          <p:nvSpPr>
            <p:cNvPr id="39" name="文本框 38">
              <a:extLst>
                <a:ext uri="{FF2B5EF4-FFF2-40B4-BE49-F238E27FC236}">
                  <a16:creationId xmlns:a16="http://schemas.microsoft.com/office/drawing/2014/main" id="{70566A22-9855-4F6E-92DC-98CAC30D8B07}"/>
                </a:ext>
              </a:extLst>
            </p:cNvPr>
            <p:cNvSpPr txBox="1"/>
            <p:nvPr/>
          </p:nvSpPr>
          <p:spPr>
            <a:xfrm>
              <a:off x="4910575" y="3999376"/>
              <a:ext cx="676285" cy="366986"/>
            </a:xfrm>
            <a:prstGeom prst="rect">
              <a:avLst/>
            </a:prstGeom>
            <a:solidFill>
              <a:schemeClr val="bg1"/>
            </a:solidFill>
            <a:ln w="19050">
              <a:solidFill>
                <a:srgbClr val="70AD47"/>
              </a:solidFill>
              <a:prstDash val="sysDash"/>
            </a:ln>
          </p:spPr>
          <p:txBody>
            <a:bodyPr wrap="square" rtlCol="0">
              <a:spAutoFit/>
            </a:bodyPr>
            <a:lstStyle/>
            <a:p>
              <a:pPr algn="ctr"/>
              <a:r>
                <a:rPr lang="en-US" altLang="zh-CN" sz="1600" dirty="0">
                  <a:latin typeface="Helvetica" panose="020B0604020202020204" pitchFamily="34" charset="0"/>
                  <a:cs typeface="Helvetica" panose="020B0604020202020204" pitchFamily="34" charset="0"/>
                </a:rPr>
                <a:t>Hub</a:t>
              </a:r>
              <a:endParaRPr lang="zh-CN" altLang="en-US" sz="1600" dirty="0">
                <a:latin typeface="Helvetica" panose="020B0604020202020204" pitchFamily="34" charset="0"/>
                <a:cs typeface="Helvetica" panose="020B0604020202020204" pitchFamily="34" charset="0"/>
              </a:endParaRPr>
            </a:p>
          </p:txBody>
        </p:sp>
        <p:sp>
          <p:nvSpPr>
            <p:cNvPr id="44" name="文本框 43">
              <a:extLst>
                <a:ext uri="{FF2B5EF4-FFF2-40B4-BE49-F238E27FC236}">
                  <a16:creationId xmlns:a16="http://schemas.microsoft.com/office/drawing/2014/main" id="{C2BDA025-8655-4AAC-8730-7EBE098D30A1}"/>
                </a:ext>
              </a:extLst>
            </p:cNvPr>
            <p:cNvSpPr txBox="1"/>
            <p:nvPr/>
          </p:nvSpPr>
          <p:spPr>
            <a:xfrm>
              <a:off x="2948365" y="5156611"/>
              <a:ext cx="1623636" cy="366986"/>
            </a:xfrm>
            <a:prstGeom prst="rect">
              <a:avLst/>
            </a:prstGeom>
            <a:solidFill>
              <a:schemeClr val="bg1"/>
            </a:solidFill>
            <a:ln w="19050">
              <a:solidFill>
                <a:srgbClr val="70AD47"/>
              </a:solidFill>
              <a:prstDash val="sysDash"/>
            </a:ln>
          </p:spPr>
          <p:txBody>
            <a:bodyPr wrap="square" rtlCol="0">
              <a:spAutoFit/>
            </a:bodyPr>
            <a:lstStyle/>
            <a:p>
              <a:pPr algn="ctr"/>
              <a:r>
                <a:rPr lang="en-US" altLang="zh-CN" sz="1600" dirty="0">
                  <a:latin typeface="Helvetica" panose="020B0604020202020204" pitchFamily="34" charset="0"/>
                  <a:cs typeface="Helvetica" panose="020B0604020202020204" pitchFamily="34" charset="0"/>
                </a:rPr>
                <a:t>Newly opened</a:t>
              </a:r>
              <a:endParaRPr lang="zh-CN" altLang="en-US" sz="1600" dirty="0">
                <a:latin typeface="Helvetica" panose="020B0604020202020204" pitchFamily="34" charset="0"/>
                <a:cs typeface="Helvetica" panose="020B0604020202020204" pitchFamily="34" charset="0"/>
              </a:endParaRPr>
            </a:p>
          </p:txBody>
        </p:sp>
      </p:grpSp>
      <p:sp>
        <p:nvSpPr>
          <p:cNvPr id="25" name="矩形 24">
            <a:extLst>
              <a:ext uri="{FF2B5EF4-FFF2-40B4-BE49-F238E27FC236}">
                <a16:creationId xmlns:a16="http://schemas.microsoft.com/office/drawing/2014/main" id="{01829E50-FAA5-49B2-88DC-6A299D924FF3}"/>
              </a:ext>
            </a:extLst>
          </p:cNvPr>
          <p:cNvSpPr/>
          <p:nvPr/>
        </p:nvSpPr>
        <p:spPr>
          <a:xfrm>
            <a:off x="499952" y="1104457"/>
            <a:ext cx="4676280" cy="400110"/>
          </a:xfrm>
          <a:prstGeom prst="rect">
            <a:avLst/>
          </a:prstGeom>
        </p:spPr>
        <p:txBody>
          <a:bodyPr wrap="none">
            <a:spAutoFit/>
          </a:bodyPr>
          <a:lstStyle/>
          <a:p>
            <a:pPr marL="285750" indent="-285750">
              <a:buFont typeface="Wingdings" panose="05000000000000000000" pitchFamily="2" charset="2"/>
              <a:buChar char="l"/>
            </a:pPr>
            <a:r>
              <a:rPr lang="en-US" altLang="zh-CN" sz="2000" dirty="0">
                <a:latin typeface="Helvetica" panose="020B0604020202020204" pitchFamily="34" charset="0"/>
                <a:cs typeface="Helvetica" panose="020B0604020202020204" pitchFamily="34" charset="0"/>
              </a:rPr>
              <a:t>Spatial distribution of transit ridership</a:t>
            </a:r>
          </a:p>
        </p:txBody>
      </p:sp>
    </p:spTree>
    <p:extLst>
      <p:ext uri="{BB962C8B-B14F-4D97-AF65-F5344CB8AC3E}">
        <p14:creationId xmlns:p14="http://schemas.microsoft.com/office/powerpoint/2010/main" val="23423410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14E45126-7D93-4679-AA5A-DA8EFFDB8A4A}"/>
              </a:ext>
            </a:extLst>
          </p:cNvPr>
          <p:cNvSpPr/>
          <p:nvPr/>
        </p:nvSpPr>
        <p:spPr>
          <a:xfrm>
            <a:off x="0" y="1053571"/>
            <a:ext cx="5834743" cy="5435096"/>
          </a:xfrm>
          <a:prstGeom prst="rect">
            <a:avLst/>
          </a:prstGeom>
          <a:solidFill>
            <a:srgbClr val="FFFFFF"/>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569A348F-8472-4C4D-9E9E-EA67A912B7B0}"/>
              </a:ext>
            </a:extLst>
          </p:cNvPr>
          <p:cNvSpPr txBox="1"/>
          <p:nvPr/>
        </p:nvSpPr>
        <p:spPr>
          <a:xfrm>
            <a:off x="-1" y="6488668"/>
            <a:ext cx="9144001" cy="584775"/>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3 - Analysis on the characteristics of transit ridership and land use</a:t>
            </a:r>
            <a:endParaRPr lang="en-US" altLang="zh-CN" sz="1400" i="1" dirty="0">
              <a:latin typeface="Times New Roman" panose="02020603050405020304" pitchFamily="18" charset="0"/>
              <a:cs typeface="Times New Roman" panose="02020603050405020304" pitchFamily="18" charset="0"/>
            </a:endParaRPr>
          </a:p>
          <a:p>
            <a:endParaRPr lang="en-US" altLang="zh-CN" sz="1400" i="1" dirty="0">
              <a:latin typeface="Times New Roman" panose="02020603050405020304" pitchFamily="18" charset="0"/>
              <a:cs typeface="Times New Roman" panose="02020603050405020304" pitchFamily="18" charset="0"/>
            </a:endParaRPr>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Characteristics of transit ridership and land use</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chemeClr val="accent6"/>
          </a:solidFill>
          <a:ln w="28575" cap="flat">
            <a:solidFill>
              <a:schemeClr val="accent6"/>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2800" b="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rPr>
              <a:t>3.3</a:t>
            </a:r>
            <a:endParaRPr kumimoji="0" lang="zh-CN" altLang="en-US" sz="2800" b="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7505965D-C0D8-4340-A73F-2B20B6AAF124}"/>
              </a:ext>
            </a:extLst>
          </p:cNvPr>
          <p:cNvSpPr>
            <a:spLocks noGrp="1"/>
          </p:cNvSpPr>
          <p:nvPr>
            <p:ph type="sldNum" sz="quarter" idx="12"/>
          </p:nvPr>
        </p:nvSpPr>
        <p:spPr/>
        <p:txBody>
          <a:bodyPr/>
          <a:lstStyle/>
          <a:p>
            <a:fld id="{A17BB91D-344C-44E0-9148-DFE0CFF5CFC9}" type="slidenum">
              <a:rPr lang="zh-CN" altLang="en-US" smtClean="0"/>
              <a:t>34</a:t>
            </a:fld>
            <a:endParaRPr lang="zh-CN" altLang="en-US"/>
          </a:p>
        </p:txBody>
      </p:sp>
      <p:graphicFrame>
        <p:nvGraphicFramePr>
          <p:cNvPr id="10" name="表格 9">
            <a:extLst>
              <a:ext uri="{FF2B5EF4-FFF2-40B4-BE49-F238E27FC236}">
                <a16:creationId xmlns:a16="http://schemas.microsoft.com/office/drawing/2014/main" id="{BFF92D7C-84E0-49CD-84BF-AC6BD49D8CF9}"/>
              </a:ext>
            </a:extLst>
          </p:cNvPr>
          <p:cNvGraphicFramePr>
            <a:graphicFrameLocks noGrp="1"/>
          </p:cNvGraphicFramePr>
          <p:nvPr>
            <p:extLst>
              <p:ext uri="{D42A27DB-BD31-4B8C-83A1-F6EECF244321}">
                <p14:modId xmlns:p14="http://schemas.microsoft.com/office/powerpoint/2010/main" val="367989532"/>
              </p:ext>
            </p:extLst>
          </p:nvPr>
        </p:nvGraphicFramePr>
        <p:xfrm>
          <a:off x="499952" y="1750554"/>
          <a:ext cx="4943810" cy="2135498"/>
        </p:xfrm>
        <a:graphic>
          <a:graphicData uri="http://schemas.openxmlformats.org/drawingml/2006/table">
            <a:tbl>
              <a:tblPr firstRow="1" firstCol="1" bandRow="1">
                <a:tableStyleId>{7E9639D4-E3E2-4D34-9284-5A2195B3D0D7}</a:tableStyleId>
              </a:tblPr>
              <a:tblGrid>
                <a:gridCol w="1380702">
                  <a:extLst>
                    <a:ext uri="{9D8B030D-6E8A-4147-A177-3AD203B41FA5}">
                      <a16:colId xmlns:a16="http://schemas.microsoft.com/office/drawing/2014/main" val="4237279918"/>
                    </a:ext>
                  </a:extLst>
                </a:gridCol>
                <a:gridCol w="890777">
                  <a:extLst>
                    <a:ext uri="{9D8B030D-6E8A-4147-A177-3AD203B41FA5}">
                      <a16:colId xmlns:a16="http://schemas.microsoft.com/office/drawing/2014/main" val="3302288928"/>
                    </a:ext>
                  </a:extLst>
                </a:gridCol>
                <a:gridCol w="890777">
                  <a:extLst>
                    <a:ext uri="{9D8B030D-6E8A-4147-A177-3AD203B41FA5}">
                      <a16:colId xmlns:a16="http://schemas.microsoft.com/office/drawing/2014/main" val="4118407101"/>
                    </a:ext>
                  </a:extLst>
                </a:gridCol>
                <a:gridCol w="890777">
                  <a:extLst>
                    <a:ext uri="{9D8B030D-6E8A-4147-A177-3AD203B41FA5}">
                      <a16:colId xmlns:a16="http://schemas.microsoft.com/office/drawing/2014/main" val="3268175649"/>
                    </a:ext>
                  </a:extLst>
                </a:gridCol>
                <a:gridCol w="890777">
                  <a:extLst>
                    <a:ext uri="{9D8B030D-6E8A-4147-A177-3AD203B41FA5}">
                      <a16:colId xmlns:a16="http://schemas.microsoft.com/office/drawing/2014/main" val="2810566788"/>
                    </a:ext>
                  </a:extLst>
                </a:gridCol>
              </a:tblGrid>
              <a:tr h="641950">
                <a:tc>
                  <a:txBody>
                    <a:bodyPr/>
                    <a:lstStyle/>
                    <a:p>
                      <a:pPr algn="ctr"/>
                      <a:r>
                        <a:rPr lang="en-US" altLang="zh-CN" sz="1600" b="0" kern="100" dirty="0">
                          <a:solidFill>
                            <a:schemeClr val="tx1"/>
                          </a:solidFill>
                          <a:effectLst/>
                          <a:latin typeface="Helvetica" panose="020B0604020202020204" pitchFamily="34" charset="0"/>
                          <a:ea typeface="+mn-ea"/>
                          <a:cs typeface="Helvetica" panose="020B0604020202020204" pitchFamily="34" charset="0"/>
                        </a:rPr>
                        <a:t>Transit ridership</a:t>
                      </a:r>
                      <a:endParaRPr lang="zh-CN" sz="1600" b="0" kern="100" dirty="0">
                        <a:solidFill>
                          <a:schemeClr val="tx1"/>
                        </a:solidFill>
                        <a:effectLst/>
                        <a:latin typeface="Helvetica" panose="020B0604020202020204" pitchFamily="34" charset="0"/>
                        <a:ea typeface="+mn-ea"/>
                        <a:cs typeface="Helvetica" panose="020B0604020202020204" pitchFamily="34" charset="0"/>
                      </a:endParaRPr>
                    </a:p>
                  </a:txBody>
                  <a:tcPr marL="123692" marR="123692" marT="0" marB="0" anchor="ctr">
                    <a:solidFill>
                      <a:schemeClr val="accent6">
                        <a:lumMod val="60000"/>
                        <a:lumOff val="40000"/>
                      </a:schemeClr>
                    </a:solidFill>
                  </a:tcPr>
                </a:tc>
                <a:tc>
                  <a:txBody>
                    <a:bodyPr/>
                    <a:lstStyle/>
                    <a:p>
                      <a:pPr algn="ctr">
                        <a:spcAft>
                          <a:spcPts val="0"/>
                        </a:spcAft>
                      </a:pPr>
                      <a:r>
                        <a:rPr lang="en-US" sz="1600" b="0" kern="100" dirty="0">
                          <a:solidFill>
                            <a:schemeClr val="tx1"/>
                          </a:solidFill>
                          <a:effectLst/>
                          <a:latin typeface="Helvetica" panose="020B0604020202020204" pitchFamily="34" charset="0"/>
                          <a:ea typeface="+mn-ea"/>
                          <a:cs typeface="Helvetica" panose="020B0604020202020204" pitchFamily="34" charset="0"/>
                        </a:rPr>
                        <a:t>Total</a:t>
                      </a:r>
                      <a:endParaRPr lang="zh-CN" sz="1600" b="0" kern="100" dirty="0">
                        <a:solidFill>
                          <a:schemeClr val="tx1"/>
                        </a:solidFill>
                        <a:effectLst/>
                        <a:latin typeface="Helvetica" panose="020B0604020202020204" pitchFamily="34" charset="0"/>
                        <a:ea typeface="+mn-ea"/>
                        <a:cs typeface="Helvetica" panose="020B0604020202020204" pitchFamily="34" charset="0"/>
                      </a:endParaRPr>
                    </a:p>
                  </a:txBody>
                  <a:tcPr marL="123692" marR="123692" marT="0" marB="0" anchor="ctr">
                    <a:solidFill>
                      <a:schemeClr val="accent6">
                        <a:lumMod val="60000"/>
                        <a:lumOff val="40000"/>
                      </a:schemeClr>
                    </a:solidFill>
                  </a:tcPr>
                </a:tc>
                <a:tc>
                  <a:txBody>
                    <a:bodyPr/>
                    <a:lstStyle/>
                    <a:p>
                      <a:pPr algn="ctr">
                        <a:spcAft>
                          <a:spcPts val="0"/>
                        </a:spcAft>
                      </a:pPr>
                      <a:r>
                        <a:rPr lang="en-US" sz="1600" b="0" kern="100" dirty="0">
                          <a:solidFill>
                            <a:schemeClr val="tx1"/>
                          </a:solidFill>
                          <a:effectLst/>
                          <a:latin typeface="Helvetica" panose="020B0604020202020204" pitchFamily="34" charset="0"/>
                          <a:ea typeface="+mn-ea"/>
                          <a:cs typeface="Helvetica" panose="020B0604020202020204" pitchFamily="34" charset="0"/>
                        </a:rPr>
                        <a:t>Line 1</a:t>
                      </a:r>
                      <a:endParaRPr lang="zh-CN" sz="1600" b="0" kern="100" dirty="0">
                        <a:solidFill>
                          <a:schemeClr val="tx1"/>
                        </a:solidFill>
                        <a:effectLst/>
                        <a:latin typeface="Helvetica" panose="020B0604020202020204" pitchFamily="34" charset="0"/>
                        <a:ea typeface="+mn-ea"/>
                        <a:cs typeface="Helvetica" panose="020B0604020202020204" pitchFamily="34" charset="0"/>
                      </a:endParaRPr>
                    </a:p>
                  </a:txBody>
                  <a:tcPr marL="123692" marR="123692" marT="0" marB="0" anchor="ctr">
                    <a:solidFill>
                      <a:schemeClr val="accent6">
                        <a:lumMod val="60000"/>
                        <a:lumOff val="40000"/>
                      </a:schemeClr>
                    </a:solidFill>
                  </a:tcPr>
                </a:tc>
                <a:tc>
                  <a:txBody>
                    <a:bodyPr/>
                    <a:lstStyle/>
                    <a:p>
                      <a:pPr algn="ctr">
                        <a:spcAft>
                          <a:spcPts val="0"/>
                        </a:spcAft>
                      </a:pPr>
                      <a:r>
                        <a:rPr lang="en-US" sz="1600" b="0" kern="100" dirty="0">
                          <a:solidFill>
                            <a:schemeClr val="tx1"/>
                          </a:solidFill>
                          <a:effectLst/>
                          <a:latin typeface="Helvetica" panose="020B0604020202020204" pitchFamily="34" charset="0"/>
                          <a:ea typeface="+mn-ea"/>
                          <a:cs typeface="Helvetica" panose="020B0604020202020204" pitchFamily="34" charset="0"/>
                        </a:rPr>
                        <a:t>Line 2</a:t>
                      </a:r>
                      <a:endParaRPr lang="zh-CN" sz="1600" b="0" kern="100" dirty="0">
                        <a:solidFill>
                          <a:schemeClr val="tx1"/>
                        </a:solidFill>
                        <a:effectLst/>
                        <a:latin typeface="Helvetica" panose="020B0604020202020204" pitchFamily="34" charset="0"/>
                        <a:ea typeface="+mn-ea"/>
                        <a:cs typeface="Helvetica" panose="020B0604020202020204" pitchFamily="34" charset="0"/>
                      </a:endParaRPr>
                    </a:p>
                  </a:txBody>
                  <a:tcPr marL="123692" marR="123692" marT="0" marB="0" anchor="ctr">
                    <a:solidFill>
                      <a:schemeClr val="accent6">
                        <a:lumMod val="60000"/>
                        <a:lumOff val="40000"/>
                      </a:schemeClr>
                    </a:solidFill>
                  </a:tcPr>
                </a:tc>
                <a:tc>
                  <a:txBody>
                    <a:bodyPr/>
                    <a:lstStyle/>
                    <a:p>
                      <a:pPr algn="ctr">
                        <a:spcAft>
                          <a:spcPts val="0"/>
                        </a:spcAft>
                      </a:pPr>
                      <a:r>
                        <a:rPr lang="en-US" sz="1600" b="0" kern="100" dirty="0">
                          <a:solidFill>
                            <a:schemeClr val="tx1"/>
                          </a:solidFill>
                          <a:effectLst/>
                          <a:latin typeface="Helvetica" panose="020B0604020202020204" pitchFamily="34" charset="0"/>
                          <a:ea typeface="+mn-ea"/>
                          <a:cs typeface="Helvetica" panose="020B0604020202020204" pitchFamily="34" charset="0"/>
                        </a:rPr>
                        <a:t>Line 3</a:t>
                      </a:r>
                      <a:endParaRPr lang="zh-CN" sz="1600" b="0" kern="100" dirty="0">
                        <a:solidFill>
                          <a:schemeClr val="tx1"/>
                        </a:solidFill>
                        <a:effectLst/>
                        <a:latin typeface="Helvetica" panose="020B0604020202020204" pitchFamily="34" charset="0"/>
                        <a:ea typeface="+mn-ea"/>
                        <a:cs typeface="Helvetica" panose="020B0604020202020204" pitchFamily="34" charset="0"/>
                      </a:endParaRPr>
                    </a:p>
                  </a:txBody>
                  <a:tcPr marL="123692" marR="123692" marT="0" marB="0" anchor="ctr">
                    <a:solidFill>
                      <a:schemeClr val="accent6">
                        <a:lumMod val="60000"/>
                        <a:lumOff val="40000"/>
                      </a:schemeClr>
                    </a:solidFill>
                  </a:tcPr>
                </a:tc>
                <a:extLst>
                  <a:ext uri="{0D108BD9-81ED-4DB2-BD59-A6C34878D82A}">
                    <a16:rowId xmlns:a16="http://schemas.microsoft.com/office/drawing/2014/main" val="412027874"/>
                  </a:ext>
                </a:extLst>
              </a:tr>
              <a:tr h="373387">
                <a:tc>
                  <a:txBody>
                    <a:bodyPr/>
                    <a:lstStyle/>
                    <a:p>
                      <a:pPr algn="ctr">
                        <a:spcAft>
                          <a:spcPts val="0"/>
                        </a:spcAft>
                      </a:pPr>
                      <a:r>
                        <a:rPr lang="en-US" sz="1600" b="0" kern="100" dirty="0">
                          <a:effectLst/>
                          <a:latin typeface="Helvetica" panose="020B0604020202020204" pitchFamily="34" charset="0"/>
                          <a:ea typeface="+mn-ea"/>
                          <a:cs typeface="Helvetica" panose="020B0604020202020204" pitchFamily="34" charset="0"/>
                        </a:rPr>
                        <a:t>Hub</a:t>
                      </a:r>
                      <a:endParaRPr lang="zh-CN" sz="1600" b="0" kern="100" dirty="0">
                        <a:effectLst/>
                        <a:latin typeface="Helvetica" panose="020B0604020202020204" pitchFamily="34" charset="0"/>
                        <a:ea typeface="+mn-ea"/>
                        <a:cs typeface="Helvetica" panose="020B0604020202020204" pitchFamily="34" charset="0"/>
                      </a:endParaRPr>
                    </a:p>
                  </a:txBody>
                  <a:tcPr marL="123692" marR="123692" marT="0" marB="0" anchor="ctr"/>
                </a:tc>
                <a:tc>
                  <a:txBody>
                    <a:bodyPr/>
                    <a:lstStyle/>
                    <a:p>
                      <a:pPr algn="ctr">
                        <a:spcAft>
                          <a:spcPts val="0"/>
                        </a:spcAft>
                      </a:pPr>
                      <a:r>
                        <a:rPr lang="en-US" sz="1600" b="0" kern="100" dirty="0">
                          <a:effectLst/>
                          <a:latin typeface="Helvetica" panose="020B0604020202020204" pitchFamily="34" charset="0"/>
                          <a:ea typeface="+mn-ea"/>
                          <a:cs typeface="Helvetica" panose="020B0604020202020204" pitchFamily="34" charset="0"/>
                        </a:rPr>
                        <a:t>2</a:t>
                      </a:r>
                      <a:endParaRPr lang="zh-CN" sz="1600" b="0" kern="100" dirty="0">
                        <a:effectLst/>
                        <a:latin typeface="Helvetica" panose="020B0604020202020204" pitchFamily="34" charset="0"/>
                        <a:ea typeface="+mn-ea"/>
                        <a:cs typeface="Helvetica" panose="020B0604020202020204" pitchFamily="34" charset="0"/>
                      </a:endParaRPr>
                    </a:p>
                  </a:txBody>
                  <a:tcPr marL="123692" marR="123692" marT="0" marB="0" anchor="ctr"/>
                </a:tc>
                <a:tc>
                  <a:txBody>
                    <a:bodyPr/>
                    <a:lstStyle/>
                    <a:p>
                      <a:pPr algn="ctr">
                        <a:spcAft>
                          <a:spcPts val="0"/>
                        </a:spcAft>
                      </a:pPr>
                      <a:r>
                        <a:rPr lang="en-US" sz="1600" b="0" kern="100" dirty="0">
                          <a:effectLst/>
                          <a:latin typeface="Helvetica" panose="020B0604020202020204" pitchFamily="34" charset="0"/>
                          <a:ea typeface="+mn-ea"/>
                          <a:cs typeface="Helvetica" panose="020B0604020202020204" pitchFamily="34" charset="0"/>
                        </a:rPr>
                        <a:t>2</a:t>
                      </a:r>
                      <a:endParaRPr lang="zh-CN" sz="1600" b="0" kern="100" dirty="0">
                        <a:effectLst/>
                        <a:latin typeface="Helvetica" panose="020B0604020202020204" pitchFamily="34" charset="0"/>
                        <a:ea typeface="+mn-ea"/>
                        <a:cs typeface="Helvetica" panose="020B0604020202020204" pitchFamily="34" charset="0"/>
                      </a:endParaRPr>
                    </a:p>
                  </a:txBody>
                  <a:tcPr marL="123692" marR="123692" marT="0" marB="0" anchor="ctr"/>
                </a:tc>
                <a:tc>
                  <a:txBody>
                    <a:bodyPr/>
                    <a:lstStyle/>
                    <a:p>
                      <a:pPr algn="ctr">
                        <a:spcAft>
                          <a:spcPts val="0"/>
                        </a:spcAft>
                      </a:pPr>
                      <a:r>
                        <a:rPr lang="en-US" sz="1600" b="0" kern="100" dirty="0">
                          <a:effectLst/>
                          <a:latin typeface="Helvetica" panose="020B0604020202020204" pitchFamily="34" charset="0"/>
                          <a:ea typeface="+mn-ea"/>
                          <a:cs typeface="Helvetica" panose="020B0604020202020204" pitchFamily="34" charset="0"/>
                        </a:rPr>
                        <a:t>0</a:t>
                      </a:r>
                      <a:endParaRPr lang="zh-CN" sz="1600" b="0" kern="100" dirty="0">
                        <a:effectLst/>
                        <a:latin typeface="Helvetica" panose="020B0604020202020204" pitchFamily="34" charset="0"/>
                        <a:ea typeface="+mn-ea"/>
                        <a:cs typeface="Helvetica" panose="020B0604020202020204" pitchFamily="34" charset="0"/>
                      </a:endParaRPr>
                    </a:p>
                  </a:txBody>
                  <a:tcPr marL="123692" marR="123692" marT="0" marB="0" anchor="ctr"/>
                </a:tc>
                <a:tc>
                  <a:txBody>
                    <a:bodyPr/>
                    <a:lstStyle/>
                    <a:p>
                      <a:pPr algn="ctr">
                        <a:spcAft>
                          <a:spcPts val="0"/>
                        </a:spcAft>
                      </a:pPr>
                      <a:r>
                        <a:rPr lang="en-US" sz="1600" b="0" kern="100" dirty="0">
                          <a:effectLst/>
                          <a:latin typeface="Helvetica" panose="020B0604020202020204" pitchFamily="34" charset="0"/>
                          <a:ea typeface="+mn-ea"/>
                          <a:cs typeface="Helvetica" panose="020B0604020202020204" pitchFamily="34" charset="0"/>
                        </a:rPr>
                        <a:t>0</a:t>
                      </a:r>
                      <a:endParaRPr lang="zh-CN" sz="1600" b="0" kern="100" dirty="0">
                        <a:effectLst/>
                        <a:latin typeface="Helvetica" panose="020B0604020202020204" pitchFamily="34" charset="0"/>
                        <a:ea typeface="+mn-ea"/>
                        <a:cs typeface="Helvetica" panose="020B0604020202020204" pitchFamily="34" charset="0"/>
                      </a:endParaRPr>
                    </a:p>
                  </a:txBody>
                  <a:tcPr marL="123692" marR="123692" marT="0" marB="0" anchor="ctr"/>
                </a:tc>
                <a:extLst>
                  <a:ext uri="{0D108BD9-81ED-4DB2-BD59-A6C34878D82A}">
                    <a16:rowId xmlns:a16="http://schemas.microsoft.com/office/drawing/2014/main" val="1309582667"/>
                  </a:ext>
                </a:extLst>
              </a:tr>
              <a:tr h="373387">
                <a:tc>
                  <a:txBody>
                    <a:bodyPr/>
                    <a:lstStyle/>
                    <a:p>
                      <a:pPr algn="ctr">
                        <a:spcAft>
                          <a:spcPts val="0"/>
                        </a:spcAft>
                      </a:pPr>
                      <a:r>
                        <a:rPr lang="en-US" sz="1600" b="0" kern="100">
                          <a:effectLst/>
                          <a:latin typeface="Helvetica" panose="020B0604020202020204" pitchFamily="34" charset="0"/>
                          <a:ea typeface="+mn-ea"/>
                          <a:cs typeface="Helvetica" panose="020B0604020202020204" pitchFamily="34" charset="0"/>
                        </a:rPr>
                        <a:t>Large</a:t>
                      </a:r>
                      <a:endParaRPr lang="zh-CN" sz="1600" b="0" kern="100">
                        <a:effectLst/>
                        <a:latin typeface="Helvetica" panose="020B0604020202020204" pitchFamily="34" charset="0"/>
                        <a:ea typeface="+mn-ea"/>
                        <a:cs typeface="Helvetica" panose="020B0604020202020204" pitchFamily="34" charset="0"/>
                      </a:endParaRPr>
                    </a:p>
                  </a:txBody>
                  <a:tcPr marL="123692" marR="123692" marT="0" marB="0" anchor="ctr"/>
                </a:tc>
                <a:tc>
                  <a:txBody>
                    <a:bodyPr/>
                    <a:lstStyle/>
                    <a:p>
                      <a:pPr algn="ctr">
                        <a:spcAft>
                          <a:spcPts val="0"/>
                        </a:spcAft>
                      </a:pPr>
                      <a:r>
                        <a:rPr lang="en-US" sz="1600" b="0" kern="100">
                          <a:effectLst/>
                          <a:latin typeface="Helvetica" panose="020B0604020202020204" pitchFamily="34" charset="0"/>
                          <a:ea typeface="+mn-ea"/>
                          <a:cs typeface="Helvetica" panose="020B0604020202020204" pitchFamily="34" charset="0"/>
                        </a:rPr>
                        <a:t>4</a:t>
                      </a:r>
                      <a:endParaRPr lang="zh-CN" sz="1600" b="0" kern="100">
                        <a:effectLst/>
                        <a:latin typeface="Helvetica" panose="020B0604020202020204" pitchFamily="34" charset="0"/>
                        <a:ea typeface="+mn-ea"/>
                        <a:cs typeface="Helvetica" panose="020B0604020202020204" pitchFamily="34" charset="0"/>
                      </a:endParaRPr>
                    </a:p>
                  </a:txBody>
                  <a:tcPr marL="123692" marR="123692" marT="0" marB="0" anchor="ctr"/>
                </a:tc>
                <a:tc>
                  <a:txBody>
                    <a:bodyPr/>
                    <a:lstStyle/>
                    <a:p>
                      <a:pPr algn="ctr">
                        <a:spcAft>
                          <a:spcPts val="0"/>
                        </a:spcAft>
                      </a:pPr>
                      <a:r>
                        <a:rPr lang="en-US" sz="1600" b="0" kern="100" dirty="0">
                          <a:effectLst/>
                          <a:latin typeface="Helvetica" panose="020B0604020202020204" pitchFamily="34" charset="0"/>
                          <a:ea typeface="+mn-ea"/>
                          <a:cs typeface="Helvetica" panose="020B0604020202020204" pitchFamily="34" charset="0"/>
                        </a:rPr>
                        <a:t>3</a:t>
                      </a:r>
                      <a:endParaRPr lang="zh-CN" sz="1600" b="0" kern="100" dirty="0">
                        <a:effectLst/>
                        <a:latin typeface="Helvetica" panose="020B0604020202020204" pitchFamily="34" charset="0"/>
                        <a:ea typeface="+mn-ea"/>
                        <a:cs typeface="Helvetica" panose="020B0604020202020204" pitchFamily="34" charset="0"/>
                      </a:endParaRPr>
                    </a:p>
                  </a:txBody>
                  <a:tcPr marL="123692" marR="123692" marT="0" marB="0" anchor="ctr"/>
                </a:tc>
                <a:tc>
                  <a:txBody>
                    <a:bodyPr/>
                    <a:lstStyle/>
                    <a:p>
                      <a:pPr algn="ctr">
                        <a:spcAft>
                          <a:spcPts val="0"/>
                        </a:spcAft>
                      </a:pPr>
                      <a:r>
                        <a:rPr lang="en-US" sz="1600" b="0" kern="100" dirty="0">
                          <a:effectLst/>
                          <a:latin typeface="Helvetica" panose="020B0604020202020204" pitchFamily="34" charset="0"/>
                          <a:ea typeface="+mn-ea"/>
                          <a:cs typeface="Helvetica" panose="020B0604020202020204" pitchFamily="34" charset="0"/>
                        </a:rPr>
                        <a:t>0</a:t>
                      </a:r>
                      <a:endParaRPr lang="zh-CN" sz="1600" b="0" kern="100" dirty="0">
                        <a:effectLst/>
                        <a:latin typeface="Helvetica" panose="020B0604020202020204" pitchFamily="34" charset="0"/>
                        <a:ea typeface="+mn-ea"/>
                        <a:cs typeface="Helvetica" panose="020B0604020202020204" pitchFamily="34" charset="0"/>
                      </a:endParaRPr>
                    </a:p>
                  </a:txBody>
                  <a:tcPr marL="123692" marR="123692" marT="0" marB="0" anchor="ctr"/>
                </a:tc>
                <a:tc>
                  <a:txBody>
                    <a:bodyPr/>
                    <a:lstStyle/>
                    <a:p>
                      <a:pPr algn="ctr">
                        <a:spcAft>
                          <a:spcPts val="0"/>
                        </a:spcAft>
                      </a:pPr>
                      <a:r>
                        <a:rPr lang="en-US" sz="1600" b="0" kern="100" dirty="0">
                          <a:effectLst/>
                          <a:latin typeface="Helvetica" panose="020B0604020202020204" pitchFamily="34" charset="0"/>
                          <a:ea typeface="+mn-ea"/>
                          <a:cs typeface="Helvetica" panose="020B0604020202020204" pitchFamily="34" charset="0"/>
                        </a:rPr>
                        <a:t>1</a:t>
                      </a:r>
                      <a:endParaRPr lang="zh-CN" sz="1600" b="0" kern="100" dirty="0">
                        <a:effectLst/>
                        <a:latin typeface="Helvetica" panose="020B0604020202020204" pitchFamily="34" charset="0"/>
                        <a:ea typeface="+mn-ea"/>
                        <a:cs typeface="Helvetica" panose="020B0604020202020204" pitchFamily="34" charset="0"/>
                      </a:endParaRPr>
                    </a:p>
                  </a:txBody>
                  <a:tcPr marL="123692" marR="123692" marT="0" marB="0" anchor="ctr"/>
                </a:tc>
                <a:extLst>
                  <a:ext uri="{0D108BD9-81ED-4DB2-BD59-A6C34878D82A}">
                    <a16:rowId xmlns:a16="http://schemas.microsoft.com/office/drawing/2014/main" val="2198295667"/>
                  </a:ext>
                </a:extLst>
              </a:tr>
              <a:tr h="373387">
                <a:tc>
                  <a:txBody>
                    <a:bodyPr/>
                    <a:lstStyle/>
                    <a:p>
                      <a:pPr algn="ctr">
                        <a:spcAft>
                          <a:spcPts val="0"/>
                        </a:spcAft>
                      </a:pPr>
                      <a:r>
                        <a:rPr lang="en-US" sz="1600" b="0" kern="100">
                          <a:effectLst/>
                          <a:latin typeface="Helvetica" panose="020B0604020202020204" pitchFamily="34" charset="0"/>
                          <a:ea typeface="+mn-ea"/>
                          <a:cs typeface="Helvetica" panose="020B0604020202020204" pitchFamily="34" charset="0"/>
                        </a:rPr>
                        <a:t>Medium</a:t>
                      </a:r>
                      <a:endParaRPr lang="zh-CN" sz="1600" b="0" kern="100">
                        <a:effectLst/>
                        <a:latin typeface="Helvetica" panose="020B0604020202020204" pitchFamily="34" charset="0"/>
                        <a:ea typeface="+mn-ea"/>
                        <a:cs typeface="Helvetica" panose="020B0604020202020204" pitchFamily="34" charset="0"/>
                      </a:endParaRPr>
                    </a:p>
                  </a:txBody>
                  <a:tcPr marL="123692" marR="123692" marT="0" marB="0" anchor="ctr"/>
                </a:tc>
                <a:tc>
                  <a:txBody>
                    <a:bodyPr/>
                    <a:lstStyle/>
                    <a:p>
                      <a:pPr algn="ctr">
                        <a:spcAft>
                          <a:spcPts val="0"/>
                        </a:spcAft>
                      </a:pPr>
                      <a:r>
                        <a:rPr lang="en-US" sz="1600" b="0" kern="100">
                          <a:effectLst/>
                          <a:latin typeface="Helvetica" panose="020B0604020202020204" pitchFamily="34" charset="0"/>
                          <a:ea typeface="+mn-ea"/>
                          <a:cs typeface="Helvetica" panose="020B0604020202020204" pitchFamily="34" charset="0"/>
                        </a:rPr>
                        <a:t>11</a:t>
                      </a:r>
                      <a:endParaRPr lang="zh-CN" sz="1600" b="0" kern="100">
                        <a:effectLst/>
                        <a:latin typeface="Helvetica" panose="020B0604020202020204" pitchFamily="34" charset="0"/>
                        <a:ea typeface="+mn-ea"/>
                        <a:cs typeface="Helvetica" panose="020B0604020202020204" pitchFamily="34" charset="0"/>
                      </a:endParaRPr>
                    </a:p>
                  </a:txBody>
                  <a:tcPr marL="123692" marR="123692" marT="0" marB="0" anchor="ctr"/>
                </a:tc>
                <a:tc>
                  <a:txBody>
                    <a:bodyPr/>
                    <a:lstStyle/>
                    <a:p>
                      <a:pPr algn="ctr">
                        <a:spcAft>
                          <a:spcPts val="0"/>
                        </a:spcAft>
                      </a:pPr>
                      <a:r>
                        <a:rPr lang="en-US" sz="1600" b="0" kern="100">
                          <a:effectLst/>
                          <a:latin typeface="Helvetica" panose="020B0604020202020204" pitchFamily="34" charset="0"/>
                          <a:ea typeface="+mn-ea"/>
                          <a:cs typeface="Helvetica" panose="020B0604020202020204" pitchFamily="34" charset="0"/>
                        </a:rPr>
                        <a:t>8</a:t>
                      </a:r>
                      <a:endParaRPr lang="zh-CN" sz="1600" b="0" kern="100">
                        <a:effectLst/>
                        <a:latin typeface="Helvetica" panose="020B0604020202020204" pitchFamily="34" charset="0"/>
                        <a:ea typeface="+mn-ea"/>
                        <a:cs typeface="Helvetica" panose="020B0604020202020204" pitchFamily="34" charset="0"/>
                      </a:endParaRPr>
                    </a:p>
                  </a:txBody>
                  <a:tcPr marL="123692" marR="123692" marT="0" marB="0" anchor="ctr"/>
                </a:tc>
                <a:tc>
                  <a:txBody>
                    <a:bodyPr/>
                    <a:lstStyle/>
                    <a:p>
                      <a:pPr algn="ctr">
                        <a:spcAft>
                          <a:spcPts val="0"/>
                        </a:spcAft>
                      </a:pPr>
                      <a:r>
                        <a:rPr lang="en-US" sz="1600" b="0" kern="100" dirty="0">
                          <a:effectLst/>
                          <a:latin typeface="Helvetica" panose="020B0604020202020204" pitchFamily="34" charset="0"/>
                          <a:ea typeface="+mn-ea"/>
                          <a:cs typeface="Helvetica" panose="020B0604020202020204" pitchFamily="34" charset="0"/>
                        </a:rPr>
                        <a:t>1</a:t>
                      </a:r>
                      <a:endParaRPr lang="zh-CN" sz="1600" b="0" kern="100" dirty="0">
                        <a:effectLst/>
                        <a:latin typeface="Helvetica" panose="020B0604020202020204" pitchFamily="34" charset="0"/>
                        <a:ea typeface="+mn-ea"/>
                        <a:cs typeface="Helvetica" panose="020B0604020202020204" pitchFamily="34" charset="0"/>
                      </a:endParaRPr>
                    </a:p>
                  </a:txBody>
                  <a:tcPr marL="123692" marR="123692" marT="0" marB="0" anchor="ctr"/>
                </a:tc>
                <a:tc>
                  <a:txBody>
                    <a:bodyPr/>
                    <a:lstStyle/>
                    <a:p>
                      <a:pPr algn="ctr">
                        <a:spcAft>
                          <a:spcPts val="0"/>
                        </a:spcAft>
                      </a:pPr>
                      <a:r>
                        <a:rPr lang="en-US" sz="1600" b="0" kern="100" dirty="0">
                          <a:effectLst/>
                          <a:latin typeface="Helvetica" panose="020B0604020202020204" pitchFamily="34" charset="0"/>
                          <a:ea typeface="+mn-ea"/>
                          <a:cs typeface="Helvetica" panose="020B0604020202020204" pitchFamily="34" charset="0"/>
                        </a:rPr>
                        <a:t>2</a:t>
                      </a:r>
                      <a:endParaRPr lang="zh-CN" sz="1600" b="0" kern="100" dirty="0">
                        <a:effectLst/>
                        <a:latin typeface="Helvetica" panose="020B0604020202020204" pitchFamily="34" charset="0"/>
                        <a:ea typeface="+mn-ea"/>
                        <a:cs typeface="Helvetica" panose="020B0604020202020204" pitchFamily="34" charset="0"/>
                      </a:endParaRPr>
                    </a:p>
                  </a:txBody>
                  <a:tcPr marL="123692" marR="123692" marT="0" marB="0" anchor="ctr"/>
                </a:tc>
                <a:extLst>
                  <a:ext uri="{0D108BD9-81ED-4DB2-BD59-A6C34878D82A}">
                    <a16:rowId xmlns:a16="http://schemas.microsoft.com/office/drawing/2014/main" val="916999108"/>
                  </a:ext>
                </a:extLst>
              </a:tr>
              <a:tr h="373387">
                <a:tc>
                  <a:txBody>
                    <a:bodyPr/>
                    <a:lstStyle/>
                    <a:p>
                      <a:pPr algn="ctr">
                        <a:spcAft>
                          <a:spcPts val="0"/>
                        </a:spcAft>
                      </a:pPr>
                      <a:r>
                        <a:rPr lang="en-US" sz="1600" b="0" kern="100" dirty="0">
                          <a:effectLst/>
                          <a:latin typeface="Helvetica" panose="020B0604020202020204" pitchFamily="34" charset="0"/>
                          <a:ea typeface="+mn-ea"/>
                          <a:cs typeface="Helvetica" panose="020B0604020202020204" pitchFamily="34" charset="0"/>
                        </a:rPr>
                        <a:t>Small</a:t>
                      </a:r>
                      <a:endParaRPr lang="zh-CN" sz="1600" b="0" kern="100" dirty="0">
                        <a:effectLst/>
                        <a:latin typeface="Helvetica" panose="020B0604020202020204" pitchFamily="34" charset="0"/>
                        <a:ea typeface="+mn-ea"/>
                        <a:cs typeface="Helvetica" panose="020B0604020202020204" pitchFamily="34" charset="0"/>
                      </a:endParaRPr>
                    </a:p>
                  </a:txBody>
                  <a:tcPr marL="123692" marR="123692" marT="0" marB="0" anchor="ctr"/>
                </a:tc>
                <a:tc>
                  <a:txBody>
                    <a:bodyPr/>
                    <a:lstStyle/>
                    <a:p>
                      <a:pPr algn="ctr">
                        <a:spcAft>
                          <a:spcPts val="0"/>
                        </a:spcAft>
                      </a:pPr>
                      <a:r>
                        <a:rPr lang="en-US" sz="1600" b="0" kern="100" dirty="0">
                          <a:effectLst/>
                          <a:latin typeface="Helvetica" panose="020B0604020202020204" pitchFamily="34" charset="0"/>
                          <a:ea typeface="+mn-ea"/>
                          <a:cs typeface="Helvetica" panose="020B0604020202020204" pitchFamily="34" charset="0"/>
                        </a:rPr>
                        <a:t>18</a:t>
                      </a:r>
                      <a:endParaRPr lang="zh-CN" sz="1600" b="0" kern="100" dirty="0">
                        <a:effectLst/>
                        <a:latin typeface="Helvetica" panose="020B0604020202020204" pitchFamily="34" charset="0"/>
                        <a:ea typeface="+mn-ea"/>
                        <a:cs typeface="Helvetica" panose="020B0604020202020204" pitchFamily="34" charset="0"/>
                      </a:endParaRPr>
                    </a:p>
                  </a:txBody>
                  <a:tcPr marL="123692" marR="123692" marT="0" marB="0" anchor="ctr"/>
                </a:tc>
                <a:tc>
                  <a:txBody>
                    <a:bodyPr/>
                    <a:lstStyle/>
                    <a:p>
                      <a:pPr algn="ctr">
                        <a:spcAft>
                          <a:spcPts val="0"/>
                        </a:spcAft>
                      </a:pPr>
                      <a:r>
                        <a:rPr lang="en-US" sz="1600" b="0" kern="100">
                          <a:effectLst/>
                          <a:latin typeface="Helvetica" panose="020B0604020202020204" pitchFamily="34" charset="0"/>
                          <a:ea typeface="+mn-ea"/>
                          <a:cs typeface="Helvetica" panose="020B0604020202020204" pitchFamily="34" charset="0"/>
                        </a:rPr>
                        <a:t>0</a:t>
                      </a:r>
                      <a:endParaRPr lang="zh-CN" sz="1600" b="0" kern="100">
                        <a:effectLst/>
                        <a:latin typeface="Helvetica" panose="020B0604020202020204" pitchFamily="34" charset="0"/>
                        <a:ea typeface="+mn-ea"/>
                        <a:cs typeface="Helvetica" panose="020B0604020202020204" pitchFamily="34" charset="0"/>
                      </a:endParaRPr>
                    </a:p>
                  </a:txBody>
                  <a:tcPr marL="123692" marR="123692" marT="0" marB="0" anchor="ctr"/>
                </a:tc>
                <a:tc>
                  <a:txBody>
                    <a:bodyPr/>
                    <a:lstStyle/>
                    <a:p>
                      <a:pPr algn="ctr">
                        <a:spcAft>
                          <a:spcPts val="0"/>
                        </a:spcAft>
                      </a:pPr>
                      <a:r>
                        <a:rPr lang="en-US" sz="1600" b="0" kern="100">
                          <a:effectLst/>
                          <a:latin typeface="Helvetica" panose="020B0604020202020204" pitchFamily="34" charset="0"/>
                          <a:ea typeface="+mn-ea"/>
                          <a:cs typeface="Helvetica" panose="020B0604020202020204" pitchFamily="34" charset="0"/>
                        </a:rPr>
                        <a:t>4</a:t>
                      </a:r>
                      <a:endParaRPr lang="zh-CN" sz="1600" b="0" kern="100">
                        <a:effectLst/>
                        <a:latin typeface="Helvetica" panose="020B0604020202020204" pitchFamily="34" charset="0"/>
                        <a:ea typeface="+mn-ea"/>
                        <a:cs typeface="Helvetica" panose="020B0604020202020204" pitchFamily="34" charset="0"/>
                      </a:endParaRPr>
                    </a:p>
                  </a:txBody>
                  <a:tcPr marL="123692" marR="123692" marT="0" marB="0" anchor="ctr"/>
                </a:tc>
                <a:tc>
                  <a:txBody>
                    <a:bodyPr/>
                    <a:lstStyle/>
                    <a:p>
                      <a:pPr algn="ctr">
                        <a:spcAft>
                          <a:spcPts val="0"/>
                        </a:spcAft>
                      </a:pPr>
                      <a:r>
                        <a:rPr lang="en-US" sz="1600" b="0" kern="100" dirty="0">
                          <a:effectLst/>
                          <a:latin typeface="Helvetica" panose="020B0604020202020204" pitchFamily="34" charset="0"/>
                          <a:ea typeface="+mn-ea"/>
                          <a:cs typeface="Helvetica" panose="020B0604020202020204" pitchFamily="34" charset="0"/>
                        </a:rPr>
                        <a:t>4</a:t>
                      </a:r>
                      <a:endParaRPr lang="zh-CN" sz="1600" b="0" kern="100" dirty="0">
                        <a:effectLst/>
                        <a:latin typeface="Helvetica" panose="020B0604020202020204" pitchFamily="34" charset="0"/>
                        <a:ea typeface="+mn-ea"/>
                        <a:cs typeface="Helvetica" panose="020B0604020202020204" pitchFamily="34" charset="0"/>
                      </a:endParaRPr>
                    </a:p>
                  </a:txBody>
                  <a:tcPr marL="123692" marR="123692" marT="0" marB="0" anchor="ctr"/>
                </a:tc>
                <a:extLst>
                  <a:ext uri="{0D108BD9-81ED-4DB2-BD59-A6C34878D82A}">
                    <a16:rowId xmlns:a16="http://schemas.microsoft.com/office/drawing/2014/main" val="1420202667"/>
                  </a:ext>
                </a:extLst>
              </a:tr>
            </a:tbl>
          </a:graphicData>
        </a:graphic>
      </p:graphicFrame>
      <p:graphicFrame>
        <p:nvGraphicFramePr>
          <p:cNvPr id="11" name="表格 10">
            <a:extLst>
              <a:ext uri="{FF2B5EF4-FFF2-40B4-BE49-F238E27FC236}">
                <a16:creationId xmlns:a16="http://schemas.microsoft.com/office/drawing/2014/main" id="{14594510-D437-4402-ABB2-010AE409567C}"/>
              </a:ext>
            </a:extLst>
          </p:cNvPr>
          <p:cNvGraphicFramePr>
            <a:graphicFrameLocks noGrp="1"/>
          </p:cNvGraphicFramePr>
          <p:nvPr>
            <p:extLst>
              <p:ext uri="{D42A27DB-BD31-4B8C-83A1-F6EECF244321}">
                <p14:modId xmlns:p14="http://schemas.microsoft.com/office/powerpoint/2010/main" val="3225517263"/>
              </p:ext>
            </p:extLst>
          </p:nvPr>
        </p:nvGraphicFramePr>
        <p:xfrm>
          <a:off x="499952" y="4148099"/>
          <a:ext cx="4943810" cy="2135498"/>
        </p:xfrm>
        <a:graphic>
          <a:graphicData uri="http://schemas.openxmlformats.org/drawingml/2006/table">
            <a:tbl>
              <a:tblPr firstRow="1" firstCol="1" bandRow="1">
                <a:tableStyleId>{7E9639D4-E3E2-4D34-9284-5A2195B3D0D7}</a:tableStyleId>
              </a:tblPr>
              <a:tblGrid>
                <a:gridCol w="1374622">
                  <a:extLst>
                    <a:ext uri="{9D8B030D-6E8A-4147-A177-3AD203B41FA5}">
                      <a16:colId xmlns:a16="http://schemas.microsoft.com/office/drawing/2014/main" val="2102970945"/>
                    </a:ext>
                  </a:extLst>
                </a:gridCol>
                <a:gridCol w="892297">
                  <a:extLst>
                    <a:ext uri="{9D8B030D-6E8A-4147-A177-3AD203B41FA5}">
                      <a16:colId xmlns:a16="http://schemas.microsoft.com/office/drawing/2014/main" val="1217244906"/>
                    </a:ext>
                  </a:extLst>
                </a:gridCol>
                <a:gridCol w="892297">
                  <a:extLst>
                    <a:ext uri="{9D8B030D-6E8A-4147-A177-3AD203B41FA5}">
                      <a16:colId xmlns:a16="http://schemas.microsoft.com/office/drawing/2014/main" val="3105321433"/>
                    </a:ext>
                  </a:extLst>
                </a:gridCol>
                <a:gridCol w="892297">
                  <a:extLst>
                    <a:ext uri="{9D8B030D-6E8A-4147-A177-3AD203B41FA5}">
                      <a16:colId xmlns:a16="http://schemas.microsoft.com/office/drawing/2014/main" val="2500632455"/>
                    </a:ext>
                  </a:extLst>
                </a:gridCol>
                <a:gridCol w="892297">
                  <a:extLst>
                    <a:ext uri="{9D8B030D-6E8A-4147-A177-3AD203B41FA5}">
                      <a16:colId xmlns:a16="http://schemas.microsoft.com/office/drawing/2014/main" val="4121508892"/>
                    </a:ext>
                  </a:extLst>
                </a:gridCol>
              </a:tblGrid>
              <a:tr h="641950">
                <a:tc>
                  <a:txBody>
                    <a:bodyPr/>
                    <a:lstStyle/>
                    <a:p>
                      <a:pPr algn="ctr">
                        <a:spcAft>
                          <a:spcPts val="0"/>
                        </a:spcAft>
                      </a:pPr>
                      <a:r>
                        <a:rPr lang="en-US" sz="1600" b="0" kern="100" dirty="0">
                          <a:solidFill>
                            <a:schemeClr val="tx1"/>
                          </a:solidFill>
                          <a:effectLst/>
                          <a:latin typeface="Arial" panose="020B0604020202020204" pitchFamily="34" charset="0"/>
                          <a:ea typeface="+mn-ea"/>
                          <a:cs typeface="Arial" panose="020B0604020202020204" pitchFamily="34" charset="0"/>
                        </a:rPr>
                        <a:t>Growth rate</a:t>
                      </a:r>
                      <a:endParaRPr lang="zh-CN" sz="1600" b="0" kern="100" dirty="0">
                        <a:solidFill>
                          <a:schemeClr val="tx1"/>
                        </a:solidFill>
                        <a:effectLst/>
                        <a:latin typeface="Arial" panose="020B0604020202020204" pitchFamily="34" charset="0"/>
                        <a:ea typeface="+mn-ea"/>
                        <a:cs typeface="Arial" panose="020B0604020202020204" pitchFamily="34" charset="0"/>
                      </a:endParaRPr>
                    </a:p>
                  </a:txBody>
                  <a:tcPr marL="82337" marR="82337" marT="0" marB="0" anchor="ctr">
                    <a:solidFill>
                      <a:schemeClr val="accent6">
                        <a:lumMod val="60000"/>
                        <a:lumOff val="40000"/>
                      </a:schemeClr>
                    </a:solidFill>
                  </a:tcPr>
                </a:tc>
                <a:tc>
                  <a:txBody>
                    <a:bodyPr/>
                    <a:lstStyle/>
                    <a:p>
                      <a:pPr algn="ctr">
                        <a:spcAft>
                          <a:spcPts val="0"/>
                        </a:spcAft>
                      </a:pPr>
                      <a:r>
                        <a:rPr lang="en-US" sz="1600" b="0" kern="100" dirty="0">
                          <a:solidFill>
                            <a:schemeClr val="tx1"/>
                          </a:solidFill>
                          <a:effectLst/>
                          <a:latin typeface="Arial" panose="020B0604020202020204" pitchFamily="34" charset="0"/>
                          <a:ea typeface="+mn-ea"/>
                          <a:cs typeface="Arial" panose="020B0604020202020204" pitchFamily="34" charset="0"/>
                        </a:rPr>
                        <a:t>Total</a:t>
                      </a:r>
                      <a:endParaRPr lang="zh-CN" sz="1600" b="0" kern="100" dirty="0">
                        <a:solidFill>
                          <a:schemeClr val="tx1"/>
                        </a:solidFill>
                        <a:effectLst/>
                        <a:latin typeface="Arial" panose="020B0604020202020204" pitchFamily="34" charset="0"/>
                        <a:ea typeface="+mn-ea"/>
                        <a:cs typeface="Arial" panose="020B0604020202020204" pitchFamily="34" charset="0"/>
                      </a:endParaRPr>
                    </a:p>
                  </a:txBody>
                  <a:tcPr marL="82337" marR="82337" marT="0" marB="0" anchor="ctr">
                    <a:solidFill>
                      <a:schemeClr val="accent6">
                        <a:lumMod val="60000"/>
                        <a:lumOff val="40000"/>
                      </a:schemeClr>
                    </a:solidFill>
                  </a:tcPr>
                </a:tc>
                <a:tc>
                  <a:txBody>
                    <a:bodyPr/>
                    <a:lstStyle/>
                    <a:p>
                      <a:pPr algn="ctr">
                        <a:spcAft>
                          <a:spcPts val="0"/>
                        </a:spcAft>
                      </a:pPr>
                      <a:r>
                        <a:rPr lang="en-US" sz="1600" b="0" kern="100" dirty="0">
                          <a:solidFill>
                            <a:schemeClr val="tx1"/>
                          </a:solidFill>
                          <a:effectLst/>
                          <a:latin typeface="Arial" panose="020B0604020202020204" pitchFamily="34" charset="0"/>
                          <a:ea typeface="+mn-ea"/>
                          <a:cs typeface="Arial" panose="020B0604020202020204" pitchFamily="34" charset="0"/>
                        </a:rPr>
                        <a:t>Line 1</a:t>
                      </a:r>
                      <a:endParaRPr lang="zh-CN" sz="1600" b="0" kern="100" dirty="0">
                        <a:solidFill>
                          <a:schemeClr val="tx1"/>
                        </a:solidFill>
                        <a:effectLst/>
                        <a:latin typeface="Arial" panose="020B0604020202020204" pitchFamily="34" charset="0"/>
                        <a:ea typeface="+mn-ea"/>
                        <a:cs typeface="Arial" panose="020B0604020202020204" pitchFamily="34" charset="0"/>
                      </a:endParaRPr>
                    </a:p>
                  </a:txBody>
                  <a:tcPr marL="82337" marR="82337" marT="0" marB="0" anchor="ctr">
                    <a:solidFill>
                      <a:schemeClr val="accent6">
                        <a:lumMod val="60000"/>
                        <a:lumOff val="40000"/>
                      </a:schemeClr>
                    </a:solidFill>
                  </a:tcPr>
                </a:tc>
                <a:tc>
                  <a:txBody>
                    <a:bodyPr/>
                    <a:lstStyle/>
                    <a:p>
                      <a:pPr algn="ctr">
                        <a:spcAft>
                          <a:spcPts val="0"/>
                        </a:spcAft>
                      </a:pPr>
                      <a:r>
                        <a:rPr lang="en-US" sz="1600" b="0" kern="100" dirty="0">
                          <a:solidFill>
                            <a:schemeClr val="tx1"/>
                          </a:solidFill>
                          <a:effectLst/>
                          <a:latin typeface="Arial" panose="020B0604020202020204" pitchFamily="34" charset="0"/>
                          <a:ea typeface="+mn-ea"/>
                          <a:cs typeface="Arial" panose="020B0604020202020204" pitchFamily="34" charset="0"/>
                        </a:rPr>
                        <a:t>Line 2</a:t>
                      </a:r>
                      <a:endParaRPr lang="zh-CN" sz="1600" b="0" kern="100" dirty="0">
                        <a:solidFill>
                          <a:schemeClr val="tx1"/>
                        </a:solidFill>
                        <a:effectLst/>
                        <a:latin typeface="Arial" panose="020B0604020202020204" pitchFamily="34" charset="0"/>
                        <a:ea typeface="+mn-ea"/>
                        <a:cs typeface="Arial" panose="020B0604020202020204" pitchFamily="34" charset="0"/>
                      </a:endParaRPr>
                    </a:p>
                  </a:txBody>
                  <a:tcPr marL="82337" marR="82337" marT="0" marB="0" anchor="ctr">
                    <a:solidFill>
                      <a:schemeClr val="accent6">
                        <a:lumMod val="60000"/>
                        <a:lumOff val="40000"/>
                      </a:schemeClr>
                    </a:solidFill>
                  </a:tcPr>
                </a:tc>
                <a:tc>
                  <a:txBody>
                    <a:bodyPr/>
                    <a:lstStyle/>
                    <a:p>
                      <a:pPr algn="ctr">
                        <a:spcAft>
                          <a:spcPts val="0"/>
                        </a:spcAft>
                      </a:pPr>
                      <a:r>
                        <a:rPr lang="en-US" sz="1600" b="0" kern="100" dirty="0">
                          <a:solidFill>
                            <a:schemeClr val="tx1"/>
                          </a:solidFill>
                          <a:effectLst/>
                          <a:latin typeface="Arial" panose="020B0604020202020204" pitchFamily="34" charset="0"/>
                          <a:ea typeface="+mn-ea"/>
                          <a:cs typeface="Arial" panose="020B0604020202020204" pitchFamily="34" charset="0"/>
                        </a:rPr>
                        <a:t>Line 3</a:t>
                      </a:r>
                      <a:endParaRPr lang="zh-CN" sz="1600" b="0" kern="100" dirty="0">
                        <a:solidFill>
                          <a:schemeClr val="tx1"/>
                        </a:solidFill>
                        <a:effectLst/>
                        <a:latin typeface="Arial" panose="020B0604020202020204" pitchFamily="34" charset="0"/>
                        <a:ea typeface="+mn-ea"/>
                        <a:cs typeface="Arial" panose="020B0604020202020204" pitchFamily="34" charset="0"/>
                      </a:endParaRPr>
                    </a:p>
                  </a:txBody>
                  <a:tcPr marL="82337" marR="82337" marT="0" marB="0" anchor="ctr">
                    <a:solidFill>
                      <a:schemeClr val="accent6">
                        <a:lumMod val="60000"/>
                        <a:lumOff val="40000"/>
                      </a:schemeClr>
                    </a:solidFill>
                  </a:tcPr>
                </a:tc>
                <a:extLst>
                  <a:ext uri="{0D108BD9-81ED-4DB2-BD59-A6C34878D82A}">
                    <a16:rowId xmlns:a16="http://schemas.microsoft.com/office/drawing/2014/main" val="1258475945"/>
                  </a:ext>
                </a:extLst>
              </a:tr>
              <a:tr h="373387">
                <a:tc>
                  <a:txBody>
                    <a:bodyPr/>
                    <a:lstStyle/>
                    <a:p>
                      <a:pPr algn="ctr">
                        <a:spcAft>
                          <a:spcPts val="0"/>
                        </a:spcAft>
                      </a:pPr>
                      <a:r>
                        <a:rPr lang="en-US" sz="1600" b="0" kern="100">
                          <a:effectLst/>
                          <a:latin typeface="Arial" panose="020B0604020202020204" pitchFamily="34" charset="0"/>
                          <a:ea typeface="+mn-ea"/>
                          <a:cs typeface="Arial" panose="020B0604020202020204" pitchFamily="34" charset="0"/>
                        </a:rPr>
                        <a:t>0-2.5</a:t>
                      </a:r>
                      <a:endParaRPr lang="zh-CN" sz="1600" b="0" kern="100">
                        <a:effectLst/>
                        <a:latin typeface="Arial" panose="020B0604020202020204" pitchFamily="34" charset="0"/>
                        <a:ea typeface="+mn-ea"/>
                        <a:cs typeface="Arial" panose="020B0604020202020204" pitchFamily="34" charset="0"/>
                      </a:endParaRPr>
                    </a:p>
                  </a:txBody>
                  <a:tcPr marL="82337" marR="82337" marT="0" marB="0" anchor="ctr"/>
                </a:tc>
                <a:tc>
                  <a:txBody>
                    <a:bodyPr/>
                    <a:lstStyle/>
                    <a:p>
                      <a:pPr algn="ctr">
                        <a:spcAft>
                          <a:spcPts val="0"/>
                        </a:spcAft>
                      </a:pPr>
                      <a:r>
                        <a:rPr lang="en-US" sz="1600" b="0" kern="100" dirty="0">
                          <a:effectLst/>
                          <a:latin typeface="Arial" panose="020B0604020202020204" pitchFamily="34" charset="0"/>
                          <a:ea typeface="+mn-ea"/>
                          <a:cs typeface="Arial" panose="020B0604020202020204" pitchFamily="34" charset="0"/>
                        </a:rPr>
                        <a:t>12</a:t>
                      </a:r>
                      <a:endParaRPr lang="zh-CN" sz="1600" b="0" kern="100" dirty="0">
                        <a:effectLst/>
                        <a:latin typeface="Arial" panose="020B0604020202020204" pitchFamily="34" charset="0"/>
                        <a:ea typeface="+mn-ea"/>
                        <a:cs typeface="Arial" panose="020B0604020202020204" pitchFamily="34" charset="0"/>
                      </a:endParaRPr>
                    </a:p>
                  </a:txBody>
                  <a:tcPr marL="82337" marR="82337" marT="0" marB="0" anchor="ctr"/>
                </a:tc>
                <a:tc>
                  <a:txBody>
                    <a:bodyPr/>
                    <a:lstStyle/>
                    <a:p>
                      <a:pPr algn="ctr">
                        <a:spcAft>
                          <a:spcPts val="0"/>
                        </a:spcAft>
                      </a:pPr>
                      <a:r>
                        <a:rPr lang="en-US" sz="1600" b="0" kern="100" dirty="0">
                          <a:effectLst/>
                          <a:latin typeface="Arial" panose="020B0604020202020204" pitchFamily="34" charset="0"/>
                          <a:ea typeface="+mn-ea"/>
                          <a:cs typeface="Arial" panose="020B0604020202020204" pitchFamily="34" charset="0"/>
                        </a:rPr>
                        <a:t>8</a:t>
                      </a:r>
                      <a:endParaRPr lang="zh-CN" sz="1600" b="0" kern="100" dirty="0">
                        <a:effectLst/>
                        <a:latin typeface="Arial" panose="020B0604020202020204" pitchFamily="34" charset="0"/>
                        <a:ea typeface="+mn-ea"/>
                        <a:cs typeface="Arial" panose="020B0604020202020204" pitchFamily="34" charset="0"/>
                      </a:endParaRPr>
                    </a:p>
                  </a:txBody>
                  <a:tcPr marL="82337" marR="82337" marT="0" marB="0" anchor="ctr"/>
                </a:tc>
                <a:tc>
                  <a:txBody>
                    <a:bodyPr/>
                    <a:lstStyle/>
                    <a:p>
                      <a:pPr algn="ctr">
                        <a:spcAft>
                          <a:spcPts val="0"/>
                        </a:spcAft>
                      </a:pPr>
                      <a:r>
                        <a:rPr lang="en-US" sz="1600" b="0" kern="100" dirty="0">
                          <a:effectLst/>
                          <a:latin typeface="Arial" panose="020B0604020202020204" pitchFamily="34" charset="0"/>
                          <a:ea typeface="+mn-ea"/>
                          <a:cs typeface="Arial" panose="020B0604020202020204" pitchFamily="34" charset="0"/>
                        </a:rPr>
                        <a:t>4</a:t>
                      </a:r>
                      <a:endParaRPr lang="zh-CN" sz="1600" b="0" kern="100" dirty="0">
                        <a:effectLst/>
                        <a:latin typeface="Arial" panose="020B0604020202020204" pitchFamily="34" charset="0"/>
                        <a:ea typeface="+mn-ea"/>
                        <a:cs typeface="Arial" panose="020B0604020202020204" pitchFamily="34" charset="0"/>
                      </a:endParaRPr>
                    </a:p>
                  </a:txBody>
                  <a:tcPr marL="82337" marR="82337" marT="0" marB="0" anchor="ctr"/>
                </a:tc>
                <a:tc>
                  <a:txBody>
                    <a:bodyPr/>
                    <a:lstStyle/>
                    <a:p>
                      <a:pPr algn="ctr">
                        <a:spcAft>
                          <a:spcPts val="0"/>
                        </a:spcAft>
                      </a:pPr>
                      <a:r>
                        <a:rPr lang="en-US" sz="1600" b="0" kern="100">
                          <a:effectLst/>
                          <a:latin typeface="Arial" panose="020B0604020202020204" pitchFamily="34" charset="0"/>
                          <a:ea typeface="+mn-ea"/>
                          <a:cs typeface="Arial" panose="020B0604020202020204" pitchFamily="34" charset="0"/>
                        </a:rPr>
                        <a:t>0</a:t>
                      </a:r>
                      <a:endParaRPr lang="zh-CN" sz="1600" b="0" kern="100">
                        <a:effectLst/>
                        <a:latin typeface="Arial" panose="020B0604020202020204" pitchFamily="34" charset="0"/>
                        <a:ea typeface="+mn-ea"/>
                        <a:cs typeface="Arial" panose="020B0604020202020204" pitchFamily="34" charset="0"/>
                      </a:endParaRPr>
                    </a:p>
                  </a:txBody>
                  <a:tcPr marL="82337" marR="82337" marT="0" marB="0" anchor="ctr"/>
                </a:tc>
                <a:extLst>
                  <a:ext uri="{0D108BD9-81ED-4DB2-BD59-A6C34878D82A}">
                    <a16:rowId xmlns:a16="http://schemas.microsoft.com/office/drawing/2014/main" val="2430118970"/>
                  </a:ext>
                </a:extLst>
              </a:tr>
              <a:tr h="373387">
                <a:tc>
                  <a:txBody>
                    <a:bodyPr/>
                    <a:lstStyle/>
                    <a:p>
                      <a:pPr algn="ctr">
                        <a:spcAft>
                          <a:spcPts val="0"/>
                        </a:spcAft>
                      </a:pPr>
                      <a:r>
                        <a:rPr lang="en-US" sz="1600" b="0" kern="100">
                          <a:effectLst/>
                          <a:latin typeface="Arial" panose="020B0604020202020204" pitchFamily="34" charset="0"/>
                          <a:ea typeface="+mn-ea"/>
                          <a:cs typeface="Arial" panose="020B0604020202020204" pitchFamily="34" charset="0"/>
                        </a:rPr>
                        <a:t>2.5-4.5</a:t>
                      </a:r>
                      <a:endParaRPr lang="zh-CN" sz="1600" b="0" kern="100">
                        <a:effectLst/>
                        <a:latin typeface="Arial" panose="020B0604020202020204" pitchFamily="34" charset="0"/>
                        <a:ea typeface="+mn-ea"/>
                        <a:cs typeface="Arial" panose="020B0604020202020204" pitchFamily="34" charset="0"/>
                      </a:endParaRPr>
                    </a:p>
                  </a:txBody>
                  <a:tcPr marL="82337" marR="82337" marT="0" marB="0" anchor="ctr"/>
                </a:tc>
                <a:tc>
                  <a:txBody>
                    <a:bodyPr/>
                    <a:lstStyle/>
                    <a:p>
                      <a:pPr algn="ctr">
                        <a:spcAft>
                          <a:spcPts val="0"/>
                        </a:spcAft>
                      </a:pPr>
                      <a:r>
                        <a:rPr lang="en-US" sz="1600" b="0" kern="100" dirty="0">
                          <a:effectLst/>
                          <a:latin typeface="Arial" panose="020B0604020202020204" pitchFamily="34" charset="0"/>
                          <a:ea typeface="+mn-ea"/>
                          <a:cs typeface="Arial" panose="020B0604020202020204" pitchFamily="34" charset="0"/>
                        </a:rPr>
                        <a:t>11</a:t>
                      </a:r>
                      <a:endParaRPr lang="zh-CN" sz="1600" b="0" kern="100" dirty="0">
                        <a:effectLst/>
                        <a:latin typeface="Arial" panose="020B0604020202020204" pitchFamily="34" charset="0"/>
                        <a:ea typeface="+mn-ea"/>
                        <a:cs typeface="Arial" panose="020B0604020202020204" pitchFamily="34" charset="0"/>
                      </a:endParaRPr>
                    </a:p>
                  </a:txBody>
                  <a:tcPr marL="82337" marR="82337" marT="0" marB="0" anchor="ctr"/>
                </a:tc>
                <a:tc>
                  <a:txBody>
                    <a:bodyPr/>
                    <a:lstStyle/>
                    <a:p>
                      <a:pPr algn="ctr">
                        <a:spcAft>
                          <a:spcPts val="0"/>
                        </a:spcAft>
                      </a:pPr>
                      <a:r>
                        <a:rPr lang="en-US" sz="1600" b="0" kern="100" dirty="0">
                          <a:effectLst/>
                          <a:latin typeface="Arial" panose="020B0604020202020204" pitchFamily="34" charset="0"/>
                          <a:ea typeface="+mn-ea"/>
                          <a:cs typeface="Arial" panose="020B0604020202020204" pitchFamily="34" charset="0"/>
                        </a:rPr>
                        <a:t>5</a:t>
                      </a:r>
                      <a:endParaRPr lang="zh-CN" sz="1600" b="0" kern="100" dirty="0">
                        <a:effectLst/>
                        <a:latin typeface="Arial" panose="020B0604020202020204" pitchFamily="34" charset="0"/>
                        <a:ea typeface="+mn-ea"/>
                        <a:cs typeface="Arial" panose="020B0604020202020204" pitchFamily="34" charset="0"/>
                      </a:endParaRPr>
                    </a:p>
                  </a:txBody>
                  <a:tcPr marL="82337" marR="82337" marT="0" marB="0" anchor="ctr"/>
                </a:tc>
                <a:tc>
                  <a:txBody>
                    <a:bodyPr/>
                    <a:lstStyle/>
                    <a:p>
                      <a:pPr algn="ctr">
                        <a:spcAft>
                          <a:spcPts val="0"/>
                        </a:spcAft>
                      </a:pPr>
                      <a:r>
                        <a:rPr lang="en-US" sz="1600" b="0" kern="100" dirty="0">
                          <a:effectLst/>
                          <a:latin typeface="Arial" panose="020B0604020202020204" pitchFamily="34" charset="0"/>
                          <a:ea typeface="+mn-ea"/>
                          <a:cs typeface="Arial" panose="020B0604020202020204" pitchFamily="34" charset="0"/>
                        </a:rPr>
                        <a:t>2</a:t>
                      </a:r>
                      <a:endParaRPr lang="zh-CN" sz="1600" b="0" kern="100" dirty="0">
                        <a:effectLst/>
                        <a:latin typeface="Arial" panose="020B0604020202020204" pitchFamily="34" charset="0"/>
                        <a:ea typeface="+mn-ea"/>
                        <a:cs typeface="Arial" panose="020B0604020202020204" pitchFamily="34" charset="0"/>
                      </a:endParaRPr>
                    </a:p>
                  </a:txBody>
                  <a:tcPr marL="82337" marR="82337" marT="0" marB="0" anchor="ctr"/>
                </a:tc>
                <a:tc>
                  <a:txBody>
                    <a:bodyPr/>
                    <a:lstStyle/>
                    <a:p>
                      <a:pPr algn="ctr">
                        <a:spcAft>
                          <a:spcPts val="0"/>
                        </a:spcAft>
                      </a:pPr>
                      <a:r>
                        <a:rPr lang="en-US" sz="1600" b="0" kern="100">
                          <a:effectLst/>
                          <a:latin typeface="Arial" panose="020B0604020202020204" pitchFamily="34" charset="0"/>
                          <a:ea typeface="+mn-ea"/>
                          <a:cs typeface="Arial" panose="020B0604020202020204" pitchFamily="34" charset="0"/>
                        </a:rPr>
                        <a:t>4</a:t>
                      </a:r>
                      <a:endParaRPr lang="zh-CN" sz="1600" b="0" kern="100">
                        <a:effectLst/>
                        <a:latin typeface="Arial" panose="020B0604020202020204" pitchFamily="34" charset="0"/>
                        <a:ea typeface="+mn-ea"/>
                        <a:cs typeface="Arial" panose="020B0604020202020204" pitchFamily="34" charset="0"/>
                      </a:endParaRPr>
                    </a:p>
                  </a:txBody>
                  <a:tcPr marL="82337" marR="82337" marT="0" marB="0" anchor="ctr"/>
                </a:tc>
                <a:extLst>
                  <a:ext uri="{0D108BD9-81ED-4DB2-BD59-A6C34878D82A}">
                    <a16:rowId xmlns:a16="http://schemas.microsoft.com/office/drawing/2014/main" val="1188544164"/>
                  </a:ext>
                </a:extLst>
              </a:tr>
              <a:tr h="373387">
                <a:tc>
                  <a:txBody>
                    <a:bodyPr/>
                    <a:lstStyle/>
                    <a:p>
                      <a:pPr algn="ctr">
                        <a:spcAft>
                          <a:spcPts val="0"/>
                        </a:spcAft>
                      </a:pPr>
                      <a:r>
                        <a:rPr lang="en-US" sz="1600" b="0" kern="100">
                          <a:effectLst/>
                          <a:latin typeface="Arial" panose="020B0604020202020204" pitchFamily="34" charset="0"/>
                          <a:ea typeface="+mn-ea"/>
                          <a:cs typeface="Arial" panose="020B0604020202020204" pitchFamily="34" charset="0"/>
                        </a:rPr>
                        <a:t>4.5-6.0</a:t>
                      </a:r>
                      <a:endParaRPr lang="zh-CN" sz="1600" b="0" kern="100">
                        <a:effectLst/>
                        <a:latin typeface="Arial" panose="020B0604020202020204" pitchFamily="34" charset="0"/>
                        <a:ea typeface="+mn-ea"/>
                        <a:cs typeface="Arial" panose="020B0604020202020204" pitchFamily="34" charset="0"/>
                      </a:endParaRPr>
                    </a:p>
                  </a:txBody>
                  <a:tcPr marL="82337" marR="82337" marT="0" marB="0" anchor="ctr"/>
                </a:tc>
                <a:tc>
                  <a:txBody>
                    <a:bodyPr/>
                    <a:lstStyle/>
                    <a:p>
                      <a:pPr algn="ctr">
                        <a:spcAft>
                          <a:spcPts val="0"/>
                        </a:spcAft>
                      </a:pPr>
                      <a:r>
                        <a:rPr lang="en-US" sz="1600" b="0" kern="100">
                          <a:effectLst/>
                          <a:latin typeface="Arial" panose="020B0604020202020204" pitchFamily="34" charset="0"/>
                          <a:ea typeface="+mn-ea"/>
                          <a:cs typeface="Arial" panose="020B0604020202020204" pitchFamily="34" charset="0"/>
                        </a:rPr>
                        <a:t>6</a:t>
                      </a:r>
                      <a:endParaRPr lang="zh-CN" sz="1600" b="0" kern="100">
                        <a:effectLst/>
                        <a:latin typeface="Arial" panose="020B0604020202020204" pitchFamily="34" charset="0"/>
                        <a:ea typeface="+mn-ea"/>
                        <a:cs typeface="Arial" panose="020B0604020202020204" pitchFamily="34" charset="0"/>
                      </a:endParaRPr>
                    </a:p>
                  </a:txBody>
                  <a:tcPr marL="82337" marR="82337" marT="0" marB="0" anchor="ctr"/>
                </a:tc>
                <a:tc>
                  <a:txBody>
                    <a:bodyPr/>
                    <a:lstStyle/>
                    <a:p>
                      <a:pPr algn="ctr">
                        <a:spcAft>
                          <a:spcPts val="0"/>
                        </a:spcAft>
                      </a:pPr>
                      <a:r>
                        <a:rPr lang="en-US" sz="1600" b="0" kern="100" dirty="0">
                          <a:effectLst/>
                          <a:latin typeface="Arial" panose="020B0604020202020204" pitchFamily="34" charset="0"/>
                          <a:ea typeface="+mn-ea"/>
                          <a:cs typeface="Arial" panose="020B0604020202020204" pitchFamily="34" charset="0"/>
                        </a:rPr>
                        <a:t>0</a:t>
                      </a:r>
                      <a:endParaRPr lang="zh-CN" sz="1600" b="0" kern="100" dirty="0">
                        <a:effectLst/>
                        <a:latin typeface="Arial" panose="020B0604020202020204" pitchFamily="34" charset="0"/>
                        <a:ea typeface="+mn-ea"/>
                        <a:cs typeface="Arial" panose="020B0604020202020204" pitchFamily="34" charset="0"/>
                      </a:endParaRPr>
                    </a:p>
                  </a:txBody>
                  <a:tcPr marL="82337" marR="82337" marT="0" marB="0" anchor="ctr"/>
                </a:tc>
                <a:tc>
                  <a:txBody>
                    <a:bodyPr/>
                    <a:lstStyle/>
                    <a:p>
                      <a:pPr algn="ctr">
                        <a:spcAft>
                          <a:spcPts val="0"/>
                        </a:spcAft>
                      </a:pPr>
                      <a:r>
                        <a:rPr lang="en-US" sz="1600" b="0" kern="100" dirty="0">
                          <a:effectLst/>
                          <a:latin typeface="Arial" panose="020B0604020202020204" pitchFamily="34" charset="0"/>
                          <a:ea typeface="+mn-ea"/>
                          <a:cs typeface="Arial" panose="020B0604020202020204" pitchFamily="34" charset="0"/>
                        </a:rPr>
                        <a:t>0</a:t>
                      </a:r>
                      <a:endParaRPr lang="zh-CN" sz="1600" b="0" kern="100" dirty="0">
                        <a:effectLst/>
                        <a:latin typeface="Arial" panose="020B0604020202020204" pitchFamily="34" charset="0"/>
                        <a:ea typeface="+mn-ea"/>
                        <a:cs typeface="Arial" panose="020B0604020202020204" pitchFamily="34" charset="0"/>
                      </a:endParaRPr>
                    </a:p>
                  </a:txBody>
                  <a:tcPr marL="82337" marR="82337" marT="0" marB="0" anchor="ctr"/>
                </a:tc>
                <a:tc>
                  <a:txBody>
                    <a:bodyPr/>
                    <a:lstStyle/>
                    <a:p>
                      <a:pPr algn="ctr">
                        <a:spcAft>
                          <a:spcPts val="0"/>
                        </a:spcAft>
                      </a:pPr>
                      <a:r>
                        <a:rPr lang="en-US" sz="1600" b="0" kern="100" dirty="0">
                          <a:effectLst/>
                          <a:latin typeface="Arial" panose="020B0604020202020204" pitchFamily="34" charset="0"/>
                          <a:ea typeface="+mn-ea"/>
                          <a:cs typeface="Arial" panose="020B0604020202020204" pitchFamily="34" charset="0"/>
                        </a:rPr>
                        <a:t>6</a:t>
                      </a:r>
                      <a:endParaRPr lang="zh-CN" sz="1600" b="0" kern="100" dirty="0">
                        <a:effectLst/>
                        <a:latin typeface="Arial" panose="020B0604020202020204" pitchFamily="34" charset="0"/>
                        <a:ea typeface="+mn-ea"/>
                        <a:cs typeface="Arial" panose="020B0604020202020204" pitchFamily="34" charset="0"/>
                      </a:endParaRPr>
                    </a:p>
                  </a:txBody>
                  <a:tcPr marL="82337" marR="82337" marT="0" marB="0" anchor="ctr"/>
                </a:tc>
                <a:extLst>
                  <a:ext uri="{0D108BD9-81ED-4DB2-BD59-A6C34878D82A}">
                    <a16:rowId xmlns:a16="http://schemas.microsoft.com/office/drawing/2014/main" val="2988123740"/>
                  </a:ext>
                </a:extLst>
              </a:tr>
              <a:tr h="373387">
                <a:tc>
                  <a:txBody>
                    <a:bodyPr/>
                    <a:lstStyle/>
                    <a:p>
                      <a:pPr algn="ctr">
                        <a:spcAft>
                          <a:spcPts val="0"/>
                        </a:spcAft>
                      </a:pPr>
                      <a:r>
                        <a:rPr lang="en-US" sz="1600" b="0" kern="100" dirty="0">
                          <a:effectLst/>
                          <a:latin typeface="Arial" panose="020B0604020202020204" pitchFamily="34" charset="0"/>
                          <a:ea typeface="+mn-ea"/>
                          <a:cs typeface="Arial" panose="020B0604020202020204" pitchFamily="34" charset="0"/>
                        </a:rPr>
                        <a:t>6.0-</a:t>
                      </a:r>
                      <a:endParaRPr lang="zh-CN" sz="1600" b="0" kern="100" dirty="0">
                        <a:effectLst/>
                        <a:latin typeface="Arial" panose="020B0604020202020204" pitchFamily="34" charset="0"/>
                        <a:ea typeface="+mn-ea"/>
                        <a:cs typeface="Arial" panose="020B0604020202020204" pitchFamily="34" charset="0"/>
                      </a:endParaRPr>
                    </a:p>
                  </a:txBody>
                  <a:tcPr marL="82337" marR="82337" marT="0" marB="0" anchor="ctr"/>
                </a:tc>
                <a:tc>
                  <a:txBody>
                    <a:bodyPr/>
                    <a:lstStyle/>
                    <a:p>
                      <a:pPr algn="ctr">
                        <a:spcAft>
                          <a:spcPts val="0"/>
                        </a:spcAft>
                      </a:pPr>
                      <a:r>
                        <a:rPr lang="en-US" sz="1600" b="0" kern="100" dirty="0">
                          <a:effectLst/>
                          <a:latin typeface="Arial" panose="020B0604020202020204" pitchFamily="34" charset="0"/>
                          <a:ea typeface="+mn-ea"/>
                          <a:cs typeface="Arial" panose="020B0604020202020204" pitchFamily="34" charset="0"/>
                        </a:rPr>
                        <a:t>6</a:t>
                      </a:r>
                      <a:endParaRPr lang="zh-CN" sz="1600" b="0" kern="100" dirty="0">
                        <a:effectLst/>
                        <a:latin typeface="Arial" panose="020B0604020202020204" pitchFamily="34" charset="0"/>
                        <a:ea typeface="+mn-ea"/>
                        <a:cs typeface="Arial" panose="020B0604020202020204" pitchFamily="34" charset="0"/>
                      </a:endParaRPr>
                    </a:p>
                  </a:txBody>
                  <a:tcPr marL="82337" marR="82337" marT="0" marB="0" anchor="ctr"/>
                </a:tc>
                <a:tc>
                  <a:txBody>
                    <a:bodyPr/>
                    <a:lstStyle/>
                    <a:p>
                      <a:pPr algn="ctr">
                        <a:spcAft>
                          <a:spcPts val="0"/>
                        </a:spcAft>
                      </a:pPr>
                      <a:r>
                        <a:rPr lang="en-US" sz="1600" b="0" kern="100">
                          <a:effectLst/>
                          <a:latin typeface="Arial" panose="020B0604020202020204" pitchFamily="34" charset="0"/>
                          <a:ea typeface="+mn-ea"/>
                          <a:cs typeface="Arial" panose="020B0604020202020204" pitchFamily="34" charset="0"/>
                        </a:rPr>
                        <a:t>0</a:t>
                      </a:r>
                      <a:endParaRPr lang="zh-CN" sz="1600" b="0" kern="100">
                        <a:effectLst/>
                        <a:latin typeface="Arial" panose="020B0604020202020204" pitchFamily="34" charset="0"/>
                        <a:ea typeface="+mn-ea"/>
                        <a:cs typeface="Arial" panose="020B0604020202020204" pitchFamily="34" charset="0"/>
                      </a:endParaRPr>
                    </a:p>
                  </a:txBody>
                  <a:tcPr marL="82337" marR="82337" marT="0" marB="0" anchor="ctr"/>
                </a:tc>
                <a:tc>
                  <a:txBody>
                    <a:bodyPr/>
                    <a:lstStyle/>
                    <a:p>
                      <a:pPr algn="ctr">
                        <a:spcAft>
                          <a:spcPts val="0"/>
                        </a:spcAft>
                      </a:pPr>
                      <a:r>
                        <a:rPr lang="en-US" sz="1600" b="0" kern="100" dirty="0">
                          <a:effectLst/>
                          <a:latin typeface="Arial" panose="020B0604020202020204" pitchFamily="34" charset="0"/>
                          <a:ea typeface="+mn-ea"/>
                          <a:cs typeface="Arial" panose="020B0604020202020204" pitchFamily="34" charset="0"/>
                        </a:rPr>
                        <a:t>0</a:t>
                      </a:r>
                      <a:endParaRPr lang="zh-CN" sz="1600" b="0" kern="100" dirty="0">
                        <a:effectLst/>
                        <a:latin typeface="Arial" panose="020B0604020202020204" pitchFamily="34" charset="0"/>
                        <a:ea typeface="+mn-ea"/>
                        <a:cs typeface="Arial" panose="020B0604020202020204" pitchFamily="34" charset="0"/>
                      </a:endParaRPr>
                    </a:p>
                  </a:txBody>
                  <a:tcPr marL="82337" marR="82337" marT="0" marB="0" anchor="ctr"/>
                </a:tc>
                <a:tc>
                  <a:txBody>
                    <a:bodyPr/>
                    <a:lstStyle/>
                    <a:p>
                      <a:pPr algn="ctr">
                        <a:spcAft>
                          <a:spcPts val="0"/>
                        </a:spcAft>
                      </a:pPr>
                      <a:r>
                        <a:rPr lang="en-US" sz="1600" b="0" kern="100" dirty="0">
                          <a:effectLst/>
                          <a:latin typeface="Arial" panose="020B0604020202020204" pitchFamily="34" charset="0"/>
                          <a:ea typeface="+mn-ea"/>
                          <a:cs typeface="Arial" panose="020B0604020202020204" pitchFamily="34" charset="0"/>
                        </a:rPr>
                        <a:t>6</a:t>
                      </a:r>
                      <a:endParaRPr lang="zh-CN" sz="1600" b="0" kern="100" dirty="0">
                        <a:effectLst/>
                        <a:latin typeface="Arial" panose="020B0604020202020204" pitchFamily="34" charset="0"/>
                        <a:ea typeface="+mn-ea"/>
                        <a:cs typeface="Arial" panose="020B0604020202020204" pitchFamily="34" charset="0"/>
                      </a:endParaRPr>
                    </a:p>
                  </a:txBody>
                  <a:tcPr marL="82337" marR="82337" marT="0" marB="0" anchor="ctr"/>
                </a:tc>
                <a:extLst>
                  <a:ext uri="{0D108BD9-81ED-4DB2-BD59-A6C34878D82A}">
                    <a16:rowId xmlns:a16="http://schemas.microsoft.com/office/drawing/2014/main" val="1192377084"/>
                  </a:ext>
                </a:extLst>
              </a:tr>
            </a:tbl>
          </a:graphicData>
        </a:graphic>
      </p:graphicFrame>
      <p:grpSp>
        <p:nvGrpSpPr>
          <p:cNvPr id="19" name="组合 18">
            <a:extLst>
              <a:ext uri="{FF2B5EF4-FFF2-40B4-BE49-F238E27FC236}">
                <a16:creationId xmlns:a16="http://schemas.microsoft.com/office/drawing/2014/main" id="{7FF72026-D77D-430B-B64B-95EF46E2D406}"/>
              </a:ext>
            </a:extLst>
          </p:cNvPr>
          <p:cNvGrpSpPr/>
          <p:nvPr/>
        </p:nvGrpSpPr>
        <p:grpSpPr>
          <a:xfrm>
            <a:off x="306570" y="591906"/>
            <a:ext cx="4629020" cy="461665"/>
            <a:chOff x="-3" y="4326643"/>
            <a:chExt cx="4629020" cy="461665"/>
          </a:xfrm>
        </p:grpSpPr>
        <p:sp>
          <p:nvSpPr>
            <p:cNvPr id="20" name="矩形 19">
              <a:extLst>
                <a:ext uri="{FF2B5EF4-FFF2-40B4-BE49-F238E27FC236}">
                  <a16:creationId xmlns:a16="http://schemas.microsoft.com/office/drawing/2014/main" id="{F408FC02-C433-4EAA-AC90-254E15702395}"/>
                </a:ext>
              </a:extLst>
            </p:cNvPr>
            <p:cNvSpPr/>
            <p:nvPr/>
          </p:nvSpPr>
          <p:spPr>
            <a:xfrm>
              <a:off x="-3" y="4460785"/>
              <a:ext cx="193382" cy="19338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21" name="文本框 20">
              <a:extLst>
                <a:ext uri="{FF2B5EF4-FFF2-40B4-BE49-F238E27FC236}">
                  <a16:creationId xmlns:a16="http://schemas.microsoft.com/office/drawing/2014/main" id="{D8B0DD09-47AE-4B19-86C5-594DD8121FB2}"/>
                </a:ext>
              </a:extLst>
            </p:cNvPr>
            <p:cNvSpPr txBox="1"/>
            <p:nvPr/>
          </p:nvSpPr>
          <p:spPr>
            <a:xfrm>
              <a:off x="193379" y="4326643"/>
              <a:ext cx="4435638" cy="461665"/>
            </a:xfrm>
            <a:prstGeom prst="rect">
              <a:avLst/>
            </a:prstGeom>
            <a:noFill/>
          </p:spPr>
          <p:txBody>
            <a:bodyPr wrap="none" rtlCol="0">
              <a:spAutoFit/>
            </a:bodyPr>
            <a:lstStyle/>
            <a:p>
              <a:r>
                <a:rPr lang="en-US" altLang="zh-CN" sz="2400" dirty="0">
                  <a:latin typeface="Helvetica" panose="020B0604020202020204" pitchFamily="34" charset="0"/>
                  <a:ea typeface="+mj-ea"/>
                  <a:cs typeface="Helvetica" panose="020B0604020202020204" pitchFamily="34" charset="0"/>
                </a:rPr>
                <a:t>Transit ridership characteristics</a:t>
              </a:r>
            </a:p>
          </p:txBody>
        </p:sp>
      </p:grpSp>
      <p:sp>
        <p:nvSpPr>
          <p:cNvPr id="3" name="矩形: 圆角 2">
            <a:extLst>
              <a:ext uri="{FF2B5EF4-FFF2-40B4-BE49-F238E27FC236}">
                <a16:creationId xmlns:a16="http://schemas.microsoft.com/office/drawing/2014/main" id="{56C9BF7A-D2A8-4A34-BF90-9F5F7AD6C731}"/>
              </a:ext>
            </a:extLst>
          </p:cNvPr>
          <p:cNvSpPr/>
          <p:nvPr/>
        </p:nvSpPr>
        <p:spPr>
          <a:xfrm>
            <a:off x="2917371" y="2790262"/>
            <a:ext cx="551543" cy="711200"/>
          </a:xfrm>
          <a:prstGeom prst="round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矩形: 圆角 16">
            <a:extLst>
              <a:ext uri="{FF2B5EF4-FFF2-40B4-BE49-F238E27FC236}">
                <a16:creationId xmlns:a16="http://schemas.microsoft.com/office/drawing/2014/main" id="{441BB541-C6AD-4AB6-9E1C-482107952ED3}"/>
              </a:ext>
            </a:extLst>
          </p:cNvPr>
          <p:cNvSpPr/>
          <p:nvPr/>
        </p:nvSpPr>
        <p:spPr>
          <a:xfrm>
            <a:off x="3812622" y="3145862"/>
            <a:ext cx="1456064" cy="711200"/>
          </a:xfrm>
          <a:prstGeom prst="round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矩形: 圆角 22">
            <a:extLst>
              <a:ext uri="{FF2B5EF4-FFF2-40B4-BE49-F238E27FC236}">
                <a16:creationId xmlns:a16="http://schemas.microsoft.com/office/drawing/2014/main" id="{7C7B6F14-57A2-4E6C-A24F-98D63CD707A3}"/>
              </a:ext>
            </a:extLst>
          </p:cNvPr>
          <p:cNvSpPr/>
          <p:nvPr/>
        </p:nvSpPr>
        <p:spPr>
          <a:xfrm>
            <a:off x="4717143" y="5568322"/>
            <a:ext cx="551543" cy="711200"/>
          </a:xfrm>
          <a:prstGeom prst="round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矩形: 圆角 23">
            <a:extLst>
              <a:ext uri="{FF2B5EF4-FFF2-40B4-BE49-F238E27FC236}">
                <a16:creationId xmlns:a16="http://schemas.microsoft.com/office/drawing/2014/main" id="{BAB81B6A-7488-4A30-B552-75BE1918AEC6}"/>
              </a:ext>
            </a:extLst>
          </p:cNvPr>
          <p:cNvSpPr/>
          <p:nvPr/>
        </p:nvSpPr>
        <p:spPr>
          <a:xfrm>
            <a:off x="2971857" y="4812563"/>
            <a:ext cx="1382429" cy="711200"/>
          </a:xfrm>
          <a:prstGeom prst="round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4" name="组合 33">
            <a:extLst>
              <a:ext uri="{FF2B5EF4-FFF2-40B4-BE49-F238E27FC236}">
                <a16:creationId xmlns:a16="http://schemas.microsoft.com/office/drawing/2014/main" id="{4981A420-AA91-41D3-A854-17CB3885B376}"/>
              </a:ext>
            </a:extLst>
          </p:cNvPr>
          <p:cNvGrpSpPr/>
          <p:nvPr/>
        </p:nvGrpSpPr>
        <p:grpSpPr>
          <a:xfrm>
            <a:off x="6456796" y="4888231"/>
            <a:ext cx="2165978" cy="1015663"/>
            <a:chOff x="6334695" y="4095724"/>
            <a:chExt cx="2165978" cy="1015663"/>
          </a:xfrm>
        </p:grpSpPr>
        <p:sp>
          <p:nvSpPr>
            <p:cNvPr id="26" name="文本框 25">
              <a:extLst>
                <a:ext uri="{FF2B5EF4-FFF2-40B4-BE49-F238E27FC236}">
                  <a16:creationId xmlns:a16="http://schemas.microsoft.com/office/drawing/2014/main" id="{DC65A527-D391-4BC9-926E-118F0B3AF4CD}"/>
                </a:ext>
              </a:extLst>
            </p:cNvPr>
            <p:cNvSpPr txBox="1"/>
            <p:nvPr/>
          </p:nvSpPr>
          <p:spPr>
            <a:xfrm>
              <a:off x="6334695" y="4465056"/>
              <a:ext cx="2165978" cy="646331"/>
            </a:xfrm>
            <a:prstGeom prst="rect">
              <a:avLst/>
            </a:prstGeom>
            <a:noFill/>
          </p:spPr>
          <p:txBody>
            <a:bodyPr wrap="none" rtlCol="0">
              <a:spAutoFit/>
            </a:bodyPr>
            <a:lstStyle/>
            <a:p>
              <a:pPr marL="285750" indent="-285750">
                <a:buFont typeface="Wingdings" panose="05000000000000000000" pitchFamily="2" charset="2"/>
                <a:buChar char="Ø"/>
              </a:pPr>
              <a:r>
                <a:rPr lang="en-US" altLang="zh-CN" dirty="0">
                  <a:latin typeface="Helvetica" panose="020B0604020202020204" pitchFamily="34" charset="0"/>
                  <a:cs typeface="Helvetica" panose="020B0604020202020204" pitchFamily="34" charset="0"/>
                </a:rPr>
                <a:t>Small scale</a:t>
              </a:r>
            </a:p>
            <a:p>
              <a:pPr marL="285750" indent="-285750">
                <a:buFont typeface="Wingdings" panose="05000000000000000000" pitchFamily="2" charset="2"/>
                <a:buChar char="Ø"/>
              </a:pPr>
              <a:r>
                <a:rPr lang="en-US" altLang="zh-CN" dirty="0">
                  <a:latin typeface="Helvetica" panose="020B0604020202020204" pitchFamily="34" charset="0"/>
                  <a:cs typeface="Helvetica" panose="020B0604020202020204" pitchFamily="34" charset="0"/>
                </a:rPr>
                <a:t>High growth rate</a:t>
              </a:r>
              <a:endParaRPr lang="zh-CN" altLang="en-US" dirty="0">
                <a:latin typeface="Helvetica" panose="020B0604020202020204" pitchFamily="34" charset="0"/>
                <a:cs typeface="Helvetica" panose="020B0604020202020204" pitchFamily="34" charset="0"/>
              </a:endParaRPr>
            </a:p>
          </p:txBody>
        </p:sp>
        <p:grpSp>
          <p:nvGrpSpPr>
            <p:cNvPr id="31" name="组合 30">
              <a:extLst>
                <a:ext uri="{FF2B5EF4-FFF2-40B4-BE49-F238E27FC236}">
                  <a16:creationId xmlns:a16="http://schemas.microsoft.com/office/drawing/2014/main" id="{777B3235-0C18-4C99-BD45-9515AC4EA57D}"/>
                </a:ext>
              </a:extLst>
            </p:cNvPr>
            <p:cNvGrpSpPr/>
            <p:nvPr/>
          </p:nvGrpSpPr>
          <p:grpSpPr>
            <a:xfrm>
              <a:off x="6352156" y="4095724"/>
              <a:ext cx="1227473" cy="382677"/>
              <a:chOff x="6352156" y="4095724"/>
              <a:chExt cx="1227473" cy="382677"/>
            </a:xfrm>
          </p:grpSpPr>
          <p:sp>
            <p:nvSpPr>
              <p:cNvPr id="5" name="矩形 4">
                <a:extLst>
                  <a:ext uri="{FF2B5EF4-FFF2-40B4-BE49-F238E27FC236}">
                    <a16:creationId xmlns:a16="http://schemas.microsoft.com/office/drawing/2014/main" id="{A6CFB783-9613-484F-B4A8-14502C1EF3CC}"/>
                  </a:ext>
                </a:extLst>
              </p:cNvPr>
              <p:cNvSpPr/>
              <p:nvPr/>
            </p:nvSpPr>
            <p:spPr>
              <a:xfrm>
                <a:off x="6352156" y="4095724"/>
                <a:ext cx="813043" cy="369332"/>
              </a:xfrm>
              <a:prstGeom prst="rect">
                <a:avLst/>
              </a:prstGeom>
            </p:spPr>
            <p:txBody>
              <a:bodyPr wrap="none">
                <a:spAutoFit/>
              </a:bodyPr>
              <a:lstStyle/>
              <a:p>
                <a:r>
                  <a:rPr lang="en-US" altLang="zh-CN" dirty="0">
                    <a:latin typeface="Helvetica" panose="020B0604020202020204" pitchFamily="34" charset="0"/>
                    <a:cs typeface="Helvetica" panose="020B0604020202020204" pitchFamily="34" charset="0"/>
                  </a:rPr>
                  <a:t>Line 3</a:t>
                </a:r>
              </a:p>
            </p:txBody>
          </p:sp>
          <p:cxnSp>
            <p:nvCxnSpPr>
              <p:cNvPr id="7" name="直接连接符 6">
                <a:extLst>
                  <a:ext uri="{FF2B5EF4-FFF2-40B4-BE49-F238E27FC236}">
                    <a16:creationId xmlns:a16="http://schemas.microsoft.com/office/drawing/2014/main" id="{129A6A92-D2D3-40E7-9056-40D2D23F05C3}"/>
                  </a:ext>
                </a:extLst>
              </p:cNvPr>
              <p:cNvCxnSpPr>
                <a:cxnSpLocks/>
              </p:cNvCxnSpPr>
              <p:nvPr/>
            </p:nvCxnSpPr>
            <p:spPr>
              <a:xfrm>
                <a:off x="6352381" y="4478401"/>
                <a:ext cx="1227248" cy="0"/>
              </a:xfrm>
              <a:prstGeom prst="line">
                <a:avLst/>
              </a:prstGeom>
              <a:ln w="19050">
                <a:solidFill>
                  <a:schemeClr val="accent6"/>
                </a:solidFill>
                <a:prstDash val="dash"/>
              </a:ln>
            </p:spPr>
            <p:style>
              <a:lnRef idx="1">
                <a:schemeClr val="accent1"/>
              </a:lnRef>
              <a:fillRef idx="0">
                <a:schemeClr val="accent1"/>
              </a:fillRef>
              <a:effectRef idx="0">
                <a:schemeClr val="accent1"/>
              </a:effectRef>
              <a:fontRef idx="minor">
                <a:schemeClr val="tx1"/>
              </a:fontRef>
            </p:style>
          </p:cxnSp>
        </p:grpSp>
      </p:grpSp>
      <p:grpSp>
        <p:nvGrpSpPr>
          <p:cNvPr id="35" name="组合 34">
            <a:extLst>
              <a:ext uri="{FF2B5EF4-FFF2-40B4-BE49-F238E27FC236}">
                <a16:creationId xmlns:a16="http://schemas.microsoft.com/office/drawing/2014/main" id="{A861C121-A003-461A-8A88-3678C406B52D}"/>
              </a:ext>
            </a:extLst>
          </p:cNvPr>
          <p:cNvGrpSpPr/>
          <p:nvPr/>
        </p:nvGrpSpPr>
        <p:grpSpPr>
          <a:xfrm>
            <a:off x="6456796" y="3330643"/>
            <a:ext cx="2114681" cy="1015462"/>
            <a:chOff x="6334695" y="2539586"/>
            <a:chExt cx="2114681" cy="1015462"/>
          </a:xfrm>
        </p:grpSpPr>
        <p:sp>
          <p:nvSpPr>
            <p:cNvPr id="25" name="文本框 24">
              <a:extLst>
                <a:ext uri="{FF2B5EF4-FFF2-40B4-BE49-F238E27FC236}">
                  <a16:creationId xmlns:a16="http://schemas.microsoft.com/office/drawing/2014/main" id="{50E1672A-0110-4CB1-A24C-43CADCE3D3F5}"/>
                </a:ext>
              </a:extLst>
            </p:cNvPr>
            <p:cNvSpPr txBox="1"/>
            <p:nvPr/>
          </p:nvSpPr>
          <p:spPr>
            <a:xfrm>
              <a:off x="6334695" y="2908717"/>
              <a:ext cx="2114681" cy="646331"/>
            </a:xfrm>
            <a:prstGeom prst="rect">
              <a:avLst/>
            </a:prstGeom>
            <a:noFill/>
          </p:spPr>
          <p:txBody>
            <a:bodyPr wrap="none" rtlCol="0">
              <a:spAutoFit/>
            </a:bodyPr>
            <a:lstStyle/>
            <a:p>
              <a:pPr marL="285750" indent="-285750">
                <a:buFont typeface="Wingdings" panose="05000000000000000000" pitchFamily="2" charset="2"/>
                <a:buChar char="Ø"/>
              </a:pPr>
              <a:r>
                <a:rPr lang="en-US" altLang="zh-CN" dirty="0">
                  <a:latin typeface="Helvetica" panose="020B0604020202020204" pitchFamily="34" charset="0"/>
                  <a:cs typeface="Helvetica" panose="020B0604020202020204" pitchFamily="34" charset="0"/>
                </a:rPr>
                <a:t>Small scale</a:t>
              </a:r>
            </a:p>
            <a:p>
              <a:pPr marL="285750" indent="-285750">
                <a:buFont typeface="Wingdings" panose="05000000000000000000" pitchFamily="2" charset="2"/>
                <a:buChar char="Ø"/>
              </a:pPr>
              <a:r>
                <a:rPr lang="en-US" altLang="zh-CN" dirty="0">
                  <a:latin typeface="Helvetica" panose="020B0604020202020204" pitchFamily="34" charset="0"/>
                  <a:cs typeface="Helvetica" panose="020B0604020202020204" pitchFamily="34" charset="0"/>
                </a:rPr>
                <a:t>Low growth rate</a:t>
              </a:r>
              <a:endParaRPr lang="zh-CN" altLang="en-US" dirty="0">
                <a:latin typeface="Helvetica" panose="020B0604020202020204" pitchFamily="34" charset="0"/>
                <a:cs typeface="Helvetica" panose="020B0604020202020204" pitchFamily="34" charset="0"/>
              </a:endParaRPr>
            </a:p>
          </p:txBody>
        </p:sp>
        <p:grpSp>
          <p:nvGrpSpPr>
            <p:cNvPr id="32" name="组合 31">
              <a:extLst>
                <a:ext uri="{FF2B5EF4-FFF2-40B4-BE49-F238E27FC236}">
                  <a16:creationId xmlns:a16="http://schemas.microsoft.com/office/drawing/2014/main" id="{0095AA44-D5E4-49E1-9133-13E43302A9CD}"/>
                </a:ext>
              </a:extLst>
            </p:cNvPr>
            <p:cNvGrpSpPr/>
            <p:nvPr/>
          </p:nvGrpSpPr>
          <p:grpSpPr>
            <a:xfrm>
              <a:off x="6352156" y="2539586"/>
              <a:ext cx="1227473" cy="385094"/>
              <a:chOff x="6352156" y="2539586"/>
              <a:chExt cx="1227473" cy="385094"/>
            </a:xfrm>
          </p:grpSpPr>
          <p:cxnSp>
            <p:nvCxnSpPr>
              <p:cNvPr id="27" name="直接连接符 26">
                <a:extLst>
                  <a:ext uri="{FF2B5EF4-FFF2-40B4-BE49-F238E27FC236}">
                    <a16:creationId xmlns:a16="http://schemas.microsoft.com/office/drawing/2014/main" id="{BFB24C0A-AB92-4797-9B4D-0FD9544445D6}"/>
                  </a:ext>
                </a:extLst>
              </p:cNvPr>
              <p:cNvCxnSpPr>
                <a:cxnSpLocks/>
              </p:cNvCxnSpPr>
              <p:nvPr/>
            </p:nvCxnSpPr>
            <p:spPr>
              <a:xfrm>
                <a:off x="6352381" y="2924680"/>
                <a:ext cx="1227248" cy="0"/>
              </a:xfrm>
              <a:prstGeom prst="line">
                <a:avLst/>
              </a:prstGeom>
              <a:ln w="19050">
                <a:solidFill>
                  <a:schemeClr val="accent6"/>
                </a:solidFill>
                <a:prstDash val="dash"/>
              </a:ln>
            </p:spPr>
            <p:style>
              <a:lnRef idx="1">
                <a:schemeClr val="accent1"/>
              </a:lnRef>
              <a:fillRef idx="0">
                <a:schemeClr val="accent1"/>
              </a:fillRef>
              <a:effectRef idx="0">
                <a:schemeClr val="accent1"/>
              </a:effectRef>
              <a:fontRef idx="minor">
                <a:schemeClr val="tx1"/>
              </a:fontRef>
            </p:style>
          </p:cxnSp>
          <p:sp>
            <p:nvSpPr>
              <p:cNvPr id="29" name="矩形 28">
                <a:extLst>
                  <a:ext uri="{FF2B5EF4-FFF2-40B4-BE49-F238E27FC236}">
                    <a16:creationId xmlns:a16="http://schemas.microsoft.com/office/drawing/2014/main" id="{82B35C62-7EF4-44A7-A587-C70A51309A2D}"/>
                  </a:ext>
                </a:extLst>
              </p:cNvPr>
              <p:cNvSpPr/>
              <p:nvPr/>
            </p:nvSpPr>
            <p:spPr>
              <a:xfrm>
                <a:off x="6352156" y="2539586"/>
                <a:ext cx="813043" cy="369332"/>
              </a:xfrm>
              <a:prstGeom prst="rect">
                <a:avLst/>
              </a:prstGeom>
            </p:spPr>
            <p:txBody>
              <a:bodyPr wrap="none">
                <a:spAutoFit/>
              </a:bodyPr>
              <a:lstStyle/>
              <a:p>
                <a:r>
                  <a:rPr lang="en-US" altLang="zh-CN" dirty="0">
                    <a:latin typeface="Helvetica" panose="020B0604020202020204" pitchFamily="34" charset="0"/>
                    <a:cs typeface="Helvetica" panose="020B0604020202020204" pitchFamily="34" charset="0"/>
                  </a:rPr>
                  <a:t>Line 2</a:t>
                </a:r>
              </a:p>
            </p:txBody>
          </p:sp>
        </p:grpSp>
      </p:grpSp>
      <p:grpSp>
        <p:nvGrpSpPr>
          <p:cNvPr id="36" name="组合 35">
            <a:extLst>
              <a:ext uri="{FF2B5EF4-FFF2-40B4-BE49-F238E27FC236}">
                <a16:creationId xmlns:a16="http://schemas.microsoft.com/office/drawing/2014/main" id="{DD1D6D65-A2D9-4325-BE72-33B6B05F9211}"/>
              </a:ext>
            </a:extLst>
          </p:cNvPr>
          <p:cNvGrpSpPr/>
          <p:nvPr/>
        </p:nvGrpSpPr>
        <p:grpSpPr>
          <a:xfrm>
            <a:off x="6456796" y="1771420"/>
            <a:ext cx="2114681" cy="1017098"/>
            <a:chOff x="6334695" y="1326490"/>
            <a:chExt cx="2114681" cy="1017098"/>
          </a:xfrm>
        </p:grpSpPr>
        <p:sp>
          <p:nvSpPr>
            <p:cNvPr id="4" name="文本框 3">
              <a:extLst>
                <a:ext uri="{FF2B5EF4-FFF2-40B4-BE49-F238E27FC236}">
                  <a16:creationId xmlns:a16="http://schemas.microsoft.com/office/drawing/2014/main" id="{5BA344EC-7398-449D-B8C5-561E2B170DFD}"/>
                </a:ext>
              </a:extLst>
            </p:cNvPr>
            <p:cNvSpPr txBox="1"/>
            <p:nvPr/>
          </p:nvSpPr>
          <p:spPr>
            <a:xfrm>
              <a:off x="6334695" y="1697257"/>
              <a:ext cx="2114681" cy="646331"/>
            </a:xfrm>
            <a:prstGeom prst="rect">
              <a:avLst/>
            </a:prstGeom>
            <a:noFill/>
          </p:spPr>
          <p:txBody>
            <a:bodyPr wrap="none" rtlCol="0">
              <a:spAutoFit/>
            </a:bodyPr>
            <a:lstStyle/>
            <a:p>
              <a:pPr marL="285750" indent="-285750">
                <a:buFont typeface="Wingdings" panose="05000000000000000000" pitchFamily="2" charset="2"/>
                <a:buChar char="Ø"/>
              </a:pPr>
              <a:r>
                <a:rPr lang="en-US" altLang="zh-CN" dirty="0">
                  <a:latin typeface="Helvetica" panose="020B0604020202020204" pitchFamily="34" charset="0"/>
                  <a:cs typeface="Helvetica" panose="020B0604020202020204" pitchFamily="34" charset="0"/>
                </a:rPr>
                <a:t>Large scale</a:t>
              </a:r>
            </a:p>
            <a:p>
              <a:pPr marL="285750" indent="-285750">
                <a:buFont typeface="Wingdings" panose="05000000000000000000" pitchFamily="2" charset="2"/>
                <a:buChar char="Ø"/>
              </a:pPr>
              <a:r>
                <a:rPr lang="en-US" altLang="zh-CN" dirty="0">
                  <a:latin typeface="Helvetica" panose="020B0604020202020204" pitchFamily="34" charset="0"/>
                  <a:cs typeface="Helvetica" panose="020B0604020202020204" pitchFamily="34" charset="0"/>
                </a:rPr>
                <a:t>Low growth rate</a:t>
              </a:r>
              <a:endParaRPr lang="zh-CN" altLang="en-US" dirty="0">
                <a:latin typeface="Helvetica" panose="020B0604020202020204" pitchFamily="34" charset="0"/>
                <a:cs typeface="Helvetica" panose="020B0604020202020204" pitchFamily="34" charset="0"/>
              </a:endParaRPr>
            </a:p>
          </p:txBody>
        </p:sp>
        <p:grpSp>
          <p:nvGrpSpPr>
            <p:cNvPr id="33" name="组合 32">
              <a:extLst>
                <a:ext uri="{FF2B5EF4-FFF2-40B4-BE49-F238E27FC236}">
                  <a16:creationId xmlns:a16="http://schemas.microsoft.com/office/drawing/2014/main" id="{D575A383-62DD-481C-94C4-38A5B5206106}"/>
                </a:ext>
              </a:extLst>
            </p:cNvPr>
            <p:cNvGrpSpPr/>
            <p:nvPr/>
          </p:nvGrpSpPr>
          <p:grpSpPr>
            <a:xfrm>
              <a:off x="6352156" y="1326490"/>
              <a:ext cx="1227473" cy="369332"/>
              <a:chOff x="6352156" y="1326490"/>
              <a:chExt cx="1227473" cy="369332"/>
            </a:xfrm>
          </p:grpSpPr>
          <p:cxnSp>
            <p:nvCxnSpPr>
              <p:cNvPr id="28" name="直接连接符 27">
                <a:extLst>
                  <a:ext uri="{FF2B5EF4-FFF2-40B4-BE49-F238E27FC236}">
                    <a16:creationId xmlns:a16="http://schemas.microsoft.com/office/drawing/2014/main" id="{67971828-ED00-4EB0-A440-7E3AEE833F50}"/>
                  </a:ext>
                </a:extLst>
              </p:cNvPr>
              <p:cNvCxnSpPr>
                <a:cxnSpLocks/>
              </p:cNvCxnSpPr>
              <p:nvPr/>
            </p:nvCxnSpPr>
            <p:spPr>
              <a:xfrm>
                <a:off x="6352381" y="1691507"/>
                <a:ext cx="1227248" cy="0"/>
              </a:xfrm>
              <a:prstGeom prst="line">
                <a:avLst/>
              </a:prstGeom>
              <a:ln w="19050">
                <a:solidFill>
                  <a:schemeClr val="accent6"/>
                </a:solidFill>
                <a:prstDash val="dash"/>
              </a:ln>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64E0CF31-A7C2-44F6-BC63-6112805C1987}"/>
                  </a:ext>
                </a:extLst>
              </p:cNvPr>
              <p:cNvSpPr/>
              <p:nvPr/>
            </p:nvSpPr>
            <p:spPr>
              <a:xfrm>
                <a:off x="6352156" y="1326490"/>
                <a:ext cx="813043" cy="369332"/>
              </a:xfrm>
              <a:prstGeom prst="rect">
                <a:avLst/>
              </a:prstGeom>
            </p:spPr>
            <p:txBody>
              <a:bodyPr wrap="none">
                <a:spAutoFit/>
              </a:bodyPr>
              <a:lstStyle/>
              <a:p>
                <a:r>
                  <a:rPr lang="en-US" altLang="zh-CN" dirty="0">
                    <a:latin typeface="Helvetica" panose="020B0604020202020204" pitchFamily="34" charset="0"/>
                    <a:cs typeface="Helvetica" panose="020B0604020202020204" pitchFamily="34" charset="0"/>
                  </a:rPr>
                  <a:t>Line 1</a:t>
                </a:r>
              </a:p>
            </p:txBody>
          </p:sp>
        </p:grpSp>
      </p:grpSp>
      <p:sp>
        <p:nvSpPr>
          <p:cNvPr id="38" name="矩形 37">
            <a:extLst>
              <a:ext uri="{FF2B5EF4-FFF2-40B4-BE49-F238E27FC236}">
                <a16:creationId xmlns:a16="http://schemas.microsoft.com/office/drawing/2014/main" id="{0671852E-9500-4A4F-B810-1126C150574E}"/>
              </a:ext>
            </a:extLst>
          </p:cNvPr>
          <p:cNvSpPr/>
          <p:nvPr/>
        </p:nvSpPr>
        <p:spPr>
          <a:xfrm>
            <a:off x="499952" y="1173077"/>
            <a:ext cx="4934364" cy="400110"/>
          </a:xfrm>
          <a:prstGeom prst="rect">
            <a:avLst/>
          </a:prstGeom>
        </p:spPr>
        <p:txBody>
          <a:bodyPr wrap="none">
            <a:spAutoFit/>
          </a:bodyPr>
          <a:lstStyle/>
          <a:p>
            <a:pPr marL="285750" indent="-285750">
              <a:buFont typeface="Wingdings" panose="05000000000000000000" pitchFamily="2" charset="2"/>
              <a:buChar char="l"/>
            </a:pPr>
            <a:r>
              <a:rPr lang="en-US" altLang="zh-CN" sz="2000" dirty="0">
                <a:latin typeface="Helvetica" panose="020B0604020202020204" pitchFamily="34" charset="0"/>
                <a:cs typeface="Helvetica" panose="020B0604020202020204" pitchFamily="34" charset="0"/>
              </a:rPr>
              <a:t>Classification based on transit ridership</a:t>
            </a:r>
          </a:p>
        </p:txBody>
      </p:sp>
    </p:spTree>
    <p:extLst>
      <p:ext uri="{BB962C8B-B14F-4D97-AF65-F5344CB8AC3E}">
        <p14:creationId xmlns:p14="http://schemas.microsoft.com/office/powerpoint/2010/main" val="27558239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501FF43C-8BC1-47BD-85D7-1A1285A2B06A}"/>
              </a:ext>
            </a:extLst>
          </p:cNvPr>
          <p:cNvSpPr/>
          <p:nvPr/>
        </p:nvSpPr>
        <p:spPr>
          <a:xfrm>
            <a:off x="0" y="533479"/>
            <a:ext cx="5438274" cy="5959395"/>
          </a:xfrm>
          <a:prstGeom prst="rect">
            <a:avLst/>
          </a:prstGeom>
          <a:solidFill>
            <a:srgbClr val="FFFFFF"/>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569A348F-8472-4C4D-9E9E-EA67A912B7B0}"/>
              </a:ext>
            </a:extLst>
          </p:cNvPr>
          <p:cNvSpPr txBox="1"/>
          <p:nvPr/>
        </p:nvSpPr>
        <p:spPr>
          <a:xfrm>
            <a:off x="-1" y="6488668"/>
            <a:ext cx="9144001" cy="584775"/>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3 - Analysis on the characteristics of transit ridership and land use</a:t>
            </a:r>
            <a:endParaRPr lang="en-US" altLang="zh-CN" sz="1400" i="1" dirty="0">
              <a:latin typeface="Times New Roman" panose="02020603050405020304" pitchFamily="18" charset="0"/>
              <a:cs typeface="Times New Roman" panose="02020603050405020304" pitchFamily="18" charset="0"/>
            </a:endParaRPr>
          </a:p>
          <a:p>
            <a:endParaRPr lang="en-US" altLang="zh-CN" sz="1400" i="1" dirty="0">
              <a:latin typeface="Times New Roman" panose="02020603050405020304" pitchFamily="18" charset="0"/>
              <a:cs typeface="Times New Roman" panose="02020603050405020304" pitchFamily="18" charset="0"/>
            </a:endParaRPr>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Characteristics of transit ridership and land use</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chemeClr val="accent6"/>
          </a:solidFill>
          <a:ln w="28575" cap="flat">
            <a:solidFill>
              <a:schemeClr val="accent6"/>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2800" b="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rPr>
              <a:t>3.3</a:t>
            </a:r>
            <a:endParaRPr kumimoji="0" lang="zh-CN" altLang="en-US" sz="2800" b="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7505965D-C0D8-4340-A73F-2B20B6AAF124}"/>
              </a:ext>
            </a:extLst>
          </p:cNvPr>
          <p:cNvSpPr>
            <a:spLocks noGrp="1"/>
          </p:cNvSpPr>
          <p:nvPr>
            <p:ph type="sldNum" sz="quarter" idx="12"/>
          </p:nvPr>
        </p:nvSpPr>
        <p:spPr/>
        <p:txBody>
          <a:bodyPr/>
          <a:lstStyle/>
          <a:p>
            <a:fld id="{A17BB91D-344C-44E0-9148-DFE0CFF5CFC9}" type="slidenum">
              <a:rPr lang="zh-CN" altLang="en-US" smtClean="0"/>
              <a:t>35</a:t>
            </a:fld>
            <a:endParaRPr lang="zh-CN" altLang="en-US"/>
          </a:p>
        </p:txBody>
      </p:sp>
      <p:pic>
        <p:nvPicPr>
          <p:cNvPr id="3" name="图片 2">
            <a:extLst>
              <a:ext uri="{FF2B5EF4-FFF2-40B4-BE49-F238E27FC236}">
                <a16:creationId xmlns:a16="http://schemas.microsoft.com/office/drawing/2014/main" id="{61E31E36-AD48-485C-AE02-CC3F8437CD8C}"/>
              </a:ext>
            </a:extLst>
          </p:cNvPr>
          <p:cNvPicPr>
            <a:picLocks noChangeAspect="1"/>
          </p:cNvPicPr>
          <p:nvPr/>
        </p:nvPicPr>
        <p:blipFill>
          <a:blip r:embed="rId3"/>
          <a:stretch>
            <a:fillRect/>
          </a:stretch>
        </p:blipFill>
        <p:spPr>
          <a:xfrm>
            <a:off x="306570" y="1586104"/>
            <a:ext cx="4857532" cy="4654590"/>
          </a:xfrm>
          <a:prstGeom prst="rect">
            <a:avLst/>
          </a:prstGeom>
          <a:ln>
            <a:solidFill>
              <a:schemeClr val="tx1"/>
            </a:solidFill>
          </a:ln>
        </p:spPr>
      </p:pic>
      <p:grpSp>
        <p:nvGrpSpPr>
          <p:cNvPr id="11" name="组合 10">
            <a:extLst>
              <a:ext uri="{FF2B5EF4-FFF2-40B4-BE49-F238E27FC236}">
                <a16:creationId xmlns:a16="http://schemas.microsoft.com/office/drawing/2014/main" id="{A6BE5611-E35F-45F2-A429-1FB5A72D078C}"/>
              </a:ext>
            </a:extLst>
          </p:cNvPr>
          <p:cNvGrpSpPr/>
          <p:nvPr/>
        </p:nvGrpSpPr>
        <p:grpSpPr>
          <a:xfrm>
            <a:off x="306570" y="591906"/>
            <a:ext cx="3699470" cy="461665"/>
            <a:chOff x="-3" y="4326643"/>
            <a:chExt cx="3699470" cy="461665"/>
          </a:xfrm>
        </p:grpSpPr>
        <p:sp>
          <p:nvSpPr>
            <p:cNvPr id="15" name="矩形 14">
              <a:extLst>
                <a:ext uri="{FF2B5EF4-FFF2-40B4-BE49-F238E27FC236}">
                  <a16:creationId xmlns:a16="http://schemas.microsoft.com/office/drawing/2014/main" id="{C702D1AB-3AFA-409B-93B3-1CBF934082E3}"/>
                </a:ext>
              </a:extLst>
            </p:cNvPr>
            <p:cNvSpPr/>
            <p:nvPr/>
          </p:nvSpPr>
          <p:spPr>
            <a:xfrm>
              <a:off x="-3" y="4460785"/>
              <a:ext cx="193382" cy="19338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17" name="文本框 16">
              <a:extLst>
                <a:ext uri="{FF2B5EF4-FFF2-40B4-BE49-F238E27FC236}">
                  <a16:creationId xmlns:a16="http://schemas.microsoft.com/office/drawing/2014/main" id="{2A68BC72-0592-4A97-AE61-6BDE99F04C36}"/>
                </a:ext>
              </a:extLst>
            </p:cNvPr>
            <p:cNvSpPr txBox="1"/>
            <p:nvPr/>
          </p:nvSpPr>
          <p:spPr>
            <a:xfrm>
              <a:off x="193379" y="4326643"/>
              <a:ext cx="3506088" cy="461665"/>
            </a:xfrm>
            <a:prstGeom prst="rect">
              <a:avLst/>
            </a:prstGeom>
            <a:noFill/>
          </p:spPr>
          <p:txBody>
            <a:bodyPr wrap="none" rtlCol="0">
              <a:spAutoFit/>
            </a:bodyPr>
            <a:lstStyle/>
            <a:p>
              <a:r>
                <a:rPr lang="en-US" altLang="zh-CN" sz="2400" dirty="0">
                  <a:latin typeface="Helvetica" panose="020B0604020202020204" pitchFamily="34" charset="0"/>
                  <a:ea typeface="+mj-ea"/>
                  <a:cs typeface="Helvetica" panose="020B0604020202020204" pitchFamily="34" charset="0"/>
                </a:rPr>
                <a:t>Land use characteristics</a:t>
              </a:r>
            </a:p>
          </p:txBody>
        </p:sp>
      </p:grpSp>
      <p:grpSp>
        <p:nvGrpSpPr>
          <p:cNvPr id="18" name="组合 17">
            <a:extLst>
              <a:ext uri="{FF2B5EF4-FFF2-40B4-BE49-F238E27FC236}">
                <a16:creationId xmlns:a16="http://schemas.microsoft.com/office/drawing/2014/main" id="{F273E8A3-B6FD-493B-9FC7-829ACFD0E15B}"/>
              </a:ext>
            </a:extLst>
          </p:cNvPr>
          <p:cNvGrpSpPr/>
          <p:nvPr/>
        </p:nvGrpSpPr>
        <p:grpSpPr>
          <a:xfrm>
            <a:off x="6067083" y="1259553"/>
            <a:ext cx="2448106" cy="1017098"/>
            <a:chOff x="6334695" y="1326490"/>
            <a:chExt cx="2448106" cy="1017098"/>
          </a:xfrm>
        </p:grpSpPr>
        <p:sp>
          <p:nvSpPr>
            <p:cNvPr id="19" name="文本框 18">
              <a:extLst>
                <a:ext uri="{FF2B5EF4-FFF2-40B4-BE49-F238E27FC236}">
                  <a16:creationId xmlns:a16="http://schemas.microsoft.com/office/drawing/2014/main" id="{CC68F183-C8F7-434B-A718-9F650A233410}"/>
                </a:ext>
              </a:extLst>
            </p:cNvPr>
            <p:cNvSpPr txBox="1"/>
            <p:nvPr/>
          </p:nvSpPr>
          <p:spPr>
            <a:xfrm>
              <a:off x="6334695" y="1697257"/>
              <a:ext cx="2448106" cy="646331"/>
            </a:xfrm>
            <a:prstGeom prst="rect">
              <a:avLst/>
            </a:prstGeom>
            <a:noFill/>
          </p:spPr>
          <p:txBody>
            <a:bodyPr wrap="none" rtlCol="0">
              <a:spAutoFit/>
            </a:bodyPr>
            <a:lstStyle/>
            <a:p>
              <a:pPr marL="285750" indent="-285750">
                <a:buFont typeface="Wingdings" panose="05000000000000000000" pitchFamily="2" charset="2"/>
                <a:buChar char="Ø"/>
              </a:pPr>
              <a:r>
                <a:rPr lang="en-US" altLang="zh-CN" dirty="0">
                  <a:latin typeface="Helvetica" panose="020B0604020202020204" pitchFamily="34" charset="0"/>
                  <a:cs typeface="Helvetica" panose="020B0604020202020204" pitchFamily="34" charset="0"/>
                </a:rPr>
                <a:t>800m-radius region</a:t>
              </a:r>
            </a:p>
            <a:p>
              <a:pPr marL="285750" indent="-285750">
                <a:buFont typeface="Wingdings" panose="05000000000000000000" pitchFamily="2" charset="2"/>
                <a:buChar char="Ø"/>
              </a:pPr>
              <a:r>
                <a:rPr lang="en-US" altLang="zh-CN" dirty="0">
                  <a:latin typeface="Helvetica" panose="020B0604020202020204" pitchFamily="34" charset="0"/>
                  <a:cs typeface="Helvetica" panose="020B0604020202020204" pitchFamily="34" charset="0"/>
                </a:rPr>
                <a:t>Extracting data</a:t>
              </a:r>
              <a:endParaRPr lang="zh-CN" altLang="en-US" dirty="0">
                <a:latin typeface="Helvetica" panose="020B0604020202020204" pitchFamily="34" charset="0"/>
                <a:cs typeface="Helvetica" panose="020B0604020202020204" pitchFamily="34" charset="0"/>
              </a:endParaRPr>
            </a:p>
          </p:txBody>
        </p:sp>
        <p:grpSp>
          <p:nvGrpSpPr>
            <p:cNvPr id="20" name="组合 19">
              <a:extLst>
                <a:ext uri="{FF2B5EF4-FFF2-40B4-BE49-F238E27FC236}">
                  <a16:creationId xmlns:a16="http://schemas.microsoft.com/office/drawing/2014/main" id="{BF181F39-3AAC-4844-B054-75AB40BA852D}"/>
                </a:ext>
              </a:extLst>
            </p:cNvPr>
            <p:cNvGrpSpPr/>
            <p:nvPr/>
          </p:nvGrpSpPr>
          <p:grpSpPr>
            <a:xfrm>
              <a:off x="6352156" y="1326490"/>
              <a:ext cx="1227473" cy="369332"/>
              <a:chOff x="6352156" y="1326490"/>
              <a:chExt cx="1227473" cy="369332"/>
            </a:xfrm>
          </p:grpSpPr>
          <p:cxnSp>
            <p:nvCxnSpPr>
              <p:cNvPr id="21" name="直接连接符 20">
                <a:extLst>
                  <a:ext uri="{FF2B5EF4-FFF2-40B4-BE49-F238E27FC236}">
                    <a16:creationId xmlns:a16="http://schemas.microsoft.com/office/drawing/2014/main" id="{7FEE132B-2848-4F51-BDC5-2A37C6751210}"/>
                  </a:ext>
                </a:extLst>
              </p:cNvPr>
              <p:cNvCxnSpPr>
                <a:cxnSpLocks/>
              </p:cNvCxnSpPr>
              <p:nvPr/>
            </p:nvCxnSpPr>
            <p:spPr>
              <a:xfrm>
                <a:off x="6352381" y="1691507"/>
                <a:ext cx="1227248" cy="0"/>
              </a:xfrm>
              <a:prstGeom prst="line">
                <a:avLst/>
              </a:prstGeom>
              <a:ln w="19050">
                <a:solidFill>
                  <a:schemeClr val="accent6"/>
                </a:solidFill>
                <a:prstDash val="dash"/>
              </a:ln>
            </p:spPr>
            <p:style>
              <a:lnRef idx="1">
                <a:schemeClr val="accent1"/>
              </a:lnRef>
              <a:fillRef idx="0">
                <a:schemeClr val="accent1"/>
              </a:fillRef>
              <a:effectRef idx="0">
                <a:schemeClr val="accent1"/>
              </a:effectRef>
              <a:fontRef idx="minor">
                <a:schemeClr val="tx1"/>
              </a:fontRef>
            </p:style>
          </p:cxnSp>
          <p:sp>
            <p:nvSpPr>
              <p:cNvPr id="22" name="矩形 21">
                <a:extLst>
                  <a:ext uri="{FF2B5EF4-FFF2-40B4-BE49-F238E27FC236}">
                    <a16:creationId xmlns:a16="http://schemas.microsoft.com/office/drawing/2014/main" id="{CC41B61D-C515-4ECB-84FB-C8A69BB09DB1}"/>
                  </a:ext>
                </a:extLst>
              </p:cNvPr>
              <p:cNvSpPr/>
              <p:nvPr/>
            </p:nvSpPr>
            <p:spPr>
              <a:xfrm>
                <a:off x="6352156" y="1326490"/>
                <a:ext cx="928459" cy="369332"/>
              </a:xfrm>
              <a:prstGeom prst="rect">
                <a:avLst/>
              </a:prstGeom>
            </p:spPr>
            <p:txBody>
              <a:bodyPr wrap="none">
                <a:spAutoFit/>
              </a:bodyPr>
              <a:lstStyle/>
              <a:p>
                <a:r>
                  <a:rPr lang="en-US" altLang="zh-CN" dirty="0">
                    <a:latin typeface="Helvetica" panose="020B0604020202020204" pitchFamily="34" charset="0"/>
                    <a:cs typeface="Helvetica" panose="020B0604020202020204" pitchFamily="34" charset="0"/>
                  </a:rPr>
                  <a:t>ArcGIS</a:t>
                </a:r>
              </a:p>
            </p:txBody>
          </p:sp>
        </p:grpSp>
      </p:grpSp>
      <p:grpSp>
        <p:nvGrpSpPr>
          <p:cNvPr id="23" name="组合 22">
            <a:extLst>
              <a:ext uri="{FF2B5EF4-FFF2-40B4-BE49-F238E27FC236}">
                <a16:creationId xmlns:a16="http://schemas.microsoft.com/office/drawing/2014/main" id="{F5C6F293-8B9A-4275-9A86-3A1BF0E3E9CB}"/>
              </a:ext>
            </a:extLst>
          </p:cNvPr>
          <p:cNvGrpSpPr/>
          <p:nvPr/>
        </p:nvGrpSpPr>
        <p:grpSpPr>
          <a:xfrm>
            <a:off x="6067083" y="2892237"/>
            <a:ext cx="2383986" cy="3233089"/>
            <a:chOff x="6334695" y="1326490"/>
            <a:chExt cx="2383986" cy="3233089"/>
          </a:xfrm>
        </p:grpSpPr>
        <p:sp>
          <p:nvSpPr>
            <p:cNvPr id="24" name="文本框 23">
              <a:extLst>
                <a:ext uri="{FF2B5EF4-FFF2-40B4-BE49-F238E27FC236}">
                  <a16:creationId xmlns:a16="http://schemas.microsoft.com/office/drawing/2014/main" id="{B7D1D5D0-FBBB-4735-B468-07771651B6E8}"/>
                </a:ext>
              </a:extLst>
            </p:cNvPr>
            <p:cNvSpPr txBox="1"/>
            <p:nvPr/>
          </p:nvSpPr>
          <p:spPr>
            <a:xfrm>
              <a:off x="6334695" y="1697257"/>
              <a:ext cx="2383986" cy="2862322"/>
            </a:xfrm>
            <a:prstGeom prst="rect">
              <a:avLst/>
            </a:prstGeom>
            <a:noFill/>
          </p:spPr>
          <p:txBody>
            <a:bodyPr wrap="none" rtlCol="0">
              <a:spAutoFit/>
            </a:bodyPr>
            <a:lstStyle/>
            <a:p>
              <a:pPr marL="285750" indent="-285750">
                <a:buFont typeface="Wingdings" panose="05000000000000000000" pitchFamily="2" charset="2"/>
                <a:buChar char="Ø"/>
              </a:pPr>
              <a:r>
                <a:rPr lang="en-US" altLang="zh-CN" dirty="0">
                  <a:latin typeface="Helvetica" panose="020B0604020202020204" pitchFamily="34" charset="0"/>
                  <a:cs typeface="Helvetica" panose="020B0604020202020204" pitchFamily="34" charset="0"/>
                </a:rPr>
                <a:t>Business</a:t>
              </a:r>
            </a:p>
            <a:p>
              <a:pPr marL="285750" indent="-285750">
                <a:buFont typeface="Wingdings" panose="05000000000000000000" pitchFamily="2" charset="2"/>
                <a:buChar char="Ø"/>
              </a:pPr>
              <a:r>
                <a:rPr lang="en-US" altLang="zh-CN" dirty="0">
                  <a:latin typeface="Helvetica" panose="020B0604020202020204" pitchFamily="34" charset="0"/>
                  <a:cs typeface="Helvetica" panose="020B0604020202020204" pitchFamily="34" charset="0"/>
                </a:rPr>
                <a:t>Commerce</a:t>
              </a:r>
            </a:p>
            <a:p>
              <a:pPr marL="285750" indent="-285750">
                <a:buFont typeface="Wingdings" panose="05000000000000000000" pitchFamily="2" charset="2"/>
                <a:buChar char="Ø"/>
              </a:pPr>
              <a:r>
                <a:rPr lang="en-US" altLang="zh-CN" dirty="0">
                  <a:latin typeface="Helvetica" panose="020B0604020202020204" pitchFamily="34" charset="0"/>
                  <a:cs typeface="Helvetica" panose="020B0604020202020204" pitchFamily="34" charset="0"/>
                </a:rPr>
                <a:t>Hotel</a:t>
              </a:r>
            </a:p>
            <a:p>
              <a:pPr marL="285750" indent="-285750">
                <a:buFont typeface="Wingdings" panose="05000000000000000000" pitchFamily="2" charset="2"/>
                <a:buChar char="Ø"/>
              </a:pPr>
              <a:r>
                <a:rPr lang="en-US" altLang="zh-CN" dirty="0">
                  <a:latin typeface="Helvetica" panose="020B0604020202020204" pitchFamily="34" charset="0"/>
                  <a:cs typeface="Helvetica" panose="020B0604020202020204" pitchFamily="34" charset="0"/>
                </a:rPr>
                <a:t>Entertainment</a:t>
              </a:r>
            </a:p>
            <a:p>
              <a:pPr marL="285750" indent="-285750">
                <a:buFont typeface="Wingdings" panose="05000000000000000000" pitchFamily="2" charset="2"/>
                <a:buChar char="Ø"/>
              </a:pPr>
              <a:r>
                <a:rPr lang="en-US" altLang="zh-CN" dirty="0">
                  <a:latin typeface="Helvetica" panose="020B0604020202020204" pitchFamily="34" charset="0"/>
                  <a:cs typeface="Helvetica" panose="020B0604020202020204" pitchFamily="34" charset="0"/>
                </a:rPr>
                <a:t>Residence</a:t>
              </a:r>
            </a:p>
            <a:p>
              <a:pPr marL="285750" indent="-285750">
                <a:buFont typeface="Wingdings" panose="05000000000000000000" pitchFamily="2" charset="2"/>
                <a:buChar char="Ø"/>
              </a:pPr>
              <a:r>
                <a:rPr lang="en-US" altLang="zh-CN" dirty="0">
                  <a:latin typeface="Helvetica" panose="020B0604020202020204" pitchFamily="34" charset="0"/>
                  <a:cs typeface="Helvetica" panose="020B0604020202020204" pitchFamily="34" charset="0"/>
                </a:rPr>
                <a:t>Apartment house</a:t>
              </a:r>
            </a:p>
            <a:p>
              <a:pPr marL="285750" indent="-285750">
                <a:buFont typeface="Wingdings" panose="05000000000000000000" pitchFamily="2" charset="2"/>
                <a:buChar char="Ø"/>
              </a:pPr>
              <a:r>
                <a:rPr lang="en-US" altLang="zh-CN" dirty="0">
                  <a:latin typeface="Helvetica" panose="020B0604020202020204" pitchFamily="34" charset="0"/>
                  <a:cs typeface="Helvetica" panose="020B0604020202020204" pitchFamily="34" charset="0"/>
                </a:rPr>
                <a:t>Dwelling with shop</a:t>
              </a:r>
            </a:p>
            <a:p>
              <a:pPr marL="285750" indent="-285750">
                <a:buFont typeface="Wingdings" panose="05000000000000000000" pitchFamily="2" charset="2"/>
                <a:buChar char="Ø"/>
              </a:pPr>
              <a:r>
                <a:rPr lang="en-US" altLang="zh-CN" dirty="0">
                  <a:latin typeface="Helvetica" panose="020B0604020202020204" pitchFamily="34" charset="0"/>
                  <a:cs typeface="Helvetica" panose="020B0604020202020204" pitchFamily="34" charset="0"/>
                </a:rPr>
                <a:t>Government</a:t>
              </a:r>
            </a:p>
            <a:p>
              <a:pPr marL="285750" indent="-285750">
                <a:buFont typeface="Wingdings" panose="05000000000000000000" pitchFamily="2" charset="2"/>
                <a:buChar char="Ø"/>
              </a:pPr>
              <a:r>
                <a:rPr lang="en-US" altLang="zh-CN" dirty="0">
                  <a:latin typeface="Helvetica" panose="020B0604020202020204" pitchFamily="34" charset="0"/>
                  <a:cs typeface="Helvetica" panose="020B0604020202020204" pitchFamily="34" charset="0"/>
                </a:rPr>
                <a:t>Education</a:t>
              </a:r>
            </a:p>
            <a:p>
              <a:pPr marL="285750" indent="-285750">
                <a:buFont typeface="Wingdings" panose="05000000000000000000" pitchFamily="2" charset="2"/>
                <a:buChar char="Ø"/>
              </a:pPr>
              <a:r>
                <a:rPr lang="en-US" altLang="zh-CN" dirty="0">
                  <a:latin typeface="Helvetica" panose="020B0604020202020204" pitchFamily="34" charset="0"/>
                  <a:cs typeface="Helvetica" panose="020B0604020202020204" pitchFamily="34" charset="0"/>
                </a:rPr>
                <a:t>Culture</a:t>
              </a:r>
              <a:endParaRPr lang="zh-CN" altLang="en-US" dirty="0">
                <a:latin typeface="Helvetica" panose="020B0604020202020204" pitchFamily="34" charset="0"/>
                <a:cs typeface="Helvetica" panose="020B0604020202020204" pitchFamily="34" charset="0"/>
              </a:endParaRPr>
            </a:p>
          </p:txBody>
        </p:sp>
        <p:grpSp>
          <p:nvGrpSpPr>
            <p:cNvPr id="25" name="组合 24">
              <a:extLst>
                <a:ext uri="{FF2B5EF4-FFF2-40B4-BE49-F238E27FC236}">
                  <a16:creationId xmlns:a16="http://schemas.microsoft.com/office/drawing/2014/main" id="{BD380279-2EE0-454B-800D-C874E877EE3B}"/>
                </a:ext>
              </a:extLst>
            </p:cNvPr>
            <p:cNvGrpSpPr/>
            <p:nvPr/>
          </p:nvGrpSpPr>
          <p:grpSpPr>
            <a:xfrm>
              <a:off x="6352156" y="1326490"/>
              <a:ext cx="1620957" cy="369332"/>
              <a:chOff x="6352156" y="1326490"/>
              <a:chExt cx="1620957" cy="369332"/>
            </a:xfrm>
          </p:grpSpPr>
          <p:cxnSp>
            <p:nvCxnSpPr>
              <p:cNvPr id="26" name="直接连接符 25">
                <a:extLst>
                  <a:ext uri="{FF2B5EF4-FFF2-40B4-BE49-F238E27FC236}">
                    <a16:creationId xmlns:a16="http://schemas.microsoft.com/office/drawing/2014/main" id="{7B1D113D-9D9E-4AA2-AD9A-09C6B93CF9C3}"/>
                  </a:ext>
                </a:extLst>
              </p:cNvPr>
              <p:cNvCxnSpPr>
                <a:cxnSpLocks/>
              </p:cNvCxnSpPr>
              <p:nvPr/>
            </p:nvCxnSpPr>
            <p:spPr>
              <a:xfrm>
                <a:off x="6352381" y="1691507"/>
                <a:ext cx="1227248" cy="0"/>
              </a:xfrm>
              <a:prstGeom prst="line">
                <a:avLst/>
              </a:prstGeom>
              <a:ln w="19050">
                <a:solidFill>
                  <a:schemeClr val="accent6"/>
                </a:solidFill>
                <a:prstDash val="dash"/>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A6290AA3-AA21-4CEE-960D-F4140C064562}"/>
                  </a:ext>
                </a:extLst>
              </p:cNvPr>
              <p:cNvSpPr/>
              <p:nvPr/>
            </p:nvSpPr>
            <p:spPr>
              <a:xfrm>
                <a:off x="6352156" y="1326490"/>
                <a:ext cx="1620957" cy="369332"/>
              </a:xfrm>
              <a:prstGeom prst="rect">
                <a:avLst/>
              </a:prstGeom>
            </p:spPr>
            <p:txBody>
              <a:bodyPr wrap="none">
                <a:spAutoFit/>
              </a:bodyPr>
              <a:lstStyle/>
              <a:p>
                <a:r>
                  <a:rPr lang="en-US" altLang="zh-CN" dirty="0">
                    <a:latin typeface="Helvetica" panose="020B0604020202020204" pitchFamily="34" charset="0"/>
                    <a:cs typeface="Helvetica" panose="020B0604020202020204" pitchFamily="34" charset="0"/>
                  </a:rPr>
                  <a:t>Main land use</a:t>
                </a:r>
              </a:p>
            </p:txBody>
          </p:sp>
        </p:grpSp>
      </p:grpSp>
      <p:sp>
        <p:nvSpPr>
          <p:cNvPr id="28" name="矩形 27">
            <a:extLst>
              <a:ext uri="{FF2B5EF4-FFF2-40B4-BE49-F238E27FC236}">
                <a16:creationId xmlns:a16="http://schemas.microsoft.com/office/drawing/2014/main" id="{B40A84D5-EC8D-4C14-9488-E01A14243EE3}"/>
              </a:ext>
            </a:extLst>
          </p:cNvPr>
          <p:cNvSpPr/>
          <p:nvPr/>
        </p:nvSpPr>
        <p:spPr>
          <a:xfrm>
            <a:off x="499952" y="1126466"/>
            <a:ext cx="2266967" cy="400110"/>
          </a:xfrm>
          <a:prstGeom prst="rect">
            <a:avLst/>
          </a:prstGeom>
        </p:spPr>
        <p:txBody>
          <a:bodyPr wrap="none">
            <a:spAutoFit/>
          </a:bodyPr>
          <a:lstStyle/>
          <a:p>
            <a:pPr marL="285750" indent="-285750">
              <a:buFont typeface="Wingdings" panose="05000000000000000000" pitchFamily="2" charset="2"/>
              <a:buChar char="l"/>
            </a:pPr>
            <a:r>
              <a:rPr lang="en-US" altLang="zh-CN" sz="2000" dirty="0">
                <a:latin typeface="Helvetica" panose="020B0604020202020204" pitchFamily="34" charset="0"/>
                <a:cs typeface="Helvetica" panose="020B0604020202020204" pitchFamily="34" charset="0"/>
              </a:rPr>
              <a:t> Data extraction</a:t>
            </a:r>
          </a:p>
        </p:txBody>
      </p:sp>
    </p:spTree>
    <p:extLst>
      <p:ext uri="{BB962C8B-B14F-4D97-AF65-F5344CB8AC3E}">
        <p14:creationId xmlns:p14="http://schemas.microsoft.com/office/powerpoint/2010/main" val="42061255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569A348F-8472-4C4D-9E9E-EA67A912B7B0}"/>
              </a:ext>
            </a:extLst>
          </p:cNvPr>
          <p:cNvSpPr txBox="1"/>
          <p:nvPr/>
        </p:nvSpPr>
        <p:spPr>
          <a:xfrm>
            <a:off x="-1" y="6488668"/>
            <a:ext cx="9144001" cy="584775"/>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3 - Analysis on the characteristics of transit ridership and land use</a:t>
            </a:r>
            <a:endParaRPr lang="en-US" altLang="zh-CN" sz="1400" i="1" dirty="0">
              <a:latin typeface="Times New Roman" panose="02020603050405020304" pitchFamily="18" charset="0"/>
              <a:cs typeface="Times New Roman" panose="02020603050405020304" pitchFamily="18" charset="0"/>
            </a:endParaRPr>
          </a:p>
          <a:p>
            <a:endParaRPr lang="en-US" altLang="zh-CN" sz="1400" i="1" dirty="0">
              <a:latin typeface="Times New Roman" panose="02020603050405020304" pitchFamily="18" charset="0"/>
              <a:cs typeface="Times New Roman" panose="02020603050405020304" pitchFamily="18" charset="0"/>
            </a:endParaRPr>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Characteristics of transit ridership and land use</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chemeClr val="accent6"/>
          </a:solidFill>
          <a:ln w="28575" cap="flat">
            <a:solidFill>
              <a:schemeClr val="accent6"/>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2800" b="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rPr>
              <a:t>3.3</a:t>
            </a:r>
            <a:endParaRPr kumimoji="0" lang="zh-CN" altLang="en-US" sz="2800" b="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7505965D-C0D8-4340-A73F-2B20B6AAF124}"/>
              </a:ext>
            </a:extLst>
          </p:cNvPr>
          <p:cNvSpPr>
            <a:spLocks noGrp="1"/>
          </p:cNvSpPr>
          <p:nvPr>
            <p:ph type="sldNum" sz="quarter" idx="12"/>
          </p:nvPr>
        </p:nvSpPr>
        <p:spPr/>
        <p:txBody>
          <a:bodyPr/>
          <a:lstStyle/>
          <a:p>
            <a:fld id="{A17BB91D-344C-44E0-9148-DFE0CFF5CFC9}" type="slidenum">
              <a:rPr lang="zh-CN" altLang="en-US" smtClean="0"/>
              <a:t>36</a:t>
            </a:fld>
            <a:endParaRPr lang="zh-CN" altLang="en-US"/>
          </a:p>
        </p:txBody>
      </p:sp>
      <p:grpSp>
        <p:nvGrpSpPr>
          <p:cNvPr id="10" name="组合 9">
            <a:extLst>
              <a:ext uri="{FF2B5EF4-FFF2-40B4-BE49-F238E27FC236}">
                <a16:creationId xmlns:a16="http://schemas.microsoft.com/office/drawing/2014/main" id="{6E193319-E808-4A3F-B60B-12766A17B5B8}"/>
              </a:ext>
            </a:extLst>
          </p:cNvPr>
          <p:cNvGrpSpPr/>
          <p:nvPr/>
        </p:nvGrpSpPr>
        <p:grpSpPr>
          <a:xfrm>
            <a:off x="306570" y="591906"/>
            <a:ext cx="3699470" cy="461665"/>
            <a:chOff x="-3" y="4326643"/>
            <a:chExt cx="3699470" cy="461665"/>
          </a:xfrm>
        </p:grpSpPr>
        <p:sp>
          <p:nvSpPr>
            <p:cNvPr id="11" name="矩形 10">
              <a:extLst>
                <a:ext uri="{FF2B5EF4-FFF2-40B4-BE49-F238E27FC236}">
                  <a16:creationId xmlns:a16="http://schemas.microsoft.com/office/drawing/2014/main" id="{E753AB84-E1FD-4D13-B735-E49FAF5F3797}"/>
                </a:ext>
              </a:extLst>
            </p:cNvPr>
            <p:cNvSpPr/>
            <p:nvPr/>
          </p:nvSpPr>
          <p:spPr>
            <a:xfrm>
              <a:off x="-3" y="4460785"/>
              <a:ext cx="193382" cy="19338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15" name="文本框 14">
              <a:extLst>
                <a:ext uri="{FF2B5EF4-FFF2-40B4-BE49-F238E27FC236}">
                  <a16:creationId xmlns:a16="http://schemas.microsoft.com/office/drawing/2014/main" id="{0CA2FC11-8698-41BF-8270-574375EB6A73}"/>
                </a:ext>
              </a:extLst>
            </p:cNvPr>
            <p:cNvSpPr txBox="1"/>
            <p:nvPr/>
          </p:nvSpPr>
          <p:spPr>
            <a:xfrm>
              <a:off x="193379" y="4326643"/>
              <a:ext cx="3506088" cy="461665"/>
            </a:xfrm>
            <a:prstGeom prst="rect">
              <a:avLst/>
            </a:prstGeom>
            <a:noFill/>
          </p:spPr>
          <p:txBody>
            <a:bodyPr wrap="none" rtlCol="0">
              <a:spAutoFit/>
            </a:bodyPr>
            <a:lstStyle/>
            <a:p>
              <a:r>
                <a:rPr lang="en-US" altLang="zh-CN" sz="2400" dirty="0">
                  <a:latin typeface="Helvetica" panose="020B0604020202020204" pitchFamily="34" charset="0"/>
                  <a:ea typeface="+mj-ea"/>
                  <a:cs typeface="Helvetica" panose="020B0604020202020204" pitchFamily="34" charset="0"/>
                </a:rPr>
                <a:t>Land use characteristics</a:t>
              </a:r>
            </a:p>
          </p:txBody>
        </p:sp>
      </p:grpSp>
      <p:grpSp>
        <p:nvGrpSpPr>
          <p:cNvPr id="5" name="组合 4">
            <a:extLst>
              <a:ext uri="{FF2B5EF4-FFF2-40B4-BE49-F238E27FC236}">
                <a16:creationId xmlns:a16="http://schemas.microsoft.com/office/drawing/2014/main" id="{8B8B0EAE-A05B-4B2D-99AB-769C5369D6B0}"/>
              </a:ext>
            </a:extLst>
          </p:cNvPr>
          <p:cNvGrpSpPr/>
          <p:nvPr/>
        </p:nvGrpSpPr>
        <p:grpSpPr>
          <a:xfrm>
            <a:off x="2876663" y="5676737"/>
            <a:ext cx="3390671" cy="369332"/>
            <a:chOff x="3580037" y="5435097"/>
            <a:chExt cx="3390671" cy="369332"/>
          </a:xfrm>
        </p:grpSpPr>
        <p:sp>
          <p:nvSpPr>
            <p:cNvPr id="3" name="矩形 2">
              <a:extLst>
                <a:ext uri="{FF2B5EF4-FFF2-40B4-BE49-F238E27FC236}">
                  <a16:creationId xmlns:a16="http://schemas.microsoft.com/office/drawing/2014/main" id="{198D0B67-8274-4F61-981A-A3C639DA8B55}"/>
                </a:ext>
              </a:extLst>
            </p:cNvPr>
            <p:cNvSpPr/>
            <p:nvPr/>
          </p:nvSpPr>
          <p:spPr>
            <a:xfrm>
              <a:off x="3580037" y="5478420"/>
              <a:ext cx="670848" cy="273115"/>
            </a:xfrm>
            <a:prstGeom prst="rect">
              <a:avLst/>
            </a:prstGeom>
            <a:solidFill>
              <a:srgbClr val="CCCCCC"/>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a:extLst>
                <a:ext uri="{FF2B5EF4-FFF2-40B4-BE49-F238E27FC236}">
                  <a16:creationId xmlns:a16="http://schemas.microsoft.com/office/drawing/2014/main" id="{FE3881C3-6806-4586-9D28-77AFFE941A42}"/>
                </a:ext>
              </a:extLst>
            </p:cNvPr>
            <p:cNvSpPr txBox="1"/>
            <p:nvPr/>
          </p:nvSpPr>
          <p:spPr>
            <a:xfrm>
              <a:off x="4432834" y="5435097"/>
              <a:ext cx="2537874" cy="369332"/>
            </a:xfrm>
            <a:prstGeom prst="rect">
              <a:avLst/>
            </a:prstGeom>
            <a:noFill/>
          </p:spPr>
          <p:txBody>
            <a:bodyPr wrap="none" rtlCol="0">
              <a:spAutoFit/>
            </a:bodyPr>
            <a:lstStyle/>
            <a:p>
              <a:r>
                <a:rPr lang="en-US" altLang="zh-CN" dirty="0">
                  <a:latin typeface="Helvetica" panose="020B0604020202020204" pitchFamily="34" charset="0"/>
                  <a:cs typeface="Helvetica" panose="020B0604020202020204" pitchFamily="34" charset="0"/>
                </a:rPr>
                <a:t>High correlation ( &gt;0.7)</a:t>
              </a:r>
              <a:endParaRPr lang="zh-CN" altLang="en-US" dirty="0">
                <a:latin typeface="Helvetica" panose="020B0604020202020204" pitchFamily="34" charset="0"/>
                <a:cs typeface="Helvetica" panose="020B0604020202020204" pitchFamily="34" charset="0"/>
              </a:endParaRPr>
            </a:p>
          </p:txBody>
        </p:sp>
      </p:grpSp>
      <p:sp>
        <p:nvSpPr>
          <p:cNvPr id="18" name="矩形 17">
            <a:extLst>
              <a:ext uri="{FF2B5EF4-FFF2-40B4-BE49-F238E27FC236}">
                <a16:creationId xmlns:a16="http://schemas.microsoft.com/office/drawing/2014/main" id="{0965DF57-5164-439D-ACB0-1D51C7AF5FDE}"/>
              </a:ext>
            </a:extLst>
          </p:cNvPr>
          <p:cNvSpPr/>
          <p:nvPr/>
        </p:nvSpPr>
        <p:spPr>
          <a:xfrm>
            <a:off x="499952" y="1126466"/>
            <a:ext cx="4334841" cy="400110"/>
          </a:xfrm>
          <a:prstGeom prst="rect">
            <a:avLst/>
          </a:prstGeom>
        </p:spPr>
        <p:txBody>
          <a:bodyPr wrap="none">
            <a:spAutoFit/>
          </a:bodyPr>
          <a:lstStyle/>
          <a:p>
            <a:pPr marL="285750" indent="-285750">
              <a:buFont typeface="Wingdings" panose="05000000000000000000" pitchFamily="2" charset="2"/>
              <a:buChar char="l"/>
            </a:pPr>
            <a:r>
              <a:rPr lang="en-US" altLang="zh-CN" sz="2000" dirty="0">
                <a:latin typeface="Helvetica" panose="020B0604020202020204" pitchFamily="34" charset="0"/>
                <a:cs typeface="Helvetica" panose="020B0604020202020204" pitchFamily="34" charset="0"/>
              </a:rPr>
              <a:t> Correlation analysis for indicators</a:t>
            </a:r>
          </a:p>
        </p:txBody>
      </p:sp>
      <p:pic>
        <p:nvPicPr>
          <p:cNvPr id="6" name="图片 5">
            <a:extLst>
              <a:ext uri="{FF2B5EF4-FFF2-40B4-BE49-F238E27FC236}">
                <a16:creationId xmlns:a16="http://schemas.microsoft.com/office/drawing/2014/main" id="{D497007E-0FD2-41EB-A145-F30E18D9832C}"/>
              </a:ext>
            </a:extLst>
          </p:cNvPr>
          <p:cNvPicPr>
            <a:picLocks noChangeAspect="1"/>
          </p:cNvPicPr>
          <p:nvPr/>
        </p:nvPicPr>
        <p:blipFill>
          <a:blip r:embed="rId3"/>
          <a:stretch>
            <a:fillRect/>
          </a:stretch>
        </p:blipFill>
        <p:spPr>
          <a:xfrm>
            <a:off x="0" y="1691054"/>
            <a:ext cx="9143999" cy="3764603"/>
          </a:xfrm>
          <a:prstGeom prst="rect">
            <a:avLst/>
          </a:prstGeom>
        </p:spPr>
      </p:pic>
    </p:spTree>
    <p:extLst>
      <p:ext uri="{BB962C8B-B14F-4D97-AF65-F5344CB8AC3E}">
        <p14:creationId xmlns:p14="http://schemas.microsoft.com/office/powerpoint/2010/main" val="33017604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a:extLst>
              <a:ext uri="{FF2B5EF4-FFF2-40B4-BE49-F238E27FC236}">
                <a16:creationId xmlns:a16="http://schemas.microsoft.com/office/drawing/2014/main" id="{DC93A3B6-AA9C-46B5-8D88-1A1CA5650C4C}"/>
              </a:ext>
            </a:extLst>
          </p:cNvPr>
          <p:cNvSpPr/>
          <p:nvPr/>
        </p:nvSpPr>
        <p:spPr>
          <a:xfrm>
            <a:off x="-3" y="537685"/>
            <a:ext cx="9144000" cy="2273412"/>
          </a:xfrm>
          <a:prstGeom prst="rect">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569A348F-8472-4C4D-9E9E-EA67A912B7B0}"/>
              </a:ext>
            </a:extLst>
          </p:cNvPr>
          <p:cNvSpPr txBox="1"/>
          <p:nvPr/>
        </p:nvSpPr>
        <p:spPr>
          <a:xfrm>
            <a:off x="-1" y="6488668"/>
            <a:ext cx="9144001" cy="584775"/>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3 - Analysis on the characteristics of transit ridership and land use</a:t>
            </a:r>
            <a:endParaRPr lang="en-US" altLang="zh-CN" sz="1400" i="1" dirty="0">
              <a:latin typeface="Times New Roman" panose="02020603050405020304" pitchFamily="18" charset="0"/>
              <a:cs typeface="Times New Roman" panose="02020603050405020304" pitchFamily="18" charset="0"/>
            </a:endParaRPr>
          </a:p>
          <a:p>
            <a:endParaRPr lang="en-US" altLang="zh-CN" sz="1400" i="1" dirty="0">
              <a:latin typeface="Times New Roman" panose="02020603050405020304" pitchFamily="18" charset="0"/>
              <a:cs typeface="Times New Roman" panose="02020603050405020304" pitchFamily="18" charset="0"/>
            </a:endParaRPr>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Characteristics of transit ridership and land use</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chemeClr val="accent6"/>
          </a:solidFill>
          <a:ln w="28575" cap="flat">
            <a:solidFill>
              <a:schemeClr val="accent6"/>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2800" b="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rPr>
              <a:t>3.3</a:t>
            </a:r>
            <a:endParaRPr kumimoji="0" lang="zh-CN" altLang="en-US" sz="2800" b="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7505965D-C0D8-4340-A73F-2B20B6AAF124}"/>
              </a:ext>
            </a:extLst>
          </p:cNvPr>
          <p:cNvSpPr>
            <a:spLocks noGrp="1"/>
          </p:cNvSpPr>
          <p:nvPr>
            <p:ph type="sldNum" sz="quarter" idx="12"/>
          </p:nvPr>
        </p:nvSpPr>
        <p:spPr/>
        <p:txBody>
          <a:bodyPr/>
          <a:lstStyle/>
          <a:p>
            <a:fld id="{A17BB91D-344C-44E0-9148-DFE0CFF5CFC9}" type="slidenum">
              <a:rPr lang="zh-CN" altLang="en-US" smtClean="0"/>
              <a:t>37</a:t>
            </a:fld>
            <a:endParaRPr lang="zh-CN" altLang="en-US"/>
          </a:p>
        </p:txBody>
      </p:sp>
      <p:grpSp>
        <p:nvGrpSpPr>
          <p:cNvPr id="15" name="组合 14">
            <a:extLst>
              <a:ext uri="{FF2B5EF4-FFF2-40B4-BE49-F238E27FC236}">
                <a16:creationId xmlns:a16="http://schemas.microsoft.com/office/drawing/2014/main" id="{438A2428-D2FC-4310-B776-10E72736056D}"/>
              </a:ext>
            </a:extLst>
          </p:cNvPr>
          <p:cNvGrpSpPr/>
          <p:nvPr/>
        </p:nvGrpSpPr>
        <p:grpSpPr>
          <a:xfrm>
            <a:off x="306570" y="591906"/>
            <a:ext cx="3699470" cy="461665"/>
            <a:chOff x="-3" y="4326643"/>
            <a:chExt cx="3699470" cy="461665"/>
          </a:xfrm>
        </p:grpSpPr>
        <p:sp>
          <p:nvSpPr>
            <p:cNvPr id="17" name="矩形 16">
              <a:extLst>
                <a:ext uri="{FF2B5EF4-FFF2-40B4-BE49-F238E27FC236}">
                  <a16:creationId xmlns:a16="http://schemas.microsoft.com/office/drawing/2014/main" id="{477FA368-27AA-4EBF-8E9F-10DB823D6DAA}"/>
                </a:ext>
              </a:extLst>
            </p:cNvPr>
            <p:cNvSpPr/>
            <p:nvPr/>
          </p:nvSpPr>
          <p:spPr>
            <a:xfrm>
              <a:off x="-3" y="4460785"/>
              <a:ext cx="193382" cy="19338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18" name="文本框 17">
              <a:extLst>
                <a:ext uri="{FF2B5EF4-FFF2-40B4-BE49-F238E27FC236}">
                  <a16:creationId xmlns:a16="http://schemas.microsoft.com/office/drawing/2014/main" id="{8BCDC02E-159E-4EC3-B499-C9A5821FD212}"/>
                </a:ext>
              </a:extLst>
            </p:cNvPr>
            <p:cNvSpPr txBox="1"/>
            <p:nvPr/>
          </p:nvSpPr>
          <p:spPr>
            <a:xfrm>
              <a:off x="193379" y="4326643"/>
              <a:ext cx="3506088" cy="461665"/>
            </a:xfrm>
            <a:prstGeom prst="rect">
              <a:avLst/>
            </a:prstGeom>
            <a:noFill/>
          </p:spPr>
          <p:txBody>
            <a:bodyPr wrap="none" rtlCol="0">
              <a:spAutoFit/>
            </a:bodyPr>
            <a:lstStyle/>
            <a:p>
              <a:r>
                <a:rPr lang="en-US" altLang="zh-CN" sz="2400" dirty="0">
                  <a:latin typeface="Helvetica" panose="020B0604020202020204" pitchFamily="34" charset="0"/>
                  <a:ea typeface="+mj-ea"/>
                  <a:cs typeface="Helvetica" panose="020B0604020202020204" pitchFamily="34" charset="0"/>
                </a:rPr>
                <a:t>Land use characteristics</a:t>
              </a:r>
            </a:p>
          </p:txBody>
        </p:sp>
      </p:grpSp>
      <p:sp>
        <p:nvSpPr>
          <p:cNvPr id="19" name="矩形 18">
            <a:extLst>
              <a:ext uri="{FF2B5EF4-FFF2-40B4-BE49-F238E27FC236}">
                <a16:creationId xmlns:a16="http://schemas.microsoft.com/office/drawing/2014/main" id="{BF5D6C52-DA85-459E-9C5F-975A69A9A26E}"/>
              </a:ext>
            </a:extLst>
          </p:cNvPr>
          <p:cNvSpPr/>
          <p:nvPr/>
        </p:nvSpPr>
        <p:spPr>
          <a:xfrm>
            <a:off x="499952" y="1126466"/>
            <a:ext cx="2198038" cy="400110"/>
          </a:xfrm>
          <a:prstGeom prst="rect">
            <a:avLst/>
          </a:prstGeom>
        </p:spPr>
        <p:txBody>
          <a:bodyPr wrap="none">
            <a:spAutoFit/>
          </a:bodyPr>
          <a:lstStyle/>
          <a:p>
            <a:pPr marL="285750" indent="-285750">
              <a:buFont typeface="Wingdings" panose="05000000000000000000" pitchFamily="2" charset="2"/>
              <a:buChar char="l"/>
            </a:pPr>
            <a:r>
              <a:rPr lang="en-US" altLang="zh-CN" sz="2000" dirty="0">
                <a:latin typeface="Helvetica" panose="020B0604020202020204" pitchFamily="34" charset="0"/>
                <a:cs typeface="Helvetica" panose="020B0604020202020204" pitchFamily="34" charset="0"/>
              </a:rPr>
              <a:t>Factor analysis</a:t>
            </a:r>
          </a:p>
        </p:txBody>
      </p:sp>
      <p:sp>
        <p:nvSpPr>
          <p:cNvPr id="20" name="矩形 19">
            <a:extLst>
              <a:ext uri="{FF2B5EF4-FFF2-40B4-BE49-F238E27FC236}">
                <a16:creationId xmlns:a16="http://schemas.microsoft.com/office/drawing/2014/main" id="{4D20CE31-6ACB-49A0-8F60-C3098C7817A3}"/>
              </a:ext>
            </a:extLst>
          </p:cNvPr>
          <p:cNvSpPr/>
          <p:nvPr/>
        </p:nvSpPr>
        <p:spPr>
          <a:xfrm>
            <a:off x="1693614" y="1634031"/>
            <a:ext cx="5756769" cy="923330"/>
          </a:xfrm>
          <a:prstGeom prst="rect">
            <a:avLst/>
          </a:prstGeom>
          <a:ln w="28575">
            <a:solidFill>
              <a:schemeClr val="accent6"/>
            </a:solidFill>
            <a:prstDash val="sysDash"/>
          </a:ln>
        </p:spPr>
        <p:txBody>
          <a:bodyPr wrap="none">
            <a:spAutoFit/>
          </a:bodyPr>
          <a:lstStyle/>
          <a:p>
            <a:r>
              <a:rPr lang="en-US" altLang="zh-CN" dirty="0">
                <a:solidFill>
                  <a:srgbClr val="FF3300"/>
                </a:solidFill>
                <a:latin typeface="Helvetica" panose="020B0604020202020204" pitchFamily="34" charset="0"/>
                <a:cs typeface="Helvetica" panose="020B0604020202020204" pitchFamily="34" charset="0"/>
              </a:rPr>
              <a:t>P</a:t>
            </a:r>
            <a:r>
              <a:rPr lang="zh-CN" altLang="en-US" dirty="0">
                <a:solidFill>
                  <a:srgbClr val="FF3300"/>
                </a:solidFill>
                <a:latin typeface="Helvetica" panose="020B0604020202020204" pitchFamily="34" charset="0"/>
                <a:cs typeface="Helvetica" panose="020B0604020202020204" pitchFamily="34" charset="0"/>
              </a:rPr>
              <a:t>urpose</a:t>
            </a:r>
            <a:endParaRPr lang="en-US" altLang="zh-CN" dirty="0">
              <a:solidFill>
                <a:srgbClr val="FF3300"/>
              </a:solidFill>
              <a:latin typeface="Helvetica" panose="020B0604020202020204" pitchFamily="34" charset="0"/>
              <a:cs typeface="Helvetica" panose="020B0604020202020204" pitchFamily="34" charset="0"/>
            </a:endParaRPr>
          </a:p>
          <a:p>
            <a:pPr marL="285750" indent="-285750">
              <a:buFont typeface="Arial" panose="020B0604020202020204" pitchFamily="34" charset="0"/>
              <a:buChar char="•"/>
            </a:pPr>
            <a:r>
              <a:rPr lang="en-US" altLang="zh-CN" dirty="0">
                <a:latin typeface="Helvetica" panose="020B0604020202020204" pitchFamily="34" charset="0"/>
                <a:cs typeface="Helvetica" panose="020B0604020202020204" pitchFamily="34" charset="0"/>
              </a:rPr>
              <a:t>To deal with the </a:t>
            </a:r>
            <a:r>
              <a:rPr lang="en-US" altLang="zh-CN" dirty="0">
                <a:solidFill>
                  <a:srgbClr val="FF3300"/>
                </a:solidFill>
                <a:latin typeface="Helvetica" panose="020B0604020202020204" pitchFamily="34" charset="0"/>
                <a:cs typeface="Helvetica" panose="020B0604020202020204" pitchFamily="34" charset="0"/>
              </a:rPr>
              <a:t>strong collinearity</a:t>
            </a:r>
            <a:r>
              <a:rPr lang="en-US" altLang="zh-CN" dirty="0">
                <a:latin typeface="Helvetica" panose="020B0604020202020204" pitchFamily="34" charset="0"/>
                <a:cs typeface="Helvetica" panose="020B0604020202020204" pitchFamily="34" charset="0"/>
              </a:rPr>
              <a:t> among indicators</a:t>
            </a:r>
          </a:p>
          <a:p>
            <a:pPr marL="285750" indent="-285750">
              <a:buFont typeface="Arial" panose="020B0604020202020204" pitchFamily="34" charset="0"/>
              <a:buChar char="•"/>
            </a:pPr>
            <a:r>
              <a:rPr lang="en-US" altLang="zh-CN" dirty="0">
                <a:latin typeface="Helvetica" panose="020B0604020202020204" pitchFamily="34" charset="0"/>
                <a:cs typeface="Helvetica" panose="020B0604020202020204" pitchFamily="34" charset="0"/>
              </a:rPr>
              <a:t>Further explore the </a:t>
            </a:r>
            <a:r>
              <a:rPr lang="en-US" altLang="zh-CN" dirty="0">
                <a:solidFill>
                  <a:srgbClr val="FF3300"/>
                </a:solidFill>
                <a:latin typeface="Helvetica" panose="020B0604020202020204" pitchFamily="34" charset="0"/>
                <a:cs typeface="Helvetica" panose="020B0604020202020204" pitchFamily="34" charset="0"/>
              </a:rPr>
              <a:t>internal relationship</a:t>
            </a:r>
            <a:endParaRPr lang="zh-CN" altLang="en-US" dirty="0">
              <a:solidFill>
                <a:srgbClr val="FF3300"/>
              </a:solidFill>
              <a:latin typeface="Helvetica" panose="020B0604020202020204" pitchFamily="34" charset="0"/>
              <a:cs typeface="Helvetica" panose="020B0604020202020204" pitchFamily="34" charset="0"/>
            </a:endParaRPr>
          </a:p>
        </p:txBody>
      </p:sp>
      <p:pic>
        <p:nvPicPr>
          <p:cNvPr id="25" name="图片 24">
            <a:extLst>
              <a:ext uri="{FF2B5EF4-FFF2-40B4-BE49-F238E27FC236}">
                <a16:creationId xmlns:a16="http://schemas.microsoft.com/office/drawing/2014/main" id="{E8114458-7E34-41AD-9876-48549FC882E8}"/>
              </a:ext>
            </a:extLst>
          </p:cNvPr>
          <p:cNvPicPr>
            <a:picLocks noChangeAspect="1"/>
          </p:cNvPicPr>
          <p:nvPr/>
        </p:nvPicPr>
        <p:blipFill>
          <a:blip r:embed="rId3"/>
          <a:stretch>
            <a:fillRect/>
          </a:stretch>
        </p:blipFill>
        <p:spPr>
          <a:xfrm>
            <a:off x="907843" y="4192560"/>
            <a:ext cx="5422734" cy="1461542"/>
          </a:xfrm>
          <a:prstGeom prst="rect">
            <a:avLst/>
          </a:prstGeom>
        </p:spPr>
      </p:pic>
      <p:sp>
        <p:nvSpPr>
          <p:cNvPr id="28" name="矩形 27">
            <a:extLst>
              <a:ext uri="{FF2B5EF4-FFF2-40B4-BE49-F238E27FC236}">
                <a16:creationId xmlns:a16="http://schemas.microsoft.com/office/drawing/2014/main" id="{EF48948A-D14E-4D32-A690-7E9C047FC613}"/>
              </a:ext>
            </a:extLst>
          </p:cNvPr>
          <p:cNvSpPr/>
          <p:nvPr/>
        </p:nvSpPr>
        <p:spPr>
          <a:xfrm>
            <a:off x="499952" y="3114367"/>
            <a:ext cx="3020827" cy="400110"/>
          </a:xfrm>
          <a:prstGeom prst="rect">
            <a:avLst/>
          </a:prstGeom>
        </p:spPr>
        <p:txBody>
          <a:bodyPr wrap="none">
            <a:spAutoFit/>
          </a:bodyPr>
          <a:lstStyle/>
          <a:p>
            <a:pPr marL="285750" indent="-285750">
              <a:buFont typeface="Wingdings" panose="05000000000000000000" pitchFamily="2" charset="2"/>
              <a:buChar char="l"/>
            </a:pPr>
            <a:r>
              <a:rPr lang="en-US" altLang="zh-CN" sz="2000" dirty="0">
                <a:latin typeface="Helvetica" panose="020B0604020202020204" pitchFamily="34" charset="0"/>
                <a:cs typeface="Helvetica" panose="020B0604020202020204" pitchFamily="34" charset="0"/>
              </a:rPr>
              <a:t>Test for factor analysis</a:t>
            </a:r>
          </a:p>
        </p:txBody>
      </p:sp>
      <p:sp>
        <p:nvSpPr>
          <p:cNvPr id="32" name="椭圆 31">
            <a:extLst>
              <a:ext uri="{FF2B5EF4-FFF2-40B4-BE49-F238E27FC236}">
                <a16:creationId xmlns:a16="http://schemas.microsoft.com/office/drawing/2014/main" id="{13988077-44E1-4213-8521-5FCE523567B3}"/>
              </a:ext>
            </a:extLst>
          </p:cNvPr>
          <p:cNvSpPr/>
          <p:nvPr/>
        </p:nvSpPr>
        <p:spPr>
          <a:xfrm>
            <a:off x="5655870" y="4094199"/>
            <a:ext cx="711200" cy="550527"/>
          </a:xfrm>
          <a:prstGeom prst="ellipse">
            <a:avLst/>
          </a:prstGeom>
          <a:noFill/>
          <a:ln w="28575">
            <a:solidFill>
              <a:srgbClr val="70AD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椭圆 32">
            <a:extLst>
              <a:ext uri="{FF2B5EF4-FFF2-40B4-BE49-F238E27FC236}">
                <a16:creationId xmlns:a16="http://schemas.microsoft.com/office/drawing/2014/main" id="{33C84FA5-AB2B-4EE4-AC42-81C013EAE217}"/>
              </a:ext>
            </a:extLst>
          </p:cNvPr>
          <p:cNvSpPr/>
          <p:nvPr/>
        </p:nvSpPr>
        <p:spPr>
          <a:xfrm>
            <a:off x="5780952" y="5204097"/>
            <a:ext cx="711200" cy="423674"/>
          </a:xfrm>
          <a:prstGeom prst="ellipse">
            <a:avLst/>
          </a:prstGeom>
          <a:noFill/>
          <a:ln w="28575">
            <a:solidFill>
              <a:srgbClr val="70AD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文本框 33">
            <a:extLst>
              <a:ext uri="{FF2B5EF4-FFF2-40B4-BE49-F238E27FC236}">
                <a16:creationId xmlns:a16="http://schemas.microsoft.com/office/drawing/2014/main" id="{0A2C5311-DAAC-4707-BDA5-EAF9F7C5C666}"/>
              </a:ext>
            </a:extLst>
          </p:cNvPr>
          <p:cNvSpPr txBox="1"/>
          <p:nvPr/>
        </p:nvSpPr>
        <p:spPr>
          <a:xfrm>
            <a:off x="7086600" y="3457196"/>
            <a:ext cx="1903085" cy="646331"/>
          </a:xfrm>
          <a:prstGeom prst="rect">
            <a:avLst/>
          </a:prstGeom>
          <a:noFill/>
          <a:ln w="28575">
            <a:solidFill>
              <a:srgbClr val="70AD47"/>
            </a:solidFill>
            <a:prstDash val="sysDash"/>
          </a:ln>
        </p:spPr>
        <p:txBody>
          <a:bodyPr wrap="none" rtlCol="0">
            <a:spAutoFit/>
          </a:bodyPr>
          <a:lstStyle/>
          <a:p>
            <a:pPr algn="ctr"/>
            <a:r>
              <a:rPr lang="en-US" altLang="zh-CN" dirty="0">
                <a:latin typeface="Helvetica" panose="020B0604020202020204" pitchFamily="34" charset="0"/>
                <a:cs typeface="Helvetica" panose="020B0604020202020204" pitchFamily="34" charset="0"/>
              </a:rPr>
              <a:t>Suggested value</a:t>
            </a:r>
          </a:p>
          <a:p>
            <a:pPr algn="ctr"/>
            <a:r>
              <a:rPr lang="en-US" altLang="zh-CN" dirty="0">
                <a:latin typeface="Helvetica" panose="020B0604020202020204" pitchFamily="34" charset="0"/>
                <a:cs typeface="Helvetica" panose="020B0604020202020204" pitchFamily="34" charset="0"/>
              </a:rPr>
              <a:t>&gt; 0.7</a:t>
            </a:r>
            <a:endParaRPr lang="zh-CN" altLang="en-US" dirty="0">
              <a:latin typeface="Helvetica" panose="020B0604020202020204" pitchFamily="34" charset="0"/>
              <a:cs typeface="Helvetica" panose="020B0604020202020204" pitchFamily="34" charset="0"/>
            </a:endParaRPr>
          </a:p>
        </p:txBody>
      </p:sp>
      <p:cxnSp>
        <p:nvCxnSpPr>
          <p:cNvPr id="36" name="直接箭头连接符 35">
            <a:extLst>
              <a:ext uri="{FF2B5EF4-FFF2-40B4-BE49-F238E27FC236}">
                <a16:creationId xmlns:a16="http://schemas.microsoft.com/office/drawing/2014/main" id="{23168B81-D93D-4215-AA21-942E3060F021}"/>
              </a:ext>
            </a:extLst>
          </p:cNvPr>
          <p:cNvCxnSpPr>
            <a:cxnSpLocks/>
          </p:cNvCxnSpPr>
          <p:nvPr/>
        </p:nvCxnSpPr>
        <p:spPr>
          <a:xfrm flipV="1">
            <a:off x="6364429" y="3937219"/>
            <a:ext cx="633962" cy="273831"/>
          </a:xfrm>
          <a:prstGeom prst="straightConnector1">
            <a:avLst/>
          </a:prstGeom>
          <a:ln w="28575">
            <a:solidFill>
              <a:srgbClr val="70AD47"/>
            </a:solidFill>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0AE466C7-AAFC-4553-9E3B-20C912A0C44B}"/>
              </a:ext>
            </a:extLst>
          </p:cNvPr>
          <p:cNvSpPr txBox="1"/>
          <p:nvPr/>
        </p:nvSpPr>
        <p:spPr>
          <a:xfrm>
            <a:off x="7086600" y="4918540"/>
            <a:ext cx="1903085" cy="646331"/>
          </a:xfrm>
          <a:prstGeom prst="rect">
            <a:avLst/>
          </a:prstGeom>
          <a:noFill/>
          <a:ln w="28575">
            <a:solidFill>
              <a:srgbClr val="70AD47"/>
            </a:solidFill>
            <a:prstDash val="sysDash"/>
          </a:ln>
        </p:spPr>
        <p:txBody>
          <a:bodyPr wrap="none" rtlCol="0">
            <a:spAutoFit/>
          </a:bodyPr>
          <a:lstStyle/>
          <a:p>
            <a:pPr algn="ctr"/>
            <a:r>
              <a:rPr lang="en-US" altLang="zh-CN" dirty="0">
                <a:latin typeface="Helvetica" panose="020B0604020202020204" pitchFamily="34" charset="0"/>
                <a:cs typeface="Helvetica" panose="020B0604020202020204" pitchFamily="34" charset="0"/>
              </a:rPr>
              <a:t>Suggested value</a:t>
            </a:r>
          </a:p>
          <a:p>
            <a:pPr algn="ctr"/>
            <a:r>
              <a:rPr lang="en-US" altLang="zh-CN" dirty="0">
                <a:latin typeface="Helvetica" panose="020B0604020202020204" pitchFamily="34" charset="0"/>
                <a:cs typeface="Helvetica" panose="020B0604020202020204" pitchFamily="34" charset="0"/>
              </a:rPr>
              <a:t>&lt; 0.05</a:t>
            </a:r>
            <a:endParaRPr lang="zh-CN" altLang="en-US" dirty="0">
              <a:latin typeface="Helvetica" panose="020B0604020202020204" pitchFamily="34" charset="0"/>
              <a:cs typeface="Helvetica" panose="020B0604020202020204" pitchFamily="34" charset="0"/>
            </a:endParaRPr>
          </a:p>
        </p:txBody>
      </p:sp>
      <p:cxnSp>
        <p:nvCxnSpPr>
          <p:cNvPr id="38" name="直接箭头连接符 37">
            <a:extLst>
              <a:ext uri="{FF2B5EF4-FFF2-40B4-BE49-F238E27FC236}">
                <a16:creationId xmlns:a16="http://schemas.microsoft.com/office/drawing/2014/main" id="{B507E762-09C2-40B1-841B-47FAA7C799DF}"/>
              </a:ext>
            </a:extLst>
          </p:cNvPr>
          <p:cNvCxnSpPr>
            <a:cxnSpLocks/>
          </p:cNvCxnSpPr>
          <p:nvPr/>
        </p:nvCxnSpPr>
        <p:spPr>
          <a:xfrm flipV="1">
            <a:off x="6543860" y="5197477"/>
            <a:ext cx="473796" cy="117458"/>
          </a:xfrm>
          <a:prstGeom prst="straightConnector1">
            <a:avLst/>
          </a:prstGeom>
          <a:ln w="28575">
            <a:solidFill>
              <a:srgbClr val="70AD47"/>
            </a:solidFill>
            <a:tailEnd type="triangle"/>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96D8956A-084F-47C8-9EC0-2CFA3190EB55}"/>
              </a:ext>
            </a:extLst>
          </p:cNvPr>
          <p:cNvSpPr txBox="1"/>
          <p:nvPr/>
        </p:nvSpPr>
        <p:spPr>
          <a:xfrm>
            <a:off x="2145609" y="3710670"/>
            <a:ext cx="2600135" cy="369332"/>
          </a:xfrm>
          <a:prstGeom prst="rect">
            <a:avLst/>
          </a:prstGeom>
          <a:noFill/>
        </p:spPr>
        <p:txBody>
          <a:bodyPr wrap="none" rtlCol="0">
            <a:spAutoFit/>
          </a:bodyPr>
          <a:lstStyle/>
          <a:p>
            <a:r>
              <a:rPr lang="en-US" altLang="zh-CN" dirty="0">
                <a:latin typeface="Helvetica" panose="020B0604020202020204" pitchFamily="34" charset="0"/>
                <a:cs typeface="Helvetica" panose="020B0604020202020204" pitchFamily="34" charset="0"/>
              </a:rPr>
              <a:t>KMO and Bartlett’s Test</a:t>
            </a:r>
          </a:p>
        </p:txBody>
      </p:sp>
      <p:grpSp>
        <p:nvGrpSpPr>
          <p:cNvPr id="53" name="组合 52">
            <a:extLst>
              <a:ext uri="{FF2B5EF4-FFF2-40B4-BE49-F238E27FC236}">
                <a16:creationId xmlns:a16="http://schemas.microsoft.com/office/drawing/2014/main" id="{0B6E2F20-9299-43E7-9562-A3BE1C9ACE5F}"/>
              </a:ext>
            </a:extLst>
          </p:cNvPr>
          <p:cNvGrpSpPr/>
          <p:nvPr/>
        </p:nvGrpSpPr>
        <p:grpSpPr>
          <a:xfrm>
            <a:off x="2697990" y="5761823"/>
            <a:ext cx="1924438" cy="369332"/>
            <a:chOff x="2697990" y="5842104"/>
            <a:chExt cx="1924438" cy="369332"/>
          </a:xfrm>
        </p:grpSpPr>
        <p:sp>
          <p:nvSpPr>
            <p:cNvPr id="49" name="文本框 48">
              <a:extLst>
                <a:ext uri="{FF2B5EF4-FFF2-40B4-BE49-F238E27FC236}">
                  <a16:creationId xmlns:a16="http://schemas.microsoft.com/office/drawing/2014/main" id="{C58FD5D9-C863-4C29-B084-026F7BEF3498}"/>
                </a:ext>
              </a:extLst>
            </p:cNvPr>
            <p:cNvSpPr txBox="1"/>
            <p:nvPr/>
          </p:nvSpPr>
          <p:spPr>
            <a:xfrm>
              <a:off x="2697990" y="5842104"/>
              <a:ext cx="1924438" cy="369332"/>
            </a:xfrm>
            <a:prstGeom prst="rect">
              <a:avLst/>
            </a:prstGeom>
            <a:noFill/>
          </p:spPr>
          <p:txBody>
            <a:bodyPr wrap="none" rtlCol="0">
              <a:spAutoFit/>
            </a:bodyPr>
            <a:lstStyle/>
            <a:p>
              <a:r>
                <a:rPr lang="en-US" altLang="zh-CN" dirty="0">
                  <a:solidFill>
                    <a:srgbClr val="FF3300"/>
                  </a:solidFill>
                  <a:latin typeface="Helvetica" panose="020B0604020202020204" pitchFamily="34" charset="0"/>
                  <a:cs typeface="Helvetica" panose="020B0604020202020204" pitchFamily="34" charset="0"/>
                </a:rPr>
                <a:t>PASSED</a:t>
              </a:r>
              <a:r>
                <a:rPr lang="en-US" altLang="zh-CN" dirty="0">
                  <a:latin typeface="Helvetica" panose="020B0604020202020204" pitchFamily="34" charset="0"/>
                  <a:cs typeface="Helvetica" panose="020B0604020202020204" pitchFamily="34" charset="0"/>
                </a:rPr>
                <a:t> the test</a:t>
              </a:r>
              <a:endParaRPr lang="zh-CN" altLang="en-US" dirty="0">
                <a:latin typeface="Helvetica" panose="020B0604020202020204" pitchFamily="34" charset="0"/>
                <a:cs typeface="Helvetica" panose="020B0604020202020204" pitchFamily="34" charset="0"/>
              </a:endParaRPr>
            </a:p>
          </p:txBody>
        </p:sp>
        <p:cxnSp>
          <p:nvCxnSpPr>
            <p:cNvPr id="52" name="直接连接符 51">
              <a:extLst>
                <a:ext uri="{FF2B5EF4-FFF2-40B4-BE49-F238E27FC236}">
                  <a16:creationId xmlns:a16="http://schemas.microsoft.com/office/drawing/2014/main" id="{D9CB6975-53AE-4F79-A076-0B54E5AA417B}"/>
                </a:ext>
              </a:extLst>
            </p:cNvPr>
            <p:cNvCxnSpPr/>
            <p:nvPr/>
          </p:nvCxnSpPr>
          <p:spPr>
            <a:xfrm>
              <a:off x="2697990" y="6211436"/>
              <a:ext cx="1874007" cy="0"/>
            </a:xfrm>
            <a:prstGeom prst="line">
              <a:avLst/>
            </a:prstGeom>
            <a:ln w="28575">
              <a:solidFill>
                <a:schemeClr val="accent6"/>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453453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a16="http://schemas.microsoft.com/office/drawing/2014/main" id="{D33C953B-5CC7-4C80-BCA3-537A85743E67}"/>
              </a:ext>
            </a:extLst>
          </p:cNvPr>
          <p:cNvSpPr/>
          <p:nvPr/>
        </p:nvSpPr>
        <p:spPr>
          <a:xfrm>
            <a:off x="0" y="1111996"/>
            <a:ext cx="4746412" cy="5380878"/>
          </a:xfrm>
          <a:prstGeom prst="rect">
            <a:avLst/>
          </a:prstGeom>
          <a:solidFill>
            <a:srgbClr val="FFFFFF"/>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569A348F-8472-4C4D-9E9E-EA67A912B7B0}"/>
              </a:ext>
            </a:extLst>
          </p:cNvPr>
          <p:cNvSpPr txBox="1"/>
          <p:nvPr/>
        </p:nvSpPr>
        <p:spPr>
          <a:xfrm>
            <a:off x="-1" y="6488668"/>
            <a:ext cx="9144001" cy="584775"/>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3 - Analysis on the characteristics of transit ridership and land use</a:t>
            </a:r>
            <a:endParaRPr lang="en-US" altLang="zh-CN" sz="1400" i="1" dirty="0">
              <a:latin typeface="Times New Roman" panose="02020603050405020304" pitchFamily="18" charset="0"/>
              <a:cs typeface="Times New Roman" panose="02020603050405020304" pitchFamily="18" charset="0"/>
            </a:endParaRPr>
          </a:p>
          <a:p>
            <a:endParaRPr lang="en-US" altLang="zh-CN" sz="1400" i="1" dirty="0">
              <a:latin typeface="Times New Roman" panose="02020603050405020304" pitchFamily="18" charset="0"/>
              <a:cs typeface="Times New Roman" panose="02020603050405020304" pitchFamily="18" charset="0"/>
            </a:endParaRPr>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Characteristics of transit ridership and land use</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chemeClr val="accent6"/>
          </a:solidFill>
          <a:ln w="28575" cap="flat">
            <a:solidFill>
              <a:schemeClr val="accent6"/>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2800" b="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rPr>
              <a:t>3.3</a:t>
            </a:r>
            <a:endParaRPr kumimoji="0" lang="zh-CN" altLang="en-US" sz="2800" b="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7505965D-C0D8-4340-A73F-2B20B6AAF124}"/>
              </a:ext>
            </a:extLst>
          </p:cNvPr>
          <p:cNvSpPr>
            <a:spLocks noGrp="1"/>
          </p:cNvSpPr>
          <p:nvPr>
            <p:ph type="sldNum" sz="quarter" idx="12"/>
          </p:nvPr>
        </p:nvSpPr>
        <p:spPr/>
        <p:txBody>
          <a:bodyPr/>
          <a:lstStyle/>
          <a:p>
            <a:fld id="{A17BB91D-344C-44E0-9148-DFE0CFF5CFC9}" type="slidenum">
              <a:rPr lang="zh-CN" altLang="en-US" smtClean="0"/>
              <a:t>38</a:t>
            </a:fld>
            <a:endParaRPr lang="zh-CN" altLang="en-US"/>
          </a:p>
        </p:txBody>
      </p:sp>
      <p:grpSp>
        <p:nvGrpSpPr>
          <p:cNvPr id="15" name="组合 14">
            <a:extLst>
              <a:ext uri="{FF2B5EF4-FFF2-40B4-BE49-F238E27FC236}">
                <a16:creationId xmlns:a16="http://schemas.microsoft.com/office/drawing/2014/main" id="{438A2428-D2FC-4310-B776-10E72736056D}"/>
              </a:ext>
            </a:extLst>
          </p:cNvPr>
          <p:cNvGrpSpPr/>
          <p:nvPr/>
        </p:nvGrpSpPr>
        <p:grpSpPr>
          <a:xfrm>
            <a:off x="306570" y="591906"/>
            <a:ext cx="3699470" cy="461665"/>
            <a:chOff x="-3" y="4326643"/>
            <a:chExt cx="3699470" cy="461665"/>
          </a:xfrm>
        </p:grpSpPr>
        <p:sp>
          <p:nvSpPr>
            <p:cNvPr id="17" name="矩形 16">
              <a:extLst>
                <a:ext uri="{FF2B5EF4-FFF2-40B4-BE49-F238E27FC236}">
                  <a16:creationId xmlns:a16="http://schemas.microsoft.com/office/drawing/2014/main" id="{477FA368-27AA-4EBF-8E9F-10DB823D6DAA}"/>
                </a:ext>
              </a:extLst>
            </p:cNvPr>
            <p:cNvSpPr/>
            <p:nvPr/>
          </p:nvSpPr>
          <p:spPr>
            <a:xfrm>
              <a:off x="-3" y="4460785"/>
              <a:ext cx="193382" cy="19338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18" name="文本框 17">
              <a:extLst>
                <a:ext uri="{FF2B5EF4-FFF2-40B4-BE49-F238E27FC236}">
                  <a16:creationId xmlns:a16="http://schemas.microsoft.com/office/drawing/2014/main" id="{8BCDC02E-159E-4EC3-B499-C9A5821FD212}"/>
                </a:ext>
              </a:extLst>
            </p:cNvPr>
            <p:cNvSpPr txBox="1"/>
            <p:nvPr/>
          </p:nvSpPr>
          <p:spPr>
            <a:xfrm>
              <a:off x="193379" y="4326643"/>
              <a:ext cx="3506088" cy="461665"/>
            </a:xfrm>
            <a:prstGeom prst="rect">
              <a:avLst/>
            </a:prstGeom>
            <a:noFill/>
          </p:spPr>
          <p:txBody>
            <a:bodyPr wrap="none" rtlCol="0">
              <a:spAutoFit/>
            </a:bodyPr>
            <a:lstStyle/>
            <a:p>
              <a:r>
                <a:rPr lang="en-US" altLang="zh-CN" sz="2400" dirty="0">
                  <a:latin typeface="Helvetica" panose="020B0604020202020204" pitchFamily="34" charset="0"/>
                  <a:ea typeface="+mj-ea"/>
                  <a:cs typeface="Helvetica" panose="020B0604020202020204" pitchFamily="34" charset="0"/>
                </a:rPr>
                <a:t>Land use characteristics</a:t>
              </a:r>
            </a:p>
          </p:txBody>
        </p:sp>
      </p:grpSp>
      <p:sp>
        <p:nvSpPr>
          <p:cNvPr id="16" name="矩形 15">
            <a:extLst>
              <a:ext uri="{FF2B5EF4-FFF2-40B4-BE49-F238E27FC236}">
                <a16:creationId xmlns:a16="http://schemas.microsoft.com/office/drawing/2014/main" id="{FAC8F83B-652C-4DA4-AD82-3BB5CB89C948}"/>
              </a:ext>
            </a:extLst>
          </p:cNvPr>
          <p:cNvSpPr/>
          <p:nvPr/>
        </p:nvSpPr>
        <p:spPr>
          <a:xfrm>
            <a:off x="1301998" y="1655983"/>
            <a:ext cx="2069797" cy="369332"/>
          </a:xfrm>
          <a:prstGeom prst="rect">
            <a:avLst/>
          </a:prstGeom>
        </p:spPr>
        <p:txBody>
          <a:bodyPr wrap="none">
            <a:spAutoFit/>
          </a:bodyPr>
          <a:lstStyle/>
          <a:p>
            <a:r>
              <a:rPr lang="en-US" altLang="zh-CN" dirty="0">
                <a:latin typeface="Helvetica" panose="020B0604020202020204" pitchFamily="34" charset="0"/>
                <a:cs typeface="Helvetica" panose="020B0604020202020204" pitchFamily="34" charset="0"/>
              </a:rPr>
              <a:t>Component Matrix</a:t>
            </a:r>
            <a:endParaRPr lang="zh-CN" altLang="en-US" dirty="0">
              <a:latin typeface="Helvetica" panose="020B0604020202020204" pitchFamily="34" charset="0"/>
              <a:cs typeface="Helvetica" panose="020B0604020202020204" pitchFamily="34" charset="0"/>
            </a:endParaRPr>
          </a:p>
        </p:txBody>
      </p:sp>
      <p:sp>
        <p:nvSpPr>
          <p:cNvPr id="22" name="矩形 21">
            <a:extLst>
              <a:ext uri="{FF2B5EF4-FFF2-40B4-BE49-F238E27FC236}">
                <a16:creationId xmlns:a16="http://schemas.microsoft.com/office/drawing/2014/main" id="{399062E1-F836-4873-8A35-721CAC600A66}"/>
              </a:ext>
            </a:extLst>
          </p:cNvPr>
          <p:cNvSpPr/>
          <p:nvPr/>
        </p:nvSpPr>
        <p:spPr>
          <a:xfrm>
            <a:off x="499952" y="1123250"/>
            <a:ext cx="2380780" cy="400110"/>
          </a:xfrm>
          <a:prstGeom prst="rect">
            <a:avLst/>
          </a:prstGeom>
        </p:spPr>
        <p:txBody>
          <a:bodyPr wrap="none">
            <a:spAutoFit/>
          </a:bodyPr>
          <a:lstStyle/>
          <a:p>
            <a:pPr marL="285750" indent="-285750">
              <a:buFont typeface="Wingdings" panose="05000000000000000000" pitchFamily="2" charset="2"/>
              <a:buChar char="l"/>
            </a:pPr>
            <a:r>
              <a:rPr lang="en-US" altLang="zh-CN" sz="2000" dirty="0">
                <a:latin typeface="Helvetica" panose="020B0604020202020204" pitchFamily="34" charset="0"/>
                <a:cs typeface="Helvetica" panose="020B0604020202020204" pitchFamily="34" charset="0"/>
              </a:rPr>
              <a:t>Factor extraction</a:t>
            </a:r>
          </a:p>
        </p:txBody>
      </p:sp>
      <p:grpSp>
        <p:nvGrpSpPr>
          <p:cNvPr id="39" name="组合 38">
            <a:extLst>
              <a:ext uri="{FF2B5EF4-FFF2-40B4-BE49-F238E27FC236}">
                <a16:creationId xmlns:a16="http://schemas.microsoft.com/office/drawing/2014/main" id="{05C248F3-8C94-49D4-8CE3-03030937238F}"/>
              </a:ext>
            </a:extLst>
          </p:cNvPr>
          <p:cNvGrpSpPr/>
          <p:nvPr/>
        </p:nvGrpSpPr>
        <p:grpSpPr>
          <a:xfrm>
            <a:off x="4804509" y="1325140"/>
            <a:ext cx="4339490" cy="1545930"/>
            <a:chOff x="4804509" y="1211523"/>
            <a:chExt cx="4339490" cy="1545930"/>
          </a:xfrm>
        </p:grpSpPr>
        <p:sp>
          <p:nvSpPr>
            <p:cNvPr id="7" name="矩形 6">
              <a:extLst>
                <a:ext uri="{FF2B5EF4-FFF2-40B4-BE49-F238E27FC236}">
                  <a16:creationId xmlns:a16="http://schemas.microsoft.com/office/drawing/2014/main" id="{FF0B2591-E0FE-4DAF-850B-EC9CAD768EE0}"/>
                </a:ext>
              </a:extLst>
            </p:cNvPr>
            <p:cNvSpPr/>
            <p:nvPr/>
          </p:nvSpPr>
          <p:spPr>
            <a:xfrm>
              <a:off x="4804509" y="1211523"/>
              <a:ext cx="4339490" cy="369332"/>
            </a:xfrm>
            <a:prstGeom prst="rect">
              <a:avLst/>
            </a:prstGeom>
          </p:spPr>
          <p:txBody>
            <a:bodyPr wrap="square">
              <a:spAutoFit/>
            </a:bodyPr>
            <a:lstStyle/>
            <a:p>
              <a:r>
                <a:rPr lang="zh-CN" altLang="en-US" dirty="0">
                  <a:solidFill>
                    <a:srgbClr val="FF3300"/>
                  </a:solidFill>
                  <a:latin typeface="Helvetica" panose="020B0604020202020204" pitchFamily="34" charset="0"/>
                  <a:cs typeface="Helvetica" panose="020B0604020202020204" pitchFamily="34" charset="0"/>
                </a:rPr>
                <a:t>Factor 1: Ofﬁce &amp; commerce</a:t>
              </a:r>
            </a:p>
          </p:txBody>
        </p:sp>
        <p:sp>
          <p:nvSpPr>
            <p:cNvPr id="28" name="矩形 27">
              <a:extLst>
                <a:ext uri="{FF2B5EF4-FFF2-40B4-BE49-F238E27FC236}">
                  <a16:creationId xmlns:a16="http://schemas.microsoft.com/office/drawing/2014/main" id="{14D3BFAB-BBAB-4EFA-8092-8C90D3D82139}"/>
                </a:ext>
              </a:extLst>
            </p:cNvPr>
            <p:cNvSpPr/>
            <p:nvPr/>
          </p:nvSpPr>
          <p:spPr>
            <a:xfrm>
              <a:off x="4804509" y="1639973"/>
              <a:ext cx="1071768" cy="369332"/>
            </a:xfrm>
            <a:prstGeom prst="rect">
              <a:avLst/>
            </a:prstGeom>
          </p:spPr>
          <p:txBody>
            <a:bodyPr wrap="none">
              <a:spAutoFit/>
            </a:bodyPr>
            <a:lstStyle/>
            <a:p>
              <a:pPr marL="285750" indent="-285750">
                <a:buFont typeface="Arial" panose="020B0604020202020204" pitchFamily="34" charset="0"/>
                <a:buChar char="•"/>
              </a:pPr>
              <a:r>
                <a:rPr lang="en-US" altLang="zh-CN" dirty="0">
                  <a:latin typeface="Helvetica" panose="020B0604020202020204" pitchFamily="34" charset="0"/>
                  <a:cs typeface="Helvetica" panose="020B0604020202020204" pitchFamily="34" charset="0"/>
                </a:rPr>
                <a:t>Office</a:t>
              </a:r>
            </a:p>
          </p:txBody>
        </p:sp>
        <p:sp>
          <p:nvSpPr>
            <p:cNvPr id="29" name="矩形 28">
              <a:extLst>
                <a:ext uri="{FF2B5EF4-FFF2-40B4-BE49-F238E27FC236}">
                  <a16:creationId xmlns:a16="http://schemas.microsoft.com/office/drawing/2014/main" id="{7D81FA38-FD3E-455D-9100-795DE7C8EC89}"/>
                </a:ext>
              </a:extLst>
            </p:cNvPr>
            <p:cNvSpPr/>
            <p:nvPr/>
          </p:nvSpPr>
          <p:spPr>
            <a:xfrm>
              <a:off x="7086600" y="1639973"/>
              <a:ext cx="1011815" cy="369332"/>
            </a:xfrm>
            <a:prstGeom prst="rect">
              <a:avLst/>
            </a:prstGeom>
          </p:spPr>
          <p:txBody>
            <a:bodyPr wrap="none">
              <a:spAutoFit/>
            </a:bodyPr>
            <a:lstStyle/>
            <a:p>
              <a:pPr marL="285750" indent="-285750">
                <a:buFont typeface="Arial" panose="020B0604020202020204" pitchFamily="34" charset="0"/>
                <a:buChar char="•"/>
              </a:pPr>
              <a:r>
                <a:rPr lang="en-US" altLang="zh-CN" dirty="0">
                  <a:latin typeface="Helvetica" panose="020B0604020202020204" pitchFamily="34" charset="0"/>
                  <a:cs typeface="Helvetica" panose="020B0604020202020204" pitchFamily="34" charset="0"/>
                </a:rPr>
                <a:t>Hotel</a:t>
              </a:r>
            </a:p>
          </p:txBody>
        </p:sp>
        <p:sp>
          <p:nvSpPr>
            <p:cNvPr id="30" name="矩形 29">
              <a:extLst>
                <a:ext uri="{FF2B5EF4-FFF2-40B4-BE49-F238E27FC236}">
                  <a16:creationId xmlns:a16="http://schemas.microsoft.com/office/drawing/2014/main" id="{607A5319-B8F2-49AF-B8B2-7BB1F16DE739}"/>
                </a:ext>
              </a:extLst>
            </p:cNvPr>
            <p:cNvSpPr/>
            <p:nvPr/>
          </p:nvSpPr>
          <p:spPr>
            <a:xfrm>
              <a:off x="4804509" y="2014047"/>
              <a:ext cx="1601721" cy="369332"/>
            </a:xfrm>
            <a:prstGeom prst="rect">
              <a:avLst/>
            </a:prstGeom>
          </p:spPr>
          <p:txBody>
            <a:bodyPr wrap="none">
              <a:spAutoFit/>
            </a:bodyPr>
            <a:lstStyle/>
            <a:p>
              <a:pPr marL="285750" indent="-285750">
                <a:buFont typeface="Arial" panose="020B0604020202020204" pitchFamily="34" charset="0"/>
                <a:buChar char="•"/>
              </a:pPr>
              <a:r>
                <a:rPr lang="en-US" altLang="zh-CN" dirty="0">
                  <a:latin typeface="Helvetica" panose="020B0604020202020204" pitchFamily="34" charset="0"/>
                  <a:cs typeface="Helvetica" panose="020B0604020202020204" pitchFamily="34" charset="0"/>
                </a:rPr>
                <a:t>Commerce</a:t>
              </a:r>
            </a:p>
          </p:txBody>
        </p:sp>
        <p:sp>
          <p:nvSpPr>
            <p:cNvPr id="31" name="矩形 30">
              <a:extLst>
                <a:ext uri="{FF2B5EF4-FFF2-40B4-BE49-F238E27FC236}">
                  <a16:creationId xmlns:a16="http://schemas.microsoft.com/office/drawing/2014/main" id="{84B7A48C-4C3A-4D3D-95B1-22364B438055}"/>
                </a:ext>
              </a:extLst>
            </p:cNvPr>
            <p:cNvSpPr/>
            <p:nvPr/>
          </p:nvSpPr>
          <p:spPr>
            <a:xfrm>
              <a:off x="7086600" y="2014047"/>
              <a:ext cx="1909497" cy="369332"/>
            </a:xfrm>
            <a:prstGeom prst="rect">
              <a:avLst/>
            </a:prstGeom>
          </p:spPr>
          <p:txBody>
            <a:bodyPr wrap="none">
              <a:spAutoFit/>
            </a:bodyPr>
            <a:lstStyle/>
            <a:p>
              <a:pPr marL="285750" indent="-285750">
                <a:buFont typeface="Arial" panose="020B0604020202020204" pitchFamily="34" charset="0"/>
                <a:buChar char="•"/>
              </a:pPr>
              <a:r>
                <a:rPr lang="en-US" altLang="zh-CN" dirty="0">
                  <a:latin typeface="Helvetica" panose="020B0604020202020204" pitchFamily="34" charset="0"/>
                  <a:cs typeface="Helvetica" panose="020B0604020202020204" pitchFamily="34" charset="0"/>
                </a:rPr>
                <a:t>Entertainment</a:t>
              </a:r>
            </a:p>
          </p:txBody>
        </p:sp>
        <p:sp>
          <p:nvSpPr>
            <p:cNvPr id="32" name="矩形 31">
              <a:extLst>
                <a:ext uri="{FF2B5EF4-FFF2-40B4-BE49-F238E27FC236}">
                  <a16:creationId xmlns:a16="http://schemas.microsoft.com/office/drawing/2014/main" id="{D7B0634D-240B-4152-8EA9-A16CED87EB0E}"/>
                </a:ext>
              </a:extLst>
            </p:cNvPr>
            <p:cNvSpPr/>
            <p:nvPr/>
          </p:nvSpPr>
          <p:spPr>
            <a:xfrm>
              <a:off x="4804509" y="2388121"/>
              <a:ext cx="2383986" cy="369332"/>
            </a:xfrm>
            <a:prstGeom prst="rect">
              <a:avLst/>
            </a:prstGeom>
          </p:spPr>
          <p:txBody>
            <a:bodyPr wrap="none">
              <a:spAutoFit/>
            </a:bodyPr>
            <a:lstStyle/>
            <a:p>
              <a:pPr marL="285750" indent="-285750">
                <a:buFont typeface="Arial" panose="020B0604020202020204" pitchFamily="34" charset="0"/>
                <a:buChar char="•"/>
              </a:pPr>
              <a:r>
                <a:rPr lang="en-US" altLang="zh-CN" dirty="0">
                  <a:latin typeface="Helvetica" panose="020B0604020202020204" pitchFamily="34" charset="0"/>
                  <a:cs typeface="Helvetica" panose="020B0604020202020204" pitchFamily="34" charset="0"/>
                </a:rPr>
                <a:t>Dwelling with shop</a:t>
              </a:r>
            </a:p>
          </p:txBody>
        </p:sp>
        <p:sp>
          <p:nvSpPr>
            <p:cNvPr id="33" name="矩形 32">
              <a:extLst>
                <a:ext uri="{FF2B5EF4-FFF2-40B4-BE49-F238E27FC236}">
                  <a16:creationId xmlns:a16="http://schemas.microsoft.com/office/drawing/2014/main" id="{1A80EC4C-7265-41F8-B8CA-4AE5A76C8713}"/>
                </a:ext>
              </a:extLst>
            </p:cNvPr>
            <p:cNvSpPr/>
            <p:nvPr/>
          </p:nvSpPr>
          <p:spPr>
            <a:xfrm>
              <a:off x="7086600" y="2388121"/>
              <a:ext cx="1217000" cy="369332"/>
            </a:xfrm>
            <a:prstGeom prst="rect">
              <a:avLst/>
            </a:prstGeom>
          </p:spPr>
          <p:txBody>
            <a:bodyPr wrap="none">
              <a:spAutoFit/>
            </a:bodyPr>
            <a:lstStyle/>
            <a:p>
              <a:pPr marL="285750" indent="-285750">
                <a:buFont typeface="Arial" panose="020B0604020202020204" pitchFamily="34" charset="0"/>
                <a:buChar char="•"/>
              </a:pPr>
              <a:r>
                <a:rPr lang="en-US" altLang="zh-CN" dirty="0">
                  <a:latin typeface="Helvetica" panose="020B0604020202020204" pitchFamily="34" charset="0"/>
                  <a:cs typeface="Helvetica" panose="020B0604020202020204" pitchFamily="34" charset="0"/>
                </a:rPr>
                <a:t>Culture</a:t>
              </a:r>
            </a:p>
          </p:txBody>
        </p:sp>
      </p:grpSp>
      <p:grpSp>
        <p:nvGrpSpPr>
          <p:cNvPr id="38" name="组合 37">
            <a:extLst>
              <a:ext uri="{FF2B5EF4-FFF2-40B4-BE49-F238E27FC236}">
                <a16:creationId xmlns:a16="http://schemas.microsoft.com/office/drawing/2014/main" id="{94DC40EA-31CE-4E8F-88CC-1238C4CA6774}"/>
              </a:ext>
            </a:extLst>
          </p:cNvPr>
          <p:cNvGrpSpPr/>
          <p:nvPr/>
        </p:nvGrpSpPr>
        <p:grpSpPr>
          <a:xfrm>
            <a:off x="4804509" y="3563000"/>
            <a:ext cx="4339490" cy="1176598"/>
            <a:chOff x="4804509" y="2862249"/>
            <a:chExt cx="4339490" cy="1176598"/>
          </a:xfrm>
        </p:grpSpPr>
        <p:sp>
          <p:nvSpPr>
            <p:cNvPr id="10" name="矩形 9">
              <a:extLst>
                <a:ext uri="{FF2B5EF4-FFF2-40B4-BE49-F238E27FC236}">
                  <a16:creationId xmlns:a16="http://schemas.microsoft.com/office/drawing/2014/main" id="{BDAE709C-D0AB-453C-B08E-3B72D15DD9AF}"/>
                </a:ext>
              </a:extLst>
            </p:cNvPr>
            <p:cNvSpPr/>
            <p:nvPr/>
          </p:nvSpPr>
          <p:spPr>
            <a:xfrm>
              <a:off x="4804509" y="2862249"/>
              <a:ext cx="4339490" cy="369332"/>
            </a:xfrm>
            <a:prstGeom prst="rect">
              <a:avLst/>
            </a:prstGeom>
          </p:spPr>
          <p:txBody>
            <a:bodyPr wrap="square">
              <a:spAutoFit/>
            </a:bodyPr>
            <a:lstStyle/>
            <a:p>
              <a:r>
                <a:rPr lang="zh-CN" altLang="en-US" dirty="0">
                  <a:solidFill>
                    <a:srgbClr val="FF3300"/>
                  </a:solidFill>
                  <a:latin typeface="Helvetica" panose="020B0604020202020204" pitchFamily="34" charset="0"/>
                  <a:cs typeface="Helvetica" panose="020B0604020202020204" pitchFamily="34" charset="0"/>
                </a:rPr>
                <a:t>Factor 2: </a:t>
              </a:r>
              <a:r>
                <a:rPr lang="en-US" altLang="zh-CN" dirty="0">
                  <a:solidFill>
                    <a:srgbClr val="FF3300"/>
                  </a:solidFill>
                  <a:latin typeface="Helvetica" panose="020B0604020202020204" pitchFamily="34" charset="0"/>
                  <a:cs typeface="Helvetica" panose="020B0604020202020204" pitchFamily="34" charset="0"/>
                </a:rPr>
                <a:t>R</a:t>
              </a:r>
              <a:r>
                <a:rPr lang="zh-CN" altLang="en-US" dirty="0">
                  <a:solidFill>
                    <a:srgbClr val="FF3300"/>
                  </a:solidFill>
                  <a:latin typeface="Helvetica" panose="020B0604020202020204" pitchFamily="34" charset="0"/>
                  <a:cs typeface="Helvetica" panose="020B0604020202020204" pitchFamily="34" charset="0"/>
                </a:rPr>
                <a:t>esidence</a:t>
              </a:r>
            </a:p>
          </p:txBody>
        </p:sp>
        <p:sp>
          <p:nvSpPr>
            <p:cNvPr id="34" name="矩形 33">
              <a:extLst>
                <a:ext uri="{FF2B5EF4-FFF2-40B4-BE49-F238E27FC236}">
                  <a16:creationId xmlns:a16="http://schemas.microsoft.com/office/drawing/2014/main" id="{F975B6E8-2955-4754-AFB8-62E33DAD669B}"/>
                </a:ext>
              </a:extLst>
            </p:cNvPr>
            <p:cNvSpPr/>
            <p:nvPr/>
          </p:nvSpPr>
          <p:spPr>
            <a:xfrm>
              <a:off x="4804509" y="3295441"/>
              <a:ext cx="2230098" cy="369332"/>
            </a:xfrm>
            <a:prstGeom prst="rect">
              <a:avLst/>
            </a:prstGeom>
          </p:spPr>
          <p:txBody>
            <a:bodyPr wrap="none">
              <a:spAutoFit/>
            </a:bodyPr>
            <a:lstStyle/>
            <a:p>
              <a:pPr marL="285750" indent="-285750">
                <a:buFont typeface="Arial" panose="020B0604020202020204" pitchFamily="34" charset="0"/>
                <a:buChar char="•"/>
              </a:pPr>
              <a:r>
                <a:rPr lang="en-US" altLang="zh-CN" dirty="0">
                  <a:latin typeface="Helvetica" panose="020B0604020202020204" pitchFamily="34" charset="0"/>
                  <a:cs typeface="Helvetica" panose="020B0604020202020204" pitchFamily="34" charset="0"/>
                </a:rPr>
                <a:t>Apartment house</a:t>
              </a:r>
            </a:p>
          </p:txBody>
        </p:sp>
        <p:sp>
          <p:nvSpPr>
            <p:cNvPr id="35" name="矩形 34">
              <a:extLst>
                <a:ext uri="{FF2B5EF4-FFF2-40B4-BE49-F238E27FC236}">
                  <a16:creationId xmlns:a16="http://schemas.microsoft.com/office/drawing/2014/main" id="{E61D95DC-D797-4AFD-A194-2B4F9AF21A82}"/>
                </a:ext>
              </a:extLst>
            </p:cNvPr>
            <p:cNvSpPr/>
            <p:nvPr/>
          </p:nvSpPr>
          <p:spPr>
            <a:xfrm>
              <a:off x="7086600" y="3295441"/>
              <a:ext cx="1563248" cy="369332"/>
            </a:xfrm>
            <a:prstGeom prst="rect">
              <a:avLst/>
            </a:prstGeom>
          </p:spPr>
          <p:txBody>
            <a:bodyPr wrap="none">
              <a:spAutoFit/>
            </a:bodyPr>
            <a:lstStyle/>
            <a:p>
              <a:pPr marL="285750" indent="-285750">
                <a:buFont typeface="Arial" panose="020B0604020202020204" pitchFamily="34" charset="0"/>
                <a:buChar char="•"/>
              </a:pPr>
              <a:r>
                <a:rPr lang="en-US" altLang="zh-CN" dirty="0">
                  <a:latin typeface="Helvetica" panose="020B0604020202020204" pitchFamily="34" charset="0"/>
                  <a:cs typeface="Helvetica" panose="020B0604020202020204" pitchFamily="34" charset="0"/>
                </a:rPr>
                <a:t>Residence</a:t>
              </a:r>
            </a:p>
          </p:txBody>
        </p:sp>
        <p:sp>
          <p:nvSpPr>
            <p:cNvPr id="36" name="矩形 35">
              <a:extLst>
                <a:ext uri="{FF2B5EF4-FFF2-40B4-BE49-F238E27FC236}">
                  <a16:creationId xmlns:a16="http://schemas.microsoft.com/office/drawing/2014/main" id="{E18E2D3F-4EC7-4AF3-962A-937F65EAE045}"/>
                </a:ext>
              </a:extLst>
            </p:cNvPr>
            <p:cNvSpPr/>
            <p:nvPr/>
          </p:nvSpPr>
          <p:spPr>
            <a:xfrm>
              <a:off x="4804509" y="3669515"/>
              <a:ext cx="1217000" cy="369332"/>
            </a:xfrm>
            <a:prstGeom prst="rect">
              <a:avLst/>
            </a:prstGeom>
          </p:spPr>
          <p:txBody>
            <a:bodyPr wrap="none">
              <a:spAutoFit/>
            </a:bodyPr>
            <a:lstStyle/>
            <a:p>
              <a:pPr marL="285750" indent="-285750">
                <a:buFont typeface="Arial" panose="020B0604020202020204" pitchFamily="34" charset="0"/>
                <a:buChar char="•"/>
              </a:pPr>
              <a:r>
                <a:rPr lang="en-US" altLang="zh-CN" dirty="0">
                  <a:latin typeface="Helvetica" panose="020B0604020202020204" pitchFamily="34" charset="0"/>
                  <a:cs typeface="Helvetica" panose="020B0604020202020204" pitchFamily="34" charset="0"/>
                </a:rPr>
                <a:t>Culture</a:t>
              </a:r>
            </a:p>
          </p:txBody>
        </p:sp>
      </p:grpSp>
      <p:cxnSp>
        <p:nvCxnSpPr>
          <p:cNvPr id="41" name="直接连接符 40">
            <a:extLst>
              <a:ext uri="{FF2B5EF4-FFF2-40B4-BE49-F238E27FC236}">
                <a16:creationId xmlns:a16="http://schemas.microsoft.com/office/drawing/2014/main" id="{628555FA-941C-4360-B096-EA131D01D237}"/>
              </a:ext>
            </a:extLst>
          </p:cNvPr>
          <p:cNvCxnSpPr/>
          <p:nvPr/>
        </p:nvCxnSpPr>
        <p:spPr>
          <a:xfrm>
            <a:off x="5014809" y="3205159"/>
            <a:ext cx="3826206" cy="0"/>
          </a:xfrm>
          <a:prstGeom prst="line">
            <a:avLst/>
          </a:prstGeom>
          <a:ln w="28575">
            <a:solidFill>
              <a:srgbClr val="70AD47"/>
            </a:solidFill>
            <a:prstDash val="dash"/>
          </a:ln>
        </p:spPr>
        <p:style>
          <a:lnRef idx="1">
            <a:schemeClr val="accent1"/>
          </a:lnRef>
          <a:fillRef idx="0">
            <a:schemeClr val="accent1"/>
          </a:fillRef>
          <a:effectRef idx="0">
            <a:schemeClr val="accent1"/>
          </a:effectRef>
          <a:fontRef idx="minor">
            <a:schemeClr val="tx1"/>
          </a:fontRef>
        </p:style>
      </p:cxnSp>
      <p:grpSp>
        <p:nvGrpSpPr>
          <p:cNvPr id="46" name="组合 45">
            <a:extLst>
              <a:ext uri="{FF2B5EF4-FFF2-40B4-BE49-F238E27FC236}">
                <a16:creationId xmlns:a16="http://schemas.microsoft.com/office/drawing/2014/main" id="{A4160DC5-26E7-448A-93D0-17E021D0011A}"/>
              </a:ext>
            </a:extLst>
          </p:cNvPr>
          <p:cNvGrpSpPr/>
          <p:nvPr/>
        </p:nvGrpSpPr>
        <p:grpSpPr>
          <a:xfrm>
            <a:off x="4804509" y="5431528"/>
            <a:ext cx="4339490" cy="796683"/>
            <a:chOff x="4804509" y="4512975"/>
            <a:chExt cx="4339490" cy="796683"/>
          </a:xfrm>
        </p:grpSpPr>
        <p:sp>
          <p:nvSpPr>
            <p:cNvPr id="11" name="矩形 10">
              <a:extLst>
                <a:ext uri="{FF2B5EF4-FFF2-40B4-BE49-F238E27FC236}">
                  <a16:creationId xmlns:a16="http://schemas.microsoft.com/office/drawing/2014/main" id="{4C2FD7FE-04DE-4353-A5E9-431289DDCB4D}"/>
                </a:ext>
              </a:extLst>
            </p:cNvPr>
            <p:cNvSpPr/>
            <p:nvPr/>
          </p:nvSpPr>
          <p:spPr>
            <a:xfrm>
              <a:off x="4804509" y="4512975"/>
              <a:ext cx="4339490" cy="369332"/>
            </a:xfrm>
            <a:prstGeom prst="rect">
              <a:avLst/>
            </a:prstGeom>
          </p:spPr>
          <p:txBody>
            <a:bodyPr wrap="square">
              <a:spAutoFit/>
            </a:bodyPr>
            <a:lstStyle/>
            <a:p>
              <a:r>
                <a:rPr lang="zh-CN" altLang="en-US" dirty="0">
                  <a:solidFill>
                    <a:srgbClr val="FF3300"/>
                  </a:solidFill>
                  <a:latin typeface="Helvetica" panose="020B0604020202020204" pitchFamily="34" charset="0"/>
                  <a:cs typeface="Helvetica" panose="020B0604020202020204" pitchFamily="34" charset="0"/>
                </a:rPr>
                <a:t>Factor 3: Education</a:t>
              </a:r>
            </a:p>
          </p:txBody>
        </p:sp>
        <p:sp>
          <p:nvSpPr>
            <p:cNvPr id="42" name="矩形 41">
              <a:extLst>
                <a:ext uri="{FF2B5EF4-FFF2-40B4-BE49-F238E27FC236}">
                  <a16:creationId xmlns:a16="http://schemas.microsoft.com/office/drawing/2014/main" id="{0DCDABAB-0FAE-4A14-AABF-B69AE531C88C}"/>
                </a:ext>
              </a:extLst>
            </p:cNvPr>
            <p:cNvSpPr/>
            <p:nvPr/>
          </p:nvSpPr>
          <p:spPr>
            <a:xfrm>
              <a:off x="4804509" y="4940326"/>
              <a:ext cx="1499128" cy="369332"/>
            </a:xfrm>
            <a:prstGeom prst="rect">
              <a:avLst/>
            </a:prstGeom>
          </p:spPr>
          <p:txBody>
            <a:bodyPr wrap="none">
              <a:spAutoFit/>
            </a:bodyPr>
            <a:lstStyle/>
            <a:p>
              <a:pPr marL="285750" indent="-285750">
                <a:buFont typeface="Arial" panose="020B0604020202020204" pitchFamily="34" charset="0"/>
                <a:buChar char="•"/>
              </a:pPr>
              <a:r>
                <a:rPr lang="en-US" altLang="zh-CN" dirty="0">
                  <a:latin typeface="Helvetica" panose="020B0604020202020204" pitchFamily="34" charset="0"/>
                  <a:cs typeface="Helvetica" panose="020B0604020202020204" pitchFamily="34" charset="0"/>
                </a:rPr>
                <a:t>Education</a:t>
              </a:r>
            </a:p>
          </p:txBody>
        </p:sp>
        <p:sp>
          <p:nvSpPr>
            <p:cNvPr id="43" name="矩形 42">
              <a:extLst>
                <a:ext uri="{FF2B5EF4-FFF2-40B4-BE49-F238E27FC236}">
                  <a16:creationId xmlns:a16="http://schemas.microsoft.com/office/drawing/2014/main" id="{6ED9A239-8F7B-4C1C-999E-49C001906249}"/>
                </a:ext>
              </a:extLst>
            </p:cNvPr>
            <p:cNvSpPr/>
            <p:nvPr/>
          </p:nvSpPr>
          <p:spPr>
            <a:xfrm>
              <a:off x="7086600" y="4940326"/>
              <a:ext cx="1742785" cy="369332"/>
            </a:xfrm>
            <a:prstGeom prst="rect">
              <a:avLst/>
            </a:prstGeom>
          </p:spPr>
          <p:txBody>
            <a:bodyPr wrap="none">
              <a:spAutoFit/>
            </a:bodyPr>
            <a:lstStyle/>
            <a:p>
              <a:pPr marL="285750" indent="-285750">
                <a:buFont typeface="Arial" panose="020B0604020202020204" pitchFamily="34" charset="0"/>
                <a:buChar char="•"/>
              </a:pPr>
              <a:r>
                <a:rPr lang="en-US" altLang="zh-CN" dirty="0">
                  <a:latin typeface="Helvetica" panose="020B0604020202020204" pitchFamily="34" charset="0"/>
                  <a:cs typeface="Helvetica" panose="020B0604020202020204" pitchFamily="34" charset="0"/>
                </a:rPr>
                <a:t>Government</a:t>
              </a:r>
            </a:p>
          </p:txBody>
        </p:sp>
      </p:grpSp>
      <p:pic>
        <p:nvPicPr>
          <p:cNvPr id="45" name="图片 44">
            <a:extLst>
              <a:ext uri="{FF2B5EF4-FFF2-40B4-BE49-F238E27FC236}">
                <a16:creationId xmlns:a16="http://schemas.microsoft.com/office/drawing/2014/main" id="{17AEC57F-C74B-428C-8777-99EA7081105F}"/>
              </a:ext>
            </a:extLst>
          </p:cNvPr>
          <p:cNvPicPr>
            <a:picLocks noChangeAspect="1"/>
          </p:cNvPicPr>
          <p:nvPr/>
        </p:nvPicPr>
        <p:blipFill>
          <a:blip r:embed="rId3"/>
          <a:stretch>
            <a:fillRect/>
          </a:stretch>
        </p:blipFill>
        <p:spPr>
          <a:xfrm>
            <a:off x="147903" y="2025315"/>
            <a:ext cx="4377988" cy="4089840"/>
          </a:xfrm>
          <a:prstGeom prst="rect">
            <a:avLst/>
          </a:prstGeom>
        </p:spPr>
      </p:pic>
      <p:cxnSp>
        <p:nvCxnSpPr>
          <p:cNvPr id="47" name="直接连接符 46">
            <a:extLst>
              <a:ext uri="{FF2B5EF4-FFF2-40B4-BE49-F238E27FC236}">
                <a16:creationId xmlns:a16="http://schemas.microsoft.com/office/drawing/2014/main" id="{9E741606-09F2-4C08-9636-B9092921387F}"/>
              </a:ext>
            </a:extLst>
          </p:cNvPr>
          <p:cNvCxnSpPr/>
          <p:nvPr/>
        </p:nvCxnSpPr>
        <p:spPr>
          <a:xfrm>
            <a:off x="5003179" y="5070246"/>
            <a:ext cx="3826206" cy="0"/>
          </a:xfrm>
          <a:prstGeom prst="line">
            <a:avLst/>
          </a:prstGeom>
          <a:ln w="28575">
            <a:solidFill>
              <a:srgbClr val="70AD47"/>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32270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569A348F-8472-4C4D-9E9E-EA67A912B7B0}"/>
              </a:ext>
            </a:extLst>
          </p:cNvPr>
          <p:cNvSpPr txBox="1"/>
          <p:nvPr/>
        </p:nvSpPr>
        <p:spPr>
          <a:xfrm>
            <a:off x="-1" y="6488668"/>
            <a:ext cx="9144001" cy="584775"/>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3 - Analysis on the characteristics of transit ridership and land use</a:t>
            </a:r>
            <a:endParaRPr lang="en-US" altLang="zh-CN" sz="1400" i="1" dirty="0">
              <a:latin typeface="Times New Roman" panose="02020603050405020304" pitchFamily="18" charset="0"/>
              <a:cs typeface="Times New Roman" panose="02020603050405020304" pitchFamily="18" charset="0"/>
            </a:endParaRPr>
          </a:p>
          <a:p>
            <a:endParaRPr lang="en-US" altLang="zh-CN" sz="1400" i="1" dirty="0">
              <a:latin typeface="Times New Roman" panose="02020603050405020304" pitchFamily="18" charset="0"/>
              <a:cs typeface="Times New Roman" panose="02020603050405020304" pitchFamily="18" charset="0"/>
            </a:endParaRPr>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Exploration the influence on transit ridership</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chemeClr val="accent6"/>
          </a:solidFill>
          <a:ln w="28575" cap="flat">
            <a:solidFill>
              <a:srgbClr val="70AD47"/>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2800" b="0" i="0" u="none" strike="noStrike" cap="none" spc="0" normalizeH="0" baseline="0" dirty="0">
                <a:ln>
                  <a:noFill/>
                </a:ln>
                <a:solidFill>
                  <a:srgbClr val="FFFFFF"/>
                </a:solidFill>
                <a:effectLst/>
                <a:uFillTx/>
                <a:latin typeface="Helvetica" panose="020B0604020202020204" pitchFamily="34" charset="0"/>
                <a:cs typeface="Helvetica" panose="020B0604020202020204" pitchFamily="34" charset="0"/>
                <a:sym typeface="Helvetica Light"/>
              </a:rPr>
              <a:t>3.4</a:t>
            </a:r>
            <a:endParaRPr kumimoji="0" lang="zh-CN" altLang="en-US" sz="2800" b="0" i="0" u="none" strike="noStrike" cap="none" spc="0" normalizeH="0" baseline="0" dirty="0">
              <a:ln>
                <a:noFill/>
              </a:ln>
              <a:solidFill>
                <a:srgbClr val="FFFFFF"/>
              </a:solidFill>
              <a:effectLst/>
              <a:uFillTx/>
              <a:latin typeface="Helvetica" panose="020B0604020202020204" pitchFamily="34" charset="0"/>
              <a:cs typeface="Helvetica" panose="020B0604020202020204" pitchFamily="34" charset="0"/>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rgbClr val="70AD47"/>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BF45F5EF-7B4C-4361-8436-01DBC773074E}"/>
              </a:ext>
            </a:extLst>
          </p:cNvPr>
          <p:cNvSpPr>
            <a:spLocks noGrp="1"/>
          </p:cNvSpPr>
          <p:nvPr>
            <p:ph type="sldNum" sz="quarter" idx="12"/>
          </p:nvPr>
        </p:nvSpPr>
        <p:spPr/>
        <p:txBody>
          <a:bodyPr/>
          <a:lstStyle/>
          <a:p>
            <a:fld id="{A17BB91D-344C-44E0-9148-DFE0CFF5CFC9}" type="slidenum">
              <a:rPr lang="zh-CN" altLang="en-US" smtClean="0"/>
              <a:t>39</a:t>
            </a:fld>
            <a:endParaRPr lang="zh-CN" altLang="en-US"/>
          </a:p>
        </p:txBody>
      </p:sp>
      <p:grpSp>
        <p:nvGrpSpPr>
          <p:cNvPr id="11" name="组合 10">
            <a:extLst>
              <a:ext uri="{FF2B5EF4-FFF2-40B4-BE49-F238E27FC236}">
                <a16:creationId xmlns:a16="http://schemas.microsoft.com/office/drawing/2014/main" id="{9C657DD3-87FF-491F-88C7-3B3A42975FEB}"/>
              </a:ext>
            </a:extLst>
          </p:cNvPr>
          <p:cNvGrpSpPr/>
          <p:nvPr/>
        </p:nvGrpSpPr>
        <p:grpSpPr>
          <a:xfrm>
            <a:off x="306570" y="591906"/>
            <a:ext cx="3699470" cy="461665"/>
            <a:chOff x="-3" y="4326643"/>
            <a:chExt cx="3699470" cy="461665"/>
          </a:xfrm>
        </p:grpSpPr>
        <p:sp>
          <p:nvSpPr>
            <p:cNvPr id="15" name="矩形 14">
              <a:extLst>
                <a:ext uri="{FF2B5EF4-FFF2-40B4-BE49-F238E27FC236}">
                  <a16:creationId xmlns:a16="http://schemas.microsoft.com/office/drawing/2014/main" id="{EF3C20AF-D2B3-402B-8145-37979D8DE313}"/>
                </a:ext>
              </a:extLst>
            </p:cNvPr>
            <p:cNvSpPr/>
            <p:nvPr/>
          </p:nvSpPr>
          <p:spPr>
            <a:xfrm>
              <a:off x="-3" y="4460785"/>
              <a:ext cx="193382" cy="19338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16" name="文本框 15">
              <a:extLst>
                <a:ext uri="{FF2B5EF4-FFF2-40B4-BE49-F238E27FC236}">
                  <a16:creationId xmlns:a16="http://schemas.microsoft.com/office/drawing/2014/main" id="{93664748-AA99-4F93-A2D9-33D6DCA5B74B}"/>
                </a:ext>
              </a:extLst>
            </p:cNvPr>
            <p:cNvSpPr txBox="1"/>
            <p:nvPr/>
          </p:nvSpPr>
          <p:spPr>
            <a:xfrm>
              <a:off x="193379" y="4326643"/>
              <a:ext cx="3506088" cy="461665"/>
            </a:xfrm>
            <a:prstGeom prst="rect">
              <a:avLst/>
            </a:prstGeom>
            <a:noFill/>
          </p:spPr>
          <p:txBody>
            <a:bodyPr wrap="none" rtlCol="0">
              <a:spAutoFit/>
            </a:bodyPr>
            <a:lstStyle/>
            <a:p>
              <a:r>
                <a:rPr lang="en-US" altLang="zh-CN" sz="2400" dirty="0">
                  <a:latin typeface="Helvetica" panose="020B0604020202020204" pitchFamily="34" charset="0"/>
                  <a:ea typeface="+mj-ea"/>
                  <a:cs typeface="Helvetica" panose="020B0604020202020204" pitchFamily="34" charset="0"/>
                </a:rPr>
                <a:t>Land use characteristics</a:t>
              </a:r>
            </a:p>
          </p:txBody>
        </p:sp>
      </p:grpSp>
      <p:sp>
        <p:nvSpPr>
          <p:cNvPr id="21" name="矩形 20">
            <a:extLst>
              <a:ext uri="{FF2B5EF4-FFF2-40B4-BE49-F238E27FC236}">
                <a16:creationId xmlns:a16="http://schemas.microsoft.com/office/drawing/2014/main" id="{AA4B30C3-9A94-4764-BD12-B2C51249D4FC}"/>
              </a:ext>
            </a:extLst>
          </p:cNvPr>
          <p:cNvSpPr/>
          <p:nvPr/>
        </p:nvSpPr>
        <p:spPr>
          <a:xfrm>
            <a:off x="499952" y="1123250"/>
            <a:ext cx="4963218" cy="400110"/>
          </a:xfrm>
          <a:prstGeom prst="rect">
            <a:avLst/>
          </a:prstGeom>
        </p:spPr>
        <p:txBody>
          <a:bodyPr wrap="none">
            <a:spAutoFit/>
          </a:bodyPr>
          <a:lstStyle/>
          <a:p>
            <a:pPr marL="285750" indent="-285750">
              <a:buFont typeface="Wingdings" panose="05000000000000000000" pitchFamily="2" charset="2"/>
              <a:buChar char="l"/>
            </a:pPr>
            <a:r>
              <a:rPr lang="en-US" altLang="zh-CN" sz="2000" dirty="0">
                <a:latin typeface="Helvetica" panose="020B0604020202020204" pitchFamily="34" charset="0"/>
                <a:cs typeface="Helvetica" panose="020B0604020202020204" pitchFamily="34" charset="0"/>
              </a:rPr>
              <a:t>Station classification based on land use</a:t>
            </a:r>
          </a:p>
        </p:txBody>
      </p:sp>
      <p:graphicFrame>
        <p:nvGraphicFramePr>
          <p:cNvPr id="28" name="图表 27">
            <a:extLst>
              <a:ext uri="{FF2B5EF4-FFF2-40B4-BE49-F238E27FC236}">
                <a16:creationId xmlns:a16="http://schemas.microsoft.com/office/drawing/2014/main" id="{3ABC235E-A708-4A00-AA3B-597C49A3F7B4}"/>
              </a:ext>
            </a:extLst>
          </p:cNvPr>
          <p:cNvGraphicFramePr>
            <a:graphicFrameLocks/>
          </p:cNvGraphicFramePr>
          <p:nvPr>
            <p:extLst>
              <p:ext uri="{D42A27DB-BD31-4B8C-83A1-F6EECF244321}">
                <p14:modId xmlns:p14="http://schemas.microsoft.com/office/powerpoint/2010/main" val="3925078700"/>
              </p:ext>
            </p:extLst>
          </p:nvPr>
        </p:nvGraphicFramePr>
        <p:xfrm>
          <a:off x="927919" y="1689803"/>
          <a:ext cx="7187381" cy="44196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59528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a:extLst>
              <a:ext uri="{FF2B5EF4-FFF2-40B4-BE49-F238E27FC236}">
                <a16:creationId xmlns:a16="http://schemas.microsoft.com/office/drawing/2014/main" id="{2038F0DA-C764-4B5C-AA46-336CBDC0478D}"/>
              </a:ext>
            </a:extLst>
          </p:cNvPr>
          <p:cNvSpPr/>
          <p:nvPr/>
        </p:nvSpPr>
        <p:spPr>
          <a:xfrm>
            <a:off x="-1" y="537684"/>
            <a:ext cx="9144000" cy="2186782"/>
          </a:xfrm>
          <a:prstGeom prst="rect">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569A348F-8472-4C4D-9E9E-EA67A912B7B0}"/>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1 - Introduction </a:t>
            </a:r>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Background</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rgbClr val="85023E"/>
          </a:solidFill>
          <a:ln w="28575" cap="flat">
            <a:solidFill>
              <a:srgbClr val="85023E"/>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280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rPr>
              <a:t>1.1</a:t>
            </a:r>
            <a:endParaRPr kumimoji="0" lang="zh-CN" altLang="en-US" sz="280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rgbClr val="85023E"/>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AAECABB8-8A29-49A4-94DA-06AC41487BE8}"/>
              </a:ext>
            </a:extLst>
          </p:cNvPr>
          <p:cNvSpPr>
            <a:spLocks noGrp="1"/>
          </p:cNvSpPr>
          <p:nvPr>
            <p:ph type="sldNum" sz="quarter" idx="12"/>
          </p:nvPr>
        </p:nvSpPr>
        <p:spPr/>
        <p:txBody>
          <a:bodyPr/>
          <a:lstStyle/>
          <a:p>
            <a:fld id="{A17BB91D-344C-44E0-9148-DFE0CFF5CFC9}" type="slidenum">
              <a:rPr lang="zh-CN" altLang="en-US" smtClean="0"/>
              <a:t>4</a:t>
            </a:fld>
            <a:endParaRPr lang="zh-CN" altLang="en-US"/>
          </a:p>
        </p:txBody>
      </p:sp>
      <p:grpSp>
        <p:nvGrpSpPr>
          <p:cNvPr id="17" name="组合 16">
            <a:extLst>
              <a:ext uri="{FF2B5EF4-FFF2-40B4-BE49-F238E27FC236}">
                <a16:creationId xmlns:a16="http://schemas.microsoft.com/office/drawing/2014/main" id="{68FB3A5C-D110-4031-A1D9-B83CB2F6FB4C}"/>
              </a:ext>
            </a:extLst>
          </p:cNvPr>
          <p:cNvGrpSpPr/>
          <p:nvPr/>
        </p:nvGrpSpPr>
        <p:grpSpPr>
          <a:xfrm>
            <a:off x="306570" y="591906"/>
            <a:ext cx="1679686" cy="461665"/>
            <a:chOff x="-3" y="4326643"/>
            <a:chExt cx="1679686" cy="461665"/>
          </a:xfrm>
        </p:grpSpPr>
        <p:sp>
          <p:nvSpPr>
            <p:cNvPr id="18" name="矩形 17">
              <a:extLst>
                <a:ext uri="{FF2B5EF4-FFF2-40B4-BE49-F238E27FC236}">
                  <a16:creationId xmlns:a16="http://schemas.microsoft.com/office/drawing/2014/main" id="{7C47C82F-75F1-4DE9-B722-F0801E108486}"/>
                </a:ext>
              </a:extLst>
            </p:cNvPr>
            <p:cNvSpPr/>
            <p:nvPr/>
          </p:nvSpPr>
          <p:spPr>
            <a:xfrm>
              <a:off x="-3" y="4460785"/>
              <a:ext cx="193382" cy="193382"/>
            </a:xfrm>
            <a:prstGeom prst="rect">
              <a:avLst/>
            </a:prstGeom>
            <a:solidFill>
              <a:srgbClr val="850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19" name="文本框 18">
              <a:extLst>
                <a:ext uri="{FF2B5EF4-FFF2-40B4-BE49-F238E27FC236}">
                  <a16:creationId xmlns:a16="http://schemas.microsoft.com/office/drawing/2014/main" id="{40E2032E-67A5-4577-9EC6-6CFD98FC4C62}"/>
                </a:ext>
              </a:extLst>
            </p:cNvPr>
            <p:cNvSpPr txBox="1"/>
            <p:nvPr/>
          </p:nvSpPr>
          <p:spPr>
            <a:xfrm>
              <a:off x="193379" y="4326643"/>
              <a:ext cx="1486304" cy="461665"/>
            </a:xfrm>
            <a:prstGeom prst="rect">
              <a:avLst/>
            </a:prstGeom>
            <a:noFill/>
          </p:spPr>
          <p:txBody>
            <a:bodyPr wrap="none" rtlCol="0">
              <a:spAutoFit/>
            </a:bodyPr>
            <a:lstStyle/>
            <a:p>
              <a:r>
                <a:rPr lang="en-US" altLang="zh-CN" sz="2400" dirty="0">
                  <a:latin typeface="Helvetica" panose="020B0604020202020204" pitchFamily="34" charset="0"/>
                  <a:cs typeface="Helvetica" panose="020B0604020202020204" pitchFamily="34" charset="0"/>
                </a:rPr>
                <a:t>Problems</a:t>
              </a:r>
            </a:p>
          </p:txBody>
        </p:sp>
      </p:grpSp>
      <p:graphicFrame>
        <p:nvGraphicFramePr>
          <p:cNvPr id="31" name="图表 30">
            <a:extLst>
              <a:ext uri="{FF2B5EF4-FFF2-40B4-BE49-F238E27FC236}">
                <a16:creationId xmlns:a16="http://schemas.microsoft.com/office/drawing/2014/main" id="{2E5F01D9-9900-4A36-9CFF-7AA3B87E74A0}"/>
              </a:ext>
            </a:extLst>
          </p:cNvPr>
          <p:cNvGraphicFramePr>
            <a:graphicFrameLocks/>
          </p:cNvGraphicFramePr>
          <p:nvPr>
            <p:extLst>
              <p:ext uri="{D42A27DB-BD31-4B8C-83A1-F6EECF244321}">
                <p14:modId xmlns:p14="http://schemas.microsoft.com/office/powerpoint/2010/main" val="393727604"/>
              </p:ext>
            </p:extLst>
          </p:nvPr>
        </p:nvGraphicFramePr>
        <p:xfrm>
          <a:off x="580186" y="2962421"/>
          <a:ext cx="7983621" cy="3344363"/>
        </p:xfrm>
        <a:graphic>
          <a:graphicData uri="http://schemas.openxmlformats.org/drawingml/2006/chart">
            <c:chart xmlns:c="http://schemas.openxmlformats.org/drawingml/2006/chart" xmlns:r="http://schemas.openxmlformats.org/officeDocument/2006/relationships" r:id="rId3"/>
          </a:graphicData>
        </a:graphic>
      </p:graphicFrame>
      <p:sp>
        <p:nvSpPr>
          <p:cNvPr id="24" name="矩形 23">
            <a:extLst>
              <a:ext uri="{FF2B5EF4-FFF2-40B4-BE49-F238E27FC236}">
                <a16:creationId xmlns:a16="http://schemas.microsoft.com/office/drawing/2014/main" id="{A5EB1310-C3AD-4D52-BD1D-76F341B89B79}"/>
              </a:ext>
            </a:extLst>
          </p:cNvPr>
          <p:cNvSpPr/>
          <p:nvPr/>
        </p:nvSpPr>
        <p:spPr>
          <a:xfrm>
            <a:off x="1584028" y="1758234"/>
            <a:ext cx="2227877" cy="646331"/>
          </a:xfrm>
          <a:prstGeom prst="rect">
            <a:avLst/>
          </a:prstGeom>
        </p:spPr>
        <p:txBody>
          <a:bodyPr wrap="square">
            <a:spAutoFit/>
          </a:bodyPr>
          <a:lstStyle/>
          <a:p>
            <a:r>
              <a:rPr lang="en-US" altLang="zh-CN" dirty="0">
                <a:latin typeface="Helvetica" panose="020B0604020202020204" pitchFamily="34" charset="0"/>
                <a:cs typeface="Helvetica" panose="020B0604020202020204" pitchFamily="34" charset="0"/>
              </a:rPr>
              <a:t>Reduction in share rate of public transit</a:t>
            </a:r>
          </a:p>
        </p:txBody>
      </p:sp>
      <p:sp>
        <p:nvSpPr>
          <p:cNvPr id="25" name="矩形: 圆角 24">
            <a:extLst>
              <a:ext uri="{FF2B5EF4-FFF2-40B4-BE49-F238E27FC236}">
                <a16:creationId xmlns:a16="http://schemas.microsoft.com/office/drawing/2014/main" id="{FD9AB99A-57E0-42E4-B761-BA50599618BE}"/>
              </a:ext>
            </a:extLst>
          </p:cNvPr>
          <p:cNvSpPr/>
          <p:nvPr/>
        </p:nvSpPr>
        <p:spPr>
          <a:xfrm>
            <a:off x="1584028" y="1422195"/>
            <a:ext cx="288758" cy="288758"/>
          </a:xfrm>
          <a:prstGeom prst="roundRect">
            <a:avLst/>
          </a:prstGeom>
          <a:noFill/>
          <a:ln w="19050">
            <a:solidFill>
              <a:srgbClr val="8502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Helvetica" panose="020B0604020202020204" pitchFamily="34" charset="0"/>
                <a:cs typeface="Helvetica" panose="020B0604020202020204" pitchFamily="34" charset="0"/>
              </a:rPr>
              <a:t>1</a:t>
            </a:r>
            <a:endParaRPr lang="zh-CN" altLang="en-US" dirty="0">
              <a:solidFill>
                <a:schemeClr val="tx1"/>
              </a:solidFill>
              <a:latin typeface="Helvetica" panose="020B0604020202020204" pitchFamily="34" charset="0"/>
              <a:cs typeface="Helvetica" panose="020B0604020202020204" pitchFamily="34" charset="0"/>
            </a:endParaRPr>
          </a:p>
        </p:txBody>
      </p:sp>
      <p:sp>
        <p:nvSpPr>
          <p:cNvPr id="32" name="矩形 31">
            <a:extLst>
              <a:ext uri="{FF2B5EF4-FFF2-40B4-BE49-F238E27FC236}">
                <a16:creationId xmlns:a16="http://schemas.microsoft.com/office/drawing/2014/main" id="{E46535D7-BAC4-4ED5-8B29-0723D948C2C1}"/>
              </a:ext>
            </a:extLst>
          </p:cNvPr>
          <p:cNvSpPr/>
          <p:nvPr/>
        </p:nvSpPr>
        <p:spPr>
          <a:xfrm>
            <a:off x="5567054" y="1896733"/>
            <a:ext cx="1992918" cy="369332"/>
          </a:xfrm>
          <a:prstGeom prst="rect">
            <a:avLst/>
          </a:prstGeom>
        </p:spPr>
        <p:txBody>
          <a:bodyPr wrap="none">
            <a:spAutoFit/>
          </a:bodyPr>
          <a:lstStyle/>
          <a:p>
            <a:r>
              <a:rPr lang="en-US" altLang="zh-CN" dirty="0">
                <a:latin typeface="Helvetica" panose="020B0604020202020204" pitchFamily="34" charset="0"/>
                <a:cs typeface="Helvetica" panose="020B0604020202020204" pitchFamily="34" charset="0"/>
              </a:rPr>
              <a:t>Traffic congestion</a:t>
            </a:r>
            <a:endParaRPr lang="zh-CN" altLang="en-US" dirty="0">
              <a:latin typeface="Helvetica" panose="020B0604020202020204" pitchFamily="34" charset="0"/>
              <a:cs typeface="Helvetica" panose="020B0604020202020204" pitchFamily="34" charset="0"/>
            </a:endParaRPr>
          </a:p>
        </p:txBody>
      </p:sp>
      <p:sp>
        <p:nvSpPr>
          <p:cNvPr id="33" name="矩形: 圆角 32">
            <a:extLst>
              <a:ext uri="{FF2B5EF4-FFF2-40B4-BE49-F238E27FC236}">
                <a16:creationId xmlns:a16="http://schemas.microsoft.com/office/drawing/2014/main" id="{4F2314D5-18F9-40E9-AC98-33FB0B5B1CF7}"/>
              </a:ext>
            </a:extLst>
          </p:cNvPr>
          <p:cNvSpPr/>
          <p:nvPr/>
        </p:nvSpPr>
        <p:spPr>
          <a:xfrm>
            <a:off x="5560018" y="1422195"/>
            <a:ext cx="288758" cy="288758"/>
          </a:xfrm>
          <a:prstGeom prst="roundRect">
            <a:avLst/>
          </a:prstGeom>
          <a:noFill/>
          <a:ln w="19050">
            <a:solidFill>
              <a:srgbClr val="8502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Helvetica" panose="020B0604020202020204" pitchFamily="34" charset="0"/>
                <a:cs typeface="Helvetica" panose="020B0604020202020204" pitchFamily="34" charset="0"/>
              </a:rPr>
              <a:t>2</a:t>
            </a:r>
            <a:endParaRPr lang="zh-CN" altLang="en-US" dirty="0">
              <a:solidFill>
                <a:schemeClr val="tx1"/>
              </a:solidFill>
              <a:latin typeface="Helvetica" panose="020B0604020202020204" pitchFamily="34" charset="0"/>
              <a:cs typeface="Helvetica" panose="020B0604020202020204" pitchFamily="34" charset="0"/>
            </a:endParaRPr>
          </a:p>
        </p:txBody>
      </p:sp>
      <p:sp>
        <p:nvSpPr>
          <p:cNvPr id="34" name="矩形 33">
            <a:extLst>
              <a:ext uri="{FF2B5EF4-FFF2-40B4-BE49-F238E27FC236}">
                <a16:creationId xmlns:a16="http://schemas.microsoft.com/office/drawing/2014/main" id="{590DB052-1864-4581-973F-756F69FAED88}"/>
              </a:ext>
            </a:extLst>
          </p:cNvPr>
          <p:cNvSpPr/>
          <p:nvPr/>
        </p:nvSpPr>
        <p:spPr>
          <a:xfrm>
            <a:off x="1298687" y="1291526"/>
            <a:ext cx="2677304" cy="1166682"/>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0806443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7FD6338C-B312-4307-825B-CE51B2F3930B}"/>
              </a:ext>
            </a:extLst>
          </p:cNvPr>
          <p:cNvSpPr/>
          <p:nvPr/>
        </p:nvSpPr>
        <p:spPr>
          <a:xfrm>
            <a:off x="0" y="537686"/>
            <a:ext cx="9144000" cy="3275694"/>
          </a:xfrm>
          <a:prstGeom prst="rect">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elvetica" panose="020B0604020202020204" pitchFamily="34" charset="0"/>
              <a:cs typeface="Helvetica" panose="020B0604020202020204" pitchFamily="34" charset="0"/>
            </a:endParaRPr>
          </a:p>
        </p:txBody>
      </p:sp>
      <p:sp>
        <p:nvSpPr>
          <p:cNvPr id="9" name="文本框 8">
            <a:extLst>
              <a:ext uri="{FF2B5EF4-FFF2-40B4-BE49-F238E27FC236}">
                <a16:creationId xmlns:a16="http://schemas.microsoft.com/office/drawing/2014/main" id="{569A348F-8472-4C4D-9E9E-EA67A912B7B0}"/>
              </a:ext>
            </a:extLst>
          </p:cNvPr>
          <p:cNvSpPr txBox="1"/>
          <p:nvPr/>
        </p:nvSpPr>
        <p:spPr>
          <a:xfrm>
            <a:off x="-1" y="6488668"/>
            <a:ext cx="9144001" cy="584775"/>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3 - Analysis on the characteristics of transit ridership and land use</a:t>
            </a:r>
            <a:endParaRPr lang="en-US" altLang="zh-CN" sz="1400" i="1" dirty="0">
              <a:latin typeface="Times New Roman" panose="02020603050405020304" pitchFamily="18" charset="0"/>
              <a:cs typeface="Times New Roman" panose="02020603050405020304" pitchFamily="18" charset="0"/>
            </a:endParaRPr>
          </a:p>
          <a:p>
            <a:endParaRPr lang="en-US" altLang="zh-CN" sz="1400" i="1" dirty="0">
              <a:latin typeface="Times New Roman" panose="02020603050405020304" pitchFamily="18" charset="0"/>
              <a:cs typeface="Times New Roman" panose="02020603050405020304" pitchFamily="18" charset="0"/>
            </a:endParaRPr>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Exploration the influence on transit ridership</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chemeClr val="accent6"/>
          </a:solidFill>
          <a:ln w="28575" cap="flat">
            <a:solidFill>
              <a:srgbClr val="70AD47"/>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2800" b="0" i="0" u="none" strike="noStrike" cap="none" spc="0" normalizeH="0" baseline="0" dirty="0">
                <a:ln>
                  <a:noFill/>
                </a:ln>
                <a:solidFill>
                  <a:srgbClr val="FFFFFF"/>
                </a:solidFill>
                <a:effectLst/>
                <a:uFillTx/>
                <a:latin typeface="Helvetica" panose="020B0604020202020204" pitchFamily="34" charset="0"/>
                <a:cs typeface="Helvetica" panose="020B0604020202020204" pitchFamily="34" charset="0"/>
                <a:sym typeface="Helvetica Light"/>
              </a:rPr>
              <a:t>3.4</a:t>
            </a:r>
            <a:endParaRPr kumimoji="0" lang="zh-CN" altLang="en-US" sz="2800" b="0" i="0" u="none" strike="noStrike" cap="none" spc="0" normalizeH="0" baseline="0" dirty="0">
              <a:ln>
                <a:noFill/>
              </a:ln>
              <a:solidFill>
                <a:srgbClr val="FFFFFF"/>
              </a:solidFill>
              <a:effectLst/>
              <a:uFillTx/>
              <a:latin typeface="Helvetica" panose="020B0604020202020204" pitchFamily="34" charset="0"/>
              <a:cs typeface="Helvetica" panose="020B0604020202020204" pitchFamily="34" charset="0"/>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rgbClr val="70AD47"/>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BF45F5EF-7B4C-4361-8436-01DBC773074E}"/>
              </a:ext>
            </a:extLst>
          </p:cNvPr>
          <p:cNvSpPr>
            <a:spLocks noGrp="1"/>
          </p:cNvSpPr>
          <p:nvPr>
            <p:ph type="sldNum" sz="quarter" idx="12"/>
          </p:nvPr>
        </p:nvSpPr>
        <p:spPr/>
        <p:txBody>
          <a:bodyPr/>
          <a:lstStyle/>
          <a:p>
            <a:fld id="{A17BB91D-344C-44E0-9148-DFE0CFF5CFC9}" type="slidenum">
              <a:rPr lang="zh-CN" altLang="en-US" smtClean="0"/>
              <a:t>40</a:t>
            </a:fld>
            <a:endParaRPr lang="zh-CN" altLang="en-US"/>
          </a:p>
        </p:txBody>
      </p:sp>
      <p:grpSp>
        <p:nvGrpSpPr>
          <p:cNvPr id="11" name="组合 10">
            <a:extLst>
              <a:ext uri="{FF2B5EF4-FFF2-40B4-BE49-F238E27FC236}">
                <a16:creationId xmlns:a16="http://schemas.microsoft.com/office/drawing/2014/main" id="{9C657DD3-87FF-491F-88C7-3B3A42975FEB}"/>
              </a:ext>
            </a:extLst>
          </p:cNvPr>
          <p:cNvGrpSpPr/>
          <p:nvPr/>
        </p:nvGrpSpPr>
        <p:grpSpPr>
          <a:xfrm>
            <a:off x="306570" y="591906"/>
            <a:ext cx="3136816" cy="461665"/>
            <a:chOff x="-3" y="4326643"/>
            <a:chExt cx="3136816" cy="461665"/>
          </a:xfrm>
        </p:grpSpPr>
        <p:sp>
          <p:nvSpPr>
            <p:cNvPr id="15" name="矩形 14">
              <a:extLst>
                <a:ext uri="{FF2B5EF4-FFF2-40B4-BE49-F238E27FC236}">
                  <a16:creationId xmlns:a16="http://schemas.microsoft.com/office/drawing/2014/main" id="{EF3C20AF-D2B3-402B-8145-37979D8DE313}"/>
                </a:ext>
              </a:extLst>
            </p:cNvPr>
            <p:cNvSpPr/>
            <p:nvPr/>
          </p:nvSpPr>
          <p:spPr>
            <a:xfrm>
              <a:off x="-3" y="4460785"/>
              <a:ext cx="193382" cy="19338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16" name="文本框 15">
              <a:extLst>
                <a:ext uri="{FF2B5EF4-FFF2-40B4-BE49-F238E27FC236}">
                  <a16:creationId xmlns:a16="http://schemas.microsoft.com/office/drawing/2014/main" id="{93664748-AA99-4F93-A2D9-33D6DCA5B74B}"/>
                </a:ext>
              </a:extLst>
            </p:cNvPr>
            <p:cNvSpPr txBox="1"/>
            <p:nvPr/>
          </p:nvSpPr>
          <p:spPr>
            <a:xfrm>
              <a:off x="193379" y="4326643"/>
              <a:ext cx="2943434" cy="461665"/>
            </a:xfrm>
            <a:prstGeom prst="rect">
              <a:avLst/>
            </a:prstGeom>
            <a:noFill/>
          </p:spPr>
          <p:txBody>
            <a:bodyPr wrap="none" rtlCol="0">
              <a:spAutoFit/>
            </a:bodyPr>
            <a:lstStyle/>
            <a:p>
              <a:r>
                <a:rPr lang="en-US" altLang="zh-CN" sz="2400" dirty="0">
                  <a:latin typeface="Helvetica" panose="020B0604020202020204" pitchFamily="34" charset="0"/>
                  <a:ea typeface="+mj-ea"/>
                  <a:cs typeface="Helvetica" panose="020B0604020202020204" pitchFamily="34" charset="0"/>
                </a:rPr>
                <a:t>General relationship</a:t>
              </a:r>
            </a:p>
          </p:txBody>
        </p:sp>
      </p:grpSp>
      <p:pic>
        <p:nvPicPr>
          <p:cNvPr id="6" name="图片 5">
            <a:extLst>
              <a:ext uri="{FF2B5EF4-FFF2-40B4-BE49-F238E27FC236}">
                <a16:creationId xmlns:a16="http://schemas.microsoft.com/office/drawing/2014/main" id="{226DD978-B571-4D87-ACCE-9DFA191EB62E}"/>
              </a:ext>
            </a:extLst>
          </p:cNvPr>
          <p:cNvPicPr>
            <a:picLocks noChangeAspect="1"/>
          </p:cNvPicPr>
          <p:nvPr/>
        </p:nvPicPr>
        <p:blipFill>
          <a:blip r:embed="rId3"/>
          <a:stretch>
            <a:fillRect/>
          </a:stretch>
        </p:blipFill>
        <p:spPr>
          <a:xfrm>
            <a:off x="1435867" y="1593039"/>
            <a:ext cx="6272264" cy="2126725"/>
          </a:xfrm>
          <a:prstGeom prst="rect">
            <a:avLst/>
          </a:prstGeom>
        </p:spPr>
      </p:pic>
      <p:pic>
        <p:nvPicPr>
          <p:cNvPr id="7" name="图片 6">
            <a:extLst>
              <a:ext uri="{FF2B5EF4-FFF2-40B4-BE49-F238E27FC236}">
                <a16:creationId xmlns:a16="http://schemas.microsoft.com/office/drawing/2014/main" id="{7D5418E8-D209-47C7-BDC5-7A8EB467A601}"/>
              </a:ext>
            </a:extLst>
          </p:cNvPr>
          <p:cNvPicPr>
            <a:picLocks noChangeAspect="1"/>
          </p:cNvPicPr>
          <p:nvPr/>
        </p:nvPicPr>
        <p:blipFill>
          <a:blip r:embed="rId4"/>
          <a:stretch>
            <a:fillRect/>
          </a:stretch>
        </p:blipFill>
        <p:spPr>
          <a:xfrm>
            <a:off x="338026" y="4383543"/>
            <a:ext cx="4491149" cy="2043564"/>
          </a:xfrm>
          <a:prstGeom prst="rect">
            <a:avLst/>
          </a:prstGeom>
        </p:spPr>
      </p:pic>
      <p:sp>
        <p:nvSpPr>
          <p:cNvPr id="21" name="矩形 20">
            <a:extLst>
              <a:ext uri="{FF2B5EF4-FFF2-40B4-BE49-F238E27FC236}">
                <a16:creationId xmlns:a16="http://schemas.microsoft.com/office/drawing/2014/main" id="{AA4B30C3-9A94-4764-BD12-B2C51249D4FC}"/>
              </a:ext>
            </a:extLst>
          </p:cNvPr>
          <p:cNvSpPr/>
          <p:nvPr/>
        </p:nvSpPr>
        <p:spPr>
          <a:xfrm>
            <a:off x="499952" y="1123250"/>
            <a:ext cx="4229043" cy="400110"/>
          </a:xfrm>
          <a:prstGeom prst="rect">
            <a:avLst/>
          </a:prstGeom>
        </p:spPr>
        <p:txBody>
          <a:bodyPr wrap="none">
            <a:spAutoFit/>
          </a:bodyPr>
          <a:lstStyle/>
          <a:p>
            <a:pPr marL="285750" indent="-285750">
              <a:buFont typeface="Wingdings" panose="05000000000000000000" pitchFamily="2" charset="2"/>
              <a:buChar char="l"/>
            </a:pPr>
            <a:r>
              <a:rPr lang="en-US" altLang="zh-CN" sz="2000" dirty="0">
                <a:latin typeface="Helvetica" panose="020B0604020202020204" pitchFamily="34" charset="0"/>
                <a:cs typeface="Helvetica" panose="020B0604020202020204" pitchFamily="34" charset="0"/>
              </a:rPr>
              <a:t>Summary for each type of station</a:t>
            </a:r>
          </a:p>
        </p:txBody>
      </p:sp>
      <p:sp>
        <p:nvSpPr>
          <p:cNvPr id="22" name="矩形 21">
            <a:extLst>
              <a:ext uri="{FF2B5EF4-FFF2-40B4-BE49-F238E27FC236}">
                <a16:creationId xmlns:a16="http://schemas.microsoft.com/office/drawing/2014/main" id="{DE6192B3-B17B-4ADC-9F1E-BA3EE946A845}"/>
              </a:ext>
            </a:extLst>
          </p:cNvPr>
          <p:cNvSpPr/>
          <p:nvPr/>
        </p:nvSpPr>
        <p:spPr>
          <a:xfrm>
            <a:off x="499951" y="3940310"/>
            <a:ext cx="5415265" cy="400110"/>
          </a:xfrm>
          <a:prstGeom prst="rect">
            <a:avLst/>
          </a:prstGeom>
        </p:spPr>
        <p:txBody>
          <a:bodyPr wrap="square">
            <a:spAutoFit/>
          </a:bodyPr>
          <a:lstStyle/>
          <a:p>
            <a:pPr marL="285750" indent="-285750">
              <a:buFont typeface="Wingdings" panose="05000000000000000000" pitchFamily="2" charset="2"/>
              <a:buChar char="l"/>
            </a:pPr>
            <a:r>
              <a:rPr lang="en-US" altLang="zh-CN" sz="2000">
                <a:latin typeface="Helvetica" panose="020B0604020202020204" pitchFamily="34" charset="0"/>
                <a:cs typeface="Helvetica" panose="020B0604020202020204" pitchFamily="34" charset="0"/>
              </a:rPr>
              <a:t>Cross table of land use and transit ridership</a:t>
            </a:r>
            <a:endParaRPr lang="en-US" altLang="zh-CN" sz="2000" dirty="0">
              <a:latin typeface="Helvetica" panose="020B0604020202020204" pitchFamily="34" charset="0"/>
              <a:cs typeface="Helvetica" panose="020B0604020202020204" pitchFamily="34" charset="0"/>
            </a:endParaRPr>
          </a:p>
        </p:txBody>
      </p:sp>
      <p:sp>
        <p:nvSpPr>
          <p:cNvPr id="23" name="矩形: 圆角 22">
            <a:extLst>
              <a:ext uri="{FF2B5EF4-FFF2-40B4-BE49-F238E27FC236}">
                <a16:creationId xmlns:a16="http://schemas.microsoft.com/office/drawing/2014/main" id="{CDF2410D-6A7D-4CBB-B4C3-35EBC7810AF7}"/>
              </a:ext>
            </a:extLst>
          </p:cNvPr>
          <p:cNvSpPr/>
          <p:nvPr/>
        </p:nvSpPr>
        <p:spPr>
          <a:xfrm>
            <a:off x="3443386" y="3076831"/>
            <a:ext cx="3334354" cy="315775"/>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圆角 23">
            <a:extLst>
              <a:ext uri="{FF2B5EF4-FFF2-40B4-BE49-F238E27FC236}">
                <a16:creationId xmlns:a16="http://schemas.microsoft.com/office/drawing/2014/main" id="{271C30D9-E02B-41EE-ADB0-A629908C3434}"/>
              </a:ext>
            </a:extLst>
          </p:cNvPr>
          <p:cNvSpPr/>
          <p:nvPr/>
        </p:nvSpPr>
        <p:spPr>
          <a:xfrm>
            <a:off x="2482215" y="5837697"/>
            <a:ext cx="1662266" cy="247862"/>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矩形: 圆角 24">
            <a:extLst>
              <a:ext uri="{FF2B5EF4-FFF2-40B4-BE49-F238E27FC236}">
                <a16:creationId xmlns:a16="http://schemas.microsoft.com/office/drawing/2014/main" id="{3AD2F75A-5F47-4D5D-95DD-32D592A1B610}"/>
              </a:ext>
            </a:extLst>
          </p:cNvPr>
          <p:cNvSpPr/>
          <p:nvPr/>
        </p:nvSpPr>
        <p:spPr>
          <a:xfrm>
            <a:off x="3152774" y="5297172"/>
            <a:ext cx="991707" cy="247862"/>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矩形: 圆角 25">
            <a:extLst>
              <a:ext uri="{FF2B5EF4-FFF2-40B4-BE49-F238E27FC236}">
                <a16:creationId xmlns:a16="http://schemas.microsoft.com/office/drawing/2014/main" id="{A2DB675C-EDDF-4711-A84B-443F75ED3242}"/>
              </a:ext>
            </a:extLst>
          </p:cNvPr>
          <p:cNvSpPr/>
          <p:nvPr/>
        </p:nvSpPr>
        <p:spPr>
          <a:xfrm>
            <a:off x="6148919" y="2233405"/>
            <a:ext cx="628822" cy="602581"/>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矩形 26">
            <a:extLst>
              <a:ext uri="{FF2B5EF4-FFF2-40B4-BE49-F238E27FC236}">
                <a16:creationId xmlns:a16="http://schemas.microsoft.com/office/drawing/2014/main" id="{09BEFBA1-D6A7-43FC-BA3E-5435F44A952A}"/>
              </a:ext>
            </a:extLst>
          </p:cNvPr>
          <p:cNvSpPr/>
          <p:nvPr/>
        </p:nvSpPr>
        <p:spPr>
          <a:xfrm>
            <a:off x="4952999" y="4897088"/>
            <a:ext cx="4067175" cy="1287532"/>
          </a:xfrm>
          <a:prstGeom prst="rect">
            <a:avLst/>
          </a:prstGeom>
          <a:ln w="19050">
            <a:solidFill>
              <a:schemeClr val="accent6"/>
            </a:solidFill>
            <a:prstDash val="dash"/>
          </a:ln>
        </p:spPr>
        <p:txBody>
          <a:bodyPr wrap="square">
            <a:spAutoFit/>
          </a:bodyPr>
          <a:lstStyle/>
          <a:p>
            <a:pPr marL="285750" indent="-285750">
              <a:lnSpc>
                <a:spcPct val="150000"/>
              </a:lnSpc>
              <a:buFont typeface="Wingdings" panose="05000000000000000000" pitchFamily="2" charset="2"/>
              <a:buChar char="Ø"/>
            </a:pPr>
            <a:r>
              <a:rPr lang="en-US" altLang="zh-CN" dirty="0">
                <a:latin typeface="Helvetica" panose="020B0604020202020204" pitchFamily="34" charset="0"/>
                <a:cs typeface="Helvetica" panose="020B0604020202020204" pitchFamily="34" charset="0"/>
              </a:rPr>
              <a:t>Large differences in different types</a:t>
            </a:r>
          </a:p>
          <a:p>
            <a:pPr marL="285750" indent="-285750">
              <a:lnSpc>
                <a:spcPct val="150000"/>
              </a:lnSpc>
              <a:buFont typeface="Wingdings" panose="05000000000000000000" pitchFamily="2" charset="2"/>
              <a:buChar char="Ø"/>
            </a:pPr>
            <a:r>
              <a:rPr lang="en-US" altLang="zh-CN" dirty="0">
                <a:latin typeface="Helvetica" panose="020B0604020202020204" pitchFamily="34" charset="0"/>
                <a:cs typeface="Helvetica" panose="020B0604020202020204" pitchFamily="34" charset="0"/>
              </a:rPr>
              <a:t>Low </a:t>
            </a:r>
            <a:r>
              <a:rPr lang="zh-CN" altLang="en-US" dirty="0">
                <a:latin typeface="Helvetica" panose="020B0604020202020204" pitchFamily="34" charset="0"/>
                <a:cs typeface="Helvetica" panose="020B0604020202020204" pitchFamily="34" charset="0"/>
              </a:rPr>
              <a:t>density</a:t>
            </a:r>
            <a:r>
              <a:rPr lang="en-US" altLang="zh-CN" dirty="0">
                <a:latin typeface="Helvetica" panose="020B0604020202020204" pitchFamily="34" charset="0"/>
                <a:cs typeface="Helvetica" panose="020B0604020202020204" pitchFamily="34" charset="0"/>
              </a:rPr>
              <a:t> = Low ridership</a:t>
            </a:r>
          </a:p>
          <a:p>
            <a:pPr marL="285750" indent="-285750">
              <a:lnSpc>
                <a:spcPct val="150000"/>
              </a:lnSpc>
              <a:buFont typeface="Wingdings" panose="05000000000000000000" pitchFamily="2" charset="2"/>
              <a:buChar char="Ø"/>
            </a:pPr>
            <a:r>
              <a:rPr lang="en-US" altLang="zh-CN" dirty="0">
                <a:latin typeface="Helvetica" panose="020B0604020202020204" pitchFamily="34" charset="0"/>
                <a:cs typeface="Helvetica" panose="020B0604020202020204" pitchFamily="34" charset="0"/>
              </a:rPr>
              <a:t>Commercial center = High ridership</a:t>
            </a:r>
            <a:endParaRPr lang="zh-CN" altLang="en-US" dirty="0">
              <a:latin typeface="Helvetica" panose="020B0604020202020204" pitchFamily="34" charset="0"/>
              <a:cs typeface="Helvetica" panose="020B0604020202020204" pitchFamily="34" charset="0"/>
            </a:endParaRPr>
          </a:p>
        </p:txBody>
      </p:sp>
      <p:pic>
        <p:nvPicPr>
          <p:cNvPr id="31" name="图形 30" descr="箭头: 顺时针弯曲">
            <a:extLst>
              <a:ext uri="{FF2B5EF4-FFF2-40B4-BE49-F238E27FC236}">
                <a16:creationId xmlns:a16="http://schemas.microsoft.com/office/drawing/2014/main" id="{409DF7DF-9822-454E-A02B-F0D20E9624F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0800000">
            <a:off x="6720839" y="3751851"/>
            <a:ext cx="731520" cy="731520"/>
          </a:xfrm>
          <a:prstGeom prst="rect">
            <a:avLst/>
          </a:prstGeom>
        </p:spPr>
      </p:pic>
      <p:pic>
        <p:nvPicPr>
          <p:cNvPr id="32" name="图形 31" descr="箭头: 顺时针弯曲">
            <a:extLst>
              <a:ext uri="{FF2B5EF4-FFF2-40B4-BE49-F238E27FC236}">
                <a16:creationId xmlns:a16="http://schemas.microsoft.com/office/drawing/2014/main" id="{971575FD-5D9D-4217-9219-3787383C765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8500016">
            <a:off x="5120227" y="4202231"/>
            <a:ext cx="731520" cy="731520"/>
          </a:xfrm>
          <a:prstGeom prst="rect">
            <a:avLst/>
          </a:prstGeom>
        </p:spPr>
      </p:pic>
    </p:spTree>
    <p:extLst>
      <p:ext uri="{BB962C8B-B14F-4D97-AF65-F5344CB8AC3E}">
        <p14:creationId xmlns:p14="http://schemas.microsoft.com/office/powerpoint/2010/main" val="13371166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50619062-34EC-4BB6-8B62-3A13B69090D8}"/>
              </a:ext>
            </a:extLst>
          </p:cNvPr>
          <p:cNvSpPr/>
          <p:nvPr/>
        </p:nvSpPr>
        <p:spPr>
          <a:xfrm>
            <a:off x="0" y="1187713"/>
            <a:ext cx="5450889" cy="5300953"/>
          </a:xfrm>
          <a:prstGeom prst="rect">
            <a:avLst/>
          </a:prstGeom>
          <a:solidFill>
            <a:srgbClr val="FFFFFF"/>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569A348F-8472-4C4D-9E9E-EA67A912B7B0}"/>
              </a:ext>
            </a:extLst>
          </p:cNvPr>
          <p:cNvSpPr txBox="1"/>
          <p:nvPr/>
        </p:nvSpPr>
        <p:spPr>
          <a:xfrm>
            <a:off x="-1" y="6488668"/>
            <a:ext cx="9144001" cy="584775"/>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3 - Analysis on the characteristics of transit ridership and land use</a:t>
            </a:r>
            <a:endParaRPr lang="en-US" altLang="zh-CN" sz="1400" i="1" dirty="0">
              <a:latin typeface="Times New Roman" panose="02020603050405020304" pitchFamily="18" charset="0"/>
              <a:cs typeface="Times New Roman" panose="02020603050405020304" pitchFamily="18" charset="0"/>
            </a:endParaRPr>
          </a:p>
          <a:p>
            <a:endParaRPr lang="en-US" altLang="zh-CN" sz="1400" i="1" dirty="0">
              <a:latin typeface="Times New Roman" panose="02020603050405020304" pitchFamily="18" charset="0"/>
              <a:cs typeface="Times New Roman" panose="02020603050405020304" pitchFamily="18" charset="0"/>
            </a:endParaRPr>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Exploration the influence on transit ridership</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chemeClr val="accent6"/>
          </a:solidFill>
          <a:ln w="28575" cap="flat">
            <a:solidFill>
              <a:srgbClr val="70AD47"/>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2800" b="0" i="0" u="none" strike="noStrike" cap="none" spc="0" normalizeH="0" baseline="0" dirty="0">
                <a:ln>
                  <a:noFill/>
                </a:ln>
                <a:solidFill>
                  <a:srgbClr val="FFFFFF"/>
                </a:solidFill>
                <a:effectLst/>
                <a:uFillTx/>
                <a:latin typeface="Helvetica" panose="020B0604020202020204" pitchFamily="34" charset="0"/>
                <a:cs typeface="Helvetica" panose="020B0604020202020204" pitchFamily="34" charset="0"/>
                <a:sym typeface="Helvetica Light"/>
              </a:rPr>
              <a:t>3.4</a:t>
            </a:r>
            <a:endParaRPr kumimoji="0" lang="zh-CN" altLang="en-US" sz="2800" b="0" i="0" u="none" strike="noStrike" cap="none" spc="0" normalizeH="0" baseline="0" dirty="0">
              <a:ln>
                <a:noFill/>
              </a:ln>
              <a:solidFill>
                <a:srgbClr val="FFFFFF"/>
              </a:solidFill>
              <a:effectLst/>
              <a:uFillTx/>
              <a:latin typeface="Helvetica" panose="020B0604020202020204" pitchFamily="34" charset="0"/>
              <a:cs typeface="Helvetica" panose="020B0604020202020204" pitchFamily="34" charset="0"/>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rgbClr val="70AD47"/>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BF45F5EF-7B4C-4361-8436-01DBC773074E}"/>
              </a:ext>
            </a:extLst>
          </p:cNvPr>
          <p:cNvSpPr>
            <a:spLocks noGrp="1"/>
          </p:cNvSpPr>
          <p:nvPr>
            <p:ph type="sldNum" sz="quarter" idx="12"/>
          </p:nvPr>
        </p:nvSpPr>
        <p:spPr/>
        <p:txBody>
          <a:bodyPr/>
          <a:lstStyle/>
          <a:p>
            <a:fld id="{A17BB91D-344C-44E0-9148-DFE0CFF5CFC9}" type="slidenum">
              <a:rPr lang="zh-CN" altLang="en-US" smtClean="0"/>
              <a:t>41</a:t>
            </a:fld>
            <a:endParaRPr lang="zh-CN" altLang="en-US"/>
          </a:p>
        </p:txBody>
      </p:sp>
      <p:grpSp>
        <p:nvGrpSpPr>
          <p:cNvPr id="17" name="组合 16">
            <a:extLst>
              <a:ext uri="{FF2B5EF4-FFF2-40B4-BE49-F238E27FC236}">
                <a16:creationId xmlns:a16="http://schemas.microsoft.com/office/drawing/2014/main" id="{75329972-46D1-4854-B01D-7F5183CD8AAF}"/>
              </a:ext>
            </a:extLst>
          </p:cNvPr>
          <p:cNvGrpSpPr/>
          <p:nvPr/>
        </p:nvGrpSpPr>
        <p:grpSpPr>
          <a:xfrm>
            <a:off x="306570" y="591906"/>
            <a:ext cx="6729146" cy="461665"/>
            <a:chOff x="-3" y="4326643"/>
            <a:chExt cx="6729146" cy="461665"/>
          </a:xfrm>
        </p:grpSpPr>
        <p:sp>
          <p:nvSpPr>
            <p:cNvPr id="18" name="矩形 17">
              <a:extLst>
                <a:ext uri="{FF2B5EF4-FFF2-40B4-BE49-F238E27FC236}">
                  <a16:creationId xmlns:a16="http://schemas.microsoft.com/office/drawing/2014/main" id="{99B169ED-17F5-4647-822D-FB82196B9C1C}"/>
                </a:ext>
              </a:extLst>
            </p:cNvPr>
            <p:cNvSpPr/>
            <p:nvPr/>
          </p:nvSpPr>
          <p:spPr>
            <a:xfrm>
              <a:off x="-3" y="4460785"/>
              <a:ext cx="193382" cy="19338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19" name="文本框 18">
              <a:extLst>
                <a:ext uri="{FF2B5EF4-FFF2-40B4-BE49-F238E27FC236}">
                  <a16:creationId xmlns:a16="http://schemas.microsoft.com/office/drawing/2014/main" id="{82514947-F024-4611-9676-786B595FD4A3}"/>
                </a:ext>
              </a:extLst>
            </p:cNvPr>
            <p:cNvSpPr txBox="1"/>
            <p:nvPr/>
          </p:nvSpPr>
          <p:spPr>
            <a:xfrm>
              <a:off x="193379" y="4326643"/>
              <a:ext cx="6535764" cy="461665"/>
            </a:xfrm>
            <a:prstGeom prst="rect">
              <a:avLst/>
            </a:prstGeom>
            <a:noFill/>
          </p:spPr>
          <p:txBody>
            <a:bodyPr wrap="none" rtlCol="0">
              <a:spAutoFit/>
            </a:bodyPr>
            <a:lstStyle/>
            <a:p>
              <a:r>
                <a:rPr lang="en-US" altLang="zh-CN" sz="2400" dirty="0">
                  <a:latin typeface="Helvetica" panose="020B0604020202020204" pitchFamily="34" charset="0"/>
                  <a:cs typeface="Helvetica" panose="020B0604020202020204" pitchFamily="34" charset="0"/>
                </a:rPr>
                <a:t>Statistical relationship - quantiﬁcation method I</a:t>
              </a:r>
            </a:p>
          </p:txBody>
        </p:sp>
      </p:grpSp>
      <p:grpSp>
        <p:nvGrpSpPr>
          <p:cNvPr id="20" name="组合 19">
            <a:extLst>
              <a:ext uri="{FF2B5EF4-FFF2-40B4-BE49-F238E27FC236}">
                <a16:creationId xmlns:a16="http://schemas.microsoft.com/office/drawing/2014/main" id="{8BB92121-D560-4D2F-9A34-CA66A2D05459}"/>
              </a:ext>
            </a:extLst>
          </p:cNvPr>
          <p:cNvGrpSpPr/>
          <p:nvPr/>
        </p:nvGrpSpPr>
        <p:grpSpPr>
          <a:xfrm>
            <a:off x="5598940" y="1331317"/>
            <a:ext cx="2952475" cy="740099"/>
            <a:chOff x="6334695" y="1326490"/>
            <a:chExt cx="2952475" cy="740099"/>
          </a:xfrm>
        </p:grpSpPr>
        <p:sp>
          <p:nvSpPr>
            <p:cNvPr id="21" name="文本框 20">
              <a:extLst>
                <a:ext uri="{FF2B5EF4-FFF2-40B4-BE49-F238E27FC236}">
                  <a16:creationId xmlns:a16="http://schemas.microsoft.com/office/drawing/2014/main" id="{9BBA39DB-1435-48D1-BA4C-AF81C9653BEC}"/>
                </a:ext>
              </a:extLst>
            </p:cNvPr>
            <p:cNvSpPr txBox="1"/>
            <p:nvPr/>
          </p:nvSpPr>
          <p:spPr>
            <a:xfrm>
              <a:off x="6334695" y="1697257"/>
              <a:ext cx="2952475" cy="369332"/>
            </a:xfrm>
            <a:prstGeom prst="rect">
              <a:avLst/>
            </a:prstGeom>
            <a:noFill/>
          </p:spPr>
          <p:txBody>
            <a:bodyPr wrap="none" rtlCol="0">
              <a:spAutoFit/>
            </a:bodyPr>
            <a:lstStyle/>
            <a:p>
              <a:pPr marL="285750" indent="-285750">
                <a:buFont typeface="Wingdings" panose="05000000000000000000" pitchFamily="2" charset="2"/>
                <a:buChar char="Ø"/>
              </a:pPr>
              <a:r>
                <a:rPr lang="en-US" altLang="zh-CN" dirty="0">
                  <a:latin typeface="Helvetica" panose="020B0604020202020204" pitchFamily="34" charset="0"/>
                  <a:cs typeface="Helvetica" panose="020B0604020202020204" pitchFamily="34" charset="0"/>
                </a:rPr>
                <a:t>Transit ridership per day</a:t>
              </a:r>
            </a:p>
          </p:txBody>
        </p:sp>
        <p:grpSp>
          <p:nvGrpSpPr>
            <p:cNvPr id="22" name="组合 21">
              <a:extLst>
                <a:ext uri="{FF2B5EF4-FFF2-40B4-BE49-F238E27FC236}">
                  <a16:creationId xmlns:a16="http://schemas.microsoft.com/office/drawing/2014/main" id="{91FD16C0-7E26-4073-94CC-CF60CA621960}"/>
                </a:ext>
              </a:extLst>
            </p:cNvPr>
            <p:cNvGrpSpPr/>
            <p:nvPr/>
          </p:nvGrpSpPr>
          <p:grpSpPr>
            <a:xfrm>
              <a:off x="6352156" y="1326490"/>
              <a:ext cx="2260774" cy="369332"/>
              <a:chOff x="6352156" y="1326490"/>
              <a:chExt cx="2260774" cy="369332"/>
            </a:xfrm>
          </p:grpSpPr>
          <p:sp>
            <p:nvSpPr>
              <p:cNvPr id="24" name="矩形 23">
                <a:extLst>
                  <a:ext uri="{FF2B5EF4-FFF2-40B4-BE49-F238E27FC236}">
                    <a16:creationId xmlns:a16="http://schemas.microsoft.com/office/drawing/2014/main" id="{1B292766-A9EC-47B8-B0C6-D1388A6D86D9}"/>
                  </a:ext>
                </a:extLst>
              </p:cNvPr>
              <p:cNvSpPr/>
              <p:nvPr/>
            </p:nvSpPr>
            <p:spPr>
              <a:xfrm>
                <a:off x="6352156" y="1326490"/>
                <a:ext cx="2185214" cy="369332"/>
              </a:xfrm>
              <a:prstGeom prst="rect">
                <a:avLst/>
              </a:prstGeom>
            </p:spPr>
            <p:txBody>
              <a:bodyPr wrap="none">
                <a:spAutoFit/>
              </a:bodyPr>
              <a:lstStyle/>
              <a:p>
                <a:r>
                  <a:rPr lang="en-US" altLang="zh-CN" dirty="0">
                    <a:solidFill>
                      <a:srgbClr val="FF3300"/>
                    </a:solidFill>
                    <a:latin typeface="Helvetica" panose="020B0604020202020204" pitchFamily="34" charset="0"/>
                    <a:cs typeface="Helvetica" panose="020B0604020202020204" pitchFamily="34" charset="0"/>
                  </a:rPr>
                  <a:t>Dependent variable</a:t>
                </a:r>
              </a:p>
            </p:txBody>
          </p:sp>
          <p:cxnSp>
            <p:nvCxnSpPr>
              <p:cNvPr id="23" name="直接连接符 22">
                <a:extLst>
                  <a:ext uri="{FF2B5EF4-FFF2-40B4-BE49-F238E27FC236}">
                    <a16:creationId xmlns:a16="http://schemas.microsoft.com/office/drawing/2014/main" id="{8420583E-7A6B-48C9-AEE9-76780539A278}"/>
                  </a:ext>
                </a:extLst>
              </p:cNvPr>
              <p:cNvCxnSpPr>
                <a:cxnSpLocks/>
              </p:cNvCxnSpPr>
              <p:nvPr/>
            </p:nvCxnSpPr>
            <p:spPr>
              <a:xfrm>
                <a:off x="6352381" y="1691507"/>
                <a:ext cx="2260549" cy="0"/>
              </a:xfrm>
              <a:prstGeom prst="line">
                <a:avLst/>
              </a:prstGeom>
              <a:ln w="19050">
                <a:solidFill>
                  <a:schemeClr val="accent6"/>
                </a:solidFill>
                <a:prstDash val="dash"/>
              </a:ln>
            </p:spPr>
            <p:style>
              <a:lnRef idx="1">
                <a:schemeClr val="accent1"/>
              </a:lnRef>
              <a:fillRef idx="0">
                <a:schemeClr val="accent1"/>
              </a:fillRef>
              <a:effectRef idx="0">
                <a:schemeClr val="accent1"/>
              </a:effectRef>
              <a:fontRef idx="minor">
                <a:schemeClr val="tx1"/>
              </a:fontRef>
            </p:style>
          </p:cxnSp>
        </p:grpSp>
      </p:grpSp>
      <p:grpSp>
        <p:nvGrpSpPr>
          <p:cNvPr id="25" name="组合 24">
            <a:extLst>
              <a:ext uri="{FF2B5EF4-FFF2-40B4-BE49-F238E27FC236}">
                <a16:creationId xmlns:a16="http://schemas.microsoft.com/office/drawing/2014/main" id="{1A400833-8CEF-43B0-93A1-6A3602BA47C7}"/>
              </a:ext>
            </a:extLst>
          </p:cNvPr>
          <p:cNvGrpSpPr/>
          <p:nvPr/>
        </p:nvGrpSpPr>
        <p:grpSpPr>
          <a:xfrm>
            <a:off x="5616401" y="2300794"/>
            <a:ext cx="2431115" cy="1571096"/>
            <a:chOff x="6334695" y="1326490"/>
            <a:chExt cx="2431115" cy="1571096"/>
          </a:xfrm>
        </p:grpSpPr>
        <p:sp>
          <p:nvSpPr>
            <p:cNvPr id="26" name="文本框 25">
              <a:extLst>
                <a:ext uri="{FF2B5EF4-FFF2-40B4-BE49-F238E27FC236}">
                  <a16:creationId xmlns:a16="http://schemas.microsoft.com/office/drawing/2014/main" id="{B2920E9C-6D6B-473B-B7FD-823522852468}"/>
                </a:ext>
              </a:extLst>
            </p:cNvPr>
            <p:cNvSpPr txBox="1"/>
            <p:nvPr/>
          </p:nvSpPr>
          <p:spPr>
            <a:xfrm>
              <a:off x="6334695" y="1697257"/>
              <a:ext cx="2431115" cy="1200329"/>
            </a:xfrm>
            <a:prstGeom prst="rect">
              <a:avLst/>
            </a:prstGeom>
            <a:noFill/>
          </p:spPr>
          <p:txBody>
            <a:bodyPr wrap="none" rtlCol="0">
              <a:spAutoFit/>
            </a:bodyPr>
            <a:lstStyle/>
            <a:p>
              <a:pPr marL="285750" indent="-285750">
                <a:buFont typeface="Wingdings" panose="05000000000000000000" pitchFamily="2" charset="2"/>
                <a:buChar char="Ø"/>
              </a:pPr>
              <a:r>
                <a:rPr lang="en-US" altLang="zh-CN" dirty="0">
                  <a:latin typeface="Helvetica" panose="020B0604020202020204" pitchFamily="34" charset="0"/>
                  <a:cs typeface="Helvetica" panose="020B0604020202020204" pitchFamily="34" charset="0"/>
                </a:rPr>
                <a:t>Population density</a:t>
              </a:r>
            </a:p>
            <a:p>
              <a:pPr marL="285750" indent="-285750">
                <a:buFont typeface="Wingdings" panose="05000000000000000000" pitchFamily="2" charset="2"/>
                <a:buChar char="Ø"/>
              </a:pPr>
              <a:r>
                <a:rPr lang="en-US" altLang="zh-CN" dirty="0">
                  <a:latin typeface="Helvetica" panose="020B0604020202020204" pitchFamily="34" charset="0"/>
                  <a:cs typeface="Helvetica" panose="020B0604020202020204" pitchFamily="34" charset="0"/>
                </a:rPr>
                <a:t>Commerce &amp; office</a:t>
              </a:r>
            </a:p>
            <a:p>
              <a:pPr marL="285750" indent="-285750">
                <a:buFont typeface="Wingdings" panose="05000000000000000000" pitchFamily="2" charset="2"/>
                <a:buChar char="Ø"/>
              </a:pPr>
              <a:r>
                <a:rPr lang="en-US" altLang="zh-CN" dirty="0">
                  <a:latin typeface="Helvetica" panose="020B0604020202020204" pitchFamily="34" charset="0"/>
                  <a:cs typeface="Helvetica" panose="020B0604020202020204" pitchFamily="34" charset="0"/>
                </a:rPr>
                <a:t>Residence</a:t>
              </a:r>
            </a:p>
            <a:p>
              <a:pPr marL="285750" indent="-285750">
                <a:buFont typeface="Wingdings" panose="05000000000000000000" pitchFamily="2" charset="2"/>
                <a:buChar char="Ø"/>
              </a:pPr>
              <a:r>
                <a:rPr lang="en-US" altLang="zh-CN" dirty="0">
                  <a:latin typeface="Helvetica" panose="020B0604020202020204" pitchFamily="34" charset="0"/>
                  <a:cs typeface="Helvetica" panose="020B0604020202020204" pitchFamily="34" charset="0"/>
                </a:rPr>
                <a:t>Education</a:t>
              </a:r>
              <a:endParaRPr lang="zh-CN" altLang="en-US" dirty="0">
                <a:latin typeface="Helvetica" panose="020B0604020202020204" pitchFamily="34" charset="0"/>
                <a:cs typeface="Helvetica" panose="020B0604020202020204" pitchFamily="34" charset="0"/>
              </a:endParaRPr>
            </a:p>
          </p:txBody>
        </p:sp>
        <p:grpSp>
          <p:nvGrpSpPr>
            <p:cNvPr id="27" name="组合 26">
              <a:extLst>
                <a:ext uri="{FF2B5EF4-FFF2-40B4-BE49-F238E27FC236}">
                  <a16:creationId xmlns:a16="http://schemas.microsoft.com/office/drawing/2014/main" id="{50F06806-8C2B-438A-8E1E-4BF398369BE8}"/>
                </a:ext>
              </a:extLst>
            </p:cNvPr>
            <p:cNvGrpSpPr/>
            <p:nvPr/>
          </p:nvGrpSpPr>
          <p:grpSpPr>
            <a:xfrm>
              <a:off x="6352156" y="1326490"/>
              <a:ext cx="2390398" cy="369332"/>
              <a:chOff x="6352156" y="1326490"/>
              <a:chExt cx="2390398" cy="369332"/>
            </a:xfrm>
          </p:grpSpPr>
          <p:sp>
            <p:nvSpPr>
              <p:cNvPr id="29" name="矩形 28">
                <a:extLst>
                  <a:ext uri="{FF2B5EF4-FFF2-40B4-BE49-F238E27FC236}">
                    <a16:creationId xmlns:a16="http://schemas.microsoft.com/office/drawing/2014/main" id="{E06C427D-EC23-4A13-811E-50429844B865}"/>
                  </a:ext>
                </a:extLst>
              </p:cNvPr>
              <p:cNvSpPr/>
              <p:nvPr/>
            </p:nvSpPr>
            <p:spPr>
              <a:xfrm>
                <a:off x="6352156" y="1326490"/>
                <a:ext cx="2390398" cy="369332"/>
              </a:xfrm>
              <a:prstGeom prst="rect">
                <a:avLst/>
              </a:prstGeom>
            </p:spPr>
            <p:txBody>
              <a:bodyPr wrap="none">
                <a:spAutoFit/>
              </a:bodyPr>
              <a:lstStyle/>
              <a:p>
                <a:r>
                  <a:rPr lang="en-US" altLang="zh-CN" dirty="0">
                    <a:solidFill>
                      <a:srgbClr val="FF3300"/>
                    </a:solidFill>
                    <a:latin typeface="Helvetica" panose="020B0604020202020204" pitchFamily="34" charset="0"/>
                    <a:cs typeface="Helvetica" panose="020B0604020202020204" pitchFamily="34" charset="0"/>
                  </a:rPr>
                  <a:t>Explanatory variables</a:t>
                </a:r>
              </a:p>
            </p:txBody>
          </p:sp>
          <p:cxnSp>
            <p:nvCxnSpPr>
              <p:cNvPr id="28" name="直接连接符 27">
                <a:extLst>
                  <a:ext uri="{FF2B5EF4-FFF2-40B4-BE49-F238E27FC236}">
                    <a16:creationId xmlns:a16="http://schemas.microsoft.com/office/drawing/2014/main" id="{CC18827F-5DC2-4295-B42C-116FA2DFF181}"/>
                  </a:ext>
                </a:extLst>
              </p:cNvPr>
              <p:cNvCxnSpPr>
                <a:cxnSpLocks/>
              </p:cNvCxnSpPr>
              <p:nvPr/>
            </p:nvCxnSpPr>
            <p:spPr>
              <a:xfrm>
                <a:off x="6352381" y="1691507"/>
                <a:ext cx="2243088" cy="0"/>
              </a:xfrm>
              <a:prstGeom prst="line">
                <a:avLst/>
              </a:prstGeom>
              <a:ln w="19050">
                <a:solidFill>
                  <a:schemeClr val="accent6"/>
                </a:solidFill>
                <a:prstDash val="dash"/>
              </a:ln>
            </p:spPr>
            <p:style>
              <a:lnRef idx="1">
                <a:schemeClr val="accent1"/>
              </a:lnRef>
              <a:fillRef idx="0">
                <a:schemeClr val="accent1"/>
              </a:fillRef>
              <a:effectRef idx="0">
                <a:schemeClr val="accent1"/>
              </a:effectRef>
              <a:fontRef idx="minor">
                <a:schemeClr val="tx1"/>
              </a:fontRef>
            </p:style>
          </p:cxnSp>
        </p:grpSp>
      </p:grpSp>
      <p:grpSp>
        <p:nvGrpSpPr>
          <p:cNvPr id="30" name="组合 29">
            <a:extLst>
              <a:ext uri="{FF2B5EF4-FFF2-40B4-BE49-F238E27FC236}">
                <a16:creationId xmlns:a16="http://schemas.microsoft.com/office/drawing/2014/main" id="{AA568E8D-2F64-4E6D-94A1-28FF6EA0D8DB}"/>
              </a:ext>
            </a:extLst>
          </p:cNvPr>
          <p:cNvGrpSpPr/>
          <p:nvPr/>
        </p:nvGrpSpPr>
        <p:grpSpPr>
          <a:xfrm>
            <a:off x="5598940" y="4101268"/>
            <a:ext cx="3006421" cy="740099"/>
            <a:chOff x="6334695" y="1326490"/>
            <a:chExt cx="3006421" cy="740099"/>
          </a:xfrm>
        </p:grpSpPr>
        <p:sp>
          <p:nvSpPr>
            <p:cNvPr id="31" name="文本框 30">
              <a:extLst>
                <a:ext uri="{FF2B5EF4-FFF2-40B4-BE49-F238E27FC236}">
                  <a16:creationId xmlns:a16="http://schemas.microsoft.com/office/drawing/2014/main" id="{7533B9BA-B56E-4CB1-945A-15E4670F91EE}"/>
                </a:ext>
              </a:extLst>
            </p:cNvPr>
            <p:cNvSpPr txBox="1"/>
            <p:nvPr/>
          </p:nvSpPr>
          <p:spPr>
            <a:xfrm>
              <a:off x="6334695" y="1697257"/>
              <a:ext cx="1050288" cy="369332"/>
            </a:xfrm>
            <a:prstGeom prst="rect">
              <a:avLst/>
            </a:prstGeom>
            <a:noFill/>
          </p:spPr>
          <p:txBody>
            <a:bodyPr wrap="none" rtlCol="0">
              <a:spAutoFit/>
            </a:bodyPr>
            <a:lstStyle/>
            <a:p>
              <a:pPr marL="285750" indent="-285750">
                <a:buFont typeface="Wingdings" panose="05000000000000000000" pitchFamily="2" charset="2"/>
                <a:buChar char="Ø"/>
              </a:pPr>
              <a:r>
                <a:rPr lang="en-US" altLang="zh-CN" dirty="0">
                  <a:latin typeface="Helvetica" panose="020B0604020202020204" pitchFamily="34" charset="0"/>
                  <a:cs typeface="Helvetica" panose="020B0604020202020204" pitchFamily="34" charset="0"/>
                </a:rPr>
                <a:t>0.513</a:t>
              </a:r>
            </a:p>
          </p:txBody>
        </p:sp>
        <p:grpSp>
          <p:nvGrpSpPr>
            <p:cNvPr id="32" name="组合 31">
              <a:extLst>
                <a:ext uri="{FF2B5EF4-FFF2-40B4-BE49-F238E27FC236}">
                  <a16:creationId xmlns:a16="http://schemas.microsoft.com/office/drawing/2014/main" id="{96FFD464-FB60-44C6-818E-84208AEDB196}"/>
                </a:ext>
              </a:extLst>
            </p:cNvPr>
            <p:cNvGrpSpPr/>
            <p:nvPr/>
          </p:nvGrpSpPr>
          <p:grpSpPr>
            <a:xfrm>
              <a:off x="6352156" y="1326490"/>
              <a:ext cx="2988960" cy="369332"/>
              <a:chOff x="6352156" y="1326490"/>
              <a:chExt cx="2988960" cy="369332"/>
            </a:xfrm>
          </p:grpSpPr>
          <p:sp>
            <p:nvSpPr>
              <p:cNvPr id="33" name="矩形 32">
                <a:extLst>
                  <a:ext uri="{FF2B5EF4-FFF2-40B4-BE49-F238E27FC236}">
                    <a16:creationId xmlns:a16="http://schemas.microsoft.com/office/drawing/2014/main" id="{819D419A-7684-4AC3-AFDA-1C8CE676F43B}"/>
                  </a:ext>
                </a:extLst>
              </p:cNvPr>
              <p:cNvSpPr/>
              <p:nvPr/>
            </p:nvSpPr>
            <p:spPr>
              <a:xfrm>
                <a:off x="6352156" y="1326490"/>
                <a:ext cx="2988960" cy="369332"/>
              </a:xfrm>
              <a:prstGeom prst="rect">
                <a:avLst/>
              </a:prstGeom>
            </p:spPr>
            <p:txBody>
              <a:bodyPr wrap="none">
                <a:spAutoFit/>
              </a:bodyPr>
              <a:lstStyle/>
              <a:p>
                <a:r>
                  <a:rPr lang="en-US" altLang="zh-CN" dirty="0">
                    <a:solidFill>
                      <a:srgbClr val="FF3300"/>
                    </a:solidFill>
                    <a:latin typeface="Helvetica" panose="020B0604020202020204" pitchFamily="34" charset="0"/>
                    <a:cs typeface="Helvetica" panose="020B0604020202020204" pitchFamily="34" charset="0"/>
                  </a:rPr>
                  <a:t>Coefficient of determination</a:t>
                </a:r>
              </a:p>
            </p:txBody>
          </p:sp>
          <p:cxnSp>
            <p:nvCxnSpPr>
              <p:cNvPr id="34" name="直接连接符 33">
                <a:extLst>
                  <a:ext uri="{FF2B5EF4-FFF2-40B4-BE49-F238E27FC236}">
                    <a16:creationId xmlns:a16="http://schemas.microsoft.com/office/drawing/2014/main" id="{0A656E64-6A1A-4C90-A9F4-0A353B21AC5D}"/>
                  </a:ext>
                </a:extLst>
              </p:cNvPr>
              <p:cNvCxnSpPr>
                <a:cxnSpLocks/>
              </p:cNvCxnSpPr>
              <p:nvPr/>
            </p:nvCxnSpPr>
            <p:spPr>
              <a:xfrm>
                <a:off x="6352381" y="1691507"/>
                <a:ext cx="2260549" cy="0"/>
              </a:xfrm>
              <a:prstGeom prst="line">
                <a:avLst/>
              </a:prstGeom>
              <a:ln w="19050">
                <a:solidFill>
                  <a:schemeClr val="accent6"/>
                </a:solidFill>
                <a:prstDash val="dash"/>
              </a:ln>
            </p:spPr>
            <p:style>
              <a:lnRef idx="1">
                <a:schemeClr val="accent1"/>
              </a:lnRef>
              <a:fillRef idx="0">
                <a:schemeClr val="accent1"/>
              </a:fillRef>
              <a:effectRef idx="0">
                <a:schemeClr val="accent1"/>
              </a:effectRef>
              <a:fontRef idx="minor">
                <a:schemeClr val="tx1"/>
              </a:fontRef>
            </p:style>
          </p:cxnSp>
        </p:grpSp>
      </p:grpSp>
      <p:grpSp>
        <p:nvGrpSpPr>
          <p:cNvPr id="35" name="组合 34">
            <a:extLst>
              <a:ext uri="{FF2B5EF4-FFF2-40B4-BE49-F238E27FC236}">
                <a16:creationId xmlns:a16="http://schemas.microsoft.com/office/drawing/2014/main" id="{912F586A-9FC8-4E89-816E-50BA42DE1B3A}"/>
              </a:ext>
            </a:extLst>
          </p:cNvPr>
          <p:cNvGrpSpPr/>
          <p:nvPr/>
        </p:nvGrpSpPr>
        <p:grpSpPr>
          <a:xfrm>
            <a:off x="5622231" y="5070744"/>
            <a:ext cx="3150972" cy="1017098"/>
            <a:chOff x="6334695" y="1326490"/>
            <a:chExt cx="3150972" cy="1017098"/>
          </a:xfrm>
        </p:grpSpPr>
        <p:sp>
          <p:nvSpPr>
            <p:cNvPr id="36" name="文本框 35">
              <a:extLst>
                <a:ext uri="{FF2B5EF4-FFF2-40B4-BE49-F238E27FC236}">
                  <a16:creationId xmlns:a16="http://schemas.microsoft.com/office/drawing/2014/main" id="{ADF0EDC1-01C3-4FA8-81D9-BD23AF00D8BF}"/>
                </a:ext>
              </a:extLst>
            </p:cNvPr>
            <p:cNvSpPr txBox="1"/>
            <p:nvPr/>
          </p:nvSpPr>
          <p:spPr>
            <a:xfrm>
              <a:off x="6334695" y="1697257"/>
              <a:ext cx="3150972" cy="646331"/>
            </a:xfrm>
            <a:prstGeom prst="rect">
              <a:avLst/>
            </a:prstGeom>
            <a:noFill/>
          </p:spPr>
          <p:txBody>
            <a:bodyPr wrap="square" rtlCol="0">
              <a:spAutoFit/>
            </a:bodyPr>
            <a:lstStyle/>
            <a:p>
              <a:pPr marL="285750" indent="-285750">
                <a:buFont typeface="Wingdings" panose="05000000000000000000" pitchFamily="2" charset="2"/>
                <a:buChar char="Ø"/>
              </a:pPr>
              <a:r>
                <a:rPr lang="en-US" altLang="zh-CN" dirty="0">
                  <a:latin typeface="Helvetica" panose="020B0604020202020204" pitchFamily="34" charset="0"/>
                  <a:cs typeface="Helvetica" panose="020B0604020202020204" pitchFamily="34" charset="0"/>
                </a:rPr>
                <a:t>Commerce area</a:t>
              </a:r>
            </a:p>
            <a:p>
              <a:pPr marL="285750" indent="-285750">
                <a:buFont typeface="Wingdings" panose="05000000000000000000" pitchFamily="2" charset="2"/>
                <a:buChar char="Ø"/>
              </a:pPr>
              <a:r>
                <a:rPr lang="en-US" altLang="zh-CN" dirty="0">
                  <a:latin typeface="Helvetica" panose="020B0604020202020204" pitchFamily="34" charset="0"/>
                  <a:cs typeface="Helvetica" panose="020B0604020202020204" pitchFamily="34" charset="0"/>
                </a:rPr>
                <a:t>Office area</a:t>
              </a:r>
            </a:p>
          </p:txBody>
        </p:sp>
        <p:grpSp>
          <p:nvGrpSpPr>
            <p:cNvPr id="37" name="组合 36">
              <a:extLst>
                <a:ext uri="{FF2B5EF4-FFF2-40B4-BE49-F238E27FC236}">
                  <a16:creationId xmlns:a16="http://schemas.microsoft.com/office/drawing/2014/main" id="{CAC8859C-838A-4642-836B-68995F5F5BAE}"/>
                </a:ext>
              </a:extLst>
            </p:cNvPr>
            <p:cNvGrpSpPr/>
            <p:nvPr/>
          </p:nvGrpSpPr>
          <p:grpSpPr>
            <a:xfrm>
              <a:off x="6352156" y="1326490"/>
              <a:ext cx="2260774" cy="369332"/>
              <a:chOff x="6352156" y="1326490"/>
              <a:chExt cx="2260774" cy="369332"/>
            </a:xfrm>
          </p:grpSpPr>
          <p:sp>
            <p:nvSpPr>
              <p:cNvPr id="38" name="矩形 37">
                <a:extLst>
                  <a:ext uri="{FF2B5EF4-FFF2-40B4-BE49-F238E27FC236}">
                    <a16:creationId xmlns:a16="http://schemas.microsoft.com/office/drawing/2014/main" id="{D0D9EBE8-F1AE-4E8A-ACEE-F808B571522D}"/>
                  </a:ext>
                </a:extLst>
              </p:cNvPr>
              <p:cNvSpPr/>
              <p:nvPr/>
            </p:nvSpPr>
            <p:spPr>
              <a:xfrm>
                <a:off x="6352156" y="1326490"/>
                <a:ext cx="1338828" cy="369332"/>
              </a:xfrm>
              <a:prstGeom prst="rect">
                <a:avLst/>
              </a:prstGeom>
            </p:spPr>
            <p:txBody>
              <a:bodyPr wrap="none">
                <a:spAutoFit/>
              </a:bodyPr>
              <a:lstStyle/>
              <a:p>
                <a:r>
                  <a:rPr lang="en-US" altLang="zh-CN" dirty="0">
                    <a:solidFill>
                      <a:srgbClr val="FF3300"/>
                    </a:solidFill>
                    <a:latin typeface="Helvetica" panose="020B0604020202020204" pitchFamily="34" charset="0"/>
                    <a:cs typeface="Helvetica" panose="020B0604020202020204" pitchFamily="34" charset="0"/>
                  </a:rPr>
                  <a:t>Key factors</a:t>
                </a:r>
              </a:p>
            </p:txBody>
          </p:sp>
          <p:cxnSp>
            <p:nvCxnSpPr>
              <p:cNvPr id="39" name="直接连接符 38">
                <a:extLst>
                  <a:ext uri="{FF2B5EF4-FFF2-40B4-BE49-F238E27FC236}">
                    <a16:creationId xmlns:a16="http://schemas.microsoft.com/office/drawing/2014/main" id="{39D5BFC2-B21B-4F8A-9F29-60B2DA388CD6}"/>
                  </a:ext>
                </a:extLst>
              </p:cNvPr>
              <p:cNvCxnSpPr>
                <a:cxnSpLocks/>
              </p:cNvCxnSpPr>
              <p:nvPr/>
            </p:nvCxnSpPr>
            <p:spPr>
              <a:xfrm>
                <a:off x="6352381" y="1691507"/>
                <a:ext cx="2260549" cy="0"/>
              </a:xfrm>
              <a:prstGeom prst="line">
                <a:avLst/>
              </a:prstGeom>
              <a:ln w="19050">
                <a:solidFill>
                  <a:schemeClr val="accent6"/>
                </a:solidFill>
                <a:prstDash val="dash"/>
              </a:ln>
            </p:spPr>
            <p:style>
              <a:lnRef idx="1">
                <a:schemeClr val="accent1"/>
              </a:lnRef>
              <a:fillRef idx="0">
                <a:schemeClr val="accent1"/>
              </a:fillRef>
              <a:effectRef idx="0">
                <a:schemeClr val="accent1"/>
              </a:effectRef>
              <a:fontRef idx="minor">
                <a:schemeClr val="tx1"/>
              </a:fontRef>
            </p:style>
          </p:cxnSp>
        </p:grpSp>
      </p:grpSp>
      <p:pic>
        <p:nvPicPr>
          <p:cNvPr id="41" name="图片 40">
            <a:extLst>
              <a:ext uri="{FF2B5EF4-FFF2-40B4-BE49-F238E27FC236}">
                <a16:creationId xmlns:a16="http://schemas.microsoft.com/office/drawing/2014/main" id="{6C11841A-ED70-47D5-BBAF-0469C6EF46AD}"/>
              </a:ext>
            </a:extLst>
          </p:cNvPr>
          <p:cNvPicPr>
            <a:picLocks noChangeAspect="1"/>
          </p:cNvPicPr>
          <p:nvPr/>
        </p:nvPicPr>
        <p:blipFill rotWithShape="1">
          <a:blip r:embed="rId3"/>
          <a:srcRect l="14643" t="21551" r="19553" b="29861"/>
          <a:stretch/>
        </p:blipFill>
        <p:spPr>
          <a:xfrm>
            <a:off x="499952" y="1706570"/>
            <a:ext cx="4422224" cy="4617950"/>
          </a:xfrm>
          <a:prstGeom prst="rect">
            <a:avLst/>
          </a:prstGeom>
        </p:spPr>
      </p:pic>
      <p:sp>
        <p:nvSpPr>
          <p:cNvPr id="43" name="矩形 42">
            <a:extLst>
              <a:ext uri="{FF2B5EF4-FFF2-40B4-BE49-F238E27FC236}">
                <a16:creationId xmlns:a16="http://schemas.microsoft.com/office/drawing/2014/main" id="{02A73C9F-776A-43CF-B16E-D9C7C1634EA5}"/>
              </a:ext>
            </a:extLst>
          </p:cNvPr>
          <p:cNvSpPr/>
          <p:nvPr/>
        </p:nvSpPr>
        <p:spPr>
          <a:xfrm>
            <a:off x="499952" y="1302256"/>
            <a:ext cx="1156086" cy="400110"/>
          </a:xfrm>
          <a:prstGeom prst="rect">
            <a:avLst/>
          </a:prstGeom>
        </p:spPr>
        <p:txBody>
          <a:bodyPr wrap="none">
            <a:spAutoFit/>
          </a:bodyPr>
          <a:lstStyle/>
          <a:p>
            <a:pPr marL="285750" indent="-285750">
              <a:buFont typeface="Wingdings" panose="05000000000000000000" pitchFamily="2" charset="2"/>
              <a:buChar char="l"/>
            </a:pPr>
            <a:r>
              <a:rPr lang="en-US" altLang="zh-CN" sz="2000" dirty="0">
                <a:latin typeface="Helvetica" panose="020B0604020202020204" pitchFamily="34" charset="0"/>
                <a:cs typeface="Helvetica" panose="020B0604020202020204" pitchFamily="34" charset="0"/>
              </a:rPr>
              <a:t>Part 1</a:t>
            </a:r>
          </a:p>
        </p:txBody>
      </p:sp>
      <p:sp>
        <p:nvSpPr>
          <p:cNvPr id="45" name="箭头: V 形 44">
            <a:extLst>
              <a:ext uri="{FF2B5EF4-FFF2-40B4-BE49-F238E27FC236}">
                <a16:creationId xmlns:a16="http://schemas.microsoft.com/office/drawing/2014/main" id="{8378B49A-D0CC-45CD-A79A-6C36C65FF8D4}"/>
              </a:ext>
            </a:extLst>
          </p:cNvPr>
          <p:cNvSpPr/>
          <p:nvPr/>
        </p:nvSpPr>
        <p:spPr>
          <a:xfrm>
            <a:off x="4985903" y="3166889"/>
            <a:ext cx="299473" cy="369330"/>
          </a:xfrm>
          <a:prstGeom prst="chevron">
            <a:avLst/>
          </a:prstGeom>
          <a:solidFill>
            <a:schemeClr val="accent6"/>
          </a:solidFill>
          <a:ln w="12700"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41333658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164D9F16-191A-45A6-BE24-19D740FBD574}"/>
              </a:ext>
            </a:extLst>
          </p:cNvPr>
          <p:cNvSpPr/>
          <p:nvPr/>
        </p:nvSpPr>
        <p:spPr>
          <a:xfrm>
            <a:off x="0" y="1187713"/>
            <a:ext cx="5450889" cy="5300953"/>
          </a:xfrm>
          <a:prstGeom prst="rect">
            <a:avLst/>
          </a:prstGeom>
          <a:solidFill>
            <a:srgbClr val="FFFFFF"/>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569A348F-8472-4C4D-9E9E-EA67A912B7B0}"/>
              </a:ext>
            </a:extLst>
          </p:cNvPr>
          <p:cNvSpPr txBox="1"/>
          <p:nvPr/>
        </p:nvSpPr>
        <p:spPr>
          <a:xfrm>
            <a:off x="-1" y="6488668"/>
            <a:ext cx="9144001" cy="584775"/>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3 - Analysis on the characteristics of transit ridership and land use</a:t>
            </a:r>
            <a:endParaRPr lang="en-US" altLang="zh-CN" sz="1400" i="1" dirty="0">
              <a:latin typeface="Times New Roman" panose="02020603050405020304" pitchFamily="18" charset="0"/>
              <a:cs typeface="Times New Roman" panose="02020603050405020304" pitchFamily="18" charset="0"/>
            </a:endParaRPr>
          </a:p>
          <a:p>
            <a:endParaRPr lang="en-US" altLang="zh-CN" sz="1400" i="1" dirty="0">
              <a:latin typeface="Times New Roman" panose="02020603050405020304" pitchFamily="18" charset="0"/>
              <a:cs typeface="Times New Roman" panose="02020603050405020304" pitchFamily="18" charset="0"/>
            </a:endParaRPr>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Exploration the influence on transit ridership</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chemeClr val="accent6"/>
          </a:solidFill>
          <a:ln w="28575" cap="flat">
            <a:solidFill>
              <a:srgbClr val="70AD47"/>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2800" b="0" i="0" u="none" strike="noStrike" cap="none" spc="0" normalizeH="0" baseline="0" dirty="0">
                <a:ln>
                  <a:noFill/>
                </a:ln>
                <a:solidFill>
                  <a:srgbClr val="FFFFFF"/>
                </a:solidFill>
                <a:effectLst/>
                <a:uFillTx/>
                <a:latin typeface="Helvetica" panose="020B0604020202020204" pitchFamily="34" charset="0"/>
                <a:cs typeface="Helvetica" panose="020B0604020202020204" pitchFamily="34" charset="0"/>
                <a:sym typeface="Helvetica Light"/>
              </a:rPr>
              <a:t>3.4</a:t>
            </a:r>
            <a:endParaRPr kumimoji="0" lang="zh-CN" altLang="en-US" sz="2800" b="0" i="0" u="none" strike="noStrike" cap="none" spc="0" normalizeH="0" baseline="0" dirty="0">
              <a:ln>
                <a:noFill/>
              </a:ln>
              <a:solidFill>
                <a:srgbClr val="FFFFFF"/>
              </a:solidFill>
              <a:effectLst/>
              <a:uFillTx/>
              <a:latin typeface="Helvetica" panose="020B0604020202020204" pitchFamily="34" charset="0"/>
              <a:cs typeface="Helvetica" panose="020B0604020202020204" pitchFamily="34" charset="0"/>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rgbClr val="70AD47"/>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BF45F5EF-7B4C-4361-8436-01DBC773074E}"/>
              </a:ext>
            </a:extLst>
          </p:cNvPr>
          <p:cNvSpPr>
            <a:spLocks noGrp="1"/>
          </p:cNvSpPr>
          <p:nvPr>
            <p:ph type="sldNum" sz="quarter" idx="12"/>
          </p:nvPr>
        </p:nvSpPr>
        <p:spPr/>
        <p:txBody>
          <a:bodyPr/>
          <a:lstStyle/>
          <a:p>
            <a:fld id="{A17BB91D-344C-44E0-9148-DFE0CFF5CFC9}" type="slidenum">
              <a:rPr lang="zh-CN" altLang="en-US" smtClean="0"/>
              <a:t>42</a:t>
            </a:fld>
            <a:endParaRPr lang="zh-CN" altLang="en-US" dirty="0"/>
          </a:p>
        </p:txBody>
      </p:sp>
      <p:pic>
        <p:nvPicPr>
          <p:cNvPr id="11" name="图片 10">
            <a:extLst>
              <a:ext uri="{FF2B5EF4-FFF2-40B4-BE49-F238E27FC236}">
                <a16:creationId xmlns:a16="http://schemas.microsoft.com/office/drawing/2014/main" id="{EE2550FA-2EA2-4944-AD74-57938C3E47E6}"/>
              </a:ext>
            </a:extLst>
          </p:cNvPr>
          <p:cNvPicPr>
            <a:picLocks noChangeAspect="1"/>
          </p:cNvPicPr>
          <p:nvPr/>
        </p:nvPicPr>
        <p:blipFill rotWithShape="1">
          <a:blip r:embed="rId3"/>
          <a:srcRect l="19750" t="26428" r="14839" b="24584"/>
          <a:stretch/>
        </p:blipFill>
        <p:spPr>
          <a:xfrm>
            <a:off x="499952" y="1740783"/>
            <a:ext cx="4355853" cy="4613744"/>
          </a:xfrm>
          <a:prstGeom prst="rect">
            <a:avLst/>
          </a:prstGeom>
        </p:spPr>
      </p:pic>
      <p:grpSp>
        <p:nvGrpSpPr>
          <p:cNvPr id="15" name="组合 14">
            <a:extLst>
              <a:ext uri="{FF2B5EF4-FFF2-40B4-BE49-F238E27FC236}">
                <a16:creationId xmlns:a16="http://schemas.microsoft.com/office/drawing/2014/main" id="{AC4A64A6-9FE2-405D-9CAF-A18B4F0EFEB3}"/>
              </a:ext>
            </a:extLst>
          </p:cNvPr>
          <p:cNvGrpSpPr/>
          <p:nvPr/>
        </p:nvGrpSpPr>
        <p:grpSpPr>
          <a:xfrm>
            <a:off x="306570" y="591906"/>
            <a:ext cx="6729146" cy="461665"/>
            <a:chOff x="-3" y="4326643"/>
            <a:chExt cx="6729146" cy="461665"/>
          </a:xfrm>
        </p:grpSpPr>
        <p:sp>
          <p:nvSpPr>
            <p:cNvPr id="16" name="矩形 15">
              <a:extLst>
                <a:ext uri="{FF2B5EF4-FFF2-40B4-BE49-F238E27FC236}">
                  <a16:creationId xmlns:a16="http://schemas.microsoft.com/office/drawing/2014/main" id="{75A51A2E-84D1-42C5-9F41-3962A3433BDE}"/>
                </a:ext>
              </a:extLst>
            </p:cNvPr>
            <p:cNvSpPr/>
            <p:nvPr/>
          </p:nvSpPr>
          <p:spPr>
            <a:xfrm>
              <a:off x="-3" y="4460785"/>
              <a:ext cx="193382" cy="19338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17" name="文本框 16">
              <a:extLst>
                <a:ext uri="{FF2B5EF4-FFF2-40B4-BE49-F238E27FC236}">
                  <a16:creationId xmlns:a16="http://schemas.microsoft.com/office/drawing/2014/main" id="{6091E681-9E11-48A0-B426-1852D3B4120B}"/>
                </a:ext>
              </a:extLst>
            </p:cNvPr>
            <p:cNvSpPr txBox="1"/>
            <p:nvPr/>
          </p:nvSpPr>
          <p:spPr>
            <a:xfrm>
              <a:off x="193379" y="4326643"/>
              <a:ext cx="6535764" cy="461665"/>
            </a:xfrm>
            <a:prstGeom prst="rect">
              <a:avLst/>
            </a:prstGeom>
            <a:noFill/>
          </p:spPr>
          <p:txBody>
            <a:bodyPr wrap="none" rtlCol="0">
              <a:spAutoFit/>
            </a:bodyPr>
            <a:lstStyle/>
            <a:p>
              <a:r>
                <a:rPr lang="en-US" altLang="zh-CN" sz="2400" dirty="0">
                  <a:latin typeface="Helvetica" panose="020B0604020202020204" pitchFamily="34" charset="0"/>
                  <a:ea typeface="+mj-ea"/>
                  <a:cs typeface="Helvetica" panose="020B0604020202020204" pitchFamily="34" charset="0"/>
                </a:rPr>
                <a:t>Statistical relationship - </a:t>
              </a:r>
              <a:r>
                <a:rPr lang="en-US" altLang="zh-CN" sz="2400" dirty="0">
                  <a:latin typeface="Helvetica" panose="020B0604020202020204" pitchFamily="34" charset="0"/>
                  <a:cs typeface="Helvetica" panose="020B0604020202020204" pitchFamily="34" charset="0"/>
                </a:rPr>
                <a:t>quantiﬁcation method I</a:t>
              </a:r>
            </a:p>
          </p:txBody>
        </p:sp>
      </p:grpSp>
      <p:sp>
        <p:nvSpPr>
          <p:cNvPr id="18" name="矩形 17">
            <a:extLst>
              <a:ext uri="{FF2B5EF4-FFF2-40B4-BE49-F238E27FC236}">
                <a16:creationId xmlns:a16="http://schemas.microsoft.com/office/drawing/2014/main" id="{7511C012-55EB-42AF-A1DD-07723D82F241}"/>
              </a:ext>
            </a:extLst>
          </p:cNvPr>
          <p:cNvSpPr/>
          <p:nvPr/>
        </p:nvSpPr>
        <p:spPr>
          <a:xfrm>
            <a:off x="499952" y="1302256"/>
            <a:ext cx="1156086" cy="400110"/>
          </a:xfrm>
          <a:prstGeom prst="rect">
            <a:avLst/>
          </a:prstGeom>
        </p:spPr>
        <p:txBody>
          <a:bodyPr wrap="none">
            <a:spAutoFit/>
          </a:bodyPr>
          <a:lstStyle/>
          <a:p>
            <a:pPr marL="285750" indent="-285750">
              <a:buFont typeface="Wingdings" panose="05000000000000000000" pitchFamily="2" charset="2"/>
              <a:buChar char="l"/>
            </a:pPr>
            <a:r>
              <a:rPr lang="en-US" altLang="zh-CN" sz="2000" dirty="0">
                <a:latin typeface="Helvetica" panose="020B0604020202020204" pitchFamily="34" charset="0"/>
                <a:cs typeface="Helvetica" panose="020B0604020202020204" pitchFamily="34" charset="0"/>
              </a:rPr>
              <a:t>Part 2</a:t>
            </a:r>
          </a:p>
        </p:txBody>
      </p:sp>
      <p:grpSp>
        <p:nvGrpSpPr>
          <p:cNvPr id="20" name="组合 19">
            <a:extLst>
              <a:ext uri="{FF2B5EF4-FFF2-40B4-BE49-F238E27FC236}">
                <a16:creationId xmlns:a16="http://schemas.microsoft.com/office/drawing/2014/main" id="{44164598-1036-4AC7-84CA-7597F6493515}"/>
              </a:ext>
            </a:extLst>
          </p:cNvPr>
          <p:cNvGrpSpPr/>
          <p:nvPr/>
        </p:nvGrpSpPr>
        <p:grpSpPr>
          <a:xfrm>
            <a:off x="5598940" y="1331317"/>
            <a:ext cx="3576620" cy="740099"/>
            <a:chOff x="6334695" y="1326490"/>
            <a:chExt cx="3576620" cy="740099"/>
          </a:xfrm>
        </p:grpSpPr>
        <p:sp>
          <p:nvSpPr>
            <p:cNvPr id="21" name="文本框 20">
              <a:extLst>
                <a:ext uri="{FF2B5EF4-FFF2-40B4-BE49-F238E27FC236}">
                  <a16:creationId xmlns:a16="http://schemas.microsoft.com/office/drawing/2014/main" id="{28617DD2-5B61-483E-A586-B51B7B07BC7F}"/>
                </a:ext>
              </a:extLst>
            </p:cNvPr>
            <p:cNvSpPr txBox="1"/>
            <p:nvPr/>
          </p:nvSpPr>
          <p:spPr>
            <a:xfrm>
              <a:off x="6334695" y="1697257"/>
              <a:ext cx="3576620" cy="369332"/>
            </a:xfrm>
            <a:prstGeom prst="rect">
              <a:avLst/>
            </a:prstGeom>
            <a:noFill/>
          </p:spPr>
          <p:txBody>
            <a:bodyPr wrap="none" rtlCol="0">
              <a:spAutoFit/>
            </a:bodyPr>
            <a:lstStyle/>
            <a:p>
              <a:pPr marL="285750" indent="-285750">
                <a:buFont typeface="Wingdings" panose="05000000000000000000" pitchFamily="2" charset="2"/>
                <a:buChar char="Ø"/>
              </a:pPr>
              <a:r>
                <a:rPr lang="en-US" altLang="zh-CN" dirty="0">
                  <a:latin typeface="Helvetica" panose="020B0604020202020204" pitchFamily="34" charset="0"/>
                  <a:cs typeface="Helvetica" panose="020B0604020202020204" pitchFamily="34" charset="0"/>
                </a:rPr>
                <a:t>Growth rate of transit ridership</a:t>
              </a:r>
            </a:p>
          </p:txBody>
        </p:sp>
        <p:grpSp>
          <p:nvGrpSpPr>
            <p:cNvPr id="22" name="组合 21">
              <a:extLst>
                <a:ext uri="{FF2B5EF4-FFF2-40B4-BE49-F238E27FC236}">
                  <a16:creationId xmlns:a16="http://schemas.microsoft.com/office/drawing/2014/main" id="{EE3C606D-9621-4559-A900-7E1F90A1A1F8}"/>
                </a:ext>
              </a:extLst>
            </p:cNvPr>
            <p:cNvGrpSpPr/>
            <p:nvPr/>
          </p:nvGrpSpPr>
          <p:grpSpPr>
            <a:xfrm>
              <a:off x="6352156" y="1326490"/>
              <a:ext cx="2260774" cy="369332"/>
              <a:chOff x="6352156" y="1326490"/>
              <a:chExt cx="2260774" cy="369332"/>
            </a:xfrm>
          </p:grpSpPr>
          <p:sp>
            <p:nvSpPr>
              <p:cNvPr id="23" name="矩形 22">
                <a:extLst>
                  <a:ext uri="{FF2B5EF4-FFF2-40B4-BE49-F238E27FC236}">
                    <a16:creationId xmlns:a16="http://schemas.microsoft.com/office/drawing/2014/main" id="{BEDDA27B-8285-46ED-94E8-B88107F08185}"/>
                  </a:ext>
                </a:extLst>
              </p:cNvPr>
              <p:cNvSpPr/>
              <p:nvPr/>
            </p:nvSpPr>
            <p:spPr>
              <a:xfrm>
                <a:off x="6352156" y="1326490"/>
                <a:ext cx="2185214" cy="369332"/>
              </a:xfrm>
              <a:prstGeom prst="rect">
                <a:avLst/>
              </a:prstGeom>
            </p:spPr>
            <p:txBody>
              <a:bodyPr wrap="none">
                <a:spAutoFit/>
              </a:bodyPr>
              <a:lstStyle/>
              <a:p>
                <a:r>
                  <a:rPr lang="en-US" altLang="zh-CN" dirty="0">
                    <a:solidFill>
                      <a:srgbClr val="FF3300"/>
                    </a:solidFill>
                    <a:latin typeface="Helvetica" panose="020B0604020202020204" pitchFamily="34" charset="0"/>
                    <a:cs typeface="Helvetica" panose="020B0604020202020204" pitchFamily="34" charset="0"/>
                  </a:rPr>
                  <a:t>Dependent variable</a:t>
                </a:r>
              </a:p>
            </p:txBody>
          </p:sp>
          <p:cxnSp>
            <p:nvCxnSpPr>
              <p:cNvPr id="24" name="直接连接符 23">
                <a:extLst>
                  <a:ext uri="{FF2B5EF4-FFF2-40B4-BE49-F238E27FC236}">
                    <a16:creationId xmlns:a16="http://schemas.microsoft.com/office/drawing/2014/main" id="{C0C726AC-60A5-41CF-A860-8A5707029390}"/>
                  </a:ext>
                </a:extLst>
              </p:cNvPr>
              <p:cNvCxnSpPr>
                <a:cxnSpLocks/>
              </p:cNvCxnSpPr>
              <p:nvPr/>
            </p:nvCxnSpPr>
            <p:spPr>
              <a:xfrm>
                <a:off x="6352381" y="1691507"/>
                <a:ext cx="2260549" cy="0"/>
              </a:xfrm>
              <a:prstGeom prst="line">
                <a:avLst/>
              </a:prstGeom>
              <a:ln w="19050">
                <a:solidFill>
                  <a:schemeClr val="accent6"/>
                </a:solidFill>
                <a:prstDash val="dash"/>
              </a:ln>
            </p:spPr>
            <p:style>
              <a:lnRef idx="1">
                <a:schemeClr val="accent1"/>
              </a:lnRef>
              <a:fillRef idx="0">
                <a:schemeClr val="accent1"/>
              </a:fillRef>
              <a:effectRef idx="0">
                <a:schemeClr val="accent1"/>
              </a:effectRef>
              <a:fontRef idx="minor">
                <a:schemeClr val="tx1"/>
              </a:fontRef>
            </p:style>
          </p:cxnSp>
        </p:grpSp>
      </p:grpSp>
      <p:grpSp>
        <p:nvGrpSpPr>
          <p:cNvPr id="25" name="组合 24">
            <a:extLst>
              <a:ext uri="{FF2B5EF4-FFF2-40B4-BE49-F238E27FC236}">
                <a16:creationId xmlns:a16="http://schemas.microsoft.com/office/drawing/2014/main" id="{B96978EA-D462-4ECD-8A7E-D70FEA1ED307}"/>
              </a:ext>
            </a:extLst>
          </p:cNvPr>
          <p:cNvGrpSpPr/>
          <p:nvPr/>
        </p:nvGrpSpPr>
        <p:grpSpPr>
          <a:xfrm>
            <a:off x="5616401" y="2318396"/>
            <a:ext cx="2431115" cy="1848095"/>
            <a:chOff x="6334695" y="1326490"/>
            <a:chExt cx="2431115" cy="1848095"/>
          </a:xfrm>
        </p:grpSpPr>
        <p:sp>
          <p:nvSpPr>
            <p:cNvPr id="26" name="文本框 25">
              <a:extLst>
                <a:ext uri="{FF2B5EF4-FFF2-40B4-BE49-F238E27FC236}">
                  <a16:creationId xmlns:a16="http://schemas.microsoft.com/office/drawing/2014/main" id="{EAEB2391-5B31-43CF-AF1C-55A88D6551A6}"/>
                </a:ext>
              </a:extLst>
            </p:cNvPr>
            <p:cNvSpPr txBox="1"/>
            <p:nvPr/>
          </p:nvSpPr>
          <p:spPr>
            <a:xfrm>
              <a:off x="6334695" y="1697257"/>
              <a:ext cx="2431115" cy="1477328"/>
            </a:xfrm>
            <a:prstGeom prst="rect">
              <a:avLst/>
            </a:prstGeom>
            <a:noFill/>
          </p:spPr>
          <p:txBody>
            <a:bodyPr wrap="none" rtlCol="0">
              <a:spAutoFit/>
            </a:bodyPr>
            <a:lstStyle/>
            <a:p>
              <a:pPr marL="285750" indent="-285750">
                <a:buFont typeface="Wingdings" panose="05000000000000000000" pitchFamily="2" charset="2"/>
                <a:buChar char="Ø"/>
              </a:pPr>
              <a:r>
                <a:rPr lang="en-US" altLang="zh-CN" dirty="0">
                  <a:latin typeface="Helvetica" panose="020B0604020202020204" pitchFamily="34" charset="0"/>
                  <a:cs typeface="Helvetica" panose="020B0604020202020204" pitchFamily="34" charset="0"/>
                </a:rPr>
                <a:t>Population density</a:t>
              </a:r>
            </a:p>
            <a:p>
              <a:pPr marL="285750" indent="-285750">
                <a:buFont typeface="Wingdings" panose="05000000000000000000" pitchFamily="2" charset="2"/>
                <a:buChar char="Ø"/>
              </a:pPr>
              <a:r>
                <a:rPr lang="en-US" altLang="zh-CN" dirty="0">
                  <a:latin typeface="Helvetica" panose="020B0604020202020204" pitchFamily="34" charset="0"/>
                  <a:cs typeface="Helvetica" panose="020B0604020202020204" pitchFamily="34" charset="0"/>
                </a:rPr>
                <a:t>Commerce &amp; office</a:t>
              </a:r>
            </a:p>
            <a:p>
              <a:pPr marL="285750" indent="-285750">
                <a:buFont typeface="Wingdings" panose="05000000000000000000" pitchFamily="2" charset="2"/>
                <a:buChar char="Ø"/>
              </a:pPr>
              <a:r>
                <a:rPr lang="en-US" altLang="zh-CN" dirty="0">
                  <a:latin typeface="Helvetica" panose="020B0604020202020204" pitchFamily="34" charset="0"/>
                  <a:cs typeface="Helvetica" panose="020B0604020202020204" pitchFamily="34" charset="0"/>
                </a:rPr>
                <a:t>Residence</a:t>
              </a:r>
            </a:p>
            <a:p>
              <a:pPr marL="285750" indent="-285750">
                <a:buFont typeface="Wingdings" panose="05000000000000000000" pitchFamily="2" charset="2"/>
                <a:buChar char="Ø"/>
              </a:pPr>
              <a:r>
                <a:rPr lang="en-US" altLang="zh-CN" dirty="0">
                  <a:latin typeface="Helvetica" panose="020B0604020202020204" pitchFamily="34" charset="0"/>
                  <a:cs typeface="Helvetica" panose="020B0604020202020204" pitchFamily="34" charset="0"/>
                </a:rPr>
                <a:t>Government</a:t>
              </a:r>
            </a:p>
            <a:p>
              <a:pPr marL="285750" indent="-285750">
                <a:buFont typeface="Wingdings" panose="05000000000000000000" pitchFamily="2" charset="2"/>
                <a:buChar char="Ø"/>
              </a:pPr>
              <a:r>
                <a:rPr lang="en-US" altLang="zh-CN" dirty="0">
                  <a:latin typeface="Helvetica" panose="020B0604020202020204" pitchFamily="34" charset="0"/>
                  <a:cs typeface="Helvetica" panose="020B0604020202020204" pitchFamily="34" charset="0"/>
                </a:rPr>
                <a:t>Education</a:t>
              </a:r>
              <a:endParaRPr lang="zh-CN" altLang="en-US" dirty="0">
                <a:latin typeface="Helvetica" panose="020B0604020202020204" pitchFamily="34" charset="0"/>
                <a:cs typeface="Helvetica" panose="020B0604020202020204" pitchFamily="34" charset="0"/>
              </a:endParaRPr>
            </a:p>
          </p:txBody>
        </p:sp>
        <p:grpSp>
          <p:nvGrpSpPr>
            <p:cNvPr id="27" name="组合 26">
              <a:extLst>
                <a:ext uri="{FF2B5EF4-FFF2-40B4-BE49-F238E27FC236}">
                  <a16:creationId xmlns:a16="http://schemas.microsoft.com/office/drawing/2014/main" id="{7ADC4388-446D-46FE-B5BB-8116483A1440}"/>
                </a:ext>
              </a:extLst>
            </p:cNvPr>
            <p:cNvGrpSpPr/>
            <p:nvPr/>
          </p:nvGrpSpPr>
          <p:grpSpPr>
            <a:xfrm>
              <a:off x="6352156" y="1326490"/>
              <a:ext cx="2390398" cy="369332"/>
              <a:chOff x="6352156" y="1326490"/>
              <a:chExt cx="2390398" cy="369332"/>
            </a:xfrm>
          </p:grpSpPr>
          <p:sp>
            <p:nvSpPr>
              <p:cNvPr id="28" name="矩形 27">
                <a:extLst>
                  <a:ext uri="{FF2B5EF4-FFF2-40B4-BE49-F238E27FC236}">
                    <a16:creationId xmlns:a16="http://schemas.microsoft.com/office/drawing/2014/main" id="{EED833C0-BE35-4D88-A809-1C6A6829770D}"/>
                  </a:ext>
                </a:extLst>
              </p:cNvPr>
              <p:cNvSpPr/>
              <p:nvPr/>
            </p:nvSpPr>
            <p:spPr>
              <a:xfrm>
                <a:off x="6352156" y="1326490"/>
                <a:ext cx="2390398" cy="369332"/>
              </a:xfrm>
              <a:prstGeom prst="rect">
                <a:avLst/>
              </a:prstGeom>
            </p:spPr>
            <p:txBody>
              <a:bodyPr wrap="none">
                <a:spAutoFit/>
              </a:bodyPr>
              <a:lstStyle/>
              <a:p>
                <a:r>
                  <a:rPr lang="en-US" altLang="zh-CN" dirty="0">
                    <a:solidFill>
                      <a:srgbClr val="FF3300"/>
                    </a:solidFill>
                    <a:latin typeface="Helvetica" panose="020B0604020202020204" pitchFamily="34" charset="0"/>
                    <a:cs typeface="Helvetica" panose="020B0604020202020204" pitchFamily="34" charset="0"/>
                  </a:rPr>
                  <a:t>Explanatory variables</a:t>
                </a:r>
              </a:p>
            </p:txBody>
          </p:sp>
          <p:cxnSp>
            <p:nvCxnSpPr>
              <p:cNvPr id="29" name="直接连接符 28">
                <a:extLst>
                  <a:ext uri="{FF2B5EF4-FFF2-40B4-BE49-F238E27FC236}">
                    <a16:creationId xmlns:a16="http://schemas.microsoft.com/office/drawing/2014/main" id="{45DE0425-B15B-4E5E-8D75-DCE6D8FC1618}"/>
                  </a:ext>
                </a:extLst>
              </p:cNvPr>
              <p:cNvCxnSpPr>
                <a:cxnSpLocks/>
              </p:cNvCxnSpPr>
              <p:nvPr/>
            </p:nvCxnSpPr>
            <p:spPr>
              <a:xfrm>
                <a:off x="6352381" y="1691507"/>
                <a:ext cx="2243088" cy="0"/>
              </a:xfrm>
              <a:prstGeom prst="line">
                <a:avLst/>
              </a:prstGeom>
              <a:ln w="19050">
                <a:solidFill>
                  <a:schemeClr val="accent6"/>
                </a:solidFill>
                <a:prstDash val="dash"/>
              </a:ln>
            </p:spPr>
            <p:style>
              <a:lnRef idx="1">
                <a:schemeClr val="accent1"/>
              </a:lnRef>
              <a:fillRef idx="0">
                <a:schemeClr val="accent1"/>
              </a:fillRef>
              <a:effectRef idx="0">
                <a:schemeClr val="accent1"/>
              </a:effectRef>
              <a:fontRef idx="minor">
                <a:schemeClr val="tx1"/>
              </a:fontRef>
            </p:style>
          </p:cxnSp>
        </p:grpSp>
      </p:grpSp>
      <p:grpSp>
        <p:nvGrpSpPr>
          <p:cNvPr id="30" name="组合 29">
            <a:extLst>
              <a:ext uri="{FF2B5EF4-FFF2-40B4-BE49-F238E27FC236}">
                <a16:creationId xmlns:a16="http://schemas.microsoft.com/office/drawing/2014/main" id="{A988E7BA-B103-4BFD-B077-06A9FB1CD95F}"/>
              </a:ext>
            </a:extLst>
          </p:cNvPr>
          <p:cNvGrpSpPr/>
          <p:nvPr/>
        </p:nvGrpSpPr>
        <p:grpSpPr>
          <a:xfrm>
            <a:off x="5598940" y="4413471"/>
            <a:ext cx="3006421" cy="740099"/>
            <a:chOff x="6334695" y="1326490"/>
            <a:chExt cx="3006421" cy="740099"/>
          </a:xfrm>
        </p:grpSpPr>
        <p:sp>
          <p:nvSpPr>
            <p:cNvPr id="31" name="文本框 30">
              <a:extLst>
                <a:ext uri="{FF2B5EF4-FFF2-40B4-BE49-F238E27FC236}">
                  <a16:creationId xmlns:a16="http://schemas.microsoft.com/office/drawing/2014/main" id="{565E9D03-8768-494A-A827-E72A15329EED}"/>
                </a:ext>
              </a:extLst>
            </p:cNvPr>
            <p:cNvSpPr txBox="1"/>
            <p:nvPr/>
          </p:nvSpPr>
          <p:spPr>
            <a:xfrm>
              <a:off x="6334695" y="1697257"/>
              <a:ext cx="1050288" cy="369332"/>
            </a:xfrm>
            <a:prstGeom prst="rect">
              <a:avLst/>
            </a:prstGeom>
            <a:noFill/>
          </p:spPr>
          <p:txBody>
            <a:bodyPr wrap="none" rtlCol="0">
              <a:spAutoFit/>
            </a:bodyPr>
            <a:lstStyle/>
            <a:p>
              <a:pPr marL="285750" indent="-285750">
                <a:buFont typeface="Wingdings" panose="05000000000000000000" pitchFamily="2" charset="2"/>
                <a:buChar char="Ø"/>
              </a:pPr>
              <a:r>
                <a:rPr lang="en-US" altLang="zh-CN" dirty="0">
                  <a:latin typeface="Helvetica" panose="020B0604020202020204" pitchFamily="34" charset="0"/>
                  <a:cs typeface="Helvetica" panose="020B0604020202020204" pitchFamily="34" charset="0"/>
                </a:rPr>
                <a:t>0.537</a:t>
              </a:r>
            </a:p>
          </p:txBody>
        </p:sp>
        <p:grpSp>
          <p:nvGrpSpPr>
            <p:cNvPr id="32" name="组合 31">
              <a:extLst>
                <a:ext uri="{FF2B5EF4-FFF2-40B4-BE49-F238E27FC236}">
                  <a16:creationId xmlns:a16="http://schemas.microsoft.com/office/drawing/2014/main" id="{7F0C0BE7-062F-4459-AF04-10694F8BFEEB}"/>
                </a:ext>
              </a:extLst>
            </p:cNvPr>
            <p:cNvGrpSpPr/>
            <p:nvPr/>
          </p:nvGrpSpPr>
          <p:grpSpPr>
            <a:xfrm>
              <a:off x="6352156" y="1326490"/>
              <a:ext cx="2988960" cy="369332"/>
              <a:chOff x="6352156" y="1326490"/>
              <a:chExt cx="2988960" cy="369332"/>
            </a:xfrm>
          </p:grpSpPr>
          <p:sp>
            <p:nvSpPr>
              <p:cNvPr id="33" name="矩形 32">
                <a:extLst>
                  <a:ext uri="{FF2B5EF4-FFF2-40B4-BE49-F238E27FC236}">
                    <a16:creationId xmlns:a16="http://schemas.microsoft.com/office/drawing/2014/main" id="{BE09B570-09CB-4546-AD1B-500C563075F5}"/>
                  </a:ext>
                </a:extLst>
              </p:cNvPr>
              <p:cNvSpPr/>
              <p:nvPr/>
            </p:nvSpPr>
            <p:spPr>
              <a:xfrm>
                <a:off x="6352156" y="1326490"/>
                <a:ext cx="2988960" cy="369332"/>
              </a:xfrm>
              <a:prstGeom prst="rect">
                <a:avLst/>
              </a:prstGeom>
            </p:spPr>
            <p:txBody>
              <a:bodyPr wrap="none">
                <a:spAutoFit/>
              </a:bodyPr>
              <a:lstStyle/>
              <a:p>
                <a:r>
                  <a:rPr lang="en-US" altLang="zh-CN" dirty="0">
                    <a:solidFill>
                      <a:srgbClr val="FF3300"/>
                    </a:solidFill>
                    <a:latin typeface="Helvetica" panose="020B0604020202020204" pitchFamily="34" charset="0"/>
                    <a:cs typeface="Helvetica" panose="020B0604020202020204" pitchFamily="34" charset="0"/>
                  </a:rPr>
                  <a:t>Coefficient of determination</a:t>
                </a:r>
              </a:p>
            </p:txBody>
          </p:sp>
          <p:cxnSp>
            <p:nvCxnSpPr>
              <p:cNvPr id="34" name="直接连接符 33">
                <a:extLst>
                  <a:ext uri="{FF2B5EF4-FFF2-40B4-BE49-F238E27FC236}">
                    <a16:creationId xmlns:a16="http://schemas.microsoft.com/office/drawing/2014/main" id="{C7C32070-0EB7-407C-BBE7-A907BE468B03}"/>
                  </a:ext>
                </a:extLst>
              </p:cNvPr>
              <p:cNvCxnSpPr>
                <a:cxnSpLocks/>
              </p:cNvCxnSpPr>
              <p:nvPr/>
            </p:nvCxnSpPr>
            <p:spPr>
              <a:xfrm>
                <a:off x="6352381" y="1691507"/>
                <a:ext cx="2260549" cy="0"/>
              </a:xfrm>
              <a:prstGeom prst="line">
                <a:avLst/>
              </a:prstGeom>
              <a:ln w="19050">
                <a:solidFill>
                  <a:schemeClr val="accent6"/>
                </a:solidFill>
                <a:prstDash val="dash"/>
              </a:ln>
            </p:spPr>
            <p:style>
              <a:lnRef idx="1">
                <a:schemeClr val="accent1"/>
              </a:lnRef>
              <a:fillRef idx="0">
                <a:schemeClr val="accent1"/>
              </a:fillRef>
              <a:effectRef idx="0">
                <a:schemeClr val="accent1"/>
              </a:effectRef>
              <a:fontRef idx="minor">
                <a:schemeClr val="tx1"/>
              </a:fontRef>
            </p:style>
          </p:cxnSp>
        </p:grpSp>
      </p:grpSp>
      <p:grpSp>
        <p:nvGrpSpPr>
          <p:cNvPr id="35" name="组合 34">
            <a:extLst>
              <a:ext uri="{FF2B5EF4-FFF2-40B4-BE49-F238E27FC236}">
                <a16:creationId xmlns:a16="http://schemas.microsoft.com/office/drawing/2014/main" id="{2C62534B-030B-4270-9E27-C974BA650924}"/>
              </a:ext>
            </a:extLst>
          </p:cNvPr>
          <p:cNvGrpSpPr/>
          <p:nvPr/>
        </p:nvGrpSpPr>
        <p:grpSpPr>
          <a:xfrm>
            <a:off x="5622231" y="5400551"/>
            <a:ext cx="3150972" cy="740099"/>
            <a:chOff x="6334695" y="1326490"/>
            <a:chExt cx="3150972" cy="740099"/>
          </a:xfrm>
        </p:grpSpPr>
        <p:sp>
          <p:nvSpPr>
            <p:cNvPr id="36" name="文本框 35">
              <a:extLst>
                <a:ext uri="{FF2B5EF4-FFF2-40B4-BE49-F238E27FC236}">
                  <a16:creationId xmlns:a16="http://schemas.microsoft.com/office/drawing/2014/main" id="{AA0457D9-19B3-408A-BB8B-043A5C158B13}"/>
                </a:ext>
              </a:extLst>
            </p:cNvPr>
            <p:cNvSpPr txBox="1"/>
            <p:nvPr/>
          </p:nvSpPr>
          <p:spPr>
            <a:xfrm>
              <a:off x="6334695" y="1697257"/>
              <a:ext cx="3150972" cy="369332"/>
            </a:xfrm>
            <a:prstGeom prst="rect">
              <a:avLst/>
            </a:prstGeom>
            <a:noFill/>
          </p:spPr>
          <p:txBody>
            <a:bodyPr wrap="square" rtlCol="0">
              <a:spAutoFit/>
            </a:bodyPr>
            <a:lstStyle/>
            <a:p>
              <a:pPr marL="285750" indent="-285750">
                <a:buFont typeface="Wingdings" panose="05000000000000000000" pitchFamily="2" charset="2"/>
                <a:buChar char="Ø"/>
              </a:pPr>
              <a:r>
                <a:rPr lang="en-US" altLang="zh-CN" dirty="0">
                  <a:latin typeface="Helvetica" panose="020B0604020202020204" pitchFamily="34" charset="0"/>
                  <a:cs typeface="Helvetica" panose="020B0604020202020204" pitchFamily="34" charset="0"/>
                </a:rPr>
                <a:t>Population density</a:t>
              </a:r>
            </a:p>
          </p:txBody>
        </p:sp>
        <p:grpSp>
          <p:nvGrpSpPr>
            <p:cNvPr id="37" name="组合 36">
              <a:extLst>
                <a:ext uri="{FF2B5EF4-FFF2-40B4-BE49-F238E27FC236}">
                  <a16:creationId xmlns:a16="http://schemas.microsoft.com/office/drawing/2014/main" id="{25B2C13A-D7C6-4460-A363-57AC54244F59}"/>
                </a:ext>
              </a:extLst>
            </p:cNvPr>
            <p:cNvGrpSpPr/>
            <p:nvPr/>
          </p:nvGrpSpPr>
          <p:grpSpPr>
            <a:xfrm>
              <a:off x="6352156" y="1326490"/>
              <a:ext cx="2260774" cy="369332"/>
              <a:chOff x="6352156" y="1326490"/>
              <a:chExt cx="2260774" cy="369332"/>
            </a:xfrm>
          </p:grpSpPr>
          <p:sp>
            <p:nvSpPr>
              <p:cNvPr id="38" name="矩形 37">
                <a:extLst>
                  <a:ext uri="{FF2B5EF4-FFF2-40B4-BE49-F238E27FC236}">
                    <a16:creationId xmlns:a16="http://schemas.microsoft.com/office/drawing/2014/main" id="{16FF8A5F-9956-4EAC-8CDB-903A61A6DE5F}"/>
                  </a:ext>
                </a:extLst>
              </p:cNvPr>
              <p:cNvSpPr/>
              <p:nvPr/>
            </p:nvSpPr>
            <p:spPr>
              <a:xfrm>
                <a:off x="6352156" y="1326490"/>
                <a:ext cx="1338828" cy="369332"/>
              </a:xfrm>
              <a:prstGeom prst="rect">
                <a:avLst/>
              </a:prstGeom>
            </p:spPr>
            <p:txBody>
              <a:bodyPr wrap="none">
                <a:spAutoFit/>
              </a:bodyPr>
              <a:lstStyle/>
              <a:p>
                <a:r>
                  <a:rPr lang="en-US" altLang="zh-CN" dirty="0">
                    <a:solidFill>
                      <a:srgbClr val="FF3300"/>
                    </a:solidFill>
                    <a:latin typeface="Helvetica" panose="020B0604020202020204" pitchFamily="34" charset="0"/>
                    <a:cs typeface="Helvetica" panose="020B0604020202020204" pitchFamily="34" charset="0"/>
                  </a:rPr>
                  <a:t>Key factors</a:t>
                </a:r>
              </a:p>
            </p:txBody>
          </p:sp>
          <p:cxnSp>
            <p:nvCxnSpPr>
              <p:cNvPr id="39" name="直接连接符 38">
                <a:extLst>
                  <a:ext uri="{FF2B5EF4-FFF2-40B4-BE49-F238E27FC236}">
                    <a16:creationId xmlns:a16="http://schemas.microsoft.com/office/drawing/2014/main" id="{836B5FBC-BC87-4BD3-B24D-23E49E4283C7}"/>
                  </a:ext>
                </a:extLst>
              </p:cNvPr>
              <p:cNvCxnSpPr>
                <a:cxnSpLocks/>
              </p:cNvCxnSpPr>
              <p:nvPr/>
            </p:nvCxnSpPr>
            <p:spPr>
              <a:xfrm>
                <a:off x="6352381" y="1691507"/>
                <a:ext cx="2260549" cy="0"/>
              </a:xfrm>
              <a:prstGeom prst="line">
                <a:avLst/>
              </a:prstGeom>
              <a:ln w="19050">
                <a:solidFill>
                  <a:schemeClr val="accent6"/>
                </a:solidFill>
                <a:prstDash val="dash"/>
              </a:ln>
            </p:spPr>
            <p:style>
              <a:lnRef idx="1">
                <a:schemeClr val="accent1"/>
              </a:lnRef>
              <a:fillRef idx="0">
                <a:schemeClr val="accent1"/>
              </a:fillRef>
              <a:effectRef idx="0">
                <a:schemeClr val="accent1"/>
              </a:effectRef>
              <a:fontRef idx="minor">
                <a:schemeClr val="tx1"/>
              </a:fontRef>
            </p:style>
          </p:cxnSp>
        </p:grpSp>
      </p:grpSp>
      <p:sp>
        <p:nvSpPr>
          <p:cNvPr id="40" name="箭头: V 形 39">
            <a:extLst>
              <a:ext uri="{FF2B5EF4-FFF2-40B4-BE49-F238E27FC236}">
                <a16:creationId xmlns:a16="http://schemas.microsoft.com/office/drawing/2014/main" id="{6F8F01A1-A757-45E5-A2BC-A27E441BAFB9}"/>
              </a:ext>
            </a:extLst>
          </p:cNvPr>
          <p:cNvSpPr/>
          <p:nvPr/>
        </p:nvSpPr>
        <p:spPr>
          <a:xfrm>
            <a:off x="4985903" y="3166889"/>
            <a:ext cx="299473" cy="369330"/>
          </a:xfrm>
          <a:prstGeom prst="chevron">
            <a:avLst/>
          </a:prstGeom>
          <a:solidFill>
            <a:schemeClr val="accent6"/>
          </a:solidFill>
          <a:ln w="12700"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8783391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a:extLst>
              <a:ext uri="{FF2B5EF4-FFF2-40B4-BE49-F238E27FC236}">
                <a16:creationId xmlns:a16="http://schemas.microsoft.com/office/drawing/2014/main" id="{A0AD10FE-6044-4B1E-96F0-D1B6BCAAC37C}"/>
              </a:ext>
            </a:extLst>
          </p:cNvPr>
          <p:cNvSpPr/>
          <p:nvPr/>
        </p:nvSpPr>
        <p:spPr>
          <a:xfrm>
            <a:off x="0" y="537685"/>
            <a:ext cx="9144000" cy="2156875"/>
          </a:xfrm>
          <a:prstGeom prst="rect">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elvetica" panose="020B0604020202020204" pitchFamily="34" charset="0"/>
              <a:cs typeface="Helvetica" panose="020B0604020202020204" pitchFamily="34" charset="0"/>
            </a:endParaRPr>
          </a:p>
        </p:txBody>
      </p:sp>
      <p:sp>
        <p:nvSpPr>
          <p:cNvPr id="9" name="文本框 8">
            <a:extLst>
              <a:ext uri="{FF2B5EF4-FFF2-40B4-BE49-F238E27FC236}">
                <a16:creationId xmlns:a16="http://schemas.microsoft.com/office/drawing/2014/main" id="{569A348F-8472-4C4D-9E9E-EA67A912B7B0}"/>
              </a:ext>
            </a:extLst>
          </p:cNvPr>
          <p:cNvSpPr txBox="1"/>
          <p:nvPr/>
        </p:nvSpPr>
        <p:spPr>
          <a:xfrm>
            <a:off x="-1" y="6488668"/>
            <a:ext cx="9144001" cy="584775"/>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3 - Analysis on the characteristics of transit ridership and land use</a:t>
            </a:r>
            <a:endParaRPr lang="en-US" altLang="zh-CN" sz="1400" i="1" dirty="0">
              <a:latin typeface="Times New Roman" panose="02020603050405020304" pitchFamily="18" charset="0"/>
              <a:cs typeface="Times New Roman" panose="02020603050405020304" pitchFamily="18" charset="0"/>
            </a:endParaRPr>
          </a:p>
          <a:p>
            <a:endParaRPr lang="en-US" altLang="zh-CN" sz="1400" i="1" dirty="0">
              <a:latin typeface="Times New Roman" panose="02020603050405020304" pitchFamily="18" charset="0"/>
              <a:cs typeface="Times New Roman" panose="02020603050405020304" pitchFamily="18" charset="0"/>
            </a:endParaRPr>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Conclusion</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chemeClr val="accent6"/>
          </a:solidFill>
          <a:ln w="28575" cap="flat">
            <a:solidFill>
              <a:srgbClr val="70AD47"/>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2800" b="0" i="0" u="none" strike="noStrike" cap="none" spc="0" normalizeH="0" baseline="0" dirty="0">
                <a:ln>
                  <a:noFill/>
                </a:ln>
                <a:solidFill>
                  <a:srgbClr val="FFFFFF"/>
                </a:solidFill>
                <a:effectLst/>
                <a:uFillTx/>
                <a:latin typeface="Helvetica" panose="020B0604020202020204" pitchFamily="34" charset="0"/>
                <a:cs typeface="Helvetica" panose="020B0604020202020204" pitchFamily="34" charset="0"/>
                <a:sym typeface="Helvetica Light"/>
              </a:rPr>
              <a:t>3.5</a:t>
            </a:r>
            <a:endParaRPr kumimoji="0" lang="zh-CN" altLang="en-US" sz="2800" b="0" i="0" u="none" strike="noStrike" cap="none" spc="0" normalizeH="0" baseline="0" dirty="0">
              <a:ln>
                <a:noFill/>
              </a:ln>
              <a:solidFill>
                <a:srgbClr val="FFFFFF"/>
              </a:solidFill>
              <a:effectLst/>
              <a:uFillTx/>
              <a:latin typeface="Helvetica" panose="020B0604020202020204" pitchFamily="34" charset="0"/>
              <a:cs typeface="Helvetica" panose="020B0604020202020204" pitchFamily="34" charset="0"/>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rgbClr val="70AD47"/>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DC9B39DD-9408-4636-9397-6B49614319E5}"/>
              </a:ext>
            </a:extLst>
          </p:cNvPr>
          <p:cNvSpPr>
            <a:spLocks noGrp="1"/>
          </p:cNvSpPr>
          <p:nvPr>
            <p:ph type="sldNum" sz="quarter" idx="12"/>
          </p:nvPr>
        </p:nvSpPr>
        <p:spPr/>
        <p:txBody>
          <a:bodyPr/>
          <a:lstStyle/>
          <a:p>
            <a:fld id="{A17BB91D-344C-44E0-9148-DFE0CFF5CFC9}" type="slidenum">
              <a:rPr lang="zh-CN" altLang="en-US" smtClean="0">
                <a:solidFill>
                  <a:schemeClr val="tx1"/>
                </a:solidFill>
              </a:rPr>
              <a:t>43</a:t>
            </a:fld>
            <a:endParaRPr lang="zh-CN" altLang="en-US" dirty="0">
              <a:solidFill>
                <a:schemeClr val="tx1"/>
              </a:solidFill>
            </a:endParaRPr>
          </a:p>
        </p:txBody>
      </p:sp>
      <p:sp>
        <p:nvSpPr>
          <p:cNvPr id="3" name="文本框 2">
            <a:extLst>
              <a:ext uri="{FF2B5EF4-FFF2-40B4-BE49-F238E27FC236}">
                <a16:creationId xmlns:a16="http://schemas.microsoft.com/office/drawing/2014/main" id="{E1FBF5E0-D7B6-4A9B-A264-9F89E8472BE7}"/>
              </a:ext>
            </a:extLst>
          </p:cNvPr>
          <p:cNvSpPr txBox="1"/>
          <p:nvPr/>
        </p:nvSpPr>
        <p:spPr>
          <a:xfrm>
            <a:off x="499952" y="1759328"/>
            <a:ext cx="8144096" cy="646331"/>
          </a:xfrm>
          <a:prstGeom prst="rect">
            <a:avLst/>
          </a:prstGeom>
          <a:noFill/>
        </p:spPr>
        <p:txBody>
          <a:bodyPr wrap="square" rtlCol="0">
            <a:spAutoFit/>
          </a:bodyPr>
          <a:lstStyle/>
          <a:p>
            <a:r>
              <a:rPr lang="en-US" altLang="zh-CN" dirty="0">
                <a:solidFill>
                  <a:srgbClr val="FF3300"/>
                </a:solidFill>
                <a:latin typeface="Helvetica" panose="020B0604020202020204" pitchFamily="34" charset="0"/>
                <a:cs typeface="Helvetica" panose="020B0604020202020204" pitchFamily="34" charset="0"/>
              </a:rPr>
              <a:t>Provided foundation and references </a:t>
            </a:r>
            <a:r>
              <a:rPr lang="en-US" altLang="zh-CN" dirty="0">
                <a:latin typeface="Helvetica" panose="020B0604020202020204" pitchFamily="34" charset="0"/>
                <a:cs typeface="Helvetica" panose="020B0604020202020204" pitchFamily="34" charset="0"/>
              </a:rPr>
              <a:t>for the further exploration on the determinants on transit ridership</a:t>
            </a:r>
          </a:p>
        </p:txBody>
      </p:sp>
      <p:sp>
        <p:nvSpPr>
          <p:cNvPr id="5" name="矩形 4">
            <a:extLst>
              <a:ext uri="{FF2B5EF4-FFF2-40B4-BE49-F238E27FC236}">
                <a16:creationId xmlns:a16="http://schemas.microsoft.com/office/drawing/2014/main" id="{4A5A8F7F-6EE3-4FC8-989C-36A2F1938E4C}"/>
              </a:ext>
            </a:extLst>
          </p:cNvPr>
          <p:cNvSpPr/>
          <p:nvPr/>
        </p:nvSpPr>
        <p:spPr>
          <a:xfrm>
            <a:off x="499953" y="3455464"/>
            <a:ext cx="8144096" cy="2031325"/>
          </a:xfrm>
          <a:prstGeom prst="rect">
            <a:avLst/>
          </a:prstGeom>
        </p:spPr>
        <p:txBody>
          <a:bodyPr wrap="square">
            <a:spAutoFit/>
          </a:bodyPr>
          <a:lstStyle/>
          <a:p>
            <a:pPr marL="285750" indent="-285750">
              <a:buFont typeface="Arial" panose="020B0604020202020204" pitchFamily="34" charset="0"/>
              <a:buChar char="•"/>
            </a:pPr>
            <a:r>
              <a:rPr lang="en-US" altLang="zh-CN" dirty="0">
                <a:solidFill>
                  <a:srgbClr val="FF3300"/>
                </a:solidFill>
                <a:latin typeface="Helvetica" panose="020B0604020202020204" pitchFamily="34" charset="0"/>
                <a:cs typeface="Helvetica" panose="020B0604020202020204" pitchFamily="34" charset="0"/>
              </a:rPr>
              <a:t>Pedestrian area</a:t>
            </a:r>
            <a:r>
              <a:rPr lang="en-US" altLang="zh-CN" dirty="0">
                <a:latin typeface="Helvetica" panose="020B0604020202020204" pitchFamily="34" charset="0"/>
                <a:cs typeface="Helvetica" panose="020B0604020202020204" pitchFamily="34" charset="0"/>
              </a:rPr>
              <a:t> should be considered.</a:t>
            </a:r>
          </a:p>
          <a:p>
            <a:pPr marL="285750" indent="-285750">
              <a:buFont typeface="Arial" panose="020B0604020202020204" pitchFamily="34" charset="0"/>
              <a:buChar char="•"/>
            </a:pPr>
            <a:endParaRPr lang="en-US" altLang="zh-CN" dirty="0">
              <a:latin typeface="Helvetica" panose="020B0604020202020204" pitchFamily="34" charset="0"/>
              <a:cs typeface="Helvetica" panose="020B0604020202020204" pitchFamily="34" charset="0"/>
            </a:endParaRPr>
          </a:p>
          <a:p>
            <a:pPr marL="285750" indent="-285750">
              <a:buFont typeface="Arial" panose="020B0604020202020204" pitchFamily="34" charset="0"/>
              <a:buChar char="•"/>
            </a:pPr>
            <a:r>
              <a:rPr lang="en-US" altLang="zh-CN" dirty="0">
                <a:solidFill>
                  <a:srgbClr val="FF3300"/>
                </a:solidFill>
                <a:latin typeface="Helvetica" panose="020B0604020202020204" pitchFamily="34" charset="0"/>
                <a:cs typeface="Helvetica" panose="020B0604020202020204" pitchFamily="34" charset="0"/>
              </a:rPr>
              <a:t>Explanatory variables</a:t>
            </a:r>
            <a:r>
              <a:rPr lang="en-US" altLang="zh-CN" dirty="0">
                <a:latin typeface="Helvetica" panose="020B0604020202020204" pitchFamily="34" charset="0"/>
                <a:cs typeface="Helvetica" panose="020B0604020202020204" pitchFamily="34" charset="0"/>
              </a:rPr>
              <a:t> should be enriched. </a:t>
            </a:r>
          </a:p>
          <a:p>
            <a:pPr marL="285750" indent="-285750">
              <a:buFont typeface="Arial" panose="020B0604020202020204" pitchFamily="34" charset="0"/>
              <a:buChar char="•"/>
            </a:pPr>
            <a:endParaRPr lang="en-US" altLang="zh-CN" dirty="0">
              <a:latin typeface="Helvetica" panose="020B0604020202020204" pitchFamily="34" charset="0"/>
              <a:cs typeface="Helvetica" panose="020B0604020202020204" pitchFamily="34" charset="0"/>
            </a:endParaRPr>
          </a:p>
          <a:p>
            <a:pPr marL="285750" indent="-285750">
              <a:buFont typeface="Arial" panose="020B0604020202020204" pitchFamily="34" charset="0"/>
              <a:buChar char="•"/>
            </a:pPr>
            <a:r>
              <a:rPr lang="en-US" altLang="zh-CN" dirty="0">
                <a:solidFill>
                  <a:srgbClr val="FF3300"/>
                </a:solidFill>
                <a:latin typeface="Helvetica" panose="020B0604020202020204" pitchFamily="34" charset="0"/>
                <a:cs typeface="Helvetica" panose="020B0604020202020204" pitchFamily="34" charset="0"/>
              </a:rPr>
              <a:t>Model</a:t>
            </a:r>
            <a:r>
              <a:rPr lang="en-US" altLang="zh-CN" dirty="0">
                <a:latin typeface="Helvetica" panose="020B0604020202020204" pitchFamily="34" charset="0"/>
                <a:cs typeface="Helvetica" panose="020B0604020202020204" pitchFamily="34" charset="0"/>
              </a:rPr>
              <a:t> should be improved. </a:t>
            </a:r>
          </a:p>
          <a:p>
            <a:pPr marL="285750" indent="-285750">
              <a:buFont typeface="Arial" panose="020B0604020202020204" pitchFamily="34" charset="0"/>
              <a:buChar char="•"/>
            </a:pPr>
            <a:endParaRPr lang="en-US" altLang="zh-CN" dirty="0">
              <a:latin typeface="Helvetica" panose="020B0604020202020204" pitchFamily="34" charset="0"/>
              <a:cs typeface="Helvetica" panose="020B0604020202020204" pitchFamily="34" charset="0"/>
            </a:endParaRPr>
          </a:p>
          <a:p>
            <a:pPr marL="285750" indent="-285750">
              <a:buFont typeface="Arial" panose="020B0604020202020204" pitchFamily="34" charset="0"/>
              <a:buChar char="•"/>
            </a:pPr>
            <a:r>
              <a:rPr lang="en-US" altLang="zh-CN" dirty="0">
                <a:latin typeface="Helvetica" panose="020B0604020202020204" pitchFamily="34" charset="0"/>
                <a:cs typeface="Helvetica" panose="020B0604020202020204" pitchFamily="34" charset="0"/>
              </a:rPr>
              <a:t>The approach of dealing with </a:t>
            </a:r>
            <a:r>
              <a:rPr lang="en-US" altLang="zh-CN" dirty="0">
                <a:solidFill>
                  <a:srgbClr val="FF3300"/>
                </a:solidFill>
                <a:latin typeface="Helvetica" panose="020B0604020202020204" pitchFamily="34" charset="0"/>
                <a:cs typeface="Helvetica" panose="020B0604020202020204" pitchFamily="34" charset="0"/>
              </a:rPr>
              <a:t>small sample case </a:t>
            </a:r>
            <a:r>
              <a:rPr lang="en-US" altLang="zh-CN" dirty="0">
                <a:latin typeface="Helvetica" panose="020B0604020202020204" pitchFamily="34" charset="0"/>
                <a:cs typeface="Helvetica" panose="020B0604020202020204" pitchFamily="34" charset="0"/>
              </a:rPr>
              <a:t>should be considered. </a:t>
            </a:r>
            <a:endParaRPr lang="zh-CN" altLang="en-US" dirty="0">
              <a:latin typeface="Helvetica" panose="020B0604020202020204" pitchFamily="34" charset="0"/>
              <a:cs typeface="Helvetica" panose="020B0604020202020204" pitchFamily="34" charset="0"/>
            </a:endParaRPr>
          </a:p>
        </p:txBody>
      </p:sp>
      <p:grpSp>
        <p:nvGrpSpPr>
          <p:cNvPr id="11" name="组合 10">
            <a:extLst>
              <a:ext uri="{FF2B5EF4-FFF2-40B4-BE49-F238E27FC236}">
                <a16:creationId xmlns:a16="http://schemas.microsoft.com/office/drawing/2014/main" id="{A1DE8A9D-9A6E-4ABD-97B0-7C74D962A784}"/>
              </a:ext>
            </a:extLst>
          </p:cNvPr>
          <p:cNvGrpSpPr/>
          <p:nvPr/>
        </p:nvGrpSpPr>
        <p:grpSpPr>
          <a:xfrm>
            <a:off x="306570" y="591906"/>
            <a:ext cx="3954348" cy="461665"/>
            <a:chOff x="-3" y="4326643"/>
            <a:chExt cx="3954348" cy="461665"/>
          </a:xfrm>
        </p:grpSpPr>
        <p:sp>
          <p:nvSpPr>
            <p:cNvPr id="15" name="矩形 14">
              <a:extLst>
                <a:ext uri="{FF2B5EF4-FFF2-40B4-BE49-F238E27FC236}">
                  <a16:creationId xmlns:a16="http://schemas.microsoft.com/office/drawing/2014/main" id="{0417A7CE-2C78-4AF7-9304-E1F65F8FD9B1}"/>
                </a:ext>
              </a:extLst>
            </p:cNvPr>
            <p:cNvSpPr/>
            <p:nvPr/>
          </p:nvSpPr>
          <p:spPr>
            <a:xfrm>
              <a:off x="-3" y="4460785"/>
              <a:ext cx="193382" cy="19338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16" name="文本框 15">
              <a:extLst>
                <a:ext uri="{FF2B5EF4-FFF2-40B4-BE49-F238E27FC236}">
                  <a16:creationId xmlns:a16="http://schemas.microsoft.com/office/drawing/2014/main" id="{53C0F04F-FF4B-47C3-B3AE-F9B00F8FDB8E}"/>
                </a:ext>
              </a:extLst>
            </p:cNvPr>
            <p:cNvSpPr txBox="1"/>
            <p:nvPr/>
          </p:nvSpPr>
          <p:spPr>
            <a:xfrm>
              <a:off x="193379" y="4326643"/>
              <a:ext cx="3760966" cy="461665"/>
            </a:xfrm>
            <a:prstGeom prst="rect">
              <a:avLst/>
            </a:prstGeom>
            <a:noFill/>
          </p:spPr>
          <p:txBody>
            <a:bodyPr wrap="none" rtlCol="0">
              <a:spAutoFit/>
            </a:bodyPr>
            <a:lstStyle/>
            <a:p>
              <a:r>
                <a:rPr lang="en-US" altLang="zh-CN" sz="2400" dirty="0">
                  <a:latin typeface="Helvetica" panose="020B0604020202020204" pitchFamily="34" charset="0"/>
                  <a:ea typeface="+mj-ea"/>
                  <a:cs typeface="Helvetica" panose="020B0604020202020204" pitchFamily="34" charset="0"/>
                </a:rPr>
                <a:t>Implications for next stage</a:t>
              </a:r>
            </a:p>
          </p:txBody>
        </p:sp>
      </p:grpSp>
      <p:sp>
        <p:nvSpPr>
          <p:cNvPr id="17" name="矩形 16">
            <a:extLst>
              <a:ext uri="{FF2B5EF4-FFF2-40B4-BE49-F238E27FC236}">
                <a16:creationId xmlns:a16="http://schemas.microsoft.com/office/drawing/2014/main" id="{1B06A305-9FF8-4F26-8C78-567F78630D38}"/>
              </a:ext>
            </a:extLst>
          </p:cNvPr>
          <p:cNvSpPr/>
          <p:nvPr/>
        </p:nvSpPr>
        <p:spPr>
          <a:xfrm>
            <a:off x="499952" y="1359218"/>
            <a:ext cx="1569660" cy="400110"/>
          </a:xfrm>
          <a:prstGeom prst="rect">
            <a:avLst/>
          </a:prstGeom>
        </p:spPr>
        <p:txBody>
          <a:bodyPr wrap="none">
            <a:spAutoFit/>
          </a:bodyPr>
          <a:lstStyle/>
          <a:p>
            <a:pPr marL="285750" indent="-285750">
              <a:buFont typeface="Wingdings" panose="05000000000000000000" pitchFamily="2" charset="2"/>
              <a:buChar char="l"/>
            </a:pPr>
            <a:r>
              <a:rPr lang="en-US" altLang="zh-CN" sz="2000" dirty="0">
                <a:latin typeface="Helvetica" panose="020B0604020202020204" pitchFamily="34" charset="0"/>
                <a:cs typeface="Helvetica" panose="020B0604020202020204" pitchFamily="34" charset="0"/>
              </a:rPr>
              <a:t>Summary</a:t>
            </a:r>
          </a:p>
        </p:txBody>
      </p:sp>
      <p:sp>
        <p:nvSpPr>
          <p:cNvPr id="18" name="矩形 17">
            <a:extLst>
              <a:ext uri="{FF2B5EF4-FFF2-40B4-BE49-F238E27FC236}">
                <a16:creationId xmlns:a16="http://schemas.microsoft.com/office/drawing/2014/main" id="{A53CF257-0514-4B10-AC02-C16890190479}"/>
              </a:ext>
            </a:extLst>
          </p:cNvPr>
          <p:cNvSpPr/>
          <p:nvPr/>
        </p:nvSpPr>
        <p:spPr>
          <a:xfrm>
            <a:off x="499952" y="3028890"/>
            <a:ext cx="1827744" cy="400110"/>
          </a:xfrm>
          <a:prstGeom prst="rect">
            <a:avLst/>
          </a:prstGeom>
        </p:spPr>
        <p:txBody>
          <a:bodyPr wrap="none">
            <a:spAutoFit/>
          </a:bodyPr>
          <a:lstStyle/>
          <a:p>
            <a:pPr marL="285750" indent="-285750">
              <a:buFont typeface="Wingdings" panose="05000000000000000000" pitchFamily="2" charset="2"/>
              <a:buChar char="l"/>
            </a:pPr>
            <a:r>
              <a:rPr lang="en-US" altLang="zh-CN" sz="2000" dirty="0">
                <a:latin typeface="Helvetica" panose="020B0604020202020204" pitchFamily="34" charset="0"/>
                <a:cs typeface="Helvetica" panose="020B0604020202020204" pitchFamily="34" charset="0"/>
              </a:rPr>
              <a:t>Implications</a:t>
            </a:r>
          </a:p>
        </p:txBody>
      </p:sp>
    </p:spTree>
    <p:extLst>
      <p:ext uri="{BB962C8B-B14F-4D97-AF65-F5344CB8AC3E}">
        <p14:creationId xmlns:p14="http://schemas.microsoft.com/office/powerpoint/2010/main" val="33680456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06CDD74-0F1F-4B07-B064-8048678A8350}"/>
              </a:ext>
            </a:extLst>
          </p:cNvPr>
          <p:cNvSpPr txBox="1"/>
          <p:nvPr/>
        </p:nvSpPr>
        <p:spPr>
          <a:xfrm>
            <a:off x="190870" y="0"/>
            <a:ext cx="8762260" cy="646331"/>
          </a:xfrm>
          <a:prstGeom prst="rect">
            <a:avLst/>
          </a:prstGeom>
          <a:noFill/>
        </p:spPr>
        <p:txBody>
          <a:bodyPr wrap="square" rtlCol="0">
            <a:spAutoFit/>
          </a:bodyPr>
          <a:lstStyle/>
          <a:p>
            <a:r>
              <a:rPr lang="en-US" altLang="zh-CN" sz="3600" i="1" dirty="0">
                <a:latin typeface="Times New Roman" panose="02020603050405020304" pitchFamily="18" charset="0"/>
                <a:cs typeface="Times New Roman" panose="02020603050405020304" pitchFamily="18" charset="0"/>
              </a:rPr>
              <a:t>Chapter 4</a:t>
            </a:r>
            <a:endParaRPr lang="zh-CN" altLang="en-US" sz="3600" i="1"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E31BC675-D63F-461D-B67D-BB14BD33B5D0}"/>
              </a:ext>
            </a:extLst>
          </p:cNvPr>
          <p:cNvSpPr txBox="1"/>
          <p:nvPr/>
        </p:nvSpPr>
        <p:spPr>
          <a:xfrm>
            <a:off x="929936" y="652674"/>
            <a:ext cx="7284128" cy="1307537"/>
          </a:xfrm>
          <a:prstGeom prst="rect">
            <a:avLst/>
          </a:prstGeom>
          <a:noFill/>
        </p:spPr>
        <p:txBody>
          <a:bodyPr wrap="square" rtlCol="0">
            <a:spAutoFit/>
          </a:bodyPr>
          <a:lstStyle/>
          <a:p>
            <a:pPr>
              <a:lnSpc>
                <a:spcPct val="150000"/>
              </a:lnSpc>
            </a:pPr>
            <a:r>
              <a:rPr lang="en-US" altLang="zh-CN" sz="2800" i="1" dirty="0">
                <a:latin typeface="Times New Roman" panose="02020603050405020304" pitchFamily="18" charset="0"/>
                <a:cs typeface="Times New Roman" panose="02020603050405020304" pitchFamily="18" charset="0"/>
              </a:rPr>
              <a:t>Influencing Factors on Transit Ridership at Station Level</a:t>
            </a:r>
          </a:p>
        </p:txBody>
      </p:sp>
      <p:grpSp>
        <p:nvGrpSpPr>
          <p:cNvPr id="23" name="组合 22">
            <a:extLst>
              <a:ext uri="{FF2B5EF4-FFF2-40B4-BE49-F238E27FC236}">
                <a16:creationId xmlns:a16="http://schemas.microsoft.com/office/drawing/2014/main" id="{DFCFAF47-F178-4FE1-89C8-DDA21BCC7192}"/>
              </a:ext>
            </a:extLst>
          </p:cNvPr>
          <p:cNvGrpSpPr/>
          <p:nvPr/>
        </p:nvGrpSpPr>
        <p:grpSpPr>
          <a:xfrm>
            <a:off x="2182083" y="2974020"/>
            <a:ext cx="4779834" cy="324303"/>
            <a:chOff x="2130084" y="3124941"/>
            <a:chExt cx="4779834" cy="324303"/>
          </a:xfrm>
        </p:grpSpPr>
        <p:sp>
          <p:nvSpPr>
            <p:cNvPr id="24" name="椭圆 23">
              <a:extLst>
                <a:ext uri="{FF2B5EF4-FFF2-40B4-BE49-F238E27FC236}">
                  <a16:creationId xmlns:a16="http://schemas.microsoft.com/office/drawing/2014/main" id="{A9188812-3047-44E6-A020-979B21521FCE}"/>
                </a:ext>
              </a:extLst>
            </p:cNvPr>
            <p:cNvSpPr/>
            <p:nvPr/>
          </p:nvSpPr>
          <p:spPr>
            <a:xfrm>
              <a:off x="2130084" y="3218424"/>
              <a:ext cx="230820" cy="230820"/>
            </a:xfrm>
            <a:prstGeom prst="ellipse">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矩形 24">
              <a:extLst>
                <a:ext uri="{FF2B5EF4-FFF2-40B4-BE49-F238E27FC236}">
                  <a16:creationId xmlns:a16="http://schemas.microsoft.com/office/drawing/2014/main" id="{40E408F7-D71F-4E33-B889-F8ED8416F0DC}"/>
                </a:ext>
              </a:extLst>
            </p:cNvPr>
            <p:cNvSpPr/>
            <p:nvPr/>
          </p:nvSpPr>
          <p:spPr>
            <a:xfrm>
              <a:off x="2354921" y="3124941"/>
              <a:ext cx="4554997" cy="3243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latin typeface="Helvetica" panose="020B0604020202020204" pitchFamily="34" charset="0"/>
                  <a:cs typeface="Helvetica" panose="020B0604020202020204" pitchFamily="34" charset="0"/>
                </a:rPr>
                <a:t>Introduction</a:t>
              </a:r>
            </a:p>
          </p:txBody>
        </p:sp>
        <p:cxnSp>
          <p:nvCxnSpPr>
            <p:cNvPr id="26" name="直接连接符 25">
              <a:extLst>
                <a:ext uri="{FF2B5EF4-FFF2-40B4-BE49-F238E27FC236}">
                  <a16:creationId xmlns:a16="http://schemas.microsoft.com/office/drawing/2014/main" id="{AF0F9D7E-D609-4791-937B-DEA59561F0BA}"/>
                </a:ext>
              </a:extLst>
            </p:cNvPr>
            <p:cNvCxnSpPr>
              <a:cxnSpLocks/>
              <a:stCxn id="24" idx="4"/>
            </p:cNvCxnSpPr>
            <p:nvPr/>
          </p:nvCxnSpPr>
          <p:spPr>
            <a:xfrm>
              <a:off x="2245494" y="3449244"/>
              <a:ext cx="4664424" cy="0"/>
            </a:xfrm>
            <a:prstGeom prst="line">
              <a:avLst/>
            </a:prstGeom>
            <a:ln w="95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grpSp>
        <p:nvGrpSpPr>
          <p:cNvPr id="31" name="组合 30">
            <a:extLst>
              <a:ext uri="{FF2B5EF4-FFF2-40B4-BE49-F238E27FC236}">
                <a16:creationId xmlns:a16="http://schemas.microsoft.com/office/drawing/2014/main" id="{13FD6B7F-5A62-4D36-AF63-1826BA04444F}"/>
              </a:ext>
            </a:extLst>
          </p:cNvPr>
          <p:cNvGrpSpPr/>
          <p:nvPr/>
        </p:nvGrpSpPr>
        <p:grpSpPr>
          <a:xfrm>
            <a:off x="2182083" y="3552513"/>
            <a:ext cx="4779834" cy="326119"/>
            <a:chOff x="2130084" y="3123125"/>
            <a:chExt cx="4779834" cy="326119"/>
          </a:xfrm>
        </p:grpSpPr>
        <p:sp>
          <p:nvSpPr>
            <p:cNvPr id="35" name="椭圆 34">
              <a:extLst>
                <a:ext uri="{FF2B5EF4-FFF2-40B4-BE49-F238E27FC236}">
                  <a16:creationId xmlns:a16="http://schemas.microsoft.com/office/drawing/2014/main" id="{57AB9662-C5E6-4501-A115-106B68E06B1F}"/>
                </a:ext>
              </a:extLst>
            </p:cNvPr>
            <p:cNvSpPr/>
            <p:nvPr/>
          </p:nvSpPr>
          <p:spPr>
            <a:xfrm>
              <a:off x="2130084" y="3218424"/>
              <a:ext cx="230820" cy="230820"/>
            </a:xfrm>
            <a:prstGeom prst="ellipse">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矩形 35">
              <a:extLst>
                <a:ext uri="{FF2B5EF4-FFF2-40B4-BE49-F238E27FC236}">
                  <a16:creationId xmlns:a16="http://schemas.microsoft.com/office/drawing/2014/main" id="{C566DB78-6C02-4FD7-AA9B-632C0BDF2E6B}"/>
                </a:ext>
              </a:extLst>
            </p:cNvPr>
            <p:cNvSpPr/>
            <p:nvPr/>
          </p:nvSpPr>
          <p:spPr>
            <a:xfrm>
              <a:off x="2354921" y="3123125"/>
              <a:ext cx="4554997" cy="3243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latin typeface="Helvetica" panose="020B0604020202020204" pitchFamily="34" charset="0"/>
                  <a:cs typeface="Helvetica" panose="020B0604020202020204" pitchFamily="34" charset="0"/>
                </a:rPr>
                <a:t>Indicators</a:t>
              </a:r>
            </a:p>
          </p:txBody>
        </p:sp>
        <p:cxnSp>
          <p:nvCxnSpPr>
            <p:cNvPr id="42" name="直接连接符 41">
              <a:extLst>
                <a:ext uri="{FF2B5EF4-FFF2-40B4-BE49-F238E27FC236}">
                  <a16:creationId xmlns:a16="http://schemas.microsoft.com/office/drawing/2014/main" id="{91A11309-B499-4E91-9F38-B0815CE7B17D}"/>
                </a:ext>
              </a:extLst>
            </p:cNvPr>
            <p:cNvCxnSpPr>
              <a:cxnSpLocks/>
              <a:stCxn id="35" idx="4"/>
            </p:cNvCxnSpPr>
            <p:nvPr/>
          </p:nvCxnSpPr>
          <p:spPr>
            <a:xfrm>
              <a:off x="2245494" y="3449244"/>
              <a:ext cx="4664424" cy="0"/>
            </a:xfrm>
            <a:prstGeom prst="line">
              <a:avLst/>
            </a:prstGeom>
            <a:ln w="95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grpSp>
        <p:nvGrpSpPr>
          <p:cNvPr id="54" name="组合 53">
            <a:extLst>
              <a:ext uri="{FF2B5EF4-FFF2-40B4-BE49-F238E27FC236}">
                <a16:creationId xmlns:a16="http://schemas.microsoft.com/office/drawing/2014/main" id="{8A6EE5AB-EA93-4468-B554-30A5B5DC6CDA}"/>
              </a:ext>
            </a:extLst>
          </p:cNvPr>
          <p:cNvGrpSpPr/>
          <p:nvPr/>
        </p:nvGrpSpPr>
        <p:grpSpPr>
          <a:xfrm>
            <a:off x="2182083" y="4132822"/>
            <a:ext cx="4779834" cy="326119"/>
            <a:chOff x="2130084" y="3123125"/>
            <a:chExt cx="4779834" cy="326119"/>
          </a:xfrm>
        </p:grpSpPr>
        <p:sp>
          <p:nvSpPr>
            <p:cNvPr id="55" name="椭圆 54">
              <a:extLst>
                <a:ext uri="{FF2B5EF4-FFF2-40B4-BE49-F238E27FC236}">
                  <a16:creationId xmlns:a16="http://schemas.microsoft.com/office/drawing/2014/main" id="{93D42E61-752C-4567-9B1F-AAB00A7BA7C7}"/>
                </a:ext>
              </a:extLst>
            </p:cNvPr>
            <p:cNvSpPr/>
            <p:nvPr/>
          </p:nvSpPr>
          <p:spPr>
            <a:xfrm>
              <a:off x="2130084" y="3218424"/>
              <a:ext cx="230820" cy="230820"/>
            </a:xfrm>
            <a:prstGeom prst="ellipse">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矩形 55">
              <a:extLst>
                <a:ext uri="{FF2B5EF4-FFF2-40B4-BE49-F238E27FC236}">
                  <a16:creationId xmlns:a16="http://schemas.microsoft.com/office/drawing/2014/main" id="{D3685E9B-4C3E-4658-B8A9-DDFC4EE9FBEE}"/>
                </a:ext>
              </a:extLst>
            </p:cNvPr>
            <p:cNvSpPr/>
            <p:nvPr/>
          </p:nvSpPr>
          <p:spPr>
            <a:xfrm>
              <a:off x="2354921" y="3123125"/>
              <a:ext cx="4554997" cy="3243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latin typeface="Helvetica" panose="020B0604020202020204" pitchFamily="34" charset="0"/>
                  <a:cs typeface="Helvetica" panose="020B0604020202020204" pitchFamily="34" charset="0"/>
                </a:rPr>
                <a:t>Identification of valid factors</a:t>
              </a:r>
            </a:p>
          </p:txBody>
        </p:sp>
        <p:cxnSp>
          <p:nvCxnSpPr>
            <p:cNvPr id="57" name="直接连接符 56">
              <a:extLst>
                <a:ext uri="{FF2B5EF4-FFF2-40B4-BE49-F238E27FC236}">
                  <a16:creationId xmlns:a16="http://schemas.microsoft.com/office/drawing/2014/main" id="{99D27767-EE98-4829-A603-7E2AF2D44F80}"/>
                </a:ext>
              </a:extLst>
            </p:cNvPr>
            <p:cNvCxnSpPr>
              <a:cxnSpLocks/>
              <a:stCxn id="55" idx="4"/>
            </p:cNvCxnSpPr>
            <p:nvPr/>
          </p:nvCxnSpPr>
          <p:spPr>
            <a:xfrm>
              <a:off x="2245494" y="3449244"/>
              <a:ext cx="4664424" cy="0"/>
            </a:xfrm>
            <a:prstGeom prst="line">
              <a:avLst/>
            </a:prstGeom>
            <a:ln w="95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grpSp>
        <p:nvGrpSpPr>
          <p:cNvPr id="58" name="组合 57">
            <a:extLst>
              <a:ext uri="{FF2B5EF4-FFF2-40B4-BE49-F238E27FC236}">
                <a16:creationId xmlns:a16="http://schemas.microsoft.com/office/drawing/2014/main" id="{49AD157B-F4F5-48BC-954C-955694FDED46}"/>
              </a:ext>
            </a:extLst>
          </p:cNvPr>
          <p:cNvGrpSpPr/>
          <p:nvPr/>
        </p:nvGrpSpPr>
        <p:grpSpPr>
          <a:xfrm>
            <a:off x="2182083" y="4713131"/>
            <a:ext cx="4779834" cy="327938"/>
            <a:chOff x="2130084" y="3121306"/>
            <a:chExt cx="4779834" cy="327938"/>
          </a:xfrm>
        </p:grpSpPr>
        <p:sp>
          <p:nvSpPr>
            <p:cNvPr id="59" name="椭圆 58">
              <a:extLst>
                <a:ext uri="{FF2B5EF4-FFF2-40B4-BE49-F238E27FC236}">
                  <a16:creationId xmlns:a16="http://schemas.microsoft.com/office/drawing/2014/main" id="{588B2241-4014-4100-9AFA-7396D0D5A330}"/>
                </a:ext>
              </a:extLst>
            </p:cNvPr>
            <p:cNvSpPr/>
            <p:nvPr/>
          </p:nvSpPr>
          <p:spPr>
            <a:xfrm>
              <a:off x="2130084" y="3218424"/>
              <a:ext cx="230820" cy="230820"/>
            </a:xfrm>
            <a:prstGeom prst="ellipse">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0" name="矩形 59">
              <a:extLst>
                <a:ext uri="{FF2B5EF4-FFF2-40B4-BE49-F238E27FC236}">
                  <a16:creationId xmlns:a16="http://schemas.microsoft.com/office/drawing/2014/main" id="{8F084F53-EDB6-4E52-9B8E-FF157686C7BF}"/>
                </a:ext>
              </a:extLst>
            </p:cNvPr>
            <p:cNvSpPr/>
            <p:nvPr/>
          </p:nvSpPr>
          <p:spPr>
            <a:xfrm>
              <a:off x="2354921" y="3121306"/>
              <a:ext cx="4554997" cy="3243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latin typeface="Helvetica" panose="020B0604020202020204" pitchFamily="34" charset="0"/>
                  <a:cs typeface="Helvetica" panose="020B0604020202020204" pitchFamily="34" charset="0"/>
                </a:rPr>
                <a:t>Model estimation</a:t>
              </a:r>
            </a:p>
          </p:txBody>
        </p:sp>
        <p:cxnSp>
          <p:nvCxnSpPr>
            <p:cNvPr id="61" name="直接连接符 60">
              <a:extLst>
                <a:ext uri="{FF2B5EF4-FFF2-40B4-BE49-F238E27FC236}">
                  <a16:creationId xmlns:a16="http://schemas.microsoft.com/office/drawing/2014/main" id="{9E487AA2-02F2-4A6C-A8B9-7CC791867794}"/>
                </a:ext>
              </a:extLst>
            </p:cNvPr>
            <p:cNvCxnSpPr>
              <a:cxnSpLocks/>
              <a:stCxn id="59" idx="4"/>
            </p:cNvCxnSpPr>
            <p:nvPr/>
          </p:nvCxnSpPr>
          <p:spPr>
            <a:xfrm>
              <a:off x="2245494" y="3449244"/>
              <a:ext cx="4664424" cy="0"/>
            </a:xfrm>
            <a:prstGeom prst="line">
              <a:avLst/>
            </a:prstGeom>
            <a:ln w="95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grpSp>
        <p:nvGrpSpPr>
          <p:cNvPr id="62" name="组合 61">
            <a:extLst>
              <a:ext uri="{FF2B5EF4-FFF2-40B4-BE49-F238E27FC236}">
                <a16:creationId xmlns:a16="http://schemas.microsoft.com/office/drawing/2014/main" id="{1EFD2BED-DB17-4FD8-B6DC-EE5B7C818D9E}"/>
              </a:ext>
            </a:extLst>
          </p:cNvPr>
          <p:cNvGrpSpPr/>
          <p:nvPr/>
        </p:nvGrpSpPr>
        <p:grpSpPr>
          <a:xfrm>
            <a:off x="2182083" y="5295259"/>
            <a:ext cx="4779834" cy="327938"/>
            <a:chOff x="2130084" y="3121306"/>
            <a:chExt cx="4779834" cy="327938"/>
          </a:xfrm>
        </p:grpSpPr>
        <p:sp>
          <p:nvSpPr>
            <p:cNvPr id="63" name="椭圆 62">
              <a:extLst>
                <a:ext uri="{FF2B5EF4-FFF2-40B4-BE49-F238E27FC236}">
                  <a16:creationId xmlns:a16="http://schemas.microsoft.com/office/drawing/2014/main" id="{8D06A781-F04C-4811-9597-ED24A17E5284}"/>
                </a:ext>
              </a:extLst>
            </p:cNvPr>
            <p:cNvSpPr/>
            <p:nvPr/>
          </p:nvSpPr>
          <p:spPr>
            <a:xfrm>
              <a:off x="2130084" y="3218424"/>
              <a:ext cx="230820" cy="230820"/>
            </a:xfrm>
            <a:prstGeom prst="ellipse">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4" name="矩形 63">
              <a:extLst>
                <a:ext uri="{FF2B5EF4-FFF2-40B4-BE49-F238E27FC236}">
                  <a16:creationId xmlns:a16="http://schemas.microsoft.com/office/drawing/2014/main" id="{57FEF7F9-E3BD-447B-9724-DA918D1C1154}"/>
                </a:ext>
              </a:extLst>
            </p:cNvPr>
            <p:cNvSpPr/>
            <p:nvPr/>
          </p:nvSpPr>
          <p:spPr>
            <a:xfrm>
              <a:off x="2354921" y="3121306"/>
              <a:ext cx="4554997" cy="3243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latin typeface="Helvetica" panose="020B0604020202020204" pitchFamily="34" charset="0"/>
                  <a:cs typeface="Helvetica" panose="020B0604020202020204" pitchFamily="34" charset="0"/>
                </a:rPr>
                <a:t>Residual analysis</a:t>
              </a:r>
            </a:p>
          </p:txBody>
        </p:sp>
        <p:cxnSp>
          <p:nvCxnSpPr>
            <p:cNvPr id="65" name="直接连接符 64">
              <a:extLst>
                <a:ext uri="{FF2B5EF4-FFF2-40B4-BE49-F238E27FC236}">
                  <a16:creationId xmlns:a16="http://schemas.microsoft.com/office/drawing/2014/main" id="{60AF62ED-F8E0-433B-8FA6-B6665CF70EBA}"/>
                </a:ext>
              </a:extLst>
            </p:cNvPr>
            <p:cNvCxnSpPr>
              <a:cxnSpLocks/>
              <a:stCxn id="63" idx="4"/>
            </p:cNvCxnSpPr>
            <p:nvPr/>
          </p:nvCxnSpPr>
          <p:spPr>
            <a:xfrm>
              <a:off x="2245494" y="3449244"/>
              <a:ext cx="4664424" cy="0"/>
            </a:xfrm>
            <a:prstGeom prst="line">
              <a:avLst/>
            </a:prstGeom>
            <a:ln w="95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grpSp>
        <p:nvGrpSpPr>
          <p:cNvPr id="66" name="组合 65">
            <a:extLst>
              <a:ext uri="{FF2B5EF4-FFF2-40B4-BE49-F238E27FC236}">
                <a16:creationId xmlns:a16="http://schemas.microsoft.com/office/drawing/2014/main" id="{8D1EECF0-802F-44AF-8A09-3490310064AC}"/>
              </a:ext>
            </a:extLst>
          </p:cNvPr>
          <p:cNvGrpSpPr/>
          <p:nvPr/>
        </p:nvGrpSpPr>
        <p:grpSpPr>
          <a:xfrm>
            <a:off x="2182083" y="5877388"/>
            <a:ext cx="4779834" cy="327938"/>
            <a:chOff x="2130084" y="3121306"/>
            <a:chExt cx="4779834" cy="327938"/>
          </a:xfrm>
        </p:grpSpPr>
        <p:sp>
          <p:nvSpPr>
            <p:cNvPr id="67" name="椭圆 66">
              <a:extLst>
                <a:ext uri="{FF2B5EF4-FFF2-40B4-BE49-F238E27FC236}">
                  <a16:creationId xmlns:a16="http://schemas.microsoft.com/office/drawing/2014/main" id="{6E6ACF7D-997D-40EB-9391-3EE57AF4A191}"/>
                </a:ext>
              </a:extLst>
            </p:cNvPr>
            <p:cNvSpPr/>
            <p:nvPr/>
          </p:nvSpPr>
          <p:spPr>
            <a:xfrm>
              <a:off x="2130084" y="3218424"/>
              <a:ext cx="230820" cy="230820"/>
            </a:xfrm>
            <a:prstGeom prst="ellipse">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8" name="矩形 67">
              <a:extLst>
                <a:ext uri="{FF2B5EF4-FFF2-40B4-BE49-F238E27FC236}">
                  <a16:creationId xmlns:a16="http://schemas.microsoft.com/office/drawing/2014/main" id="{651AB047-43D4-4033-9B22-ACF1A989D81A}"/>
                </a:ext>
              </a:extLst>
            </p:cNvPr>
            <p:cNvSpPr/>
            <p:nvPr/>
          </p:nvSpPr>
          <p:spPr>
            <a:xfrm>
              <a:off x="2354921" y="3121306"/>
              <a:ext cx="4554997" cy="3243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latin typeface="Helvetica" panose="020B0604020202020204" pitchFamily="34" charset="0"/>
                  <a:cs typeface="Helvetica" panose="020B0604020202020204" pitchFamily="34" charset="0"/>
                </a:rPr>
                <a:t>Conclusion</a:t>
              </a:r>
            </a:p>
          </p:txBody>
        </p:sp>
        <p:cxnSp>
          <p:nvCxnSpPr>
            <p:cNvPr id="69" name="直接连接符 68">
              <a:extLst>
                <a:ext uri="{FF2B5EF4-FFF2-40B4-BE49-F238E27FC236}">
                  <a16:creationId xmlns:a16="http://schemas.microsoft.com/office/drawing/2014/main" id="{BC50EB69-24EE-4FD0-B4E0-1C62936FF783}"/>
                </a:ext>
              </a:extLst>
            </p:cNvPr>
            <p:cNvCxnSpPr>
              <a:cxnSpLocks/>
              <a:stCxn id="67" idx="4"/>
            </p:cNvCxnSpPr>
            <p:nvPr/>
          </p:nvCxnSpPr>
          <p:spPr>
            <a:xfrm>
              <a:off x="2245494" y="3449244"/>
              <a:ext cx="4664424" cy="0"/>
            </a:xfrm>
            <a:prstGeom prst="line">
              <a:avLst/>
            </a:prstGeom>
            <a:ln w="95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sp>
        <p:nvSpPr>
          <p:cNvPr id="2" name="灯片编号占位符 1">
            <a:extLst>
              <a:ext uri="{FF2B5EF4-FFF2-40B4-BE49-F238E27FC236}">
                <a16:creationId xmlns:a16="http://schemas.microsoft.com/office/drawing/2014/main" id="{D6B07FB5-D26D-4421-BA31-889C185E98D5}"/>
              </a:ext>
            </a:extLst>
          </p:cNvPr>
          <p:cNvSpPr>
            <a:spLocks noGrp="1"/>
          </p:cNvSpPr>
          <p:nvPr>
            <p:ph type="sldNum" sz="quarter" idx="12"/>
          </p:nvPr>
        </p:nvSpPr>
        <p:spPr>
          <a:xfrm>
            <a:off x="7086600" y="6492874"/>
            <a:ext cx="2057400" cy="365125"/>
          </a:xfrm>
        </p:spPr>
        <p:txBody>
          <a:bodyPr/>
          <a:lstStyle/>
          <a:p>
            <a:fld id="{A17BB91D-344C-44E0-9148-DFE0CFF5CFC9}" type="slidenum">
              <a:rPr lang="zh-CN" altLang="en-US" smtClean="0"/>
              <a:t>44</a:t>
            </a:fld>
            <a:endParaRPr lang="zh-CN" altLang="en-US"/>
          </a:p>
        </p:txBody>
      </p:sp>
    </p:spTree>
    <p:extLst>
      <p:ext uri="{BB962C8B-B14F-4D97-AF65-F5344CB8AC3E}">
        <p14:creationId xmlns:p14="http://schemas.microsoft.com/office/powerpoint/2010/main" val="4432881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2" name="组合 191">
            <a:extLst>
              <a:ext uri="{FF2B5EF4-FFF2-40B4-BE49-F238E27FC236}">
                <a16:creationId xmlns:a16="http://schemas.microsoft.com/office/drawing/2014/main" id="{CD091EF0-B0DC-4AFC-A030-935DA2127866}"/>
              </a:ext>
            </a:extLst>
          </p:cNvPr>
          <p:cNvGrpSpPr/>
          <p:nvPr/>
        </p:nvGrpSpPr>
        <p:grpSpPr>
          <a:xfrm>
            <a:off x="499951" y="5575946"/>
            <a:ext cx="7294392" cy="369332"/>
            <a:chOff x="499951" y="1948862"/>
            <a:chExt cx="7294392" cy="369332"/>
          </a:xfrm>
        </p:grpSpPr>
        <p:sp>
          <p:nvSpPr>
            <p:cNvPr id="193" name="矩形 192">
              <a:extLst>
                <a:ext uri="{FF2B5EF4-FFF2-40B4-BE49-F238E27FC236}">
                  <a16:creationId xmlns:a16="http://schemas.microsoft.com/office/drawing/2014/main" id="{396575A2-114B-4455-838B-8DD04EEEAD58}"/>
                </a:ext>
              </a:extLst>
            </p:cNvPr>
            <p:cNvSpPr/>
            <p:nvPr/>
          </p:nvSpPr>
          <p:spPr>
            <a:xfrm>
              <a:off x="833180" y="1948862"/>
              <a:ext cx="6961163" cy="369332"/>
            </a:xfrm>
            <a:prstGeom prst="rect">
              <a:avLst/>
            </a:prstGeom>
          </p:spPr>
          <p:txBody>
            <a:bodyPr wrap="square">
              <a:spAutoFit/>
            </a:bodyPr>
            <a:lstStyle/>
            <a:p>
              <a:r>
                <a:rPr lang="en-US" altLang="zh-CN" dirty="0">
                  <a:latin typeface="Helvetica" panose="020B0604020202020204" pitchFamily="34" charset="0"/>
                  <a:cs typeface="Helvetica" panose="020B0604020202020204" pitchFamily="34" charset="0"/>
                </a:rPr>
                <a:t>What factors influence transit ridership </a:t>
              </a:r>
              <a:r>
                <a:rPr lang="en-US" altLang="zh-CN" dirty="0">
                  <a:solidFill>
                    <a:srgbClr val="FF3300"/>
                  </a:solidFill>
                  <a:latin typeface="Helvetica" panose="020B0604020202020204" pitchFamily="34" charset="0"/>
                  <a:cs typeface="Helvetica" panose="020B0604020202020204" pitchFamily="34" charset="0"/>
                </a:rPr>
                <a:t>between station and station</a:t>
              </a:r>
              <a:r>
                <a:rPr lang="en-US" altLang="zh-CN" dirty="0">
                  <a:latin typeface="Helvetica" panose="020B0604020202020204" pitchFamily="34" charset="0"/>
                  <a:cs typeface="Helvetica" panose="020B0604020202020204" pitchFamily="34" charset="0"/>
                </a:rPr>
                <a:t>?</a:t>
              </a:r>
            </a:p>
          </p:txBody>
        </p:sp>
        <p:sp>
          <p:nvSpPr>
            <p:cNvPr id="194" name="矩形: 圆角 193">
              <a:extLst>
                <a:ext uri="{FF2B5EF4-FFF2-40B4-BE49-F238E27FC236}">
                  <a16:creationId xmlns:a16="http://schemas.microsoft.com/office/drawing/2014/main" id="{D3B843D3-1224-4638-B520-AFFF7B379FB7}"/>
                </a:ext>
              </a:extLst>
            </p:cNvPr>
            <p:cNvSpPr/>
            <p:nvPr/>
          </p:nvSpPr>
          <p:spPr>
            <a:xfrm>
              <a:off x="499951" y="1990458"/>
              <a:ext cx="288758" cy="288758"/>
            </a:xfrm>
            <a:prstGeom prst="roundRect">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Helvetica" panose="020B0604020202020204" pitchFamily="34" charset="0"/>
                  <a:cs typeface="Helvetica" panose="020B0604020202020204" pitchFamily="34" charset="0"/>
                </a:rPr>
                <a:t>3</a:t>
              </a:r>
              <a:endParaRPr lang="zh-CN" altLang="en-US" dirty="0">
                <a:solidFill>
                  <a:schemeClr val="tx1"/>
                </a:solidFill>
                <a:latin typeface="Helvetica" panose="020B0604020202020204" pitchFamily="34" charset="0"/>
                <a:cs typeface="Helvetica" panose="020B0604020202020204" pitchFamily="34" charset="0"/>
              </a:endParaRPr>
            </a:p>
          </p:txBody>
        </p:sp>
      </p:grpSp>
      <p:sp>
        <p:nvSpPr>
          <p:cNvPr id="96" name="矩形 95">
            <a:extLst>
              <a:ext uri="{FF2B5EF4-FFF2-40B4-BE49-F238E27FC236}">
                <a16:creationId xmlns:a16="http://schemas.microsoft.com/office/drawing/2014/main" id="{5A8708F4-599A-4110-86DD-BB43CD9207D7}"/>
              </a:ext>
            </a:extLst>
          </p:cNvPr>
          <p:cNvSpPr/>
          <p:nvPr/>
        </p:nvSpPr>
        <p:spPr>
          <a:xfrm>
            <a:off x="362755" y="5443603"/>
            <a:ext cx="7611759" cy="601526"/>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90" name="组合 189">
            <a:extLst>
              <a:ext uri="{FF2B5EF4-FFF2-40B4-BE49-F238E27FC236}">
                <a16:creationId xmlns:a16="http://schemas.microsoft.com/office/drawing/2014/main" id="{D9786647-465B-4648-827A-6B6CD36E2FF7}"/>
              </a:ext>
            </a:extLst>
          </p:cNvPr>
          <p:cNvGrpSpPr/>
          <p:nvPr/>
        </p:nvGrpSpPr>
        <p:grpSpPr>
          <a:xfrm>
            <a:off x="499951" y="1296826"/>
            <a:ext cx="7294392" cy="369332"/>
            <a:chOff x="499951" y="1442718"/>
            <a:chExt cx="7294392" cy="369332"/>
          </a:xfrm>
        </p:grpSpPr>
        <p:sp>
          <p:nvSpPr>
            <p:cNvPr id="68" name="矩形 67">
              <a:extLst>
                <a:ext uri="{FF2B5EF4-FFF2-40B4-BE49-F238E27FC236}">
                  <a16:creationId xmlns:a16="http://schemas.microsoft.com/office/drawing/2014/main" id="{8363BB50-256A-4972-8B2D-CBC92B1F6EDA}"/>
                </a:ext>
              </a:extLst>
            </p:cNvPr>
            <p:cNvSpPr/>
            <p:nvPr/>
          </p:nvSpPr>
          <p:spPr>
            <a:xfrm>
              <a:off x="833180" y="1442718"/>
              <a:ext cx="6961163" cy="369332"/>
            </a:xfrm>
            <a:prstGeom prst="rect">
              <a:avLst/>
            </a:prstGeom>
          </p:spPr>
          <p:txBody>
            <a:bodyPr wrap="square">
              <a:spAutoFit/>
            </a:bodyPr>
            <a:lstStyle/>
            <a:p>
              <a:r>
                <a:rPr lang="zh-CN" altLang="en-US" dirty="0">
                  <a:latin typeface="Helvetica" panose="020B0604020202020204" pitchFamily="34" charset="0"/>
                  <a:cs typeface="Helvetica" panose="020B0604020202020204" pitchFamily="34" charset="0"/>
                </a:rPr>
                <a:t>What </a:t>
              </a:r>
              <a:r>
                <a:rPr lang="en-US" altLang="zh-CN" dirty="0">
                  <a:latin typeface="Helvetica" panose="020B0604020202020204" pitchFamily="34" charset="0"/>
                  <a:cs typeface="Helvetica" panose="020B0604020202020204" pitchFamily="34" charset="0"/>
                </a:rPr>
                <a:t>influence the </a:t>
              </a:r>
              <a:r>
                <a:rPr lang="en-US" altLang="zh-CN" dirty="0">
                  <a:solidFill>
                    <a:srgbClr val="FF3300"/>
                  </a:solidFill>
                  <a:latin typeface="Helvetica" panose="020B0604020202020204" pitchFamily="34" charset="0"/>
                  <a:cs typeface="Helvetica" panose="020B0604020202020204" pitchFamily="34" charset="0"/>
                </a:rPr>
                <a:t>walking duration </a:t>
              </a:r>
              <a:r>
                <a:rPr lang="en-US" altLang="zh-CN" dirty="0">
                  <a:latin typeface="Helvetica" panose="020B0604020202020204" pitchFamily="34" charset="0"/>
                  <a:cs typeface="Helvetica" panose="020B0604020202020204" pitchFamily="34" charset="0"/>
                </a:rPr>
                <a:t>to transit stations</a:t>
              </a:r>
              <a:r>
                <a:rPr lang="zh-CN" altLang="en-US" dirty="0">
                  <a:latin typeface="Helvetica" panose="020B0604020202020204" pitchFamily="34" charset="0"/>
                  <a:cs typeface="Helvetica" panose="020B0604020202020204" pitchFamily="34" charset="0"/>
                </a:rPr>
                <a:t>?</a:t>
              </a:r>
            </a:p>
          </p:txBody>
        </p:sp>
        <p:sp>
          <p:nvSpPr>
            <p:cNvPr id="187" name="矩形: 圆角 186">
              <a:extLst>
                <a:ext uri="{FF2B5EF4-FFF2-40B4-BE49-F238E27FC236}">
                  <a16:creationId xmlns:a16="http://schemas.microsoft.com/office/drawing/2014/main" id="{563C6D9C-4D0B-490C-871B-2F81589ED6C0}"/>
                </a:ext>
              </a:extLst>
            </p:cNvPr>
            <p:cNvSpPr/>
            <p:nvPr/>
          </p:nvSpPr>
          <p:spPr>
            <a:xfrm>
              <a:off x="499951" y="1484314"/>
              <a:ext cx="288758" cy="288758"/>
            </a:xfrm>
            <a:prstGeom prst="roundRect">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Helvetica" panose="020B0604020202020204" pitchFamily="34" charset="0"/>
                  <a:cs typeface="Helvetica" panose="020B0604020202020204" pitchFamily="34" charset="0"/>
                </a:rPr>
                <a:t>1</a:t>
              </a:r>
              <a:endParaRPr lang="zh-CN" altLang="en-US" dirty="0">
                <a:solidFill>
                  <a:schemeClr val="tx1"/>
                </a:solidFill>
                <a:latin typeface="Helvetica" panose="020B0604020202020204" pitchFamily="34" charset="0"/>
                <a:cs typeface="Helvetica" panose="020B0604020202020204" pitchFamily="34" charset="0"/>
              </a:endParaRPr>
            </a:p>
          </p:txBody>
        </p:sp>
      </p:grpSp>
      <p:sp>
        <p:nvSpPr>
          <p:cNvPr id="98" name="矩形 97">
            <a:extLst>
              <a:ext uri="{FF2B5EF4-FFF2-40B4-BE49-F238E27FC236}">
                <a16:creationId xmlns:a16="http://schemas.microsoft.com/office/drawing/2014/main" id="{0F5707F8-3590-48AE-900B-D0E8F188498D}"/>
              </a:ext>
            </a:extLst>
          </p:cNvPr>
          <p:cNvSpPr/>
          <p:nvPr/>
        </p:nvSpPr>
        <p:spPr>
          <a:xfrm>
            <a:off x="337166" y="1223857"/>
            <a:ext cx="6230100" cy="515008"/>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Introduction</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chemeClr val="accent5"/>
          </a:solidFill>
          <a:ln w="28575" cap="flat">
            <a:solidFill>
              <a:schemeClr val="accent5"/>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280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rPr>
              <a:t>4.1</a:t>
            </a:r>
            <a:endParaRPr kumimoji="0" lang="zh-CN" altLang="en-US" sz="280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234FC402-70AC-44C2-A3EF-B46A5706EA68}"/>
              </a:ext>
            </a:extLst>
          </p:cNvPr>
          <p:cNvSpPr>
            <a:spLocks noGrp="1"/>
          </p:cNvSpPr>
          <p:nvPr>
            <p:ph type="sldNum" sz="quarter" idx="12"/>
          </p:nvPr>
        </p:nvSpPr>
        <p:spPr/>
        <p:txBody>
          <a:bodyPr/>
          <a:lstStyle/>
          <a:p>
            <a:fld id="{A17BB91D-344C-44E0-9148-DFE0CFF5CFC9}" type="slidenum">
              <a:rPr lang="zh-CN" altLang="en-US" smtClean="0">
                <a:latin typeface="Helvetica" panose="020B0604020202020204" pitchFamily="34" charset="0"/>
                <a:cs typeface="Helvetica" panose="020B0604020202020204" pitchFamily="34" charset="0"/>
              </a:rPr>
              <a:t>45</a:t>
            </a:fld>
            <a:endParaRPr lang="zh-CN" altLang="en-US">
              <a:latin typeface="Helvetica" panose="020B0604020202020204" pitchFamily="34" charset="0"/>
              <a:cs typeface="Helvetica" panose="020B0604020202020204" pitchFamily="34" charset="0"/>
            </a:endParaRPr>
          </a:p>
        </p:txBody>
      </p:sp>
      <p:grpSp>
        <p:nvGrpSpPr>
          <p:cNvPr id="60" name="组合 59">
            <a:extLst>
              <a:ext uri="{FF2B5EF4-FFF2-40B4-BE49-F238E27FC236}">
                <a16:creationId xmlns:a16="http://schemas.microsoft.com/office/drawing/2014/main" id="{4D321717-5D43-4368-9DFB-F11FB2A66036}"/>
              </a:ext>
            </a:extLst>
          </p:cNvPr>
          <p:cNvGrpSpPr/>
          <p:nvPr/>
        </p:nvGrpSpPr>
        <p:grpSpPr>
          <a:xfrm>
            <a:off x="306570" y="589253"/>
            <a:ext cx="3579245" cy="461665"/>
            <a:chOff x="-3" y="4323990"/>
            <a:chExt cx="3579245" cy="461665"/>
          </a:xfrm>
        </p:grpSpPr>
        <p:sp>
          <p:nvSpPr>
            <p:cNvPr id="62" name="矩形 61">
              <a:extLst>
                <a:ext uri="{FF2B5EF4-FFF2-40B4-BE49-F238E27FC236}">
                  <a16:creationId xmlns:a16="http://schemas.microsoft.com/office/drawing/2014/main" id="{DD60977C-9EE1-448B-87A9-FE385F8DF6B4}"/>
                </a:ext>
              </a:extLst>
            </p:cNvPr>
            <p:cNvSpPr/>
            <p:nvPr/>
          </p:nvSpPr>
          <p:spPr>
            <a:xfrm>
              <a:off x="-3" y="4460785"/>
              <a:ext cx="193382" cy="1933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65" name="文本框 64">
              <a:extLst>
                <a:ext uri="{FF2B5EF4-FFF2-40B4-BE49-F238E27FC236}">
                  <a16:creationId xmlns:a16="http://schemas.microsoft.com/office/drawing/2014/main" id="{BB4E827D-21E4-4AF8-9CB4-5C69532477A1}"/>
                </a:ext>
              </a:extLst>
            </p:cNvPr>
            <p:cNvSpPr txBox="1"/>
            <p:nvPr/>
          </p:nvSpPr>
          <p:spPr>
            <a:xfrm>
              <a:off x="193379" y="4323990"/>
              <a:ext cx="3385863" cy="461665"/>
            </a:xfrm>
            <a:prstGeom prst="rect">
              <a:avLst/>
            </a:prstGeom>
            <a:noFill/>
          </p:spPr>
          <p:txBody>
            <a:bodyPr wrap="none" rtlCol="0">
              <a:spAutoFit/>
            </a:bodyPr>
            <a:lstStyle/>
            <a:p>
              <a:r>
                <a:rPr lang="en-US" altLang="zh-CN" sz="2400" dirty="0">
                  <a:latin typeface="Helvetica" panose="020B0604020202020204" pitchFamily="34" charset="0"/>
                  <a:cs typeface="Helvetica" panose="020B0604020202020204" pitchFamily="34" charset="0"/>
                </a:rPr>
                <a:t>The question to answer</a:t>
              </a:r>
            </a:p>
          </p:txBody>
        </p:sp>
      </p:grpSp>
      <p:grpSp>
        <p:nvGrpSpPr>
          <p:cNvPr id="191" name="组合 190">
            <a:extLst>
              <a:ext uri="{FF2B5EF4-FFF2-40B4-BE49-F238E27FC236}">
                <a16:creationId xmlns:a16="http://schemas.microsoft.com/office/drawing/2014/main" id="{768477B1-40AD-4398-9990-90625AF33595}"/>
              </a:ext>
            </a:extLst>
          </p:cNvPr>
          <p:cNvGrpSpPr/>
          <p:nvPr/>
        </p:nvGrpSpPr>
        <p:grpSpPr>
          <a:xfrm>
            <a:off x="499951" y="4887604"/>
            <a:ext cx="7294392" cy="369332"/>
            <a:chOff x="499951" y="1948862"/>
            <a:chExt cx="7294392" cy="369332"/>
          </a:xfrm>
        </p:grpSpPr>
        <p:sp>
          <p:nvSpPr>
            <p:cNvPr id="188" name="矩形 187">
              <a:extLst>
                <a:ext uri="{FF2B5EF4-FFF2-40B4-BE49-F238E27FC236}">
                  <a16:creationId xmlns:a16="http://schemas.microsoft.com/office/drawing/2014/main" id="{2AF0FEB2-81A3-4EB7-98EE-9774C3D0B937}"/>
                </a:ext>
              </a:extLst>
            </p:cNvPr>
            <p:cNvSpPr/>
            <p:nvPr/>
          </p:nvSpPr>
          <p:spPr>
            <a:xfrm>
              <a:off x="833180" y="1948862"/>
              <a:ext cx="6961163" cy="369332"/>
            </a:xfrm>
            <a:prstGeom prst="rect">
              <a:avLst/>
            </a:prstGeom>
          </p:spPr>
          <p:txBody>
            <a:bodyPr wrap="square">
              <a:spAutoFit/>
            </a:bodyPr>
            <a:lstStyle/>
            <a:p>
              <a:r>
                <a:rPr lang="en-US" altLang="zh-CN" dirty="0">
                  <a:latin typeface="Helvetica" panose="020B0604020202020204" pitchFamily="34" charset="0"/>
                  <a:cs typeface="Helvetica" panose="020B0604020202020204" pitchFamily="34" charset="0"/>
                </a:rPr>
                <a:t>What factors explain transit ridership at </a:t>
              </a:r>
              <a:r>
                <a:rPr lang="en-US" altLang="zh-CN" dirty="0">
                  <a:solidFill>
                    <a:srgbClr val="FF3300"/>
                  </a:solidFill>
                  <a:latin typeface="Helvetica" panose="020B0604020202020204" pitchFamily="34" charset="0"/>
                  <a:cs typeface="Helvetica" panose="020B0604020202020204" pitchFamily="34" charset="0"/>
                </a:rPr>
                <a:t>station level</a:t>
              </a:r>
              <a:r>
                <a:rPr lang="en-US" altLang="zh-CN" dirty="0">
                  <a:latin typeface="Helvetica" panose="020B0604020202020204" pitchFamily="34" charset="0"/>
                  <a:cs typeface="Helvetica" panose="020B0604020202020204" pitchFamily="34" charset="0"/>
                </a:rPr>
                <a:t>?</a:t>
              </a:r>
            </a:p>
          </p:txBody>
        </p:sp>
        <p:sp>
          <p:nvSpPr>
            <p:cNvPr id="189" name="矩形: 圆角 188">
              <a:extLst>
                <a:ext uri="{FF2B5EF4-FFF2-40B4-BE49-F238E27FC236}">
                  <a16:creationId xmlns:a16="http://schemas.microsoft.com/office/drawing/2014/main" id="{B3A4D514-7DB9-4990-A739-457126B30DFA}"/>
                </a:ext>
              </a:extLst>
            </p:cNvPr>
            <p:cNvSpPr/>
            <p:nvPr/>
          </p:nvSpPr>
          <p:spPr>
            <a:xfrm>
              <a:off x="499951" y="1990458"/>
              <a:ext cx="288758" cy="288758"/>
            </a:xfrm>
            <a:prstGeom prst="roundRect">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Helvetica" panose="020B0604020202020204" pitchFamily="34" charset="0"/>
                  <a:cs typeface="Helvetica" panose="020B0604020202020204" pitchFamily="34" charset="0"/>
                </a:rPr>
                <a:t>2</a:t>
              </a:r>
              <a:endParaRPr lang="zh-CN" altLang="en-US" dirty="0">
                <a:solidFill>
                  <a:schemeClr val="tx1"/>
                </a:solidFill>
                <a:latin typeface="Helvetica" panose="020B0604020202020204" pitchFamily="34" charset="0"/>
                <a:cs typeface="Helvetica" panose="020B0604020202020204" pitchFamily="34" charset="0"/>
              </a:endParaRPr>
            </a:p>
          </p:txBody>
        </p:sp>
      </p:grpSp>
      <p:sp>
        <p:nvSpPr>
          <p:cNvPr id="102" name="文本框 101">
            <a:extLst>
              <a:ext uri="{FF2B5EF4-FFF2-40B4-BE49-F238E27FC236}">
                <a16:creationId xmlns:a16="http://schemas.microsoft.com/office/drawing/2014/main" id="{E7934341-D01C-4FFA-8E97-922D6BDB8AF4}"/>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4 - Influencing Factors on Transit Ridership at Station Level</a:t>
            </a:r>
            <a:endParaRPr lang="en-US" altLang="zh-CN" sz="1400" i="1" dirty="0">
              <a:latin typeface="Times New Roman" panose="02020603050405020304" pitchFamily="18" charset="0"/>
              <a:cs typeface="Times New Roman" panose="02020603050405020304" pitchFamily="18" charset="0"/>
            </a:endParaRPr>
          </a:p>
        </p:txBody>
      </p:sp>
      <p:grpSp>
        <p:nvGrpSpPr>
          <p:cNvPr id="103" name="组合 102">
            <a:extLst>
              <a:ext uri="{FF2B5EF4-FFF2-40B4-BE49-F238E27FC236}">
                <a16:creationId xmlns:a16="http://schemas.microsoft.com/office/drawing/2014/main" id="{CD63D4F2-B286-4400-B3DC-5FBED86E90D1}"/>
              </a:ext>
            </a:extLst>
          </p:cNvPr>
          <p:cNvGrpSpPr/>
          <p:nvPr/>
        </p:nvGrpSpPr>
        <p:grpSpPr>
          <a:xfrm>
            <a:off x="1611756" y="1772954"/>
            <a:ext cx="6182587" cy="2828974"/>
            <a:chOff x="1611756" y="1772954"/>
            <a:chExt cx="6182587" cy="2828974"/>
          </a:xfrm>
        </p:grpSpPr>
        <p:grpSp>
          <p:nvGrpSpPr>
            <p:cNvPr id="104" name="组合 103">
              <a:extLst>
                <a:ext uri="{FF2B5EF4-FFF2-40B4-BE49-F238E27FC236}">
                  <a16:creationId xmlns:a16="http://schemas.microsoft.com/office/drawing/2014/main" id="{89D752CC-613E-4E6A-BF61-558F0AA93F93}"/>
                </a:ext>
              </a:extLst>
            </p:cNvPr>
            <p:cNvGrpSpPr/>
            <p:nvPr/>
          </p:nvGrpSpPr>
          <p:grpSpPr>
            <a:xfrm>
              <a:off x="1611756" y="2312422"/>
              <a:ext cx="6182587" cy="2289506"/>
              <a:chOff x="1130321" y="2201087"/>
              <a:chExt cx="6182587" cy="2289506"/>
            </a:xfrm>
          </p:grpSpPr>
          <p:grpSp>
            <p:nvGrpSpPr>
              <p:cNvPr id="129" name="组合 128">
                <a:extLst>
                  <a:ext uri="{FF2B5EF4-FFF2-40B4-BE49-F238E27FC236}">
                    <a16:creationId xmlns:a16="http://schemas.microsoft.com/office/drawing/2014/main" id="{B183C47D-8E5B-4AA8-B9F7-C39841773E37}"/>
                  </a:ext>
                </a:extLst>
              </p:cNvPr>
              <p:cNvGrpSpPr/>
              <p:nvPr/>
            </p:nvGrpSpPr>
            <p:grpSpPr>
              <a:xfrm>
                <a:off x="1588244" y="2201087"/>
                <a:ext cx="5242617" cy="2062264"/>
                <a:chOff x="1912094" y="2163900"/>
                <a:chExt cx="5242617" cy="2062264"/>
              </a:xfrm>
            </p:grpSpPr>
            <p:grpSp>
              <p:nvGrpSpPr>
                <p:cNvPr id="245" name="组合 244">
                  <a:extLst>
                    <a:ext uri="{FF2B5EF4-FFF2-40B4-BE49-F238E27FC236}">
                      <a16:creationId xmlns:a16="http://schemas.microsoft.com/office/drawing/2014/main" id="{81B064CB-8A6B-44F3-BC17-A449015C80E0}"/>
                    </a:ext>
                  </a:extLst>
                </p:cNvPr>
                <p:cNvGrpSpPr/>
                <p:nvPr/>
              </p:nvGrpSpPr>
              <p:grpSpPr>
                <a:xfrm>
                  <a:off x="1912094" y="2163900"/>
                  <a:ext cx="5242617" cy="2062264"/>
                  <a:chOff x="2052347" y="2309514"/>
                  <a:chExt cx="5242617" cy="2062264"/>
                </a:xfrm>
              </p:grpSpPr>
              <p:grpSp>
                <p:nvGrpSpPr>
                  <p:cNvPr id="248" name="组合 247">
                    <a:extLst>
                      <a:ext uri="{FF2B5EF4-FFF2-40B4-BE49-F238E27FC236}">
                        <a16:creationId xmlns:a16="http://schemas.microsoft.com/office/drawing/2014/main" id="{6B5A0E90-69F9-4463-8D7F-D5C0D8D6BE39}"/>
                      </a:ext>
                    </a:extLst>
                  </p:cNvPr>
                  <p:cNvGrpSpPr/>
                  <p:nvPr/>
                </p:nvGrpSpPr>
                <p:grpSpPr>
                  <a:xfrm>
                    <a:off x="2052347" y="2309514"/>
                    <a:ext cx="2062264" cy="2062264"/>
                    <a:chOff x="3147199" y="1430771"/>
                    <a:chExt cx="2062264" cy="2062264"/>
                  </a:xfrm>
                </p:grpSpPr>
                <p:sp>
                  <p:nvSpPr>
                    <p:cNvPr id="252" name="矩形 251">
                      <a:extLst>
                        <a:ext uri="{FF2B5EF4-FFF2-40B4-BE49-F238E27FC236}">
                          <a16:creationId xmlns:a16="http://schemas.microsoft.com/office/drawing/2014/main" id="{C26F6367-21B0-4FCF-8C37-F18F11B8A4B8}"/>
                        </a:ext>
                      </a:extLst>
                    </p:cNvPr>
                    <p:cNvSpPr/>
                    <p:nvPr/>
                  </p:nvSpPr>
                  <p:spPr>
                    <a:xfrm>
                      <a:off x="3998068" y="2373549"/>
                      <a:ext cx="408562" cy="1658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3" name="椭圆 252">
                      <a:extLst>
                        <a:ext uri="{FF2B5EF4-FFF2-40B4-BE49-F238E27FC236}">
                          <a16:creationId xmlns:a16="http://schemas.microsoft.com/office/drawing/2014/main" id="{534A837A-9E37-477D-9451-FE9AFFCA0E03}"/>
                        </a:ext>
                      </a:extLst>
                    </p:cNvPr>
                    <p:cNvSpPr/>
                    <p:nvPr/>
                  </p:nvSpPr>
                  <p:spPr>
                    <a:xfrm>
                      <a:off x="3147199" y="1430771"/>
                      <a:ext cx="2062264" cy="2062264"/>
                    </a:xfrm>
                    <a:prstGeom prst="ellipse">
                      <a:avLst/>
                    </a:prstGeom>
                    <a:noFill/>
                    <a:ln w="1905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249" name="组合 248">
                    <a:extLst>
                      <a:ext uri="{FF2B5EF4-FFF2-40B4-BE49-F238E27FC236}">
                        <a16:creationId xmlns:a16="http://schemas.microsoft.com/office/drawing/2014/main" id="{56A43414-F79D-426A-8787-C894DC5032B2}"/>
                      </a:ext>
                    </a:extLst>
                  </p:cNvPr>
                  <p:cNvGrpSpPr/>
                  <p:nvPr/>
                </p:nvGrpSpPr>
                <p:grpSpPr>
                  <a:xfrm>
                    <a:off x="5232700" y="2309514"/>
                    <a:ext cx="2062264" cy="2062264"/>
                    <a:chOff x="3075892" y="1430771"/>
                    <a:chExt cx="2062264" cy="2062264"/>
                  </a:xfrm>
                </p:grpSpPr>
                <p:sp>
                  <p:nvSpPr>
                    <p:cNvPr id="250" name="矩形 249">
                      <a:extLst>
                        <a:ext uri="{FF2B5EF4-FFF2-40B4-BE49-F238E27FC236}">
                          <a16:creationId xmlns:a16="http://schemas.microsoft.com/office/drawing/2014/main" id="{633A68B3-79F2-4D35-9C39-DDC6055A21D5}"/>
                        </a:ext>
                      </a:extLst>
                    </p:cNvPr>
                    <p:cNvSpPr/>
                    <p:nvPr/>
                  </p:nvSpPr>
                  <p:spPr>
                    <a:xfrm>
                      <a:off x="3902743" y="2373549"/>
                      <a:ext cx="408562" cy="1658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1" name="椭圆 250">
                      <a:extLst>
                        <a:ext uri="{FF2B5EF4-FFF2-40B4-BE49-F238E27FC236}">
                          <a16:creationId xmlns:a16="http://schemas.microsoft.com/office/drawing/2014/main" id="{89B1FB1B-9673-4D11-92D3-54C3DAEA9D9E}"/>
                        </a:ext>
                      </a:extLst>
                    </p:cNvPr>
                    <p:cNvSpPr/>
                    <p:nvPr/>
                  </p:nvSpPr>
                  <p:spPr>
                    <a:xfrm>
                      <a:off x="3075892" y="1430771"/>
                      <a:ext cx="2062264" cy="2062264"/>
                    </a:xfrm>
                    <a:prstGeom prst="ellipse">
                      <a:avLst/>
                    </a:prstGeom>
                    <a:noFill/>
                    <a:ln w="1905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sp>
              <p:nvSpPr>
                <p:cNvPr id="246" name="文本框 245">
                  <a:extLst>
                    <a:ext uri="{FF2B5EF4-FFF2-40B4-BE49-F238E27FC236}">
                      <a16:creationId xmlns:a16="http://schemas.microsoft.com/office/drawing/2014/main" id="{A16576AE-031E-412C-8186-A999A99A2396}"/>
                    </a:ext>
                  </a:extLst>
                </p:cNvPr>
                <p:cNvSpPr txBox="1"/>
                <p:nvPr/>
              </p:nvSpPr>
              <p:spPr>
                <a:xfrm>
                  <a:off x="2531225" y="2736335"/>
                  <a:ext cx="822661" cy="338554"/>
                </a:xfrm>
                <a:prstGeom prst="rect">
                  <a:avLst/>
                </a:prstGeom>
                <a:noFill/>
              </p:spPr>
              <p:txBody>
                <a:bodyPr wrap="none" rtlCol="0">
                  <a:spAutoFit/>
                </a:bodyPr>
                <a:lstStyle/>
                <a:p>
                  <a:r>
                    <a:rPr lang="en-US" altLang="zh-CN" sz="1600" dirty="0">
                      <a:latin typeface="Helvetica" panose="020B0604020202020204" pitchFamily="34" charset="0"/>
                      <a:cs typeface="Helvetica" panose="020B0604020202020204" pitchFamily="34" charset="0"/>
                    </a:rPr>
                    <a:t>Station</a:t>
                  </a:r>
                  <a:endParaRPr lang="zh-CN" altLang="en-US" sz="1600" dirty="0">
                    <a:latin typeface="Helvetica" panose="020B0604020202020204" pitchFamily="34" charset="0"/>
                    <a:cs typeface="Helvetica" panose="020B0604020202020204" pitchFamily="34" charset="0"/>
                  </a:endParaRPr>
                </a:p>
              </p:txBody>
            </p:sp>
            <p:sp>
              <p:nvSpPr>
                <p:cNvPr id="247" name="文本框 246">
                  <a:extLst>
                    <a:ext uri="{FF2B5EF4-FFF2-40B4-BE49-F238E27FC236}">
                      <a16:creationId xmlns:a16="http://schemas.microsoft.com/office/drawing/2014/main" id="{956797A5-9C0E-4A09-8AD6-E313F35272D4}"/>
                    </a:ext>
                  </a:extLst>
                </p:cNvPr>
                <p:cNvSpPr txBox="1"/>
                <p:nvPr/>
              </p:nvSpPr>
              <p:spPr>
                <a:xfrm>
                  <a:off x="5712248" y="3262710"/>
                  <a:ext cx="822661" cy="338554"/>
                </a:xfrm>
                <a:prstGeom prst="rect">
                  <a:avLst/>
                </a:prstGeom>
                <a:noFill/>
              </p:spPr>
              <p:txBody>
                <a:bodyPr wrap="none" rtlCol="0">
                  <a:spAutoFit/>
                </a:bodyPr>
                <a:lstStyle/>
                <a:p>
                  <a:r>
                    <a:rPr lang="en-US" altLang="zh-CN" sz="1600" dirty="0">
                      <a:latin typeface="Helvetica" panose="020B0604020202020204" pitchFamily="34" charset="0"/>
                      <a:cs typeface="Helvetica" panose="020B0604020202020204" pitchFamily="34" charset="0"/>
                    </a:rPr>
                    <a:t>Station</a:t>
                  </a:r>
                  <a:endParaRPr lang="zh-CN" altLang="en-US" sz="1600" dirty="0">
                    <a:latin typeface="Helvetica" panose="020B0604020202020204" pitchFamily="34" charset="0"/>
                    <a:cs typeface="Helvetica" panose="020B0604020202020204" pitchFamily="34" charset="0"/>
                  </a:endParaRPr>
                </a:p>
              </p:txBody>
            </p:sp>
          </p:grpSp>
          <p:grpSp>
            <p:nvGrpSpPr>
              <p:cNvPr id="151" name="组合 150">
                <a:extLst>
                  <a:ext uri="{FF2B5EF4-FFF2-40B4-BE49-F238E27FC236}">
                    <a16:creationId xmlns:a16="http://schemas.microsoft.com/office/drawing/2014/main" id="{A03CB299-96C5-4035-81BE-C524A7465EC1}"/>
                  </a:ext>
                </a:extLst>
              </p:cNvPr>
              <p:cNvGrpSpPr/>
              <p:nvPr/>
            </p:nvGrpSpPr>
            <p:grpSpPr>
              <a:xfrm>
                <a:off x="1130321" y="3194671"/>
                <a:ext cx="6182587" cy="57769"/>
                <a:chOff x="1454171" y="3157484"/>
                <a:chExt cx="6182587" cy="57769"/>
              </a:xfrm>
            </p:grpSpPr>
            <p:grpSp>
              <p:nvGrpSpPr>
                <p:cNvPr id="206" name="组合 205">
                  <a:extLst>
                    <a:ext uri="{FF2B5EF4-FFF2-40B4-BE49-F238E27FC236}">
                      <a16:creationId xmlns:a16="http://schemas.microsoft.com/office/drawing/2014/main" id="{A6F4BE9D-BE2F-465C-AE96-7552C1A083F7}"/>
                    </a:ext>
                  </a:extLst>
                </p:cNvPr>
                <p:cNvGrpSpPr/>
                <p:nvPr/>
              </p:nvGrpSpPr>
              <p:grpSpPr>
                <a:xfrm>
                  <a:off x="3171362" y="3157664"/>
                  <a:ext cx="2747936" cy="57589"/>
                  <a:chOff x="3394631" y="4597989"/>
                  <a:chExt cx="2747936" cy="57589"/>
                </a:xfrm>
              </p:grpSpPr>
              <p:sp>
                <p:nvSpPr>
                  <p:cNvPr id="229" name="矩形 228">
                    <a:extLst>
                      <a:ext uri="{FF2B5EF4-FFF2-40B4-BE49-F238E27FC236}">
                        <a16:creationId xmlns:a16="http://schemas.microsoft.com/office/drawing/2014/main" id="{BBEA8E25-9E78-429B-A0CD-6BF7D3D0E38A}"/>
                      </a:ext>
                    </a:extLst>
                  </p:cNvPr>
                  <p:cNvSpPr/>
                  <p:nvPr/>
                </p:nvSpPr>
                <p:spPr>
                  <a:xfrm>
                    <a:off x="3394631" y="4597989"/>
                    <a:ext cx="123269" cy="57588"/>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0" name="矩形 229">
                    <a:extLst>
                      <a:ext uri="{FF2B5EF4-FFF2-40B4-BE49-F238E27FC236}">
                        <a16:creationId xmlns:a16="http://schemas.microsoft.com/office/drawing/2014/main" id="{0BDC140B-F365-4BD8-A288-1FFCAA02B450}"/>
                      </a:ext>
                    </a:extLst>
                  </p:cNvPr>
                  <p:cNvSpPr/>
                  <p:nvPr/>
                </p:nvSpPr>
                <p:spPr>
                  <a:xfrm>
                    <a:off x="3517900" y="4597989"/>
                    <a:ext cx="220223" cy="57588"/>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矩形 230">
                    <a:extLst>
                      <a:ext uri="{FF2B5EF4-FFF2-40B4-BE49-F238E27FC236}">
                        <a16:creationId xmlns:a16="http://schemas.microsoft.com/office/drawing/2014/main" id="{FA0D198C-B532-4B3A-B080-1FEE320A094B}"/>
                      </a:ext>
                    </a:extLst>
                  </p:cNvPr>
                  <p:cNvSpPr/>
                  <p:nvPr/>
                </p:nvSpPr>
                <p:spPr>
                  <a:xfrm>
                    <a:off x="3738123" y="4597989"/>
                    <a:ext cx="123269" cy="57588"/>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矩形 231">
                    <a:extLst>
                      <a:ext uri="{FF2B5EF4-FFF2-40B4-BE49-F238E27FC236}">
                        <a16:creationId xmlns:a16="http://schemas.microsoft.com/office/drawing/2014/main" id="{8205872A-E757-45D1-87C0-948DADEBB092}"/>
                      </a:ext>
                    </a:extLst>
                  </p:cNvPr>
                  <p:cNvSpPr/>
                  <p:nvPr/>
                </p:nvSpPr>
                <p:spPr>
                  <a:xfrm>
                    <a:off x="3861392" y="4597989"/>
                    <a:ext cx="220223" cy="57588"/>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矩形 232">
                    <a:extLst>
                      <a:ext uri="{FF2B5EF4-FFF2-40B4-BE49-F238E27FC236}">
                        <a16:creationId xmlns:a16="http://schemas.microsoft.com/office/drawing/2014/main" id="{97D485F0-3C34-41C7-8006-872A0322986E}"/>
                      </a:ext>
                    </a:extLst>
                  </p:cNvPr>
                  <p:cNvSpPr/>
                  <p:nvPr/>
                </p:nvSpPr>
                <p:spPr>
                  <a:xfrm>
                    <a:off x="4081615" y="4597989"/>
                    <a:ext cx="123269" cy="57588"/>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矩形 233">
                    <a:extLst>
                      <a:ext uri="{FF2B5EF4-FFF2-40B4-BE49-F238E27FC236}">
                        <a16:creationId xmlns:a16="http://schemas.microsoft.com/office/drawing/2014/main" id="{42CBD354-440B-4BBB-B06B-48B0CBA567F5}"/>
                      </a:ext>
                    </a:extLst>
                  </p:cNvPr>
                  <p:cNvSpPr/>
                  <p:nvPr/>
                </p:nvSpPr>
                <p:spPr>
                  <a:xfrm>
                    <a:off x="4204884" y="4597989"/>
                    <a:ext cx="220223" cy="57588"/>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矩形 234">
                    <a:extLst>
                      <a:ext uri="{FF2B5EF4-FFF2-40B4-BE49-F238E27FC236}">
                        <a16:creationId xmlns:a16="http://schemas.microsoft.com/office/drawing/2014/main" id="{B02CF2C1-72AA-470B-ADB2-40AA7ECB779C}"/>
                      </a:ext>
                    </a:extLst>
                  </p:cNvPr>
                  <p:cNvSpPr/>
                  <p:nvPr/>
                </p:nvSpPr>
                <p:spPr>
                  <a:xfrm>
                    <a:off x="4425107" y="4597989"/>
                    <a:ext cx="123269" cy="57588"/>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6" name="矩形 235">
                    <a:extLst>
                      <a:ext uri="{FF2B5EF4-FFF2-40B4-BE49-F238E27FC236}">
                        <a16:creationId xmlns:a16="http://schemas.microsoft.com/office/drawing/2014/main" id="{C9C3FD38-4C85-4B77-AAB7-D428F7A9786D}"/>
                      </a:ext>
                    </a:extLst>
                  </p:cNvPr>
                  <p:cNvSpPr/>
                  <p:nvPr/>
                </p:nvSpPr>
                <p:spPr>
                  <a:xfrm>
                    <a:off x="4548376" y="4597989"/>
                    <a:ext cx="220223" cy="57588"/>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7" name="矩形 236">
                    <a:extLst>
                      <a:ext uri="{FF2B5EF4-FFF2-40B4-BE49-F238E27FC236}">
                        <a16:creationId xmlns:a16="http://schemas.microsoft.com/office/drawing/2014/main" id="{709BD0F8-CC72-41A9-B7C8-69A7D200E0D1}"/>
                      </a:ext>
                    </a:extLst>
                  </p:cNvPr>
                  <p:cNvSpPr/>
                  <p:nvPr/>
                </p:nvSpPr>
                <p:spPr>
                  <a:xfrm>
                    <a:off x="4768599" y="4597990"/>
                    <a:ext cx="123269" cy="57588"/>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8" name="矩形 237">
                    <a:extLst>
                      <a:ext uri="{FF2B5EF4-FFF2-40B4-BE49-F238E27FC236}">
                        <a16:creationId xmlns:a16="http://schemas.microsoft.com/office/drawing/2014/main" id="{CEE7DC80-5A70-4B90-829C-539B134B4EE3}"/>
                      </a:ext>
                    </a:extLst>
                  </p:cNvPr>
                  <p:cNvSpPr/>
                  <p:nvPr/>
                </p:nvSpPr>
                <p:spPr>
                  <a:xfrm>
                    <a:off x="4891868" y="4597990"/>
                    <a:ext cx="220223" cy="57588"/>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9" name="矩形 238">
                    <a:extLst>
                      <a:ext uri="{FF2B5EF4-FFF2-40B4-BE49-F238E27FC236}">
                        <a16:creationId xmlns:a16="http://schemas.microsoft.com/office/drawing/2014/main" id="{2748F491-E15F-4C5E-8732-6F4A5B6FCCE7}"/>
                      </a:ext>
                    </a:extLst>
                  </p:cNvPr>
                  <p:cNvSpPr/>
                  <p:nvPr/>
                </p:nvSpPr>
                <p:spPr>
                  <a:xfrm>
                    <a:off x="5112091" y="4597990"/>
                    <a:ext cx="123269" cy="57588"/>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0" name="矩形 239">
                    <a:extLst>
                      <a:ext uri="{FF2B5EF4-FFF2-40B4-BE49-F238E27FC236}">
                        <a16:creationId xmlns:a16="http://schemas.microsoft.com/office/drawing/2014/main" id="{1F6A6283-E95E-4F90-B841-2048DF938F1A}"/>
                      </a:ext>
                    </a:extLst>
                  </p:cNvPr>
                  <p:cNvSpPr/>
                  <p:nvPr/>
                </p:nvSpPr>
                <p:spPr>
                  <a:xfrm>
                    <a:off x="5235360" y="4597990"/>
                    <a:ext cx="220223" cy="57588"/>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1" name="矩形 240">
                    <a:extLst>
                      <a:ext uri="{FF2B5EF4-FFF2-40B4-BE49-F238E27FC236}">
                        <a16:creationId xmlns:a16="http://schemas.microsoft.com/office/drawing/2014/main" id="{AC5EFBF7-C77C-4A97-9EE2-1EEA1E80EBC7}"/>
                      </a:ext>
                    </a:extLst>
                  </p:cNvPr>
                  <p:cNvSpPr/>
                  <p:nvPr/>
                </p:nvSpPr>
                <p:spPr>
                  <a:xfrm>
                    <a:off x="5455583" y="4597990"/>
                    <a:ext cx="123269" cy="57588"/>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2" name="矩形 241">
                    <a:extLst>
                      <a:ext uri="{FF2B5EF4-FFF2-40B4-BE49-F238E27FC236}">
                        <a16:creationId xmlns:a16="http://schemas.microsoft.com/office/drawing/2014/main" id="{E59A10E0-F1ED-4324-90FA-160FEA77045A}"/>
                      </a:ext>
                    </a:extLst>
                  </p:cNvPr>
                  <p:cNvSpPr/>
                  <p:nvPr/>
                </p:nvSpPr>
                <p:spPr>
                  <a:xfrm>
                    <a:off x="5578852" y="4597990"/>
                    <a:ext cx="220223" cy="57588"/>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3" name="矩形 242">
                    <a:extLst>
                      <a:ext uri="{FF2B5EF4-FFF2-40B4-BE49-F238E27FC236}">
                        <a16:creationId xmlns:a16="http://schemas.microsoft.com/office/drawing/2014/main" id="{C457FA66-44B6-4294-B100-DE9F254147F4}"/>
                      </a:ext>
                    </a:extLst>
                  </p:cNvPr>
                  <p:cNvSpPr/>
                  <p:nvPr/>
                </p:nvSpPr>
                <p:spPr>
                  <a:xfrm>
                    <a:off x="5799075" y="4597990"/>
                    <a:ext cx="123269" cy="57588"/>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4" name="矩形 243">
                    <a:extLst>
                      <a:ext uri="{FF2B5EF4-FFF2-40B4-BE49-F238E27FC236}">
                        <a16:creationId xmlns:a16="http://schemas.microsoft.com/office/drawing/2014/main" id="{61D68349-4215-428C-9B93-54E98DAD90C0}"/>
                      </a:ext>
                    </a:extLst>
                  </p:cNvPr>
                  <p:cNvSpPr/>
                  <p:nvPr/>
                </p:nvSpPr>
                <p:spPr>
                  <a:xfrm>
                    <a:off x="5922344" y="4597990"/>
                    <a:ext cx="220223" cy="57588"/>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7" name="组合 206">
                  <a:extLst>
                    <a:ext uri="{FF2B5EF4-FFF2-40B4-BE49-F238E27FC236}">
                      <a16:creationId xmlns:a16="http://schemas.microsoft.com/office/drawing/2014/main" id="{B4FD5708-63F6-45C5-A7CA-B2C6FA079194}"/>
                    </a:ext>
                  </a:extLst>
                </p:cNvPr>
                <p:cNvGrpSpPr/>
                <p:nvPr/>
              </p:nvGrpSpPr>
              <p:grpSpPr>
                <a:xfrm>
                  <a:off x="1454171" y="3157663"/>
                  <a:ext cx="1717460" cy="57589"/>
                  <a:chOff x="4425107" y="4597989"/>
                  <a:chExt cx="1717460" cy="57589"/>
                </a:xfrm>
              </p:grpSpPr>
              <p:sp>
                <p:nvSpPr>
                  <p:cNvPr id="219" name="矩形 218">
                    <a:extLst>
                      <a:ext uri="{FF2B5EF4-FFF2-40B4-BE49-F238E27FC236}">
                        <a16:creationId xmlns:a16="http://schemas.microsoft.com/office/drawing/2014/main" id="{96C1EC41-4557-41C4-AFAA-5843EE5A2DC6}"/>
                      </a:ext>
                    </a:extLst>
                  </p:cNvPr>
                  <p:cNvSpPr/>
                  <p:nvPr/>
                </p:nvSpPr>
                <p:spPr>
                  <a:xfrm>
                    <a:off x="4425107" y="4597989"/>
                    <a:ext cx="123269" cy="57588"/>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0" name="矩形 219">
                    <a:extLst>
                      <a:ext uri="{FF2B5EF4-FFF2-40B4-BE49-F238E27FC236}">
                        <a16:creationId xmlns:a16="http://schemas.microsoft.com/office/drawing/2014/main" id="{36C9184B-FDB2-46DF-9A65-73A45DE4DD0A}"/>
                      </a:ext>
                    </a:extLst>
                  </p:cNvPr>
                  <p:cNvSpPr/>
                  <p:nvPr/>
                </p:nvSpPr>
                <p:spPr>
                  <a:xfrm>
                    <a:off x="4548376" y="4597989"/>
                    <a:ext cx="220223" cy="57588"/>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1" name="矩形 220">
                    <a:extLst>
                      <a:ext uri="{FF2B5EF4-FFF2-40B4-BE49-F238E27FC236}">
                        <a16:creationId xmlns:a16="http://schemas.microsoft.com/office/drawing/2014/main" id="{71971E66-51BF-4B85-A728-8C582FB1313D}"/>
                      </a:ext>
                    </a:extLst>
                  </p:cNvPr>
                  <p:cNvSpPr/>
                  <p:nvPr/>
                </p:nvSpPr>
                <p:spPr>
                  <a:xfrm>
                    <a:off x="4768599" y="4597990"/>
                    <a:ext cx="123269" cy="57588"/>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2" name="矩形 221">
                    <a:extLst>
                      <a:ext uri="{FF2B5EF4-FFF2-40B4-BE49-F238E27FC236}">
                        <a16:creationId xmlns:a16="http://schemas.microsoft.com/office/drawing/2014/main" id="{14756D1D-AAE0-4B85-9250-F6CA12B0E6B5}"/>
                      </a:ext>
                    </a:extLst>
                  </p:cNvPr>
                  <p:cNvSpPr/>
                  <p:nvPr/>
                </p:nvSpPr>
                <p:spPr>
                  <a:xfrm>
                    <a:off x="4891868" y="4597990"/>
                    <a:ext cx="220223" cy="57588"/>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3" name="矩形 222">
                    <a:extLst>
                      <a:ext uri="{FF2B5EF4-FFF2-40B4-BE49-F238E27FC236}">
                        <a16:creationId xmlns:a16="http://schemas.microsoft.com/office/drawing/2014/main" id="{301B2E02-ACD5-4133-B0C7-2734C7E83C75}"/>
                      </a:ext>
                    </a:extLst>
                  </p:cNvPr>
                  <p:cNvSpPr/>
                  <p:nvPr/>
                </p:nvSpPr>
                <p:spPr>
                  <a:xfrm>
                    <a:off x="5112091" y="4597990"/>
                    <a:ext cx="123269" cy="57588"/>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4" name="矩形 223">
                    <a:extLst>
                      <a:ext uri="{FF2B5EF4-FFF2-40B4-BE49-F238E27FC236}">
                        <a16:creationId xmlns:a16="http://schemas.microsoft.com/office/drawing/2014/main" id="{5555CE5A-52E3-4F6F-9050-55500885E75F}"/>
                      </a:ext>
                    </a:extLst>
                  </p:cNvPr>
                  <p:cNvSpPr/>
                  <p:nvPr/>
                </p:nvSpPr>
                <p:spPr>
                  <a:xfrm>
                    <a:off x="5235360" y="4597990"/>
                    <a:ext cx="220223" cy="57588"/>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矩形 224">
                    <a:extLst>
                      <a:ext uri="{FF2B5EF4-FFF2-40B4-BE49-F238E27FC236}">
                        <a16:creationId xmlns:a16="http://schemas.microsoft.com/office/drawing/2014/main" id="{3C07F878-1047-4C8D-BF96-5C931A78E2F9}"/>
                      </a:ext>
                    </a:extLst>
                  </p:cNvPr>
                  <p:cNvSpPr/>
                  <p:nvPr/>
                </p:nvSpPr>
                <p:spPr>
                  <a:xfrm>
                    <a:off x="5455583" y="4597990"/>
                    <a:ext cx="123269" cy="57588"/>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6" name="矩形 225">
                    <a:extLst>
                      <a:ext uri="{FF2B5EF4-FFF2-40B4-BE49-F238E27FC236}">
                        <a16:creationId xmlns:a16="http://schemas.microsoft.com/office/drawing/2014/main" id="{C263D1AD-36CF-4D7A-AE4E-F89495CC2615}"/>
                      </a:ext>
                    </a:extLst>
                  </p:cNvPr>
                  <p:cNvSpPr/>
                  <p:nvPr/>
                </p:nvSpPr>
                <p:spPr>
                  <a:xfrm>
                    <a:off x="5578852" y="4597990"/>
                    <a:ext cx="220223" cy="57588"/>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7" name="矩形 226">
                    <a:extLst>
                      <a:ext uri="{FF2B5EF4-FFF2-40B4-BE49-F238E27FC236}">
                        <a16:creationId xmlns:a16="http://schemas.microsoft.com/office/drawing/2014/main" id="{05C35502-98A0-4A25-9975-115D6AEEF946}"/>
                      </a:ext>
                    </a:extLst>
                  </p:cNvPr>
                  <p:cNvSpPr/>
                  <p:nvPr/>
                </p:nvSpPr>
                <p:spPr>
                  <a:xfrm>
                    <a:off x="5799075" y="4597990"/>
                    <a:ext cx="123269" cy="57588"/>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8" name="矩形 227">
                    <a:extLst>
                      <a:ext uri="{FF2B5EF4-FFF2-40B4-BE49-F238E27FC236}">
                        <a16:creationId xmlns:a16="http://schemas.microsoft.com/office/drawing/2014/main" id="{0CF2C6B8-FA5C-461E-BBCE-B0F6BE6F798A}"/>
                      </a:ext>
                    </a:extLst>
                  </p:cNvPr>
                  <p:cNvSpPr/>
                  <p:nvPr/>
                </p:nvSpPr>
                <p:spPr>
                  <a:xfrm>
                    <a:off x="5922344" y="4597990"/>
                    <a:ext cx="220223" cy="57588"/>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8" name="组合 207">
                  <a:extLst>
                    <a:ext uri="{FF2B5EF4-FFF2-40B4-BE49-F238E27FC236}">
                      <a16:creationId xmlns:a16="http://schemas.microsoft.com/office/drawing/2014/main" id="{BD107622-FE66-4E3E-BBF3-FFDA874ABE80}"/>
                    </a:ext>
                  </a:extLst>
                </p:cNvPr>
                <p:cNvGrpSpPr/>
                <p:nvPr/>
              </p:nvGrpSpPr>
              <p:grpSpPr>
                <a:xfrm>
                  <a:off x="5919298" y="3157484"/>
                  <a:ext cx="1717460" cy="57589"/>
                  <a:chOff x="4425107" y="4597989"/>
                  <a:chExt cx="1717460" cy="57589"/>
                </a:xfrm>
              </p:grpSpPr>
              <p:sp>
                <p:nvSpPr>
                  <p:cNvPr id="209" name="矩形 208">
                    <a:extLst>
                      <a:ext uri="{FF2B5EF4-FFF2-40B4-BE49-F238E27FC236}">
                        <a16:creationId xmlns:a16="http://schemas.microsoft.com/office/drawing/2014/main" id="{DCA8490F-D096-4B20-BDA3-FCC41652AEC1}"/>
                      </a:ext>
                    </a:extLst>
                  </p:cNvPr>
                  <p:cNvSpPr/>
                  <p:nvPr/>
                </p:nvSpPr>
                <p:spPr>
                  <a:xfrm>
                    <a:off x="4425107" y="4597989"/>
                    <a:ext cx="123269" cy="57588"/>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矩形 209">
                    <a:extLst>
                      <a:ext uri="{FF2B5EF4-FFF2-40B4-BE49-F238E27FC236}">
                        <a16:creationId xmlns:a16="http://schemas.microsoft.com/office/drawing/2014/main" id="{1AB686D3-6DEB-4C9A-95D7-63514CE8251B}"/>
                      </a:ext>
                    </a:extLst>
                  </p:cNvPr>
                  <p:cNvSpPr/>
                  <p:nvPr/>
                </p:nvSpPr>
                <p:spPr>
                  <a:xfrm>
                    <a:off x="4548376" y="4597989"/>
                    <a:ext cx="220223" cy="57588"/>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1" name="矩形 210">
                    <a:extLst>
                      <a:ext uri="{FF2B5EF4-FFF2-40B4-BE49-F238E27FC236}">
                        <a16:creationId xmlns:a16="http://schemas.microsoft.com/office/drawing/2014/main" id="{D8182B36-224B-4ED6-B664-9140E61E70C4}"/>
                      </a:ext>
                    </a:extLst>
                  </p:cNvPr>
                  <p:cNvSpPr/>
                  <p:nvPr/>
                </p:nvSpPr>
                <p:spPr>
                  <a:xfrm>
                    <a:off x="4768599" y="4597990"/>
                    <a:ext cx="123269" cy="57588"/>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2" name="矩形 211">
                    <a:extLst>
                      <a:ext uri="{FF2B5EF4-FFF2-40B4-BE49-F238E27FC236}">
                        <a16:creationId xmlns:a16="http://schemas.microsoft.com/office/drawing/2014/main" id="{FCE1908D-DCF0-4563-9260-E0178D36077D}"/>
                      </a:ext>
                    </a:extLst>
                  </p:cNvPr>
                  <p:cNvSpPr/>
                  <p:nvPr/>
                </p:nvSpPr>
                <p:spPr>
                  <a:xfrm>
                    <a:off x="4891868" y="4597990"/>
                    <a:ext cx="220223" cy="57588"/>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3" name="矩形 212">
                    <a:extLst>
                      <a:ext uri="{FF2B5EF4-FFF2-40B4-BE49-F238E27FC236}">
                        <a16:creationId xmlns:a16="http://schemas.microsoft.com/office/drawing/2014/main" id="{658752A6-E82D-4C81-8161-5A22C5132EDA}"/>
                      </a:ext>
                    </a:extLst>
                  </p:cNvPr>
                  <p:cNvSpPr/>
                  <p:nvPr/>
                </p:nvSpPr>
                <p:spPr>
                  <a:xfrm>
                    <a:off x="5112091" y="4597990"/>
                    <a:ext cx="123269" cy="57588"/>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4" name="矩形 213">
                    <a:extLst>
                      <a:ext uri="{FF2B5EF4-FFF2-40B4-BE49-F238E27FC236}">
                        <a16:creationId xmlns:a16="http://schemas.microsoft.com/office/drawing/2014/main" id="{7D638EA3-D62A-4B1F-BC59-A419F0D65490}"/>
                      </a:ext>
                    </a:extLst>
                  </p:cNvPr>
                  <p:cNvSpPr/>
                  <p:nvPr/>
                </p:nvSpPr>
                <p:spPr>
                  <a:xfrm>
                    <a:off x="5235360" y="4597990"/>
                    <a:ext cx="220223" cy="57588"/>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5" name="矩形 214">
                    <a:extLst>
                      <a:ext uri="{FF2B5EF4-FFF2-40B4-BE49-F238E27FC236}">
                        <a16:creationId xmlns:a16="http://schemas.microsoft.com/office/drawing/2014/main" id="{67AB7CB4-3746-4119-BA3B-8FEC708E0E7E}"/>
                      </a:ext>
                    </a:extLst>
                  </p:cNvPr>
                  <p:cNvSpPr/>
                  <p:nvPr/>
                </p:nvSpPr>
                <p:spPr>
                  <a:xfrm>
                    <a:off x="5455583" y="4597990"/>
                    <a:ext cx="123269" cy="57588"/>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6" name="矩形 215">
                    <a:extLst>
                      <a:ext uri="{FF2B5EF4-FFF2-40B4-BE49-F238E27FC236}">
                        <a16:creationId xmlns:a16="http://schemas.microsoft.com/office/drawing/2014/main" id="{53908882-7F14-4E36-B609-318FF81A307F}"/>
                      </a:ext>
                    </a:extLst>
                  </p:cNvPr>
                  <p:cNvSpPr/>
                  <p:nvPr/>
                </p:nvSpPr>
                <p:spPr>
                  <a:xfrm>
                    <a:off x="5578852" y="4597990"/>
                    <a:ext cx="220223" cy="57588"/>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7" name="矩形 216">
                    <a:extLst>
                      <a:ext uri="{FF2B5EF4-FFF2-40B4-BE49-F238E27FC236}">
                        <a16:creationId xmlns:a16="http://schemas.microsoft.com/office/drawing/2014/main" id="{64C99EE5-755F-4B46-AACE-2846209630D3}"/>
                      </a:ext>
                    </a:extLst>
                  </p:cNvPr>
                  <p:cNvSpPr/>
                  <p:nvPr/>
                </p:nvSpPr>
                <p:spPr>
                  <a:xfrm>
                    <a:off x="5799075" y="4597990"/>
                    <a:ext cx="123269" cy="57588"/>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8" name="矩形 217">
                    <a:extLst>
                      <a:ext uri="{FF2B5EF4-FFF2-40B4-BE49-F238E27FC236}">
                        <a16:creationId xmlns:a16="http://schemas.microsoft.com/office/drawing/2014/main" id="{2A33F2C7-6AD7-4B89-80AA-CBEE2DCB2E82}"/>
                      </a:ext>
                    </a:extLst>
                  </p:cNvPr>
                  <p:cNvSpPr/>
                  <p:nvPr/>
                </p:nvSpPr>
                <p:spPr>
                  <a:xfrm>
                    <a:off x="5922344" y="4597990"/>
                    <a:ext cx="220223" cy="57588"/>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52" name="箭头: 右 151">
                <a:extLst>
                  <a:ext uri="{FF2B5EF4-FFF2-40B4-BE49-F238E27FC236}">
                    <a16:creationId xmlns:a16="http://schemas.microsoft.com/office/drawing/2014/main" id="{C7D491DC-B1B6-464A-A032-4C5B0EBCA553}"/>
                  </a:ext>
                </a:extLst>
              </p:cNvPr>
              <p:cNvSpPr/>
              <p:nvPr/>
            </p:nvSpPr>
            <p:spPr>
              <a:xfrm rot="18696745">
                <a:off x="2253181" y="3457571"/>
                <a:ext cx="193688" cy="169277"/>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3" name="组合 152">
                <a:extLst>
                  <a:ext uri="{FF2B5EF4-FFF2-40B4-BE49-F238E27FC236}">
                    <a16:creationId xmlns:a16="http://schemas.microsoft.com/office/drawing/2014/main" id="{57A4647C-79F5-4A7D-B61C-0C3FA272264E}"/>
                  </a:ext>
                </a:extLst>
              </p:cNvPr>
              <p:cNvGrpSpPr/>
              <p:nvPr/>
            </p:nvGrpSpPr>
            <p:grpSpPr>
              <a:xfrm>
                <a:off x="1237350" y="3649275"/>
                <a:ext cx="1302038" cy="817206"/>
                <a:chOff x="1235070" y="3616663"/>
                <a:chExt cx="1302038" cy="817206"/>
              </a:xfrm>
            </p:grpSpPr>
            <p:sp>
              <p:nvSpPr>
                <p:cNvPr id="174" name="矩形 173">
                  <a:extLst>
                    <a:ext uri="{FF2B5EF4-FFF2-40B4-BE49-F238E27FC236}">
                      <a16:creationId xmlns:a16="http://schemas.microsoft.com/office/drawing/2014/main" id="{93A861A9-E39E-41DF-8D88-431419355530}"/>
                    </a:ext>
                  </a:extLst>
                </p:cNvPr>
                <p:cNvSpPr/>
                <p:nvPr/>
              </p:nvSpPr>
              <p:spPr>
                <a:xfrm>
                  <a:off x="1253590" y="3616663"/>
                  <a:ext cx="1224028" cy="4612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5" name="组合 174">
                  <a:extLst>
                    <a:ext uri="{FF2B5EF4-FFF2-40B4-BE49-F238E27FC236}">
                      <a16:creationId xmlns:a16="http://schemas.microsoft.com/office/drawing/2014/main" id="{19783856-B558-4EFD-8365-6E52F4806F40}"/>
                    </a:ext>
                  </a:extLst>
                </p:cNvPr>
                <p:cNvGrpSpPr/>
                <p:nvPr/>
              </p:nvGrpSpPr>
              <p:grpSpPr>
                <a:xfrm>
                  <a:off x="1235070" y="3635029"/>
                  <a:ext cx="1302038" cy="798840"/>
                  <a:chOff x="1235070" y="3511009"/>
                  <a:chExt cx="1302038" cy="798840"/>
                </a:xfrm>
              </p:grpSpPr>
              <p:sp>
                <p:nvSpPr>
                  <p:cNvPr id="176" name="矩形: 圆角 175">
                    <a:extLst>
                      <a:ext uri="{FF2B5EF4-FFF2-40B4-BE49-F238E27FC236}">
                        <a16:creationId xmlns:a16="http://schemas.microsoft.com/office/drawing/2014/main" id="{0044D7A9-AF1E-4068-B1E4-10EF638AC46D}"/>
                      </a:ext>
                    </a:extLst>
                  </p:cNvPr>
                  <p:cNvSpPr/>
                  <p:nvPr/>
                </p:nvSpPr>
                <p:spPr>
                  <a:xfrm>
                    <a:off x="1482010" y="4021091"/>
                    <a:ext cx="288758" cy="288758"/>
                  </a:xfrm>
                  <a:prstGeom prst="roundRect">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Helvetica" panose="020B0604020202020204" pitchFamily="34" charset="0"/>
                        <a:cs typeface="Helvetica" panose="020B0604020202020204" pitchFamily="34" charset="0"/>
                      </a:rPr>
                      <a:t>2</a:t>
                    </a:r>
                    <a:endParaRPr lang="zh-CN" altLang="en-US" dirty="0">
                      <a:solidFill>
                        <a:schemeClr val="tx1"/>
                      </a:solidFill>
                      <a:latin typeface="Helvetica" panose="020B0604020202020204" pitchFamily="34" charset="0"/>
                      <a:cs typeface="Helvetica" panose="020B0604020202020204" pitchFamily="34" charset="0"/>
                    </a:endParaRPr>
                  </a:p>
                </p:txBody>
              </p:sp>
              <p:grpSp>
                <p:nvGrpSpPr>
                  <p:cNvPr id="201" name="组合 200">
                    <a:extLst>
                      <a:ext uri="{FF2B5EF4-FFF2-40B4-BE49-F238E27FC236}">
                        <a16:creationId xmlns:a16="http://schemas.microsoft.com/office/drawing/2014/main" id="{7680C601-0DA1-4BFC-A24F-15A56E42B93B}"/>
                      </a:ext>
                    </a:extLst>
                  </p:cNvPr>
                  <p:cNvGrpSpPr/>
                  <p:nvPr/>
                </p:nvGrpSpPr>
                <p:grpSpPr>
                  <a:xfrm>
                    <a:off x="1235070" y="3511009"/>
                    <a:ext cx="1302038" cy="402693"/>
                    <a:chOff x="1941710" y="3561657"/>
                    <a:chExt cx="1302038" cy="402693"/>
                  </a:xfrm>
                </p:grpSpPr>
                <p:grpSp>
                  <p:nvGrpSpPr>
                    <p:cNvPr id="202" name="组合 201">
                      <a:extLst>
                        <a:ext uri="{FF2B5EF4-FFF2-40B4-BE49-F238E27FC236}">
                          <a16:creationId xmlns:a16="http://schemas.microsoft.com/office/drawing/2014/main" id="{91307EE5-2CC6-4531-8203-D8BB014A4DB5}"/>
                        </a:ext>
                      </a:extLst>
                    </p:cNvPr>
                    <p:cNvGrpSpPr/>
                    <p:nvPr/>
                  </p:nvGrpSpPr>
                  <p:grpSpPr>
                    <a:xfrm>
                      <a:off x="1941710" y="3561657"/>
                      <a:ext cx="1302038" cy="402693"/>
                      <a:chOff x="2348456" y="3374129"/>
                      <a:chExt cx="1302038" cy="402693"/>
                    </a:xfrm>
                  </p:grpSpPr>
                  <p:pic>
                    <p:nvPicPr>
                      <p:cNvPr id="204" name="图形 203" descr="步行">
                        <a:extLst>
                          <a:ext uri="{FF2B5EF4-FFF2-40B4-BE49-F238E27FC236}">
                            <a16:creationId xmlns:a16="http://schemas.microsoft.com/office/drawing/2014/main" id="{46FE883A-D1A1-4714-801D-5C93C2E76C7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48456" y="3374129"/>
                        <a:ext cx="360601" cy="360601"/>
                      </a:xfrm>
                      <a:prstGeom prst="rect">
                        <a:avLst/>
                      </a:prstGeom>
                    </p:spPr>
                  </p:pic>
                  <p:sp>
                    <p:nvSpPr>
                      <p:cNvPr id="205" name="文本框 204">
                        <a:extLst>
                          <a:ext uri="{FF2B5EF4-FFF2-40B4-BE49-F238E27FC236}">
                            <a16:creationId xmlns:a16="http://schemas.microsoft.com/office/drawing/2014/main" id="{E78BC9F1-DBDA-4D25-807A-75A4A387336E}"/>
                          </a:ext>
                        </a:extLst>
                      </p:cNvPr>
                      <p:cNvSpPr txBox="1"/>
                      <p:nvPr/>
                    </p:nvSpPr>
                    <p:spPr>
                      <a:xfrm>
                        <a:off x="2601809" y="3438268"/>
                        <a:ext cx="1048685" cy="338554"/>
                      </a:xfrm>
                      <a:prstGeom prst="rect">
                        <a:avLst/>
                      </a:prstGeom>
                      <a:noFill/>
                    </p:spPr>
                    <p:txBody>
                      <a:bodyPr wrap="none" rtlCol="0">
                        <a:spAutoFit/>
                      </a:bodyPr>
                      <a:lstStyle/>
                      <a:p>
                        <a:r>
                          <a:rPr lang="en-US" altLang="zh-CN" sz="1600" dirty="0">
                            <a:latin typeface="Helvetica" panose="020B0604020202020204" pitchFamily="34" charset="0"/>
                            <a:cs typeface="Helvetica" panose="020B0604020202020204" pitchFamily="34" charset="0"/>
                          </a:rPr>
                          <a:t>Ridership</a:t>
                        </a:r>
                        <a:endParaRPr lang="zh-CN" altLang="en-US" sz="1600" dirty="0">
                          <a:latin typeface="Helvetica" panose="020B0604020202020204" pitchFamily="34" charset="0"/>
                          <a:cs typeface="Helvetica" panose="020B0604020202020204" pitchFamily="34" charset="0"/>
                        </a:endParaRPr>
                      </a:p>
                    </p:txBody>
                  </p:sp>
                </p:grpSp>
                <p:cxnSp>
                  <p:nvCxnSpPr>
                    <p:cNvPr id="203" name="直接连接符 202">
                      <a:extLst>
                        <a:ext uri="{FF2B5EF4-FFF2-40B4-BE49-F238E27FC236}">
                          <a16:creationId xmlns:a16="http://schemas.microsoft.com/office/drawing/2014/main" id="{2E8CC56E-412A-481E-B51E-B4DDCB5B90B8}"/>
                        </a:ext>
                      </a:extLst>
                    </p:cNvPr>
                    <p:cNvCxnSpPr>
                      <a:cxnSpLocks/>
                    </p:cNvCxnSpPr>
                    <p:nvPr/>
                  </p:nvCxnSpPr>
                  <p:spPr>
                    <a:xfrm flipH="1">
                      <a:off x="2284066" y="3964350"/>
                      <a:ext cx="838028" cy="0"/>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grpSp>
            </p:grpSp>
          </p:grpSp>
          <p:grpSp>
            <p:nvGrpSpPr>
              <p:cNvPr id="159" name="组合 158">
                <a:extLst>
                  <a:ext uri="{FF2B5EF4-FFF2-40B4-BE49-F238E27FC236}">
                    <a16:creationId xmlns:a16="http://schemas.microsoft.com/office/drawing/2014/main" id="{1FFBF404-19B1-4DAE-BCFB-FBBC160AC71F}"/>
                  </a:ext>
                </a:extLst>
              </p:cNvPr>
              <p:cNvGrpSpPr/>
              <p:nvPr/>
            </p:nvGrpSpPr>
            <p:grpSpPr>
              <a:xfrm>
                <a:off x="4015864" y="3412280"/>
                <a:ext cx="387376" cy="169278"/>
                <a:chOff x="4044024" y="2918838"/>
                <a:chExt cx="387376" cy="169278"/>
              </a:xfrm>
            </p:grpSpPr>
            <p:sp>
              <p:nvSpPr>
                <p:cNvPr id="170" name="箭头: 右 169">
                  <a:extLst>
                    <a:ext uri="{FF2B5EF4-FFF2-40B4-BE49-F238E27FC236}">
                      <a16:creationId xmlns:a16="http://schemas.microsoft.com/office/drawing/2014/main" id="{7716110B-8F27-47BB-9C9A-F07DDF99A579}"/>
                    </a:ext>
                  </a:extLst>
                </p:cNvPr>
                <p:cNvSpPr/>
                <p:nvPr/>
              </p:nvSpPr>
              <p:spPr>
                <a:xfrm rot="10800000">
                  <a:off x="4044024" y="2918838"/>
                  <a:ext cx="193688" cy="169277"/>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箭头: 右 170">
                  <a:extLst>
                    <a:ext uri="{FF2B5EF4-FFF2-40B4-BE49-F238E27FC236}">
                      <a16:creationId xmlns:a16="http://schemas.microsoft.com/office/drawing/2014/main" id="{49E34593-EF2E-44E4-8832-E8193CA22937}"/>
                    </a:ext>
                  </a:extLst>
                </p:cNvPr>
                <p:cNvSpPr/>
                <p:nvPr/>
              </p:nvSpPr>
              <p:spPr>
                <a:xfrm>
                  <a:off x="4237712" y="2918839"/>
                  <a:ext cx="193688" cy="169277"/>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0" name="组合 159">
                <a:extLst>
                  <a:ext uri="{FF2B5EF4-FFF2-40B4-BE49-F238E27FC236}">
                    <a16:creationId xmlns:a16="http://schemas.microsoft.com/office/drawing/2014/main" id="{3F0C584E-106B-41EE-957D-069650F3B26C}"/>
                  </a:ext>
                </a:extLst>
              </p:cNvPr>
              <p:cNvGrpSpPr/>
              <p:nvPr/>
            </p:nvGrpSpPr>
            <p:grpSpPr>
              <a:xfrm>
                <a:off x="3558534" y="3682228"/>
                <a:ext cx="1302038" cy="808365"/>
                <a:chOff x="3558534" y="3511009"/>
                <a:chExt cx="1302038" cy="808365"/>
              </a:xfrm>
            </p:grpSpPr>
            <p:grpSp>
              <p:nvGrpSpPr>
                <p:cNvPr id="162" name="组合 161">
                  <a:extLst>
                    <a:ext uri="{FF2B5EF4-FFF2-40B4-BE49-F238E27FC236}">
                      <a16:creationId xmlns:a16="http://schemas.microsoft.com/office/drawing/2014/main" id="{2A3B2DF2-C9D4-4CFF-AB1A-D30C1151A748}"/>
                    </a:ext>
                  </a:extLst>
                </p:cNvPr>
                <p:cNvGrpSpPr/>
                <p:nvPr/>
              </p:nvGrpSpPr>
              <p:grpSpPr>
                <a:xfrm>
                  <a:off x="3558534" y="3511009"/>
                  <a:ext cx="1302038" cy="402693"/>
                  <a:chOff x="3558534" y="3360310"/>
                  <a:chExt cx="1302038" cy="402693"/>
                </a:xfrm>
              </p:grpSpPr>
              <p:grpSp>
                <p:nvGrpSpPr>
                  <p:cNvPr id="165" name="组合 164">
                    <a:extLst>
                      <a:ext uri="{FF2B5EF4-FFF2-40B4-BE49-F238E27FC236}">
                        <a16:creationId xmlns:a16="http://schemas.microsoft.com/office/drawing/2014/main" id="{B43F546B-EBFA-4E2F-BF46-0FBAF1EF4156}"/>
                      </a:ext>
                    </a:extLst>
                  </p:cNvPr>
                  <p:cNvGrpSpPr/>
                  <p:nvPr/>
                </p:nvGrpSpPr>
                <p:grpSpPr>
                  <a:xfrm>
                    <a:off x="3558534" y="3360310"/>
                    <a:ext cx="1302038" cy="402693"/>
                    <a:chOff x="2348456" y="3374129"/>
                    <a:chExt cx="1302038" cy="402693"/>
                  </a:xfrm>
                </p:grpSpPr>
                <p:pic>
                  <p:nvPicPr>
                    <p:cNvPr id="168" name="图形 167" descr="步行">
                      <a:extLst>
                        <a:ext uri="{FF2B5EF4-FFF2-40B4-BE49-F238E27FC236}">
                          <a16:creationId xmlns:a16="http://schemas.microsoft.com/office/drawing/2014/main" id="{F134EF4C-9AC8-43B5-9FDD-A1F50AFA11D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48456" y="3374129"/>
                      <a:ext cx="360601" cy="360601"/>
                    </a:xfrm>
                    <a:prstGeom prst="rect">
                      <a:avLst/>
                    </a:prstGeom>
                  </p:spPr>
                </p:pic>
                <p:sp>
                  <p:nvSpPr>
                    <p:cNvPr id="169" name="文本框 168">
                      <a:extLst>
                        <a:ext uri="{FF2B5EF4-FFF2-40B4-BE49-F238E27FC236}">
                          <a16:creationId xmlns:a16="http://schemas.microsoft.com/office/drawing/2014/main" id="{B1359642-D089-4C62-9A40-C4F5164ED970}"/>
                        </a:ext>
                      </a:extLst>
                    </p:cNvPr>
                    <p:cNvSpPr txBox="1"/>
                    <p:nvPr/>
                  </p:nvSpPr>
                  <p:spPr>
                    <a:xfrm>
                      <a:off x="2601809" y="3438268"/>
                      <a:ext cx="1048685" cy="338554"/>
                    </a:xfrm>
                    <a:prstGeom prst="rect">
                      <a:avLst/>
                    </a:prstGeom>
                    <a:noFill/>
                  </p:spPr>
                  <p:txBody>
                    <a:bodyPr wrap="none" rtlCol="0">
                      <a:spAutoFit/>
                    </a:bodyPr>
                    <a:lstStyle/>
                    <a:p>
                      <a:r>
                        <a:rPr lang="en-US" altLang="zh-CN" sz="1600" dirty="0">
                          <a:latin typeface="Helvetica" panose="020B0604020202020204" pitchFamily="34" charset="0"/>
                          <a:cs typeface="Helvetica" panose="020B0604020202020204" pitchFamily="34" charset="0"/>
                        </a:rPr>
                        <a:t>Ridership</a:t>
                      </a:r>
                      <a:endParaRPr lang="zh-CN" altLang="en-US" sz="1600" dirty="0">
                        <a:latin typeface="Helvetica" panose="020B0604020202020204" pitchFamily="34" charset="0"/>
                        <a:cs typeface="Helvetica" panose="020B0604020202020204" pitchFamily="34" charset="0"/>
                      </a:endParaRPr>
                    </a:p>
                  </p:txBody>
                </p:sp>
              </p:grpSp>
              <p:cxnSp>
                <p:nvCxnSpPr>
                  <p:cNvPr id="167" name="直接连接符 166">
                    <a:extLst>
                      <a:ext uri="{FF2B5EF4-FFF2-40B4-BE49-F238E27FC236}">
                        <a16:creationId xmlns:a16="http://schemas.microsoft.com/office/drawing/2014/main" id="{34AF72C4-AB78-4C9E-9215-183A597BE22E}"/>
                      </a:ext>
                    </a:extLst>
                  </p:cNvPr>
                  <p:cNvCxnSpPr>
                    <a:cxnSpLocks/>
                  </p:cNvCxnSpPr>
                  <p:nvPr/>
                </p:nvCxnSpPr>
                <p:spPr>
                  <a:xfrm flipH="1">
                    <a:off x="3887513" y="3763003"/>
                    <a:ext cx="838028" cy="0"/>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164" name="矩形: 圆角 163">
                  <a:extLst>
                    <a:ext uri="{FF2B5EF4-FFF2-40B4-BE49-F238E27FC236}">
                      <a16:creationId xmlns:a16="http://schemas.microsoft.com/office/drawing/2014/main" id="{F53AE10F-3C7B-4844-8A46-8959E63248A3}"/>
                    </a:ext>
                  </a:extLst>
                </p:cNvPr>
                <p:cNvSpPr/>
                <p:nvPr/>
              </p:nvSpPr>
              <p:spPr>
                <a:xfrm>
                  <a:off x="3811887" y="4030616"/>
                  <a:ext cx="288758" cy="288758"/>
                </a:xfrm>
                <a:prstGeom prst="roundRect">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Helvetica" panose="020B0604020202020204" pitchFamily="34" charset="0"/>
                      <a:cs typeface="Helvetica" panose="020B0604020202020204" pitchFamily="34" charset="0"/>
                    </a:rPr>
                    <a:t>3</a:t>
                  </a:r>
                  <a:endParaRPr lang="zh-CN" altLang="en-US" dirty="0">
                    <a:solidFill>
                      <a:schemeClr val="tx1"/>
                    </a:solidFill>
                    <a:latin typeface="Helvetica" panose="020B0604020202020204" pitchFamily="34" charset="0"/>
                    <a:cs typeface="Helvetica" panose="020B0604020202020204" pitchFamily="34" charset="0"/>
                  </a:endParaRPr>
                </a:p>
              </p:txBody>
            </p:sp>
          </p:grpSp>
        </p:grpSp>
        <p:pic>
          <p:nvPicPr>
            <p:cNvPr id="105" name="图形 104" descr="步行">
              <a:extLst>
                <a:ext uri="{FF2B5EF4-FFF2-40B4-BE49-F238E27FC236}">
                  <a16:creationId xmlns:a16="http://schemas.microsoft.com/office/drawing/2014/main" id="{E1E2B2BB-27DD-4268-B829-AE829BD6C64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18866" y="2441616"/>
              <a:ext cx="360601" cy="360601"/>
            </a:xfrm>
            <a:prstGeom prst="rect">
              <a:avLst/>
            </a:prstGeom>
          </p:spPr>
        </p:pic>
        <p:cxnSp>
          <p:nvCxnSpPr>
            <p:cNvPr id="124" name="直接箭头连接符 123">
              <a:extLst>
                <a:ext uri="{FF2B5EF4-FFF2-40B4-BE49-F238E27FC236}">
                  <a16:creationId xmlns:a16="http://schemas.microsoft.com/office/drawing/2014/main" id="{A6F9AC11-38BB-4DD3-9311-8293061BF3AE}"/>
                </a:ext>
              </a:extLst>
            </p:cNvPr>
            <p:cNvCxnSpPr>
              <a:cxnSpLocks/>
              <a:stCxn id="250" idx="0"/>
            </p:cNvCxnSpPr>
            <p:nvPr/>
          </p:nvCxnSpPr>
          <p:spPr>
            <a:xfrm flipH="1" flipV="1">
              <a:off x="6027680" y="2767760"/>
              <a:ext cx="253484" cy="487440"/>
            </a:xfrm>
            <a:prstGeom prst="straightConnector1">
              <a:avLst/>
            </a:prstGeom>
            <a:solidFill>
              <a:srgbClr val="85023E"/>
            </a:solidFill>
            <a:ln w="19050">
              <a:solidFill>
                <a:schemeClr val="accent5"/>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5" name="文本框 124">
              <a:extLst>
                <a:ext uri="{FF2B5EF4-FFF2-40B4-BE49-F238E27FC236}">
                  <a16:creationId xmlns:a16="http://schemas.microsoft.com/office/drawing/2014/main" id="{9047C2C8-2AE0-47E5-BF40-4F3E9F360A69}"/>
                </a:ext>
              </a:extLst>
            </p:cNvPr>
            <p:cNvSpPr txBox="1"/>
            <p:nvPr/>
          </p:nvSpPr>
          <p:spPr>
            <a:xfrm>
              <a:off x="4243227" y="1772954"/>
              <a:ext cx="1894493" cy="369332"/>
            </a:xfrm>
            <a:prstGeom prst="rect">
              <a:avLst/>
            </a:prstGeom>
            <a:solidFill>
              <a:schemeClr val="bg1"/>
            </a:solidFill>
          </p:spPr>
          <p:txBody>
            <a:bodyPr wrap="none" rtlCol="0">
              <a:spAutoFit/>
            </a:bodyPr>
            <a:lstStyle/>
            <a:p>
              <a:r>
                <a:rPr lang="en-US" altLang="zh-CN" dirty="0">
                  <a:latin typeface="Helvetica" panose="020B0604020202020204" pitchFamily="34" charset="0"/>
                  <a:cs typeface="Helvetica" panose="020B0604020202020204" pitchFamily="34" charset="0"/>
                </a:rPr>
                <a:t>Walking duration</a:t>
              </a:r>
              <a:endParaRPr lang="zh-CN" altLang="en-US" dirty="0">
                <a:latin typeface="Helvetica" panose="020B0604020202020204" pitchFamily="34" charset="0"/>
                <a:cs typeface="Helvetica" panose="020B0604020202020204" pitchFamily="34" charset="0"/>
              </a:endParaRPr>
            </a:p>
          </p:txBody>
        </p:sp>
        <p:cxnSp>
          <p:nvCxnSpPr>
            <p:cNvPr id="126" name="直接连接符 125">
              <a:extLst>
                <a:ext uri="{FF2B5EF4-FFF2-40B4-BE49-F238E27FC236}">
                  <a16:creationId xmlns:a16="http://schemas.microsoft.com/office/drawing/2014/main" id="{23F0ABC2-5B8E-4F64-9F3E-15EA916299B7}"/>
                </a:ext>
              </a:extLst>
            </p:cNvPr>
            <p:cNvCxnSpPr>
              <a:cxnSpLocks/>
            </p:cNvCxnSpPr>
            <p:nvPr/>
          </p:nvCxnSpPr>
          <p:spPr>
            <a:xfrm flipH="1">
              <a:off x="4359423" y="2142286"/>
              <a:ext cx="1552955" cy="0"/>
            </a:xfrm>
            <a:prstGeom prst="line">
              <a:avLst/>
            </a:prstGeom>
            <a:solidFill>
              <a:srgbClr val="85023E"/>
            </a:solidFill>
            <a:ln w="19050">
              <a:solidFill>
                <a:schemeClr val="accent5"/>
              </a:solidFill>
            </a:ln>
          </p:spPr>
          <p:style>
            <a:lnRef idx="1">
              <a:schemeClr val="accent1"/>
            </a:lnRef>
            <a:fillRef idx="0">
              <a:schemeClr val="accent1"/>
            </a:fillRef>
            <a:effectRef idx="0">
              <a:schemeClr val="accent1"/>
            </a:effectRef>
            <a:fontRef idx="minor">
              <a:schemeClr val="tx1"/>
            </a:fontRef>
          </p:style>
        </p:cxnSp>
        <p:sp>
          <p:nvSpPr>
            <p:cNvPr id="127" name="矩形: 圆角 126">
              <a:extLst>
                <a:ext uri="{FF2B5EF4-FFF2-40B4-BE49-F238E27FC236}">
                  <a16:creationId xmlns:a16="http://schemas.microsoft.com/office/drawing/2014/main" id="{8B8EE8B4-847C-4973-9E56-B6250D0B5BC2}"/>
                </a:ext>
              </a:extLst>
            </p:cNvPr>
            <p:cNvSpPr/>
            <p:nvPr/>
          </p:nvSpPr>
          <p:spPr>
            <a:xfrm>
              <a:off x="4359423" y="2257667"/>
              <a:ext cx="288758" cy="288758"/>
            </a:xfrm>
            <a:prstGeom prst="roundRect">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Helvetica" panose="020B0604020202020204" pitchFamily="34" charset="0"/>
                  <a:cs typeface="Helvetica" panose="020B0604020202020204" pitchFamily="34" charset="0"/>
                </a:rPr>
                <a:t>1</a:t>
              </a:r>
              <a:endParaRPr lang="zh-CN" altLang="en-US" dirty="0">
                <a:solidFill>
                  <a:schemeClr val="tx1"/>
                </a:solidFill>
                <a:latin typeface="Helvetica" panose="020B0604020202020204" pitchFamily="34" charset="0"/>
                <a:cs typeface="Helvetica" panose="020B0604020202020204" pitchFamily="34" charset="0"/>
              </a:endParaRPr>
            </a:p>
          </p:txBody>
        </p:sp>
        <p:sp>
          <p:nvSpPr>
            <p:cNvPr id="128" name="箭头: 右 127">
              <a:extLst>
                <a:ext uri="{FF2B5EF4-FFF2-40B4-BE49-F238E27FC236}">
                  <a16:creationId xmlns:a16="http://schemas.microsoft.com/office/drawing/2014/main" id="{CE124AF8-96C1-464B-9306-E69DC7ACEF49}"/>
                </a:ext>
              </a:extLst>
            </p:cNvPr>
            <p:cNvSpPr/>
            <p:nvPr/>
          </p:nvSpPr>
          <p:spPr>
            <a:xfrm rot="2357528">
              <a:off x="5325929" y="2320799"/>
              <a:ext cx="193688" cy="169277"/>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9" name="矩形 98">
            <a:extLst>
              <a:ext uri="{FF2B5EF4-FFF2-40B4-BE49-F238E27FC236}">
                <a16:creationId xmlns:a16="http://schemas.microsoft.com/office/drawing/2014/main" id="{0BB1FC3B-C620-4696-805C-AE7B1DA9324F}"/>
              </a:ext>
            </a:extLst>
          </p:cNvPr>
          <p:cNvSpPr/>
          <p:nvPr/>
        </p:nvSpPr>
        <p:spPr>
          <a:xfrm>
            <a:off x="4212298" y="1627529"/>
            <a:ext cx="2080203" cy="1257328"/>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4" name="矩形 253">
            <a:extLst>
              <a:ext uri="{FF2B5EF4-FFF2-40B4-BE49-F238E27FC236}">
                <a16:creationId xmlns:a16="http://schemas.microsoft.com/office/drawing/2014/main" id="{DC34FB8B-ED6D-41E3-A57F-0332FF721D80}"/>
              </a:ext>
            </a:extLst>
          </p:cNvPr>
          <p:cNvSpPr/>
          <p:nvPr/>
        </p:nvSpPr>
        <p:spPr>
          <a:xfrm>
            <a:off x="4124432" y="3530256"/>
            <a:ext cx="1131411" cy="1110197"/>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17576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矩形 68">
            <a:extLst>
              <a:ext uri="{FF2B5EF4-FFF2-40B4-BE49-F238E27FC236}">
                <a16:creationId xmlns:a16="http://schemas.microsoft.com/office/drawing/2014/main" id="{F8CD7B53-80A3-4773-8408-CC01D05F694A}"/>
              </a:ext>
            </a:extLst>
          </p:cNvPr>
          <p:cNvSpPr/>
          <p:nvPr/>
        </p:nvSpPr>
        <p:spPr>
          <a:xfrm>
            <a:off x="0" y="533480"/>
            <a:ext cx="9144000" cy="1571842"/>
          </a:xfrm>
          <a:prstGeom prst="rect">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elvetica" panose="020B0604020202020204" pitchFamily="34" charset="0"/>
              <a:cs typeface="Helvetica" panose="020B0604020202020204" pitchFamily="34" charset="0"/>
            </a:endParaRPr>
          </a:p>
        </p:txBody>
      </p:sp>
      <p:sp>
        <p:nvSpPr>
          <p:cNvPr id="9" name="文本框 8">
            <a:extLst>
              <a:ext uri="{FF2B5EF4-FFF2-40B4-BE49-F238E27FC236}">
                <a16:creationId xmlns:a16="http://schemas.microsoft.com/office/drawing/2014/main" id="{569A348F-8472-4C4D-9E9E-EA67A912B7B0}"/>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4 - Influencing Factors on Transit Ridership at Station Level</a:t>
            </a:r>
            <a:endParaRPr lang="en-US" altLang="zh-CN" sz="1400" i="1" dirty="0">
              <a:latin typeface="Times New Roman" panose="02020603050405020304" pitchFamily="18" charset="0"/>
              <a:cs typeface="Times New Roman" panose="02020603050405020304" pitchFamily="18" charset="0"/>
            </a:endParaRPr>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Introduction</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chemeClr val="accent5"/>
          </a:solidFill>
          <a:ln w="28575" cap="flat">
            <a:solidFill>
              <a:schemeClr val="accent5"/>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2800" b="0" i="0" u="none" strike="noStrike" cap="none" spc="0" normalizeH="0" baseline="0" dirty="0">
                <a:ln>
                  <a:noFill/>
                </a:ln>
                <a:solidFill>
                  <a:srgbClr val="FFFFFF"/>
                </a:solidFill>
                <a:effectLst/>
                <a:uFillTx/>
                <a:latin typeface="Helvetica" panose="020B0604020202020204" pitchFamily="34" charset="0"/>
                <a:cs typeface="Helvetica" panose="020B0604020202020204" pitchFamily="34" charset="0"/>
                <a:sym typeface="Helvetica Light"/>
              </a:rPr>
              <a:t>4.1</a:t>
            </a:r>
            <a:endParaRPr kumimoji="0" lang="zh-CN" altLang="en-US" sz="2800" b="0" i="0" u="none" strike="noStrike" cap="none" spc="0" normalizeH="0" baseline="0" dirty="0">
              <a:ln>
                <a:noFill/>
              </a:ln>
              <a:solidFill>
                <a:srgbClr val="FFFFFF"/>
              </a:solidFill>
              <a:effectLst/>
              <a:uFillTx/>
              <a:latin typeface="Helvetica" panose="020B0604020202020204" pitchFamily="34" charset="0"/>
              <a:cs typeface="Helvetica" panose="020B0604020202020204" pitchFamily="34" charset="0"/>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355600AD-59EB-43C8-BB85-CD459D0BC797}"/>
              </a:ext>
            </a:extLst>
          </p:cNvPr>
          <p:cNvSpPr>
            <a:spLocks noGrp="1"/>
          </p:cNvSpPr>
          <p:nvPr>
            <p:ph type="sldNum" sz="quarter" idx="12"/>
          </p:nvPr>
        </p:nvSpPr>
        <p:spPr/>
        <p:txBody>
          <a:bodyPr/>
          <a:lstStyle/>
          <a:p>
            <a:fld id="{A17BB91D-344C-44E0-9148-DFE0CFF5CFC9}" type="slidenum">
              <a:rPr lang="zh-CN" altLang="en-US" smtClean="0">
                <a:solidFill>
                  <a:schemeClr val="tx1"/>
                </a:solidFill>
              </a:rPr>
              <a:t>46</a:t>
            </a:fld>
            <a:endParaRPr lang="zh-CN" altLang="en-US" dirty="0">
              <a:solidFill>
                <a:schemeClr val="tx1"/>
              </a:solidFill>
            </a:endParaRPr>
          </a:p>
        </p:txBody>
      </p:sp>
      <p:grpSp>
        <p:nvGrpSpPr>
          <p:cNvPr id="40" name="组合 39">
            <a:extLst>
              <a:ext uri="{FF2B5EF4-FFF2-40B4-BE49-F238E27FC236}">
                <a16:creationId xmlns:a16="http://schemas.microsoft.com/office/drawing/2014/main" id="{2CC379AA-61DD-4665-A1B0-4E19C14A83F5}"/>
              </a:ext>
            </a:extLst>
          </p:cNvPr>
          <p:cNvGrpSpPr/>
          <p:nvPr/>
        </p:nvGrpSpPr>
        <p:grpSpPr>
          <a:xfrm>
            <a:off x="306570" y="591906"/>
            <a:ext cx="1525798" cy="461665"/>
            <a:chOff x="-3" y="4326643"/>
            <a:chExt cx="1525798" cy="461665"/>
          </a:xfrm>
        </p:grpSpPr>
        <p:sp>
          <p:nvSpPr>
            <p:cNvPr id="41" name="矩形 40">
              <a:extLst>
                <a:ext uri="{FF2B5EF4-FFF2-40B4-BE49-F238E27FC236}">
                  <a16:creationId xmlns:a16="http://schemas.microsoft.com/office/drawing/2014/main" id="{919F1E5A-63A9-4F40-92B9-31EEC73E1ED0}"/>
                </a:ext>
              </a:extLst>
            </p:cNvPr>
            <p:cNvSpPr/>
            <p:nvPr/>
          </p:nvSpPr>
          <p:spPr>
            <a:xfrm>
              <a:off x="-3" y="4460785"/>
              <a:ext cx="193382" cy="1933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42" name="文本框 41">
              <a:extLst>
                <a:ext uri="{FF2B5EF4-FFF2-40B4-BE49-F238E27FC236}">
                  <a16:creationId xmlns:a16="http://schemas.microsoft.com/office/drawing/2014/main" id="{0979F3C7-DCF8-4809-AC99-B555787A88C3}"/>
                </a:ext>
              </a:extLst>
            </p:cNvPr>
            <p:cNvSpPr txBox="1"/>
            <p:nvPr/>
          </p:nvSpPr>
          <p:spPr>
            <a:xfrm>
              <a:off x="193379" y="4326643"/>
              <a:ext cx="1332416" cy="461665"/>
            </a:xfrm>
            <a:prstGeom prst="rect">
              <a:avLst/>
            </a:prstGeom>
            <a:noFill/>
          </p:spPr>
          <p:txBody>
            <a:bodyPr wrap="none" rtlCol="0">
              <a:spAutoFit/>
            </a:bodyPr>
            <a:lstStyle/>
            <a:p>
              <a:r>
                <a:rPr lang="en-US" altLang="zh-CN" sz="2400" dirty="0">
                  <a:latin typeface="Helvetica" panose="020B0604020202020204" pitchFamily="34" charset="0"/>
                  <a:ea typeface="+mj-ea"/>
                  <a:cs typeface="Helvetica" panose="020B0604020202020204" pitchFamily="34" charset="0"/>
                </a:rPr>
                <a:t>Purpose</a:t>
              </a:r>
            </a:p>
          </p:txBody>
        </p:sp>
      </p:grpSp>
      <p:sp>
        <p:nvSpPr>
          <p:cNvPr id="47" name="文本框 46">
            <a:extLst>
              <a:ext uri="{FF2B5EF4-FFF2-40B4-BE49-F238E27FC236}">
                <a16:creationId xmlns:a16="http://schemas.microsoft.com/office/drawing/2014/main" id="{702E4A52-B0E2-407C-BB49-00E04ED126D7}"/>
              </a:ext>
            </a:extLst>
          </p:cNvPr>
          <p:cNvSpPr txBox="1"/>
          <p:nvPr/>
        </p:nvSpPr>
        <p:spPr>
          <a:xfrm>
            <a:off x="499952" y="1321133"/>
            <a:ext cx="8113106" cy="646331"/>
          </a:xfrm>
          <a:prstGeom prst="rect">
            <a:avLst/>
          </a:prstGeom>
          <a:noFill/>
        </p:spPr>
        <p:txBody>
          <a:bodyPr wrap="square" rtlCol="0">
            <a:spAutoFit/>
          </a:bodyPr>
          <a:lstStyle/>
          <a:p>
            <a:pPr marL="285750" indent="-285750">
              <a:buFont typeface="Wingdings" panose="05000000000000000000" pitchFamily="2" charset="2"/>
              <a:buChar char="l"/>
            </a:pPr>
            <a:r>
              <a:rPr lang="en-US" altLang="zh-CN" dirty="0">
                <a:latin typeface="Helvetica" panose="020B0604020202020204" pitchFamily="34" charset="0"/>
                <a:cs typeface="Helvetica" panose="020B0604020202020204" pitchFamily="34" charset="0"/>
              </a:rPr>
              <a:t>Explore and explain the factors influencing subway ridership </a:t>
            </a:r>
            <a:r>
              <a:rPr lang="en-US" altLang="zh-CN" dirty="0">
                <a:solidFill>
                  <a:srgbClr val="FF3300"/>
                </a:solidFill>
                <a:latin typeface="Helvetica" panose="020B0604020202020204" pitchFamily="34" charset="0"/>
                <a:cs typeface="Helvetica" panose="020B0604020202020204" pitchFamily="34" charset="0"/>
              </a:rPr>
              <a:t>at station level</a:t>
            </a:r>
            <a:r>
              <a:rPr lang="zh-CN" altLang="en-US" dirty="0">
                <a:solidFill>
                  <a:srgbClr val="FF3300"/>
                </a:solidFill>
                <a:latin typeface="Helvetica" panose="020B0604020202020204" pitchFamily="34" charset="0"/>
                <a:cs typeface="Helvetica" panose="020B0604020202020204" pitchFamily="34" charset="0"/>
              </a:rPr>
              <a:t> </a:t>
            </a:r>
            <a:r>
              <a:rPr lang="en-US" altLang="zh-CN" dirty="0">
                <a:latin typeface="Helvetica" panose="020B0604020202020204" pitchFamily="34" charset="0"/>
                <a:cs typeface="Helvetica" panose="020B0604020202020204" pitchFamily="34" charset="0"/>
              </a:rPr>
              <a:t>using</a:t>
            </a:r>
            <a:r>
              <a:rPr lang="zh-CN" altLang="en-US" dirty="0">
                <a:latin typeface="Helvetica" panose="020B0604020202020204" pitchFamily="34" charset="0"/>
                <a:cs typeface="Helvetica" panose="020B0604020202020204" pitchFamily="34" charset="0"/>
              </a:rPr>
              <a:t> </a:t>
            </a:r>
            <a:r>
              <a:rPr lang="en-US" altLang="zh-CN" dirty="0">
                <a:latin typeface="Helvetica" panose="020B0604020202020204" pitchFamily="34" charset="0"/>
                <a:cs typeface="Helvetica" panose="020B0604020202020204" pitchFamily="34" charset="0"/>
              </a:rPr>
              <a:t>a</a:t>
            </a:r>
            <a:r>
              <a:rPr lang="zh-CN" altLang="en-US" dirty="0">
                <a:latin typeface="Helvetica" panose="020B0604020202020204" pitchFamily="34" charset="0"/>
                <a:cs typeface="Helvetica" panose="020B0604020202020204" pitchFamily="34" charset="0"/>
              </a:rPr>
              <a:t> </a:t>
            </a:r>
            <a:r>
              <a:rPr lang="en-US" altLang="zh-CN" dirty="0">
                <a:solidFill>
                  <a:srgbClr val="FF3300"/>
                </a:solidFill>
                <a:latin typeface="Helvetica" panose="020B0604020202020204" pitchFamily="34" charset="0"/>
                <a:cs typeface="Helvetica" panose="020B0604020202020204" pitchFamily="34" charset="0"/>
              </a:rPr>
              <a:t>small</a:t>
            </a:r>
            <a:r>
              <a:rPr lang="zh-CN" altLang="en-US" dirty="0">
                <a:solidFill>
                  <a:srgbClr val="FF3300"/>
                </a:solidFill>
                <a:latin typeface="Helvetica" panose="020B0604020202020204" pitchFamily="34" charset="0"/>
                <a:cs typeface="Helvetica" panose="020B0604020202020204" pitchFamily="34" charset="0"/>
              </a:rPr>
              <a:t> </a:t>
            </a:r>
            <a:r>
              <a:rPr lang="en-US" altLang="zh-CN" dirty="0">
                <a:solidFill>
                  <a:srgbClr val="FF3300"/>
                </a:solidFill>
                <a:latin typeface="Helvetica" panose="020B0604020202020204" pitchFamily="34" charset="0"/>
                <a:cs typeface="Helvetica" panose="020B0604020202020204" pitchFamily="34" charset="0"/>
              </a:rPr>
              <a:t>sample</a:t>
            </a:r>
            <a:r>
              <a:rPr lang="zh-CN" altLang="en-US" dirty="0">
                <a:solidFill>
                  <a:srgbClr val="FF3300"/>
                </a:solidFill>
                <a:latin typeface="Helvetica" panose="020B0604020202020204" pitchFamily="34" charset="0"/>
                <a:cs typeface="Helvetica" panose="020B0604020202020204" pitchFamily="34" charset="0"/>
              </a:rPr>
              <a:t> </a:t>
            </a:r>
            <a:r>
              <a:rPr lang="en-US" altLang="zh-CN" dirty="0">
                <a:solidFill>
                  <a:srgbClr val="FF3300"/>
                </a:solidFill>
                <a:latin typeface="Helvetica" panose="020B0604020202020204" pitchFamily="34" charset="0"/>
                <a:cs typeface="Helvetica" panose="020B0604020202020204" pitchFamily="34" charset="0"/>
              </a:rPr>
              <a:t>case </a:t>
            </a:r>
          </a:p>
        </p:txBody>
      </p:sp>
      <p:grpSp>
        <p:nvGrpSpPr>
          <p:cNvPr id="72" name="组合 71">
            <a:extLst>
              <a:ext uri="{FF2B5EF4-FFF2-40B4-BE49-F238E27FC236}">
                <a16:creationId xmlns:a16="http://schemas.microsoft.com/office/drawing/2014/main" id="{3BD04BFA-0E5D-4025-A0DD-A08FE9E498DD}"/>
              </a:ext>
            </a:extLst>
          </p:cNvPr>
          <p:cNvGrpSpPr/>
          <p:nvPr/>
        </p:nvGrpSpPr>
        <p:grpSpPr>
          <a:xfrm>
            <a:off x="736847" y="3075884"/>
            <a:ext cx="7631900" cy="777464"/>
            <a:chOff x="736847" y="2884915"/>
            <a:chExt cx="7631900" cy="777464"/>
          </a:xfrm>
        </p:grpSpPr>
        <p:sp>
          <p:nvSpPr>
            <p:cNvPr id="49" name="矩形: 圆角 48">
              <a:extLst>
                <a:ext uri="{FF2B5EF4-FFF2-40B4-BE49-F238E27FC236}">
                  <a16:creationId xmlns:a16="http://schemas.microsoft.com/office/drawing/2014/main" id="{B6F1144D-014D-454E-ACE1-4A1C58EC1D34}"/>
                </a:ext>
              </a:extLst>
            </p:cNvPr>
            <p:cNvSpPr/>
            <p:nvPr/>
          </p:nvSpPr>
          <p:spPr>
            <a:xfrm>
              <a:off x="736847" y="2913039"/>
              <a:ext cx="288758" cy="288758"/>
            </a:xfrm>
            <a:prstGeom prst="roundRect">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Helvetica" panose="020B0604020202020204" pitchFamily="34" charset="0"/>
                  <a:cs typeface="Helvetica" panose="020B0604020202020204" pitchFamily="34" charset="0"/>
                </a:rPr>
                <a:t>1</a:t>
              </a:r>
              <a:endParaRPr lang="zh-CN" altLang="en-US" dirty="0">
                <a:solidFill>
                  <a:schemeClr val="tx1"/>
                </a:solidFill>
                <a:latin typeface="Helvetica" panose="020B0604020202020204" pitchFamily="34" charset="0"/>
                <a:cs typeface="Helvetica" panose="020B0604020202020204" pitchFamily="34" charset="0"/>
              </a:endParaRPr>
            </a:p>
          </p:txBody>
        </p:sp>
        <p:sp>
          <p:nvSpPr>
            <p:cNvPr id="50" name="矩形 49">
              <a:extLst>
                <a:ext uri="{FF2B5EF4-FFF2-40B4-BE49-F238E27FC236}">
                  <a16:creationId xmlns:a16="http://schemas.microsoft.com/office/drawing/2014/main" id="{811B47B2-B795-469F-A24F-4B163ED0AC9F}"/>
                </a:ext>
              </a:extLst>
            </p:cNvPr>
            <p:cNvSpPr/>
            <p:nvPr/>
          </p:nvSpPr>
          <p:spPr>
            <a:xfrm>
              <a:off x="1025604" y="2884915"/>
              <a:ext cx="3868187" cy="369332"/>
            </a:xfrm>
            <a:prstGeom prst="rect">
              <a:avLst/>
            </a:prstGeom>
            <a:ln>
              <a:noFill/>
            </a:ln>
          </p:spPr>
          <p:txBody>
            <a:bodyPr wrap="square">
              <a:spAutoFit/>
            </a:bodyPr>
            <a:lstStyle/>
            <a:p>
              <a:pPr marL="0" lvl="1"/>
              <a:r>
                <a:rPr lang="en-US" altLang="zh-CN" dirty="0">
                  <a:latin typeface="Helvetica" panose="020B0604020202020204" pitchFamily="34" charset="0"/>
                  <a:cs typeface="Helvetica" panose="020B0604020202020204" pitchFamily="34" charset="0"/>
                </a:rPr>
                <a:t>Improve </a:t>
              </a:r>
              <a:r>
                <a:rPr lang="en-US" altLang="zh-CN" dirty="0">
                  <a:solidFill>
                    <a:srgbClr val="FF3300"/>
                  </a:solidFill>
                  <a:latin typeface="Helvetica" panose="020B0604020202020204" pitchFamily="34" charset="0"/>
                  <a:cs typeface="Helvetica" panose="020B0604020202020204" pitchFamily="34" charset="0"/>
                </a:rPr>
                <a:t>index system</a:t>
              </a:r>
            </a:p>
          </p:txBody>
        </p:sp>
        <p:sp>
          <p:nvSpPr>
            <p:cNvPr id="6" name="矩形 5">
              <a:extLst>
                <a:ext uri="{FF2B5EF4-FFF2-40B4-BE49-F238E27FC236}">
                  <a16:creationId xmlns:a16="http://schemas.microsoft.com/office/drawing/2014/main" id="{5F447EF4-3E65-42DA-8C91-A3778A6E108D}"/>
                </a:ext>
              </a:extLst>
            </p:cNvPr>
            <p:cNvSpPr/>
            <p:nvPr/>
          </p:nvSpPr>
          <p:spPr>
            <a:xfrm>
              <a:off x="736847" y="3293047"/>
              <a:ext cx="7631900" cy="369332"/>
            </a:xfrm>
            <a:prstGeom prst="rect">
              <a:avLst/>
            </a:prstGeom>
          </p:spPr>
          <p:txBody>
            <a:bodyPr wrap="square">
              <a:spAutoFit/>
            </a:bodyPr>
            <a:lstStyle/>
            <a:p>
              <a:r>
                <a:rPr lang="en-US" altLang="zh-CN" dirty="0">
                  <a:latin typeface="Helvetica" panose="020B0604020202020204" pitchFamily="34" charset="0"/>
                  <a:cs typeface="Helvetica" panose="020B0604020202020204" pitchFamily="34" charset="0"/>
                </a:rPr>
                <a:t>Propose and reconstruct indicators to </a:t>
              </a:r>
              <a:r>
                <a:rPr lang="en-US" altLang="zh-CN" dirty="0">
                  <a:solidFill>
                    <a:srgbClr val="FF3300"/>
                  </a:solidFill>
                  <a:latin typeface="Helvetica" panose="020B0604020202020204" pitchFamily="34" charset="0"/>
                  <a:cs typeface="Helvetica" panose="020B0604020202020204" pitchFamily="34" charset="0"/>
                </a:rPr>
                <a:t>improve the index system</a:t>
              </a:r>
            </a:p>
          </p:txBody>
        </p:sp>
      </p:grpSp>
      <p:grpSp>
        <p:nvGrpSpPr>
          <p:cNvPr id="71" name="组合 70">
            <a:extLst>
              <a:ext uri="{FF2B5EF4-FFF2-40B4-BE49-F238E27FC236}">
                <a16:creationId xmlns:a16="http://schemas.microsoft.com/office/drawing/2014/main" id="{C8ACB30C-4A14-4FBF-9410-95BE5C704720}"/>
              </a:ext>
            </a:extLst>
          </p:cNvPr>
          <p:cNvGrpSpPr/>
          <p:nvPr/>
        </p:nvGrpSpPr>
        <p:grpSpPr>
          <a:xfrm>
            <a:off x="736847" y="4123714"/>
            <a:ext cx="7631900" cy="779086"/>
            <a:chOff x="736847" y="3992170"/>
            <a:chExt cx="7631900" cy="779086"/>
          </a:xfrm>
        </p:grpSpPr>
        <p:sp>
          <p:nvSpPr>
            <p:cNvPr id="48" name="矩形 47">
              <a:extLst>
                <a:ext uri="{FF2B5EF4-FFF2-40B4-BE49-F238E27FC236}">
                  <a16:creationId xmlns:a16="http://schemas.microsoft.com/office/drawing/2014/main" id="{CE6B1C04-B6A8-48CA-BFB2-8A4481373D10}"/>
                </a:ext>
              </a:extLst>
            </p:cNvPr>
            <p:cNvSpPr/>
            <p:nvPr/>
          </p:nvSpPr>
          <p:spPr>
            <a:xfrm>
              <a:off x="1025604" y="3992170"/>
              <a:ext cx="3868188" cy="369332"/>
            </a:xfrm>
            <a:prstGeom prst="rect">
              <a:avLst/>
            </a:prstGeom>
            <a:ln>
              <a:noFill/>
            </a:ln>
          </p:spPr>
          <p:txBody>
            <a:bodyPr wrap="square">
              <a:spAutoFit/>
            </a:bodyPr>
            <a:lstStyle/>
            <a:p>
              <a:r>
                <a:rPr lang="en-US" altLang="zh-CN" dirty="0">
                  <a:latin typeface="Helvetica" panose="020B0604020202020204" pitchFamily="34" charset="0"/>
                  <a:cs typeface="Helvetica" panose="020B0604020202020204" pitchFamily="34" charset="0"/>
                </a:rPr>
                <a:t>Identify </a:t>
              </a:r>
              <a:r>
                <a:rPr lang="en-US" altLang="zh-CN" dirty="0">
                  <a:solidFill>
                    <a:srgbClr val="FF3300"/>
                  </a:solidFill>
                  <a:latin typeface="Helvetica" panose="020B0604020202020204" pitchFamily="34" charset="0"/>
                  <a:cs typeface="Helvetica" panose="020B0604020202020204" pitchFamily="34" charset="0"/>
                </a:rPr>
                <a:t>valid indicators</a:t>
              </a:r>
            </a:p>
          </p:txBody>
        </p:sp>
        <p:sp>
          <p:nvSpPr>
            <p:cNvPr id="51" name="矩形: 圆角 50">
              <a:extLst>
                <a:ext uri="{FF2B5EF4-FFF2-40B4-BE49-F238E27FC236}">
                  <a16:creationId xmlns:a16="http://schemas.microsoft.com/office/drawing/2014/main" id="{0C4D7B49-8054-471D-8C6F-4F8BC4299A7E}"/>
                </a:ext>
              </a:extLst>
            </p:cNvPr>
            <p:cNvSpPr/>
            <p:nvPr/>
          </p:nvSpPr>
          <p:spPr>
            <a:xfrm>
              <a:off x="736847" y="4020294"/>
              <a:ext cx="288758" cy="288758"/>
            </a:xfrm>
            <a:prstGeom prst="roundRect">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Helvetica" panose="020B0604020202020204" pitchFamily="34" charset="0"/>
                  <a:cs typeface="Helvetica" panose="020B0604020202020204" pitchFamily="34" charset="0"/>
                </a:rPr>
                <a:t>2</a:t>
              </a:r>
              <a:endParaRPr lang="zh-CN" altLang="en-US" dirty="0">
                <a:solidFill>
                  <a:schemeClr val="tx1"/>
                </a:solidFill>
                <a:latin typeface="Helvetica" panose="020B0604020202020204" pitchFamily="34" charset="0"/>
                <a:cs typeface="Helvetica" panose="020B0604020202020204" pitchFamily="34" charset="0"/>
              </a:endParaRPr>
            </a:p>
          </p:txBody>
        </p:sp>
        <p:sp>
          <p:nvSpPr>
            <p:cNvPr id="67" name="矩形 66">
              <a:extLst>
                <a:ext uri="{FF2B5EF4-FFF2-40B4-BE49-F238E27FC236}">
                  <a16:creationId xmlns:a16="http://schemas.microsoft.com/office/drawing/2014/main" id="{FAD4221A-0A58-42FB-9260-74229129A574}"/>
                </a:ext>
              </a:extLst>
            </p:cNvPr>
            <p:cNvSpPr/>
            <p:nvPr/>
          </p:nvSpPr>
          <p:spPr>
            <a:xfrm>
              <a:off x="736847" y="4401924"/>
              <a:ext cx="7631900" cy="369332"/>
            </a:xfrm>
            <a:prstGeom prst="rect">
              <a:avLst/>
            </a:prstGeom>
          </p:spPr>
          <p:txBody>
            <a:bodyPr wrap="square">
              <a:spAutoFit/>
            </a:bodyPr>
            <a:lstStyle/>
            <a:p>
              <a:r>
                <a:rPr lang="en-US" altLang="zh-CN" dirty="0">
                  <a:latin typeface="Helvetica" panose="020B0604020202020204" pitchFamily="34" charset="0"/>
                  <a:cs typeface="Helvetica" panose="020B0604020202020204" pitchFamily="34" charset="0"/>
                </a:rPr>
                <a:t>Propose effective index screening method for </a:t>
              </a:r>
              <a:r>
                <a:rPr lang="en-US" altLang="zh-CN" dirty="0">
                  <a:solidFill>
                    <a:srgbClr val="FF3300"/>
                  </a:solidFill>
                  <a:latin typeface="Helvetica" panose="020B0604020202020204" pitchFamily="34" charset="0"/>
                  <a:cs typeface="Helvetica" panose="020B0604020202020204" pitchFamily="34" charset="0"/>
                </a:rPr>
                <a:t>small samples</a:t>
              </a:r>
            </a:p>
          </p:txBody>
        </p:sp>
      </p:grpSp>
      <p:grpSp>
        <p:nvGrpSpPr>
          <p:cNvPr id="70" name="组合 69">
            <a:extLst>
              <a:ext uri="{FF2B5EF4-FFF2-40B4-BE49-F238E27FC236}">
                <a16:creationId xmlns:a16="http://schemas.microsoft.com/office/drawing/2014/main" id="{9EFC5A50-ABC7-4A7D-AC3A-58D754501C6E}"/>
              </a:ext>
            </a:extLst>
          </p:cNvPr>
          <p:cNvGrpSpPr/>
          <p:nvPr/>
        </p:nvGrpSpPr>
        <p:grpSpPr>
          <a:xfrm>
            <a:off x="736846" y="5173166"/>
            <a:ext cx="7631901" cy="1057271"/>
            <a:chOff x="736846" y="5186194"/>
            <a:chExt cx="7631901" cy="1057271"/>
          </a:xfrm>
        </p:grpSpPr>
        <p:sp>
          <p:nvSpPr>
            <p:cNvPr id="52" name="矩形 51">
              <a:extLst>
                <a:ext uri="{FF2B5EF4-FFF2-40B4-BE49-F238E27FC236}">
                  <a16:creationId xmlns:a16="http://schemas.microsoft.com/office/drawing/2014/main" id="{E512B770-7D73-4D65-A853-BF4DE3511AD7}"/>
                </a:ext>
              </a:extLst>
            </p:cNvPr>
            <p:cNvSpPr/>
            <p:nvPr/>
          </p:nvSpPr>
          <p:spPr>
            <a:xfrm>
              <a:off x="1023000" y="5186194"/>
              <a:ext cx="3582553" cy="369332"/>
            </a:xfrm>
            <a:prstGeom prst="rect">
              <a:avLst/>
            </a:prstGeom>
            <a:ln>
              <a:noFill/>
            </a:ln>
          </p:spPr>
          <p:txBody>
            <a:bodyPr wrap="square">
              <a:spAutoFit/>
            </a:bodyPr>
            <a:lstStyle/>
            <a:p>
              <a:r>
                <a:rPr lang="en-US" altLang="zh-CN" dirty="0">
                  <a:latin typeface="Helvetica" panose="020B0604020202020204" pitchFamily="34" charset="0"/>
                  <a:cs typeface="Helvetica" panose="020B0604020202020204" pitchFamily="34" charset="0"/>
                </a:rPr>
                <a:t>Improve </a:t>
              </a:r>
              <a:r>
                <a:rPr lang="en-US" altLang="zh-CN" dirty="0">
                  <a:solidFill>
                    <a:srgbClr val="FF3300"/>
                  </a:solidFill>
                  <a:latin typeface="Helvetica" panose="020B0604020202020204" pitchFamily="34" charset="0"/>
                  <a:cs typeface="Helvetica" panose="020B0604020202020204" pitchFamily="34" charset="0"/>
                </a:rPr>
                <a:t>accuracy in estimation</a:t>
              </a:r>
              <a:endParaRPr lang="zh-CN" altLang="en-US" dirty="0">
                <a:solidFill>
                  <a:srgbClr val="FF3300"/>
                </a:solidFill>
                <a:latin typeface="Helvetica" panose="020B0604020202020204" pitchFamily="34" charset="0"/>
                <a:cs typeface="Helvetica" panose="020B0604020202020204" pitchFamily="34" charset="0"/>
              </a:endParaRPr>
            </a:p>
          </p:txBody>
        </p:sp>
        <p:sp>
          <p:nvSpPr>
            <p:cNvPr id="53" name="矩形: 圆角 52">
              <a:extLst>
                <a:ext uri="{FF2B5EF4-FFF2-40B4-BE49-F238E27FC236}">
                  <a16:creationId xmlns:a16="http://schemas.microsoft.com/office/drawing/2014/main" id="{4BCC5570-1758-4ADF-A30C-EA5DEE9FCE15}"/>
                </a:ext>
              </a:extLst>
            </p:cNvPr>
            <p:cNvSpPr/>
            <p:nvPr/>
          </p:nvSpPr>
          <p:spPr>
            <a:xfrm>
              <a:off x="736847" y="5210709"/>
              <a:ext cx="288758" cy="288758"/>
            </a:xfrm>
            <a:prstGeom prst="roundRect">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Helvetica" panose="020B0604020202020204" pitchFamily="34" charset="0"/>
                  <a:cs typeface="Helvetica" panose="020B0604020202020204" pitchFamily="34" charset="0"/>
                </a:rPr>
                <a:t>3</a:t>
              </a:r>
              <a:endParaRPr lang="zh-CN" altLang="en-US" dirty="0">
                <a:solidFill>
                  <a:schemeClr val="tx1"/>
                </a:solidFill>
                <a:latin typeface="Helvetica" panose="020B0604020202020204" pitchFamily="34" charset="0"/>
                <a:cs typeface="Helvetica" panose="020B0604020202020204" pitchFamily="34" charset="0"/>
              </a:endParaRPr>
            </a:p>
          </p:txBody>
        </p:sp>
        <p:sp>
          <p:nvSpPr>
            <p:cNvPr id="68" name="矩形 67">
              <a:extLst>
                <a:ext uri="{FF2B5EF4-FFF2-40B4-BE49-F238E27FC236}">
                  <a16:creationId xmlns:a16="http://schemas.microsoft.com/office/drawing/2014/main" id="{D5EAE832-2D51-49BF-80ED-92F0B3E01512}"/>
                </a:ext>
              </a:extLst>
            </p:cNvPr>
            <p:cNvSpPr/>
            <p:nvPr/>
          </p:nvSpPr>
          <p:spPr>
            <a:xfrm>
              <a:off x="736846" y="5597134"/>
              <a:ext cx="7631901" cy="646331"/>
            </a:xfrm>
            <a:prstGeom prst="rect">
              <a:avLst/>
            </a:prstGeom>
          </p:spPr>
          <p:txBody>
            <a:bodyPr wrap="square">
              <a:spAutoFit/>
            </a:bodyPr>
            <a:lstStyle/>
            <a:p>
              <a:r>
                <a:rPr lang="en-US" altLang="zh-CN" dirty="0">
                  <a:latin typeface="Helvetica" panose="020B0604020202020204" pitchFamily="34" charset="0"/>
                  <a:cs typeface="Helvetica" panose="020B0604020202020204" pitchFamily="34" charset="0"/>
                </a:rPr>
                <a:t>Consider the different </a:t>
              </a:r>
              <a:r>
                <a:rPr lang="en-US" altLang="zh-CN" dirty="0">
                  <a:solidFill>
                    <a:srgbClr val="FF3300"/>
                  </a:solidFill>
                  <a:latin typeface="Helvetica" panose="020B0604020202020204" pitchFamily="34" charset="0"/>
                  <a:cs typeface="Helvetica" panose="020B0604020202020204" pitchFamily="34" charset="0"/>
                </a:rPr>
                <a:t>spatial distribution</a:t>
              </a:r>
              <a:r>
                <a:rPr lang="en-US" altLang="zh-CN" dirty="0">
                  <a:latin typeface="Helvetica" panose="020B0604020202020204" pitchFamily="34" charset="0"/>
                  <a:cs typeface="Helvetica" panose="020B0604020202020204" pitchFamily="34" charset="0"/>
                </a:rPr>
                <a:t> of indicators in the spatial regression model</a:t>
              </a:r>
            </a:p>
          </p:txBody>
        </p:sp>
      </p:grpSp>
      <p:grpSp>
        <p:nvGrpSpPr>
          <p:cNvPr id="28" name="组合 27">
            <a:extLst>
              <a:ext uri="{FF2B5EF4-FFF2-40B4-BE49-F238E27FC236}">
                <a16:creationId xmlns:a16="http://schemas.microsoft.com/office/drawing/2014/main" id="{71862CFE-04D1-4EE5-A331-A00C697543C5}"/>
              </a:ext>
            </a:extLst>
          </p:cNvPr>
          <p:cNvGrpSpPr/>
          <p:nvPr/>
        </p:nvGrpSpPr>
        <p:grpSpPr>
          <a:xfrm>
            <a:off x="306570" y="2443324"/>
            <a:ext cx="3101550" cy="461665"/>
            <a:chOff x="-3" y="4326643"/>
            <a:chExt cx="3101550" cy="461665"/>
          </a:xfrm>
        </p:grpSpPr>
        <p:sp>
          <p:nvSpPr>
            <p:cNvPr id="29" name="矩形 28">
              <a:extLst>
                <a:ext uri="{FF2B5EF4-FFF2-40B4-BE49-F238E27FC236}">
                  <a16:creationId xmlns:a16="http://schemas.microsoft.com/office/drawing/2014/main" id="{10A2A017-E253-49D2-967F-18C890570019}"/>
                </a:ext>
              </a:extLst>
            </p:cNvPr>
            <p:cNvSpPr/>
            <p:nvPr/>
          </p:nvSpPr>
          <p:spPr>
            <a:xfrm>
              <a:off x="-3" y="4460785"/>
              <a:ext cx="193382" cy="1933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30" name="文本框 29">
              <a:extLst>
                <a:ext uri="{FF2B5EF4-FFF2-40B4-BE49-F238E27FC236}">
                  <a16:creationId xmlns:a16="http://schemas.microsoft.com/office/drawing/2014/main" id="{A5023D2D-9C76-4E60-B053-01D2F96873ED}"/>
                </a:ext>
              </a:extLst>
            </p:cNvPr>
            <p:cNvSpPr txBox="1"/>
            <p:nvPr/>
          </p:nvSpPr>
          <p:spPr>
            <a:xfrm>
              <a:off x="193379" y="4326643"/>
              <a:ext cx="2908168" cy="461665"/>
            </a:xfrm>
            <a:prstGeom prst="rect">
              <a:avLst/>
            </a:prstGeom>
            <a:noFill/>
          </p:spPr>
          <p:txBody>
            <a:bodyPr wrap="none" rtlCol="0">
              <a:spAutoFit/>
            </a:bodyPr>
            <a:lstStyle/>
            <a:p>
              <a:r>
                <a:rPr lang="en-US" altLang="zh-CN" sz="2400" dirty="0">
                  <a:latin typeface="Helvetica" panose="020B0604020202020204" pitchFamily="34" charset="0"/>
                  <a:ea typeface="+mj-ea"/>
                  <a:cs typeface="Helvetica" panose="020B0604020202020204" pitchFamily="34" charset="0"/>
                </a:rPr>
                <a:t>Research questions</a:t>
              </a:r>
            </a:p>
          </p:txBody>
        </p:sp>
      </p:grpSp>
    </p:spTree>
    <p:extLst>
      <p:ext uri="{BB962C8B-B14F-4D97-AF65-F5344CB8AC3E}">
        <p14:creationId xmlns:p14="http://schemas.microsoft.com/office/powerpoint/2010/main" val="18602630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a:extLst>
              <a:ext uri="{FF2B5EF4-FFF2-40B4-BE49-F238E27FC236}">
                <a16:creationId xmlns:a16="http://schemas.microsoft.com/office/drawing/2014/main" id="{DAA73EC9-4942-44C7-B005-AE5611B1DD3A}"/>
              </a:ext>
            </a:extLst>
          </p:cNvPr>
          <p:cNvSpPr/>
          <p:nvPr/>
        </p:nvSpPr>
        <p:spPr>
          <a:xfrm>
            <a:off x="0" y="1142446"/>
            <a:ext cx="9144000" cy="2212778"/>
          </a:xfrm>
          <a:prstGeom prst="rect">
            <a:avLst/>
          </a:prstGeom>
          <a:solidFill>
            <a:srgbClr val="FFFFFF"/>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elvetica" panose="020B0604020202020204" pitchFamily="34" charset="0"/>
              <a:cs typeface="Helvetica" panose="020B0604020202020204" pitchFamily="34" charset="0"/>
            </a:endParaRPr>
          </a:p>
        </p:txBody>
      </p:sp>
      <p:sp>
        <p:nvSpPr>
          <p:cNvPr id="38" name="矩形 37">
            <a:extLst>
              <a:ext uri="{FF2B5EF4-FFF2-40B4-BE49-F238E27FC236}">
                <a16:creationId xmlns:a16="http://schemas.microsoft.com/office/drawing/2014/main" id="{C484DDFD-7D3E-43A7-A117-54B754F91FA5}"/>
              </a:ext>
            </a:extLst>
          </p:cNvPr>
          <p:cNvSpPr/>
          <p:nvPr/>
        </p:nvSpPr>
        <p:spPr>
          <a:xfrm>
            <a:off x="0" y="3359428"/>
            <a:ext cx="9144000" cy="3129239"/>
          </a:xfrm>
          <a:prstGeom prst="rect">
            <a:avLst/>
          </a:prstGeom>
          <a:solidFill>
            <a:srgbClr val="FFFFFF"/>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elvetica" panose="020B0604020202020204" pitchFamily="34" charset="0"/>
              <a:cs typeface="Helvetica" panose="020B0604020202020204" pitchFamily="34" charset="0"/>
            </a:endParaRPr>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Introduction</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chemeClr val="accent5"/>
          </a:solidFill>
          <a:ln w="28575" cap="flat">
            <a:solidFill>
              <a:schemeClr val="accent5"/>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2800" b="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rPr>
              <a:t>4.1</a:t>
            </a:r>
            <a:endParaRPr kumimoji="0" lang="zh-CN" altLang="en-US" sz="2800" b="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ADA1C219-4E76-4A16-9224-5E9162007E62}"/>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4 - Influencing Factors on Transit Ridership at Station Level</a:t>
            </a:r>
            <a:endParaRPr lang="en-US" altLang="zh-CN" sz="1400" i="1" dirty="0">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6AF92863-0A0B-449B-AF50-34975825FC2E}"/>
              </a:ext>
            </a:extLst>
          </p:cNvPr>
          <p:cNvSpPr>
            <a:spLocks noGrp="1"/>
          </p:cNvSpPr>
          <p:nvPr>
            <p:ph type="sldNum" sz="quarter" idx="12"/>
          </p:nvPr>
        </p:nvSpPr>
        <p:spPr/>
        <p:txBody>
          <a:bodyPr/>
          <a:lstStyle/>
          <a:p>
            <a:fld id="{A17BB91D-344C-44E0-9148-DFE0CFF5CFC9}" type="slidenum">
              <a:rPr lang="zh-CN" altLang="en-US" smtClean="0">
                <a:solidFill>
                  <a:schemeClr val="tx1"/>
                </a:solidFill>
              </a:rPr>
              <a:t>47</a:t>
            </a:fld>
            <a:endParaRPr lang="zh-CN" altLang="en-US">
              <a:solidFill>
                <a:schemeClr val="tx1"/>
              </a:solidFill>
            </a:endParaRPr>
          </a:p>
        </p:txBody>
      </p:sp>
      <p:graphicFrame>
        <p:nvGraphicFramePr>
          <p:cNvPr id="42" name="表格 41">
            <a:extLst>
              <a:ext uri="{FF2B5EF4-FFF2-40B4-BE49-F238E27FC236}">
                <a16:creationId xmlns:a16="http://schemas.microsoft.com/office/drawing/2014/main" id="{FCE72633-38A9-49C2-BD48-9F63339E90D4}"/>
              </a:ext>
            </a:extLst>
          </p:cNvPr>
          <p:cNvGraphicFramePr>
            <a:graphicFrameLocks noGrp="1"/>
          </p:cNvGraphicFramePr>
          <p:nvPr>
            <p:extLst>
              <p:ext uri="{D42A27DB-BD31-4B8C-83A1-F6EECF244321}">
                <p14:modId xmlns:p14="http://schemas.microsoft.com/office/powerpoint/2010/main" val="444546738"/>
              </p:ext>
            </p:extLst>
          </p:nvPr>
        </p:nvGraphicFramePr>
        <p:xfrm>
          <a:off x="499952" y="4751772"/>
          <a:ext cx="5142092" cy="1562214"/>
        </p:xfrm>
        <a:graphic>
          <a:graphicData uri="http://schemas.openxmlformats.org/drawingml/2006/table">
            <a:tbl>
              <a:tblPr firstRow="1" firstCol="1" bandRow="1"/>
              <a:tblGrid>
                <a:gridCol w="785714">
                  <a:extLst>
                    <a:ext uri="{9D8B030D-6E8A-4147-A177-3AD203B41FA5}">
                      <a16:colId xmlns:a16="http://schemas.microsoft.com/office/drawing/2014/main" val="2728970713"/>
                    </a:ext>
                  </a:extLst>
                </a:gridCol>
                <a:gridCol w="1140516">
                  <a:extLst>
                    <a:ext uri="{9D8B030D-6E8A-4147-A177-3AD203B41FA5}">
                      <a16:colId xmlns:a16="http://schemas.microsoft.com/office/drawing/2014/main" val="3382290407"/>
                    </a:ext>
                  </a:extLst>
                </a:gridCol>
                <a:gridCol w="1037673">
                  <a:extLst>
                    <a:ext uri="{9D8B030D-6E8A-4147-A177-3AD203B41FA5}">
                      <a16:colId xmlns:a16="http://schemas.microsoft.com/office/drawing/2014/main" val="2793769114"/>
                    </a:ext>
                  </a:extLst>
                </a:gridCol>
                <a:gridCol w="1140516">
                  <a:extLst>
                    <a:ext uri="{9D8B030D-6E8A-4147-A177-3AD203B41FA5}">
                      <a16:colId xmlns:a16="http://schemas.microsoft.com/office/drawing/2014/main" val="2147570878"/>
                    </a:ext>
                  </a:extLst>
                </a:gridCol>
                <a:gridCol w="1037673">
                  <a:extLst>
                    <a:ext uri="{9D8B030D-6E8A-4147-A177-3AD203B41FA5}">
                      <a16:colId xmlns:a16="http://schemas.microsoft.com/office/drawing/2014/main" val="1871315500"/>
                    </a:ext>
                  </a:extLst>
                </a:gridCol>
              </a:tblGrid>
              <a:tr h="260369">
                <a:tc>
                  <a:txBody>
                    <a:bodyPr/>
                    <a:lstStyle/>
                    <a:p>
                      <a:endParaRPr lang="zh-CN"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endParaRPr>
                    </a:p>
                  </a:txBody>
                  <a:tcPr marL="68580" marR="68580" marT="0" marB="0" anchor="b">
                    <a:lnL>
                      <a:noFill/>
                    </a:lnL>
                    <a:lnR>
                      <a:noFill/>
                    </a:lnR>
                    <a:lnT w="19050" cap="flat" cmpd="sng" algn="ctr">
                      <a:solidFill>
                        <a:srgbClr val="808080"/>
                      </a:solidFill>
                      <a:prstDash val="solid"/>
                      <a:round/>
                      <a:headEnd type="none" w="med" len="med"/>
                      <a:tailEnd type="none" w="med" len="med"/>
                    </a:lnT>
                    <a:lnB>
                      <a:noFill/>
                    </a:lnB>
                  </a:tcPr>
                </a:tc>
                <a:tc gridSpan="2">
                  <a:txBody>
                    <a:bodyPr/>
                    <a:lstStyle/>
                    <a:p>
                      <a:pPr algn="ct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Walking</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68580" marR="68580" marT="0" marB="0" anchor="b">
                    <a:lnL>
                      <a:noFill/>
                    </a:lnL>
                    <a:lnR>
                      <a:noFill/>
                    </a:lnR>
                    <a:lnT w="19050" cap="flat" cmpd="sng" algn="ctr">
                      <a:solidFill>
                        <a:srgbClr val="808080"/>
                      </a:solidFill>
                      <a:prstDash val="solid"/>
                      <a:round/>
                      <a:headEnd type="none" w="med" len="med"/>
                      <a:tailEnd type="none" w="med" len="med"/>
                    </a:lnT>
                    <a:lnB>
                      <a:noFill/>
                    </a:lnB>
                  </a:tcPr>
                </a:tc>
                <a:tc hMerge="1">
                  <a:txBody>
                    <a:bodyPr/>
                    <a:lstStyle/>
                    <a:p>
                      <a:endParaRPr lang="zh-CN" altLang="en-US"/>
                    </a:p>
                  </a:txBody>
                  <a:tcPr/>
                </a:tc>
                <a:tc gridSpan="2">
                  <a:txBody>
                    <a:bodyPr/>
                    <a:lstStyle/>
                    <a:p>
                      <a:pPr algn="ct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Bicycle</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68580" marR="68580" marT="0" marB="0" anchor="b">
                    <a:lnL>
                      <a:noFill/>
                    </a:lnL>
                    <a:lnR>
                      <a:noFill/>
                    </a:lnR>
                    <a:lnT w="19050" cap="flat" cmpd="sng" algn="ctr">
                      <a:solidFill>
                        <a:srgbClr val="808080"/>
                      </a:solidFill>
                      <a:prstDash val="solid"/>
                      <a:round/>
                      <a:headEnd type="none" w="med" len="med"/>
                      <a:tailEnd type="none" w="med" len="med"/>
                    </a:lnT>
                    <a:lnB>
                      <a:noFill/>
                    </a:lnB>
                  </a:tcPr>
                </a:tc>
                <a:tc hMerge="1">
                  <a:txBody>
                    <a:bodyPr/>
                    <a:lstStyle/>
                    <a:p>
                      <a:endParaRPr lang="zh-CN" altLang="en-US"/>
                    </a:p>
                  </a:txBody>
                  <a:tcPr/>
                </a:tc>
                <a:extLst>
                  <a:ext uri="{0D108BD9-81ED-4DB2-BD59-A6C34878D82A}">
                    <a16:rowId xmlns:a16="http://schemas.microsoft.com/office/drawing/2014/main" val="311725289"/>
                  </a:ext>
                </a:extLst>
              </a:tr>
              <a:tr h="260369">
                <a:tc>
                  <a:txBody>
                    <a:bodyPr/>
                    <a:lstStyle/>
                    <a:p>
                      <a:endParaRPr lang="zh-CN"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endParaRPr>
                    </a:p>
                  </a:txBody>
                  <a:tcPr marL="68580" marR="68580" marT="0" marB="0" anchor="b">
                    <a:lnL>
                      <a:noFill/>
                    </a:lnL>
                    <a:lnR>
                      <a:noFill/>
                    </a:lnR>
                    <a:lnT>
                      <a:noFill/>
                    </a:lnT>
                    <a:lnB w="1270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Proportion</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68580" marR="68580" marT="0" marB="0" anchor="b">
                    <a:lnL>
                      <a:noFill/>
                    </a:lnL>
                    <a:lnR>
                      <a:noFill/>
                    </a:lnR>
                    <a:lnT>
                      <a:noFill/>
                    </a:lnT>
                    <a:lnB w="1270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Ave time</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68580" marR="68580" marT="0" marB="0" anchor="b">
                    <a:lnL>
                      <a:noFill/>
                    </a:lnL>
                    <a:lnR>
                      <a:noFill/>
                    </a:lnR>
                    <a:lnT>
                      <a:noFill/>
                    </a:lnT>
                    <a:lnB w="1270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Proportion</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68580" marR="68580" marT="0" marB="0" anchor="b">
                    <a:lnL>
                      <a:noFill/>
                    </a:lnL>
                    <a:lnR>
                      <a:noFill/>
                    </a:lnR>
                    <a:lnT>
                      <a:noFill/>
                    </a:lnT>
                    <a:lnB w="1270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Ave time</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68580" marR="68580" marT="0" marB="0" anchor="b">
                    <a:lnL>
                      <a:noFill/>
                    </a:lnL>
                    <a:lnR>
                      <a:noFill/>
                    </a:lnR>
                    <a:lnT>
                      <a:noFill/>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549568508"/>
                  </a:ext>
                </a:extLst>
              </a:tr>
              <a:tr h="260369">
                <a:tc>
                  <a:txBody>
                    <a:bodyPr/>
                    <a:lstStyle/>
                    <a:p>
                      <a:pPr algn="ctr" hangingPunct="0">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AVG</a:t>
                      </a:r>
                      <a:endParaRPr lang="zh-CN"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endParaRPr>
                    </a:p>
                  </a:txBody>
                  <a:tcPr marL="68580" marR="68580" marT="0" marB="0" anchor="b">
                    <a:lnL>
                      <a:noFill/>
                    </a:lnL>
                    <a:lnR>
                      <a:noFill/>
                    </a:lnR>
                    <a:lnT w="12700" cap="flat" cmpd="sng" algn="ctr">
                      <a:solidFill>
                        <a:srgbClr val="808080"/>
                      </a:solidFill>
                      <a:prstDash val="solid"/>
                      <a:round/>
                      <a:headEnd type="none" w="med" len="med"/>
                      <a:tailEnd type="none" w="med" len="med"/>
                    </a:lnT>
                    <a:lnB>
                      <a:noFill/>
                    </a:lnB>
                  </a:tcPr>
                </a:tc>
                <a:tc>
                  <a:txBody>
                    <a:bodyPr/>
                    <a:lstStyle/>
                    <a:p>
                      <a:pPr algn="ct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78%</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68580" marR="68580" marT="0" marB="0" anchor="b">
                    <a:lnL>
                      <a:noFill/>
                    </a:lnL>
                    <a:lnR>
                      <a:noFill/>
                    </a:lnR>
                    <a:lnT w="12700" cap="flat" cmpd="sng" algn="ctr">
                      <a:solidFill>
                        <a:srgbClr val="808080"/>
                      </a:solidFill>
                      <a:prstDash val="solid"/>
                      <a:round/>
                      <a:headEnd type="none" w="med" len="med"/>
                      <a:tailEnd type="none" w="med" len="med"/>
                    </a:lnT>
                    <a:lnB>
                      <a:noFill/>
                    </a:lnB>
                  </a:tcPr>
                </a:tc>
                <a:tc>
                  <a:txBody>
                    <a:bodyPr/>
                    <a:lstStyle/>
                    <a:p>
                      <a:pPr algn="ct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7.2</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68580" marR="68580" marT="0" marB="0" anchor="b">
                    <a:lnL>
                      <a:noFill/>
                    </a:lnL>
                    <a:lnR>
                      <a:noFill/>
                    </a:lnR>
                    <a:lnT w="12700" cap="flat" cmpd="sng" algn="ctr">
                      <a:solidFill>
                        <a:srgbClr val="808080"/>
                      </a:solidFill>
                      <a:prstDash val="solid"/>
                      <a:round/>
                      <a:headEnd type="none" w="med" len="med"/>
                      <a:tailEnd type="none" w="med" len="med"/>
                    </a:lnT>
                    <a:lnB>
                      <a:noFill/>
                    </a:lnB>
                  </a:tcPr>
                </a:tc>
                <a:tc>
                  <a:txBody>
                    <a:bodyPr/>
                    <a:lstStyle/>
                    <a:p>
                      <a:pPr algn="ct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9%</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68580" marR="68580" marT="0" marB="0" anchor="b">
                    <a:lnL>
                      <a:noFill/>
                    </a:lnL>
                    <a:lnR>
                      <a:noFill/>
                    </a:lnR>
                    <a:lnT w="12700" cap="flat" cmpd="sng" algn="ctr">
                      <a:solidFill>
                        <a:srgbClr val="808080"/>
                      </a:solidFill>
                      <a:prstDash val="solid"/>
                      <a:round/>
                      <a:headEnd type="none" w="med" len="med"/>
                      <a:tailEnd type="none" w="med" len="med"/>
                    </a:lnT>
                    <a:lnB>
                      <a:noFill/>
                    </a:lnB>
                  </a:tcPr>
                </a:tc>
                <a:tc>
                  <a:txBody>
                    <a:bodyPr/>
                    <a:lstStyle/>
                    <a:p>
                      <a:pPr algn="ct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9.0</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68580" marR="68580" marT="0" marB="0" anchor="b">
                    <a:lnL>
                      <a:noFill/>
                    </a:lnL>
                    <a:lnR>
                      <a:noFill/>
                    </a:lnR>
                    <a:lnT w="12700" cap="flat" cmpd="sng" algn="ctr">
                      <a:solidFill>
                        <a:srgbClr val="808080"/>
                      </a:solidFill>
                      <a:prstDash val="solid"/>
                      <a:round/>
                      <a:headEnd type="none" w="med" len="med"/>
                      <a:tailEnd type="none" w="med" len="med"/>
                    </a:lnT>
                    <a:lnB>
                      <a:noFill/>
                    </a:lnB>
                  </a:tcPr>
                </a:tc>
                <a:extLst>
                  <a:ext uri="{0D108BD9-81ED-4DB2-BD59-A6C34878D82A}">
                    <a16:rowId xmlns:a16="http://schemas.microsoft.com/office/drawing/2014/main" val="2298976152"/>
                  </a:ext>
                </a:extLst>
              </a:tr>
              <a:tr h="260369">
                <a:tc>
                  <a:txBody>
                    <a:bodyPr/>
                    <a:lstStyle/>
                    <a:p>
                      <a:pPr algn="ctr" hangingPunct="0">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Mid</a:t>
                      </a:r>
                      <a:endParaRPr lang="zh-CN"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endParaRPr>
                    </a:p>
                  </a:txBody>
                  <a:tcPr marL="68580" marR="68580" marT="0" marB="0" anchor="b">
                    <a:lnL>
                      <a:noFill/>
                    </a:lnL>
                    <a:lnR>
                      <a:noFill/>
                    </a:lnR>
                    <a:lnT>
                      <a:noFill/>
                    </a:lnT>
                    <a:lnB>
                      <a:noFill/>
                    </a:lnB>
                  </a:tcPr>
                </a:tc>
                <a:tc>
                  <a:txBody>
                    <a:bodyPr/>
                    <a:lstStyle/>
                    <a:p>
                      <a:pPr algn="ct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85%</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68580" marR="68580" marT="0" marB="0" anchor="b">
                    <a:lnL>
                      <a:noFill/>
                    </a:lnL>
                    <a:lnR>
                      <a:noFill/>
                    </a:lnR>
                    <a:lnT>
                      <a:noFill/>
                    </a:lnT>
                    <a:lnB>
                      <a:noFill/>
                    </a:lnB>
                  </a:tcPr>
                </a:tc>
                <a:tc>
                  <a:txBody>
                    <a:bodyPr/>
                    <a:lstStyle/>
                    <a:p>
                      <a:pPr algn="ct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7.0</a:t>
                      </a:r>
                      <a:endParaRPr lang="zh-CN"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68580" marR="68580" marT="0" marB="0" anchor="b">
                    <a:lnL>
                      <a:noFill/>
                    </a:lnL>
                    <a:lnR>
                      <a:noFill/>
                    </a:lnR>
                    <a:lnT>
                      <a:noFill/>
                    </a:lnT>
                    <a:lnB>
                      <a:noFill/>
                    </a:lnB>
                  </a:tcPr>
                </a:tc>
                <a:tc>
                  <a:txBody>
                    <a:bodyPr/>
                    <a:lstStyle/>
                    <a:p>
                      <a:pPr algn="ct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8%</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68580" marR="68580" marT="0" marB="0" anchor="b">
                    <a:lnL>
                      <a:noFill/>
                    </a:lnL>
                    <a:lnR>
                      <a:noFill/>
                    </a:lnR>
                    <a:lnT>
                      <a:noFill/>
                    </a:lnT>
                    <a:lnB>
                      <a:noFill/>
                    </a:lnB>
                  </a:tcPr>
                </a:tc>
                <a:tc>
                  <a:txBody>
                    <a:bodyPr/>
                    <a:lstStyle/>
                    <a:p>
                      <a:pPr algn="ct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9.5</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68580" marR="68580" marT="0" marB="0" anchor="b">
                    <a:lnL>
                      <a:noFill/>
                    </a:lnL>
                    <a:lnR>
                      <a:noFill/>
                    </a:lnR>
                    <a:lnT>
                      <a:noFill/>
                    </a:lnT>
                    <a:lnB>
                      <a:noFill/>
                    </a:lnB>
                  </a:tcPr>
                </a:tc>
                <a:extLst>
                  <a:ext uri="{0D108BD9-81ED-4DB2-BD59-A6C34878D82A}">
                    <a16:rowId xmlns:a16="http://schemas.microsoft.com/office/drawing/2014/main" val="2214294951"/>
                  </a:ext>
                </a:extLst>
              </a:tr>
              <a:tr h="260369">
                <a:tc>
                  <a:txBody>
                    <a:bodyPr/>
                    <a:lstStyle/>
                    <a:p>
                      <a:pPr algn="ctr" hangingPunct="0">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Max</a:t>
                      </a:r>
                      <a:endParaRPr lang="zh-CN" sz="1400" kern="100">
                        <a:solidFill>
                          <a:schemeClr val="tx1"/>
                        </a:solidFill>
                        <a:effectLst/>
                        <a:latin typeface="Helvetica" panose="020B0604020202020204" pitchFamily="34" charset="0"/>
                        <a:ea typeface="等线" panose="02010600030101010101" pitchFamily="2" charset="-122"/>
                        <a:cs typeface="Helvetica" panose="020B0604020202020204" pitchFamily="34" charset="0"/>
                      </a:endParaRPr>
                    </a:p>
                  </a:txBody>
                  <a:tcPr marL="68580" marR="68580" marT="0" marB="0" anchor="b">
                    <a:lnL>
                      <a:noFill/>
                    </a:lnL>
                    <a:lnR>
                      <a:noFill/>
                    </a:lnR>
                    <a:lnT>
                      <a:noFill/>
                    </a:lnT>
                    <a:lnB>
                      <a:noFill/>
                    </a:lnB>
                  </a:tcPr>
                </a:tc>
                <a:tc>
                  <a:txBody>
                    <a:bodyPr/>
                    <a:lstStyle/>
                    <a:p>
                      <a:pPr algn="ct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22%</a:t>
                      </a:r>
                      <a:endParaRPr lang="zh-CN"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68580" marR="68580" marT="0" marB="0" anchor="b">
                    <a:lnL>
                      <a:noFill/>
                    </a:lnL>
                    <a:lnR>
                      <a:noFill/>
                    </a:lnR>
                    <a:lnT>
                      <a:noFill/>
                    </a:lnT>
                    <a:lnB>
                      <a:noFill/>
                    </a:lnB>
                  </a:tcPr>
                </a:tc>
                <a:tc>
                  <a:txBody>
                    <a:bodyPr/>
                    <a:lstStyle/>
                    <a:p>
                      <a:pPr algn="ct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4.8</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68580" marR="68580" marT="0" marB="0" anchor="b">
                    <a:lnL>
                      <a:noFill/>
                    </a:lnL>
                    <a:lnR>
                      <a:noFill/>
                    </a:lnR>
                    <a:lnT>
                      <a:noFill/>
                    </a:lnT>
                    <a:lnB>
                      <a:noFill/>
                    </a:lnB>
                  </a:tcPr>
                </a:tc>
                <a:tc>
                  <a:txBody>
                    <a:bodyPr/>
                    <a:lstStyle/>
                    <a:p>
                      <a:pPr algn="ct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0%</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68580" marR="68580" marT="0" marB="0" anchor="b">
                    <a:lnL>
                      <a:noFill/>
                    </a:lnL>
                    <a:lnR>
                      <a:noFill/>
                    </a:lnR>
                    <a:lnT>
                      <a:noFill/>
                    </a:lnT>
                    <a:lnB>
                      <a:noFill/>
                    </a:lnB>
                  </a:tcPr>
                </a:tc>
                <a:tc>
                  <a:txBody>
                    <a:bodyPr/>
                    <a:lstStyle/>
                    <a:p>
                      <a:pPr algn="ct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0.0</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68580" marR="68580" marT="0" marB="0" anchor="b">
                    <a:lnL>
                      <a:noFill/>
                    </a:lnL>
                    <a:lnR>
                      <a:noFill/>
                    </a:lnR>
                    <a:lnT>
                      <a:noFill/>
                    </a:lnT>
                    <a:lnB>
                      <a:noFill/>
                    </a:lnB>
                  </a:tcPr>
                </a:tc>
                <a:extLst>
                  <a:ext uri="{0D108BD9-81ED-4DB2-BD59-A6C34878D82A}">
                    <a16:rowId xmlns:a16="http://schemas.microsoft.com/office/drawing/2014/main" val="3144842664"/>
                  </a:ext>
                </a:extLst>
              </a:tr>
              <a:tr h="260369">
                <a:tc>
                  <a:txBody>
                    <a:bodyPr/>
                    <a:lstStyle/>
                    <a:p>
                      <a:pPr algn="ctr" hangingPunct="0">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Mi</a:t>
                      </a:r>
                      <a:r>
                        <a:rPr lang="en-US" altLang="zh-CN"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n</a:t>
                      </a:r>
                      <a:endParaRPr lang="zh-CN"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endParaRPr>
                    </a:p>
                  </a:txBody>
                  <a:tcPr marL="68580" marR="68580" marT="0" marB="0" anchor="b">
                    <a:lnL>
                      <a:noFill/>
                    </a:lnL>
                    <a:lnR>
                      <a:noFill/>
                    </a:lnR>
                    <a:lnT>
                      <a:noFill/>
                    </a:lnT>
                    <a:lnB w="1905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100%</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68580" marR="68580" marT="0" marB="0" anchor="b">
                    <a:lnL>
                      <a:noFill/>
                    </a:lnL>
                    <a:lnR>
                      <a:noFill/>
                    </a:lnR>
                    <a:lnT>
                      <a:noFill/>
                    </a:lnT>
                    <a:lnB w="1905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9.2</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68580" marR="68580" marT="0" marB="0" anchor="b">
                    <a:lnL>
                      <a:noFill/>
                    </a:lnL>
                    <a:lnR>
                      <a:noFill/>
                    </a:lnR>
                    <a:lnT>
                      <a:noFill/>
                    </a:lnT>
                    <a:lnB w="1905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33%</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68580" marR="68580" marT="0" marB="0" anchor="b">
                    <a:lnL>
                      <a:noFill/>
                    </a:lnL>
                    <a:lnR>
                      <a:noFill/>
                    </a:lnR>
                    <a:lnT>
                      <a:noFill/>
                    </a:lnT>
                    <a:lnB w="1905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20.0</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68580" marR="68580" marT="0" marB="0" anchor="b">
                    <a:lnL>
                      <a:noFill/>
                    </a:lnL>
                    <a:lnR>
                      <a:noFill/>
                    </a:lnR>
                    <a:lnT>
                      <a:noFill/>
                    </a:lnT>
                    <a:lnB w="1905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898042983"/>
                  </a:ext>
                </a:extLst>
              </a:tr>
            </a:tbl>
          </a:graphicData>
        </a:graphic>
      </p:graphicFrame>
      <p:sp>
        <p:nvSpPr>
          <p:cNvPr id="59" name="矩形 58">
            <a:extLst>
              <a:ext uri="{FF2B5EF4-FFF2-40B4-BE49-F238E27FC236}">
                <a16:creationId xmlns:a16="http://schemas.microsoft.com/office/drawing/2014/main" id="{76ECF721-BF9D-4A6E-B391-6D6AAD55709A}"/>
              </a:ext>
            </a:extLst>
          </p:cNvPr>
          <p:cNvSpPr/>
          <p:nvPr/>
        </p:nvSpPr>
        <p:spPr>
          <a:xfrm>
            <a:off x="864108" y="1567082"/>
            <a:ext cx="7433586" cy="1703030"/>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altLang="zh-CN" dirty="0">
                <a:latin typeface="Helvetica" panose="020B0604020202020204" pitchFamily="34" charset="0"/>
                <a:ea typeface="MS Mincho" panose="02020609040205080304" pitchFamily="49" charset="-128"/>
                <a:cs typeface="Helvetica" panose="020B0604020202020204" pitchFamily="34" charset="0"/>
              </a:rPr>
              <a:t>Catchment area: walking distance accessing the subway station. (Pedestrian Catchment Area, PCA)</a:t>
            </a:r>
          </a:p>
          <a:p>
            <a:pPr marL="285750" indent="-285750">
              <a:lnSpc>
                <a:spcPct val="150000"/>
              </a:lnSpc>
              <a:buFont typeface="Wingdings" panose="05000000000000000000" pitchFamily="2" charset="2"/>
              <a:buChar char="Ø"/>
            </a:pPr>
            <a:r>
              <a:rPr lang="en-US" altLang="zh-CN" dirty="0">
                <a:latin typeface="Helvetica" panose="020B0604020202020204" pitchFamily="34" charset="0"/>
                <a:ea typeface="MS Mincho" panose="02020609040205080304" pitchFamily="49" charset="-128"/>
                <a:cs typeface="Helvetica" panose="020B0604020202020204" pitchFamily="34" charset="0"/>
              </a:rPr>
              <a:t>Pedestrian area range: </a:t>
            </a:r>
            <a:r>
              <a:rPr lang="en-US" altLang="zh-CN" dirty="0">
                <a:solidFill>
                  <a:srgbClr val="FF3300"/>
                </a:solidFill>
                <a:latin typeface="Helvetica" panose="020B0604020202020204" pitchFamily="34" charset="0"/>
                <a:ea typeface="MS Mincho" panose="02020609040205080304" pitchFamily="49" charset="-128"/>
                <a:cs typeface="Helvetica" panose="020B0604020202020204" pitchFamily="34" charset="0"/>
              </a:rPr>
              <a:t>400m ~ 1000m</a:t>
            </a:r>
          </a:p>
          <a:p>
            <a:pPr marL="285750" indent="-285750">
              <a:lnSpc>
                <a:spcPct val="150000"/>
              </a:lnSpc>
              <a:buFont typeface="Wingdings" panose="05000000000000000000" pitchFamily="2" charset="2"/>
              <a:buChar char="Ø"/>
            </a:pPr>
            <a:r>
              <a:rPr lang="en-US" altLang="zh-CN" dirty="0">
                <a:latin typeface="Helvetica" panose="020B0604020202020204" pitchFamily="34" charset="0"/>
                <a:ea typeface="MS Mincho" panose="02020609040205080304" pitchFamily="49" charset="-128"/>
                <a:cs typeface="Helvetica" panose="020B0604020202020204" pitchFamily="34" charset="0"/>
              </a:rPr>
              <a:t>Most adopted: </a:t>
            </a:r>
            <a:r>
              <a:rPr lang="en-US" altLang="zh-CN" dirty="0">
                <a:solidFill>
                  <a:srgbClr val="FF3300"/>
                </a:solidFill>
                <a:latin typeface="Helvetica" panose="020B0604020202020204" pitchFamily="34" charset="0"/>
                <a:ea typeface="MS Mincho" panose="02020609040205080304" pitchFamily="49" charset="-128"/>
                <a:cs typeface="Helvetica" panose="020B0604020202020204" pitchFamily="34" charset="0"/>
              </a:rPr>
              <a:t>800m</a:t>
            </a:r>
            <a:r>
              <a:rPr lang="en-US" altLang="zh-CN" dirty="0">
                <a:latin typeface="Helvetica" panose="020B0604020202020204" pitchFamily="34" charset="0"/>
                <a:ea typeface="MS Mincho" panose="02020609040205080304" pitchFamily="49" charset="-128"/>
                <a:cs typeface="Helvetica" panose="020B0604020202020204" pitchFamily="34" charset="0"/>
              </a:rPr>
              <a:t>				</a:t>
            </a:r>
          </a:p>
        </p:txBody>
      </p:sp>
      <p:sp>
        <p:nvSpPr>
          <p:cNvPr id="60" name="矩形 59">
            <a:extLst>
              <a:ext uri="{FF2B5EF4-FFF2-40B4-BE49-F238E27FC236}">
                <a16:creationId xmlns:a16="http://schemas.microsoft.com/office/drawing/2014/main" id="{1E4BA228-E559-4914-8C95-3D8A0A7501E7}"/>
              </a:ext>
            </a:extLst>
          </p:cNvPr>
          <p:cNvSpPr/>
          <p:nvPr/>
        </p:nvSpPr>
        <p:spPr>
          <a:xfrm>
            <a:off x="864109" y="3825453"/>
            <a:ext cx="4482008" cy="872034"/>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altLang="zh-CN" dirty="0">
                <a:latin typeface="Helvetica" panose="020B0604020202020204" pitchFamily="34" charset="0"/>
                <a:cs typeface="Helvetica" panose="020B0604020202020204" pitchFamily="34" charset="0"/>
              </a:rPr>
              <a:t>Walking speed: about </a:t>
            </a:r>
            <a:r>
              <a:rPr lang="en-US" altLang="zh-CN" dirty="0">
                <a:solidFill>
                  <a:srgbClr val="FF3300"/>
                </a:solidFill>
                <a:latin typeface="Helvetica" panose="020B0604020202020204" pitchFamily="34" charset="0"/>
                <a:cs typeface="Helvetica" panose="020B0604020202020204" pitchFamily="34" charset="0"/>
              </a:rPr>
              <a:t>4.8km/h</a:t>
            </a:r>
          </a:p>
          <a:p>
            <a:pPr marL="285750" indent="-285750">
              <a:lnSpc>
                <a:spcPct val="150000"/>
              </a:lnSpc>
              <a:buFont typeface="Wingdings" panose="05000000000000000000" pitchFamily="2" charset="2"/>
              <a:buChar char="Ø"/>
            </a:pPr>
            <a:r>
              <a:rPr lang="en-US" altLang="zh-CN" dirty="0">
                <a:solidFill>
                  <a:srgbClr val="FF3300"/>
                </a:solidFill>
                <a:latin typeface="Helvetica" panose="020B0604020202020204" pitchFamily="34" charset="0"/>
                <a:cs typeface="Helvetica" panose="020B0604020202020204" pitchFamily="34" charset="0"/>
              </a:rPr>
              <a:t>Average</a:t>
            </a:r>
            <a:r>
              <a:rPr lang="en-US" altLang="zh-CN" dirty="0">
                <a:latin typeface="Helvetica" panose="020B0604020202020204" pitchFamily="34" charset="0"/>
                <a:cs typeface="Helvetica" panose="020B0604020202020204" pitchFamily="34" charset="0"/>
              </a:rPr>
              <a:t> walking distance: </a:t>
            </a:r>
            <a:r>
              <a:rPr lang="en-US" altLang="zh-CN" dirty="0">
                <a:solidFill>
                  <a:srgbClr val="FF3300"/>
                </a:solidFill>
                <a:latin typeface="Helvetica" panose="020B0604020202020204" pitchFamily="34" charset="0"/>
                <a:cs typeface="Helvetica" panose="020B0604020202020204" pitchFamily="34" charset="0"/>
              </a:rPr>
              <a:t>about 600m</a:t>
            </a:r>
          </a:p>
        </p:txBody>
      </p:sp>
      <p:sp>
        <p:nvSpPr>
          <p:cNvPr id="62" name="文本框 61">
            <a:extLst>
              <a:ext uri="{FF2B5EF4-FFF2-40B4-BE49-F238E27FC236}">
                <a16:creationId xmlns:a16="http://schemas.microsoft.com/office/drawing/2014/main" id="{6ED076D6-1545-4E2E-A94B-90E4B310AAE1}"/>
              </a:ext>
            </a:extLst>
          </p:cNvPr>
          <p:cNvSpPr txBox="1"/>
          <p:nvPr/>
        </p:nvSpPr>
        <p:spPr>
          <a:xfrm>
            <a:off x="6117933" y="4365011"/>
            <a:ext cx="2787528" cy="1754326"/>
          </a:xfrm>
          <a:prstGeom prst="rect">
            <a:avLst/>
          </a:prstGeom>
          <a:noFill/>
          <a:ln w="19050">
            <a:solidFill>
              <a:schemeClr val="accent5"/>
            </a:solidFill>
            <a:prstDash val="dash"/>
          </a:ln>
        </p:spPr>
        <p:txBody>
          <a:bodyPr wrap="square" rtlCol="0">
            <a:spAutoFit/>
          </a:bodyPr>
          <a:lstStyle/>
          <a:p>
            <a:r>
              <a:rPr lang="en-US" altLang="zh-CN" dirty="0">
                <a:latin typeface="Helvetica" panose="020B0604020202020204" pitchFamily="34" charset="0"/>
                <a:cs typeface="Helvetica" panose="020B0604020202020204" pitchFamily="34" charset="0"/>
              </a:rPr>
              <a:t>1. Walking is the main method of accessing transit station.</a:t>
            </a:r>
          </a:p>
          <a:p>
            <a:endParaRPr lang="en-US" altLang="zh-CN" dirty="0">
              <a:latin typeface="Helvetica" panose="020B0604020202020204" pitchFamily="34" charset="0"/>
              <a:cs typeface="Helvetica" panose="020B0604020202020204" pitchFamily="34" charset="0"/>
            </a:endParaRPr>
          </a:p>
          <a:p>
            <a:r>
              <a:rPr lang="en-US" altLang="zh-CN" dirty="0">
                <a:latin typeface="Helvetica" panose="020B0604020202020204" pitchFamily="34" charset="0"/>
                <a:cs typeface="Helvetica" panose="020B0604020202020204" pitchFamily="34" charset="0"/>
              </a:rPr>
              <a:t>2. Most walking distances are within 800m</a:t>
            </a:r>
            <a:endParaRPr lang="zh-CN" altLang="en-US" dirty="0">
              <a:latin typeface="Helvetica" panose="020B0604020202020204" pitchFamily="34" charset="0"/>
              <a:cs typeface="Helvetica" panose="020B0604020202020204" pitchFamily="34" charset="0"/>
            </a:endParaRPr>
          </a:p>
        </p:txBody>
      </p:sp>
      <p:sp>
        <p:nvSpPr>
          <p:cNvPr id="5" name="矩形 4">
            <a:extLst>
              <a:ext uri="{FF2B5EF4-FFF2-40B4-BE49-F238E27FC236}">
                <a16:creationId xmlns:a16="http://schemas.microsoft.com/office/drawing/2014/main" id="{20622A67-3BE6-4EB3-804B-952281C1D58B}"/>
              </a:ext>
            </a:extLst>
          </p:cNvPr>
          <p:cNvSpPr/>
          <p:nvPr/>
        </p:nvSpPr>
        <p:spPr>
          <a:xfrm>
            <a:off x="551247" y="1196448"/>
            <a:ext cx="1695841" cy="400110"/>
          </a:xfrm>
          <a:prstGeom prst="rect">
            <a:avLst/>
          </a:prstGeom>
        </p:spPr>
        <p:txBody>
          <a:bodyPr wrap="square">
            <a:spAutoFit/>
          </a:bodyPr>
          <a:lstStyle/>
          <a:p>
            <a:pPr marL="285750" indent="-285750">
              <a:buFont typeface="Wingdings" panose="05000000000000000000" pitchFamily="2" charset="2"/>
              <a:buChar char="l"/>
            </a:pPr>
            <a:r>
              <a:rPr lang="en-US" altLang="zh-CN" sz="2000" dirty="0">
                <a:latin typeface="Helvetica" panose="020B0604020202020204" pitchFamily="34" charset="0"/>
                <a:cs typeface="Helvetica" panose="020B0604020202020204" pitchFamily="34" charset="0"/>
              </a:rPr>
              <a:t>In </a:t>
            </a:r>
            <a:r>
              <a:rPr lang="en-US" altLang="ja-JP" sz="2000" dirty="0">
                <a:latin typeface="Helvetica" panose="020B0604020202020204" pitchFamily="34" charset="0"/>
                <a:cs typeface="Helvetica" panose="020B0604020202020204" pitchFamily="34" charset="0"/>
              </a:rPr>
              <a:t>general</a:t>
            </a:r>
            <a:endParaRPr lang="zh-CN" altLang="en-US" sz="2000" dirty="0">
              <a:latin typeface="Helvetica" panose="020B0604020202020204" pitchFamily="34" charset="0"/>
              <a:cs typeface="Helvetica" panose="020B0604020202020204" pitchFamily="34" charset="0"/>
            </a:endParaRPr>
          </a:p>
        </p:txBody>
      </p:sp>
      <p:grpSp>
        <p:nvGrpSpPr>
          <p:cNvPr id="32" name="组合 31">
            <a:extLst>
              <a:ext uri="{FF2B5EF4-FFF2-40B4-BE49-F238E27FC236}">
                <a16:creationId xmlns:a16="http://schemas.microsoft.com/office/drawing/2014/main" id="{304C683C-C3AF-47A8-A396-BE5424E00318}"/>
              </a:ext>
            </a:extLst>
          </p:cNvPr>
          <p:cNvGrpSpPr/>
          <p:nvPr/>
        </p:nvGrpSpPr>
        <p:grpSpPr>
          <a:xfrm>
            <a:off x="306570" y="591906"/>
            <a:ext cx="4124907" cy="461665"/>
            <a:chOff x="-3" y="4326643"/>
            <a:chExt cx="4124907" cy="461665"/>
          </a:xfrm>
        </p:grpSpPr>
        <p:sp>
          <p:nvSpPr>
            <p:cNvPr id="33" name="矩形 32">
              <a:extLst>
                <a:ext uri="{FF2B5EF4-FFF2-40B4-BE49-F238E27FC236}">
                  <a16:creationId xmlns:a16="http://schemas.microsoft.com/office/drawing/2014/main" id="{6730D91D-1503-4650-8573-82119653E76A}"/>
                </a:ext>
              </a:extLst>
            </p:cNvPr>
            <p:cNvSpPr/>
            <p:nvPr/>
          </p:nvSpPr>
          <p:spPr>
            <a:xfrm>
              <a:off x="-3" y="4460785"/>
              <a:ext cx="193382" cy="1933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34" name="文本框 33">
              <a:extLst>
                <a:ext uri="{FF2B5EF4-FFF2-40B4-BE49-F238E27FC236}">
                  <a16:creationId xmlns:a16="http://schemas.microsoft.com/office/drawing/2014/main" id="{913D26EB-C99C-4C0B-BC1D-351C3593DB4B}"/>
                </a:ext>
              </a:extLst>
            </p:cNvPr>
            <p:cNvSpPr txBox="1"/>
            <p:nvPr/>
          </p:nvSpPr>
          <p:spPr>
            <a:xfrm>
              <a:off x="193379" y="4326643"/>
              <a:ext cx="3931525" cy="461665"/>
            </a:xfrm>
            <a:prstGeom prst="rect">
              <a:avLst/>
            </a:prstGeom>
            <a:noFill/>
          </p:spPr>
          <p:txBody>
            <a:bodyPr wrap="none" rtlCol="0">
              <a:spAutoFit/>
            </a:bodyPr>
            <a:lstStyle/>
            <a:p>
              <a:r>
                <a:rPr lang="en-US" altLang="zh-CN" sz="2400" dirty="0">
                  <a:latin typeface="Helvetica" panose="020B0604020202020204" pitchFamily="34" charset="0"/>
                  <a:ea typeface="+mj-ea"/>
                  <a:cs typeface="Helvetica" panose="020B0604020202020204" pitchFamily="34" charset="0"/>
                </a:rPr>
                <a:t>Catchment area of stations</a:t>
              </a:r>
            </a:p>
          </p:txBody>
        </p:sp>
      </p:grpSp>
      <p:sp>
        <p:nvSpPr>
          <p:cNvPr id="35" name="矩形 34">
            <a:extLst>
              <a:ext uri="{FF2B5EF4-FFF2-40B4-BE49-F238E27FC236}">
                <a16:creationId xmlns:a16="http://schemas.microsoft.com/office/drawing/2014/main" id="{FB44CD67-579C-4B83-9607-2DBFD86181E8}"/>
              </a:ext>
            </a:extLst>
          </p:cNvPr>
          <p:cNvSpPr/>
          <p:nvPr/>
        </p:nvSpPr>
        <p:spPr>
          <a:xfrm>
            <a:off x="551247" y="3469558"/>
            <a:ext cx="3612191" cy="400110"/>
          </a:xfrm>
          <a:prstGeom prst="rect">
            <a:avLst/>
          </a:prstGeom>
        </p:spPr>
        <p:txBody>
          <a:bodyPr wrap="square">
            <a:spAutoFit/>
          </a:bodyPr>
          <a:lstStyle/>
          <a:p>
            <a:pPr marL="285750" indent="-285750">
              <a:buFont typeface="Wingdings" panose="05000000000000000000" pitchFamily="2" charset="2"/>
              <a:buChar char="l"/>
            </a:pPr>
            <a:r>
              <a:rPr lang="en-US" altLang="zh-CN" sz="2000" dirty="0">
                <a:latin typeface="Helvetica" panose="020B0604020202020204" pitchFamily="34" charset="0"/>
                <a:cs typeface="Helvetica" panose="020B0604020202020204" pitchFamily="34" charset="0"/>
              </a:rPr>
              <a:t>In the case of </a:t>
            </a:r>
            <a:r>
              <a:rPr lang="en-US" altLang="ja-JP" sz="2000" dirty="0">
                <a:latin typeface="Helvetica" panose="020B0604020202020204" pitchFamily="34" charset="0"/>
                <a:cs typeface="Helvetica" panose="020B0604020202020204" pitchFamily="34" charset="0"/>
              </a:rPr>
              <a:t>Fukuoka</a:t>
            </a:r>
          </a:p>
        </p:txBody>
      </p:sp>
      <p:pic>
        <p:nvPicPr>
          <p:cNvPr id="36" name="图形 35" descr="箭头: 顺时针弯曲">
            <a:extLst>
              <a:ext uri="{FF2B5EF4-FFF2-40B4-BE49-F238E27FC236}">
                <a16:creationId xmlns:a16="http://schemas.microsoft.com/office/drawing/2014/main" id="{853468AD-17E2-4242-BB07-90A6AABB3F3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6715678">
            <a:off x="5276284" y="3821248"/>
            <a:ext cx="731520" cy="731520"/>
          </a:xfrm>
          <a:prstGeom prst="rect">
            <a:avLst/>
          </a:prstGeom>
        </p:spPr>
      </p:pic>
    </p:spTree>
    <p:extLst>
      <p:ext uri="{BB962C8B-B14F-4D97-AF65-F5344CB8AC3E}">
        <p14:creationId xmlns:p14="http://schemas.microsoft.com/office/powerpoint/2010/main" val="34908978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Indicators</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chemeClr val="accent5"/>
          </a:solidFill>
          <a:ln w="28575" cap="flat">
            <a:solidFill>
              <a:schemeClr val="accent5"/>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800" dirty="0">
                <a:solidFill>
                  <a:schemeClr val="bg1"/>
                </a:solidFill>
                <a:latin typeface="Helvetica" panose="020B0604020202020204" pitchFamily="34" charset="0"/>
                <a:cs typeface="Helvetica" panose="020B0604020202020204" pitchFamily="34" charset="0"/>
                <a:sym typeface="Helvetica Light"/>
              </a:rPr>
              <a:t>4.2</a:t>
            </a:r>
            <a:endParaRPr kumimoji="0" lang="zh-CN" altLang="en-US" sz="2800" b="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CF4B1194-BC9F-40DE-932F-31651CEF4D58}"/>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4 - Influencing Factors on Transit Ridership at Station Level</a:t>
            </a:r>
            <a:endParaRPr lang="en-US" altLang="zh-CN" sz="1400" i="1" dirty="0">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4D007698-DA7B-476C-A65B-3EBEDBC32513}"/>
              </a:ext>
            </a:extLst>
          </p:cNvPr>
          <p:cNvSpPr>
            <a:spLocks noGrp="1"/>
          </p:cNvSpPr>
          <p:nvPr>
            <p:ph type="sldNum" sz="quarter" idx="12"/>
          </p:nvPr>
        </p:nvSpPr>
        <p:spPr/>
        <p:txBody>
          <a:bodyPr/>
          <a:lstStyle/>
          <a:p>
            <a:fld id="{A17BB91D-344C-44E0-9148-DFE0CFF5CFC9}" type="slidenum">
              <a:rPr lang="zh-CN" altLang="en-US" smtClean="0">
                <a:solidFill>
                  <a:schemeClr val="tx1"/>
                </a:solidFill>
              </a:rPr>
              <a:t>48</a:t>
            </a:fld>
            <a:endParaRPr lang="zh-CN" altLang="en-US">
              <a:solidFill>
                <a:schemeClr val="tx1"/>
              </a:solidFill>
            </a:endParaRPr>
          </a:p>
        </p:txBody>
      </p:sp>
      <p:graphicFrame>
        <p:nvGraphicFramePr>
          <p:cNvPr id="9" name="表格 8">
            <a:extLst>
              <a:ext uri="{FF2B5EF4-FFF2-40B4-BE49-F238E27FC236}">
                <a16:creationId xmlns:a16="http://schemas.microsoft.com/office/drawing/2014/main" id="{FBD1EDB3-CD69-4B44-9B76-BC1714E6E1A6}"/>
              </a:ext>
            </a:extLst>
          </p:cNvPr>
          <p:cNvGraphicFramePr>
            <a:graphicFrameLocks noGrp="1"/>
          </p:cNvGraphicFramePr>
          <p:nvPr>
            <p:extLst>
              <p:ext uri="{D42A27DB-BD31-4B8C-83A1-F6EECF244321}">
                <p14:modId xmlns:p14="http://schemas.microsoft.com/office/powerpoint/2010/main" val="1230936131"/>
              </p:ext>
            </p:extLst>
          </p:nvPr>
        </p:nvGraphicFramePr>
        <p:xfrm>
          <a:off x="203016" y="1187719"/>
          <a:ext cx="8737963" cy="4660803"/>
        </p:xfrm>
        <a:graphic>
          <a:graphicData uri="http://schemas.openxmlformats.org/drawingml/2006/table">
            <a:tbl>
              <a:tblPr firstRow="1" firstCol="1" bandRow="1"/>
              <a:tblGrid>
                <a:gridCol w="1474864">
                  <a:extLst>
                    <a:ext uri="{9D8B030D-6E8A-4147-A177-3AD203B41FA5}">
                      <a16:colId xmlns:a16="http://schemas.microsoft.com/office/drawing/2014/main" val="295668036"/>
                    </a:ext>
                  </a:extLst>
                </a:gridCol>
                <a:gridCol w="2583402">
                  <a:extLst>
                    <a:ext uri="{9D8B030D-6E8A-4147-A177-3AD203B41FA5}">
                      <a16:colId xmlns:a16="http://schemas.microsoft.com/office/drawing/2014/main" val="737902233"/>
                    </a:ext>
                  </a:extLst>
                </a:gridCol>
                <a:gridCol w="1171852">
                  <a:extLst>
                    <a:ext uri="{9D8B030D-6E8A-4147-A177-3AD203B41FA5}">
                      <a16:colId xmlns:a16="http://schemas.microsoft.com/office/drawing/2014/main" val="2242224467"/>
                    </a:ext>
                  </a:extLst>
                </a:gridCol>
                <a:gridCol w="825623">
                  <a:extLst>
                    <a:ext uri="{9D8B030D-6E8A-4147-A177-3AD203B41FA5}">
                      <a16:colId xmlns:a16="http://schemas.microsoft.com/office/drawing/2014/main" val="152444422"/>
                    </a:ext>
                  </a:extLst>
                </a:gridCol>
                <a:gridCol w="1047565">
                  <a:extLst>
                    <a:ext uri="{9D8B030D-6E8A-4147-A177-3AD203B41FA5}">
                      <a16:colId xmlns:a16="http://schemas.microsoft.com/office/drawing/2014/main" val="2670274780"/>
                    </a:ext>
                  </a:extLst>
                </a:gridCol>
                <a:gridCol w="941033">
                  <a:extLst>
                    <a:ext uri="{9D8B030D-6E8A-4147-A177-3AD203B41FA5}">
                      <a16:colId xmlns:a16="http://schemas.microsoft.com/office/drawing/2014/main" val="1671563119"/>
                    </a:ext>
                  </a:extLst>
                </a:gridCol>
                <a:gridCol w="693624">
                  <a:extLst>
                    <a:ext uri="{9D8B030D-6E8A-4147-A177-3AD203B41FA5}">
                      <a16:colId xmlns:a16="http://schemas.microsoft.com/office/drawing/2014/main" val="2643364353"/>
                    </a:ext>
                  </a:extLst>
                </a:gridCol>
              </a:tblGrid>
              <a:tr h="421164">
                <a:tc>
                  <a:txBody>
                    <a:bodyPr/>
                    <a:lstStyle/>
                    <a:p>
                      <a:pPr algn="ctr">
                        <a:spcAft>
                          <a:spcPts val="0"/>
                        </a:spcAft>
                      </a:pPr>
                      <a:r>
                        <a:rPr lang="en-US" sz="1400" kern="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Category</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95150" marR="9515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Variable</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95150" marR="9515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Expected sign</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95150" marR="9515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Min Value</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95150" marR="9515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Max Value</a:t>
                      </a:r>
                      <a:endParaRPr lang="zh-CN"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95150" marR="9515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Average</a:t>
                      </a:r>
                      <a:endParaRPr lang="zh-CN"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95150" marR="9515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Unit</a:t>
                      </a:r>
                      <a:endParaRPr lang="zh-CN"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95150" marR="9515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8779451"/>
                  </a:ext>
                </a:extLst>
              </a:tr>
              <a:tr h="273343">
                <a:tc rowSpan="7">
                  <a:txBody>
                    <a:bodyPr/>
                    <a:lstStyle/>
                    <a:p>
                      <a:pPr algn="ctr">
                        <a:spcAft>
                          <a:spcPts val="0"/>
                        </a:spcAft>
                      </a:pPr>
                      <a:r>
                        <a:rPr lang="en-US" sz="1400" kern="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Built environment</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95150" marR="9515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Commerce</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95150" marR="95150" marT="0" marB="0" anchor="ctr">
                    <a:lnL>
                      <a:noFill/>
                    </a:lnL>
                    <a:lnR>
                      <a:noFill/>
                    </a:lnR>
                    <a:lnT w="12700" cap="flat" cmpd="sng" algn="ctr">
                      <a:solidFill>
                        <a:srgbClr val="000000"/>
                      </a:solidFill>
                      <a:prstDash val="solid"/>
                      <a:round/>
                      <a:headEnd type="none" w="med" len="med"/>
                      <a:tailEnd type="none" w="med" len="med"/>
                    </a:lnT>
                    <a:lnB>
                      <a:noFill/>
                    </a:lnB>
                    <a:solidFill>
                      <a:schemeClr val="bg1">
                        <a:lumMod val="85000"/>
                      </a:schemeClr>
                    </a:solidFill>
                  </a:tcPr>
                </a:tc>
                <a:tc>
                  <a:txBody>
                    <a:bodyPr/>
                    <a:lstStyle/>
                    <a:p>
                      <a:pPr algn="ctr">
                        <a:spcAft>
                          <a:spcPts val="0"/>
                        </a:spcAft>
                      </a:pPr>
                      <a:r>
                        <a:rPr lang="en-US" sz="1400" kern="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95150" marR="95150" marT="0" marB="0" anchor="ctr">
                    <a:lnL>
                      <a:noFill/>
                    </a:lnL>
                    <a:lnR>
                      <a:noFill/>
                    </a:lnR>
                    <a:lnT w="12700" cap="flat" cmpd="sng" algn="ctr">
                      <a:solidFill>
                        <a:srgbClr val="000000"/>
                      </a:solidFill>
                      <a:prstDash val="solid"/>
                      <a:round/>
                      <a:headEnd type="none" w="med" len="med"/>
                      <a:tailEnd type="none" w="med" len="med"/>
                    </a:lnT>
                    <a:lnB>
                      <a:noFill/>
                    </a:lnB>
                    <a:solidFill>
                      <a:schemeClr val="bg1">
                        <a:lumMod val="85000"/>
                      </a:schemeClr>
                    </a:solidFill>
                  </a:tcPr>
                </a:tc>
                <a:tc>
                  <a:txBody>
                    <a:bodyPr/>
                    <a:lstStyle/>
                    <a:p>
                      <a:pPr algn="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2,921</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95150" marR="95150" marT="0" marB="0" anchor="ctr">
                    <a:lnL>
                      <a:noFill/>
                    </a:lnL>
                    <a:lnR>
                      <a:noFill/>
                    </a:lnR>
                    <a:lnT w="12700" cap="flat" cmpd="sng" algn="ctr">
                      <a:solidFill>
                        <a:srgbClr val="000000"/>
                      </a:solidFill>
                      <a:prstDash val="solid"/>
                      <a:round/>
                      <a:headEnd type="none" w="med" len="med"/>
                      <a:tailEnd type="none" w="med" len="med"/>
                    </a:lnT>
                    <a:lnB>
                      <a:noFill/>
                    </a:lnB>
                    <a:solidFill>
                      <a:schemeClr val="bg1">
                        <a:lumMod val="85000"/>
                      </a:schemeClr>
                    </a:solidFill>
                  </a:tcPr>
                </a:tc>
                <a:tc>
                  <a:txBody>
                    <a:bodyPr/>
                    <a:lstStyle/>
                    <a:p>
                      <a:pPr algn="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811,281</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95150" marR="95150" marT="0" marB="0" anchor="ctr">
                    <a:lnL>
                      <a:noFill/>
                    </a:lnL>
                    <a:lnR>
                      <a:noFill/>
                    </a:lnR>
                    <a:lnT w="12700" cap="flat" cmpd="sng" algn="ctr">
                      <a:solidFill>
                        <a:srgbClr val="000000"/>
                      </a:solidFill>
                      <a:prstDash val="solid"/>
                      <a:round/>
                      <a:headEnd type="none" w="med" len="med"/>
                      <a:tailEnd type="none" w="med" len="med"/>
                    </a:lnT>
                    <a:lnB>
                      <a:noFill/>
                    </a:lnB>
                    <a:solidFill>
                      <a:schemeClr val="bg1">
                        <a:lumMod val="85000"/>
                      </a:schemeClr>
                    </a:solidFill>
                  </a:tcPr>
                </a:tc>
                <a:tc>
                  <a:txBody>
                    <a:bodyPr/>
                    <a:lstStyle/>
                    <a:p>
                      <a:pPr algn="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114,353</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95150" marR="95150" marT="0" marB="0" anchor="ctr">
                    <a:lnL>
                      <a:noFill/>
                    </a:lnL>
                    <a:lnR>
                      <a:noFill/>
                    </a:lnR>
                    <a:lnT w="12700" cap="flat" cmpd="sng" algn="ctr">
                      <a:solidFill>
                        <a:srgbClr val="000000"/>
                      </a:solidFill>
                      <a:prstDash val="solid"/>
                      <a:round/>
                      <a:headEnd type="none" w="med" len="med"/>
                      <a:tailEnd type="none" w="med" len="med"/>
                    </a:lnT>
                    <a:lnB>
                      <a:noFill/>
                    </a:lnB>
                    <a:solidFill>
                      <a:schemeClr val="bg1">
                        <a:lumMod val="85000"/>
                      </a:schemeClr>
                    </a:solidFill>
                  </a:tcPr>
                </a:tc>
                <a:tc>
                  <a:txBody>
                    <a:bodyPr/>
                    <a:lstStyle/>
                    <a:p>
                      <a:pPr algn="ct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m</a:t>
                      </a:r>
                      <a:r>
                        <a:rPr lang="en-US" sz="1400" kern="100" baseline="300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2</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95150" marR="95150" marT="0" marB="0" anchor="ctr">
                    <a:lnL>
                      <a:noFill/>
                    </a:lnL>
                    <a:lnR>
                      <a:noFill/>
                    </a:lnR>
                    <a:lnT w="12700" cap="flat" cmpd="sng" algn="ctr">
                      <a:solidFill>
                        <a:srgbClr val="000000"/>
                      </a:solidFill>
                      <a:prstDash val="solid"/>
                      <a:round/>
                      <a:headEnd type="none" w="med" len="med"/>
                      <a:tailEnd type="none" w="med" len="med"/>
                    </a:lnT>
                    <a:lnB>
                      <a:noFill/>
                    </a:lnB>
                    <a:solidFill>
                      <a:schemeClr val="bg1">
                        <a:lumMod val="85000"/>
                      </a:schemeClr>
                    </a:solidFill>
                  </a:tcPr>
                </a:tc>
                <a:extLst>
                  <a:ext uri="{0D108BD9-81ED-4DB2-BD59-A6C34878D82A}">
                    <a16:rowId xmlns:a16="http://schemas.microsoft.com/office/drawing/2014/main" val="3959051312"/>
                  </a:ext>
                </a:extLst>
              </a:tr>
              <a:tr h="259676">
                <a:tc vMerge="1">
                  <a:txBody>
                    <a:bodyPr/>
                    <a:lstStyle/>
                    <a:p>
                      <a:endParaRPr lang="zh-CN" altLang="en-US"/>
                    </a:p>
                  </a:txBody>
                  <a:tcPr/>
                </a:tc>
                <a:tc>
                  <a:txBody>
                    <a:bodyPr/>
                    <a:lstStyle/>
                    <a:p>
                      <a:pPr algn="ctr">
                        <a:spcAft>
                          <a:spcPts val="0"/>
                        </a:spcAft>
                      </a:pPr>
                      <a:r>
                        <a:rPr lang="en-US" sz="1400" kern="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Office</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95150" marR="95150" marT="0" marB="0" anchor="ctr">
                    <a:lnL>
                      <a:noFill/>
                    </a:lnL>
                    <a:lnR>
                      <a:noFill/>
                    </a:lnR>
                    <a:lnT>
                      <a:noFill/>
                    </a:lnT>
                    <a:lnB>
                      <a:noFill/>
                    </a:lnB>
                  </a:tcPr>
                </a:tc>
                <a:tc>
                  <a:txBody>
                    <a:bodyPr/>
                    <a:lstStyle/>
                    <a:p>
                      <a:pPr algn="ctr">
                        <a:spcAft>
                          <a:spcPts val="0"/>
                        </a:spcAft>
                      </a:pPr>
                      <a:r>
                        <a:rPr lang="en-US" sz="1400" kern="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95150" marR="95150" marT="0" marB="0" anchor="ctr">
                    <a:lnL>
                      <a:noFill/>
                    </a:lnL>
                    <a:lnR>
                      <a:noFill/>
                    </a:lnR>
                    <a:lnT>
                      <a:noFill/>
                    </a:lnT>
                    <a:lnB>
                      <a:noFill/>
                    </a:lnB>
                  </a:tcPr>
                </a:tc>
                <a:tc>
                  <a:txBody>
                    <a:bodyPr/>
                    <a:lstStyle/>
                    <a:p>
                      <a:pPr algn="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2,614</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95150" marR="95150" marT="0" marB="0" anchor="ctr">
                    <a:lnL>
                      <a:noFill/>
                    </a:lnL>
                    <a:lnR>
                      <a:noFill/>
                    </a:lnR>
                    <a:lnT>
                      <a:noFill/>
                    </a:lnT>
                    <a:lnB>
                      <a:noFill/>
                    </a:lnB>
                  </a:tcPr>
                </a:tc>
                <a:tc>
                  <a:txBody>
                    <a:bodyPr/>
                    <a:lstStyle/>
                    <a:p>
                      <a:pPr algn="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839,956</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95150" marR="95150" marT="0" marB="0" anchor="ctr">
                    <a:lnL>
                      <a:noFill/>
                    </a:lnL>
                    <a:lnR>
                      <a:noFill/>
                    </a:lnR>
                    <a:lnT>
                      <a:noFill/>
                    </a:lnT>
                    <a:lnB>
                      <a:noFill/>
                    </a:lnB>
                  </a:tcPr>
                </a:tc>
                <a:tc>
                  <a:txBody>
                    <a:bodyPr/>
                    <a:lstStyle/>
                    <a:p>
                      <a:pPr algn="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167,088</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95150" marR="95150" marT="0" marB="0" anchor="ctr">
                    <a:lnL>
                      <a:noFill/>
                    </a:lnL>
                    <a:lnR>
                      <a:noFill/>
                    </a:lnR>
                    <a:lnT>
                      <a:noFill/>
                    </a:lnT>
                    <a:lnB>
                      <a:noFill/>
                    </a:lnB>
                  </a:tcPr>
                </a:tc>
                <a:tc>
                  <a:txBody>
                    <a:bodyPr/>
                    <a:lstStyle/>
                    <a:p>
                      <a:pPr algn="ct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m</a:t>
                      </a:r>
                      <a:r>
                        <a:rPr lang="en-US" sz="1400" kern="100" baseline="300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2</a:t>
                      </a:r>
                      <a:endParaRPr lang="zh-CN"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95150" marR="95150" marT="0" marB="0" anchor="ctr">
                    <a:lnL>
                      <a:noFill/>
                    </a:lnL>
                    <a:lnR>
                      <a:noFill/>
                    </a:lnR>
                    <a:lnT>
                      <a:noFill/>
                    </a:lnT>
                    <a:lnB>
                      <a:noFill/>
                    </a:lnB>
                  </a:tcPr>
                </a:tc>
                <a:extLst>
                  <a:ext uri="{0D108BD9-81ED-4DB2-BD59-A6C34878D82A}">
                    <a16:rowId xmlns:a16="http://schemas.microsoft.com/office/drawing/2014/main" val="3569355882"/>
                  </a:ext>
                </a:extLst>
              </a:tr>
              <a:tr h="259676">
                <a:tc vMerge="1">
                  <a:txBody>
                    <a:bodyPr/>
                    <a:lstStyle/>
                    <a:p>
                      <a:endParaRPr lang="zh-CN" altLang="en-US"/>
                    </a:p>
                  </a:txBody>
                  <a:tcPr/>
                </a:tc>
                <a:tc>
                  <a:txBody>
                    <a:bodyPr/>
                    <a:lstStyle/>
                    <a:p>
                      <a:pPr algn="ctr">
                        <a:spcAft>
                          <a:spcPts val="0"/>
                        </a:spcAft>
                      </a:pPr>
                      <a:r>
                        <a:rPr lang="en-US" sz="1400" kern="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Residence</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95150" marR="95150" marT="0" marB="0" anchor="ctr">
                    <a:lnL>
                      <a:noFill/>
                    </a:lnL>
                    <a:lnR>
                      <a:noFill/>
                    </a:lnR>
                    <a:lnT>
                      <a:noFill/>
                    </a:lnT>
                    <a:lnB>
                      <a:noFill/>
                    </a:lnB>
                    <a:solidFill>
                      <a:schemeClr val="bg1">
                        <a:lumMod val="85000"/>
                      </a:schemeClr>
                    </a:solidFill>
                  </a:tcPr>
                </a:tc>
                <a:tc>
                  <a:txBody>
                    <a:bodyPr/>
                    <a:lstStyle/>
                    <a:p>
                      <a:pPr algn="ctr">
                        <a:spcAft>
                          <a:spcPts val="0"/>
                        </a:spcAft>
                      </a:pPr>
                      <a:r>
                        <a:rPr lang="en-US" sz="1400" kern="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95150" marR="95150" marT="0" marB="0" anchor="ctr">
                    <a:lnL>
                      <a:noFill/>
                    </a:lnL>
                    <a:lnR>
                      <a:noFill/>
                    </a:lnR>
                    <a:lnT>
                      <a:noFill/>
                    </a:lnT>
                    <a:lnB>
                      <a:noFill/>
                    </a:lnB>
                    <a:solidFill>
                      <a:schemeClr val="bg1">
                        <a:lumMod val="85000"/>
                      </a:schemeClr>
                    </a:solidFill>
                  </a:tcPr>
                </a:tc>
                <a:tc>
                  <a:txBody>
                    <a:bodyPr/>
                    <a:lstStyle/>
                    <a:p>
                      <a:pPr algn="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110,748</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95150" marR="95150" marT="0" marB="0" anchor="ctr">
                    <a:lnL>
                      <a:noFill/>
                    </a:lnL>
                    <a:lnR>
                      <a:noFill/>
                    </a:lnR>
                    <a:lnT>
                      <a:noFill/>
                    </a:lnT>
                    <a:lnB>
                      <a:noFill/>
                    </a:lnB>
                    <a:solidFill>
                      <a:schemeClr val="bg1">
                        <a:lumMod val="85000"/>
                      </a:schemeClr>
                    </a:solidFill>
                  </a:tcPr>
                </a:tc>
                <a:tc>
                  <a:txBody>
                    <a:bodyPr/>
                    <a:lstStyle/>
                    <a:p>
                      <a:pPr algn="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1,067,523</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95150" marR="95150" marT="0" marB="0" anchor="ctr">
                    <a:lnL>
                      <a:noFill/>
                    </a:lnL>
                    <a:lnR>
                      <a:noFill/>
                    </a:lnR>
                    <a:lnT>
                      <a:noFill/>
                    </a:lnT>
                    <a:lnB>
                      <a:noFill/>
                    </a:lnB>
                    <a:solidFill>
                      <a:schemeClr val="bg1">
                        <a:lumMod val="85000"/>
                      </a:schemeClr>
                    </a:solidFill>
                  </a:tcPr>
                </a:tc>
                <a:tc>
                  <a:txBody>
                    <a:bodyPr/>
                    <a:lstStyle/>
                    <a:p>
                      <a:pPr algn="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528,533</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95150" marR="95150" marT="0" marB="0" anchor="ctr">
                    <a:lnL>
                      <a:noFill/>
                    </a:lnL>
                    <a:lnR>
                      <a:noFill/>
                    </a:lnR>
                    <a:lnT>
                      <a:noFill/>
                    </a:lnT>
                    <a:lnB>
                      <a:noFill/>
                    </a:lnB>
                    <a:solidFill>
                      <a:schemeClr val="bg1">
                        <a:lumMod val="85000"/>
                      </a:schemeClr>
                    </a:solidFill>
                  </a:tcPr>
                </a:tc>
                <a:tc>
                  <a:txBody>
                    <a:bodyPr/>
                    <a:lstStyle/>
                    <a:p>
                      <a:pPr algn="ct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m</a:t>
                      </a:r>
                      <a:r>
                        <a:rPr lang="en-US" sz="1400" kern="100" baseline="300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2</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95150" marR="95150" marT="0" marB="0" anchor="ctr">
                    <a:lnL>
                      <a:noFill/>
                    </a:lnL>
                    <a:lnR>
                      <a:noFill/>
                    </a:lnR>
                    <a:lnT>
                      <a:noFill/>
                    </a:lnT>
                    <a:lnB>
                      <a:noFill/>
                    </a:lnB>
                    <a:solidFill>
                      <a:schemeClr val="bg1">
                        <a:lumMod val="85000"/>
                      </a:schemeClr>
                    </a:solidFill>
                  </a:tcPr>
                </a:tc>
                <a:extLst>
                  <a:ext uri="{0D108BD9-81ED-4DB2-BD59-A6C34878D82A}">
                    <a16:rowId xmlns:a16="http://schemas.microsoft.com/office/drawing/2014/main" val="4082755118"/>
                  </a:ext>
                </a:extLst>
              </a:tr>
              <a:tr h="259676">
                <a:tc vMerge="1">
                  <a:txBody>
                    <a:bodyPr/>
                    <a:lstStyle/>
                    <a:p>
                      <a:endParaRPr lang="zh-CN" altLang="en-US"/>
                    </a:p>
                  </a:txBody>
                  <a:tcPr/>
                </a:tc>
                <a:tc>
                  <a:txBody>
                    <a:bodyPr/>
                    <a:lstStyle/>
                    <a:p>
                      <a:pPr algn="ctr">
                        <a:spcAft>
                          <a:spcPts val="0"/>
                        </a:spcAft>
                      </a:pPr>
                      <a:r>
                        <a:rPr lang="en-US" sz="1400" kern="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Education</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95150" marR="95150" marT="0" marB="0" anchor="ctr">
                    <a:lnL>
                      <a:noFill/>
                    </a:lnL>
                    <a:lnR>
                      <a:noFill/>
                    </a:lnR>
                    <a:lnT>
                      <a:noFill/>
                    </a:lnT>
                    <a:lnB>
                      <a:noFill/>
                    </a:lnB>
                  </a:tcPr>
                </a:tc>
                <a:tc>
                  <a:txBody>
                    <a:bodyPr/>
                    <a:lstStyle/>
                    <a:p>
                      <a:pPr algn="ctr">
                        <a:spcAft>
                          <a:spcPts val="0"/>
                        </a:spcAft>
                      </a:pPr>
                      <a:r>
                        <a:rPr lang="en-US" sz="1400" kern="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a:t>
                      </a:r>
                      <a:endParaRPr lang="zh-CN"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95150" marR="95150" marT="0" marB="0" anchor="ctr">
                    <a:lnL>
                      <a:noFill/>
                    </a:lnL>
                    <a:lnR>
                      <a:noFill/>
                    </a:lnR>
                    <a:lnT>
                      <a:noFill/>
                    </a:lnT>
                    <a:lnB>
                      <a:noFill/>
                    </a:lnB>
                  </a:tcPr>
                </a:tc>
                <a:tc>
                  <a:txBody>
                    <a:bodyPr/>
                    <a:lstStyle/>
                    <a:p>
                      <a:pPr algn="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294</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95150" marR="95150" marT="0" marB="0" anchor="ctr">
                    <a:lnL>
                      <a:noFill/>
                    </a:lnL>
                    <a:lnR>
                      <a:noFill/>
                    </a:lnR>
                    <a:lnT>
                      <a:noFill/>
                    </a:lnT>
                    <a:lnB>
                      <a:noFill/>
                    </a:lnB>
                  </a:tcPr>
                </a:tc>
                <a:tc>
                  <a:txBody>
                    <a:bodyPr/>
                    <a:lstStyle/>
                    <a:p>
                      <a:pPr algn="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305,559</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95150" marR="95150" marT="0" marB="0" anchor="ctr">
                    <a:lnL>
                      <a:noFill/>
                    </a:lnL>
                    <a:lnR>
                      <a:noFill/>
                    </a:lnR>
                    <a:lnT>
                      <a:noFill/>
                    </a:lnT>
                    <a:lnB>
                      <a:noFill/>
                    </a:lnB>
                  </a:tcPr>
                </a:tc>
                <a:tc>
                  <a:txBody>
                    <a:bodyPr/>
                    <a:lstStyle/>
                    <a:p>
                      <a:pPr algn="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59,691</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95150" marR="95150" marT="0" marB="0" anchor="ctr">
                    <a:lnL>
                      <a:noFill/>
                    </a:lnL>
                    <a:lnR>
                      <a:noFill/>
                    </a:lnR>
                    <a:lnT>
                      <a:noFill/>
                    </a:lnT>
                    <a:lnB>
                      <a:noFill/>
                    </a:lnB>
                  </a:tcPr>
                </a:tc>
                <a:tc>
                  <a:txBody>
                    <a:bodyPr/>
                    <a:lstStyle/>
                    <a:p>
                      <a:pPr algn="ct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m</a:t>
                      </a:r>
                      <a:r>
                        <a:rPr lang="en-US" sz="1400" kern="100" baseline="300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2</a:t>
                      </a:r>
                      <a:endParaRPr lang="zh-CN"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95150" marR="95150" marT="0" marB="0" anchor="ctr">
                    <a:lnL>
                      <a:noFill/>
                    </a:lnL>
                    <a:lnR>
                      <a:noFill/>
                    </a:lnR>
                    <a:lnT>
                      <a:noFill/>
                    </a:lnT>
                    <a:lnB>
                      <a:noFill/>
                    </a:lnB>
                  </a:tcPr>
                </a:tc>
                <a:extLst>
                  <a:ext uri="{0D108BD9-81ED-4DB2-BD59-A6C34878D82A}">
                    <a16:rowId xmlns:a16="http://schemas.microsoft.com/office/drawing/2014/main" val="1482045772"/>
                  </a:ext>
                </a:extLst>
              </a:tr>
              <a:tr h="259676">
                <a:tc vMerge="1">
                  <a:txBody>
                    <a:bodyPr/>
                    <a:lstStyle/>
                    <a:p>
                      <a:endParaRPr lang="zh-CN" altLang="en-US"/>
                    </a:p>
                  </a:txBody>
                  <a:tcPr/>
                </a:tc>
                <a:tc>
                  <a:txBody>
                    <a:bodyPr/>
                    <a:lstStyle/>
                    <a:p>
                      <a:pPr algn="ctr">
                        <a:spcAft>
                          <a:spcPts val="0"/>
                        </a:spcAft>
                      </a:pPr>
                      <a:r>
                        <a:rPr lang="en-US" sz="1400" kern="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Government</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95150" marR="95150" marT="0" marB="0" anchor="ctr">
                    <a:lnL>
                      <a:noFill/>
                    </a:lnL>
                    <a:lnR>
                      <a:noFill/>
                    </a:lnR>
                    <a:lnT>
                      <a:noFill/>
                    </a:lnT>
                    <a:lnB>
                      <a:noFill/>
                    </a:lnB>
                    <a:solidFill>
                      <a:schemeClr val="bg1">
                        <a:lumMod val="85000"/>
                      </a:schemeClr>
                    </a:solidFill>
                  </a:tcPr>
                </a:tc>
                <a:tc>
                  <a:txBody>
                    <a:bodyPr/>
                    <a:lstStyle/>
                    <a:p>
                      <a:pPr algn="ctr">
                        <a:spcAft>
                          <a:spcPts val="0"/>
                        </a:spcAft>
                      </a:pPr>
                      <a:r>
                        <a:rPr lang="en-US" sz="1400" kern="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95150" marR="95150" marT="0" marB="0" anchor="ctr">
                    <a:lnL>
                      <a:noFill/>
                    </a:lnL>
                    <a:lnR>
                      <a:noFill/>
                    </a:lnR>
                    <a:lnT>
                      <a:noFill/>
                    </a:lnT>
                    <a:lnB>
                      <a:noFill/>
                    </a:lnB>
                    <a:solidFill>
                      <a:schemeClr val="bg1">
                        <a:lumMod val="85000"/>
                      </a:schemeClr>
                    </a:solidFill>
                  </a:tcPr>
                </a:tc>
                <a:tc>
                  <a:txBody>
                    <a:bodyPr/>
                    <a:lstStyle/>
                    <a:p>
                      <a:pPr algn="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95150" marR="95150" marT="0" marB="0" anchor="ctr">
                    <a:lnL>
                      <a:noFill/>
                    </a:lnL>
                    <a:lnR>
                      <a:noFill/>
                    </a:lnR>
                    <a:lnT>
                      <a:noFill/>
                    </a:lnT>
                    <a:lnB>
                      <a:noFill/>
                    </a:lnB>
                    <a:solidFill>
                      <a:schemeClr val="bg1">
                        <a:lumMod val="85000"/>
                      </a:schemeClr>
                    </a:solidFill>
                  </a:tcPr>
                </a:tc>
                <a:tc>
                  <a:txBody>
                    <a:bodyPr/>
                    <a:lstStyle/>
                    <a:p>
                      <a:pPr algn="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128,471</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95150" marR="95150" marT="0" marB="0" anchor="ctr">
                    <a:lnL>
                      <a:noFill/>
                    </a:lnL>
                    <a:lnR>
                      <a:noFill/>
                    </a:lnR>
                    <a:lnT>
                      <a:noFill/>
                    </a:lnT>
                    <a:lnB>
                      <a:noFill/>
                    </a:lnB>
                    <a:solidFill>
                      <a:schemeClr val="bg1">
                        <a:lumMod val="85000"/>
                      </a:schemeClr>
                    </a:solidFill>
                  </a:tcPr>
                </a:tc>
                <a:tc>
                  <a:txBody>
                    <a:bodyPr/>
                    <a:lstStyle/>
                    <a:p>
                      <a:pPr algn="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20,878</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95150" marR="95150" marT="0" marB="0" anchor="ctr">
                    <a:lnL>
                      <a:noFill/>
                    </a:lnL>
                    <a:lnR>
                      <a:noFill/>
                    </a:lnR>
                    <a:lnT>
                      <a:noFill/>
                    </a:lnT>
                    <a:lnB>
                      <a:noFill/>
                    </a:lnB>
                    <a:solidFill>
                      <a:schemeClr val="bg1">
                        <a:lumMod val="85000"/>
                      </a:schemeClr>
                    </a:solidFill>
                  </a:tcPr>
                </a:tc>
                <a:tc>
                  <a:txBody>
                    <a:bodyPr/>
                    <a:lstStyle/>
                    <a:p>
                      <a:pPr algn="ct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m</a:t>
                      </a:r>
                      <a:r>
                        <a:rPr lang="en-US" sz="1400" kern="100" baseline="300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2</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95150" marR="95150" marT="0" marB="0" anchor="ctr">
                    <a:lnL>
                      <a:noFill/>
                    </a:lnL>
                    <a:lnR>
                      <a:noFill/>
                    </a:lnR>
                    <a:lnT>
                      <a:noFill/>
                    </a:lnT>
                    <a:lnB>
                      <a:noFill/>
                    </a:lnB>
                    <a:solidFill>
                      <a:schemeClr val="bg1">
                        <a:lumMod val="85000"/>
                      </a:schemeClr>
                    </a:solidFill>
                  </a:tcPr>
                </a:tc>
                <a:extLst>
                  <a:ext uri="{0D108BD9-81ED-4DB2-BD59-A6C34878D82A}">
                    <a16:rowId xmlns:a16="http://schemas.microsoft.com/office/drawing/2014/main" val="765205684"/>
                  </a:ext>
                </a:extLst>
              </a:tr>
              <a:tr h="259676">
                <a:tc vMerge="1">
                  <a:txBody>
                    <a:bodyPr/>
                    <a:lstStyle/>
                    <a:p>
                      <a:endParaRPr lang="zh-CN" altLang="en-US"/>
                    </a:p>
                  </a:txBody>
                  <a:tcPr/>
                </a:tc>
                <a:tc>
                  <a:txBody>
                    <a:bodyPr/>
                    <a:lstStyle/>
                    <a:p>
                      <a:pPr algn="ctr">
                        <a:spcAft>
                          <a:spcPts val="0"/>
                        </a:spcAft>
                      </a:pPr>
                      <a:r>
                        <a:rPr lang="en-US" sz="1400" kern="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Transportation Facility Area</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95150" marR="95150" marT="0" marB="0" anchor="ctr">
                    <a:lnL>
                      <a:noFill/>
                    </a:lnL>
                    <a:lnR>
                      <a:noFill/>
                    </a:lnR>
                    <a:lnT>
                      <a:noFill/>
                    </a:lnT>
                    <a:lnB>
                      <a:noFill/>
                    </a:lnB>
                  </a:tcPr>
                </a:tc>
                <a:tc>
                  <a:txBody>
                    <a:bodyPr/>
                    <a:lstStyle/>
                    <a:p>
                      <a:pPr algn="ctr">
                        <a:spcAft>
                          <a:spcPts val="0"/>
                        </a:spcAft>
                      </a:pPr>
                      <a:r>
                        <a:rPr lang="en-US" sz="1400" kern="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95150" marR="95150" marT="0" marB="0" anchor="ctr">
                    <a:lnL>
                      <a:noFill/>
                    </a:lnL>
                    <a:lnR>
                      <a:noFill/>
                    </a:lnR>
                    <a:lnT>
                      <a:noFill/>
                    </a:lnT>
                    <a:lnB>
                      <a:noFill/>
                    </a:lnB>
                  </a:tcPr>
                </a:tc>
                <a:tc>
                  <a:txBody>
                    <a:bodyPr/>
                    <a:lstStyle/>
                    <a:p>
                      <a:pPr algn="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197</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95150" marR="95150" marT="0" marB="0" anchor="ctr">
                    <a:lnL>
                      <a:noFill/>
                    </a:lnL>
                    <a:lnR>
                      <a:noFill/>
                    </a:lnR>
                    <a:lnT>
                      <a:noFill/>
                    </a:lnT>
                    <a:lnB>
                      <a:noFill/>
                    </a:lnB>
                  </a:tcPr>
                </a:tc>
                <a:tc>
                  <a:txBody>
                    <a:bodyPr/>
                    <a:lstStyle/>
                    <a:p>
                      <a:pPr algn="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132,777</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95150" marR="95150" marT="0" marB="0" anchor="ctr">
                    <a:lnL>
                      <a:noFill/>
                    </a:lnL>
                    <a:lnR>
                      <a:noFill/>
                    </a:lnR>
                    <a:lnT>
                      <a:noFill/>
                    </a:lnT>
                    <a:lnB>
                      <a:noFill/>
                    </a:lnB>
                  </a:tcPr>
                </a:tc>
                <a:tc>
                  <a:txBody>
                    <a:bodyPr/>
                    <a:lstStyle/>
                    <a:p>
                      <a:pPr algn="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21,204</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95150" marR="95150" marT="0" marB="0" anchor="ctr">
                    <a:lnL>
                      <a:noFill/>
                    </a:lnL>
                    <a:lnR>
                      <a:noFill/>
                    </a:lnR>
                    <a:lnT>
                      <a:noFill/>
                    </a:lnT>
                    <a:lnB>
                      <a:noFill/>
                    </a:lnB>
                  </a:tcPr>
                </a:tc>
                <a:tc>
                  <a:txBody>
                    <a:bodyPr/>
                    <a:lstStyle/>
                    <a:p>
                      <a:pPr algn="ct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m</a:t>
                      </a:r>
                      <a:r>
                        <a:rPr lang="en-US" sz="1400" kern="100" baseline="300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2</a:t>
                      </a:r>
                      <a:endParaRPr lang="zh-CN"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95150" marR="95150" marT="0" marB="0" anchor="ctr">
                    <a:lnL>
                      <a:noFill/>
                    </a:lnL>
                    <a:lnR>
                      <a:noFill/>
                    </a:lnR>
                    <a:lnT>
                      <a:noFill/>
                    </a:lnT>
                    <a:lnB>
                      <a:noFill/>
                    </a:lnB>
                  </a:tcPr>
                </a:tc>
                <a:extLst>
                  <a:ext uri="{0D108BD9-81ED-4DB2-BD59-A6C34878D82A}">
                    <a16:rowId xmlns:a16="http://schemas.microsoft.com/office/drawing/2014/main" val="3028070299"/>
                  </a:ext>
                </a:extLst>
              </a:tr>
              <a:tr h="273343">
                <a:tc vMerge="1">
                  <a:txBody>
                    <a:bodyPr/>
                    <a:lstStyle/>
                    <a:p>
                      <a:endParaRPr lang="zh-CN" altLang="en-US"/>
                    </a:p>
                  </a:txBody>
                  <a:tcPr/>
                </a:tc>
                <a:tc>
                  <a:txBody>
                    <a:bodyPr/>
                    <a:lstStyle/>
                    <a:p>
                      <a:pPr algn="ctr">
                        <a:spcAft>
                          <a:spcPts val="0"/>
                        </a:spcAft>
                      </a:pPr>
                      <a:r>
                        <a:rPr lang="en-US" sz="1400" kern="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Land use Aggregation</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95150" marR="95150" marT="0" marB="0" anchor="ctr">
                    <a:lnL>
                      <a:noFill/>
                    </a:lnL>
                    <a:lnR>
                      <a:noFill/>
                    </a:lnR>
                    <a:lnT>
                      <a:noFill/>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400" kern="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95150" marR="95150" marT="0" marB="0" anchor="ctr">
                    <a:lnL>
                      <a:noFill/>
                    </a:lnL>
                    <a:lnR>
                      <a:noFill/>
                    </a:lnR>
                    <a:lnT>
                      <a:noFill/>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0.09</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95150" marR="95150" marT="0" marB="0" anchor="ctr">
                    <a:lnL>
                      <a:noFill/>
                    </a:lnL>
                    <a:lnR>
                      <a:noFill/>
                    </a:lnR>
                    <a:lnT>
                      <a:noFill/>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0.75</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95150" marR="95150" marT="0" marB="0" anchor="ctr">
                    <a:lnL>
                      <a:noFill/>
                    </a:lnL>
                    <a:lnR>
                      <a:noFill/>
                    </a:lnR>
                    <a:lnT>
                      <a:noFill/>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0.31</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95150" marR="95150" marT="0" marB="0" anchor="ctr">
                    <a:lnL>
                      <a:noFill/>
                    </a:lnL>
                    <a:lnR>
                      <a:noFill/>
                    </a:lnR>
                    <a:lnT>
                      <a:noFill/>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95150" marR="95150" marT="0" marB="0" anchor="ctr">
                    <a:lnL>
                      <a:noFill/>
                    </a:lnL>
                    <a:lnR>
                      <a:noFill/>
                    </a:lnR>
                    <a:lnT>
                      <a:noFill/>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96215997"/>
                  </a:ext>
                </a:extLst>
              </a:tr>
              <a:tr h="273343">
                <a:tc rowSpan="5">
                  <a:txBody>
                    <a:bodyPr/>
                    <a:lstStyle/>
                    <a:p>
                      <a:pPr algn="ctr">
                        <a:spcAft>
                          <a:spcPts val="0"/>
                        </a:spcAft>
                      </a:pPr>
                      <a:r>
                        <a:rPr lang="en-US" sz="1400" kern="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Transportation Accessibility</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95150" marR="95150" marT="0" marB="0" anchor="ctr">
                    <a:lnL>
                      <a:noFill/>
                    </a:lnL>
                    <a:lnR>
                      <a:noFill/>
                    </a:lnR>
                    <a:lnT>
                      <a:noFill/>
                    </a:lnT>
                    <a:lnB>
                      <a:noFill/>
                    </a:lnB>
                  </a:tcPr>
                </a:tc>
                <a:tc>
                  <a:txBody>
                    <a:bodyPr/>
                    <a:lstStyle/>
                    <a:p>
                      <a:pPr algn="ctr">
                        <a:spcAft>
                          <a:spcPts val="0"/>
                        </a:spcAft>
                      </a:pPr>
                      <a:r>
                        <a:rPr lang="en-US"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Transfer Dummy</a:t>
                      </a:r>
                      <a:endParaRPr lang="zh-CN"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95150" marR="9515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95150" marR="9515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1</a:t>
                      </a:r>
                      <a:endParaRPr lang="zh-CN"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95150" marR="9515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4</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95150" marR="9515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1.34</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95150" marR="9515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a:t>
                      </a:r>
                      <a:endParaRPr lang="zh-CN"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95150" marR="9515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643717420"/>
                  </a:ext>
                </a:extLst>
              </a:tr>
              <a:tr h="259676">
                <a:tc vMerge="1">
                  <a:txBody>
                    <a:bodyPr/>
                    <a:lstStyle/>
                    <a:p>
                      <a:endParaRPr lang="zh-CN" altLang="en-US"/>
                    </a:p>
                  </a:txBody>
                  <a:tcPr/>
                </a:tc>
                <a:tc>
                  <a:txBody>
                    <a:bodyPr/>
                    <a:lstStyle/>
                    <a:p>
                      <a:pPr algn="ctr">
                        <a:spcAft>
                          <a:spcPts val="0"/>
                        </a:spcAft>
                      </a:pPr>
                      <a:r>
                        <a:rPr lang="en-US"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Bicycle Parking</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95150" marR="95150" marT="0" marB="0" anchor="ctr">
                    <a:lnL>
                      <a:noFill/>
                    </a:lnL>
                    <a:lnR>
                      <a:noFill/>
                    </a:lnR>
                    <a:lnT>
                      <a:noFill/>
                    </a:lnT>
                    <a:lnB>
                      <a:noFill/>
                    </a:lnB>
                    <a:solidFill>
                      <a:schemeClr val="bg1">
                        <a:lumMod val="85000"/>
                      </a:schemeClr>
                    </a:solidFill>
                  </a:tcPr>
                </a:tc>
                <a:tc>
                  <a:txBody>
                    <a:bodyPr/>
                    <a:lstStyle/>
                    <a:p>
                      <a:pPr algn="ctr">
                        <a:spcAft>
                          <a:spcPts val="0"/>
                        </a:spcAft>
                      </a:pPr>
                      <a:r>
                        <a:rPr lang="en-US" sz="1400" kern="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Unknown</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95150" marR="95150" marT="0" marB="0" anchor="ctr">
                    <a:lnL>
                      <a:noFill/>
                    </a:lnL>
                    <a:lnR>
                      <a:noFill/>
                    </a:lnR>
                    <a:lnT>
                      <a:noFill/>
                    </a:lnT>
                    <a:lnB>
                      <a:noFill/>
                    </a:lnB>
                    <a:solidFill>
                      <a:schemeClr val="bg1">
                        <a:lumMod val="85000"/>
                      </a:schemeClr>
                    </a:solidFill>
                  </a:tcPr>
                </a:tc>
                <a:tc>
                  <a:txBody>
                    <a:bodyPr/>
                    <a:lstStyle/>
                    <a:p>
                      <a:pPr algn="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64</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95150" marR="95150" marT="0" marB="0" anchor="ctr">
                    <a:lnL>
                      <a:noFill/>
                    </a:lnL>
                    <a:lnR>
                      <a:noFill/>
                    </a:lnR>
                    <a:lnT>
                      <a:noFill/>
                    </a:lnT>
                    <a:lnB>
                      <a:noFill/>
                    </a:lnB>
                    <a:solidFill>
                      <a:schemeClr val="bg1">
                        <a:lumMod val="85000"/>
                      </a:schemeClr>
                    </a:solidFill>
                  </a:tcPr>
                </a:tc>
                <a:tc>
                  <a:txBody>
                    <a:bodyPr/>
                    <a:lstStyle/>
                    <a:p>
                      <a:pPr algn="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4,375</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95150" marR="95150" marT="0" marB="0" anchor="ctr">
                    <a:lnL>
                      <a:noFill/>
                    </a:lnL>
                    <a:lnR>
                      <a:noFill/>
                    </a:lnR>
                    <a:lnT>
                      <a:noFill/>
                    </a:lnT>
                    <a:lnB>
                      <a:noFill/>
                    </a:lnB>
                    <a:solidFill>
                      <a:schemeClr val="bg1">
                        <a:lumMod val="85000"/>
                      </a:schemeClr>
                    </a:solidFill>
                  </a:tcPr>
                </a:tc>
                <a:tc>
                  <a:txBody>
                    <a:bodyPr/>
                    <a:lstStyle/>
                    <a:p>
                      <a:pPr algn="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778</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95150" marR="95150" marT="0" marB="0" anchor="ctr">
                    <a:lnL>
                      <a:noFill/>
                    </a:lnL>
                    <a:lnR>
                      <a:noFill/>
                    </a:lnR>
                    <a:lnT>
                      <a:noFill/>
                    </a:lnT>
                    <a:lnB>
                      <a:noFill/>
                    </a:lnB>
                    <a:solidFill>
                      <a:schemeClr val="bg1">
                        <a:lumMod val="85000"/>
                      </a:schemeClr>
                    </a:solidFill>
                  </a:tcPr>
                </a:tc>
                <a:tc>
                  <a:txBody>
                    <a:bodyPr/>
                    <a:lstStyle/>
                    <a:p>
                      <a:pPr algn="ct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95150" marR="95150" marT="0" marB="0" anchor="ctr">
                    <a:lnL>
                      <a:noFill/>
                    </a:lnL>
                    <a:lnR>
                      <a:noFill/>
                    </a:lnR>
                    <a:lnT>
                      <a:noFill/>
                    </a:lnT>
                    <a:lnB>
                      <a:noFill/>
                    </a:lnB>
                    <a:solidFill>
                      <a:schemeClr val="bg1">
                        <a:lumMod val="85000"/>
                      </a:schemeClr>
                    </a:solidFill>
                  </a:tcPr>
                </a:tc>
                <a:extLst>
                  <a:ext uri="{0D108BD9-81ED-4DB2-BD59-A6C34878D82A}">
                    <a16:rowId xmlns:a16="http://schemas.microsoft.com/office/drawing/2014/main" val="4152286744"/>
                  </a:ext>
                </a:extLst>
              </a:tr>
              <a:tr h="259676">
                <a:tc vMerge="1">
                  <a:txBody>
                    <a:bodyPr/>
                    <a:lstStyle/>
                    <a:p>
                      <a:endParaRPr lang="zh-CN" altLang="en-US"/>
                    </a:p>
                  </a:txBody>
                  <a:tcPr/>
                </a:tc>
                <a:tc>
                  <a:txBody>
                    <a:bodyPr/>
                    <a:lstStyle/>
                    <a:p>
                      <a:pPr algn="ctr">
                        <a:spcAft>
                          <a:spcPts val="0"/>
                        </a:spcAft>
                      </a:pPr>
                      <a:r>
                        <a:rPr lang="en-US" sz="1400" kern="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Bus Capacity</a:t>
                      </a:r>
                      <a:endParaRPr lang="zh-CN"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95150" marR="95150" marT="0" marB="0" anchor="ctr">
                    <a:lnL>
                      <a:noFill/>
                    </a:lnL>
                    <a:lnR>
                      <a:noFill/>
                    </a:lnR>
                    <a:lnT>
                      <a:noFill/>
                    </a:lnT>
                    <a:lnB>
                      <a:noFill/>
                    </a:lnB>
                  </a:tcPr>
                </a:tc>
                <a:tc>
                  <a:txBody>
                    <a:bodyPr/>
                    <a:lstStyle/>
                    <a:p>
                      <a:pPr algn="ctr">
                        <a:spcAft>
                          <a:spcPts val="0"/>
                        </a:spcAft>
                      </a:pPr>
                      <a:r>
                        <a:rPr lang="en-US" sz="1400" kern="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Unknown</a:t>
                      </a:r>
                      <a:endParaRPr lang="zh-CN"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95150" marR="95150" marT="0" marB="0" anchor="ctr">
                    <a:lnL>
                      <a:noFill/>
                    </a:lnL>
                    <a:lnR>
                      <a:noFill/>
                    </a:lnR>
                    <a:lnT>
                      <a:noFill/>
                    </a:lnT>
                    <a:lnB>
                      <a:noFill/>
                    </a:lnB>
                  </a:tcPr>
                </a:tc>
                <a:tc>
                  <a:txBody>
                    <a:bodyPr/>
                    <a:lstStyle/>
                    <a:p>
                      <a:pPr algn="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3</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95150" marR="95150" marT="0" marB="0" anchor="ctr">
                    <a:lnL>
                      <a:noFill/>
                    </a:lnL>
                    <a:lnR>
                      <a:noFill/>
                    </a:lnR>
                    <a:lnT>
                      <a:noFill/>
                    </a:lnT>
                    <a:lnB>
                      <a:noFill/>
                    </a:lnB>
                  </a:tcPr>
                </a:tc>
                <a:tc>
                  <a:txBody>
                    <a:bodyPr/>
                    <a:lstStyle/>
                    <a:p>
                      <a:pPr algn="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260</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95150" marR="95150" marT="0" marB="0" anchor="ctr">
                    <a:lnL>
                      <a:noFill/>
                    </a:lnL>
                    <a:lnR>
                      <a:noFill/>
                    </a:lnR>
                    <a:lnT>
                      <a:noFill/>
                    </a:lnT>
                    <a:lnB>
                      <a:noFill/>
                    </a:lnB>
                  </a:tcPr>
                </a:tc>
                <a:tc>
                  <a:txBody>
                    <a:bodyPr/>
                    <a:lstStyle/>
                    <a:p>
                      <a:pPr algn="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58.48</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95150" marR="95150" marT="0" marB="0" anchor="ctr">
                    <a:lnL>
                      <a:noFill/>
                    </a:lnL>
                    <a:lnR>
                      <a:noFill/>
                    </a:lnR>
                    <a:lnT>
                      <a:noFill/>
                    </a:lnT>
                    <a:lnB>
                      <a:noFill/>
                    </a:lnB>
                  </a:tcPr>
                </a:tc>
                <a:tc>
                  <a:txBody>
                    <a:bodyPr/>
                    <a:lstStyle/>
                    <a:p>
                      <a:pPr algn="ct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a:t>
                      </a:r>
                      <a:endParaRPr lang="zh-CN"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95150" marR="95150" marT="0" marB="0" anchor="ctr">
                    <a:lnL>
                      <a:noFill/>
                    </a:lnL>
                    <a:lnR>
                      <a:noFill/>
                    </a:lnR>
                    <a:lnT>
                      <a:noFill/>
                    </a:lnT>
                    <a:lnB>
                      <a:noFill/>
                    </a:lnB>
                  </a:tcPr>
                </a:tc>
                <a:extLst>
                  <a:ext uri="{0D108BD9-81ED-4DB2-BD59-A6C34878D82A}">
                    <a16:rowId xmlns:a16="http://schemas.microsoft.com/office/drawing/2014/main" val="1329251379"/>
                  </a:ext>
                </a:extLst>
              </a:tr>
              <a:tr h="259676">
                <a:tc vMerge="1">
                  <a:txBody>
                    <a:bodyPr/>
                    <a:lstStyle/>
                    <a:p>
                      <a:endParaRPr lang="zh-CN" altLang="en-US"/>
                    </a:p>
                  </a:txBody>
                  <a:tcPr/>
                </a:tc>
                <a:tc>
                  <a:txBody>
                    <a:bodyPr/>
                    <a:lstStyle/>
                    <a:p>
                      <a:pPr algn="ctr">
                        <a:spcAft>
                          <a:spcPts val="0"/>
                        </a:spcAft>
                      </a:pPr>
                      <a:r>
                        <a:rPr lang="en-US" sz="1400" kern="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Bus Accessibility</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95150" marR="95150" marT="0" marB="0" anchor="ctr">
                    <a:lnL>
                      <a:noFill/>
                    </a:lnL>
                    <a:lnR>
                      <a:noFill/>
                    </a:lnR>
                    <a:lnT>
                      <a:noFill/>
                    </a:lnT>
                    <a:lnB>
                      <a:noFill/>
                    </a:lnB>
                    <a:solidFill>
                      <a:schemeClr val="bg1">
                        <a:lumMod val="85000"/>
                      </a:schemeClr>
                    </a:solidFill>
                  </a:tcPr>
                </a:tc>
                <a:tc>
                  <a:txBody>
                    <a:bodyPr/>
                    <a:lstStyle/>
                    <a:p>
                      <a:pPr algn="ctr">
                        <a:spcAft>
                          <a:spcPts val="0"/>
                        </a:spcAft>
                      </a:pPr>
                      <a:r>
                        <a:rPr lang="en-US" sz="1400" kern="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Unknown</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95150" marR="95150" marT="0" marB="0" anchor="ctr">
                    <a:lnL>
                      <a:noFill/>
                    </a:lnL>
                    <a:lnR>
                      <a:noFill/>
                    </a:lnR>
                    <a:lnT>
                      <a:noFill/>
                    </a:lnT>
                    <a:lnB>
                      <a:noFill/>
                    </a:lnB>
                    <a:solidFill>
                      <a:schemeClr val="bg1">
                        <a:lumMod val="85000"/>
                      </a:schemeClr>
                    </a:solidFill>
                  </a:tcPr>
                </a:tc>
                <a:tc>
                  <a:txBody>
                    <a:bodyPr/>
                    <a:lstStyle/>
                    <a:p>
                      <a:pPr algn="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4</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95150" marR="95150" marT="0" marB="0" anchor="ctr">
                    <a:lnL>
                      <a:noFill/>
                    </a:lnL>
                    <a:lnR>
                      <a:noFill/>
                    </a:lnR>
                    <a:lnT>
                      <a:noFill/>
                    </a:lnT>
                    <a:lnB>
                      <a:noFill/>
                    </a:lnB>
                    <a:solidFill>
                      <a:schemeClr val="bg1">
                        <a:lumMod val="85000"/>
                      </a:schemeClr>
                    </a:solidFill>
                  </a:tcPr>
                </a:tc>
                <a:tc>
                  <a:txBody>
                    <a:bodyPr/>
                    <a:lstStyle/>
                    <a:p>
                      <a:pPr algn="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455</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95150" marR="95150" marT="0" marB="0" anchor="ctr">
                    <a:lnL>
                      <a:noFill/>
                    </a:lnL>
                    <a:lnR>
                      <a:noFill/>
                    </a:lnR>
                    <a:lnT>
                      <a:noFill/>
                    </a:lnT>
                    <a:lnB>
                      <a:noFill/>
                    </a:lnB>
                    <a:solidFill>
                      <a:schemeClr val="bg1">
                        <a:lumMod val="85000"/>
                      </a:schemeClr>
                    </a:solidFill>
                  </a:tcPr>
                </a:tc>
                <a:tc>
                  <a:txBody>
                    <a:bodyPr/>
                    <a:lstStyle/>
                    <a:p>
                      <a:pPr algn="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89.71</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95150" marR="95150" marT="0" marB="0" anchor="ctr">
                    <a:lnL>
                      <a:noFill/>
                    </a:lnL>
                    <a:lnR>
                      <a:noFill/>
                    </a:lnR>
                    <a:lnT>
                      <a:noFill/>
                    </a:lnT>
                    <a:lnB>
                      <a:noFill/>
                    </a:lnB>
                    <a:solidFill>
                      <a:schemeClr val="bg1">
                        <a:lumMod val="85000"/>
                      </a:schemeClr>
                    </a:solidFill>
                  </a:tcPr>
                </a:tc>
                <a:tc>
                  <a:txBody>
                    <a:bodyPr/>
                    <a:lstStyle/>
                    <a:p>
                      <a:pPr algn="ct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95150" marR="95150" marT="0" marB="0" anchor="ctr">
                    <a:lnL>
                      <a:noFill/>
                    </a:lnL>
                    <a:lnR>
                      <a:noFill/>
                    </a:lnR>
                    <a:lnT>
                      <a:noFill/>
                    </a:lnT>
                    <a:lnB>
                      <a:noFill/>
                    </a:lnB>
                    <a:solidFill>
                      <a:schemeClr val="bg1">
                        <a:lumMod val="85000"/>
                      </a:schemeClr>
                    </a:solidFill>
                  </a:tcPr>
                </a:tc>
                <a:extLst>
                  <a:ext uri="{0D108BD9-81ED-4DB2-BD59-A6C34878D82A}">
                    <a16:rowId xmlns:a16="http://schemas.microsoft.com/office/drawing/2014/main" val="3316592299"/>
                  </a:ext>
                </a:extLst>
              </a:tr>
              <a:tr h="273343">
                <a:tc vMerge="1">
                  <a:txBody>
                    <a:bodyPr/>
                    <a:lstStyle/>
                    <a:p>
                      <a:endParaRPr lang="zh-CN" altLang="en-US"/>
                    </a:p>
                  </a:txBody>
                  <a:tcPr/>
                </a:tc>
                <a:tc>
                  <a:txBody>
                    <a:bodyPr/>
                    <a:lstStyle/>
                    <a:p>
                      <a:pPr algn="ctr">
                        <a:spcAft>
                          <a:spcPts val="0"/>
                        </a:spcAft>
                      </a:pPr>
                      <a:r>
                        <a:rPr lang="en-US" sz="1400" kern="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Road Density</a:t>
                      </a:r>
                      <a:endParaRPr lang="zh-CN"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95150" marR="9515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a:t>
                      </a:r>
                      <a:endParaRPr lang="zh-CN"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95150" marR="9515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191</a:t>
                      </a:r>
                      <a:endParaRPr lang="zh-CN"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95150" marR="9515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479</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95150" marR="9515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299</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95150" marR="9515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m/ha</a:t>
                      </a:r>
                      <a:r>
                        <a:rPr lang="en-US" sz="1400" kern="100" baseline="300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2</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95150" marR="9515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83130609"/>
                  </a:ext>
                </a:extLst>
              </a:tr>
              <a:tr h="263320">
                <a:tc rowSpan="4">
                  <a:txBody>
                    <a:bodyPr/>
                    <a:lstStyle/>
                    <a:p>
                      <a:pPr algn="ctr">
                        <a:spcAft>
                          <a:spcPts val="0"/>
                        </a:spcAft>
                      </a:pPr>
                      <a:r>
                        <a:rPr lang="en-US" sz="1400" kern="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Demographic and Socioeconomic Environment</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95150" marR="9515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400" kern="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Population</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95150" marR="95150" marT="0" marB="0" anchor="ctr">
                    <a:lnL>
                      <a:noFill/>
                    </a:lnL>
                    <a:lnR>
                      <a:noFill/>
                    </a:lnR>
                    <a:lnT w="12700" cap="flat" cmpd="sng" algn="ctr">
                      <a:solidFill>
                        <a:srgbClr val="000000"/>
                      </a:solidFill>
                      <a:prstDash val="solid"/>
                      <a:round/>
                      <a:headEnd type="none" w="med" len="med"/>
                      <a:tailEnd type="none" w="med" len="med"/>
                    </a:lnT>
                    <a:lnB>
                      <a:noFill/>
                    </a:lnB>
                    <a:solidFill>
                      <a:schemeClr val="bg1">
                        <a:lumMod val="85000"/>
                      </a:schemeClr>
                    </a:solidFill>
                  </a:tcPr>
                </a:tc>
                <a:tc>
                  <a:txBody>
                    <a:bodyPr/>
                    <a:lstStyle/>
                    <a:p>
                      <a:pPr algn="ctr">
                        <a:spcAft>
                          <a:spcPts val="0"/>
                        </a:spcAft>
                      </a:pPr>
                      <a:r>
                        <a:rPr lang="en-US" sz="1400" kern="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95150" marR="95150" marT="0" marB="0" anchor="ctr">
                    <a:lnL>
                      <a:noFill/>
                    </a:lnL>
                    <a:lnR>
                      <a:noFill/>
                    </a:lnR>
                    <a:lnT w="12700" cap="flat" cmpd="sng" algn="ctr">
                      <a:solidFill>
                        <a:srgbClr val="000000"/>
                      </a:solidFill>
                      <a:prstDash val="solid"/>
                      <a:round/>
                      <a:headEnd type="none" w="med" len="med"/>
                      <a:tailEnd type="none" w="med" len="med"/>
                    </a:lnT>
                    <a:lnB>
                      <a:noFill/>
                    </a:lnB>
                    <a:solidFill>
                      <a:schemeClr val="bg1">
                        <a:lumMod val="85000"/>
                      </a:schemeClr>
                    </a:solidFill>
                  </a:tcPr>
                </a:tc>
                <a:tc>
                  <a:txBody>
                    <a:bodyPr/>
                    <a:lstStyle/>
                    <a:p>
                      <a:pPr algn="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1,908</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95150" marR="95150" marT="0" marB="0" anchor="ctr">
                    <a:lnL>
                      <a:noFill/>
                    </a:lnL>
                    <a:lnR>
                      <a:noFill/>
                    </a:lnR>
                    <a:lnT w="12700" cap="flat" cmpd="sng" algn="ctr">
                      <a:solidFill>
                        <a:srgbClr val="000000"/>
                      </a:solidFill>
                      <a:prstDash val="solid"/>
                      <a:round/>
                      <a:headEnd type="none" w="med" len="med"/>
                      <a:tailEnd type="none" w="med" len="med"/>
                    </a:lnT>
                    <a:lnB>
                      <a:noFill/>
                    </a:lnB>
                    <a:solidFill>
                      <a:schemeClr val="bg1">
                        <a:lumMod val="85000"/>
                      </a:schemeClr>
                    </a:solidFill>
                  </a:tcPr>
                </a:tc>
                <a:tc>
                  <a:txBody>
                    <a:bodyPr/>
                    <a:lstStyle/>
                    <a:p>
                      <a:pPr algn="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19,393</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95150" marR="95150" marT="0" marB="0" anchor="ctr">
                    <a:lnL>
                      <a:noFill/>
                    </a:lnL>
                    <a:lnR>
                      <a:noFill/>
                    </a:lnR>
                    <a:lnT w="12700" cap="flat" cmpd="sng" algn="ctr">
                      <a:solidFill>
                        <a:srgbClr val="000000"/>
                      </a:solidFill>
                      <a:prstDash val="solid"/>
                      <a:round/>
                      <a:headEnd type="none" w="med" len="med"/>
                      <a:tailEnd type="none" w="med" len="med"/>
                    </a:lnT>
                    <a:lnB>
                      <a:noFill/>
                    </a:lnB>
                    <a:solidFill>
                      <a:schemeClr val="bg1">
                        <a:lumMod val="85000"/>
                      </a:schemeClr>
                    </a:solidFill>
                  </a:tcPr>
                </a:tc>
                <a:tc>
                  <a:txBody>
                    <a:bodyPr/>
                    <a:lstStyle/>
                    <a:p>
                      <a:pPr algn="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9,813</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95150" marR="95150" marT="0" marB="0" anchor="ctr">
                    <a:lnL>
                      <a:noFill/>
                    </a:lnL>
                    <a:lnR>
                      <a:noFill/>
                    </a:lnR>
                    <a:lnT w="12700" cap="flat" cmpd="sng" algn="ctr">
                      <a:solidFill>
                        <a:srgbClr val="000000"/>
                      </a:solidFill>
                      <a:prstDash val="solid"/>
                      <a:round/>
                      <a:headEnd type="none" w="med" len="med"/>
                      <a:tailEnd type="none" w="med" len="med"/>
                    </a:lnT>
                    <a:lnB>
                      <a:noFill/>
                    </a:lnB>
                    <a:solidFill>
                      <a:schemeClr val="bg1">
                        <a:lumMod val="85000"/>
                      </a:schemeClr>
                    </a:solidFill>
                  </a:tcPr>
                </a:tc>
                <a:tc>
                  <a:txBody>
                    <a:bodyPr/>
                    <a:lstStyle/>
                    <a:p>
                      <a:pPr algn="ct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95150" marR="95150" marT="0" marB="0" anchor="ctr">
                    <a:lnL>
                      <a:noFill/>
                    </a:lnL>
                    <a:lnR>
                      <a:noFill/>
                    </a:lnR>
                    <a:lnT w="12700" cap="flat" cmpd="sng" algn="ctr">
                      <a:solidFill>
                        <a:srgbClr val="000000"/>
                      </a:solidFill>
                      <a:prstDash val="solid"/>
                      <a:round/>
                      <a:headEnd type="none" w="med" len="med"/>
                      <a:tailEnd type="none" w="med" len="med"/>
                    </a:lnT>
                    <a:lnB>
                      <a:noFill/>
                    </a:lnB>
                    <a:solidFill>
                      <a:schemeClr val="bg1">
                        <a:lumMod val="85000"/>
                      </a:schemeClr>
                    </a:solidFill>
                  </a:tcPr>
                </a:tc>
                <a:extLst>
                  <a:ext uri="{0D108BD9-81ED-4DB2-BD59-A6C34878D82A}">
                    <a16:rowId xmlns:a16="http://schemas.microsoft.com/office/drawing/2014/main" val="1892988992"/>
                  </a:ext>
                </a:extLst>
              </a:tr>
              <a:tr h="263320">
                <a:tc vMerge="1">
                  <a:txBody>
                    <a:bodyPr/>
                    <a:lstStyle/>
                    <a:p>
                      <a:endParaRPr lang="zh-CN" altLang="en-US"/>
                    </a:p>
                  </a:txBody>
                  <a:tcPr/>
                </a:tc>
                <a:tc>
                  <a:txBody>
                    <a:bodyPr/>
                    <a:lstStyle/>
                    <a:p>
                      <a:pPr algn="ctr">
                        <a:spcAft>
                          <a:spcPts val="0"/>
                        </a:spcAft>
                      </a:pPr>
                      <a:r>
                        <a:rPr lang="en-US" sz="1400" kern="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House Member</a:t>
                      </a:r>
                      <a:endParaRPr lang="zh-CN"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95150" marR="95150" marT="0" marB="0" anchor="ctr">
                    <a:lnL>
                      <a:noFill/>
                    </a:lnL>
                    <a:lnR>
                      <a:noFill/>
                    </a:lnR>
                    <a:lnT>
                      <a:noFill/>
                    </a:lnT>
                    <a:lnB>
                      <a:noFill/>
                    </a:lnB>
                  </a:tcPr>
                </a:tc>
                <a:tc>
                  <a:txBody>
                    <a:bodyPr/>
                    <a:lstStyle/>
                    <a:p>
                      <a:pPr algn="ctr">
                        <a:spcAft>
                          <a:spcPts val="0"/>
                        </a:spcAft>
                      </a:pPr>
                      <a:r>
                        <a:rPr lang="en-US" sz="1400" kern="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a:t>
                      </a:r>
                      <a:endParaRPr lang="zh-CN"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95150" marR="95150" marT="0" marB="0" anchor="ctr">
                    <a:lnL>
                      <a:noFill/>
                    </a:lnL>
                    <a:lnR>
                      <a:noFill/>
                    </a:lnR>
                    <a:lnT>
                      <a:noFill/>
                    </a:lnT>
                    <a:lnB>
                      <a:noFill/>
                    </a:lnB>
                  </a:tcPr>
                </a:tc>
                <a:tc>
                  <a:txBody>
                    <a:bodyPr/>
                    <a:lstStyle/>
                    <a:p>
                      <a:pPr algn="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1.86</a:t>
                      </a:r>
                      <a:endParaRPr lang="zh-CN"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95150" marR="95150" marT="0" marB="0" anchor="ctr">
                    <a:lnL>
                      <a:noFill/>
                    </a:lnL>
                    <a:lnR>
                      <a:noFill/>
                    </a:lnR>
                    <a:lnT>
                      <a:noFill/>
                    </a:lnT>
                    <a:lnB>
                      <a:noFill/>
                    </a:lnB>
                  </a:tcPr>
                </a:tc>
                <a:tc>
                  <a:txBody>
                    <a:bodyPr/>
                    <a:lstStyle/>
                    <a:p>
                      <a:pPr algn="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2.79</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95150" marR="95150" marT="0" marB="0" anchor="ctr">
                    <a:lnL>
                      <a:noFill/>
                    </a:lnL>
                    <a:lnR>
                      <a:noFill/>
                    </a:lnR>
                    <a:lnT>
                      <a:noFill/>
                    </a:lnT>
                    <a:lnB>
                      <a:noFill/>
                    </a:lnB>
                  </a:tcPr>
                </a:tc>
                <a:tc>
                  <a:txBody>
                    <a:bodyPr/>
                    <a:lstStyle/>
                    <a:p>
                      <a:pPr algn="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2.18</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95150" marR="95150" marT="0" marB="0" anchor="ctr">
                    <a:lnL>
                      <a:noFill/>
                    </a:lnL>
                    <a:lnR>
                      <a:noFill/>
                    </a:lnR>
                    <a:lnT>
                      <a:noFill/>
                    </a:lnT>
                    <a:lnB>
                      <a:noFill/>
                    </a:lnB>
                  </a:tcPr>
                </a:tc>
                <a:tc>
                  <a:txBody>
                    <a:bodyPr/>
                    <a:lstStyle/>
                    <a:p>
                      <a:pPr algn="ct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95150" marR="95150" marT="0" marB="0" anchor="ctr">
                    <a:lnL>
                      <a:noFill/>
                    </a:lnL>
                    <a:lnR>
                      <a:noFill/>
                    </a:lnR>
                    <a:lnT>
                      <a:noFill/>
                    </a:lnT>
                    <a:lnB>
                      <a:noFill/>
                    </a:lnB>
                  </a:tcPr>
                </a:tc>
                <a:extLst>
                  <a:ext uri="{0D108BD9-81ED-4DB2-BD59-A6C34878D82A}">
                    <a16:rowId xmlns:a16="http://schemas.microsoft.com/office/drawing/2014/main" val="2666124777"/>
                  </a:ext>
                </a:extLst>
              </a:tr>
              <a:tr h="263320">
                <a:tc vMerge="1">
                  <a:txBody>
                    <a:bodyPr/>
                    <a:lstStyle/>
                    <a:p>
                      <a:endParaRPr lang="zh-CN" altLang="en-US"/>
                    </a:p>
                  </a:txBody>
                  <a:tcPr/>
                </a:tc>
                <a:tc>
                  <a:txBody>
                    <a:bodyPr/>
                    <a:lstStyle/>
                    <a:p>
                      <a:pPr algn="ctr">
                        <a:spcAft>
                          <a:spcPts val="0"/>
                        </a:spcAft>
                      </a:pPr>
                      <a:r>
                        <a:rPr lang="en-US" sz="1400" kern="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Population/Job Balance</a:t>
                      </a:r>
                    </a:p>
                  </a:txBody>
                  <a:tcPr marL="95150" marR="95150" marT="0" marB="0" anchor="ctr">
                    <a:lnL>
                      <a:noFill/>
                    </a:lnL>
                    <a:lnR>
                      <a:noFill/>
                    </a:lnR>
                    <a:lnT>
                      <a:noFill/>
                    </a:lnT>
                    <a:lnB>
                      <a:noFill/>
                    </a:lnB>
                    <a:solidFill>
                      <a:schemeClr val="bg1">
                        <a:lumMod val="85000"/>
                      </a:schemeClr>
                    </a:solidFill>
                  </a:tcPr>
                </a:tc>
                <a:tc>
                  <a:txBody>
                    <a:bodyPr/>
                    <a:lstStyle/>
                    <a:p>
                      <a:pPr algn="ctr">
                        <a:spcAft>
                          <a:spcPts val="0"/>
                        </a:spcAft>
                      </a:pPr>
                      <a:r>
                        <a:rPr lang="en-US" sz="1400" kern="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Unknown</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95150" marR="95150" marT="0" marB="0" anchor="ctr">
                    <a:lnL>
                      <a:noFill/>
                    </a:lnL>
                    <a:lnR>
                      <a:noFill/>
                    </a:lnR>
                    <a:lnT>
                      <a:noFill/>
                    </a:lnT>
                    <a:lnB>
                      <a:noFill/>
                    </a:lnB>
                    <a:solidFill>
                      <a:schemeClr val="bg1">
                        <a:lumMod val="85000"/>
                      </a:schemeClr>
                    </a:solidFill>
                  </a:tcPr>
                </a:tc>
                <a:tc>
                  <a:txBody>
                    <a:bodyPr/>
                    <a:lstStyle/>
                    <a:p>
                      <a:pPr algn="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1.27</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95150" marR="95150" marT="0" marB="0" anchor="ctr">
                    <a:lnL>
                      <a:noFill/>
                    </a:lnL>
                    <a:lnR>
                      <a:noFill/>
                    </a:lnR>
                    <a:lnT>
                      <a:noFill/>
                    </a:lnT>
                    <a:lnB>
                      <a:noFill/>
                    </a:lnB>
                    <a:solidFill>
                      <a:schemeClr val="bg1">
                        <a:lumMod val="85000"/>
                      </a:schemeClr>
                    </a:solidFill>
                  </a:tcPr>
                </a:tc>
                <a:tc>
                  <a:txBody>
                    <a:bodyPr/>
                    <a:lstStyle/>
                    <a:p>
                      <a:pPr algn="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2.61</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95150" marR="95150" marT="0" marB="0" anchor="ctr">
                    <a:lnL>
                      <a:noFill/>
                    </a:lnL>
                    <a:lnR>
                      <a:noFill/>
                    </a:lnR>
                    <a:lnT>
                      <a:noFill/>
                    </a:lnT>
                    <a:lnB>
                      <a:noFill/>
                    </a:lnB>
                    <a:solidFill>
                      <a:schemeClr val="bg1">
                        <a:lumMod val="85000"/>
                      </a:schemeClr>
                    </a:solidFill>
                  </a:tcPr>
                </a:tc>
                <a:tc>
                  <a:txBody>
                    <a:bodyPr/>
                    <a:lstStyle/>
                    <a:p>
                      <a:pPr algn="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1.80</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95150" marR="95150" marT="0" marB="0" anchor="ctr">
                    <a:lnL>
                      <a:noFill/>
                    </a:lnL>
                    <a:lnR>
                      <a:noFill/>
                    </a:lnR>
                    <a:lnT>
                      <a:noFill/>
                    </a:lnT>
                    <a:lnB>
                      <a:noFill/>
                    </a:lnB>
                    <a:solidFill>
                      <a:schemeClr val="bg1">
                        <a:lumMod val="85000"/>
                      </a:schemeClr>
                    </a:solidFill>
                  </a:tcPr>
                </a:tc>
                <a:tc>
                  <a:txBody>
                    <a:bodyPr/>
                    <a:lstStyle/>
                    <a:p>
                      <a:pPr algn="ct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95150" marR="95150" marT="0" marB="0" anchor="ctr">
                    <a:lnL>
                      <a:noFill/>
                    </a:lnL>
                    <a:lnR>
                      <a:noFill/>
                    </a:lnR>
                    <a:lnT>
                      <a:noFill/>
                    </a:lnT>
                    <a:lnB>
                      <a:noFill/>
                    </a:lnB>
                    <a:solidFill>
                      <a:schemeClr val="bg1">
                        <a:lumMod val="85000"/>
                      </a:schemeClr>
                    </a:solidFill>
                  </a:tcPr>
                </a:tc>
                <a:extLst>
                  <a:ext uri="{0D108BD9-81ED-4DB2-BD59-A6C34878D82A}">
                    <a16:rowId xmlns:a16="http://schemas.microsoft.com/office/drawing/2014/main" val="717518117"/>
                  </a:ext>
                </a:extLst>
              </a:tr>
              <a:tr h="273343">
                <a:tc vMerge="1">
                  <a:txBody>
                    <a:bodyPr/>
                    <a:lstStyle/>
                    <a:p>
                      <a:endParaRPr lang="zh-CN" altLang="en-US"/>
                    </a:p>
                  </a:txBody>
                  <a:tcPr/>
                </a:tc>
                <a:tc>
                  <a:txBody>
                    <a:bodyPr/>
                    <a:lstStyle/>
                    <a:p>
                      <a:pPr algn="ctr">
                        <a:spcAft>
                          <a:spcPts val="0"/>
                        </a:spcAft>
                      </a:pPr>
                      <a:r>
                        <a:rPr lang="en-US" sz="1400" kern="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Tenant Proportion</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95150" marR="9515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400" kern="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a:t>
                      </a:r>
                      <a:endParaRPr lang="zh-CN"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95150" marR="9515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0.15</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95150" marR="9515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0.65</a:t>
                      </a:r>
                      <a:endParaRPr lang="zh-CN"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95150" marR="9515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0.43</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95150" marR="9515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95150" marR="95150" marT="0" marB="0" anchor="ctr">
                    <a:lnL>
                      <a:noFill/>
                    </a:lnL>
                    <a:lnR>
                      <a:noFill/>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9362808"/>
                  </a:ext>
                </a:extLst>
              </a:tr>
            </a:tbl>
          </a:graphicData>
        </a:graphic>
      </p:graphicFrame>
      <p:sp>
        <p:nvSpPr>
          <p:cNvPr id="10" name="文本框 9">
            <a:extLst>
              <a:ext uri="{FF2B5EF4-FFF2-40B4-BE49-F238E27FC236}">
                <a16:creationId xmlns:a16="http://schemas.microsoft.com/office/drawing/2014/main" id="{A786CD01-2E38-4985-BFBE-0C65E22A4D48}"/>
              </a:ext>
            </a:extLst>
          </p:cNvPr>
          <p:cNvSpPr txBox="1"/>
          <p:nvPr/>
        </p:nvSpPr>
        <p:spPr>
          <a:xfrm>
            <a:off x="203016" y="5999318"/>
            <a:ext cx="5178021" cy="338554"/>
          </a:xfrm>
          <a:prstGeom prst="rect">
            <a:avLst/>
          </a:prstGeom>
          <a:noFill/>
          <a:ln w="19050">
            <a:solidFill>
              <a:schemeClr val="accent5"/>
            </a:solidFill>
            <a:prstDash val="dash"/>
          </a:ln>
        </p:spPr>
        <p:txBody>
          <a:bodyPr wrap="none" rtlCol="0">
            <a:spAutoFit/>
          </a:bodyPr>
          <a:lstStyle/>
          <a:p>
            <a:pPr marL="285750" indent="-285750">
              <a:buFont typeface="Wingdings" panose="05000000000000000000" pitchFamily="2" charset="2"/>
              <a:buChar char="n"/>
            </a:pPr>
            <a:r>
              <a:rPr lang="en-US" altLang="zh-CN" sz="1600" dirty="0">
                <a:latin typeface="Helvetica" panose="020B0604020202020204" pitchFamily="34" charset="0"/>
                <a:cs typeface="Helvetica" panose="020B0604020202020204" pitchFamily="34" charset="0"/>
              </a:rPr>
              <a:t>Dependent variable: average daily subway ridership</a:t>
            </a:r>
            <a:endParaRPr lang="zh-CN" altLang="en-US" sz="1600" dirty="0">
              <a:latin typeface="Helvetica" panose="020B0604020202020204" pitchFamily="34" charset="0"/>
              <a:cs typeface="Helvetica" panose="020B0604020202020204" pitchFamily="34" charset="0"/>
            </a:endParaRPr>
          </a:p>
        </p:txBody>
      </p:sp>
      <p:grpSp>
        <p:nvGrpSpPr>
          <p:cNvPr id="22" name="组合 21">
            <a:extLst>
              <a:ext uri="{FF2B5EF4-FFF2-40B4-BE49-F238E27FC236}">
                <a16:creationId xmlns:a16="http://schemas.microsoft.com/office/drawing/2014/main" id="{0C8E3D46-3D6A-4E6D-9C1D-F55299B20B03}"/>
              </a:ext>
            </a:extLst>
          </p:cNvPr>
          <p:cNvGrpSpPr/>
          <p:nvPr/>
        </p:nvGrpSpPr>
        <p:grpSpPr>
          <a:xfrm>
            <a:off x="306570" y="591906"/>
            <a:ext cx="2896366" cy="461665"/>
            <a:chOff x="-3" y="4326643"/>
            <a:chExt cx="2896366" cy="461665"/>
          </a:xfrm>
        </p:grpSpPr>
        <p:sp>
          <p:nvSpPr>
            <p:cNvPr id="23" name="矩形 22">
              <a:extLst>
                <a:ext uri="{FF2B5EF4-FFF2-40B4-BE49-F238E27FC236}">
                  <a16:creationId xmlns:a16="http://schemas.microsoft.com/office/drawing/2014/main" id="{60F6C3DE-AB8B-4563-9924-6BF038C60F0D}"/>
                </a:ext>
              </a:extLst>
            </p:cNvPr>
            <p:cNvSpPr/>
            <p:nvPr/>
          </p:nvSpPr>
          <p:spPr>
            <a:xfrm>
              <a:off x="-3" y="4460785"/>
              <a:ext cx="193382" cy="1933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24" name="文本框 23">
              <a:extLst>
                <a:ext uri="{FF2B5EF4-FFF2-40B4-BE49-F238E27FC236}">
                  <a16:creationId xmlns:a16="http://schemas.microsoft.com/office/drawing/2014/main" id="{5B07ED75-5F7D-47C7-9D6D-961EC545254A}"/>
                </a:ext>
              </a:extLst>
            </p:cNvPr>
            <p:cNvSpPr txBox="1"/>
            <p:nvPr/>
          </p:nvSpPr>
          <p:spPr>
            <a:xfrm>
              <a:off x="193379" y="4326643"/>
              <a:ext cx="2702984" cy="461665"/>
            </a:xfrm>
            <a:prstGeom prst="rect">
              <a:avLst/>
            </a:prstGeom>
            <a:noFill/>
          </p:spPr>
          <p:txBody>
            <a:bodyPr wrap="none" rtlCol="0">
              <a:spAutoFit/>
            </a:bodyPr>
            <a:lstStyle/>
            <a:p>
              <a:r>
                <a:rPr lang="en-US" altLang="zh-CN" sz="2400" dirty="0">
                  <a:latin typeface="Helvetica" panose="020B0604020202020204" pitchFamily="34" charset="0"/>
                  <a:ea typeface="+mj-ea"/>
                  <a:cs typeface="Helvetica" panose="020B0604020202020204" pitchFamily="34" charset="0"/>
                </a:rPr>
                <a:t>Variable summary</a:t>
              </a:r>
            </a:p>
          </p:txBody>
        </p:sp>
      </p:grpSp>
      <p:sp>
        <p:nvSpPr>
          <p:cNvPr id="15" name="椭圆 14">
            <a:extLst>
              <a:ext uri="{FF2B5EF4-FFF2-40B4-BE49-F238E27FC236}">
                <a16:creationId xmlns:a16="http://schemas.microsoft.com/office/drawing/2014/main" id="{E1052600-1B82-4624-8FAD-8D8A99105E58}"/>
              </a:ext>
            </a:extLst>
          </p:cNvPr>
          <p:cNvSpPr/>
          <p:nvPr/>
        </p:nvSpPr>
        <p:spPr>
          <a:xfrm>
            <a:off x="4330699" y="1053571"/>
            <a:ext cx="1050337" cy="629445"/>
          </a:xfrm>
          <a:prstGeom prst="ellipse">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6189314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41">
            <a:extLst>
              <a:ext uri="{FF2B5EF4-FFF2-40B4-BE49-F238E27FC236}">
                <a16:creationId xmlns:a16="http://schemas.microsoft.com/office/drawing/2014/main" id="{98144E0A-6BAC-4039-A1CD-F3ED9F1D422B}"/>
              </a:ext>
            </a:extLst>
          </p:cNvPr>
          <p:cNvSpPr/>
          <p:nvPr/>
        </p:nvSpPr>
        <p:spPr>
          <a:xfrm>
            <a:off x="0" y="537685"/>
            <a:ext cx="9144000" cy="3187566"/>
          </a:xfrm>
          <a:prstGeom prst="rect">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elvetica" panose="020B0604020202020204" pitchFamily="34" charset="0"/>
              <a:cs typeface="Helvetica" panose="020B0604020202020204" pitchFamily="34" charset="0"/>
            </a:endParaRPr>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8119D5D9-BDF2-4388-AA07-18FE424D9C77}"/>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4 - Influencing Factors on Transit Ridership at Station Level</a:t>
            </a:r>
            <a:endParaRPr lang="en-US" altLang="zh-CN" sz="1400" i="1" dirty="0">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FD789F87-F055-4169-A330-8A0D7C489200}"/>
              </a:ext>
            </a:extLst>
          </p:cNvPr>
          <p:cNvSpPr>
            <a:spLocks noGrp="1"/>
          </p:cNvSpPr>
          <p:nvPr>
            <p:ph type="sldNum" sz="quarter" idx="12"/>
          </p:nvPr>
        </p:nvSpPr>
        <p:spPr/>
        <p:txBody>
          <a:bodyPr/>
          <a:lstStyle/>
          <a:p>
            <a:fld id="{A17BB91D-344C-44E0-9148-DFE0CFF5CFC9}" type="slidenum">
              <a:rPr lang="zh-CN" altLang="en-US" smtClean="0">
                <a:solidFill>
                  <a:schemeClr val="tx1"/>
                </a:solidFill>
              </a:rPr>
              <a:t>49</a:t>
            </a:fld>
            <a:endParaRPr lang="zh-CN" altLang="en-US">
              <a:solidFill>
                <a:schemeClr val="tx1"/>
              </a:solidFill>
            </a:endParaRPr>
          </a:p>
        </p:txBody>
      </p:sp>
      <p:grpSp>
        <p:nvGrpSpPr>
          <p:cNvPr id="3" name="组合 2">
            <a:extLst>
              <a:ext uri="{FF2B5EF4-FFF2-40B4-BE49-F238E27FC236}">
                <a16:creationId xmlns:a16="http://schemas.microsoft.com/office/drawing/2014/main" id="{363F33A5-3402-4DDF-9970-FB9FE8E8BA25}"/>
              </a:ext>
            </a:extLst>
          </p:cNvPr>
          <p:cNvGrpSpPr/>
          <p:nvPr/>
        </p:nvGrpSpPr>
        <p:grpSpPr>
          <a:xfrm>
            <a:off x="403261" y="1933724"/>
            <a:ext cx="8345364" cy="3009416"/>
            <a:chOff x="403261" y="4839790"/>
            <a:chExt cx="8345364" cy="3009416"/>
          </a:xfrm>
        </p:grpSpPr>
        <mc:AlternateContent xmlns:mc="http://schemas.openxmlformats.org/markup-compatibility/2006" xmlns:a14="http://schemas.microsoft.com/office/drawing/2010/main">
          <mc:Choice Requires="a14">
            <p:sp>
              <p:nvSpPr>
                <p:cNvPr id="20" name="矩形 19">
                  <a:extLst>
                    <a:ext uri="{FF2B5EF4-FFF2-40B4-BE49-F238E27FC236}">
                      <a16:creationId xmlns:a16="http://schemas.microsoft.com/office/drawing/2014/main" id="{40030709-1A37-4B3A-AC81-C5A91EE2BC53}"/>
                    </a:ext>
                  </a:extLst>
                </p:cNvPr>
                <p:cNvSpPr/>
                <p:nvPr/>
              </p:nvSpPr>
              <p:spPr>
                <a:xfrm>
                  <a:off x="2286000" y="4839790"/>
                  <a:ext cx="4572000" cy="427746"/>
                </a:xfrm>
                <a:prstGeom prst="rect">
                  <a:avLst/>
                </a:prstGeom>
              </p:spPr>
              <p:txBody>
                <a:bodyPr>
                  <a:spAutoFit/>
                </a:bodyPr>
                <a:lstStyle/>
                <a:p>
                  <a:pPr algn="ctr">
                    <a:spcAft>
                      <a:spcPts val="0"/>
                    </a:spcAft>
                  </a:pPr>
                  <a14:m>
                    <m:oMath xmlns:m="http://schemas.openxmlformats.org/officeDocument/2006/math">
                      <m:r>
                        <a:rPr lang="en-US" altLang="zh-CN" b="0" i="1" kern="100" smtClean="0">
                          <a:solidFill>
                            <a:schemeClr val="tx1"/>
                          </a:solidFill>
                          <a:latin typeface="Cambria Math" panose="02040503050406030204" pitchFamily="18" charset="0"/>
                          <a:cs typeface="Times New Roman" panose="02020603050405020304" pitchFamily="18" charset="0"/>
                        </a:rPr>
                        <m:t>𝐴</m:t>
                      </m:r>
                      <m:r>
                        <a:rPr lang="en-US" altLang="zh-CN" i="1" kern="100" smtClean="0">
                          <a:solidFill>
                            <a:schemeClr val="tx1"/>
                          </a:solidFill>
                          <a:latin typeface="Cambria Math" panose="02040503050406030204" pitchFamily="18" charset="0"/>
                          <a:cs typeface="Times New Roman" panose="02020603050405020304" pitchFamily="18" charset="0"/>
                        </a:rPr>
                        <m:t>=</m:t>
                      </m:r>
                      <m:rad>
                        <m:radPr>
                          <m:degHide m:val="on"/>
                          <m:ctrlPr>
                            <a:rPr lang="zh-CN"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radPr>
                        <m:deg/>
                        <m:e>
                          <m:nary>
                            <m:naryPr>
                              <m:chr m:val="∑"/>
                              <m:limLoc m:val="undOvr"/>
                              <m:subHide m:val="on"/>
                              <m:supHide m:val="on"/>
                              <m:ctrlPr>
                                <a:rPr lang="zh-CN"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naryPr>
                            <m:sub/>
                            <m:sup/>
                            <m:e>
                              <m:sSup>
                                <m:sSupPr>
                                  <m:ctrlPr>
                                    <a:rPr lang="zh-CN"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zh-CN"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solidFill>
                                                <a:schemeClr val="tx1"/>
                                              </a:solidFill>
                                              <a:latin typeface="Cambria Math" panose="02040503050406030204" pitchFamily="18" charset="0"/>
                                              <a:cs typeface="Times New Roman" panose="02020603050405020304" pitchFamily="18" charset="0"/>
                                            </a:rPr>
                                            <m:t>𝑝</m:t>
                                          </m:r>
                                        </m:e>
                                        <m:sub>
                                          <m:r>
                                            <a:rPr lang="en-US" altLang="zh-CN" i="1" kern="100">
                                              <a:solidFill>
                                                <a:schemeClr val="tx1"/>
                                              </a:solidFill>
                                              <a:latin typeface="Cambria Math" panose="02040503050406030204" pitchFamily="18" charset="0"/>
                                              <a:cs typeface="Times New Roman" panose="02020603050405020304" pitchFamily="18" charset="0"/>
                                            </a:rPr>
                                            <m:t>𝑖</m:t>
                                          </m:r>
                                        </m:sub>
                                      </m:sSub>
                                      <m:r>
                                        <a:rPr lang="en-US" altLang="zh-CN" i="1" kern="100">
                                          <a:solidFill>
                                            <a:schemeClr val="tx1"/>
                                          </a:solidFill>
                                          <a:latin typeface="Cambria Math" panose="02040503050406030204" pitchFamily="18" charset="0"/>
                                          <a:cs typeface="Times New Roman" panose="02020603050405020304" pitchFamily="18" charset="0"/>
                                        </a:rPr>
                                        <m:t>−</m:t>
                                      </m:r>
                                      <m:sSub>
                                        <m:sSubPr>
                                          <m:ctrlPr>
                                            <a:rPr lang="zh-CN"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solidFill>
                                                <a:schemeClr val="tx1"/>
                                              </a:solidFill>
                                              <a:latin typeface="Cambria Math" panose="02040503050406030204" pitchFamily="18" charset="0"/>
                                              <a:cs typeface="Times New Roman" panose="02020603050405020304" pitchFamily="18" charset="0"/>
                                            </a:rPr>
                                            <m:t>𝑃</m:t>
                                          </m:r>
                                        </m:e>
                                        <m:sub>
                                          <m:r>
                                            <a:rPr lang="en-US" altLang="zh-CN" i="1" kern="100">
                                              <a:solidFill>
                                                <a:schemeClr val="tx1"/>
                                              </a:solidFill>
                                              <a:latin typeface="Cambria Math" panose="02040503050406030204" pitchFamily="18" charset="0"/>
                                              <a:cs typeface="Times New Roman" panose="02020603050405020304" pitchFamily="18" charset="0"/>
                                            </a:rPr>
                                            <m:t>𝑖</m:t>
                                          </m:r>
                                        </m:sub>
                                      </m:sSub>
                                    </m:e>
                                  </m:d>
                                </m:e>
                                <m:sup>
                                  <m:r>
                                    <a:rPr lang="en-US" altLang="zh-CN" i="1" kern="100">
                                      <a:solidFill>
                                        <a:schemeClr val="tx1"/>
                                      </a:solidFill>
                                      <a:latin typeface="Cambria Math" panose="02040503050406030204" pitchFamily="18" charset="0"/>
                                      <a:cs typeface="Times New Roman" panose="02020603050405020304" pitchFamily="18" charset="0"/>
                                    </a:rPr>
                                    <m:t>2</m:t>
                                  </m:r>
                                </m:sup>
                              </m:sSup>
                            </m:e>
                          </m:nary>
                        </m:e>
                      </m:rad>
                    </m:oMath>
                  </a14:m>
                  <a:r>
                    <a:rPr lang="en-US" altLang="zh-CN" i="1" kern="100" dirty="0">
                      <a:solidFill>
                        <a:schemeClr val="tx1"/>
                      </a:solidFill>
                      <a:latin typeface="Helvetica" panose="020B0604020202020204" pitchFamily="34" charset="0"/>
                      <a:cs typeface="Helvetica" panose="020B0604020202020204" pitchFamily="34" charset="0"/>
                    </a:rPr>
                    <a:t> </a:t>
                  </a:r>
                  <a:endParaRPr lang="zh-CN" altLang="zh-CN" kern="100" dirty="0">
                    <a:solidFill>
                      <a:schemeClr val="tx1"/>
                    </a:solidFill>
                    <a:latin typeface="Helvetica" panose="020B0604020202020204" pitchFamily="34" charset="0"/>
                    <a:ea typeface="MS Mincho" panose="02020609040205080304" pitchFamily="49" charset="-128"/>
                    <a:cs typeface="Helvetica" panose="020B0604020202020204" pitchFamily="34" charset="0"/>
                  </a:endParaRPr>
                </a:p>
              </p:txBody>
            </p:sp>
          </mc:Choice>
          <mc:Fallback xmlns="">
            <p:sp>
              <p:nvSpPr>
                <p:cNvPr id="20" name="矩形 19">
                  <a:extLst>
                    <a:ext uri="{FF2B5EF4-FFF2-40B4-BE49-F238E27FC236}">
                      <a16:creationId xmlns:a16="http://schemas.microsoft.com/office/drawing/2014/main" id="{40030709-1A37-4B3A-AC81-C5A91EE2BC53}"/>
                    </a:ext>
                  </a:extLst>
                </p:cNvPr>
                <p:cNvSpPr>
                  <a:spLocks noRot="1" noChangeAspect="1" noMove="1" noResize="1" noEditPoints="1" noAdjustHandles="1" noChangeArrowheads="1" noChangeShapeType="1" noTextEdit="1"/>
                </p:cNvSpPr>
                <p:nvPr/>
              </p:nvSpPr>
              <p:spPr>
                <a:xfrm>
                  <a:off x="2286000" y="4839790"/>
                  <a:ext cx="4572000" cy="427746"/>
                </a:xfrm>
                <a:prstGeom prst="rect">
                  <a:avLst/>
                </a:prstGeom>
                <a:blipFill>
                  <a:blip r:embed="rId3"/>
                  <a:stretch>
                    <a:fillRect t="-91429" b="-16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矩形 20">
                  <a:extLst>
                    <a:ext uri="{FF2B5EF4-FFF2-40B4-BE49-F238E27FC236}">
                      <a16:creationId xmlns:a16="http://schemas.microsoft.com/office/drawing/2014/main" id="{BC95A200-00E8-4BFC-8833-8297EF337EBA}"/>
                    </a:ext>
                  </a:extLst>
                </p:cNvPr>
                <p:cNvSpPr/>
                <p:nvPr/>
              </p:nvSpPr>
              <p:spPr>
                <a:xfrm>
                  <a:off x="403261" y="6694531"/>
                  <a:ext cx="8345364" cy="1154675"/>
                </a:xfrm>
                <a:prstGeom prst="rect">
                  <a:avLst/>
                </a:prstGeom>
              </p:spPr>
              <p:txBody>
                <a:bodyPr wrap="square">
                  <a:spAutoFit/>
                </a:bodyPr>
                <a:lstStyle/>
                <a:p>
                  <a:pPr>
                    <a:lnSpc>
                      <a:spcPct val="150000"/>
                    </a:lnSpc>
                  </a:pPr>
                  <a14:m>
                    <m:oMath xmlns:m="http://schemas.openxmlformats.org/officeDocument/2006/math">
                      <m:r>
                        <a:rPr lang="en-US" altLang="zh-CN" sz="1600" i="1" kern="100">
                          <a:latin typeface="Cambria Math" panose="02040503050406030204" pitchFamily="18" charset="0"/>
                          <a:ea typeface="MS Mincho" panose="02020609040205080304" pitchFamily="49" charset="-128"/>
                          <a:cs typeface="Times New Roman" panose="02020603050405020304" pitchFamily="18" charset="0"/>
                        </a:rPr>
                        <m:t>𝑖</m:t>
                      </m:r>
                    </m:oMath>
                  </a14:m>
                  <a:r>
                    <a:rPr lang="en-US" altLang="zh-CN" sz="1600" kern="100" dirty="0">
                      <a:latin typeface="Helvetica" panose="020B0604020202020204" pitchFamily="34" charset="0"/>
                      <a:cs typeface="Helvetica" panose="020B0604020202020204" pitchFamily="34" charset="0"/>
                    </a:rPr>
                    <a:t>  : the type of land use (respectively government, commercial, residence and education)</a:t>
                  </a:r>
                  <a:endParaRPr lang="en-US" altLang="zh-CN" sz="1600" i="1" kern="100"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endParaRPr>
                </a:p>
                <a:p>
                  <a:pPr>
                    <a:lnSpc>
                      <a:spcPct val="150000"/>
                    </a:lnSpc>
                    <a:spcAft>
                      <a:spcPts val="0"/>
                    </a:spcAft>
                  </a:pPr>
                  <a14:m>
                    <m:oMath xmlns:m="http://schemas.openxmlformats.org/officeDocument/2006/math">
                      <m:sSub>
                        <m:sSubPr>
                          <m:ctrlPr>
                            <a:rPr lang="zh-CN" altLang="zh-CN" sz="16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solidFill>
                                <a:schemeClr val="tx1"/>
                              </a:solidFill>
                              <a:latin typeface="Cambria Math" panose="02040503050406030204" pitchFamily="18" charset="0"/>
                              <a:ea typeface="MS Mincho" panose="02020609040205080304" pitchFamily="49" charset="-128"/>
                              <a:cs typeface="Times New Roman" panose="02020603050405020304" pitchFamily="18" charset="0"/>
                            </a:rPr>
                            <m:t>𝑝</m:t>
                          </m:r>
                        </m:e>
                        <m:sub>
                          <m:r>
                            <a:rPr lang="en-US" altLang="zh-CN" sz="1600" i="1" kern="100">
                              <a:solidFill>
                                <a:schemeClr val="tx1"/>
                              </a:solidFill>
                              <a:latin typeface="Cambria Math" panose="02040503050406030204" pitchFamily="18" charset="0"/>
                              <a:ea typeface="MS Mincho" panose="02020609040205080304" pitchFamily="49" charset="-128"/>
                              <a:cs typeface="Times New Roman" panose="02020603050405020304" pitchFamily="18" charset="0"/>
                            </a:rPr>
                            <m:t>𝑖</m:t>
                          </m:r>
                        </m:sub>
                      </m:sSub>
                    </m:oMath>
                  </a14:m>
                  <a:r>
                    <a:rPr lang="en-US" altLang="zh-CN" sz="1600" kern="100" dirty="0">
                      <a:solidFill>
                        <a:schemeClr val="tx1"/>
                      </a:solidFill>
                      <a:latin typeface="Helvetica" panose="020B0604020202020204" pitchFamily="34" charset="0"/>
                      <a:ea typeface="MS Mincho" panose="02020609040205080304" pitchFamily="49" charset="-128"/>
                      <a:cs typeface="Helvetica" panose="020B0604020202020204" pitchFamily="34" charset="0"/>
                    </a:rPr>
                    <a:t>: the floor area of land use type </a:t>
                  </a:r>
                  <a14:m>
                    <m:oMath xmlns:m="http://schemas.openxmlformats.org/officeDocument/2006/math">
                      <m:r>
                        <a:rPr lang="en-US" altLang="zh-CN" sz="1600" i="1" kern="100">
                          <a:solidFill>
                            <a:schemeClr val="tx1"/>
                          </a:solidFill>
                          <a:latin typeface="Cambria Math" panose="02040503050406030204" pitchFamily="18" charset="0"/>
                          <a:ea typeface="MS Mincho" panose="02020609040205080304" pitchFamily="49" charset="-128"/>
                          <a:cs typeface="Times New Roman" panose="02020603050405020304" pitchFamily="18" charset="0"/>
                        </a:rPr>
                        <m:t>𝑖</m:t>
                      </m:r>
                    </m:oMath>
                  </a14:m>
                  <a:r>
                    <a:rPr lang="en-US" altLang="zh-CN" sz="1600" kern="100" dirty="0">
                      <a:solidFill>
                        <a:schemeClr val="tx1"/>
                      </a:solidFill>
                      <a:latin typeface="Helvetica" panose="020B0604020202020204" pitchFamily="34" charset="0"/>
                      <a:cs typeface="Helvetica" panose="020B0604020202020204" pitchFamily="34" charset="0"/>
                    </a:rPr>
                    <a:t> within catchment area </a:t>
                  </a:r>
                  <a:r>
                    <a:rPr lang="en-US" altLang="zh-CN" sz="1600" kern="100" dirty="0">
                      <a:solidFill>
                        <a:schemeClr val="tx1"/>
                      </a:solidFill>
                      <a:latin typeface="Helvetica" panose="020B0604020202020204" pitchFamily="34" charset="0"/>
                      <a:ea typeface="MS Mincho" panose="02020609040205080304" pitchFamily="49" charset="-128"/>
                      <a:cs typeface="Helvetica" panose="020B0604020202020204" pitchFamily="34" charset="0"/>
                    </a:rPr>
                    <a:t>of subway station</a:t>
                  </a:r>
                </a:p>
                <a:p>
                  <a:pPr>
                    <a:lnSpc>
                      <a:spcPct val="150000"/>
                    </a:lnSpc>
                  </a:pPr>
                  <a14:m>
                    <m:oMath xmlns:m="http://schemas.openxmlformats.org/officeDocument/2006/math">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MS Mincho" panose="02020609040205080304" pitchFamily="49" charset="-128"/>
                              <a:cs typeface="Times New Roman" panose="02020603050405020304" pitchFamily="18" charset="0"/>
                            </a:rPr>
                            <m:t>𝑃</m:t>
                          </m:r>
                        </m:e>
                        <m:sub>
                          <m:r>
                            <a:rPr lang="en-US" altLang="zh-CN" sz="1600" i="1" kern="100">
                              <a:latin typeface="Cambria Math" panose="02040503050406030204" pitchFamily="18" charset="0"/>
                              <a:ea typeface="MS Mincho" panose="02020609040205080304" pitchFamily="49" charset="-128"/>
                              <a:cs typeface="Times New Roman" panose="02020603050405020304" pitchFamily="18" charset="0"/>
                            </a:rPr>
                            <m:t>𝑖</m:t>
                          </m:r>
                        </m:sub>
                      </m:sSub>
                    </m:oMath>
                  </a14:m>
                  <a:r>
                    <a:rPr lang="en-US" altLang="zh-CN" sz="1600" kern="100" dirty="0">
                      <a:latin typeface="Helvetica" panose="020B0604020202020204" pitchFamily="34" charset="0"/>
                      <a:ea typeface="MS Mincho" panose="02020609040205080304" pitchFamily="49" charset="-128"/>
                      <a:cs typeface="Helvetica" panose="020B0604020202020204" pitchFamily="34" charset="0"/>
                    </a:rPr>
                    <a:t>: the average proportion of </a:t>
                  </a:r>
                  <a14:m>
                    <m:oMath xmlns:m="http://schemas.openxmlformats.org/officeDocument/2006/math">
                      <m:r>
                        <a:rPr lang="en-US" altLang="zh-CN" sz="1600" i="1" kern="100">
                          <a:latin typeface="Cambria Math" panose="02040503050406030204" pitchFamily="18" charset="0"/>
                          <a:ea typeface="MS Mincho" panose="02020609040205080304" pitchFamily="49" charset="-128"/>
                          <a:cs typeface="Times New Roman" panose="02020603050405020304" pitchFamily="18" charset="0"/>
                        </a:rPr>
                        <m:t>𝑖</m:t>
                      </m:r>
                    </m:oMath>
                  </a14:m>
                  <a:r>
                    <a:rPr lang="en-US" altLang="zh-CN" sz="1600" kern="100" dirty="0">
                      <a:latin typeface="Helvetica" panose="020B0604020202020204" pitchFamily="34" charset="0"/>
                      <a:ea typeface="MS Mincho" panose="02020609040205080304" pitchFamily="49" charset="-128"/>
                      <a:cs typeface="Helvetica" panose="020B0604020202020204" pitchFamily="34" charset="0"/>
                    </a:rPr>
                    <a:t> type land use. </a:t>
                  </a:r>
                </a:p>
              </p:txBody>
            </p:sp>
          </mc:Choice>
          <mc:Fallback xmlns="">
            <p:sp>
              <p:nvSpPr>
                <p:cNvPr id="21" name="矩形 20">
                  <a:extLst>
                    <a:ext uri="{FF2B5EF4-FFF2-40B4-BE49-F238E27FC236}">
                      <a16:creationId xmlns:a16="http://schemas.microsoft.com/office/drawing/2014/main" id="{BC95A200-00E8-4BFC-8833-8297EF337EBA}"/>
                    </a:ext>
                  </a:extLst>
                </p:cNvPr>
                <p:cNvSpPr>
                  <a:spLocks noRot="1" noChangeAspect="1" noMove="1" noResize="1" noEditPoints="1" noAdjustHandles="1" noChangeArrowheads="1" noChangeShapeType="1" noTextEdit="1"/>
                </p:cNvSpPr>
                <p:nvPr/>
              </p:nvSpPr>
              <p:spPr>
                <a:xfrm>
                  <a:off x="403261" y="6694531"/>
                  <a:ext cx="8345364" cy="1154675"/>
                </a:xfrm>
                <a:prstGeom prst="rect">
                  <a:avLst/>
                </a:prstGeom>
                <a:blipFill>
                  <a:blip r:embed="rId4"/>
                  <a:stretch>
                    <a:fillRect b="-5789"/>
                  </a:stretch>
                </a:blipFill>
              </p:spPr>
              <p:txBody>
                <a:bodyPr/>
                <a:lstStyle/>
                <a:p>
                  <a:r>
                    <a:rPr lang="zh-CN" altLang="en-US">
                      <a:noFill/>
                    </a:rPr>
                    <a:t> </a:t>
                  </a:r>
                </a:p>
              </p:txBody>
            </p:sp>
          </mc:Fallback>
        </mc:AlternateContent>
      </p:grpSp>
      <p:sp>
        <p:nvSpPr>
          <p:cNvPr id="28" name="矩形 27">
            <a:extLst>
              <a:ext uri="{FF2B5EF4-FFF2-40B4-BE49-F238E27FC236}">
                <a16:creationId xmlns:a16="http://schemas.microsoft.com/office/drawing/2014/main" id="{61B9F048-A5D2-4220-A785-4C2DB92BDA89}"/>
              </a:ext>
            </a:extLst>
          </p:cNvPr>
          <p:cNvSpPr/>
          <p:nvPr/>
        </p:nvSpPr>
        <p:spPr>
          <a:xfrm>
            <a:off x="905563" y="1512410"/>
            <a:ext cx="4918816" cy="369332"/>
          </a:xfrm>
          <a:prstGeom prst="rect">
            <a:avLst/>
          </a:prstGeom>
        </p:spPr>
        <p:txBody>
          <a:bodyPr wrap="square">
            <a:spAutoFit/>
          </a:bodyPr>
          <a:lstStyle/>
          <a:p>
            <a:r>
              <a:rPr lang="en-US" altLang="zh-CN" kern="100" dirty="0">
                <a:latin typeface="Helvetica" panose="020B0604020202020204" pitchFamily="34" charset="0"/>
                <a:ea typeface="MS Mincho" panose="02020609040205080304" pitchFamily="49" charset="-128"/>
                <a:cs typeface="Helvetica" panose="020B0604020202020204" pitchFamily="34" charset="0"/>
              </a:rPr>
              <a:t>Describing the variety of land use</a:t>
            </a:r>
            <a:endParaRPr lang="zh-CN" altLang="en-US" dirty="0">
              <a:latin typeface="Helvetica" panose="020B0604020202020204" pitchFamily="34" charset="0"/>
              <a:cs typeface="Helvetica" panose="020B0604020202020204" pitchFamily="34" charset="0"/>
            </a:endParaRPr>
          </a:p>
        </p:txBody>
      </p:sp>
      <p:sp>
        <p:nvSpPr>
          <p:cNvPr id="31" name="文本框 30">
            <a:extLst>
              <a:ext uri="{FF2B5EF4-FFF2-40B4-BE49-F238E27FC236}">
                <a16:creationId xmlns:a16="http://schemas.microsoft.com/office/drawing/2014/main" id="{0FD6E0C9-5501-444E-8048-646652796C78}"/>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Indicators</a:t>
            </a:r>
          </a:p>
        </p:txBody>
      </p:sp>
      <p:sp>
        <p:nvSpPr>
          <p:cNvPr id="32" name="矩形 31">
            <a:extLst>
              <a:ext uri="{FF2B5EF4-FFF2-40B4-BE49-F238E27FC236}">
                <a16:creationId xmlns:a16="http://schemas.microsoft.com/office/drawing/2014/main" id="{FEA09484-E1F6-493D-A94A-EC38D86264C0}"/>
              </a:ext>
            </a:extLst>
          </p:cNvPr>
          <p:cNvSpPr/>
          <p:nvPr/>
        </p:nvSpPr>
        <p:spPr>
          <a:xfrm>
            <a:off x="1" y="0"/>
            <a:ext cx="736846" cy="533479"/>
          </a:xfrm>
          <a:prstGeom prst="rect">
            <a:avLst/>
          </a:prstGeom>
          <a:solidFill>
            <a:schemeClr val="accent5"/>
          </a:solidFill>
          <a:ln w="28575" cap="flat">
            <a:solidFill>
              <a:schemeClr val="accent5"/>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800" dirty="0">
                <a:solidFill>
                  <a:schemeClr val="bg1"/>
                </a:solidFill>
                <a:latin typeface="Helvetica" panose="020B0604020202020204" pitchFamily="34" charset="0"/>
                <a:cs typeface="Helvetica" panose="020B0604020202020204" pitchFamily="34" charset="0"/>
                <a:sym typeface="Helvetica Light"/>
              </a:rPr>
              <a:t>4.2</a:t>
            </a:r>
            <a:endParaRPr kumimoji="0" lang="zh-CN" altLang="en-US" sz="2800" b="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endParaRPr>
          </a:p>
        </p:txBody>
      </p:sp>
      <p:cxnSp>
        <p:nvCxnSpPr>
          <p:cNvPr id="33" name="直接连接符 32">
            <a:extLst>
              <a:ext uri="{FF2B5EF4-FFF2-40B4-BE49-F238E27FC236}">
                <a16:creationId xmlns:a16="http://schemas.microsoft.com/office/drawing/2014/main" id="{F618A0C6-0A79-4AF1-969D-9BC5D0F32EC6}"/>
              </a:ext>
            </a:extLst>
          </p:cNvPr>
          <p:cNvCxnSpPr>
            <a:cxnSpLocks/>
          </p:cNvCxnSpPr>
          <p:nvPr/>
        </p:nvCxnSpPr>
        <p:spPr>
          <a:xfrm>
            <a:off x="736847" y="533480"/>
            <a:ext cx="8407153" cy="0"/>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grpSp>
        <p:nvGrpSpPr>
          <p:cNvPr id="34" name="组合 33">
            <a:extLst>
              <a:ext uri="{FF2B5EF4-FFF2-40B4-BE49-F238E27FC236}">
                <a16:creationId xmlns:a16="http://schemas.microsoft.com/office/drawing/2014/main" id="{CDB0698D-5921-4CD1-90A6-274B94BFA236}"/>
              </a:ext>
            </a:extLst>
          </p:cNvPr>
          <p:cNvGrpSpPr/>
          <p:nvPr/>
        </p:nvGrpSpPr>
        <p:grpSpPr>
          <a:xfrm>
            <a:off x="306570" y="591906"/>
            <a:ext cx="3386500" cy="461665"/>
            <a:chOff x="-3" y="4326643"/>
            <a:chExt cx="3386500" cy="461665"/>
          </a:xfrm>
        </p:grpSpPr>
        <p:sp>
          <p:nvSpPr>
            <p:cNvPr id="35" name="矩形 34">
              <a:extLst>
                <a:ext uri="{FF2B5EF4-FFF2-40B4-BE49-F238E27FC236}">
                  <a16:creationId xmlns:a16="http://schemas.microsoft.com/office/drawing/2014/main" id="{72BFB703-B899-4E6D-982C-48353E1EF9C4}"/>
                </a:ext>
              </a:extLst>
            </p:cNvPr>
            <p:cNvSpPr/>
            <p:nvPr/>
          </p:nvSpPr>
          <p:spPr>
            <a:xfrm>
              <a:off x="-3" y="4460785"/>
              <a:ext cx="193382" cy="1933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36" name="文本框 35">
              <a:extLst>
                <a:ext uri="{FF2B5EF4-FFF2-40B4-BE49-F238E27FC236}">
                  <a16:creationId xmlns:a16="http://schemas.microsoft.com/office/drawing/2014/main" id="{055D32E9-59BF-4420-AE15-82E3B4555DD2}"/>
                </a:ext>
              </a:extLst>
            </p:cNvPr>
            <p:cNvSpPr txBox="1"/>
            <p:nvPr/>
          </p:nvSpPr>
          <p:spPr>
            <a:xfrm>
              <a:off x="193379" y="4326643"/>
              <a:ext cx="3193118" cy="461665"/>
            </a:xfrm>
            <a:prstGeom prst="rect">
              <a:avLst/>
            </a:prstGeom>
            <a:noFill/>
          </p:spPr>
          <p:txBody>
            <a:bodyPr wrap="none" rtlCol="0">
              <a:spAutoFit/>
            </a:bodyPr>
            <a:lstStyle/>
            <a:p>
              <a:r>
                <a:rPr lang="en-US" altLang="zh-CN" sz="2400" dirty="0">
                  <a:latin typeface="Helvetica" panose="020B0604020202020204" pitchFamily="34" charset="0"/>
                  <a:ea typeface="+mj-ea"/>
                  <a:cs typeface="Helvetica" panose="020B0604020202020204" pitchFamily="34" charset="0"/>
                </a:rPr>
                <a:t>Variable interpretation</a:t>
              </a:r>
            </a:p>
          </p:txBody>
        </p:sp>
      </p:grpSp>
      <p:sp>
        <p:nvSpPr>
          <p:cNvPr id="37" name="矩形 36">
            <a:extLst>
              <a:ext uri="{FF2B5EF4-FFF2-40B4-BE49-F238E27FC236}">
                <a16:creationId xmlns:a16="http://schemas.microsoft.com/office/drawing/2014/main" id="{B54FA801-4C08-46DF-B95F-381C340647F3}"/>
              </a:ext>
            </a:extLst>
          </p:cNvPr>
          <p:cNvSpPr/>
          <p:nvPr/>
        </p:nvSpPr>
        <p:spPr>
          <a:xfrm>
            <a:off x="551247" y="1091096"/>
            <a:ext cx="3621919" cy="400110"/>
          </a:xfrm>
          <a:prstGeom prst="rect">
            <a:avLst/>
          </a:prstGeom>
        </p:spPr>
        <p:txBody>
          <a:bodyPr wrap="square">
            <a:spAutoFit/>
          </a:bodyPr>
          <a:lstStyle/>
          <a:p>
            <a:pPr marL="285750" indent="-285750">
              <a:buFont typeface="Wingdings" panose="05000000000000000000" pitchFamily="2" charset="2"/>
              <a:buChar char="l"/>
            </a:pPr>
            <a:r>
              <a:rPr lang="en-US" altLang="zh-CN" sz="2000" dirty="0">
                <a:latin typeface="Helvetica" panose="020B0604020202020204" pitchFamily="34" charset="0"/>
                <a:cs typeface="Helvetica" panose="020B0604020202020204" pitchFamily="34" charset="0"/>
              </a:rPr>
              <a:t>Land-use Aggregation</a:t>
            </a:r>
          </a:p>
        </p:txBody>
      </p:sp>
      <p:graphicFrame>
        <p:nvGraphicFramePr>
          <p:cNvPr id="38" name="表格 37">
            <a:extLst>
              <a:ext uri="{FF2B5EF4-FFF2-40B4-BE49-F238E27FC236}">
                <a16:creationId xmlns:a16="http://schemas.microsoft.com/office/drawing/2014/main" id="{E7217072-4DDC-434C-9DB6-E4775D95B284}"/>
              </a:ext>
            </a:extLst>
          </p:cNvPr>
          <p:cNvGraphicFramePr>
            <a:graphicFrameLocks noGrp="1"/>
          </p:cNvGraphicFramePr>
          <p:nvPr>
            <p:extLst>
              <p:ext uri="{D42A27DB-BD31-4B8C-83A1-F6EECF244321}">
                <p14:modId xmlns:p14="http://schemas.microsoft.com/office/powerpoint/2010/main" val="3292585036"/>
              </p:ext>
            </p:extLst>
          </p:nvPr>
        </p:nvGraphicFramePr>
        <p:xfrm>
          <a:off x="705538" y="5319543"/>
          <a:ext cx="6109764" cy="945220"/>
        </p:xfrm>
        <a:graphic>
          <a:graphicData uri="http://schemas.openxmlformats.org/drawingml/2006/table">
            <a:tbl>
              <a:tblPr firstRow="1" firstCol="1" bandRow="1"/>
              <a:tblGrid>
                <a:gridCol w="1018294">
                  <a:extLst>
                    <a:ext uri="{9D8B030D-6E8A-4147-A177-3AD203B41FA5}">
                      <a16:colId xmlns:a16="http://schemas.microsoft.com/office/drawing/2014/main" val="957851932"/>
                    </a:ext>
                  </a:extLst>
                </a:gridCol>
                <a:gridCol w="1018294">
                  <a:extLst>
                    <a:ext uri="{9D8B030D-6E8A-4147-A177-3AD203B41FA5}">
                      <a16:colId xmlns:a16="http://schemas.microsoft.com/office/drawing/2014/main" val="25238195"/>
                    </a:ext>
                  </a:extLst>
                </a:gridCol>
                <a:gridCol w="868337">
                  <a:extLst>
                    <a:ext uri="{9D8B030D-6E8A-4147-A177-3AD203B41FA5}">
                      <a16:colId xmlns:a16="http://schemas.microsoft.com/office/drawing/2014/main" val="463291288"/>
                    </a:ext>
                  </a:extLst>
                </a:gridCol>
                <a:gridCol w="1168251">
                  <a:extLst>
                    <a:ext uri="{9D8B030D-6E8A-4147-A177-3AD203B41FA5}">
                      <a16:colId xmlns:a16="http://schemas.microsoft.com/office/drawing/2014/main" val="678206479"/>
                    </a:ext>
                  </a:extLst>
                </a:gridCol>
                <a:gridCol w="1018294">
                  <a:extLst>
                    <a:ext uri="{9D8B030D-6E8A-4147-A177-3AD203B41FA5}">
                      <a16:colId xmlns:a16="http://schemas.microsoft.com/office/drawing/2014/main" val="3695931503"/>
                    </a:ext>
                  </a:extLst>
                </a:gridCol>
                <a:gridCol w="1018294">
                  <a:extLst>
                    <a:ext uri="{9D8B030D-6E8A-4147-A177-3AD203B41FA5}">
                      <a16:colId xmlns:a16="http://schemas.microsoft.com/office/drawing/2014/main" val="1483374958"/>
                    </a:ext>
                  </a:extLst>
                </a:gridCol>
              </a:tblGrid>
              <a:tr h="630147">
                <a:tc>
                  <a:txBody>
                    <a:bodyPr/>
                    <a:lstStyle/>
                    <a:p>
                      <a:pPr algn="ctr">
                        <a:spcAft>
                          <a:spcPts val="0"/>
                        </a:spcAft>
                      </a:pPr>
                      <a:r>
                        <a:rPr lang="en-US"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Range of PCA</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Residence</a:t>
                      </a:r>
                      <a:endParaRPr lang="zh-CN" sz="14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Office</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Commerce</a:t>
                      </a:r>
                      <a:endParaRPr lang="zh-CN" sz="14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Education</a:t>
                      </a:r>
                      <a:endParaRPr lang="zh-CN" sz="14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Total</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166122706"/>
                  </a:ext>
                </a:extLst>
              </a:tr>
              <a:tr h="315073">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800</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a:noFill/>
                    </a:lnB>
                    <a:noFill/>
                  </a:tcPr>
                </a:tc>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55.3%</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a:noFill/>
                    </a:lnB>
                    <a:noFill/>
                  </a:tcPr>
                </a:tc>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17.5%</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a:noFill/>
                    </a:lnB>
                    <a:noFill/>
                  </a:tcPr>
                </a:tc>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12.0%</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a:noFill/>
                    </a:lnB>
                    <a:noFill/>
                  </a:tcPr>
                </a:tc>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6.2%</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a:noFill/>
                    </a:lnB>
                    <a:noFill/>
                  </a:tcPr>
                </a:tc>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90.9%</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a:noFill/>
                    </a:lnB>
                    <a:noFill/>
                  </a:tcPr>
                </a:tc>
                <a:extLst>
                  <a:ext uri="{0D108BD9-81ED-4DB2-BD59-A6C34878D82A}">
                    <a16:rowId xmlns:a16="http://schemas.microsoft.com/office/drawing/2014/main" val="210484206"/>
                  </a:ext>
                </a:extLst>
              </a:tr>
            </a:tbl>
          </a:graphicData>
        </a:graphic>
      </p:graphicFrame>
      <p:sp>
        <p:nvSpPr>
          <p:cNvPr id="39" name="矩形: 圆角 38">
            <a:extLst>
              <a:ext uri="{FF2B5EF4-FFF2-40B4-BE49-F238E27FC236}">
                <a16:creationId xmlns:a16="http://schemas.microsoft.com/office/drawing/2014/main" id="{88136D61-1273-452C-AFC3-0CC66D7628A8}"/>
              </a:ext>
            </a:extLst>
          </p:cNvPr>
          <p:cNvSpPr/>
          <p:nvPr/>
        </p:nvSpPr>
        <p:spPr>
          <a:xfrm>
            <a:off x="905562" y="5976478"/>
            <a:ext cx="5758820" cy="247650"/>
          </a:xfrm>
          <a:prstGeom prst="roundRect">
            <a:avLst/>
          </a:prstGeom>
          <a:noFill/>
          <a:ln w="19050">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Helvetica" panose="020B0604020202020204" pitchFamily="34" charset="0"/>
              <a:cs typeface="Helvetica" panose="020B0604020202020204" pitchFamily="34" charset="0"/>
            </a:endParaRPr>
          </a:p>
        </p:txBody>
      </p:sp>
      <mc:AlternateContent xmlns:mc="http://schemas.openxmlformats.org/markup-compatibility/2006" xmlns:a14="http://schemas.microsoft.com/office/drawing/2010/main">
        <mc:Choice Requires="a14">
          <p:sp>
            <p:nvSpPr>
              <p:cNvPr id="40" name="文本框 39">
                <a:extLst>
                  <a:ext uri="{FF2B5EF4-FFF2-40B4-BE49-F238E27FC236}">
                    <a16:creationId xmlns:a16="http://schemas.microsoft.com/office/drawing/2014/main" id="{1779AD6A-86E9-4EF5-A071-8CECB8F90CED}"/>
                  </a:ext>
                </a:extLst>
              </p:cNvPr>
              <p:cNvSpPr txBox="1"/>
              <p:nvPr/>
            </p:nvSpPr>
            <p:spPr>
              <a:xfrm>
                <a:off x="7388188" y="5915637"/>
                <a:ext cx="1360437" cy="369332"/>
              </a:xfrm>
              <a:prstGeom prst="rect">
                <a:avLst/>
              </a:prstGeom>
              <a:noFill/>
            </p:spPr>
            <p:txBody>
              <a:bodyPr wrap="none" rtlCol="0">
                <a:spAutoFit/>
              </a:bodyPr>
              <a:lstStyle/>
              <a:p>
                <a:r>
                  <a:rPr lang="en-US" altLang="zh-CN" dirty="0">
                    <a:solidFill>
                      <a:schemeClr val="tx1"/>
                    </a:solidFill>
                    <a:latin typeface="Helvetica" panose="020B0604020202020204" pitchFamily="34" charset="0"/>
                    <a:cs typeface="Helvetica" panose="020B0604020202020204" pitchFamily="34" charset="0"/>
                  </a:rPr>
                  <a:t>Average </a:t>
                </a:r>
                <a14:m>
                  <m:oMath xmlns:m="http://schemas.openxmlformats.org/officeDocument/2006/math">
                    <m:sSub>
                      <m:sSubPr>
                        <m:ctrlPr>
                          <a:rPr lang="zh-CN"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solidFill>
                              <a:schemeClr val="tx1"/>
                            </a:solidFill>
                            <a:latin typeface="Cambria Math" panose="02040503050406030204" pitchFamily="18" charset="0"/>
                            <a:ea typeface="MS Mincho" panose="02020609040205080304" pitchFamily="49" charset="-128"/>
                            <a:cs typeface="Times New Roman" panose="02020603050405020304" pitchFamily="18" charset="0"/>
                          </a:rPr>
                          <m:t>𝑃</m:t>
                        </m:r>
                      </m:e>
                      <m:sub>
                        <m:r>
                          <a:rPr lang="en-US" altLang="zh-CN" i="1" kern="100">
                            <a:solidFill>
                              <a:schemeClr val="tx1"/>
                            </a:solidFill>
                            <a:latin typeface="Cambria Math" panose="02040503050406030204" pitchFamily="18" charset="0"/>
                            <a:ea typeface="MS Mincho" panose="02020609040205080304" pitchFamily="49" charset="-128"/>
                            <a:cs typeface="Times New Roman" panose="02020603050405020304" pitchFamily="18" charset="0"/>
                          </a:rPr>
                          <m:t>𝑖</m:t>
                        </m:r>
                      </m:sub>
                    </m:sSub>
                  </m:oMath>
                </a14:m>
                <a:r>
                  <a:rPr lang="en-US" altLang="zh-CN" dirty="0">
                    <a:solidFill>
                      <a:schemeClr val="tx1"/>
                    </a:solidFill>
                    <a:latin typeface="Helvetica" panose="020B0604020202020204" pitchFamily="34" charset="0"/>
                    <a:cs typeface="Helvetica" panose="020B0604020202020204" pitchFamily="34" charset="0"/>
                  </a:rPr>
                  <a:t> </a:t>
                </a:r>
                <a:endParaRPr lang="zh-CN" altLang="en-US" dirty="0">
                  <a:solidFill>
                    <a:schemeClr val="tx1"/>
                  </a:solidFill>
                  <a:latin typeface="Helvetica" panose="020B0604020202020204" pitchFamily="34" charset="0"/>
                  <a:cs typeface="Helvetica" panose="020B0604020202020204" pitchFamily="34" charset="0"/>
                </a:endParaRPr>
              </a:p>
            </p:txBody>
          </p:sp>
        </mc:Choice>
        <mc:Fallback xmlns="">
          <p:sp>
            <p:nvSpPr>
              <p:cNvPr id="40" name="文本框 39">
                <a:extLst>
                  <a:ext uri="{FF2B5EF4-FFF2-40B4-BE49-F238E27FC236}">
                    <a16:creationId xmlns:a16="http://schemas.microsoft.com/office/drawing/2014/main" id="{1779AD6A-86E9-4EF5-A071-8CECB8F90CED}"/>
                  </a:ext>
                </a:extLst>
              </p:cNvPr>
              <p:cNvSpPr txBox="1">
                <a:spLocks noRot="1" noChangeAspect="1" noMove="1" noResize="1" noEditPoints="1" noAdjustHandles="1" noChangeArrowheads="1" noChangeShapeType="1" noTextEdit="1"/>
              </p:cNvSpPr>
              <p:nvPr/>
            </p:nvSpPr>
            <p:spPr>
              <a:xfrm>
                <a:off x="7388188" y="5915637"/>
                <a:ext cx="1360437" cy="369332"/>
              </a:xfrm>
              <a:prstGeom prst="rect">
                <a:avLst/>
              </a:prstGeom>
              <a:blipFill>
                <a:blip r:embed="rId5"/>
                <a:stretch>
                  <a:fillRect l="-4036" t="-8197" b="-24590"/>
                </a:stretch>
              </a:blipFill>
            </p:spPr>
            <p:txBody>
              <a:bodyPr/>
              <a:lstStyle/>
              <a:p>
                <a:r>
                  <a:rPr lang="zh-CN" altLang="en-US">
                    <a:noFill/>
                  </a:rPr>
                  <a:t> </a:t>
                </a:r>
              </a:p>
            </p:txBody>
          </p:sp>
        </mc:Fallback>
      </mc:AlternateContent>
      <p:pic>
        <p:nvPicPr>
          <p:cNvPr id="43" name="图形 42" descr="箭头: 顺时针弯曲">
            <a:extLst>
              <a:ext uri="{FF2B5EF4-FFF2-40B4-BE49-F238E27FC236}">
                <a16:creationId xmlns:a16="http://schemas.microsoft.com/office/drawing/2014/main" id="{DE79B41A-4A45-4651-89EA-DB5755E8E4E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0800000">
            <a:off x="4640826" y="4614070"/>
            <a:ext cx="731520" cy="731520"/>
          </a:xfrm>
          <a:prstGeom prst="rect">
            <a:avLst/>
          </a:prstGeom>
        </p:spPr>
      </p:pic>
      <p:sp>
        <p:nvSpPr>
          <p:cNvPr id="44" name="矩形: 圆角 43">
            <a:extLst>
              <a:ext uri="{FF2B5EF4-FFF2-40B4-BE49-F238E27FC236}">
                <a16:creationId xmlns:a16="http://schemas.microsoft.com/office/drawing/2014/main" id="{2ED31D00-EAD8-46B5-8A9F-2570D3349D67}"/>
              </a:ext>
            </a:extLst>
          </p:cNvPr>
          <p:cNvSpPr/>
          <p:nvPr/>
        </p:nvSpPr>
        <p:spPr>
          <a:xfrm>
            <a:off x="368423" y="4639927"/>
            <a:ext cx="4272403" cy="297772"/>
          </a:xfrm>
          <a:prstGeom prst="roundRect">
            <a:avLst/>
          </a:prstGeom>
          <a:noFill/>
          <a:ln w="19050">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Helvetica" panose="020B0604020202020204" pitchFamily="34" charset="0"/>
              <a:cs typeface="Helvetica" panose="020B0604020202020204" pitchFamily="34" charset="0"/>
            </a:endParaRPr>
          </a:p>
        </p:txBody>
      </p:sp>
      <p:grpSp>
        <p:nvGrpSpPr>
          <p:cNvPr id="13" name="组合 12">
            <a:extLst>
              <a:ext uri="{FF2B5EF4-FFF2-40B4-BE49-F238E27FC236}">
                <a16:creationId xmlns:a16="http://schemas.microsoft.com/office/drawing/2014/main" id="{CADF1B3F-0BFB-44A6-8302-CC291C1C812A}"/>
              </a:ext>
            </a:extLst>
          </p:cNvPr>
          <p:cNvGrpSpPr/>
          <p:nvPr/>
        </p:nvGrpSpPr>
        <p:grpSpPr>
          <a:xfrm>
            <a:off x="990862" y="2604540"/>
            <a:ext cx="6175306" cy="871164"/>
            <a:chOff x="990862" y="2671801"/>
            <a:chExt cx="6175306" cy="871164"/>
          </a:xfrm>
        </p:grpSpPr>
        <p:cxnSp>
          <p:nvCxnSpPr>
            <p:cNvPr id="5" name="直接连接符 4">
              <a:extLst>
                <a:ext uri="{FF2B5EF4-FFF2-40B4-BE49-F238E27FC236}">
                  <a16:creationId xmlns:a16="http://schemas.microsoft.com/office/drawing/2014/main" id="{E8AD4F4A-8050-40B8-952C-EB83C4CEE84A}"/>
                </a:ext>
              </a:extLst>
            </p:cNvPr>
            <p:cNvCxnSpPr/>
            <p:nvPr/>
          </p:nvCxnSpPr>
          <p:spPr>
            <a:xfrm>
              <a:off x="2096511" y="2882900"/>
              <a:ext cx="4918815" cy="0"/>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89B94646-C6CC-46BA-906C-E7C71219CADB}"/>
                </a:ext>
              </a:extLst>
            </p:cNvPr>
            <p:cNvCxnSpPr>
              <a:cxnSpLocks/>
            </p:cNvCxnSpPr>
            <p:nvPr/>
          </p:nvCxnSpPr>
          <p:spPr>
            <a:xfrm>
              <a:off x="2096511" y="2764073"/>
              <a:ext cx="0" cy="237654"/>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2EB5AB59-9E0B-45E7-BD02-C0645E2F06D4}"/>
                </a:ext>
              </a:extLst>
            </p:cNvPr>
            <p:cNvCxnSpPr>
              <a:cxnSpLocks/>
            </p:cNvCxnSpPr>
            <p:nvPr/>
          </p:nvCxnSpPr>
          <p:spPr>
            <a:xfrm>
              <a:off x="7015326" y="2764073"/>
              <a:ext cx="0" cy="237654"/>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F61184A9-6FBE-4947-A32F-0FE6003BD4D0}"/>
                </a:ext>
              </a:extLst>
            </p:cNvPr>
            <p:cNvSpPr txBox="1"/>
            <p:nvPr/>
          </p:nvSpPr>
          <p:spPr>
            <a:xfrm>
              <a:off x="1945668" y="3026443"/>
              <a:ext cx="312906" cy="369332"/>
            </a:xfrm>
            <a:prstGeom prst="rect">
              <a:avLst/>
            </a:prstGeom>
            <a:noFill/>
          </p:spPr>
          <p:txBody>
            <a:bodyPr wrap="none" rtlCol="0">
              <a:spAutoFit/>
            </a:bodyPr>
            <a:lstStyle/>
            <a:p>
              <a:r>
                <a:rPr lang="en-US" altLang="zh-CN" dirty="0">
                  <a:latin typeface="Helvetica" panose="020B0604020202020204" pitchFamily="34" charset="0"/>
                  <a:cs typeface="Helvetica" panose="020B0604020202020204" pitchFamily="34" charset="0"/>
                </a:rPr>
                <a:t>0</a:t>
              </a:r>
              <a:endParaRPr lang="zh-CN" altLang="en-US" dirty="0">
                <a:latin typeface="Helvetica" panose="020B0604020202020204" pitchFamily="34" charset="0"/>
                <a:cs typeface="Helvetica" panose="020B0604020202020204" pitchFamily="34" charset="0"/>
              </a:endParaRPr>
            </a:p>
          </p:txBody>
        </p:sp>
        <p:sp>
          <p:nvSpPr>
            <p:cNvPr id="45" name="文本框 44">
              <a:extLst>
                <a:ext uri="{FF2B5EF4-FFF2-40B4-BE49-F238E27FC236}">
                  <a16:creationId xmlns:a16="http://schemas.microsoft.com/office/drawing/2014/main" id="{20020D5C-BCD8-43AD-B291-04449800CB14}"/>
                </a:ext>
              </a:extLst>
            </p:cNvPr>
            <p:cNvSpPr txBox="1"/>
            <p:nvPr/>
          </p:nvSpPr>
          <p:spPr>
            <a:xfrm>
              <a:off x="6853262" y="3026443"/>
              <a:ext cx="312906" cy="369332"/>
            </a:xfrm>
            <a:prstGeom prst="rect">
              <a:avLst/>
            </a:prstGeom>
            <a:noFill/>
          </p:spPr>
          <p:txBody>
            <a:bodyPr wrap="none" rtlCol="0">
              <a:spAutoFit/>
            </a:bodyPr>
            <a:lstStyle/>
            <a:p>
              <a:r>
                <a:rPr lang="en-US" altLang="zh-CN" dirty="0">
                  <a:latin typeface="Helvetica" panose="020B0604020202020204" pitchFamily="34" charset="0"/>
                  <a:cs typeface="Helvetica" panose="020B0604020202020204" pitchFamily="34" charset="0"/>
                </a:rPr>
                <a:t>1</a:t>
              </a:r>
              <a:endParaRPr lang="zh-CN" altLang="en-US" dirty="0">
                <a:latin typeface="Helvetica" panose="020B0604020202020204" pitchFamily="34" charset="0"/>
                <a:cs typeface="Helvetica" panose="020B0604020202020204" pitchFamily="34" charset="0"/>
              </a:endParaRPr>
            </a:p>
          </p:txBody>
        </p:sp>
        <p:sp>
          <p:nvSpPr>
            <p:cNvPr id="46" name="文本框 45">
              <a:extLst>
                <a:ext uri="{FF2B5EF4-FFF2-40B4-BE49-F238E27FC236}">
                  <a16:creationId xmlns:a16="http://schemas.microsoft.com/office/drawing/2014/main" id="{50B70C9E-F6A7-41F7-A110-CCA44BD54E85}"/>
                </a:ext>
              </a:extLst>
            </p:cNvPr>
            <p:cNvSpPr txBox="1"/>
            <p:nvPr/>
          </p:nvSpPr>
          <p:spPr>
            <a:xfrm>
              <a:off x="2809444" y="3173633"/>
              <a:ext cx="710451" cy="369332"/>
            </a:xfrm>
            <a:prstGeom prst="rect">
              <a:avLst/>
            </a:prstGeom>
            <a:noFill/>
          </p:spPr>
          <p:txBody>
            <a:bodyPr wrap="none" rtlCol="0">
              <a:spAutoFit/>
            </a:bodyPr>
            <a:lstStyle/>
            <a:p>
              <a:r>
                <a:rPr lang="en-US" altLang="zh-CN" dirty="0">
                  <a:latin typeface="Helvetica" panose="020B0604020202020204" pitchFamily="34" charset="0"/>
                  <a:cs typeface="Helvetica" panose="020B0604020202020204" pitchFamily="34" charset="0"/>
                </a:rPr>
                <a:t>More</a:t>
              </a:r>
              <a:endParaRPr lang="zh-CN" altLang="en-US" dirty="0">
                <a:latin typeface="Helvetica" panose="020B0604020202020204" pitchFamily="34" charset="0"/>
                <a:cs typeface="Helvetica" panose="020B0604020202020204" pitchFamily="34" charset="0"/>
              </a:endParaRPr>
            </a:p>
          </p:txBody>
        </p:sp>
        <p:sp>
          <p:nvSpPr>
            <p:cNvPr id="47" name="文本框 46">
              <a:extLst>
                <a:ext uri="{FF2B5EF4-FFF2-40B4-BE49-F238E27FC236}">
                  <a16:creationId xmlns:a16="http://schemas.microsoft.com/office/drawing/2014/main" id="{89B17725-7650-4146-A754-82739EED8132}"/>
                </a:ext>
              </a:extLst>
            </p:cNvPr>
            <p:cNvSpPr txBox="1"/>
            <p:nvPr/>
          </p:nvSpPr>
          <p:spPr>
            <a:xfrm>
              <a:off x="5590023" y="3173633"/>
              <a:ext cx="671979" cy="369332"/>
            </a:xfrm>
            <a:prstGeom prst="rect">
              <a:avLst/>
            </a:prstGeom>
            <a:noFill/>
          </p:spPr>
          <p:txBody>
            <a:bodyPr wrap="none" rtlCol="0">
              <a:spAutoFit/>
            </a:bodyPr>
            <a:lstStyle/>
            <a:p>
              <a:r>
                <a:rPr lang="en-US" altLang="zh-CN" dirty="0">
                  <a:latin typeface="Helvetica" panose="020B0604020202020204" pitchFamily="34" charset="0"/>
                  <a:cs typeface="Helvetica" panose="020B0604020202020204" pitchFamily="34" charset="0"/>
                </a:rPr>
                <a:t>Less</a:t>
              </a:r>
              <a:endParaRPr lang="zh-CN" altLang="en-US" dirty="0">
                <a:latin typeface="Helvetica" panose="020B0604020202020204" pitchFamily="34" charset="0"/>
                <a:cs typeface="Helvetica" panose="020B0604020202020204" pitchFamily="34" charset="0"/>
              </a:endParaRPr>
            </a:p>
          </p:txBody>
        </p:sp>
        <p:sp>
          <p:nvSpPr>
            <p:cNvPr id="48" name="文本框 47">
              <a:extLst>
                <a:ext uri="{FF2B5EF4-FFF2-40B4-BE49-F238E27FC236}">
                  <a16:creationId xmlns:a16="http://schemas.microsoft.com/office/drawing/2014/main" id="{57902F21-C27B-4919-9513-E0A4DF862177}"/>
                </a:ext>
              </a:extLst>
            </p:cNvPr>
            <p:cNvSpPr txBox="1"/>
            <p:nvPr/>
          </p:nvSpPr>
          <p:spPr>
            <a:xfrm>
              <a:off x="990862" y="2671801"/>
              <a:ext cx="864339" cy="369332"/>
            </a:xfrm>
            <a:prstGeom prst="rect">
              <a:avLst/>
            </a:prstGeom>
            <a:noFill/>
          </p:spPr>
          <p:txBody>
            <a:bodyPr wrap="none" rtlCol="0">
              <a:spAutoFit/>
            </a:bodyPr>
            <a:lstStyle/>
            <a:p>
              <a:r>
                <a:rPr lang="en-US" altLang="zh-CN" dirty="0">
                  <a:latin typeface="Helvetica" panose="020B0604020202020204" pitchFamily="34" charset="0"/>
                  <a:cs typeface="Helvetica" panose="020B0604020202020204" pitchFamily="34" charset="0"/>
                </a:rPr>
                <a:t>Range</a:t>
              </a:r>
              <a:endParaRPr lang="zh-CN" altLang="en-US" dirty="0">
                <a:latin typeface="Helvetica" panose="020B0604020202020204" pitchFamily="34" charset="0"/>
                <a:cs typeface="Helvetica" panose="020B0604020202020204" pitchFamily="34" charset="0"/>
              </a:endParaRPr>
            </a:p>
          </p:txBody>
        </p:sp>
        <p:sp>
          <p:nvSpPr>
            <p:cNvPr id="49" name="文本框 48">
              <a:extLst>
                <a:ext uri="{FF2B5EF4-FFF2-40B4-BE49-F238E27FC236}">
                  <a16:creationId xmlns:a16="http://schemas.microsoft.com/office/drawing/2014/main" id="{1409DE7F-D69E-4F7B-9D48-BB6BEF970FB3}"/>
                </a:ext>
              </a:extLst>
            </p:cNvPr>
            <p:cNvSpPr txBox="1"/>
            <p:nvPr/>
          </p:nvSpPr>
          <p:spPr>
            <a:xfrm>
              <a:off x="4113072" y="3026443"/>
              <a:ext cx="885692" cy="369332"/>
            </a:xfrm>
            <a:prstGeom prst="rect">
              <a:avLst/>
            </a:prstGeom>
            <a:noFill/>
          </p:spPr>
          <p:txBody>
            <a:bodyPr wrap="none" rtlCol="0">
              <a:spAutoFit/>
            </a:bodyPr>
            <a:lstStyle/>
            <a:p>
              <a:r>
                <a:rPr lang="en-US" altLang="zh-CN" dirty="0">
                  <a:latin typeface="Helvetica" panose="020B0604020202020204" pitchFamily="34" charset="0"/>
                  <a:cs typeface="Helvetica" panose="020B0604020202020204" pitchFamily="34" charset="0"/>
                </a:rPr>
                <a:t>Variety</a:t>
              </a:r>
              <a:endParaRPr lang="zh-CN" altLang="en-US" dirty="0">
                <a:latin typeface="Helvetica" panose="020B0604020202020204" pitchFamily="34" charset="0"/>
                <a:cs typeface="Helvetica" panose="020B0604020202020204" pitchFamily="34" charset="0"/>
              </a:endParaRPr>
            </a:p>
          </p:txBody>
        </p:sp>
      </p:grpSp>
      <p:cxnSp>
        <p:nvCxnSpPr>
          <p:cNvPr id="15" name="直接箭头连接符 14">
            <a:extLst>
              <a:ext uri="{FF2B5EF4-FFF2-40B4-BE49-F238E27FC236}">
                <a16:creationId xmlns:a16="http://schemas.microsoft.com/office/drawing/2014/main" id="{172F4D90-43A6-4787-B5AC-7E02FFACC47F}"/>
              </a:ext>
            </a:extLst>
          </p:cNvPr>
          <p:cNvCxnSpPr>
            <a:cxnSpLocks/>
            <a:stCxn id="49" idx="1"/>
            <a:endCxn id="12" idx="3"/>
          </p:cNvCxnSpPr>
          <p:nvPr/>
        </p:nvCxnSpPr>
        <p:spPr>
          <a:xfrm flipH="1">
            <a:off x="2258574" y="3143848"/>
            <a:ext cx="1854498" cy="0"/>
          </a:xfrm>
          <a:prstGeom prst="straightConnector1">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668D6424-25FF-428F-8982-4B05C6569821}"/>
              </a:ext>
            </a:extLst>
          </p:cNvPr>
          <p:cNvCxnSpPr>
            <a:cxnSpLocks/>
            <a:stCxn id="49" idx="3"/>
            <a:endCxn id="45" idx="1"/>
          </p:cNvCxnSpPr>
          <p:nvPr/>
        </p:nvCxnSpPr>
        <p:spPr>
          <a:xfrm>
            <a:off x="4998764" y="3143848"/>
            <a:ext cx="1854498" cy="0"/>
          </a:xfrm>
          <a:prstGeom prst="straightConnector1">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51" name="箭头: 右 50">
            <a:extLst>
              <a:ext uri="{FF2B5EF4-FFF2-40B4-BE49-F238E27FC236}">
                <a16:creationId xmlns:a16="http://schemas.microsoft.com/office/drawing/2014/main" id="{EC5F71B7-C81F-4082-97EC-6EDDDA62D383}"/>
              </a:ext>
            </a:extLst>
          </p:cNvPr>
          <p:cNvSpPr/>
          <p:nvPr/>
        </p:nvSpPr>
        <p:spPr>
          <a:xfrm>
            <a:off x="7069324" y="6015664"/>
            <a:ext cx="193688" cy="169277"/>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73356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a:extLst>
              <a:ext uri="{FF2B5EF4-FFF2-40B4-BE49-F238E27FC236}">
                <a16:creationId xmlns:a16="http://schemas.microsoft.com/office/drawing/2014/main" id="{292828A8-235F-4B16-8F3B-AB7C8A875651}"/>
              </a:ext>
            </a:extLst>
          </p:cNvPr>
          <p:cNvSpPr/>
          <p:nvPr/>
        </p:nvSpPr>
        <p:spPr>
          <a:xfrm>
            <a:off x="-4" y="2828145"/>
            <a:ext cx="9144000" cy="1798075"/>
          </a:xfrm>
          <a:prstGeom prst="rect">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矩形 28">
            <a:extLst>
              <a:ext uri="{FF2B5EF4-FFF2-40B4-BE49-F238E27FC236}">
                <a16:creationId xmlns:a16="http://schemas.microsoft.com/office/drawing/2014/main" id="{27FBFB86-0C93-4BDD-A035-5998327A3AA5}"/>
              </a:ext>
            </a:extLst>
          </p:cNvPr>
          <p:cNvSpPr/>
          <p:nvPr/>
        </p:nvSpPr>
        <p:spPr>
          <a:xfrm>
            <a:off x="-4" y="529275"/>
            <a:ext cx="9144000" cy="2298870"/>
          </a:xfrm>
          <a:prstGeom prst="rect">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569A348F-8472-4C4D-9E9E-EA67A912B7B0}"/>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1 - Introduction </a:t>
            </a:r>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Background</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rgbClr val="85023E"/>
          </a:solidFill>
          <a:ln w="28575" cap="flat">
            <a:solidFill>
              <a:srgbClr val="85023E"/>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280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rPr>
              <a:t>1.1</a:t>
            </a:r>
            <a:endParaRPr kumimoji="0" lang="zh-CN" altLang="en-US" sz="280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rgbClr val="85023E"/>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AAECABB8-8A29-49A4-94DA-06AC41487BE8}"/>
              </a:ext>
            </a:extLst>
          </p:cNvPr>
          <p:cNvSpPr>
            <a:spLocks noGrp="1"/>
          </p:cNvSpPr>
          <p:nvPr>
            <p:ph type="sldNum" sz="quarter" idx="12"/>
          </p:nvPr>
        </p:nvSpPr>
        <p:spPr/>
        <p:txBody>
          <a:bodyPr/>
          <a:lstStyle/>
          <a:p>
            <a:fld id="{A17BB91D-344C-44E0-9148-DFE0CFF5CFC9}" type="slidenum">
              <a:rPr lang="zh-CN" altLang="en-US" smtClean="0"/>
              <a:t>5</a:t>
            </a:fld>
            <a:endParaRPr lang="zh-CN" altLang="en-US"/>
          </a:p>
        </p:txBody>
      </p:sp>
      <p:grpSp>
        <p:nvGrpSpPr>
          <p:cNvPr id="17" name="组合 16">
            <a:extLst>
              <a:ext uri="{FF2B5EF4-FFF2-40B4-BE49-F238E27FC236}">
                <a16:creationId xmlns:a16="http://schemas.microsoft.com/office/drawing/2014/main" id="{68FB3A5C-D110-4031-A1D9-B83CB2F6FB4C}"/>
              </a:ext>
            </a:extLst>
          </p:cNvPr>
          <p:cNvGrpSpPr/>
          <p:nvPr/>
        </p:nvGrpSpPr>
        <p:grpSpPr>
          <a:xfrm>
            <a:off x="306570" y="591906"/>
            <a:ext cx="1679686" cy="461665"/>
            <a:chOff x="-3" y="4326643"/>
            <a:chExt cx="1679686" cy="461665"/>
          </a:xfrm>
        </p:grpSpPr>
        <p:sp>
          <p:nvSpPr>
            <p:cNvPr id="18" name="矩形 17">
              <a:extLst>
                <a:ext uri="{FF2B5EF4-FFF2-40B4-BE49-F238E27FC236}">
                  <a16:creationId xmlns:a16="http://schemas.microsoft.com/office/drawing/2014/main" id="{7C47C82F-75F1-4DE9-B722-F0801E108486}"/>
                </a:ext>
              </a:extLst>
            </p:cNvPr>
            <p:cNvSpPr/>
            <p:nvPr/>
          </p:nvSpPr>
          <p:spPr>
            <a:xfrm>
              <a:off x="-3" y="4460785"/>
              <a:ext cx="193382" cy="193382"/>
            </a:xfrm>
            <a:prstGeom prst="rect">
              <a:avLst/>
            </a:prstGeom>
            <a:solidFill>
              <a:srgbClr val="850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19" name="文本框 18">
              <a:extLst>
                <a:ext uri="{FF2B5EF4-FFF2-40B4-BE49-F238E27FC236}">
                  <a16:creationId xmlns:a16="http://schemas.microsoft.com/office/drawing/2014/main" id="{40E2032E-67A5-4577-9EC6-6CFD98FC4C62}"/>
                </a:ext>
              </a:extLst>
            </p:cNvPr>
            <p:cNvSpPr txBox="1"/>
            <p:nvPr/>
          </p:nvSpPr>
          <p:spPr>
            <a:xfrm>
              <a:off x="193379" y="4326643"/>
              <a:ext cx="1486304" cy="461665"/>
            </a:xfrm>
            <a:prstGeom prst="rect">
              <a:avLst/>
            </a:prstGeom>
            <a:noFill/>
          </p:spPr>
          <p:txBody>
            <a:bodyPr wrap="none" rtlCol="0">
              <a:spAutoFit/>
            </a:bodyPr>
            <a:lstStyle/>
            <a:p>
              <a:r>
                <a:rPr lang="en-US" altLang="zh-CN" sz="2400" dirty="0">
                  <a:latin typeface="Helvetica" panose="020B0604020202020204" pitchFamily="34" charset="0"/>
                  <a:ea typeface="+mj-ea"/>
                  <a:cs typeface="Helvetica" panose="020B0604020202020204" pitchFamily="34" charset="0"/>
                </a:rPr>
                <a:t>Problems</a:t>
              </a:r>
            </a:p>
          </p:txBody>
        </p:sp>
      </p:grpSp>
      <p:sp>
        <p:nvSpPr>
          <p:cNvPr id="23" name="文本框 22">
            <a:extLst>
              <a:ext uri="{FF2B5EF4-FFF2-40B4-BE49-F238E27FC236}">
                <a16:creationId xmlns:a16="http://schemas.microsoft.com/office/drawing/2014/main" id="{BA4121E6-F2A4-44CA-A970-80086745B227}"/>
              </a:ext>
            </a:extLst>
          </p:cNvPr>
          <p:cNvSpPr txBox="1"/>
          <p:nvPr/>
        </p:nvSpPr>
        <p:spPr>
          <a:xfrm>
            <a:off x="1111159" y="3549337"/>
            <a:ext cx="4390946" cy="456535"/>
          </a:xfrm>
          <a:prstGeom prst="rect">
            <a:avLst/>
          </a:prstGeom>
          <a:noFill/>
        </p:spPr>
        <p:txBody>
          <a:bodyPr wrap="none" rtlCol="0">
            <a:spAutoFit/>
          </a:bodyPr>
          <a:lstStyle/>
          <a:p>
            <a:pPr marL="342900" indent="-342900">
              <a:lnSpc>
                <a:spcPct val="150000"/>
              </a:lnSpc>
              <a:buFont typeface="Wingdings" panose="05000000000000000000" pitchFamily="2" charset="2"/>
              <a:buChar char="l"/>
            </a:pPr>
            <a:r>
              <a:rPr lang="en-US" altLang="zh-CN" dirty="0">
                <a:latin typeface="Helvetica" panose="020B0604020202020204" pitchFamily="34" charset="0"/>
                <a:cs typeface="Helvetica" panose="020B0604020202020204" pitchFamily="34" charset="0"/>
              </a:rPr>
              <a:t>Promoting the use of public rail transit</a:t>
            </a:r>
          </a:p>
        </p:txBody>
      </p:sp>
      <p:grpSp>
        <p:nvGrpSpPr>
          <p:cNvPr id="37" name="组合 36">
            <a:extLst>
              <a:ext uri="{FF2B5EF4-FFF2-40B4-BE49-F238E27FC236}">
                <a16:creationId xmlns:a16="http://schemas.microsoft.com/office/drawing/2014/main" id="{D2D1AD38-2ABB-4DDE-A93A-C955FAFFBDF1}"/>
              </a:ext>
            </a:extLst>
          </p:cNvPr>
          <p:cNvGrpSpPr/>
          <p:nvPr/>
        </p:nvGrpSpPr>
        <p:grpSpPr>
          <a:xfrm>
            <a:off x="306570" y="3008151"/>
            <a:ext cx="1543432" cy="461665"/>
            <a:chOff x="-3" y="4326643"/>
            <a:chExt cx="1543432" cy="461665"/>
          </a:xfrm>
        </p:grpSpPr>
        <p:sp>
          <p:nvSpPr>
            <p:cNvPr id="38" name="矩形 37">
              <a:extLst>
                <a:ext uri="{FF2B5EF4-FFF2-40B4-BE49-F238E27FC236}">
                  <a16:creationId xmlns:a16="http://schemas.microsoft.com/office/drawing/2014/main" id="{3F6C1F3E-43D4-4F09-878A-28C4A2263A74}"/>
                </a:ext>
              </a:extLst>
            </p:cNvPr>
            <p:cNvSpPr/>
            <p:nvPr/>
          </p:nvSpPr>
          <p:spPr>
            <a:xfrm>
              <a:off x="-3" y="4460785"/>
              <a:ext cx="193382" cy="193382"/>
            </a:xfrm>
            <a:prstGeom prst="rect">
              <a:avLst/>
            </a:prstGeom>
            <a:solidFill>
              <a:srgbClr val="850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39" name="文本框 38">
              <a:extLst>
                <a:ext uri="{FF2B5EF4-FFF2-40B4-BE49-F238E27FC236}">
                  <a16:creationId xmlns:a16="http://schemas.microsoft.com/office/drawing/2014/main" id="{E42EE325-E4EA-47ED-BC19-ED0280CC0B3C}"/>
                </a:ext>
              </a:extLst>
            </p:cNvPr>
            <p:cNvSpPr txBox="1"/>
            <p:nvPr/>
          </p:nvSpPr>
          <p:spPr>
            <a:xfrm>
              <a:off x="193379" y="4326643"/>
              <a:ext cx="1350050" cy="461665"/>
            </a:xfrm>
            <a:prstGeom prst="rect">
              <a:avLst/>
            </a:prstGeom>
            <a:noFill/>
          </p:spPr>
          <p:txBody>
            <a:bodyPr wrap="none" rtlCol="0">
              <a:spAutoFit/>
            </a:bodyPr>
            <a:lstStyle/>
            <a:p>
              <a:r>
                <a:rPr lang="en-US" altLang="zh-CN" sz="2400" dirty="0">
                  <a:latin typeface="Helvetica" panose="020B0604020202020204" pitchFamily="34" charset="0"/>
                  <a:ea typeface="+mj-ea"/>
                  <a:cs typeface="Helvetica" panose="020B0604020202020204" pitchFamily="34" charset="0"/>
                </a:rPr>
                <a:t>Demand</a:t>
              </a:r>
            </a:p>
          </p:txBody>
        </p:sp>
      </p:grpSp>
      <p:grpSp>
        <p:nvGrpSpPr>
          <p:cNvPr id="41" name="组合 40">
            <a:extLst>
              <a:ext uri="{FF2B5EF4-FFF2-40B4-BE49-F238E27FC236}">
                <a16:creationId xmlns:a16="http://schemas.microsoft.com/office/drawing/2014/main" id="{52A1DE08-0874-4EFD-B2D4-0A6CD7F276A6}"/>
              </a:ext>
            </a:extLst>
          </p:cNvPr>
          <p:cNvGrpSpPr/>
          <p:nvPr/>
        </p:nvGrpSpPr>
        <p:grpSpPr>
          <a:xfrm>
            <a:off x="306570" y="4849552"/>
            <a:ext cx="1336644" cy="461665"/>
            <a:chOff x="-3" y="4326643"/>
            <a:chExt cx="1336644" cy="461665"/>
          </a:xfrm>
        </p:grpSpPr>
        <p:sp>
          <p:nvSpPr>
            <p:cNvPr id="42" name="矩形 41">
              <a:extLst>
                <a:ext uri="{FF2B5EF4-FFF2-40B4-BE49-F238E27FC236}">
                  <a16:creationId xmlns:a16="http://schemas.microsoft.com/office/drawing/2014/main" id="{9FA9ED47-ED10-47EA-A901-1F47494E2443}"/>
                </a:ext>
              </a:extLst>
            </p:cNvPr>
            <p:cNvSpPr/>
            <p:nvPr/>
          </p:nvSpPr>
          <p:spPr>
            <a:xfrm>
              <a:off x="-3" y="4460785"/>
              <a:ext cx="193382" cy="193382"/>
            </a:xfrm>
            <a:prstGeom prst="rect">
              <a:avLst/>
            </a:prstGeom>
            <a:solidFill>
              <a:srgbClr val="850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43" name="文本框 42">
              <a:extLst>
                <a:ext uri="{FF2B5EF4-FFF2-40B4-BE49-F238E27FC236}">
                  <a16:creationId xmlns:a16="http://schemas.microsoft.com/office/drawing/2014/main" id="{C1C77C84-CF2E-447F-81EC-249AE6CA7541}"/>
                </a:ext>
              </a:extLst>
            </p:cNvPr>
            <p:cNvSpPr txBox="1"/>
            <p:nvPr/>
          </p:nvSpPr>
          <p:spPr>
            <a:xfrm>
              <a:off x="193379" y="4326643"/>
              <a:ext cx="1143262" cy="461665"/>
            </a:xfrm>
            <a:prstGeom prst="rect">
              <a:avLst/>
            </a:prstGeom>
            <a:noFill/>
          </p:spPr>
          <p:txBody>
            <a:bodyPr wrap="none" rtlCol="0">
              <a:spAutoFit/>
            </a:bodyPr>
            <a:lstStyle/>
            <a:p>
              <a:r>
                <a:rPr lang="en-US" altLang="zh-CN" sz="2400" dirty="0">
                  <a:latin typeface="Helvetica" panose="020B0604020202020204" pitchFamily="34" charset="0"/>
                  <a:ea typeface="+mj-ea"/>
                  <a:cs typeface="Helvetica" panose="020B0604020202020204" pitchFamily="34" charset="0"/>
                </a:rPr>
                <a:t>Theme</a:t>
              </a:r>
            </a:p>
          </p:txBody>
        </p:sp>
      </p:grpSp>
      <p:sp>
        <p:nvSpPr>
          <p:cNvPr id="44" name="文本框 43">
            <a:extLst>
              <a:ext uri="{FF2B5EF4-FFF2-40B4-BE49-F238E27FC236}">
                <a16:creationId xmlns:a16="http://schemas.microsoft.com/office/drawing/2014/main" id="{0F6A84AB-B79B-48B2-879A-8F905B882636}"/>
              </a:ext>
            </a:extLst>
          </p:cNvPr>
          <p:cNvSpPr txBox="1"/>
          <p:nvPr/>
        </p:nvSpPr>
        <p:spPr>
          <a:xfrm>
            <a:off x="1111159" y="5347135"/>
            <a:ext cx="6199133" cy="456535"/>
          </a:xfrm>
          <a:prstGeom prst="rect">
            <a:avLst/>
          </a:prstGeom>
          <a:noFill/>
        </p:spPr>
        <p:txBody>
          <a:bodyPr wrap="none" rtlCol="0">
            <a:spAutoFit/>
          </a:bodyPr>
          <a:lstStyle/>
          <a:p>
            <a:pPr marL="342900" indent="-342900">
              <a:lnSpc>
                <a:spcPct val="150000"/>
              </a:lnSpc>
              <a:buFont typeface="Wingdings" panose="05000000000000000000" pitchFamily="2" charset="2"/>
              <a:buChar char="l"/>
            </a:pPr>
            <a:r>
              <a:rPr lang="en-US" altLang="zh-CN" dirty="0">
                <a:solidFill>
                  <a:srgbClr val="FF3300"/>
                </a:solidFill>
                <a:latin typeface="Helvetica" panose="020B0604020202020204" pitchFamily="34" charset="0"/>
                <a:cs typeface="Helvetica" panose="020B0604020202020204" pitchFamily="34" charset="0"/>
              </a:rPr>
              <a:t>Exploring the determinants of utilization transit ridership</a:t>
            </a:r>
          </a:p>
        </p:txBody>
      </p:sp>
      <p:sp>
        <p:nvSpPr>
          <p:cNvPr id="3" name="箭头: 下 2">
            <a:extLst>
              <a:ext uri="{FF2B5EF4-FFF2-40B4-BE49-F238E27FC236}">
                <a16:creationId xmlns:a16="http://schemas.microsoft.com/office/drawing/2014/main" id="{FFEDD630-92F0-4B46-A894-48C96F8EC7B7}"/>
              </a:ext>
            </a:extLst>
          </p:cNvPr>
          <p:cNvSpPr/>
          <p:nvPr/>
        </p:nvSpPr>
        <p:spPr>
          <a:xfrm>
            <a:off x="305172" y="1682589"/>
            <a:ext cx="193382" cy="831046"/>
          </a:xfrm>
          <a:prstGeom prst="downArrow">
            <a:avLst>
              <a:gd name="adj1" fmla="val 35223"/>
              <a:gd name="adj2" fmla="val 171284"/>
            </a:avLst>
          </a:prstGeom>
          <a:solidFill>
            <a:srgbClr val="85023E">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箭头: 下 46">
            <a:extLst>
              <a:ext uri="{FF2B5EF4-FFF2-40B4-BE49-F238E27FC236}">
                <a16:creationId xmlns:a16="http://schemas.microsoft.com/office/drawing/2014/main" id="{ABB44DDD-FB0E-4D1D-9BF6-2E2148558E24}"/>
              </a:ext>
            </a:extLst>
          </p:cNvPr>
          <p:cNvSpPr/>
          <p:nvPr/>
        </p:nvSpPr>
        <p:spPr>
          <a:xfrm>
            <a:off x="305172" y="3748396"/>
            <a:ext cx="193382" cy="690957"/>
          </a:xfrm>
          <a:prstGeom prst="downArrow">
            <a:avLst>
              <a:gd name="adj1" fmla="val 35223"/>
              <a:gd name="adj2" fmla="val 171284"/>
            </a:avLst>
          </a:prstGeom>
          <a:solidFill>
            <a:srgbClr val="85023E">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矩形 29">
            <a:extLst>
              <a:ext uri="{FF2B5EF4-FFF2-40B4-BE49-F238E27FC236}">
                <a16:creationId xmlns:a16="http://schemas.microsoft.com/office/drawing/2014/main" id="{7B680A9F-5E37-490B-9674-8A839743E5A6}"/>
              </a:ext>
            </a:extLst>
          </p:cNvPr>
          <p:cNvSpPr/>
          <p:nvPr/>
        </p:nvSpPr>
        <p:spPr>
          <a:xfrm>
            <a:off x="1584028" y="1758234"/>
            <a:ext cx="2227877" cy="646331"/>
          </a:xfrm>
          <a:prstGeom prst="rect">
            <a:avLst/>
          </a:prstGeom>
        </p:spPr>
        <p:txBody>
          <a:bodyPr wrap="square">
            <a:spAutoFit/>
          </a:bodyPr>
          <a:lstStyle/>
          <a:p>
            <a:r>
              <a:rPr lang="en-US" altLang="zh-CN" dirty="0">
                <a:latin typeface="Helvetica" panose="020B0604020202020204" pitchFamily="34" charset="0"/>
                <a:cs typeface="Helvetica" panose="020B0604020202020204" pitchFamily="34" charset="0"/>
              </a:rPr>
              <a:t>Reduction in share rate of public transit</a:t>
            </a:r>
          </a:p>
        </p:txBody>
      </p:sp>
      <p:sp>
        <p:nvSpPr>
          <p:cNvPr id="45" name="矩形: 圆角 44">
            <a:extLst>
              <a:ext uri="{FF2B5EF4-FFF2-40B4-BE49-F238E27FC236}">
                <a16:creationId xmlns:a16="http://schemas.microsoft.com/office/drawing/2014/main" id="{23EBF253-99FC-4F55-B95B-CC6372A7CC97}"/>
              </a:ext>
            </a:extLst>
          </p:cNvPr>
          <p:cNvSpPr/>
          <p:nvPr/>
        </p:nvSpPr>
        <p:spPr>
          <a:xfrm>
            <a:off x="1584028" y="1422195"/>
            <a:ext cx="288758" cy="288758"/>
          </a:xfrm>
          <a:prstGeom prst="roundRect">
            <a:avLst/>
          </a:prstGeom>
          <a:noFill/>
          <a:ln w="19050">
            <a:solidFill>
              <a:srgbClr val="8502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Helvetica" panose="020B0604020202020204" pitchFamily="34" charset="0"/>
                <a:cs typeface="Helvetica" panose="020B0604020202020204" pitchFamily="34" charset="0"/>
              </a:rPr>
              <a:t>1</a:t>
            </a:r>
            <a:endParaRPr lang="zh-CN" altLang="en-US" dirty="0">
              <a:solidFill>
                <a:schemeClr val="tx1"/>
              </a:solidFill>
              <a:latin typeface="Helvetica" panose="020B0604020202020204" pitchFamily="34" charset="0"/>
              <a:cs typeface="Helvetica" panose="020B0604020202020204" pitchFamily="34" charset="0"/>
            </a:endParaRPr>
          </a:p>
        </p:txBody>
      </p:sp>
      <p:sp>
        <p:nvSpPr>
          <p:cNvPr id="46" name="矩形 45">
            <a:extLst>
              <a:ext uri="{FF2B5EF4-FFF2-40B4-BE49-F238E27FC236}">
                <a16:creationId xmlns:a16="http://schemas.microsoft.com/office/drawing/2014/main" id="{4D3BF9A7-77E9-4811-B1F2-C699D0DAA03E}"/>
              </a:ext>
            </a:extLst>
          </p:cNvPr>
          <p:cNvSpPr/>
          <p:nvPr/>
        </p:nvSpPr>
        <p:spPr>
          <a:xfrm>
            <a:off x="5567054" y="1896733"/>
            <a:ext cx="1992918" cy="369332"/>
          </a:xfrm>
          <a:prstGeom prst="rect">
            <a:avLst/>
          </a:prstGeom>
        </p:spPr>
        <p:txBody>
          <a:bodyPr wrap="none">
            <a:spAutoFit/>
          </a:bodyPr>
          <a:lstStyle/>
          <a:p>
            <a:r>
              <a:rPr lang="en-US" altLang="zh-CN" dirty="0">
                <a:latin typeface="Helvetica" panose="020B0604020202020204" pitchFamily="34" charset="0"/>
                <a:cs typeface="Helvetica" panose="020B0604020202020204" pitchFamily="34" charset="0"/>
              </a:rPr>
              <a:t>Traffic congestion</a:t>
            </a:r>
            <a:endParaRPr lang="zh-CN" altLang="en-US" dirty="0">
              <a:latin typeface="Helvetica" panose="020B0604020202020204" pitchFamily="34" charset="0"/>
              <a:cs typeface="Helvetica" panose="020B0604020202020204" pitchFamily="34" charset="0"/>
            </a:endParaRPr>
          </a:p>
        </p:txBody>
      </p:sp>
      <p:sp>
        <p:nvSpPr>
          <p:cNvPr id="48" name="矩形: 圆角 47">
            <a:extLst>
              <a:ext uri="{FF2B5EF4-FFF2-40B4-BE49-F238E27FC236}">
                <a16:creationId xmlns:a16="http://schemas.microsoft.com/office/drawing/2014/main" id="{1B7387C6-FC3E-47B3-B320-EC2A949E5322}"/>
              </a:ext>
            </a:extLst>
          </p:cNvPr>
          <p:cNvSpPr/>
          <p:nvPr/>
        </p:nvSpPr>
        <p:spPr>
          <a:xfrm>
            <a:off x="5560018" y="1422195"/>
            <a:ext cx="288758" cy="288758"/>
          </a:xfrm>
          <a:prstGeom prst="roundRect">
            <a:avLst/>
          </a:prstGeom>
          <a:noFill/>
          <a:ln w="19050">
            <a:solidFill>
              <a:srgbClr val="8502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Helvetica" panose="020B0604020202020204" pitchFamily="34" charset="0"/>
                <a:cs typeface="Helvetica" panose="020B0604020202020204" pitchFamily="34" charset="0"/>
              </a:rPr>
              <a:t>2</a:t>
            </a:r>
            <a:endParaRPr lang="zh-CN" altLang="en-US" dirty="0">
              <a:solidFill>
                <a:schemeClr val="tx1"/>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9820044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a:extLst>
              <a:ext uri="{FF2B5EF4-FFF2-40B4-BE49-F238E27FC236}">
                <a16:creationId xmlns:a16="http://schemas.microsoft.com/office/drawing/2014/main" id="{E559D428-C35B-4E6C-B6DC-301EC7F22A77}"/>
              </a:ext>
            </a:extLst>
          </p:cNvPr>
          <p:cNvSpPr/>
          <p:nvPr/>
        </p:nvSpPr>
        <p:spPr>
          <a:xfrm>
            <a:off x="-2" y="591905"/>
            <a:ext cx="9144000" cy="3991102"/>
          </a:xfrm>
          <a:prstGeom prst="rect">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elvetica" panose="020B0604020202020204" pitchFamily="34" charset="0"/>
              <a:cs typeface="Helvetica" panose="020B0604020202020204" pitchFamily="34" charset="0"/>
            </a:endParaRPr>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8119D5D9-BDF2-4388-AA07-18FE424D9C77}"/>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4 - Influencing Factors on Transit Ridership at Station Level</a:t>
            </a:r>
            <a:endParaRPr lang="en-US" altLang="zh-CN" sz="1400" i="1" dirty="0">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FD789F87-F055-4169-A330-8A0D7C489200}"/>
              </a:ext>
            </a:extLst>
          </p:cNvPr>
          <p:cNvSpPr>
            <a:spLocks noGrp="1"/>
          </p:cNvSpPr>
          <p:nvPr>
            <p:ph type="sldNum" sz="quarter" idx="12"/>
          </p:nvPr>
        </p:nvSpPr>
        <p:spPr/>
        <p:txBody>
          <a:bodyPr/>
          <a:lstStyle/>
          <a:p>
            <a:fld id="{A17BB91D-344C-44E0-9148-DFE0CFF5CFC9}" type="slidenum">
              <a:rPr lang="zh-CN" altLang="en-US" smtClean="0">
                <a:solidFill>
                  <a:schemeClr val="tx1"/>
                </a:solidFill>
              </a:rPr>
              <a:t>50</a:t>
            </a:fld>
            <a:endParaRPr lang="zh-CN" altLang="en-US">
              <a:solidFill>
                <a:schemeClr val="tx1"/>
              </a:solidFill>
            </a:endParaRPr>
          </a:p>
        </p:txBody>
      </p:sp>
      <p:sp>
        <p:nvSpPr>
          <p:cNvPr id="9" name="文本框 8">
            <a:extLst>
              <a:ext uri="{FF2B5EF4-FFF2-40B4-BE49-F238E27FC236}">
                <a16:creationId xmlns:a16="http://schemas.microsoft.com/office/drawing/2014/main" id="{9F7AF5FB-C802-4001-9BD6-7F468DD5FAD7}"/>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Indicators</a:t>
            </a:r>
          </a:p>
        </p:txBody>
      </p:sp>
      <p:sp>
        <p:nvSpPr>
          <p:cNvPr id="10" name="矩形 9">
            <a:extLst>
              <a:ext uri="{FF2B5EF4-FFF2-40B4-BE49-F238E27FC236}">
                <a16:creationId xmlns:a16="http://schemas.microsoft.com/office/drawing/2014/main" id="{E03B4417-D6F0-4815-9402-8DEE881004A1}"/>
              </a:ext>
            </a:extLst>
          </p:cNvPr>
          <p:cNvSpPr/>
          <p:nvPr/>
        </p:nvSpPr>
        <p:spPr>
          <a:xfrm>
            <a:off x="1" y="0"/>
            <a:ext cx="736846" cy="533479"/>
          </a:xfrm>
          <a:prstGeom prst="rect">
            <a:avLst/>
          </a:prstGeom>
          <a:solidFill>
            <a:schemeClr val="accent5"/>
          </a:solidFill>
          <a:ln w="28575" cap="flat">
            <a:solidFill>
              <a:schemeClr val="accent5"/>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800" dirty="0">
                <a:solidFill>
                  <a:schemeClr val="bg1"/>
                </a:solidFill>
                <a:latin typeface="Helvetica" panose="020B0604020202020204" pitchFamily="34" charset="0"/>
                <a:cs typeface="Helvetica" panose="020B0604020202020204" pitchFamily="34" charset="0"/>
                <a:sym typeface="Helvetica Light"/>
              </a:rPr>
              <a:t>4.2</a:t>
            </a:r>
            <a:endParaRPr kumimoji="0" lang="zh-CN" altLang="en-US" sz="2800" b="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endParaRPr>
          </a:p>
        </p:txBody>
      </p:sp>
      <p:cxnSp>
        <p:nvCxnSpPr>
          <p:cNvPr id="11" name="直接连接符 10">
            <a:extLst>
              <a:ext uri="{FF2B5EF4-FFF2-40B4-BE49-F238E27FC236}">
                <a16:creationId xmlns:a16="http://schemas.microsoft.com/office/drawing/2014/main" id="{DF5B37DA-4E82-4C23-B510-CBEB2161009B}"/>
              </a:ext>
            </a:extLst>
          </p:cNvPr>
          <p:cNvCxnSpPr>
            <a:cxnSpLocks/>
          </p:cNvCxnSpPr>
          <p:nvPr/>
        </p:nvCxnSpPr>
        <p:spPr>
          <a:xfrm>
            <a:off x="736847" y="533480"/>
            <a:ext cx="8407153" cy="0"/>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grpSp>
        <p:nvGrpSpPr>
          <p:cNvPr id="33" name="组合 32">
            <a:extLst>
              <a:ext uri="{FF2B5EF4-FFF2-40B4-BE49-F238E27FC236}">
                <a16:creationId xmlns:a16="http://schemas.microsoft.com/office/drawing/2014/main" id="{3D425D14-5F42-47A4-A0EC-DC62A3523D94}"/>
              </a:ext>
            </a:extLst>
          </p:cNvPr>
          <p:cNvGrpSpPr/>
          <p:nvPr/>
        </p:nvGrpSpPr>
        <p:grpSpPr>
          <a:xfrm>
            <a:off x="306570" y="591906"/>
            <a:ext cx="3386500" cy="461665"/>
            <a:chOff x="-3" y="4326643"/>
            <a:chExt cx="3386500" cy="461665"/>
          </a:xfrm>
        </p:grpSpPr>
        <p:sp>
          <p:nvSpPr>
            <p:cNvPr id="34" name="矩形 33">
              <a:extLst>
                <a:ext uri="{FF2B5EF4-FFF2-40B4-BE49-F238E27FC236}">
                  <a16:creationId xmlns:a16="http://schemas.microsoft.com/office/drawing/2014/main" id="{C9F4B147-E5D4-40A4-A6B1-8403CD5FCCE1}"/>
                </a:ext>
              </a:extLst>
            </p:cNvPr>
            <p:cNvSpPr/>
            <p:nvPr/>
          </p:nvSpPr>
          <p:spPr>
            <a:xfrm>
              <a:off x="-3" y="4460785"/>
              <a:ext cx="193382" cy="1933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35" name="文本框 34">
              <a:extLst>
                <a:ext uri="{FF2B5EF4-FFF2-40B4-BE49-F238E27FC236}">
                  <a16:creationId xmlns:a16="http://schemas.microsoft.com/office/drawing/2014/main" id="{DF61878D-A20F-4F80-B548-143E867A30B2}"/>
                </a:ext>
              </a:extLst>
            </p:cNvPr>
            <p:cNvSpPr txBox="1"/>
            <p:nvPr/>
          </p:nvSpPr>
          <p:spPr>
            <a:xfrm>
              <a:off x="193379" y="4326643"/>
              <a:ext cx="3193118" cy="461665"/>
            </a:xfrm>
            <a:prstGeom prst="rect">
              <a:avLst/>
            </a:prstGeom>
            <a:noFill/>
          </p:spPr>
          <p:txBody>
            <a:bodyPr wrap="none" rtlCol="0">
              <a:spAutoFit/>
            </a:bodyPr>
            <a:lstStyle/>
            <a:p>
              <a:r>
                <a:rPr lang="en-US" altLang="zh-CN" sz="2400" dirty="0">
                  <a:latin typeface="Helvetica" panose="020B0604020202020204" pitchFamily="34" charset="0"/>
                  <a:ea typeface="+mj-ea"/>
                  <a:cs typeface="Helvetica" panose="020B0604020202020204" pitchFamily="34" charset="0"/>
                </a:rPr>
                <a:t>Variable interpretation</a:t>
              </a:r>
            </a:p>
          </p:txBody>
        </p:sp>
      </p:grpSp>
      <p:sp>
        <p:nvSpPr>
          <p:cNvPr id="36" name="矩形 35">
            <a:extLst>
              <a:ext uri="{FF2B5EF4-FFF2-40B4-BE49-F238E27FC236}">
                <a16:creationId xmlns:a16="http://schemas.microsoft.com/office/drawing/2014/main" id="{DA1BEFF5-55C9-43D0-BC30-6AACBB7BC6C4}"/>
              </a:ext>
            </a:extLst>
          </p:cNvPr>
          <p:cNvSpPr/>
          <p:nvPr/>
        </p:nvSpPr>
        <p:spPr>
          <a:xfrm>
            <a:off x="499951" y="4555798"/>
            <a:ext cx="8144097" cy="918200"/>
          </a:xfrm>
          <a:prstGeom prst="rect">
            <a:avLst/>
          </a:prstGeom>
        </p:spPr>
        <p:txBody>
          <a:bodyPr wrap="square">
            <a:spAutoFit/>
          </a:bodyPr>
          <a:lstStyle/>
          <a:p>
            <a:pPr marL="285750" indent="-285750">
              <a:lnSpc>
                <a:spcPct val="150000"/>
              </a:lnSpc>
              <a:buFont typeface="Wingdings" panose="05000000000000000000" pitchFamily="2" charset="2"/>
              <a:buChar char="l"/>
            </a:pPr>
            <a:r>
              <a:rPr lang="en-US" altLang="zh-CN" sz="2000" dirty="0">
                <a:latin typeface="Helvetica" panose="020B0604020202020204" pitchFamily="34" charset="0"/>
                <a:cs typeface="Helvetica" panose="020B0604020202020204" pitchFamily="34" charset="0"/>
              </a:rPr>
              <a:t>Bus capacity</a:t>
            </a:r>
          </a:p>
          <a:p>
            <a:pPr>
              <a:lnSpc>
                <a:spcPct val="150000"/>
              </a:lnSpc>
            </a:pPr>
            <a:r>
              <a:rPr lang="en-US" altLang="zh-CN" dirty="0">
                <a:latin typeface="Helvetica" panose="020B0604020202020204" pitchFamily="34" charset="0"/>
                <a:cs typeface="Helvetica" panose="020B0604020202020204" pitchFamily="34" charset="0"/>
              </a:rPr>
              <a:t>	</a:t>
            </a:r>
            <a:r>
              <a:rPr lang="en-US" altLang="zh-CN" dirty="0">
                <a:solidFill>
                  <a:srgbClr val="FF3300"/>
                </a:solidFill>
                <a:latin typeface="Helvetica" panose="020B0604020202020204" pitchFamily="34" charset="0"/>
                <a:cs typeface="Helvetica" panose="020B0604020202020204" pitchFamily="34" charset="0"/>
              </a:rPr>
              <a:t>Share passengers</a:t>
            </a:r>
            <a:r>
              <a:rPr lang="en-US" altLang="zh-CN" dirty="0">
                <a:latin typeface="Helvetica" panose="020B0604020202020204" pitchFamily="34" charset="0"/>
                <a:cs typeface="Helvetica" panose="020B0604020202020204" pitchFamily="34" charset="0"/>
              </a:rPr>
              <a:t> from rail transit. </a:t>
            </a:r>
            <a:r>
              <a:rPr lang="en-US" altLang="zh-CN" dirty="0">
                <a:solidFill>
                  <a:srgbClr val="FF3300"/>
                </a:solidFill>
                <a:latin typeface="Helvetica" panose="020B0604020202020204" pitchFamily="34" charset="0"/>
                <a:cs typeface="Helvetica" panose="020B0604020202020204" pitchFamily="34" charset="0"/>
              </a:rPr>
              <a:t>Negative effect </a:t>
            </a:r>
            <a:r>
              <a:rPr lang="en-US" altLang="zh-CN" dirty="0">
                <a:latin typeface="Helvetica" panose="020B0604020202020204" pitchFamily="34" charset="0"/>
                <a:cs typeface="Helvetica" panose="020B0604020202020204" pitchFamily="34" charset="0"/>
              </a:rPr>
              <a:t>on rail transit ridership</a:t>
            </a:r>
          </a:p>
        </p:txBody>
      </p:sp>
      <p:sp>
        <p:nvSpPr>
          <p:cNvPr id="37" name="矩形 36">
            <a:extLst>
              <a:ext uri="{FF2B5EF4-FFF2-40B4-BE49-F238E27FC236}">
                <a16:creationId xmlns:a16="http://schemas.microsoft.com/office/drawing/2014/main" id="{D9D3585F-A4FE-4170-AF87-B8158554E925}"/>
              </a:ext>
            </a:extLst>
          </p:cNvPr>
          <p:cNvSpPr/>
          <p:nvPr/>
        </p:nvSpPr>
        <p:spPr>
          <a:xfrm>
            <a:off x="499951" y="5408388"/>
            <a:ext cx="8144097" cy="918200"/>
          </a:xfrm>
          <a:prstGeom prst="rect">
            <a:avLst/>
          </a:prstGeom>
        </p:spPr>
        <p:txBody>
          <a:bodyPr wrap="square">
            <a:spAutoFit/>
          </a:bodyPr>
          <a:lstStyle/>
          <a:p>
            <a:pPr marL="285750" indent="-285750">
              <a:lnSpc>
                <a:spcPct val="150000"/>
              </a:lnSpc>
              <a:buFont typeface="Wingdings" panose="05000000000000000000" pitchFamily="2" charset="2"/>
              <a:buChar char="l"/>
            </a:pPr>
            <a:r>
              <a:rPr lang="en-US" altLang="zh-CN" sz="2000" dirty="0">
                <a:latin typeface="Helvetica" panose="020B0604020202020204" pitchFamily="34" charset="0"/>
                <a:cs typeface="Helvetica" panose="020B0604020202020204" pitchFamily="34" charset="0"/>
              </a:rPr>
              <a:t>Bus Accessibility</a:t>
            </a:r>
          </a:p>
          <a:p>
            <a:pPr>
              <a:lnSpc>
                <a:spcPct val="150000"/>
              </a:lnSpc>
            </a:pPr>
            <a:r>
              <a:rPr lang="en-US" altLang="zh-CN" dirty="0">
                <a:latin typeface="Helvetica" panose="020B0604020202020204" pitchFamily="34" charset="0"/>
                <a:cs typeface="Helvetica" panose="020B0604020202020204" pitchFamily="34" charset="0"/>
              </a:rPr>
              <a:t>	</a:t>
            </a:r>
            <a:r>
              <a:rPr lang="en-US" altLang="zh-CN" dirty="0">
                <a:solidFill>
                  <a:srgbClr val="FF3300"/>
                </a:solidFill>
                <a:latin typeface="Helvetica" panose="020B0604020202020204" pitchFamily="34" charset="0"/>
                <a:cs typeface="Helvetica" panose="020B0604020202020204" pitchFamily="34" charset="0"/>
              </a:rPr>
              <a:t>Bring passengers </a:t>
            </a:r>
            <a:r>
              <a:rPr lang="en-US" altLang="zh-CN" dirty="0">
                <a:latin typeface="Helvetica" panose="020B0604020202020204" pitchFamily="34" charset="0"/>
                <a:cs typeface="Helvetica" panose="020B0604020202020204" pitchFamily="34" charset="0"/>
              </a:rPr>
              <a:t>to rail transit.</a:t>
            </a:r>
            <a:r>
              <a:rPr lang="zh-CN" altLang="en-US" dirty="0">
                <a:latin typeface="Helvetica" panose="020B0604020202020204" pitchFamily="34" charset="0"/>
                <a:cs typeface="Helvetica" panose="020B0604020202020204" pitchFamily="34" charset="0"/>
              </a:rPr>
              <a:t> </a:t>
            </a:r>
            <a:r>
              <a:rPr lang="en-US" altLang="zh-CN" dirty="0">
                <a:solidFill>
                  <a:srgbClr val="FF3300"/>
                </a:solidFill>
                <a:latin typeface="Helvetica" panose="020B0604020202020204" pitchFamily="34" charset="0"/>
                <a:cs typeface="Helvetica" panose="020B0604020202020204" pitchFamily="34" charset="0"/>
              </a:rPr>
              <a:t>Positive</a:t>
            </a:r>
            <a:r>
              <a:rPr lang="zh-CN" altLang="en-US" dirty="0">
                <a:solidFill>
                  <a:srgbClr val="FF3300"/>
                </a:solidFill>
                <a:latin typeface="Helvetica" panose="020B0604020202020204" pitchFamily="34" charset="0"/>
                <a:cs typeface="Helvetica" panose="020B0604020202020204" pitchFamily="34" charset="0"/>
              </a:rPr>
              <a:t> </a:t>
            </a:r>
            <a:r>
              <a:rPr lang="en-US" altLang="zh-CN" dirty="0">
                <a:solidFill>
                  <a:srgbClr val="FF3300"/>
                </a:solidFill>
                <a:latin typeface="Helvetica" panose="020B0604020202020204" pitchFamily="34" charset="0"/>
                <a:cs typeface="Helvetica" panose="020B0604020202020204" pitchFamily="34" charset="0"/>
              </a:rPr>
              <a:t>effect </a:t>
            </a:r>
            <a:r>
              <a:rPr lang="en-US" altLang="zh-CN" dirty="0">
                <a:latin typeface="Helvetica" panose="020B0604020202020204" pitchFamily="34" charset="0"/>
                <a:cs typeface="Helvetica" panose="020B0604020202020204" pitchFamily="34" charset="0"/>
              </a:rPr>
              <a:t>on rail transit ridership</a:t>
            </a:r>
          </a:p>
        </p:txBody>
      </p:sp>
      <p:grpSp>
        <p:nvGrpSpPr>
          <p:cNvPr id="61" name="组合 60">
            <a:extLst>
              <a:ext uri="{FF2B5EF4-FFF2-40B4-BE49-F238E27FC236}">
                <a16:creationId xmlns:a16="http://schemas.microsoft.com/office/drawing/2014/main" id="{ACB1AE7E-A219-4A19-A397-0C77744296A6}"/>
              </a:ext>
            </a:extLst>
          </p:cNvPr>
          <p:cNvGrpSpPr/>
          <p:nvPr/>
        </p:nvGrpSpPr>
        <p:grpSpPr>
          <a:xfrm>
            <a:off x="499951" y="1661700"/>
            <a:ext cx="8381643" cy="2791192"/>
            <a:chOff x="403261" y="1281624"/>
            <a:chExt cx="8381643" cy="2791192"/>
          </a:xfrm>
        </p:grpSpPr>
        <p:pic>
          <p:nvPicPr>
            <p:cNvPr id="4" name="图形 3" descr="公交车">
              <a:extLst>
                <a:ext uri="{FF2B5EF4-FFF2-40B4-BE49-F238E27FC236}">
                  <a16:creationId xmlns:a16="http://schemas.microsoft.com/office/drawing/2014/main" id="{9E92792F-6F6D-42AE-BA9A-615C6190822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95751" y="1867274"/>
              <a:ext cx="675923" cy="675923"/>
            </a:xfrm>
            <a:prstGeom prst="rect">
              <a:avLst/>
            </a:prstGeom>
          </p:spPr>
        </p:pic>
        <p:pic>
          <p:nvPicPr>
            <p:cNvPr id="13" name="图形 12" descr="标记">
              <a:extLst>
                <a:ext uri="{FF2B5EF4-FFF2-40B4-BE49-F238E27FC236}">
                  <a16:creationId xmlns:a16="http://schemas.microsoft.com/office/drawing/2014/main" id="{283FF42C-FBCF-4716-92DE-19FF9A0F246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36847" y="2230113"/>
              <a:ext cx="429520" cy="429520"/>
            </a:xfrm>
            <a:prstGeom prst="rect">
              <a:avLst/>
            </a:prstGeom>
          </p:spPr>
        </p:pic>
        <p:pic>
          <p:nvPicPr>
            <p:cNvPr id="23" name="图形 22" descr="步行">
              <a:extLst>
                <a:ext uri="{FF2B5EF4-FFF2-40B4-BE49-F238E27FC236}">
                  <a16:creationId xmlns:a16="http://schemas.microsoft.com/office/drawing/2014/main" id="{77ABE9D2-2E39-4A8D-AFD4-30169719B15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329581" y="2567030"/>
              <a:ext cx="360601" cy="360601"/>
            </a:xfrm>
            <a:prstGeom prst="rect">
              <a:avLst/>
            </a:prstGeom>
          </p:spPr>
        </p:pic>
        <p:pic>
          <p:nvPicPr>
            <p:cNvPr id="24" name="图形 23" descr="公交车">
              <a:extLst>
                <a:ext uri="{FF2B5EF4-FFF2-40B4-BE49-F238E27FC236}">
                  <a16:creationId xmlns:a16="http://schemas.microsoft.com/office/drawing/2014/main" id="{295EE62C-0F67-418D-A774-444FF021690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230733" y="2784689"/>
              <a:ext cx="675923" cy="675923"/>
            </a:xfrm>
            <a:prstGeom prst="rect">
              <a:avLst/>
            </a:prstGeom>
          </p:spPr>
        </p:pic>
        <p:pic>
          <p:nvPicPr>
            <p:cNvPr id="26" name="图形 25" descr="有轨电车">
              <a:extLst>
                <a:ext uri="{FF2B5EF4-FFF2-40B4-BE49-F238E27FC236}">
                  <a16:creationId xmlns:a16="http://schemas.microsoft.com/office/drawing/2014/main" id="{EEAE155C-6245-4306-9D9B-AA66EFB0F09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194845" y="1363472"/>
              <a:ext cx="675923" cy="675923"/>
            </a:xfrm>
            <a:prstGeom prst="rect">
              <a:avLst/>
            </a:prstGeom>
          </p:spPr>
        </p:pic>
        <p:pic>
          <p:nvPicPr>
            <p:cNvPr id="27" name="图形 26" descr="标记">
              <a:extLst>
                <a:ext uri="{FF2B5EF4-FFF2-40B4-BE49-F238E27FC236}">
                  <a16:creationId xmlns:a16="http://schemas.microsoft.com/office/drawing/2014/main" id="{C64519CB-CFC8-4BB9-B3C3-FAB9DBBBA6B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30167" y="2230113"/>
              <a:ext cx="429520" cy="429520"/>
            </a:xfrm>
            <a:prstGeom prst="rect">
              <a:avLst/>
            </a:prstGeom>
          </p:spPr>
        </p:pic>
        <p:pic>
          <p:nvPicPr>
            <p:cNvPr id="28" name="图形 27" descr="标记">
              <a:extLst>
                <a:ext uri="{FF2B5EF4-FFF2-40B4-BE49-F238E27FC236}">
                  <a16:creationId xmlns:a16="http://schemas.microsoft.com/office/drawing/2014/main" id="{BD31BA73-603D-4C7E-B9EA-2C5227EDC1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502885" y="2230113"/>
              <a:ext cx="429520" cy="429520"/>
            </a:xfrm>
            <a:prstGeom prst="rect">
              <a:avLst/>
            </a:prstGeom>
          </p:spPr>
        </p:pic>
        <p:cxnSp>
          <p:nvCxnSpPr>
            <p:cNvPr id="19" name="直接箭头连接符 18">
              <a:extLst>
                <a:ext uri="{FF2B5EF4-FFF2-40B4-BE49-F238E27FC236}">
                  <a16:creationId xmlns:a16="http://schemas.microsoft.com/office/drawing/2014/main" id="{CE413D23-E889-480B-A08A-0AAB13E7FD98}"/>
                </a:ext>
              </a:extLst>
            </p:cNvPr>
            <p:cNvCxnSpPr>
              <a:cxnSpLocks/>
              <a:stCxn id="13" idx="3"/>
              <a:endCxn id="28" idx="1"/>
            </p:cNvCxnSpPr>
            <p:nvPr/>
          </p:nvCxnSpPr>
          <p:spPr>
            <a:xfrm>
              <a:off x="1166367" y="2444873"/>
              <a:ext cx="2336518" cy="0"/>
            </a:xfrm>
            <a:prstGeom prst="straightConnector1">
              <a:avLst/>
            </a:prstGeom>
            <a:ln w="19050">
              <a:solidFill>
                <a:schemeClr val="accent5"/>
              </a:solidFill>
              <a:prstDash val="lgDash"/>
              <a:tailEnd type="triangle" w="lg" len="lg"/>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00BFFD74-EF92-4007-8815-8E7EF74E5272}"/>
                </a:ext>
              </a:extLst>
            </p:cNvPr>
            <p:cNvCxnSpPr>
              <a:cxnSpLocks/>
              <a:stCxn id="28" idx="2"/>
              <a:endCxn id="24" idx="1"/>
            </p:cNvCxnSpPr>
            <p:nvPr/>
          </p:nvCxnSpPr>
          <p:spPr>
            <a:xfrm>
              <a:off x="3717645" y="2659633"/>
              <a:ext cx="1513088" cy="463018"/>
            </a:xfrm>
            <a:prstGeom prst="straightConnector1">
              <a:avLst/>
            </a:prstGeom>
            <a:ln w="19050">
              <a:solidFill>
                <a:schemeClr val="tx1">
                  <a:lumMod val="75000"/>
                  <a:lumOff val="25000"/>
                </a:schemeClr>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07B39682-890C-4DF1-BA3A-C13EEC8B5CFA}"/>
                </a:ext>
              </a:extLst>
            </p:cNvPr>
            <p:cNvCxnSpPr>
              <a:cxnSpLocks/>
              <a:stCxn id="28" idx="0"/>
              <a:endCxn id="26" idx="1"/>
            </p:cNvCxnSpPr>
            <p:nvPr/>
          </p:nvCxnSpPr>
          <p:spPr>
            <a:xfrm flipV="1">
              <a:off x="3717645" y="1701434"/>
              <a:ext cx="1477200" cy="528679"/>
            </a:xfrm>
            <a:prstGeom prst="straightConnector1">
              <a:avLst/>
            </a:prstGeom>
            <a:ln w="19050">
              <a:solidFill>
                <a:schemeClr val="accent5"/>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21A869A7-15D1-4E59-8788-DAB2D6DE7D6A}"/>
                </a:ext>
              </a:extLst>
            </p:cNvPr>
            <p:cNvCxnSpPr>
              <a:cxnSpLocks/>
              <a:stCxn id="26" idx="3"/>
              <a:endCxn id="27" idx="0"/>
            </p:cNvCxnSpPr>
            <p:nvPr/>
          </p:nvCxnSpPr>
          <p:spPr>
            <a:xfrm>
              <a:off x="5870768" y="1701434"/>
              <a:ext cx="1374159" cy="528679"/>
            </a:xfrm>
            <a:prstGeom prst="straightConnector1">
              <a:avLst/>
            </a:prstGeom>
            <a:ln w="19050">
              <a:solidFill>
                <a:schemeClr val="accent5"/>
              </a:solidFill>
              <a:prstDash val="lgDash"/>
              <a:tailEnd type="triangle" w="lg" len="lg"/>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BBB70375-D83C-4728-B373-D51BA89E05C3}"/>
                </a:ext>
              </a:extLst>
            </p:cNvPr>
            <p:cNvCxnSpPr>
              <a:cxnSpLocks/>
              <a:stCxn id="24" idx="3"/>
              <a:endCxn id="27" idx="2"/>
            </p:cNvCxnSpPr>
            <p:nvPr/>
          </p:nvCxnSpPr>
          <p:spPr>
            <a:xfrm flipV="1">
              <a:off x="5906656" y="2659633"/>
              <a:ext cx="1338271" cy="463018"/>
            </a:xfrm>
            <a:prstGeom prst="straightConnector1">
              <a:avLst/>
            </a:prstGeom>
            <a:ln w="19050">
              <a:solidFill>
                <a:schemeClr val="tx1">
                  <a:lumMod val="75000"/>
                  <a:lumOff val="25000"/>
                </a:schemeClr>
              </a:solidFill>
              <a:prstDash val="lgDash"/>
              <a:tailEnd type="triangle" w="lg" len="lg"/>
            </a:ln>
          </p:spPr>
          <p:style>
            <a:lnRef idx="1">
              <a:schemeClr val="accent1"/>
            </a:lnRef>
            <a:fillRef idx="0">
              <a:schemeClr val="accent1"/>
            </a:fillRef>
            <a:effectRef idx="0">
              <a:schemeClr val="accent1"/>
            </a:effectRef>
            <a:fontRef idx="minor">
              <a:schemeClr val="tx1"/>
            </a:fontRef>
          </p:style>
        </p:cxnSp>
        <p:sp>
          <p:nvSpPr>
            <p:cNvPr id="51" name="矩形 50">
              <a:extLst>
                <a:ext uri="{FF2B5EF4-FFF2-40B4-BE49-F238E27FC236}">
                  <a16:creationId xmlns:a16="http://schemas.microsoft.com/office/drawing/2014/main" id="{0F1991A4-4325-48A1-BEE3-889C82792488}"/>
                </a:ext>
              </a:extLst>
            </p:cNvPr>
            <p:cNvSpPr/>
            <p:nvPr/>
          </p:nvSpPr>
          <p:spPr>
            <a:xfrm>
              <a:off x="403261" y="2659633"/>
              <a:ext cx="1339209" cy="369332"/>
            </a:xfrm>
            <a:prstGeom prst="rect">
              <a:avLst/>
            </a:prstGeom>
          </p:spPr>
          <p:txBody>
            <a:bodyPr wrap="square">
              <a:spAutoFit/>
            </a:bodyPr>
            <a:lstStyle/>
            <a:p>
              <a:r>
                <a:rPr lang="en-US" altLang="zh-CN" dirty="0">
                  <a:latin typeface="Helvetica" panose="020B0604020202020204" pitchFamily="34" charset="0"/>
                  <a:cs typeface="Helvetica" panose="020B0604020202020204" pitchFamily="34" charset="0"/>
                </a:rPr>
                <a:t>Departure</a:t>
              </a:r>
            </a:p>
          </p:txBody>
        </p:sp>
        <p:sp>
          <p:nvSpPr>
            <p:cNvPr id="52" name="矩形 51">
              <a:extLst>
                <a:ext uri="{FF2B5EF4-FFF2-40B4-BE49-F238E27FC236}">
                  <a16:creationId xmlns:a16="http://schemas.microsoft.com/office/drawing/2014/main" id="{0C88427B-C064-446B-98AC-295CC42AE484}"/>
                </a:ext>
              </a:extLst>
            </p:cNvPr>
            <p:cNvSpPr/>
            <p:nvPr/>
          </p:nvSpPr>
          <p:spPr>
            <a:xfrm>
              <a:off x="3821925" y="2260207"/>
              <a:ext cx="1339209" cy="369332"/>
            </a:xfrm>
            <a:prstGeom prst="rect">
              <a:avLst/>
            </a:prstGeom>
          </p:spPr>
          <p:txBody>
            <a:bodyPr wrap="square">
              <a:spAutoFit/>
            </a:bodyPr>
            <a:lstStyle/>
            <a:p>
              <a:r>
                <a:rPr lang="en-US" altLang="zh-CN" dirty="0">
                  <a:latin typeface="Helvetica" panose="020B0604020202020204" pitchFamily="34" charset="0"/>
                  <a:cs typeface="Helvetica" panose="020B0604020202020204" pitchFamily="34" charset="0"/>
                </a:rPr>
                <a:t>Departure</a:t>
              </a:r>
            </a:p>
          </p:txBody>
        </p:sp>
        <p:sp>
          <p:nvSpPr>
            <p:cNvPr id="53" name="矩形 52">
              <a:extLst>
                <a:ext uri="{FF2B5EF4-FFF2-40B4-BE49-F238E27FC236}">
                  <a16:creationId xmlns:a16="http://schemas.microsoft.com/office/drawing/2014/main" id="{54FAB6B5-9AB1-4E91-A801-AB376E6C9131}"/>
                </a:ext>
              </a:extLst>
            </p:cNvPr>
            <p:cNvSpPr/>
            <p:nvPr/>
          </p:nvSpPr>
          <p:spPr>
            <a:xfrm>
              <a:off x="7445695" y="2260207"/>
              <a:ext cx="1339209" cy="369332"/>
            </a:xfrm>
            <a:prstGeom prst="rect">
              <a:avLst/>
            </a:prstGeom>
          </p:spPr>
          <p:txBody>
            <a:bodyPr wrap="square">
              <a:spAutoFit/>
            </a:bodyPr>
            <a:lstStyle/>
            <a:p>
              <a:r>
                <a:rPr lang="en-US" altLang="zh-CN" dirty="0">
                  <a:latin typeface="Helvetica" panose="020B0604020202020204" pitchFamily="34" charset="0"/>
                  <a:cs typeface="Helvetica" panose="020B0604020202020204" pitchFamily="34" charset="0"/>
                </a:rPr>
                <a:t>Destination</a:t>
              </a:r>
            </a:p>
          </p:txBody>
        </p:sp>
        <p:sp>
          <p:nvSpPr>
            <p:cNvPr id="54" name="矩形 53">
              <a:extLst>
                <a:ext uri="{FF2B5EF4-FFF2-40B4-BE49-F238E27FC236}">
                  <a16:creationId xmlns:a16="http://schemas.microsoft.com/office/drawing/2014/main" id="{BCE3B38F-85B6-4213-AF6E-BBE2E83C5A86}"/>
                </a:ext>
              </a:extLst>
            </p:cNvPr>
            <p:cNvSpPr/>
            <p:nvPr/>
          </p:nvSpPr>
          <p:spPr>
            <a:xfrm>
              <a:off x="3700787" y="3703484"/>
              <a:ext cx="3728050" cy="369332"/>
            </a:xfrm>
            <a:prstGeom prst="rect">
              <a:avLst/>
            </a:prstGeom>
            <a:solidFill>
              <a:srgbClr val="5B9BD5">
                <a:alpha val="50196"/>
              </a:srgbClr>
            </a:solidFill>
          </p:spPr>
          <p:txBody>
            <a:bodyPr wrap="square">
              <a:spAutoFit/>
            </a:bodyPr>
            <a:lstStyle/>
            <a:p>
              <a:pPr algn="ctr"/>
              <a:r>
                <a:rPr lang="en-US" altLang="zh-CN" dirty="0">
                  <a:solidFill>
                    <a:srgbClr val="FF3300"/>
                  </a:solidFill>
                  <a:latin typeface="Helvetica" panose="020B0604020202020204" pitchFamily="34" charset="0"/>
                  <a:cs typeface="Helvetica" panose="020B0604020202020204" pitchFamily="34" charset="0"/>
                </a:rPr>
                <a:t>Share passengers</a:t>
              </a:r>
              <a:r>
                <a:rPr lang="en-US" altLang="zh-CN" dirty="0">
                  <a:latin typeface="Helvetica" panose="020B0604020202020204" pitchFamily="34" charset="0"/>
                  <a:cs typeface="Helvetica" panose="020B0604020202020204" pitchFamily="34" charset="0"/>
                </a:rPr>
                <a:t> from rail transit</a:t>
              </a:r>
            </a:p>
          </p:txBody>
        </p:sp>
        <p:sp>
          <p:nvSpPr>
            <p:cNvPr id="56" name="箭头: 右 55">
              <a:extLst>
                <a:ext uri="{FF2B5EF4-FFF2-40B4-BE49-F238E27FC236}">
                  <a16:creationId xmlns:a16="http://schemas.microsoft.com/office/drawing/2014/main" id="{23D01D90-356A-4781-AA72-2791CDF94B64}"/>
                </a:ext>
              </a:extLst>
            </p:cNvPr>
            <p:cNvSpPr/>
            <p:nvPr/>
          </p:nvSpPr>
          <p:spPr>
            <a:xfrm rot="5400000">
              <a:off x="5226851" y="2368451"/>
              <a:ext cx="675922" cy="169277"/>
            </a:xfrm>
            <a:prstGeom prst="rightArrow">
              <a:avLst/>
            </a:prstGeom>
            <a:pattFill prst="dkHorz">
              <a:fgClr>
                <a:schemeClr val="tx1">
                  <a:lumMod val="75000"/>
                  <a:lumOff val="25000"/>
                </a:schemeClr>
              </a:fgClr>
              <a:bgClr>
                <a:schemeClr val="bg1"/>
              </a:bgClr>
            </a:patt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 name="矩形 56">
              <a:extLst>
                <a:ext uri="{FF2B5EF4-FFF2-40B4-BE49-F238E27FC236}">
                  <a16:creationId xmlns:a16="http://schemas.microsoft.com/office/drawing/2014/main" id="{3E4CE16D-73EA-4E8B-88A3-123D17992254}"/>
                </a:ext>
              </a:extLst>
            </p:cNvPr>
            <p:cNvSpPr/>
            <p:nvPr/>
          </p:nvSpPr>
          <p:spPr>
            <a:xfrm>
              <a:off x="469687" y="1281624"/>
              <a:ext cx="3728050" cy="369332"/>
            </a:xfrm>
            <a:prstGeom prst="rect">
              <a:avLst/>
            </a:prstGeom>
            <a:solidFill>
              <a:srgbClr val="5B9BD5">
                <a:alpha val="50196"/>
              </a:srgbClr>
            </a:solidFill>
          </p:spPr>
          <p:txBody>
            <a:bodyPr wrap="square">
              <a:spAutoFit/>
            </a:bodyPr>
            <a:lstStyle/>
            <a:p>
              <a:pPr algn="ctr"/>
              <a:r>
                <a:rPr lang="en-US" altLang="zh-CN" dirty="0">
                  <a:solidFill>
                    <a:srgbClr val="FF3300"/>
                  </a:solidFill>
                  <a:latin typeface="Helvetica" panose="020B0604020202020204" pitchFamily="34" charset="0"/>
                  <a:cs typeface="Helvetica" panose="020B0604020202020204" pitchFamily="34" charset="0"/>
                </a:rPr>
                <a:t>Bring passengers</a:t>
              </a:r>
              <a:r>
                <a:rPr lang="en-US" altLang="zh-CN" dirty="0">
                  <a:latin typeface="Helvetica" panose="020B0604020202020204" pitchFamily="34" charset="0"/>
                  <a:cs typeface="Helvetica" panose="020B0604020202020204" pitchFamily="34" charset="0"/>
                </a:rPr>
                <a:t> to rail transit</a:t>
              </a:r>
            </a:p>
          </p:txBody>
        </p:sp>
        <p:pic>
          <p:nvPicPr>
            <p:cNvPr id="58" name="图形 57" descr="步行">
              <a:extLst>
                <a:ext uri="{FF2B5EF4-FFF2-40B4-BE49-F238E27FC236}">
                  <a16:creationId xmlns:a16="http://schemas.microsoft.com/office/drawing/2014/main" id="{445EB1E5-DFA6-4581-B767-A71BE9FA2C2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00746" y="2277896"/>
              <a:ext cx="360601" cy="360601"/>
            </a:xfrm>
            <a:prstGeom prst="rect">
              <a:avLst/>
            </a:prstGeom>
          </p:spPr>
        </p:pic>
        <p:sp>
          <p:nvSpPr>
            <p:cNvPr id="59" name="箭头: 右 58">
              <a:extLst>
                <a:ext uri="{FF2B5EF4-FFF2-40B4-BE49-F238E27FC236}">
                  <a16:creationId xmlns:a16="http://schemas.microsoft.com/office/drawing/2014/main" id="{2DE6762C-7103-4824-B5E4-439DEEC83503}"/>
                </a:ext>
              </a:extLst>
            </p:cNvPr>
            <p:cNvSpPr/>
            <p:nvPr/>
          </p:nvSpPr>
          <p:spPr>
            <a:xfrm rot="5400000">
              <a:off x="2236867" y="1778431"/>
              <a:ext cx="193688" cy="169277"/>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0" name="箭头: 右 59">
              <a:extLst>
                <a:ext uri="{FF2B5EF4-FFF2-40B4-BE49-F238E27FC236}">
                  <a16:creationId xmlns:a16="http://schemas.microsoft.com/office/drawing/2014/main" id="{2A3F4C7D-ED26-42A0-A376-1F15A4E540A2}"/>
                </a:ext>
              </a:extLst>
            </p:cNvPr>
            <p:cNvSpPr/>
            <p:nvPr/>
          </p:nvSpPr>
          <p:spPr>
            <a:xfrm rot="16200000">
              <a:off x="5467970" y="3394189"/>
              <a:ext cx="193688" cy="169277"/>
            </a:xfrm>
            <a:prstGeom prst="right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2" name="图形 61" descr="步行">
            <a:extLst>
              <a:ext uri="{FF2B5EF4-FFF2-40B4-BE49-F238E27FC236}">
                <a16:creationId xmlns:a16="http://schemas.microsoft.com/office/drawing/2014/main" id="{056141AC-6952-4D8B-84BF-07B3D1C225A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5400000">
            <a:off x="5769785" y="2650803"/>
            <a:ext cx="360601" cy="360601"/>
          </a:xfrm>
          <a:prstGeom prst="rect">
            <a:avLst/>
          </a:prstGeom>
        </p:spPr>
      </p:pic>
      <p:sp>
        <p:nvSpPr>
          <p:cNvPr id="73" name="矩形 72">
            <a:extLst>
              <a:ext uri="{FF2B5EF4-FFF2-40B4-BE49-F238E27FC236}">
                <a16:creationId xmlns:a16="http://schemas.microsoft.com/office/drawing/2014/main" id="{73F70B2E-874C-4C01-BDD2-3C33681B066A}"/>
              </a:ext>
            </a:extLst>
          </p:cNvPr>
          <p:cNvSpPr/>
          <p:nvPr/>
        </p:nvSpPr>
        <p:spPr>
          <a:xfrm>
            <a:off x="551247" y="1091096"/>
            <a:ext cx="3621919" cy="400110"/>
          </a:xfrm>
          <a:prstGeom prst="rect">
            <a:avLst/>
          </a:prstGeom>
        </p:spPr>
        <p:txBody>
          <a:bodyPr wrap="square">
            <a:spAutoFit/>
          </a:bodyPr>
          <a:lstStyle/>
          <a:p>
            <a:pPr marL="285750" indent="-285750">
              <a:buFont typeface="Wingdings" panose="05000000000000000000" pitchFamily="2" charset="2"/>
              <a:buChar char="l"/>
            </a:pPr>
            <a:r>
              <a:rPr lang="en-US" altLang="zh-CN" sz="2000" dirty="0">
                <a:latin typeface="Helvetica" panose="020B0604020202020204" pitchFamily="34" charset="0"/>
                <a:cs typeface="Helvetica" panose="020B0604020202020204" pitchFamily="34" charset="0"/>
              </a:rPr>
              <a:t>Indicators of bus system</a:t>
            </a:r>
          </a:p>
        </p:txBody>
      </p:sp>
    </p:spTree>
    <p:extLst>
      <p:ext uri="{BB962C8B-B14F-4D97-AF65-F5344CB8AC3E}">
        <p14:creationId xmlns:p14="http://schemas.microsoft.com/office/powerpoint/2010/main" val="6533452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a:extLst>
              <a:ext uri="{FF2B5EF4-FFF2-40B4-BE49-F238E27FC236}">
                <a16:creationId xmlns:a16="http://schemas.microsoft.com/office/drawing/2014/main" id="{F660DA54-EA94-49EE-8612-F5BCB8B4E2FA}"/>
              </a:ext>
            </a:extLst>
          </p:cNvPr>
          <p:cNvSpPr/>
          <p:nvPr/>
        </p:nvSpPr>
        <p:spPr>
          <a:xfrm>
            <a:off x="306569" y="1237737"/>
            <a:ext cx="2646505" cy="5246725"/>
          </a:xfrm>
          <a:prstGeom prst="rect">
            <a:avLst/>
          </a:prstGeom>
          <a:solidFill>
            <a:schemeClr val="bg1"/>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9" name="矩形 68">
            <a:extLst>
              <a:ext uri="{FF2B5EF4-FFF2-40B4-BE49-F238E27FC236}">
                <a16:creationId xmlns:a16="http://schemas.microsoft.com/office/drawing/2014/main" id="{9CDF32B7-56C0-4D91-8EA9-8CFDA386D8B7}"/>
              </a:ext>
            </a:extLst>
          </p:cNvPr>
          <p:cNvSpPr/>
          <p:nvPr/>
        </p:nvSpPr>
        <p:spPr>
          <a:xfrm>
            <a:off x="2804171" y="1241942"/>
            <a:ext cx="2943776" cy="5246725"/>
          </a:xfrm>
          <a:prstGeom prst="rect">
            <a:avLst/>
          </a:prstGeom>
          <a:solidFill>
            <a:schemeClr val="bg1"/>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0" name="矩形 69">
            <a:extLst>
              <a:ext uri="{FF2B5EF4-FFF2-40B4-BE49-F238E27FC236}">
                <a16:creationId xmlns:a16="http://schemas.microsoft.com/office/drawing/2014/main" id="{D341237C-C5CC-45AB-B1BA-5EB76A84A153}"/>
              </a:ext>
            </a:extLst>
          </p:cNvPr>
          <p:cNvSpPr/>
          <p:nvPr/>
        </p:nvSpPr>
        <p:spPr>
          <a:xfrm>
            <a:off x="5642725" y="1241942"/>
            <a:ext cx="3194704" cy="5246725"/>
          </a:xfrm>
          <a:prstGeom prst="rect">
            <a:avLst/>
          </a:prstGeom>
          <a:solidFill>
            <a:schemeClr val="bg1"/>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Identification of valid factors</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chemeClr val="accent5"/>
          </a:solidFill>
          <a:ln w="28575" cap="flat">
            <a:solidFill>
              <a:schemeClr val="accent5"/>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800" dirty="0">
                <a:solidFill>
                  <a:schemeClr val="bg1"/>
                </a:solidFill>
                <a:latin typeface="Helvetica" panose="020B0604020202020204" pitchFamily="34" charset="0"/>
                <a:cs typeface="Helvetica" panose="020B0604020202020204" pitchFamily="34" charset="0"/>
                <a:sym typeface="Helvetica Light"/>
              </a:rPr>
              <a:t>4.3</a:t>
            </a:r>
            <a:endParaRPr kumimoji="0" lang="zh-CN" altLang="en-US" sz="2800" b="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8119D5D9-BDF2-4388-AA07-18FE424D9C77}"/>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4 - Influencing Factors on Transit Ridership at Station Level</a:t>
            </a:r>
            <a:endParaRPr lang="en-US" altLang="zh-CN" sz="1400" i="1" dirty="0">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FD789F87-F055-4169-A330-8A0D7C489200}"/>
              </a:ext>
            </a:extLst>
          </p:cNvPr>
          <p:cNvSpPr>
            <a:spLocks noGrp="1"/>
          </p:cNvSpPr>
          <p:nvPr>
            <p:ph type="sldNum" sz="quarter" idx="12"/>
          </p:nvPr>
        </p:nvSpPr>
        <p:spPr/>
        <p:txBody>
          <a:bodyPr/>
          <a:lstStyle/>
          <a:p>
            <a:fld id="{A17BB91D-344C-44E0-9148-DFE0CFF5CFC9}" type="slidenum">
              <a:rPr lang="zh-CN" altLang="en-US" smtClean="0">
                <a:solidFill>
                  <a:schemeClr val="tx1"/>
                </a:solidFill>
              </a:rPr>
              <a:t>51</a:t>
            </a:fld>
            <a:endParaRPr lang="zh-CN" altLang="en-US">
              <a:solidFill>
                <a:schemeClr val="tx1"/>
              </a:solidFill>
            </a:endParaRPr>
          </a:p>
        </p:txBody>
      </p:sp>
      <p:grpSp>
        <p:nvGrpSpPr>
          <p:cNvPr id="22" name="组合 21">
            <a:extLst>
              <a:ext uri="{FF2B5EF4-FFF2-40B4-BE49-F238E27FC236}">
                <a16:creationId xmlns:a16="http://schemas.microsoft.com/office/drawing/2014/main" id="{995D74BB-B838-4FB0-BEEA-E9A48AA52475}"/>
              </a:ext>
            </a:extLst>
          </p:cNvPr>
          <p:cNvGrpSpPr/>
          <p:nvPr/>
        </p:nvGrpSpPr>
        <p:grpSpPr>
          <a:xfrm>
            <a:off x="306570" y="591906"/>
            <a:ext cx="7721405" cy="461665"/>
            <a:chOff x="-3" y="4326643"/>
            <a:chExt cx="7721405" cy="461665"/>
          </a:xfrm>
        </p:grpSpPr>
        <p:sp>
          <p:nvSpPr>
            <p:cNvPr id="23" name="矩形 22">
              <a:extLst>
                <a:ext uri="{FF2B5EF4-FFF2-40B4-BE49-F238E27FC236}">
                  <a16:creationId xmlns:a16="http://schemas.microsoft.com/office/drawing/2014/main" id="{6E847B4A-ED01-4E11-837B-4103C3DE3B03}"/>
                </a:ext>
              </a:extLst>
            </p:cNvPr>
            <p:cNvSpPr/>
            <p:nvPr/>
          </p:nvSpPr>
          <p:spPr>
            <a:xfrm>
              <a:off x="-3" y="4460785"/>
              <a:ext cx="193382" cy="1933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24" name="文本框 23">
              <a:extLst>
                <a:ext uri="{FF2B5EF4-FFF2-40B4-BE49-F238E27FC236}">
                  <a16:creationId xmlns:a16="http://schemas.microsoft.com/office/drawing/2014/main" id="{E8B0644D-854B-411E-8EDA-0180ECC1AC86}"/>
                </a:ext>
              </a:extLst>
            </p:cNvPr>
            <p:cNvSpPr txBox="1"/>
            <p:nvPr/>
          </p:nvSpPr>
          <p:spPr>
            <a:xfrm>
              <a:off x="193379" y="4326643"/>
              <a:ext cx="7528023" cy="461665"/>
            </a:xfrm>
            <a:prstGeom prst="rect">
              <a:avLst/>
            </a:prstGeom>
            <a:noFill/>
          </p:spPr>
          <p:txBody>
            <a:bodyPr wrap="none" rtlCol="0">
              <a:spAutoFit/>
            </a:bodyPr>
            <a:lstStyle/>
            <a:p>
              <a:r>
                <a:rPr lang="en-US" altLang="zh-CN" sz="2400" dirty="0">
                  <a:latin typeface="Helvetica" panose="020B0604020202020204" pitchFamily="34" charset="0"/>
                  <a:ea typeface="+mj-ea"/>
                  <a:cs typeface="Helvetica" panose="020B0604020202020204" pitchFamily="34" charset="0"/>
                </a:rPr>
                <a:t>Flowchart of screening valid factors with small sample</a:t>
              </a:r>
            </a:p>
          </p:txBody>
        </p:sp>
      </p:grpSp>
      <p:grpSp>
        <p:nvGrpSpPr>
          <p:cNvPr id="72" name="组合 71">
            <a:extLst>
              <a:ext uri="{FF2B5EF4-FFF2-40B4-BE49-F238E27FC236}">
                <a16:creationId xmlns:a16="http://schemas.microsoft.com/office/drawing/2014/main" id="{6358ABF0-C23B-4145-88B6-3FAE6655CED9}"/>
              </a:ext>
            </a:extLst>
          </p:cNvPr>
          <p:cNvGrpSpPr/>
          <p:nvPr/>
        </p:nvGrpSpPr>
        <p:grpSpPr>
          <a:xfrm>
            <a:off x="1330189" y="1362496"/>
            <a:ext cx="7020488" cy="4550603"/>
            <a:chOff x="632099" y="1362496"/>
            <a:chExt cx="7020488" cy="4550603"/>
          </a:xfrm>
        </p:grpSpPr>
        <p:grpSp>
          <p:nvGrpSpPr>
            <p:cNvPr id="11" name="组合 10">
              <a:extLst>
                <a:ext uri="{FF2B5EF4-FFF2-40B4-BE49-F238E27FC236}">
                  <a16:creationId xmlns:a16="http://schemas.microsoft.com/office/drawing/2014/main" id="{E09209B8-F238-46CA-956C-62991507C40B}"/>
                </a:ext>
              </a:extLst>
            </p:cNvPr>
            <p:cNvGrpSpPr/>
            <p:nvPr/>
          </p:nvGrpSpPr>
          <p:grpSpPr>
            <a:xfrm>
              <a:off x="632099" y="1362496"/>
              <a:ext cx="7020488" cy="4550603"/>
              <a:chOff x="812340" y="1111225"/>
              <a:chExt cx="7020488" cy="4550603"/>
            </a:xfrm>
          </p:grpSpPr>
          <p:sp>
            <p:nvSpPr>
              <p:cNvPr id="5" name="文本框 4">
                <a:extLst>
                  <a:ext uri="{FF2B5EF4-FFF2-40B4-BE49-F238E27FC236}">
                    <a16:creationId xmlns:a16="http://schemas.microsoft.com/office/drawing/2014/main" id="{97AE0EDC-4C36-4B9C-A66B-31C102D5DFF5}"/>
                  </a:ext>
                </a:extLst>
              </p:cNvPr>
              <p:cNvSpPr txBox="1"/>
              <p:nvPr/>
            </p:nvSpPr>
            <p:spPr>
              <a:xfrm>
                <a:off x="2467384" y="1834179"/>
                <a:ext cx="2287806" cy="369332"/>
              </a:xfrm>
              <a:prstGeom prst="rect">
                <a:avLst/>
              </a:prstGeom>
              <a:noFill/>
              <a:ln w="19050">
                <a:solidFill>
                  <a:schemeClr val="accent5"/>
                </a:solidFill>
              </a:ln>
            </p:spPr>
            <p:txBody>
              <a:bodyPr wrap="none" rtlCol="0">
                <a:spAutoFit/>
              </a:bodyPr>
              <a:lstStyle/>
              <a:p>
                <a:r>
                  <a:rPr lang="en-US" altLang="zh-CN" dirty="0">
                    <a:latin typeface="Helvetica" panose="020B0604020202020204" pitchFamily="34" charset="0"/>
                    <a:cs typeface="Helvetica" panose="020B0604020202020204" pitchFamily="34" charset="0"/>
                  </a:rPr>
                  <a:t>Candidate indicators</a:t>
                </a:r>
                <a:endParaRPr lang="zh-CN" altLang="en-US" dirty="0">
                  <a:latin typeface="Helvetica" panose="020B0604020202020204" pitchFamily="34" charset="0"/>
                  <a:cs typeface="Helvetica" panose="020B0604020202020204" pitchFamily="34" charset="0"/>
                </a:endParaRPr>
              </a:p>
            </p:txBody>
          </p:sp>
          <p:sp>
            <p:nvSpPr>
              <p:cNvPr id="30" name="文本框 29">
                <a:extLst>
                  <a:ext uri="{FF2B5EF4-FFF2-40B4-BE49-F238E27FC236}">
                    <a16:creationId xmlns:a16="http://schemas.microsoft.com/office/drawing/2014/main" id="{A7E0BF7F-7AFB-4E5C-B844-1AEA99D157A2}"/>
                  </a:ext>
                </a:extLst>
              </p:cNvPr>
              <p:cNvSpPr txBox="1"/>
              <p:nvPr/>
            </p:nvSpPr>
            <p:spPr>
              <a:xfrm>
                <a:off x="2745248" y="3564813"/>
                <a:ext cx="1732077" cy="369332"/>
              </a:xfrm>
              <a:prstGeom prst="rect">
                <a:avLst/>
              </a:prstGeom>
              <a:noFill/>
              <a:ln w="19050">
                <a:solidFill>
                  <a:schemeClr val="accent5"/>
                </a:solidFill>
              </a:ln>
            </p:spPr>
            <p:txBody>
              <a:bodyPr wrap="none" rtlCol="0">
                <a:spAutoFit/>
              </a:bodyPr>
              <a:lstStyle>
                <a:defPPr>
                  <a:defRPr lang="en-US"/>
                </a:defPPr>
              </a:lstStyle>
              <a:p>
                <a:r>
                  <a:rPr lang="en-US" altLang="zh-CN" dirty="0">
                    <a:latin typeface="Helvetica" panose="020B0604020202020204" pitchFamily="34" charset="0"/>
                    <a:cs typeface="Helvetica" panose="020B0604020202020204" pitchFamily="34" charset="0"/>
                  </a:rPr>
                  <a:t>Valid indicators</a:t>
                </a:r>
                <a:endParaRPr lang="zh-CN" altLang="en-US" dirty="0">
                  <a:latin typeface="Helvetica" panose="020B0604020202020204" pitchFamily="34" charset="0"/>
                  <a:cs typeface="Helvetica" panose="020B0604020202020204" pitchFamily="34" charset="0"/>
                </a:endParaRPr>
              </a:p>
            </p:txBody>
          </p:sp>
          <p:sp>
            <p:nvSpPr>
              <p:cNvPr id="31" name="文本框 30">
                <a:extLst>
                  <a:ext uri="{FF2B5EF4-FFF2-40B4-BE49-F238E27FC236}">
                    <a16:creationId xmlns:a16="http://schemas.microsoft.com/office/drawing/2014/main" id="{4830B028-DCD5-46A3-9ABD-9E0A1F3DBA15}"/>
                  </a:ext>
                </a:extLst>
              </p:cNvPr>
              <p:cNvSpPr txBox="1"/>
              <p:nvPr/>
            </p:nvSpPr>
            <p:spPr>
              <a:xfrm>
                <a:off x="2467384" y="5292496"/>
                <a:ext cx="2287806" cy="369332"/>
              </a:xfrm>
              <a:prstGeom prst="rect">
                <a:avLst/>
              </a:prstGeom>
              <a:noFill/>
              <a:ln w="19050">
                <a:solidFill>
                  <a:schemeClr val="accent5"/>
                </a:solidFill>
              </a:ln>
            </p:spPr>
            <p:txBody>
              <a:bodyPr wrap="none" rtlCol="0">
                <a:spAutoFit/>
              </a:bodyPr>
              <a:lstStyle>
                <a:defPPr>
                  <a:defRPr lang="en-US"/>
                </a:defPPr>
              </a:lstStyle>
              <a:p>
                <a:r>
                  <a:rPr lang="en-US" altLang="zh-CN" dirty="0">
                    <a:latin typeface="Helvetica" panose="020B0604020202020204" pitchFamily="34" charset="0"/>
                    <a:cs typeface="Helvetica" panose="020B0604020202020204" pitchFamily="34" charset="0"/>
                  </a:rPr>
                  <a:t>Optimal combination</a:t>
                </a:r>
                <a:endParaRPr lang="zh-CN" altLang="en-US" dirty="0">
                  <a:latin typeface="Helvetica" panose="020B0604020202020204" pitchFamily="34" charset="0"/>
                  <a:cs typeface="Helvetica" panose="020B0604020202020204" pitchFamily="34" charset="0"/>
                </a:endParaRPr>
              </a:p>
            </p:txBody>
          </p:sp>
          <p:sp>
            <p:nvSpPr>
              <p:cNvPr id="6" name="矩形: 圆角 5">
                <a:extLst>
                  <a:ext uri="{FF2B5EF4-FFF2-40B4-BE49-F238E27FC236}">
                    <a16:creationId xmlns:a16="http://schemas.microsoft.com/office/drawing/2014/main" id="{8918DDE5-E6CD-4410-8E24-6E5308C693EA}"/>
                  </a:ext>
                </a:extLst>
              </p:cNvPr>
              <p:cNvSpPr/>
              <p:nvPr/>
            </p:nvSpPr>
            <p:spPr>
              <a:xfrm>
                <a:off x="1003146" y="1837140"/>
                <a:ext cx="880274" cy="369323"/>
              </a:xfrm>
              <a:prstGeom prst="roundRect">
                <a:avLst/>
              </a:prstGeom>
              <a:noFill/>
              <a:ln w="19050">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Helvetica" panose="020B0604020202020204" pitchFamily="34" charset="0"/>
                    <a:cs typeface="Helvetica" panose="020B0604020202020204" pitchFamily="34" charset="0"/>
                  </a:rPr>
                  <a:t>16</a:t>
                </a:r>
                <a:endParaRPr lang="zh-CN" altLang="en-US" sz="1600" dirty="0">
                  <a:solidFill>
                    <a:schemeClr val="tx1"/>
                  </a:solidFill>
                  <a:latin typeface="Helvetica" panose="020B0604020202020204" pitchFamily="34" charset="0"/>
                  <a:cs typeface="Helvetica" panose="020B0604020202020204" pitchFamily="34" charset="0"/>
                </a:endParaRPr>
              </a:p>
            </p:txBody>
          </p:sp>
          <p:sp>
            <p:nvSpPr>
              <p:cNvPr id="33" name="矩形: 圆角 32">
                <a:extLst>
                  <a:ext uri="{FF2B5EF4-FFF2-40B4-BE49-F238E27FC236}">
                    <a16:creationId xmlns:a16="http://schemas.microsoft.com/office/drawing/2014/main" id="{8665EC1B-21F2-437C-AB4F-ED4F6E9F81C1}"/>
                  </a:ext>
                </a:extLst>
              </p:cNvPr>
              <p:cNvSpPr/>
              <p:nvPr/>
            </p:nvSpPr>
            <p:spPr>
              <a:xfrm>
                <a:off x="1003146" y="3564822"/>
                <a:ext cx="880274" cy="369323"/>
              </a:xfrm>
              <a:prstGeom prst="roundRect">
                <a:avLst/>
              </a:prstGeom>
              <a:noFill/>
              <a:ln w="19050">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Helvetica" panose="020B0604020202020204" pitchFamily="34" charset="0"/>
                    <a:cs typeface="Helvetica" panose="020B0604020202020204" pitchFamily="34" charset="0"/>
                  </a:rPr>
                  <a:t>10</a:t>
                </a:r>
                <a:endParaRPr lang="zh-CN" altLang="en-US" sz="1600" dirty="0">
                  <a:solidFill>
                    <a:schemeClr val="tx1"/>
                  </a:solidFill>
                  <a:latin typeface="Helvetica" panose="020B0604020202020204" pitchFamily="34" charset="0"/>
                  <a:cs typeface="Helvetica" panose="020B0604020202020204" pitchFamily="34" charset="0"/>
                </a:endParaRPr>
              </a:p>
            </p:txBody>
          </p:sp>
          <p:sp>
            <p:nvSpPr>
              <p:cNvPr id="34" name="矩形: 圆角 33">
                <a:extLst>
                  <a:ext uri="{FF2B5EF4-FFF2-40B4-BE49-F238E27FC236}">
                    <a16:creationId xmlns:a16="http://schemas.microsoft.com/office/drawing/2014/main" id="{B29EC168-07E8-4DAB-BF40-766B50F70241}"/>
                  </a:ext>
                </a:extLst>
              </p:cNvPr>
              <p:cNvSpPr/>
              <p:nvPr/>
            </p:nvSpPr>
            <p:spPr>
              <a:xfrm>
                <a:off x="1003146" y="5292505"/>
                <a:ext cx="880274" cy="369323"/>
              </a:xfrm>
              <a:prstGeom prst="roundRect">
                <a:avLst/>
              </a:prstGeom>
              <a:noFill/>
              <a:ln w="19050">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Helvetica" panose="020B0604020202020204" pitchFamily="34" charset="0"/>
                    <a:cs typeface="Helvetica" panose="020B0604020202020204" pitchFamily="34" charset="0"/>
                  </a:rPr>
                  <a:t>9</a:t>
                </a:r>
                <a:endParaRPr lang="zh-CN" altLang="en-US" sz="1600" dirty="0">
                  <a:solidFill>
                    <a:schemeClr val="tx1"/>
                  </a:solidFill>
                  <a:latin typeface="Helvetica" panose="020B0604020202020204" pitchFamily="34" charset="0"/>
                  <a:cs typeface="Helvetica" panose="020B0604020202020204" pitchFamily="34" charset="0"/>
                </a:endParaRPr>
              </a:p>
            </p:txBody>
          </p:sp>
          <p:sp>
            <p:nvSpPr>
              <p:cNvPr id="36" name="文本框 35">
                <a:extLst>
                  <a:ext uri="{FF2B5EF4-FFF2-40B4-BE49-F238E27FC236}">
                    <a16:creationId xmlns:a16="http://schemas.microsoft.com/office/drawing/2014/main" id="{44171C00-15A5-4377-A16B-8E55FB245A48}"/>
                  </a:ext>
                </a:extLst>
              </p:cNvPr>
              <p:cNvSpPr txBox="1"/>
              <p:nvPr/>
            </p:nvSpPr>
            <p:spPr>
              <a:xfrm>
                <a:off x="3799495" y="2596345"/>
                <a:ext cx="1221809" cy="584775"/>
              </a:xfrm>
              <a:prstGeom prst="rect">
                <a:avLst/>
              </a:prstGeom>
              <a:noFill/>
              <a:ln w="19050">
                <a:noFill/>
              </a:ln>
            </p:spPr>
            <p:txBody>
              <a:bodyPr wrap="none" rtlCol="0">
                <a:spAutoFit/>
              </a:bodyPr>
              <a:lstStyle/>
              <a:p>
                <a:pPr algn="ctr"/>
                <a:r>
                  <a:rPr lang="en-US" altLang="zh-CN" sz="1600" dirty="0">
                    <a:latin typeface="Helvetica" panose="020B0604020202020204" pitchFamily="34" charset="0"/>
                    <a:cs typeface="Helvetica" panose="020B0604020202020204" pitchFamily="34" charset="0"/>
                  </a:rPr>
                  <a:t>Exploratory</a:t>
                </a:r>
              </a:p>
              <a:p>
                <a:pPr algn="ctr"/>
                <a:r>
                  <a:rPr lang="en-US" altLang="zh-CN" sz="1600" dirty="0">
                    <a:latin typeface="Helvetica" panose="020B0604020202020204" pitchFamily="34" charset="0"/>
                    <a:cs typeface="Helvetica" panose="020B0604020202020204" pitchFamily="34" charset="0"/>
                  </a:rPr>
                  <a:t>regression</a:t>
                </a:r>
                <a:endParaRPr lang="zh-CN" altLang="en-US" sz="1600" dirty="0">
                  <a:latin typeface="Helvetica" panose="020B0604020202020204" pitchFamily="34" charset="0"/>
                  <a:cs typeface="Helvetica" panose="020B0604020202020204" pitchFamily="34" charset="0"/>
                </a:endParaRPr>
              </a:p>
            </p:txBody>
          </p:sp>
          <p:sp>
            <p:nvSpPr>
              <p:cNvPr id="37" name="文本框 36">
                <a:extLst>
                  <a:ext uri="{FF2B5EF4-FFF2-40B4-BE49-F238E27FC236}">
                    <a16:creationId xmlns:a16="http://schemas.microsoft.com/office/drawing/2014/main" id="{3E95BCCF-38FA-4521-B6DA-FB881EA605DD}"/>
                  </a:ext>
                </a:extLst>
              </p:cNvPr>
              <p:cNvSpPr txBox="1"/>
              <p:nvPr/>
            </p:nvSpPr>
            <p:spPr>
              <a:xfrm>
                <a:off x="3839629" y="4324058"/>
                <a:ext cx="1141658" cy="584775"/>
              </a:xfrm>
              <a:prstGeom prst="rect">
                <a:avLst/>
              </a:prstGeom>
              <a:noFill/>
              <a:ln w="19050">
                <a:noFill/>
              </a:ln>
            </p:spPr>
            <p:txBody>
              <a:bodyPr wrap="none" rtlCol="0">
                <a:spAutoFit/>
              </a:bodyPr>
              <a:lstStyle/>
              <a:p>
                <a:pPr algn="ctr"/>
                <a:r>
                  <a:rPr lang="en-US" altLang="zh-CN" sz="1600" dirty="0">
                    <a:latin typeface="Helvetica" panose="020B0604020202020204" pitchFamily="34" charset="0"/>
                    <a:cs typeface="Helvetica" panose="020B0604020202020204" pitchFamily="34" charset="0"/>
                  </a:rPr>
                  <a:t>Linear </a:t>
                </a:r>
              </a:p>
              <a:p>
                <a:pPr algn="ctr"/>
                <a:r>
                  <a:rPr lang="en-US" altLang="zh-CN" sz="1600" dirty="0">
                    <a:latin typeface="Helvetica" panose="020B0604020202020204" pitchFamily="34" charset="0"/>
                    <a:cs typeface="Helvetica" panose="020B0604020202020204" pitchFamily="34" charset="0"/>
                  </a:rPr>
                  <a:t>regression</a:t>
                </a:r>
                <a:endParaRPr lang="zh-CN" altLang="en-US" sz="1600" dirty="0">
                  <a:latin typeface="Helvetica" panose="020B0604020202020204" pitchFamily="34" charset="0"/>
                  <a:cs typeface="Helvetica" panose="020B0604020202020204" pitchFamily="34" charset="0"/>
                </a:endParaRPr>
              </a:p>
            </p:txBody>
          </p:sp>
          <p:sp>
            <p:nvSpPr>
              <p:cNvPr id="38" name="矩形: 圆角 37">
                <a:extLst>
                  <a:ext uri="{FF2B5EF4-FFF2-40B4-BE49-F238E27FC236}">
                    <a16:creationId xmlns:a16="http://schemas.microsoft.com/office/drawing/2014/main" id="{E4933E1B-FB80-41EA-9C84-B1663DD8B4EE}"/>
                  </a:ext>
                </a:extLst>
              </p:cNvPr>
              <p:cNvSpPr/>
              <p:nvPr/>
            </p:nvSpPr>
            <p:spPr>
              <a:xfrm>
                <a:off x="5480230" y="2436691"/>
                <a:ext cx="2352598" cy="904081"/>
              </a:xfrm>
              <a:prstGeom prst="roundRect">
                <a:avLst/>
              </a:prstGeom>
              <a:noFill/>
              <a:ln w="19050">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CN" sz="1600" dirty="0">
                    <a:solidFill>
                      <a:schemeClr val="tx1"/>
                    </a:solidFill>
                    <a:latin typeface="Helvetica" panose="020B0604020202020204" pitchFamily="34" charset="0"/>
                    <a:cs typeface="Helvetica" panose="020B0604020202020204" pitchFamily="34" charset="0"/>
                  </a:rPr>
                  <a:t>Multicollinearity</a:t>
                </a:r>
              </a:p>
              <a:p>
                <a:pPr marL="285750" indent="-285750">
                  <a:buFont typeface="Arial" panose="020B0604020202020204" pitchFamily="34" charset="0"/>
                  <a:buChar char="•"/>
                </a:pPr>
                <a:r>
                  <a:rPr lang="en-US" altLang="zh-CN" sz="1600" dirty="0">
                    <a:solidFill>
                      <a:schemeClr val="tx1"/>
                    </a:solidFill>
                    <a:latin typeface="Helvetica" panose="020B0604020202020204" pitchFamily="34" charset="0"/>
                    <a:cs typeface="Helvetica" panose="020B0604020202020204" pitchFamily="34" charset="0"/>
                  </a:rPr>
                  <a:t>Validity</a:t>
                </a:r>
              </a:p>
              <a:p>
                <a:pPr marL="285750" indent="-285750">
                  <a:buFont typeface="Arial" panose="020B0604020202020204" pitchFamily="34" charset="0"/>
                  <a:buChar char="•"/>
                </a:pPr>
                <a:r>
                  <a:rPr lang="en-US" altLang="zh-CN" sz="1600" dirty="0">
                    <a:solidFill>
                      <a:schemeClr val="tx1"/>
                    </a:solidFill>
                    <a:latin typeface="Helvetica" panose="020B0604020202020204" pitchFamily="34" charset="0"/>
                    <a:cs typeface="Helvetica" panose="020B0604020202020204" pitchFamily="34" charset="0"/>
                  </a:rPr>
                  <a:t>Stability</a:t>
                </a:r>
                <a:endParaRPr lang="zh-CN" altLang="en-US" sz="1600" dirty="0">
                  <a:solidFill>
                    <a:schemeClr val="tx1"/>
                  </a:solidFill>
                  <a:latin typeface="Helvetica" panose="020B0604020202020204" pitchFamily="34" charset="0"/>
                  <a:cs typeface="Helvetica" panose="020B0604020202020204" pitchFamily="34" charset="0"/>
                </a:endParaRPr>
              </a:p>
            </p:txBody>
          </p:sp>
          <p:sp>
            <p:nvSpPr>
              <p:cNvPr id="10" name="矩形 9">
                <a:extLst>
                  <a:ext uri="{FF2B5EF4-FFF2-40B4-BE49-F238E27FC236}">
                    <a16:creationId xmlns:a16="http://schemas.microsoft.com/office/drawing/2014/main" id="{FA35E24F-D409-4C31-B24A-FAA435141F31}"/>
                  </a:ext>
                </a:extLst>
              </p:cNvPr>
              <p:cNvSpPr/>
              <p:nvPr/>
            </p:nvSpPr>
            <p:spPr>
              <a:xfrm>
                <a:off x="5993527" y="1867789"/>
                <a:ext cx="1326004" cy="369332"/>
              </a:xfrm>
              <a:prstGeom prst="rect">
                <a:avLst/>
              </a:prstGeom>
            </p:spPr>
            <p:txBody>
              <a:bodyPr wrap="none">
                <a:spAutoFit/>
              </a:bodyPr>
              <a:lstStyle/>
              <a:p>
                <a:pPr algn="ctr"/>
                <a:r>
                  <a:rPr lang="en-US" altLang="zh-CN" dirty="0">
                    <a:latin typeface="Helvetica" panose="020B0604020202020204" pitchFamily="34" charset="0"/>
                    <a:cs typeface="Helvetica" panose="020B0604020202020204" pitchFamily="34" charset="0"/>
                  </a:rPr>
                  <a:t>Judgement</a:t>
                </a:r>
              </a:p>
            </p:txBody>
          </p:sp>
          <p:sp>
            <p:nvSpPr>
              <p:cNvPr id="40" name="矩形 39">
                <a:extLst>
                  <a:ext uri="{FF2B5EF4-FFF2-40B4-BE49-F238E27FC236}">
                    <a16:creationId xmlns:a16="http://schemas.microsoft.com/office/drawing/2014/main" id="{8FA3D315-842B-45F0-A0A9-23C2B04E9949}"/>
                  </a:ext>
                </a:extLst>
              </p:cNvPr>
              <p:cNvSpPr/>
              <p:nvPr/>
            </p:nvSpPr>
            <p:spPr>
              <a:xfrm>
                <a:off x="812340" y="1111225"/>
                <a:ext cx="1261884" cy="646331"/>
              </a:xfrm>
              <a:prstGeom prst="rect">
                <a:avLst/>
              </a:prstGeom>
            </p:spPr>
            <p:txBody>
              <a:bodyPr wrap="none">
                <a:spAutoFit/>
              </a:bodyPr>
              <a:lstStyle/>
              <a:p>
                <a:pPr algn="ctr"/>
                <a:r>
                  <a:rPr lang="en-US" altLang="zh-CN" dirty="0">
                    <a:latin typeface="Helvetica" panose="020B0604020202020204" pitchFamily="34" charset="0"/>
                    <a:cs typeface="Helvetica" panose="020B0604020202020204" pitchFamily="34" charset="0"/>
                  </a:rPr>
                  <a:t>Number of</a:t>
                </a:r>
              </a:p>
              <a:p>
                <a:pPr algn="ctr"/>
                <a:r>
                  <a:rPr lang="en-US" altLang="zh-CN" dirty="0">
                    <a:latin typeface="Helvetica" panose="020B0604020202020204" pitchFamily="34" charset="0"/>
                    <a:cs typeface="Helvetica" panose="020B0604020202020204" pitchFamily="34" charset="0"/>
                  </a:rPr>
                  <a:t>indicators</a:t>
                </a:r>
              </a:p>
            </p:txBody>
          </p:sp>
        </p:grpSp>
        <p:sp>
          <p:nvSpPr>
            <p:cNvPr id="41" name="箭头: 右 40">
              <a:extLst>
                <a:ext uri="{FF2B5EF4-FFF2-40B4-BE49-F238E27FC236}">
                  <a16:creationId xmlns:a16="http://schemas.microsoft.com/office/drawing/2014/main" id="{8401FFC0-B241-4E8A-924B-8542C7600D34}"/>
                </a:ext>
              </a:extLst>
            </p:cNvPr>
            <p:cNvSpPr/>
            <p:nvPr/>
          </p:nvSpPr>
          <p:spPr>
            <a:xfrm rot="5400000">
              <a:off x="3334199" y="3101070"/>
              <a:ext cx="193688" cy="169277"/>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箭头: 右 41">
              <a:extLst>
                <a:ext uri="{FF2B5EF4-FFF2-40B4-BE49-F238E27FC236}">
                  <a16:creationId xmlns:a16="http://schemas.microsoft.com/office/drawing/2014/main" id="{6B75351F-A153-4A03-AAF4-4737D484BCDA}"/>
                </a:ext>
              </a:extLst>
            </p:cNvPr>
            <p:cNvSpPr/>
            <p:nvPr/>
          </p:nvSpPr>
          <p:spPr>
            <a:xfrm rot="5400000">
              <a:off x="3334200" y="4786717"/>
              <a:ext cx="193688" cy="169277"/>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箭头连接符 16">
              <a:extLst>
                <a:ext uri="{FF2B5EF4-FFF2-40B4-BE49-F238E27FC236}">
                  <a16:creationId xmlns:a16="http://schemas.microsoft.com/office/drawing/2014/main" id="{01AA47AD-47C8-44D6-927A-DFF8683B7D0C}"/>
                </a:ext>
              </a:extLst>
            </p:cNvPr>
            <p:cNvCxnSpPr>
              <a:stCxn id="5" idx="1"/>
              <a:endCxn id="6" idx="3"/>
            </p:cNvCxnSpPr>
            <p:nvPr/>
          </p:nvCxnSpPr>
          <p:spPr>
            <a:xfrm flipH="1">
              <a:off x="1703179" y="2270116"/>
              <a:ext cx="583964" cy="2957"/>
            </a:xfrm>
            <a:prstGeom prst="straightConnector1">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EA872C82-2726-4D1D-8C6C-30452DC3A4D8}"/>
                </a:ext>
              </a:extLst>
            </p:cNvPr>
            <p:cNvCxnSpPr>
              <a:cxnSpLocks/>
              <a:stCxn id="30" idx="1"/>
              <a:endCxn id="33" idx="3"/>
            </p:cNvCxnSpPr>
            <p:nvPr/>
          </p:nvCxnSpPr>
          <p:spPr>
            <a:xfrm flipH="1">
              <a:off x="1703179" y="4000750"/>
              <a:ext cx="861828" cy="5"/>
            </a:xfrm>
            <a:prstGeom prst="straightConnector1">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4E38FB61-E9CE-41F5-B34D-282356E46E85}"/>
                </a:ext>
              </a:extLst>
            </p:cNvPr>
            <p:cNvCxnSpPr>
              <a:cxnSpLocks/>
              <a:endCxn id="34" idx="3"/>
            </p:cNvCxnSpPr>
            <p:nvPr/>
          </p:nvCxnSpPr>
          <p:spPr>
            <a:xfrm flipH="1" flipV="1">
              <a:off x="1703179" y="5728438"/>
              <a:ext cx="551806" cy="1472"/>
            </a:xfrm>
            <a:prstGeom prst="straightConnector1">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57" name="箭头: 右 56">
              <a:extLst>
                <a:ext uri="{FF2B5EF4-FFF2-40B4-BE49-F238E27FC236}">
                  <a16:creationId xmlns:a16="http://schemas.microsoft.com/office/drawing/2014/main" id="{0F8AF389-BFE0-4918-9D19-2101426FB52E}"/>
                </a:ext>
              </a:extLst>
            </p:cNvPr>
            <p:cNvSpPr/>
            <p:nvPr/>
          </p:nvSpPr>
          <p:spPr>
            <a:xfrm>
              <a:off x="5049858" y="3101068"/>
              <a:ext cx="193688" cy="169277"/>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a:extLst>
                <a:ext uri="{FF2B5EF4-FFF2-40B4-BE49-F238E27FC236}">
                  <a16:creationId xmlns:a16="http://schemas.microsoft.com/office/drawing/2014/main" id="{3FEDA9D3-74FC-4773-9EFA-EA57B406CB60}"/>
                </a:ext>
              </a:extLst>
            </p:cNvPr>
            <p:cNvSpPr/>
            <p:nvPr/>
          </p:nvSpPr>
          <p:spPr>
            <a:xfrm>
              <a:off x="3179694" y="1500995"/>
              <a:ext cx="671979" cy="369332"/>
            </a:xfrm>
            <a:prstGeom prst="rect">
              <a:avLst/>
            </a:prstGeom>
          </p:spPr>
          <p:txBody>
            <a:bodyPr wrap="none">
              <a:spAutoFit/>
            </a:bodyPr>
            <a:lstStyle/>
            <a:p>
              <a:pPr algn="ctr"/>
              <a:r>
                <a:rPr lang="en-US" altLang="zh-CN" dirty="0">
                  <a:latin typeface="Helvetica" panose="020B0604020202020204" pitchFamily="34" charset="0"/>
                  <a:cs typeface="Helvetica" panose="020B0604020202020204" pitchFamily="34" charset="0"/>
                </a:rPr>
                <a:t>Flow</a:t>
              </a:r>
            </a:p>
          </p:txBody>
        </p:sp>
      </p:grpSp>
    </p:spTree>
    <p:extLst>
      <p:ext uri="{BB962C8B-B14F-4D97-AF65-F5344CB8AC3E}">
        <p14:creationId xmlns:p14="http://schemas.microsoft.com/office/powerpoint/2010/main" val="23914047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Identification of valid factors</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chemeClr val="accent5"/>
          </a:solidFill>
          <a:ln w="28575" cap="flat">
            <a:solidFill>
              <a:schemeClr val="accent5"/>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800" dirty="0">
                <a:solidFill>
                  <a:schemeClr val="bg1"/>
                </a:solidFill>
                <a:latin typeface="Helvetica" panose="020B0604020202020204" pitchFamily="34" charset="0"/>
                <a:cs typeface="Helvetica" panose="020B0604020202020204" pitchFamily="34" charset="0"/>
                <a:sym typeface="Helvetica Light"/>
              </a:rPr>
              <a:t>4.3</a:t>
            </a:r>
            <a:endParaRPr kumimoji="0" lang="zh-CN" altLang="en-US" sz="2800" b="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8119D5D9-BDF2-4388-AA07-18FE424D9C77}"/>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4 - Influencing Factors on Transit Ridership at Station Level</a:t>
            </a:r>
            <a:endParaRPr lang="en-US" altLang="zh-CN" sz="1400" i="1" dirty="0">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FD789F87-F055-4169-A330-8A0D7C489200}"/>
              </a:ext>
            </a:extLst>
          </p:cNvPr>
          <p:cNvSpPr>
            <a:spLocks noGrp="1"/>
          </p:cNvSpPr>
          <p:nvPr>
            <p:ph type="sldNum" sz="quarter" idx="12"/>
          </p:nvPr>
        </p:nvSpPr>
        <p:spPr/>
        <p:txBody>
          <a:bodyPr/>
          <a:lstStyle/>
          <a:p>
            <a:fld id="{A17BB91D-344C-44E0-9148-DFE0CFF5CFC9}" type="slidenum">
              <a:rPr lang="zh-CN" altLang="en-US" smtClean="0">
                <a:solidFill>
                  <a:schemeClr val="tx1"/>
                </a:solidFill>
              </a:rPr>
              <a:t>52</a:t>
            </a:fld>
            <a:endParaRPr lang="zh-CN" altLang="en-US">
              <a:solidFill>
                <a:schemeClr val="tx1"/>
              </a:solidFill>
            </a:endParaRPr>
          </a:p>
        </p:txBody>
      </p:sp>
      <p:graphicFrame>
        <p:nvGraphicFramePr>
          <p:cNvPr id="9" name="表格 8">
            <a:extLst>
              <a:ext uri="{FF2B5EF4-FFF2-40B4-BE49-F238E27FC236}">
                <a16:creationId xmlns:a16="http://schemas.microsoft.com/office/drawing/2014/main" id="{B49F4961-3A97-4526-B7F6-72F539A1AA5C}"/>
              </a:ext>
            </a:extLst>
          </p:cNvPr>
          <p:cNvGraphicFramePr>
            <a:graphicFrameLocks noGrp="1"/>
          </p:cNvGraphicFramePr>
          <p:nvPr>
            <p:extLst>
              <p:ext uri="{D42A27DB-BD31-4B8C-83A1-F6EECF244321}">
                <p14:modId xmlns:p14="http://schemas.microsoft.com/office/powerpoint/2010/main" val="223826608"/>
              </p:ext>
            </p:extLst>
          </p:nvPr>
        </p:nvGraphicFramePr>
        <p:xfrm>
          <a:off x="551247" y="1135672"/>
          <a:ext cx="7907200" cy="4779930"/>
        </p:xfrm>
        <a:graphic>
          <a:graphicData uri="http://schemas.openxmlformats.org/drawingml/2006/table">
            <a:tbl>
              <a:tblPr firstRow="1" firstCol="1" bandRow="1"/>
              <a:tblGrid>
                <a:gridCol w="1471554">
                  <a:extLst>
                    <a:ext uri="{9D8B030D-6E8A-4147-A177-3AD203B41FA5}">
                      <a16:colId xmlns:a16="http://schemas.microsoft.com/office/drawing/2014/main" val="1611903064"/>
                    </a:ext>
                  </a:extLst>
                </a:gridCol>
                <a:gridCol w="2237013">
                  <a:extLst>
                    <a:ext uri="{9D8B030D-6E8A-4147-A177-3AD203B41FA5}">
                      <a16:colId xmlns:a16="http://schemas.microsoft.com/office/drawing/2014/main" val="2101435200"/>
                    </a:ext>
                  </a:extLst>
                </a:gridCol>
                <a:gridCol w="592163">
                  <a:extLst>
                    <a:ext uri="{9D8B030D-6E8A-4147-A177-3AD203B41FA5}">
                      <a16:colId xmlns:a16="http://schemas.microsoft.com/office/drawing/2014/main" val="4173085717"/>
                    </a:ext>
                  </a:extLst>
                </a:gridCol>
                <a:gridCol w="888244">
                  <a:extLst>
                    <a:ext uri="{9D8B030D-6E8A-4147-A177-3AD203B41FA5}">
                      <a16:colId xmlns:a16="http://schemas.microsoft.com/office/drawing/2014/main" val="1975308645"/>
                    </a:ext>
                  </a:extLst>
                </a:gridCol>
                <a:gridCol w="857615">
                  <a:extLst>
                    <a:ext uri="{9D8B030D-6E8A-4147-A177-3AD203B41FA5}">
                      <a16:colId xmlns:a16="http://schemas.microsoft.com/office/drawing/2014/main" val="1250301213"/>
                    </a:ext>
                  </a:extLst>
                </a:gridCol>
                <a:gridCol w="663631">
                  <a:extLst>
                    <a:ext uri="{9D8B030D-6E8A-4147-A177-3AD203B41FA5}">
                      <a16:colId xmlns:a16="http://schemas.microsoft.com/office/drawing/2014/main" val="3774758027"/>
                    </a:ext>
                  </a:extLst>
                </a:gridCol>
                <a:gridCol w="622792">
                  <a:extLst>
                    <a:ext uri="{9D8B030D-6E8A-4147-A177-3AD203B41FA5}">
                      <a16:colId xmlns:a16="http://schemas.microsoft.com/office/drawing/2014/main" val="2936752313"/>
                    </a:ext>
                  </a:extLst>
                </a:gridCol>
                <a:gridCol w="574188">
                  <a:extLst>
                    <a:ext uri="{9D8B030D-6E8A-4147-A177-3AD203B41FA5}">
                      <a16:colId xmlns:a16="http://schemas.microsoft.com/office/drawing/2014/main" val="769186618"/>
                    </a:ext>
                  </a:extLst>
                </a:gridCol>
              </a:tblGrid>
              <a:tr h="311705">
                <a:tc gridSpan="8">
                  <a:txBody>
                    <a:bodyPr/>
                    <a:lstStyle/>
                    <a:p>
                      <a:pPr algn="ctr">
                        <a:spcAft>
                          <a:spcPts val="1000"/>
                        </a:spcAft>
                      </a:pPr>
                      <a:endParaRPr lang="zh-CN" sz="1500" i="1"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88780" marR="88780" marT="44390" marB="44390">
                    <a:lnL>
                      <a:noFill/>
                    </a:lnL>
                    <a:lnR>
                      <a:noFill/>
                    </a:lnR>
                    <a:lnT>
                      <a:noFill/>
                    </a:lnT>
                    <a:lnB w="190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52317419"/>
                  </a:ext>
                </a:extLst>
              </a:tr>
              <a:tr h="292854">
                <a:tc rowSpan="3">
                  <a:txBody>
                    <a:bodyPr/>
                    <a:lstStyle/>
                    <a:p>
                      <a:pPr algn="ctr">
                        <a:spcAft>
                          <a:spcPts val="0"/>
                        </a:spcAft>
                      </a:pPr>
                      <a:r>
                        <a:rPr lang="en-US" sz="1400" kern="100" dirty="0">
                          <a:solidFill>
                            <a:schemeClr val="tx1"/>
                          </a:solidFill>
                          <a:effectLst/>
                          <a:latin typeface="Helvetica" panose="020B0604020202020204" pitchFamily="34" charset="0"/>
                          <a:ea typeface="宋体" panose="02010600030101010101" pitchFamily="2" charset="-122"/>
                          <a:cs typeface="Helvetica" panose="020B0604020202020204" pitchFamily="34" charset="0"/>
                        </a:rPr>
                        <a:t>Category</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8780" marR="88780" marT="44390" marB="4439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US"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Variable</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8780" marR="88780" marT="44390" marB="4439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6">
                  <a:txBody>
                    <a:bodyPr/>
                    <a:lstStyle/>
                    <a:p>
                      <a:pPr indent="228600" algn="ct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Statistical Information</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8780" marR="88780" marT="44390" marB="4439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796983454"/>
                  </a:ext>
                </a:extLst>
              </a:tr>
              <a:tr h="266523">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VIF</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 </a:t>
                      </a: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Validity</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stability</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times</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22664695"/>
                  </a:ext>
                </a:extLst>
              </a:tr>
              <a:tr h="227410">
                <a:tc vMerge="1">
                  <a:txBody>
                    <a:bodyPr/>
                    <a:lstStyle/>
                    <a:p>
                      <a:endParaRPr lang="zh-CN" altLang="en-US"/>
                    </a:p>
                  </a:txBody>
                  <a:tcPr/>
                </a:tc>
                <a:tc>
                  <a:txBody>
                    <a:bodyPr/>
                    <a:lstStyle/>
                    <a:p>
                      <a:pPr algn="ctr">
                        <a:spcAft>
                          <a:spcPts val="0"/>
                        </a:spcAft>
                      </a:pPr>
                      <a:r>
                        <a:rPr lang="en-US" sz="1400" kern="100" dirty="0">
                          <a:solidFill>
                            <a:schemeClr val="tx1"/>
                          </a:solidFill>
                          <a:effectLst/>
                          <a:latin typeface="Helvetica" panose="020B0604020202020204" pitchFamily="34" charset="0"/>
                          <a:ea typeface="宋体" panose="02010600030101010101" pitchFamily="2" charset="-122"/>
                          <a:cs typeface="Helvetica" panose="020B0604020202020204" pitchFamily="34" charset="0"/>
                        </a:rPr>
                        <a:t>Total</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 </a:t>
                      </a:r>
                      <a:endParaRPr lang="zh-CN"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solidFill>
                            <a:schemeClr val="tx1"/>
                          </a:solidFill>
                          <a:effectLst/>
                          <a:latin typeface="Helvetica" panose="020B0604020202020204" pitchFamily="34" charset="0"/>
                          <a:ea typeface="等线" panose="02010600030101010101" pitchFamily="2" charset="-122"/>
                          <a:cs typeface="Helvetica" panose="020B0604020202020204" pitchFamily="34" charset="0"/>
                        </a:rPr>
                        <a:t> </a:t>
                      </a:r>
                      <a:endParaRPr lang="zh-CN"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400" kern="100" dirty="0">
                          <a:solidFill>
                            <a:schemeClr val="tx1"/>
                          </a:solidFill>
                          <a:effectLst/>
                          <a:latin typeface="Helvetica" panose="020B0604020202020204" pitchFamily="34" charset="0"/>
                          <a:ea typeface="宋体" panose="02010600030101010101" pitchFamily="2" charset="-122"/>
                          <a:cs typeface="Helvetica" panose="020B0604020202020204" pitchFamily="34" charset="0"/>
                        </a:rPr>
                        <a:t> </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367</a:t>
                      </a:r>
                      <a:endParaRPr lang="zh-CN"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253</a:t>
                      </a:r>
                      <a:endParaRPr lang="zh-CN"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114</a:t>
                      </a:r>
                      <a:endParaRPr lang="zh-CN"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0326873"/>
                  </a:ext>
                </a:extLst>
              </a:tr>
              <a:tr h="227410">
                <a:tc rowSpan="7">
                  <a:txBody>
                    <a:bodyPr/>
                    <a:lstStyle/>
                    <a:p>
                      <a:pPr algn="ctr">
                        <a:spcAft>
                          <a:spcPts val="0"/>
                        </a:spcAft>
                      </a:pPr>
                      <a:r>
                        <a:rPr lang="en-US" sz="1400" kern="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Built environment</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8780" marR="88780" marT="44390" marB="4439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Commerce Area</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US"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8.8</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w="12700" cap="flat" cmpd="sng" algn="ctr">
                      <a:solidFill>
                        <a:srgbClr val="000000"/>
                      </a:solidFill>
                      <a:prstDash val="solid"/>
                      <a:round/>
                      <a:headEnd type="none" w="med" len="med"/>
                      <a:tailEnd type="none" w="med" len="med"/>
                    </a:lnT>
                    <a:lnB>
                      <a:noFill/>
                    </a:lnB>
                    <a:solidFill>
                      <a:schemeClr val="accent5">
                        <a:lumMod val="60000"/>
                        <a:lumOff val="40000"/>
                      </a:schemeClr>
                    </a:solidFill>
                  </a:tcPr>
                </a:tc>
                <a:tc>
                  <a:txBody>
                    <a:bodyPr/>
                    <a:lstStyle/>
                    <a:p>
                      <a:pPr algn="r">
                        <a:spcAft>
                          <a:spcPts val="0"/>
                        </a:spcAft>
                      </a:pPr>
                      <a:r>
                        <a:rPr lang="en-US"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32.1%</a:t>
                      </a:r>
                      <a:endParaRPr lang="zh-CN"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100.0%</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25</a:t>
                      </a:r>
                      <a:endParaRPr lang="zh-CN"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25</a:t>
                      </a:r>
                      <a:endParaRPr lang="zh-CN"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0</a:t>
                      </a:r>
                      <a:endParaRPr lang="zh-CN"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253156182"/>
                  </a:ext>
                </a:extLst>
              </a:tr>
              <a:tr h="227410">
                <a:tc vMerge="1">
                  <a:txBody>
                    <a:bodyPr/>
                    <a:lstStyle/>
                    <a:p>
                      <a:endParaRPr lang="zh-CN" altLang="en-US"/>
                    </a:p>
                  </a:txBody>
                  <a:tcPr/>
                </a:tc>
                <a:tc>
                  <a:txBody>
                    <a:bodyPr/>
                    <a:lstStyle/>
                    <a:p>
                      <a:pPr algn="ctr">
                        <a:spcAft>
                          <a:spcPts val="0"/>
                        </a:spcAft>
                      </a:pPr>
                      <a:r>
                        <a:rPr lang="en-US"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Office Area</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a:noFill/>
                    </a:lnT>
                    <a:lnB>
                      <a:noFill/>
                    </a:lnB>
                  </a:tcPr>
                </a:tc>
                <a:tc>
                  <a:txBody>
                    <a:bodyPr/>
                    <a:lstStyle/>
                    <a:p>
                      <a:pPr algn="r">
                        <a:spcAft>
                          <a:spcPts val="0"/>
                        </a:spcAft>
                      </a:pPr>
                      <a:r>
                        <a:rPr lang="en-US"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10.4</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a:noFill/>
                    </a:lnT>
                    <a:lnB>
                      <a:noFill/>
                    </a:lnB>
                    <a:solidFill>
                      <a:schemeClr val="accent5">
                        <a:lumMod val="60000"/>
                        <a:lumOff val="40000"/>
                      </a:schemeClr>
                    </a:solidFill>
                  </a:tcPr>
                </a:tc>
                <a:tc>
                  <a:txBody>
                    <a:bodyPr/>
                    <a:lstStyle/>
                    <a:p>
                      <a:pPr algn="r">
                        <a:spcAft>
                          <a:spcPts val="0"/>
                        </a:spcAft>
                      </a:pPr>
                      <a:r>
                        <a:rPr lang="en-US"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9.0%</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a:noFill/>
                    </a:lnT>
                    <a:lnB>
                      <a:noFill/>
                    </a:lnB>
                    <a:solidFill>
                      <a:schemeClr val="accent5">
                        <a:lumMod val="60000"/>
                        <a:lumOff val="40000"/>
                      </a:schemeClr>
                    </a:solidFill>
                  </a:tcPr>
                </a:tc>
                <a:tc>
                  <a:txBody>
                    <a:bodyPr/>
                    <a:lstStyle/>
                    <a:p>
                      <a:pPr algn="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71.4%</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a:noFill/>
                    </a:lnT>
                    <a:lnB>
                      <a:noFill/>
                    </a:lnB>
                    <a:solidFill>
                      <a:schemeClr val="accent5">
                        <a:lumMod val="60000"/>
                        <a:lumOff val="40000"/>
                      </a:schemeClr>
                    </a:solidFill>
                  </a:tcPr>
                </a:tc>
                <a:tc>
                  <a:txBody>
                    <a:bodyPr/>
                    <a:lstStyle/>
                    <a:p>
                      <a:pPr algn="ctr">
                        <a:spcAft>
                          <a:spcPts val="0"/>
                        </a:spcAft>
                      </a:pPr>
                      <a:r>
                        <a:rPr lang="en-US"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7</a:t>
                      </a:r>
                      <a:endParaRPr lang="zh-CN"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a:noFill/>
                    </a:lnT>
                    <a:lnB>
                      <a:noFill/>
                    </a:lnB>
                  </a:tcPr>
                </a:tc>
                <a:tc>
                  <a:txBody>
                    <a:bodyPr/>
                    <a:lstStyle/>
                    <a:p>
                      <a:pPr algn="ctr">
                        <a:spcAft>
                          <a:spcPts val="0"/>
                        </a:spcAft>
                      </a:pPr>
                      <a:r>
                        <a:rPr lang="en-US"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5</a:t>
                      </a:r>
                      <a:endParaRPr lang="zh-CN"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a:noFill/>
                    </a:lnT>
                    <a:lnB>
                      <a:noFill/>
                    </a:lnB>
                  </a:tcPr>
                </a:tc>
                <a:tc>
                  <a:txBody>
                    <a:bodyPr/>
                    <a:lstStyle/>
                    <a:p>
                      <a:pPr algn="ctr">
                        <a:spcAft>
                          <a:spcPts val="0"/>
                        </a:spcAft>
                      </a:pPr>
                      <a:r>
                        <a:rPr lang="en-US"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2</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a:noFill/>
                    </a:lnT>
                    <a:lnB>
                      <a:noFill/>
                    </a:lnB>
                  </a:tcPr>
                </a:tc>
                <a:extLst>
                  <a:ext uri="{0D108BD9-81ED-4DB2-BD59-A6C34878D82A}">
                    <a16:rowId xmlns:a16="http://schemas.microsoft.com/office/drawing/2014/main" val="1646454569"/>
                  </a:ext>
                </a:extLst>
              </a:tr>
              <a:tr h="227410">
                <a:tc vMerge="1">
                  <a:txBody>
                    <a:bodyPr/>
                    <a:lstStyle/>
                    <a:p>
                      <a:endParaRPr lang="zh-CN" altLang="en-US"/>
                    </a:p>
                  </a:txBody>
                  <a:tcPr/>
                </a:tc>
                <a:tc>
                  <a:txBody>
                    <a:bodyPr/>
                    <a:lstStyle/>
                    <a:p>
                      <a:pPr algn="ctr">
                        <a:spcAft>
                          <a:spcPts val="0"/>
                        </a:spcAft>
                      </a:pPr>
                      <a:r>
                        <a:rPr lang="en-US"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Residence Area</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a:noFill/>
                    </a:lnT>
                    <a:lnB>
                      <a:noFill/>
                    </a:lnB>
                  </a:tcPr>
                </a:tc>
                <a:tc>
                  <a:txBody>
                    <a:bodyPr/>
                    <a:lstStyle/>
                    <a:p>
                      <a:pPr algn="r">
                        <a:spcAft>
                          <a:spcPts val="0"/>
                        </a:spcAft>
                      </a:pPr>
                      <a:r>
                        <a:rPr lang="en-US"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27.5</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a:noFill/>
                    </a:lnT>
                    <a:lnB>
                      <a:noFill/>
                    </a:lnB>
                    <a:solidFill>
                      <a:schemeClr val="accent5">
                        <a:lumMod val="60000"/>
                        <a:lumOff val="40000"/>
                      </a:schemeClr>
                    </a:solidFill>
                  </a:tcPr>
                </a:tc>
                <a:tc>
                  <a:txBody>
                    <a:bodyPr/>
                    <a:lstStyle/>
                    <a:p>
                      <a:pPr algn="r">
                        <a:spcAft>
                          <a:spcPts val="0"/>
                        </a:spcAft>
                      </a:pPr>
                      <a:r>
                        <a:rPr lang="en-US"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12.8%</a:t>
                      </a:r>
                      <a:endParaRPr lang="zh-CN"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a:noFill/>
                    </a:lnT>
                    <a:lnB>
                      <a:noFill/>
                    </a:lnB>
                    <a:solidFill>
                      <a:srgbClr val="FFFFFF"/>
                    </a:solidFill>
                  </a:tcPr>
                </a:tc>
                <a:tc>
                  <a:txBody>
                    <a:bodyPr/>
                    <a:lstStyle/>
                    <a:p>
                      <a:pPr algn="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70.0%</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a:noFill/>
                    </a:lnT>
                    <a:lnB>
                      <a:noFill/>
                    </a:lnB>
                    <a:solidFill>
                      <a:schemeClr val="accent5">
                        <a:lumMod val="60000"/>
                        <a:lumOff val="40000"/>
                      </a:schemeClr>
                    </a:solidFill>
                  </a:tcPr>
                </a:tc>
                <a:tc>
                  <a:txBody>
                    <a:bodyPr/>
                    <a:lstStyle/>
                    <a:p>
                      <a:pPr algn="ctr">
                        <a:spcAft>
                          <a:spcPts val="0"/>
                        </a:spcAft>
                      </a:pPr>
                      <a:r>
                        <a:rPr lang="en-US"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10</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a:noFill/>
                    </a:lnT>
                    <a:lnB>
                      <a:noFill/>
                    </a:lnB>
                  </a:tcPr>
                </a:tc>
                <a:tc>
                  <a:txBody>
                    <a:bodyPr/>
                    <a:lstStyle/>
                    <a:p>
                      <a:pPr algn="ctr">
                        <a:spcAft>
                          <a:spcPts val="0"/>
                        </a:spcAft>
                      </a:pPr>
                      <a:r>
                        <a:rPr lang="en-US"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7</a:t>
                      </a:r>
                      <a:endParaRPr lang="zh-CN"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a:noFill/>
                    </a:lnT>
                    <a:lnB>
                      <a:noFill/>
                    </a:lnB>
                  </a:tcPr>
                </a:tc>
                <a:tc>
                  <a:txBody>
                    <a:bodyPr/>
                    <a:lstStyle/>
                    <a:p>
                      <a:pPr algn="ctr">
                        <a:spcAft>
                          <a:spcPts val="0"/>
                        </a:spcAft>
                      </a:pPr>
                      <a:r>
                        <a:rPr lang="en-US"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3</a:t>
                      </a:r>
                      <a:endParaRPr lang="zh-CN"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a:noFill/>
                    </a:lnT>
                    <a:lnB>
                      <a:noFill/>
                    </a:lnB>
                  </a:tcPr>
                </a:tc>
                <a:extLst>
                  <a:ext uri="{0D108BD9-81ED-4DB2-BD59-A6C34878D82A}">
                    <a16:rowId xmlns:a16="http://schemas.microsoft.com/office/drawing/2014/main" val="45067936"/>
                  </a:ext>
                </a:extLst>
              </a:tr>
              <a:tr h="227410">
                <a:tc vMerge="1">
                  <a:txBody>
                    <a:bodyPr/>
                    <a:lstStyle/>
                    <a:p>
                      <a:endParaRPr lang="zh-CN" altLang="en-US"/>
                    </a:p>
                  </a:txBody>
                  <a:tcPr/>
                </a:tc>
                <a:tc>
                  <a:txBody>
                    <a:bodyPr/>
                    <a:lstStyle/>
                    <a:p>
                      <a:pPr algn="ctr">
                        <a:spcAft>
                          <a:spcPts val="0"/>
                        </a:spcAft>
                      </a:pPr>
                      <a:r>
                        <a:rPr lang="en-US"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Education Area</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a:noFill/>
                    </a:lnT>
                    <a:lnB>
                      <a:noFill/>
                    </a:lnB>
                  </a:tcPr>
                </a:tc>
                <a:tc>
                  <a:txBody>
                    <a:bodyPr/>
                    <a:lstStyle/>
                    <a:p>
                      <a:pPr algn="r">
                        <a:spcAft>
                          <a:spcPts val="0"/>
                        </a:spcAft>
                      </a:pPr>
                      <a:r>
                        <a:rPr lang="en-US"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1.8</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a:noFill/>
                    </a:lnT>
                    <a:lnB>
                      <a:noFill/>
                    </a:lnB>
                  </a:tcPr>
                </a:tc>
                <a:tc>
                  <a:txBody>
                    <a:bodyPr/>
                    <a:lstStyle/>
                    <a:p>
                      <a:pPr algn="r">
                        <a:spcAft>
                          <a:spcPts val="0"/>
                        </a:spcAft>
                      </a:pPr>
                      <a:r>
                        <a:rPr lang="en-US"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7.7%</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a:noFill/>
                    </a:lnT>
                    <a:lnB>
                      <a:noFill/>
                    </a:lnB>
                    <a:solidFill>
                      <a:schemeClr val="accent5">
                        <a:lumMod val="60000"/>
                        <a:lumOff val="40000"/>
                      </a:schemeClr>
                    </a:solidFill>
                  </a:tcPr>
                </a:tc>
                <a:tc>
                  <a:txBody>
                    <a:bodyPr/>
                    <a:lstStyle/>
                    <a:p>
                      <a:pPr algn="r">
                        <a:spcAft>
                          <a:spcPts val="0"/>
                        </a:spcAft>
                      </a:pPr>
                      <a:r>
                        <a:rPr lang="en-US" sz="1400" kern="100">
                          <a:solidFill>
                            <a:schemeClr val="tx1"/>
                          </a:solidFill>
                          <a:effectLst/>
                          <a:latin typeface="Helvetica" panose="020B0604020202020204" pitchFamily="34" charset="0"/>
                          <a:ea typeface="等线" panose="02010600030101010101" pitchFamily="2" charset="-122"/>
                          <a:cs typeface="Helvetica" panose="020B0604020202020204" pitchFamily="34" charset="0"/>
                        </a:rPr>
                        <a:t>100.0%</a:t>
                      </a:r>
                      <a:endParaRPr lang="zh-CN"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a:noFill/>
                    </a:lnT>
                    <a:lnB>
                      <a:noFill/>
                    </a:lnB>
                  </a:tcPr>
                </a:tc>
                <a:tc>
                  <a:txBody>
                    <a:bodyPr/>
                    <a:lstStyle/>
                    <a:p>
                      <a:pPr algn="ctr">
                        <a:spcAft>
                          <a:spcPts val="0"/>
                        </a:spcAft>
                      </a:pPr>
                      <a:r>
                        <a:rPr lang="en-US"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6</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a:noFill/>
                    </a:lnT>
                    <a:lnB>
                      <a:noFill/>
                    </a:lnB>
                  </a:tcPr>
                </a:tc>
                <a:tc>
                  <a:txBody>
                    <a:bodyPr/>
                    <a:lstStyle/>
                    <a:p>
                      <a:pPr algn="ctr">
                        <a:spcAft>
                          <a:spcPts val="0"/>
                        </a:spcAft>
                      </a:pPr>
                      <a:r>
                        <a:rPr lang="en-US"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6</a:t>
                      </a:r>
                      <a:endParaRPr lang="zh-CN"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a:noFill/>
                    </a:lnT>
                    <a:lnB>
                      <a:noFill/>
                    </a:lnB>
                  </a:tcPr>
                </a:tc>
                <a:tc>
                  <a:txBody>
                    <a:bodyPr/>
                    <a:lstStyle/>
                    <a:p>
                      <a:pPr algn="ctr">
                        <a:spcAft>
                          <a:spcPts val="0"/>
                        </a:spcAft>
                      </a:pPr>
                      <a:r>
                        <a:rPr lang="en-US"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0</a:t>
                      </a:r>
                      <a:endParaRPr lang="zh-CN"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a:noFill/>
                    </a:lnT>
                    <a:lnB>
                      <a:noFill/>
                    </a:lnB>
                  </a:tcPr>
                </a:tc>
                <a:extLst>
                  <a:ext uri="{0D108BD9-81ED-4DB2-BD59-A6C34878D82A}">
                    <a16:rowId xmlns:a16="http://schemas.microsoft.com/office/drawing/2014/main" val="2964752108"/>
                  </a:ext>
                </a:extLst>
              </a:tr>
              <a:tr h="227410">
                <a:tc vMerge="1">
                  <a:txBody>
                    <a:bodyPr/>
                    <a:lstStyle/>
                    <a:p>
                      <a:endParaRPr lang="zh-CN" altLang="en-US"/>
                    </a:p>
                  </a:txBody>
                  <a:tcPr/>
                </a:tc>
                <a:tc>
                  <a:txBody>
                    <a:bodyPr/>
                    <a:lstStyle/>
                    <a:p>
                      <a:pPr algn="ctr">
                        <a:spcAft>
                          <a:spcPts val="0"/>
                        </a:spcAft>
                      </a:pPr>
                      <a:r>
                        <a:rPr lang="en-US"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Government Area</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a:noFill/>
                    </a:lnT>
                    <a:lnB>
                      <a:noFill/>
                    </a:lnB>
                  </a:tcPr>
                </a:tc>
                <a:tc>
                  <a:txBody>
                    <a:bodyPr/>
                    <a:lstStyle/>
                    <a:p>
                      <a:pPr algn="r">
                        <a:spcAft>
                          <a:spcPts val="0"/>
                        </a:spcAft>
                      </a:pPr>
                      <a:r>
                        <a:rPr lang="en-US"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1.8</a:t>
                      </a:r>
                      <a:endParaRPr lang="zh-CN"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a:noFill/>
                    </a:lnT>
                    <a:lnB>
                      <a:noFill/>
                    </a:lnB>
                  </a:tcPr>
                </a:tc>
                <a:tc>
                  <a:txBody>
                    <a:bodyPr/>
                    <a:lstStyle/>
                    <a:p>
                      <a:pPr algn="r">
                        <a:spcAft>
                          <a:spcPts val="0"/>
                        </a:spcAft>
                      </a:pPr>
                      <a:r>
                        <a:rPr lang="en-US"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42.3%</a:t>
                      </a:r>
                      <a:endParaRPr lang="zh-CN"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a:noFill/>
                    </a:lnT>
                    <a:lnB>
                      <a:noFill/>
                    </a:lnB>
                  </a:tcPr>
                </a:tc>
                <a:tc>
                  <a:txBody>
                    <a:bodyPr/>
                    <a:lstStyle/>
                    <a:p>
                      <a:pPr algn="r">
                        <a:spcAft>
                          <a:spcPts val="0"/>
                        </a:spcAft>
                      </a:pPr>
                      <a:r>
                        <a:rPr lang="en-US" sz="1400" kern="100">
                          <a:solidFill>
                            <a:schemeClr val="tx1"/>
                          </a:solidFill>
                          <a:effectLst/>
                          <a:latin typeface="Helvetica" panose="020B0604020202020204" pitchFamily="34" charset="0"/>
                          <a:ea typeface="等线" panose="02010600030101010101" pitchFamily="2" charset="-122"/>
                          <a:cs typeface="Helvetica" panose="020B0604020202020204" pitchFamily="34" charset="0"/>
                        </a:rPr>
                        <a:t>100.0%</a:t>
                      </a:r>
                      <a:endParaRPr lang="zh-CN"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a:noFill/>
                    </a:lnT>
                    <a:lnB>
                      <a:noFill/>
                    </a:lnB>
                  </a:tcPr>
                </a:tc>
                <a:tc>
                  <a:txBody>
                    <a:bodyPr/>
                    <a:lstStyle/>
                    <a:p>
                      <a:pPr algn="ctr">
                        <a:spcAft>
                          <a:spcPts val="0"/>
                        </a:spcAft>
                      </a:pPr>
                      <a:r>
                        <a:rPr lang="en-US"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33</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a:noFill/>
                    </a:lnT>
                    <a:lnB>
                      <a:noFill/>
                    </a:lnB>
                  </a:tcPr>
                </a:tc>
                <a:tc>
                  <a:txBody>
                    <a:bodyPr/>
                    <a:lstStyle/>
                    <a:p>
                      <a:pPr algn="ctr">
                        <a:spcAft>
                          <a:spcPts val="0"/>
                        </a:spcAft>
                      </a:pPr>
                      <a:r>
                        <a:rPr lang="en-US"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33</a:t>
                      </a:r>
                      <a:endParaRPr lang="zh-CN"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a:noFill/>
                    </a:lnT>
                    <a:lnB>
                      <a:noFill/>
                    </a:lnB>
                  </a:tcPr>
                </a:tc>
                <a:tc>
                  <a:txBody>
                    <a:bodyPr/>
                    <a:lstStyle/>
                    <a:p>
                      <a:pPr algn="ctr">
                        <a:spcAft>
                          <a:spcPts val="0"/>
                        </a:spcAft>
                      </a:pPr>
                      <a:r>
                        <a:rPr lang="en-US"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0</a:t>
                      </a:r>
                      <a:endParaRPr lang="zh-CN"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a:noFill/>
                    </a:lnT>
                    <a:lnB>
                      <a:noFill/>
                    </a:lnB>
                  </a:tcPr>
                </a:tc>
                <a:extLst>
                  <a:ext uri="{0D108BD9-81ED-4DB2-BD59-A6C34878D82A}">
                    <a16:rowId xmlns:a16="http://schemas.microsoft.com/office/drawing/2014/main" val="2961567563"/>
                  </a:ext>
                </a:extLst>
              </a:tr>
              <a:tr h="227410">
                <a:tc vMerge="1">
                  <a:txBody>
                    <a:bodyPr/>
                    <a:lstStyle/>
                    <a:p>
                      <a:endParaRPr lang="zh-CN" altLang="en-US"/>
                    </a:p>
                  </a:txBody>
                  <a:tcPr/>
                </a:tc>
                <a:tc>
                  <a:txBody>
                    <a:bodyPr/>
                    <a:lstStyle/>
                    <a:p>
                      <a:pPr algn="ctr">
                        <a:spcAft>
                          <a:spcPts val="0"/>
                        </a:spcAft>
                      </a:pPr>
                      <a:r>
                        <a:rPr lang="en-US"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Transportation Facility</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a:noFill/>
                    </a:lnT>
                    <a:lnB>
                      <a:noFill/>
                    </a:lnB>
                  </a:tcPr>
                </a:tc>
                <a:tc>
                  <a:txBody>
                    <a:bodyPr/>
                    <a:lstStyle/>
                    <a:p>
                      <a:pPr algn="r">
                        <a:spcAft>
                          <a:spcPts val="0"/>
                        </a:spcAft>
                      </a:pPr>
                      <a:r>
                        <a:rPr lang="en-US"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3.0</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a:noFill/>
                    </a:lnT>
                    <a:lnB>
                      <a:noFill/>
                    </a:lnB>
                  </a:tcPr>
                </a:tc>
                <a:tc>
                  <a:txBody>
                    <a:bodyPr/>
                    <a:lstStyle/>
                    <a:p>
                      <a:pPr algn="r">
                        <a:spcAft>
                          <a:spcPts val="0"/>
                        </a:spcAft>
                      </a:pPr>
                      <a:r>
                        <a:rPr lang="en-US"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67.9%</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a:noFill/>
                    </a:lnT>
                    <a:lnB>
                      <a:noFill/>
                    </a:lnB>
                  </a:tcPr>
                </a:tc>
                <a:tc>
                  <a:txBody>
                    <a:bodyPr/>
                    <a:lstStyle/>
                    <a:p>
                      <a:pPr algn="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100.0%</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a:noFill/>
                    </a:lnT>
                    <a:lnB>
                      <a:noFill/>
                    </a:lnB>
                  </a:tcPr>
                </a:tc>
                <a:tc>
                  <a:txBody>
                    <a:bodyPr/>
                    <a:lstStyle/>
                    <a:p>
                      <a:pPr algn="ctr">
                        <a:spcAft>
                          <a:spcPts val="0"/>
                        </a:spcAft>
                      </a:pPr>
                      <a:r>
                        <a:rPr lang="en-US"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53</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a:noFill/>
                    </a:lnT>
                    <a:lnB>
                      <a:noFill/>
                    </a:lnB>
                  </a:tcPr>
                </a:tc>
                <a:tc>
                  <a:txBody>
                    <a:bodyPr/>
                    <a:lstStyle/>
                    <a:p>
                      <a:pPr algn="ctr">
                        <a:spcAft>
                          <a:spcPts val="0"/>
                        </a:spcAft>
                      </a:pPr>
                      <a:r>
                        <a:rPr lang="en-US"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53</a:t>
                      </a:r>
                      <a:endParaRPr lang="zh-CN"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a:noFill/>
                    </a:lnT>
                    <a:lnB>
                      <a:noFill/>
                    </a:lnB>
                  </a:tcPr>
                </a:tc>
                <a:tc>
                  <a:txBody>
                    <a:bodyPr/>
                    <a:lstStyle/>
                    <a:p>
                      <a:pPr algn="ctr">
                        <a:spcAft>
                          <a:spcPts val="0"/>
                        </a:spcAft>
                      </a:pPr>
                      <a:r>
                        <a:rPr lang="en-US"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0</a:t>
                      </a:r>
                      <a:endParaRPr lang="zh-CN"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a:noFill/>
                    </a:lnT>
                    <a:lnB>
                      <a:noFill/>
                    </a:lnB>
                  </a:tcPr>
                </a:tc>
                <a:extLst>
                  <a:ext uri="{0D108BD9-81ED-4DB2-BD59-A6C34878D82A}">
                    <a16:rowId xmlns:a16="http://schemas.microsoft.com/office/drawing/2014/main" val="412817539"/>
                  </a:ext>
                </a:extLst>
              </a:tr>
              <a:tr h="227410">
                <a:tc vMerge="1">
                  <a:txBody>
                    <a:bodyPr/>
                    <a:lstStyle/>
                    <a:p>
                      <a:endParaRPr lang="zh-CN" altLang="en-US"/>
                    </a:p>
                  </a:txBody>
                  <a:tcPr/>
                </a:tc>
                <a:tc>
                  <a:txBody>
                    <a:bodyPr/>
                    <a:lstStyle/>
                    <a:p>
                      <a:pPr algn="ctr">
                        <a:spcAft>
                          <a:spcPts val="0"/>
                        </a:spcAft>
                      </a:pPr>
                      <a:r>
                        <a:rPr lang="en-US" sz="1400" kern="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Land use Aggregation</a:t>
                      </a:r>
                      <a:endParaRPr lang="zh-CN"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2.5</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50.0%</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100.0%</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39</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39</a:t>
                      </a:r>
                      <a:endParaRPr lang="zh-CN"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0</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78629178"/>
                  </a:ext>
                </a:extLst>
              </a:tr>
              <a:tr h="227410">
                <a:tc rowSpan="5">
                  <a:txBody>
                    <a:bodyPr/>
                    <a:lstStyle/>
                    <a:p>
                      <a:pPr algn="ctr">
                        <a:spcAft>
                          <a:spcPts val="0"/>
                        </a:spcAft>
                      </a:pPr>
                      <a:r>
                        <a:rPr lang="en-US" sz="1400" kern="0">
                          <a:solidFill>
                            <a:schemeClr val="tx1"/>
                          </a:solidFill>
                          <a:effectLst/>
                          <a:latin typeface="Helvetica" panose="020B0604020202020204" pitchFamily="34" charset="0"/>
                          <a:ea typeface="等线" panose="02010600030101010101" pitchFamily="2" charset="-122"/>
                          <a:cs typeface="Helvetica" panose="020B0604020202020204" pitchFamily="34" charset="0"/>
                        </a:rPr>
                        <a:t>Transportation Accessibility</a:t>
                      </a:r>
                      <a:endParaRPr lang="zh-CN"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8780" marR="88780" marT="44390" marB="4439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Transfer Dummy</a:t>
                      </a:r>
                      <a:endParaRPr lang="zh-CN"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US"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3.0</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US"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34.6%</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100.0%</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27</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27</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0</a:t>
                      </a:r>
                      <a:endParaRPr lang="zh-CN"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621197345"/>
                  </a:ext>
                </a:extLst>
              </a:tr>
              <a:tr h="227410">
                <a:tc vMerge="1">
                  <a:txBody>
                    <a:bodyPr/>
                    <a:lstStyle/>
                    <a:p>
                      <a:endParaRPr lang="zh-CN" altLang="en-US"/>
                    </a:p>
                  </a:txBody>
                  <a:tcPr/>
                </a:tc>
                <a:tc>
                  <a:txBody>
                    <a:bodyPr/>
                    <a:lstStyle/>
                    <a:p>
                      <a:pPr algn="ctr">
                        <a:spcAft>
                          <a:spcPts val="0"/>
                        </a:spcAft>
                      </a:pPr>
                      <a:r>
                        <a:rPr lang="en-US"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Bicycle Parking</a:t>
                      </a:r>
                      <a:endParaRPr lang="zh-CN"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a:noFill/>
                    </a:lnT>
                    <a:lnB>
                      <a:noFill/>
                    </a:lnB>
                  </a:tcPr>
                </a:tc>
                <a:tc>
                  <a:txBody>
                    <a:bodyPr/>
                    <a:lstStyle/>
                    <a:p>
                      <a:pPr algn="r">
                        <a:spcAft>
                          <a:spcPts val="0"/>
                        </a:spcAft>
                      </a:pPr>
                      <a:r>
                        <a:rPr lang="en-US"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4.5</a:t>
                      </a:r>
                      <a:endParaRPr lang="zh-CN"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a:noFill/>
                    </a:lnT>
                    <a:lnB>
                      <a:noFill/>
                    </a:lnB>
                  </a:tcPr>
                </a:tc>
                <a:tc>
                  <a:txBody>
                    <a:bodyPr/>
                    <a:lstStyle/>
                    <a:p>
                      <a:pPr algn="r">
                        <a:spcAft>
                          <a:spcPts val="0"/>
                        </a:spcAft>
                      </a:pPr>
                      <a:r>
                        <a:rPr lang="en-US"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44.9%</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a:noFill/>
                    </a:lnT>
                    <a:lnB>
                      <a:noFill/>
                    </a:lnB>
                  </a:tcPr>
                </a:tc>
                <a:tc>
                  <a:txBody>
                    <a:bodyPr/>
                    <a:lstStyle/>
                    <a:p>
                      <a:pPr algn="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100.0%</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a:noFill/>
                    </a:lnT>
                    <a:lnB>
                      <a:noFill/>
                    </a:lnB>
                  </a:tcPr>
                </a:tc>
                <a:tc>
                  <a:txBody>
                    <a:bodyPr/>
                    <a:lstStyle/>
                    <a:p>
                      <a:pPr algn="ctr">
                        <a:spcAft>
                          <a:spcPts val="0"/>
                        </a:spcAft>
                      </a:pPr>
                      <a:r>
                        <a:rPr lang="en-US"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35</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a:noFill/>
                    </a:lnT>
                    <a:lnB>
                      <a:noFill/>
                    </a:lnB>
                  </a:tcPr>
                </a:tc>
                <a:tc>
                  <a:txBody>
                    <a:bodyPr/>
                    <a:lstStyle/>
                    <a:p>
                      <a:pPr algn="ctr">
                        <a:spcAft>
                          <a:spcPts val="0"/>
                        </a:spcAft>
                      </a:pPr>
                      <a:r>
                        <a:rPr lang="en-US"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35</a:t>
                      </a:r>
                      <a:endParaRPr lang="zh-CN"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a:noFill/>
                    </a:lnT>
                    <a:lnB>
                      <a:noFill/>
                    </a:lnB>
                  </a:tcPr>
                </a:tc>
                <a:tc>
                  <a:txBody>
                    <a:bodyPr/>
                    <a:lstStyle/>
                    <a:p>
                      <a:pPr algn="ctr">
                        <a:spcAft>
                          <a:spcPts val="0"/>
                        </a:spcAft>
                      </a:pPr>
                      <a:r>
                        <a:rPr lang="en-US"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0</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a:noFill/>
                    </a:lnT>
                    <a:lnB>
                      <a:noFill/>
                    </a:lnB>
                  </a:tcPr>
                </a:tc>
                <a:extLst>
                  <a:ext uri="{0D108BD9-81ED-4DB2-BD59-A6C34878D82A}">
                    <a16:rowId xmlns:a16="http://schemas.microsoft.com/office/drawing/2014/main" val="708998271"/>
                  </a:ext>
                </a:extLst>
              </a:tr>
              <a:tr h="227410">
                <a:tc vMerge="1">
                  <a:txBody>
                    <a:bodyPr/>
                    <a:lstStyle/>
                    <a:p>
                      <a:endParaRPr lang="zh-CN" altLang="en-US"/>
                    </a:p>
                  </a:txBody>
                  <a:tcPr/>
                </a:tc>
                <a:tc>
                  <a:txBody>
                    <a:bodyPr/>
                    <a:lstStyle/>
                    <a:p>
                      <a:pPr algn="ctr">
                        <a:spcAft>
                          <a:spcPts val="0"/>
                        </a:spcAft>
                      </a:pPr>
                      <a:r>
                        <a:rPr lang="en-US"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Bus Capacity</a:t>
                      </a:r>
                      <a:endParaRPr lang="zh-CN"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a:noFill/>
                    </a:lnT>
                    <a:lnB>
                      <a:noFill/>
                    </a:lnB>
                  </a:tcPr>
                </a:tc>
                <a:tc>
                  <a:txBody>
                    <a:bodyPr/>
                    <a:lstStyle/>
                    <a:p>
                      <a:pPr algn="r">
                        <a:spcAft>
                          <a:spcPts val="0"/>
                        </a:spcAft>
                      </a:pPr>
                      <a:r>
                        <a:rPr lang="en-US"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6.6</a:t>
                      </a:r>
                      <a:endParaRPr lang="zh-CN"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a:noFill/>
                    </a:lnT>
                    <a:lnB>
                      <a:noFill/>
                    </a:lnB>
                  </a:tcPr>
                </a:tc>
                <a:tc>
                  <a:txBody>
                    <a:bodyPr/>
                    <a:lstStyle/>
                    <a:p>
                      <a:pPr algn="r">
                        <a:spcAft>
                          <a:spcPts val="0"/>
                        </a:spcAft>
                      </a:pPr>
                      <a:r>
                        <a:rPr lang="en-US"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37.2%</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a:noFill/>
                    </a:lnT>
                    <a:lnB>
                      <a:noFill/>
                    </a:lnB>
                  </a:tcPr>
                </a:tc>
                <a:tc>
                  <a:txBody>
                    <a:bodyPr/>
                    <a:lstStyle/>
                    <a:p>
                      <a:pPr algn="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96.6%</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a:noFill/>
                    </a:lnT>
                    <a:lnB>
                      <a:noFill/>
                    </a:lnB>
                  </a:tcPr>
                </a:tc>
                <a:tc>
                  <a:txBody>
                    <a:bodyPr/>
                    <a:lstStyle/>
                    <a:p>
                      <a:pPr algn="ctr">
                        <a:spcAft>
                          <a:spcPts val="0"/>
                        </a:spcAft>
                      </a:pPr>
                      <a:r>
                        <a:rPr lang="en-US"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29</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a:noFill/>
                    </a:lnT>
                    <a:lnB>
                      <a:noFill/>
                    </a:lnB>
                  </a:tcPr>
                </a:tc>
                <a:tc>
                  <a:txBody>
                    <a:bodyPr/>
                    <a:lstStyle/>
                    <a:p>
                      <a:pPr algn="ctr">
                        <a:spcAft>
                          <a:spcPts val="0"/>
                        </a:spcAft>
                      </a:pPr>
                      <a:r>
                        <a:rPr lang="en-US"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1</a:t>
                      </a:r>
                      <a:endParaRPr lang="zh-CN"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a:noFill/>
                    </a:lnT>
                    <a:lnB>
                      <a:noFill/>
                    </a:lnB>
                  </a:tcPr>
                </a:tc>
                <a:tc>
                  <a:txBody>
                    <a:bodyPr/>
                    <a:lstStyle/>
                    <a:p>
                      <a:pPr algn="ctr">
                        <a:spcAft>
                          <a:spcPts val="0"/>
                        </a:spcAft>
                      </a:pPr>
                      <a:r>
                        <a:rPr lang="en-US"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28</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a:noFill/>
                    </a:lnT>
                    <a:lnB>
                      <a:noFill/>
                    </a:lnB>
                  </a:tcPr>
                </a:tc>
                <a:extLst>
                  <a:ext uri="{0D108BD9-81ED-4DB2-BD59-A6C34878D82A}">
                    <a16:rowId xmlns:a16="http://schemas.microsoft.com/office/drawing/2014/main" val="2351856568"/>
                  </a:ext>
                </a:extLst>
              </a:tr>
              <a:tr h="227410">
                <a:tc vMerge="1">
                  <a:txBody>
                    <a:bodyPr/>
                    <a:lstStyle/>
                    <a:p>
                      <a:endParaRPr lang="zh-CN" altLang="en-US"/>
                    </a:p>
                  </a:txBody>
                  <a:tcPr/>
                </a:tc>
                <a:tc>
                  <a:txBody>
                    <a:bodyPr/>
                    <a:lstStyle/>
                    <a:p>
                      <a:pPr algn="ctr">
                        <a:spcAft>
                          <a:spcPts val="0"/>
                        </a:spcAft>
                      </a:pPr>
                      <a:r>
                        <a:rPr lang="en-US"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Bus Accessibility</a:t>
                      </a:r>
                      <a:endParaRPr lang="zh-CN"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a:noFill/>
                    </a:lnT>
                    <a:lnB>
                      <a:noFill/>
                    </a:lnB>
                  </a:tcPr>
                </a:tc>
                <a:tc>
                  <a:txBody>
                    <a:bodyPr/>
                    <a:lstStyle/>
                    <a:p>
                      <a:pPr algn="r">
                        <a:spcAft>
                          <a:spcPts val="0"/>
                        </a:spcAft>
                      </a:pPr>
                      <a:r>
                        <a:rPr lang="en-US"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6.8</a:t>
                      </a:r>
                      <a:endParaRPr lang="zh-CN"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a:noFill/>
                    </a:lnT>
                    <a:lnB>
                      <a:noFill/>
                    </a:lnB>
                  </a:tcPr>
                </a:tc>
                <a:tc>
                  <a:txBody>
                    <a:bodyPr/>
                    <a:lstStyle/>
                    <a:p>
                      <a:pPr algn="r">
                        <a:spcAft>
                          <a:spcPts val="0"/>
                        </a:spcAft>
                      </a:pPr>
                      <a:r>
                        <a:rPr lang="en-US"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19.2%</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a:noFill/>
                    </a:lnT>
                    <a:lnB>
                      <a:noFill/>
                    </a:lnB>
                  </a:tcPr>
                </a:tc>
                <a:tc>
                  <a:txBody>
                    <a:bodyPr/>
                    <a:lstStyle/>
                    <a:p>
                      <a:pPr algn="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100.0%</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a:noFill/>
                    </a:lnT>
                    <a:lnB>
                      <a:noFill/>
                    </a:lnB>
                  </a:tcPr>
                </a:tc>
                <a:tc>
                  <a:txBody>
                    <a:bodyPr/>
                    <a:lstStyle/>
                    <a:p>
                      <a:pPr algn="ctr">
                        <a:spcAft>
                          <a:spcPts val="0"/>
                        </a:spcAft>
                      </a:pPr>
                      <a:r>
                        <a:rPr lang="en-US"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15</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a:noFill/>
                    </a:lnT>
                    <a:lnB>
                      <a:noFill/>
                    </a:lnB>
                  </a:tcPr>
                </a:tc>
                <a:tc>
                  <a:txBody>
                    <a:bodyPr/>
                    <a:lstStyle/>
                    <a:p>
                      <a:pPr algn="ctr">
                        <a:spcAft>
                          <a:spcPts val="0"/>
                        </a:spcAft>
                      </a:pPr>
                      <a:r>
                        <a:rPr lang="en-US"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15</a:t>
                      </a:r>
                      <a:endParaRPr lang="zh-CN"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a:noFill/>
                    </a:lnT>
                    <a:lnB>
                      <a:noFill/>
                    </a:lnB>
                  </a:tcPr>
                </a:tc>
                <a:tc>
                  <a:txBody>
                    <a:bodyPr/>
                    <a:lstStyle/>
                    <a:p>
                      <a:pPr algn="ctr">
                        <a:spcAft>
                          <a:spcPts val="0"/>
                        </a:spcAft>
                      </a:pPr>
                      <a:r>
                        <a:rPr lang="en-US"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0</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a:noFill/>
                    </a:lnT>
                    <a:lnB>
                      <a:noFill/>
                    </a:lnB>
                  </a:tcPr>
                </a:tc>
                <a:extLst>
                  <a:ext uri="{0D108BD9-81ED-4DB2-BD59-A6C34878D82A}">
                    <a16:rowId xmlns:a16="http://schemas.microsoft.com/office/drawing/2014/main" val="1488898611"/>
                  </a:ext>
                </a:extLst>
              </a:tr>
              <a:tr h="227410">
                <a:tc vMerge="1">
                  <a:txBody>
                    <a:bodyPr/>
                    <a:lstStyle/>
                    <a:p>
                      <a:endParaRPr lang="zh-CN" altLang="en-US"/>
                    </a:p>
                  </a:txBody>
                  <a:tcPr/>
                </a:tc>
                <a:tc>
                  <a:txBody>
                    <a:bodyPr/>
                    <a:lstStyle/>
                    <a:p>
                      <a:pPr algn="ctr">
                        <a:spcAft>
                          <a:spcPts val="0"/>
                        </a:spcAft>
                      </a:pPr>
                      <a:r>
                        <a:rPr lang="en-US"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Road Density</a:t>
                      </a:r>
                      <a:endParaRPr lang="zh-CN"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2.3</a:t>
                      </a:r>
                      <a:endParaRPr lang="zh-CN"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1.3%</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a:noFill/>
                    </a:lnT>
                    <a:lnB w="1270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100.0%</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1</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1</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0</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580033"/>
                  </a:ext>
                </a:extLst>
              </a:tr>
              <a:tr h="227410">
                <a:tc rowSpan="4">
                  <a:txBody>
                    <a:bodyPr/>
                    <a:lstStyle/>
                    <a:p>
                      <a:pPr algn="ctr">
                        <a:spcAft>
                          <a:spcPts val="0"/>
                        </a:spcAft>
                      </a:pPr>
                      <a:r>
                        <a:rPr lang="en-US" sz="1400" kern="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Demographic Socioeconomic Environment</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8780" marR="88780" marT="44390" marB="4439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Population</a:t>
                      </a:r>
                      <a:endParaRPr lang="zh-CN"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US"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23.9</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w="12700" cap="flat" cmpd="sng" algn="ctr">
                      <a:solidFill>
                        <a:srgbClr val="000000"/>
                      </a:solidFill>
                      <a:prstDash val="solid"/>
                      <a:round/>
                      <a:headEnd type="none" w="med" len="med"/>
                      <a:tailEnd type="none" w="med" len="med"/>
                    </a:lnT>
                    <a:lnB>
                      <a:noFill/>
                    </a:lnB>
                    <a:solidFill>
                      <a:schemeClr val="accent5">
                        <a:lumMod val="60000"/>
                        <a:lumOff val="40000"/>
                      </a:schemeClr>
                    </a:solidFill>
                  </a:tcPr>
                </a:tc>
                <a:tc>
                  <a:txBody>
                    <a:bodyPr/>
                    <a:lstStyle/>
                    <a:p>
                      <a:pPr algn="r">
                        <a:spcAft>
                          <a:spcPts val="0"/>
                        </a:spcAft>
                      </a:pPr>
                      <a:r>
                        <a:rPr lang="en-US"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12.8%</a:t>
                      </a:r>
                      <a:endParaRPr lang="zh-CN"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60.0%</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w="12700" cap="flat" cmpd="sng" algn="ctr">
                      <a:solidFill>
                        <a:srgbClr val="000000"/>
                      </a:solidFill>
                      <a:prstDash val="solid"/>
                      <a:round/>
                      <a:headEnd type="none" w="med" len="med"/>
                      <a:tailEnd type="none" w="med" len="med"/>
                    </a:lnT>
                    <a:lnB>
                      <a:noFill/>
                    </a:lnB>
                    <a:solidFill>
                      <a:schemeClr val="accent5">
                        <a:lumMod val="60000"/>
                        <a:lumOff val="40000"/>
                      </a:schemeClr>
                    </a:solidFill>
                  </a:tcPr>
                </a:tc>
                <a:tc>
                  <a:txBody>
                    <a:bodyPr/>
                    <a:lstStyle/>
                    <a:p>
                      <a:pPr algn="ctr">
                        <a:spcAft>
                          <a:spcPts val="0"/>
                        </a:spcAft>
                      </a:pPr>
                      <a:r>
                        <a:rPr lang="en-US"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10</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6</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4</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669761566"/>
                  </a:ext>
                </a:extLst>
              </a:tr>
              <a:tr h="255327">
                <a:tc vMerge="1">
                  <a:txBody>
                    <a:bodyPr/>
                    <a:lstStyle/>
                    <a:p>
                      <a:endParaRPr lang="zh-CN" altLang="en-US"/>
                    </a:p>
                  </a:txBody>
                  <a:tcPr/>
                </a:tc>
                <a:tc>
                  <a:txBody>
                    <a:bodyPr/>
                    <a:lstStyle/>
                    <a:p>
                      <a:pPr algn="ctr">
                        <a:spcAft>
                          <a:spcPts val="0"/>
                        </a:spcAft>
                      </a:pPr>
                      <a:r>
                        <a:rPr lang="en-US"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Household Members</a:t>
                      </a:r>
                      <a:endParaRPr lang="zh-CN"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a:noFill/>
                    </a:lnT>
                    <a:lnB>
                      <a:noFill/>
                    </a:lnB>
                  </a:tcPr>
                </a:tc>
                <a:tc>
                  <a:txBody>
                    <a:bodyPr/>
                    <a:lstStyle/>
                    <a:p>
                      <a:pPr algn="r">
                        <a:spcAft>
                          <a:spcPts val="0"/>
                        </a:spcAft>
                      </a:pPr>
                      <a:r>
                        <a:rPr lang="en-US"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3.0</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a:noFill/>
                    </a:lnT>
                    <a:lnB>
                      <a:noFill/>
                    </a:lnB>
                  </a:tcPr>
                </a:tc>
                <a:tc>
                  <a:txBody>
                    <a:bodyPr/>
                    <a:lstStyle/>
                    <a:p>
                      <a:pPr algn="r">
                        <a:spcAft>
                          <a:spcPts val="0"/>
                        </a:spcAft>
                      </a:pPr>
                      <a:r>
                        <a:rPr lang="en-US"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39.7%</a:t>
                      </a:r>
                      <a:endParaRPr lang="zh-CN"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a:noFill/>
                    </a:lnT>
                    <a:lnB>
                      <a:noFill/>
                    </a:lnB>
                  </a:tcPr>
                </a:tc>
                <a:tc>
                  <a:txBody>
                    <a:bodyPr/>
                    <a:lstStyle/>
                    <a:p>
                      <a:pPr algn="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100.0%</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a:noFill/>
                    </a:lnT>
                    <a:lnB>
                      <a:noFill/>
                    </a:lnB>
                  </a:tcPr>
                </a:tc>
                <a:tc>
                  <a:txBody>
                    <a:bodyPr/>
                    <a:lstStyle/>
                    <a:p>
                      <a:pPr algn="ctr">
                        <a:spcAft>
                          <a:spcPts val="0"/>
                        </a:spcAft>
                      </a:pPr>
                      <a:r>
                        <a:rPr lang="en-US"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31</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a:noFill/>
                    </a:lnT>
                    <a:lnB>
                      <a:noFill/>
                    </a:lnB>
                  </a:tcPr>
                </a:tc>
                <a:tc>
                  <a:txBody>
                    <a:bodyPr/>
                    <a:lstStyle/>
                    <a:p>
                      <a:pPr algn="ctr">
                        <a:spcAft>
                          <a:spcPts val="0"/>
                        </a:spcAft>
                      </a:pPr>
                      <a:r>
                        <a:rPr lang="en-US"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0</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a:noFill/>
                    </a:lnT>
                    <a:lnB>
                      <a:noFill/>
                    </a:lnB>
                  </a:tcPr>
                </a:tc>
                <a:tc>
                  <a:txBody>
                    <a:bodyPr/>
                    <a:lstStyle/>
                    <a:p>
                      <a:pPr algn="ctr">
                        <a:spcAft>
                          <a:spcPts val="0"/>
                        </a:spcAft>
                      </a:pPr>
                      <a:r>
                        <a:rPr lang="en-US"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31</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a:noFill/>
                    </a:lnT>
                    <a:lnB>
                      <a:noFill/>
                    </a:lnB>
                  </a:tcPr>
                </a:tc>
                <a:extLst>
                  <a:ext uri="{0D108BD9-81ED-4DB2-BD59-A6C34878D82A}">
                    <a16:rowId xmlns:a16="http://schemas.microsoft.com/office/drawing/2014/main" val="1532826362"/>
                  </a:ext>
                </a:extLst>
              </a:tr>
              <a:tr h="227410">
                <a:tc vMerge="1">
                  <a:txBody>
                    <a:bodyPr/>
                    <a:lstStyle/>
                    <a:p>
                      <a:endParaRPr lang="zh-CN" altLang="en-US"/>
                    </a:p>
                  </a:txBody>
                  <a:tcPr/>
                </a:tc>
                <a:tc>
                  <a:txBody>
                    <a:bodyPr/>
                    <a:lstStyle/>
                    <a:p>
                      <a:pPr algn="ctr">
                        <a:spcAft>
                          <a:spcPts val="0"/>
                        </a:spcAft>
                      </a:pPr>
                      <a:r>
                        <a:rPr lang="en-US"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Population/Job Balance</a:t>
                      </a:r>
                    </a:p>
                  </a:txBody>
                  <a:tcPr marL="85964" marR="85964" marT="0" marB="0" anchor="ctr">
                    <a:lnL>
                      <a:noFill/>
                    </a:lnL>
                    <a:lnR>
                      <a:noFill/>
                    </a:lnR>
                    <a:lnT>
                      <a:noFill/>
                    </a:lnT>
                    <a:lnB>
                      <a:noFill/>
                    </a:lnB>
                  </a:tcPr>
                </a:tc>
                <a:tc>
                  <a:txBody>
                    <a:bodyPr/>
                    <a:lstStyle/>
                    <a:p>
                      <a:pPr algn="r">
                        <a:spcAft>
                          <a:spcPts val="0"/>
                        </a:spcAft>
                      </a:pPr>
                      <a:r>
                        <a:rPr lang="en-US"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3.0</a:t>
                      </a:r>
                      <a:endParaRPr lang="zh-CN"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a:noFill/>
                    </a:lnT>
                    <a:lnB>
                      <a:noFill/>
                    </a:lnB>
                  </a:tcPr>
                </a:tc>
                <a:tc>
                  <a:txBody>
                    <a:bodyPr/>
                    <a:lstStyle/>
                    <a:p>
                      <a:pPr algn="r">
                        <a:spcAft>
                          <a:spcPts val="0"/>
                        </a:spcAft>
                      </a:pPr>
                      <a:r>
                        <a:rPr lang="en-US"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37.2%</a:t>
                      </a:r>
                      <a:endParaRPr lang="zh-CN"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a:noFill/>
                    </a:lnT>
                    <a:lnB>
                      <a:noFill/>
                    </a:lnB>
                  </a:tcPr>
                </a:tc>
                <a:tc>
                  <a:txBody>
                    <a:bodyPr/>
                    <a:lstStyle/>
                    <a:p>
                      <a:pPr algn="r">
                        <a:spcAft>
                          <a:spcPts val="0"/>
                        </a:spcAft>
                      </a:pPr>
                      <a:r>
                        <a:rPr lang="en-US" sz="1400" kern="100">
                          <a:solidFill>
                            <a:schemeClr val="tx1"/>
                          </a:solidFill>
                          <a:effectLst/>
                          <a:latin typeface="Helvetica" panose="020B0604020202020204" pitchFamily="34" charset="0"/>
                          <a:ea typeface="等线" panose="02010600030101010101" pitchFamily="2" charset="-122"/>
                          <a:cs typeface="Helvetica" panose="020B0604020202020204" pitchFamily="34" charset="0"/>
                        </a:rPr>
                        <a:t>100.0%</a:t>
                      </a:r>
                      <a:endParaRPr lang="zh-CN"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a:noFill/>
                    </a:lnT>
                    <a:lnB>
                      <a:noFill/>
                    </a:lnB>
                  </a:tcPr>
                </a:tc>
                <a:tc>
                  <a:txBody>
                    <a:bodyPr/>
                    <a:lstStyle/>
                    <a:p>
                      <a:pPr algn="ctr">
                        <a:spcAft>
                          <a:spcPts val="0"/>
                        </a:spcAft>
                      </a:pPr>
                      <a:r>
                        <a:rPr lang="en-US"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29</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a:noFill/>
                    </a:lnT>
                    <a:lnB>
                      <a:noFill/>
                    </a:lnB>
                  </a:tcPr>
                </a:tc>
                <a:tc>
                  <a:txBody>
                    <a:bodyPr/>
                    <a:lstStyle/>
                    <a:p>
                      <a:pPr algn="ctr">
                        <a:spcAft>
                          <a:spcPts val="0"/>
                        </a:spcAft>
                      </a:pPr>
                      <a:r>
                        <a:rPr lang="en-US"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0</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a:noFill/>
                    </a:lnT>
                    <a:lnB>
                      <a:noFill/>
                    </a:lnB>
                  </a:tcPr>
                </a:tc>
                <a:tc>
                  <a:txBody>
                    <a:bodyPr/>
                    <a:lstStyle/>
                    <a:p>
                      <a:pPr algn="ctr">
                        <a:spcAft>
                          <a:spcPts val="0"/>
                        </a:spcAft>
                      </a:pPr>
                      <a:r>
                        <a:rPr lang="en-US"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29</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a:noFill/>
                    </a:lnT>
                    <a:lnB>
                      <a:noFill/>
                    </a:lnB>
                  </a:tcPr>
                </a:tc>
                <a:extLst>
                  <a:ext uri="{0D108BD9-81ED-4DB2-BD59-A6C34878D82A}">
                    <a16:rowId xmlns:a16="http://schemas.microsoft.com/office/drawing/2014/main" val="2169523604"/>
                  </a:ext>
                </a:extLst>
              </a:tr>
              <a:tr h="227410">
                <a:tc vMerge="1">
                  <a:txBody>
                    <a:bodyPr/>
                    <a:lstStyle/>
                    <a:p>
                      <a:endParaRPr lang="zh-CN" altLang="en-US"/>
                    </a:p>
                  </a:txBody>
                  <a:tcPr/>
                </a:tc>
                <a:tc>
                  <a:txBody>
                    <a:bodyPr/>
                    <a:lstStyle/>
                    <a:p>
                      <a:pPr algn="ctr">
                        <a:spcAft>
                          <a:spcPts val="0"/>
                        </a:spcAft>
                      </a:pPr>
                      <a:r>
                        <a:rPr lang="en-US" sz="1400" kern="0" dirty="0">
                          <a:solidFill>
                            <a:schemeClr val="tx1"/>
                          </a:solidFill>
                          <a:effectLst/>
                          <a:latin typeface="Helvetica" panose="020B0604020202020204" pitchFamily="34" charset="0"/>
                          <a:ea typeface="MingLiU"/>
                          <a:cs typeface="Helvetica" panose="020B0604020202020204" pitchFamily="34" charset="0"/>
                        </a:rPr>
                        <a:t>Tenant Proportion</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r">
                        <a:spcAft>
                          <a:spcPts val="0"/>
                        </a:spcAft>
                      </a:pPr>
                      <a:r>
                        <a:rPr lang="en-US"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2.2</a:t>
                      </a:r>
                      <a:endParaRPr lang="zh-CN"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r">
                        <a:spcAft>
                          <a:spcPts val="0"/>
                        </a:spcAft>
                      </a:pPr>
                      <a:r>
                        <a:rPr lang="en-US"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21.8%</a:t>
                      </a:r>
                      <a:endParaRPr lang="zh-CN"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r">
                        <a:spcAft>
                          <a:spcPts val="0"/>
                        </a:spcAft>
                      </a:pPr>
                      <a:r>
                        <a:rPr lang="en-US" sz="1400" kern="100">
                          <a:solidFill>
                            <a:schemeClr val="tx1"/>
                          </a:solidFill>
                          <a:effectLst/>
                          <a:latin typeface="Helvetica" panose="020B0604020202020204" pitchFamily="34" charset="0"/>
                          <a:ea typeface="等线" panose="02010600030101010101" pitchFamily="2" charset="-122"/>
                          <a:cs typeface="Helvetica" panose="020B0604020202020204" pitchFamily="34" charset="0"/>
                        </a:rPr>
                        <a:t>100.0%</a:t>
                      </a:r>
                      <a:endParaRPr lang="zh-CN"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17</a:t>
                      </a:r>
                      <a:endParaRPr lang="zh-CN"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0</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rPr>
                        <a:t>17</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5964" marR="85964" marT="0" marB="0" anchor="ctr">
                    <a:lnL>
                      <a:noFill/>
                    </a:lnL>
                    <a:lnR>
                      <a:noFill/>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23585886"/>
                  </a:ext>
                </a:extLst>
              </a:tr>
            </a:tbl>
          </a:graphicData>
        </a:graphic>
      </p:graphicFrame>
      <p:sp>
        <p:nvSpPr>
          <p:cNvPr id="21" name="文本框 20">
            <a:extLst>
              <a:ext uri="{FF2B5EF4-FFF2-40B4-BE49-F238E27FC236}">
                <a16:creationId xmlns:a16="http://schemas.microsoft.com/office/drawing/2014/main" id="{DAA0EA72-9C35-4ED9-B9A1-CC11FB353919}"/>
              </a:ext>
            </a:extLst>
          </p:cNvPr>
          <p:cNvSpPr txBox="1"/>
          <p:nvPr/>
        </p:nvSpPr>
        <p:spPr>
          <a:xfrm>
            <a:off x="551247" y="6032858"/>
            <a:ext cx="7080785" cy="338554"/>
          </a:xfrm>
          <a:prstGeom prst="rect">
            <a:avLst/>
          </a:prstGeom>
          <a:noFill/>
          <a:ln w="19050">
            <a:solidFill>
              <a:schemeClr val="accent5"/>
            </a:solidFill>
            <a:prstDash val="dash"/>
          </a:ln>
        </p:spPr>
        <p:txBody>
          <a:bodyPr wrap="none" rtlCol="0">
            <a:spAutoFit/>
          </a:bodyPr>
          <a:lstStyle>
            <a:defPPr>
              <a:defRPr lang="en-US"/>
            </a:defPPr>
            <a:lvl1pPr marL="285750" indent="-285750">
              <a:buFont typeface="Wingdings" panose="05000000000000000000" pitchFamily="2" charset="2"/>
              <a:buChar char="n"/>
              <a:defRPr sz="1600">
                <a:latin typeface="Helvetica" panose="020B0604020202020204" pitchFamily="34" charset="0"/>
                <a:cs typeface="Helvetica" panose="020B0604020202020204" pitchFamily="34" charset="0"/>
              </a:defRPr>
            </a:lvl1pPr>
          </a:lstStyle>
          <a:p>
            <a:r>
              <a:rPr lang="en-US" altLang="zh-CN" dirty="0"/>
              <a:t>The cell marked with dark color means that it doesn’t meet the judgment.</a:t>
            </a:r>
            <a:endParaRPr lang="zh-CN" altLang="en-US" dirty="0"/>
          </a:p>
        </p:txBody>
      </p:sp>
      <p:grpSp>
        <p:nvGrpSpPr>
          <p:cNvPr id="22" name="组合 21">
            <a:extLst>
              <a:ext uri="{FF2B5EF4-FFF2-40B4-BE49-F238E27FC236}">
                <a16:creationId xmlns:a16="http://schemas.microsoft.com/office/drawing/2014/main" id="{995D74BB-B838-4FB0-BEEA-E9A48AA52475}"/>
              </a:ext>
            </a:extLst>
          </p:cNvPr>
          <p:cNvGrpSpPr/>
          <p:nvPr/>
        </p:nvGrpSpPr>
        <p:grpSpPr>
          <a:xfrm>
            <a:off x="306570" y="591906"/>
            <a:ext cx="3665807" cy="461665"/>
            <a:chOff x="-3" y="4326643"/>
            <a:chExt cx="3665807" cy="461665"/>
          </a:xfrm>
        </p:grpSpPr>
        <p:sp>
          <p:nvSpPr>
            <p:cNvPr id="23" name="矩形 22">
              <a:extLst>
                <a:ext uri="{FF2B5EF4-FFF2-40B4-BE49-F238E27FC236}">
                  <a16:creationId xmlns:a16="http://schemas.microsoft.com/office/drawing/2014/main" id="{6E847B4A-ED01-4E11-837B-4103C3DE3B03}"/>
                </a:ext>
              </a:extLst>
            </p:cNvPr>
            <p:cNvSpPr/>
            <p:nvPr/>
          </p:nvSpPr>
          <p:spPr>
            <a:xfrm>
              <a:off x="-3" y="4460785"/>
              <a:ext cx="193382" cy="1933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24" name="文本框 23">
              <a:extLst>
                <a:ext uri="{FF2B5EF4-FFF2-40B4-BE49-F238E27FC236}">
                  <a16:creationId xmlns:a16="http://schemas.microsoft.com/office/drawing/2014/main" id="{E8B0644D-854B-411E-8EDA-0180ECC1AC86}"/>
                </a:ext>
              </a:extLst>
            </p:cNvPr>
            <p:cNvSpPr txBox="1"/>
            <p:nvPr/>
          </p:nvSpPr>
          <p:spPr>
            <a:xfrm>
              <a:off x="193379" y="4326643"/>
              <a:ext cx="3472425" cy="461665"/>
            </a:xfrm>
            <a:prstGeom prst="rect">
              <a:avLst/>
            </a:prstGeom>
            <a:noFill/>
          </p:spPr>
          <p:txBody>
            <a:bodyPr wrap="none" rtlCol="0">
              <a:spAutoFit/>
            </a:bodyPr>
            <a:lstStyle/>
            <a:p>
              <a:r>
                <a:rPr lang="en-US" altLang="zh-CN" sz="2400" dirty="0">
                  <a:latin typeface="Helvetica" panose="020B0604020202020204" pitchFamily="34" charset="0"/>
                  <a:ea typeface="+mj-ea"/>
                  <a:cs typeface="Helvetica" panose="020B0604020202020204" pitchFamily="34" charset="0"/>
                </a:rPr>
                <a:t>Exploratory regression </a:t>
              </a:r>
            </a:p>
          </p:txBody>
        </p:sp>
      </p:grpSp>
      <p:sp>
        <p:nvSpPr>
          <p:cNvPr id="25" name="矩形 24">
            <a:extLst>
              <a:ext uri="{FF2B5EF4-FFF2-40B4-BE49-F238E27FC236}">
                <a16:creationId xmlns:a16="http://schemas.microsoft.com/office/drawing/2014/main" id="{6958CFCD-53D3-4E8B-B546-D2B783AC7B9E}"/>
              </a:ext>
            </a:extLst>
          </p:cNvPr>
          <p:cNvSpPr/>
          <p:nvPr/>
        </p:nvSpPr>
        <p:spPr>
          <a:xfrm>
            <a:off x="551247" y="1053571"/>
            <a:ext cx="3621919" cy="400110"/>
          </a:xfrm>
          <a:prstGeom prst="rect">
            <a:avLst/>
          </a:prstGeom>
        </p:spPr>
        <p:txBody>
          <a:bodyPr wrap="square">
            <a:spAutoFit/>
          </a:bodyPr>
          <a:lstStyle/>
          <a:p>
            <a:pPr marL="285750" indent="-285750">
              <a:buFont typeface="Wingdings" panose="05000000000000000000" pitchFamily="2" charset="2"/>
              <a:buChar char="l"/>
            </a:pPr>
            <a:r>
              <a:rPr lang="en-US" altLang="zh-CN" sz="2000" dirty="0">
                <a:latin typeface="Helvetica" panose="020B0604020202020204" pitchFamily="34" charset="0"/>
                <a:cs typeface="Helvetica" panose="020B0604020202020204" pitchFamily="34" charset="0"/>
              </a:rPr>
              <a:t>Stage 1</a:t>
            </a:r>
          </a:p>
        </p:txBody>
      </p:sp>
      <p:sp>
        <p:nvSpPr>
          <p:cNvPr id="3" name="文本框 2">
            <a:extLst>
              <a:ext uri="{FF2B5EF4-FFF2-40B4-BE49-F238E27FC236}">
                <a16:creationId xmlns:a16="http://schemas.microsoft.com/office/drawing/2014/main" id="{5E858A29-5696-4C09-96FD-C926C1D171CE}"/>
              </a:ext>
            </a:extLst>
          </p:cNvPr>
          <p:cNvSpPr txBox="1"/>
          <p:nvPr/>
        </p:nvSpPr>
        <p:spPr>
          <a:xfrm>
            <a:off x="3505652" y="1085832"/>
            <a:ext cx="3838124" cy="584775"/>
          </a:xfrm>
          <a:prstGeom prst="rect">
            <a:avLst/>
          </a:prstGeom>
          <a:solidFill>
            <a:schemeClr val="accent5"/>
          </a:solidFill>
        </p:spPr>
        <p:txBody>
          <a:bodyPr wrap="square" rtlCol="0">
            <a:spAutoFit/>
          </a:bodyPr>
          <a:lstStyle/>
          <a:p>
            <a:pPr algn="ctr"/>
            <a:r>
              <a:rPr lang="en-US" altLang="zh-CN" sz="1600" dirty="0">
                <a:solidFill>
                  <a:schemeClr val="bg1"/>
                </a:solidFill>
                <a:latin typeface="Helvetica" panose="020B0604020202020204" pitchFamily="34" charset="0"/>
                <a:cs typeface="Helvetica" panose="020B0604020202020204" pitchFamily="34" charset="0"/>
              </a:rPr>
              <a:t>Suggested value</a:t>
            </a:r>
          </a:p>
          <a:p>
            <a:r>
              <a:rPr lang="en-US" altLang="zh-CN" sz="1600" dirty="0">
                <a:solidFill>
                  <a:schemeClr val="bg1"/>
                </a:solidFill>
                <a:latin typeface="Helvetica" panose="020B0604020202020204" pitchFamily="34" charset="0"/>
                <a:cs typeface="Helvetica" panose="020B0604020202020204" pitchFamily="34" charset="0"/>
              </a:rPr>
              <a:t>VIF&lt; 7.5; Validity &gt; 10%; Stability &gt;90%</a:t>
            </a:r>
            <a:endParaRPr lang="zh-CN" altLang="en-US" sz="1600" dirty="0">
              <a:solidFill>
                <a:schemeClr val="bg1"/>
              </a:solidFill>
              <a:latin typeface="Helvetica" panose="020B0604020202020204" pitchFamily="34" charset="0"/>
              <a:cs typeface="Helvetica" panose="020B0604020202020204" pitchFamily="34" charset="0"/>
            </a:endParaRPr>
          </a:p>
        </p:txBody>
      </p:sp>
      <p:sp>
        <p:nvSpPr>
          <p:cNvPr id="4" name="椭圆 3">
            <a:extLst>
              <a:ext uri="{FF2B5EF4-FFF2-40B4-BE49-F238E27FC236}">
                <a16:creationId xmlns:a16="http://schemas.microsoft.com/office/drawing/2014/main" id="{DCFB36AB-EF55-426A-A9BD-302AB114A7EA}"/>
              </a:ext>
            </a:extLst>
          </p:cNvPr>
          <p:cNvSpPr/>
          <p:nvPr/>
        </p:nvSpPr>
        <p:spPr>
          <a:xfrm>
            <a:off x="4262042" y="1684945"/>
            <a:ext cx="600458" cy="387047"/>
          </a:xfrm>
          <a:prstGeom prst="ellipse">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矩形: 圆角 15">
            <a:extLst>
              <a:ext uri="{FF2B5EF4-FFF2-40B4-BE49-F238E27FC236}">
                <a16:creationId xmlns:a16="http://schemas.microsoft.com/office/drawing/2014/main" id="{87D6CF3D-1996-4C08-B399-4007AFCB975C}"/>
              </a:ext>
            </a:extLst>
          </p:cNvPr>
          <p:cNvSpPr/>
          <p:nvPr/>
        </p:nvSpPr>
        <p:spPr>
          <a:xfrm>
            <a:off x="2198452" y="3190674"/>
            <a:ext cx="1887166" cy="1585608"/>
          </a:xfrm>
          <a:prstGeom prst="roundRect">
            <a:avLst>
              <a:gd name="adj" fmla="val 8692"/>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矩形: 圆角 25">
            <a:extLst>
              <a:ext uri="{FF2B5EF4-FFF2-40B4-BE49-F238E27FC236}">
                <a16:creationId xmlns:a16="http://schemas.microsoft.com/office/drawing/2014/main" id="{6D29DF08-3CD7-4D5A-8A20-E88332052836}"/>
              </a:ext>
            </a:extLst>
          </p:cNvPr>
          <p:cNvSpPr/>
          <p:nvPr/>
        </p:nvSpPr>
        <p:spPr>
          <a:xfrm>
            <a:off x="2198452" y="5234083"/>
            <a:ext cx="1887166" cy="681519"/>
          </a:xfrm>
          <a:prstGeom prst="roundRect">
            <a:avLst>
              <a:gd name="adj" fmla="val 8692"/>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文本框 26">
            <a:extLst>
              <a:ext uri="{FF2B5EF4-FFF2-40B4-BE49-F238E27FC236}">
                <a16:creationId xmlns:a16="http://schemas.microsoft.com/office/drawing/2014/main" id="{496F7125-64B8-4EC4-84FE-F6C093DAB076}"/>
              </a:ext>
            </a:extLst>
          </p:cNvPr>
          <p:cNvSpPr txBox="1"/>
          <p:nvPr/>
        </p:nvSpPr>
        <p:spPr>
          <a:xfrm>
            <a:off x="982493" y="4711912"/>
            <a:ext cx="1132744" cy="646331"/>
          </a:xfrm>
          <a:prstGeom prst="rect">
            <a:avLst/>
          </a:prstGeom>
          <a:solidFill>
            <a:schemeClr val="accent5"/>
          </a:solidFill>
        </p:spPr>
        <p:txBody>
          <a:bodyPr wrap="square" rtlCol="0">
            <a:spAutoFit/>
          </a:bodyPr>
          <a:lstStyle>
            <a:defPPr>
              <a:defRPr lang="en-US"/>
            </a:defPPr>
            <a:lvl1pPr algn="ctr">
              <a:defRPr>
                <a:solidFill>
                  <a:schemeClr val="bg1"/>
                </a:solidFill>
              </a:defRPr>
            </a:lvl1pPr>
          </a:lstStyle>
          <a:p>
            <a:r>
              <a:rPr lang="en-US" altLang="zh-CN" dirty="0"/>
              <a:t>Valid Variable</a:t>
            </a:r>
            <a:endParaRPr lang="zh-CN" altLang="en-US" dirty="0"/>
          </a:p>
        </p:txBody>
      </p:sp>
      <p:sp>
        <p:nvSpPr>
          <p:cNvPr id="28" name="椭圆 27">
            <a:extLst>
              <a:ext uri="{FF2B5EF4-FFF2-40B4-BE49-F238E27FC236}">
                <a16:creationId xmlns:a16="http://schemas.microsoft.com/office/drawing/2014/main" id="{23EAD3C1-5329-47A6-A749-7FCAE48ED53E}"/>
              </a:ext>
            </a:extLst>
          </p:cNvPr>
          <p:cNvSpPr/>
          <p:nvPr/>
        </p:nvSpPr>
        <p:spPr>
          <a:xfrm>
            <a:off x="4940423" y="1703858"/>
            <a:ext cx="763478" cy="387047"/>
          </a:xfrm>
          <a:prstGeom prst="ellipse">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椭圆 28">
            <a:extLst>
              <a:ext uri="{FF2B5EF4-FFF2-40B4-BE49-F238E27FC236}">
                <a16:creationId xmlns:a16="http://schemas.microsoft.com/office/drawing/2014/main" id="{504FFDA0-1D37-48C7-92B0-F4C66D62B3DA}"/>
              </a:ext>
            </a:extLst>
          </p:cNvPr>
          <p:cNvSpPr/>
          <p:nvPr/>
        </p:nvSpPr>
        <p:spPr>
          <a:xfrm>
            <a:off x="5781946" y="1711651"/>
            <a:ext cx="763477" cy="387047"/>
          </a:xfrm>
          <a:prstGeom prst="ellipse">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4962670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8119D5D9-BDF2-4388-AA07-18FE424D9C77}"/>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4 - Influencing Factors on Transit Ridership at Station Level</a:t>
            </a:r>
            <a:endParaRPr lang="en-US" altLang="zh-CN" sz="1400" i="1" dirty="0">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FD789F87-F055-4169-A330-8A0D7C489200}"/>
              </a:ext>
            </a:extLst>
          </p:cNvPr>
          <p:cNvSpPr>
            <a:spLocks noGrp="1"/>
          </p:cNvSpPr>
          <p:nvPr>
            <p:ph type="sldNum" sz="quarter" idx="12"/>
          </p:nvPr>
        </p:nvSpPr>
        <p:spPr/>
        <p:txBody>
          <a:bodyPr/>
          <a:lstStyle/>
          <a:p>
            <a:fld id="{A17BB91D-344C-44E0-9148-DFE0CFF5CFC9}" type="slidenum">
              <a:rPr lang="zh-CN" altLang="en-US" smtClean="0">
                <a:solidFill>
                  <a:schemeClr val="tx1"/>
                </a:solidFill>
              </a:rPr>
              <a:t>53</a:t>
            </a:fld>
            <a:endParaRPr lang="zh-CN" altLang="en-US">
              <a:solidFill>
                <a:schemeClr val="tx1"/>
              </a:solidFill>
            </a:endParaRPr>
          </a:p>
        </p:txBody>
      </p:sp>
      <p:sp>
        <p:nvSpPr>
          <p:cNvPr id="9" name="文本框 8">
            <a:extLst>
              <a:ext uri="{FF2B5EF4-FFF2-40B4-BE49-F238E27FC236}">
                <a16:creationId xmlns:a16="http://schemas.microsoft.com/office/drawing/2014/main" id="{B9F1A2EA-EE6A-46C2-A738-707F3980DFC4}"/>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Identification of valid factors</a:t>
            </a:r>
          </a:p>
        </p:txBody>
      </p:sp>
      <p:sp>
        <p:nvSpPr>
          <p:cNvPr id="10" name="矩形 9">
            <a:extLst>
              <a:ext uri="{FF2B5EF4-FFF2-40B4-BE49-F238E27FC236}">
                <a16:creationId xmlns:a16="http://schemas.microsoft.com/office/drawing/2014/main" id="{FCA49E7C-A9CA-4BFB-A54C-A45A8B03B867}"/>
              </a:ext>
            </a:extLst>
          </p:cNvPr>
          <p:cNvSpPr/>
          <p:nvPr/>
        </p:nvSpPr>
        <p:spPr>
          <a:xfrm>
            <a:off x="1" y="0"/>
            <a:ext cx="736846" cy="533479"/>
          </a:xfrm>
          <a:prstGeom prst="rect">
            <a:avLst/>
          </a:prstGeom>
          <a:solidFill>
            <a:schemeClr val="accent5"/>
          </a:solidFill>
          <a:ln w="28575" cap="flat">
            <a:solidFill>
              <a:schemeClr val="accent5"/>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800" dirty="0">
                <a:solidFill>
                  <a:schemeClr val="bg1"/>
                </a:solidFill>
                <a:latin typeface="Helvetica" panose="020B0604020202020204" pitchFamily="34" charset="0"/>
                <a:cs typeface="Helvetica" panose="020B0604020202020204" pitchFamily="34" charset="0"/>
                <a:sym typeface="Helvetica Light"/>
              </a:rPr>
              <a:t>4.3</a:t>
            </a:r>
            <a:endParaRPr kumimoji="0" lang="zh-CN" altLang="en-US" sz="2800" b="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endParaRPr>
          </a:p>
        </p:txBody>
      </p:sp>
      <p:cxnSp>
        <p:nvCxnSpPr>
          <p:cNvPr id="11" name="直接连接符 10">
            <a:extLst>
              <a:ext uri="{FF2B5EF4-FFF2-40B4-BE49-F238E27FC236}">
                <a16:creationId xmlns:a16="http://schemas.microsoft.com/office/drawing/2014/main" id="{6661742C-81E4-4E76-9C18-94E7D3225EA0}"/>
              </a:ext>
            </a:extLst>
          </p:cNvPr>
          <p:cNvCxnSpPr>
            <a:cxnSpLocks/>
          </p:cNvCxnSpPr>
          <p:nvPr/>
        </p:nvCxnSpPr>
        <p:spPr>
          <a:xfrm>
            <a:off x="736847" y="533480"/>
            <a:ext cx="8407153" cy="0"/>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graphicFrame>
        <p:nvGraphicFramePr>
          <p:cNvPr id="15" name="表格 14">
            <a:extLst>
              <a:ext uri="{FF2B5EF4-FFF2-40B4-BE49-F238E27FC236}">
                <a16:creationId xmlns:a16="http://schemas.microsoft.com/office/drawing/2014/main" id="{9ABDE6CE-D47A-4DAA-A755-0C7E17CD7F7F}"/>
              </a:ext>
            </a:extLst>
          </p:cNvPr>
          <p:cNvGraphicFramePr>
            <a:graphicFrameLocks noGrp="1"/>
          </p:cNvGraphicFramePr>
          <p:nvPr>
            <p:extLst>
              <p:ext uri="{D42A27DB-BD31-4B8C-83A1-F6EECF244321}">
                <p14:modId xmlns:p14="http://schemas.microsoft.com/office/powerpoint/2010/main" val="1727974332"/>
              </p:ext>
            </p:extLst>
          </p:nvPr>
        </p:nvGraphicFramePr>
        <p:xfrm>
          <a:off x="368424" y="1544176"/>
          <a:ext cx="6903782" cy="4821451"/>
        </p:xfrm>
        <a:graphic>
          <a:graphicData uri="http://schemas.openxmlformats.org/drawingml/2006/table">
            <a:tbl>
              <a:tblPr firstRow="1" firstCol="1" bandRow="1"/>
              <a:tblGrid>
                <a:gridCol w="3347672">
                  <a:extLst>
                    <a:ext uri="{9D8B030D-6E8A-4147-A177-3AD203B41FA5}">
                      <a16:colId xmlns:a16="http://schemas.microsoft.com/office/drawing/2014/main" val="3737861838"/>
                    </a:ext>
                  </a:extLst>
                </a:gridCol>
                <a:gridCol w="1185370">
                  <a:extLst>
                    <a:ext uri="{9D8B030D-6E8A-4147-A177-3AD203B41FA5}">
                      <a16:colId xmlns:a16="http://schemas.microsoft.com/office/drawing/2014/main" val="4131232712"/>
                    </a:ext>
                  </a:extLst>
                </a:gridCol>
                <a:gridCol w="1185370">
                  <a:extLst>
                    <a:ext uri="{9D8B030D-6E8A-4147-A177-3AD203B41FA5}">
                      <a16:colId xmlns:a16="http://schemas.microsoft.com/office/drawing/2014/main" val="1993425695"/>
                    </a:ext>
                  </a:extLst>
                </a:gridCol>
                <a:gridCol w="1185370">
                  <a:extLst>
                    <a:ext uri="{9D8B030D-6E8A-4147-A177-3AD203B41FA5}">
                      <a16:colId xmlns:a16="http://schemas.microsoft.com/office/drawing/2014/main" val="2230977265"/>
                    </a:ext>
                  </a:extLst>
                </a:gridCol>
              </a:tblGrid>
              <a:tr h="325686">
                <a:tc rowSpan="2">
                  <a:txBody>
                    <a:bodyPr/>
                    <a:lstStyle/>
                    <a:p>
                      <a:pPr algn="ctr">
                        <a:spcAft>
                          <a:spcPts val="0"/>
                        </a:spcAft>
                      </a:pPr>
                      <a:r>
                        <a:rPr lang="en-US" sz="1400" kern="0" dirty="0">
                          <a:solidFill>
                            <a:schemeClr val="tx1"/>
                          </a:solidFill>
                          <a:effectLst/>
                          <a:latin typeface="Helvetica" panose="020B0604020202020204" pitchFamily="34" charset="0"/>
                          <a:ea typeface="MingLiU"/>
                          <a:cs typeface="Helvetica" panose="020B0604020202020204" pitchFamily="34" charset="0"/>
                        </a:rPr>
                        <a:t>Independent variables</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7377" marR="87377" marT="43689" marB="43689"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a:spcAft>
                          <a:spcPts val="0"/>
                        </a:spcAft>
                      </a:pPr>
                      <a:r>
                        <a:rPr lang="en-US" sz="1400" kern="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Test model</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7377" marR="87377" marT="43689" marB="43689"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337870464"/>
                  </a:ext>
                </a:extLst>
              </a:tr>
              <a:tr h="231059">
                <a:tc vMerge="1">
                  <a:txBody>
                    <a:bodyPr/>
                    <a:lstStyle/>
                    <a:p>
                      <a:endParaRPr lang="zh-CN" altLang="en-US"/>
                    </a:p>
                  </a:txBody>
                  <a:tcPr/>
                </a:tc>
                <a:tc>
                  <a:txBody>
                    <a:bodyPr/>
                    <a:lstStyle/>
                    <a:p>
                      <a:pPr algn="ctr">
                        <a:spcAft>
                          <a:spcPts val="0"/>
                        </a:spcAft>
                      </a:pPr>
                      <a:r>
                        <a:rPr lang="en-US" sz="1400" kern="0" dirty="0">
                          <a:solidFill>
                            <a:schemeClr val="tx1"/>
                          </a:solidFill>
                          <a:effectLst/>
                          <a:latin typeface="Helvetica" panose="020B0604020202020204" pitchFamily="34" charset="0"/>
                          <a:ea typeface="MingLiU"/>
                          <a:cs typeface="Helvetica" panose="020B0604020202020204" pitchFamily="34" charset="0"/>
                        </a:rPr>
                        <a:t>Beta</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58465" marR="5846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Sig</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58465" marR="5846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0">
                          <a:solidFill>
                            <a:schemeClr val="tx1"/>
                          </a:solidFill>
                          <a:effectLst/>
                          <a:latin typeface="Helvetica" panose="020B0604020202020204" pitchFamily="34" charset="0"/>
                          <a:ea typeface="MingLiU"/>
                          <a:cs typeface="Helvetica" panose="020B0604020202020204" pitchFamily="34" charset="0"/>
                        </a:rPr>
                        <a:t>VIF</a:t>
                      </a:r>
                      <a:endParaRPr lang="zh-CN"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58465" marR="5846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09615881"/>
                  </a:ext>
                </a:extLst>
              </a:tr>
              <a:tr h="231059">
                <a:tc>
                  <a:txBody>
                    <a:bodyPr/>
                    <a:lstStyle/>
                    <a:p>
                      <a:pPr algn="ctr">
                        <a:spcAft>
                          <a:spcPts val="0"/>
                        </a:spcAft>
                      </a:pPr>
                      <a:r>
                        <a:rPr lang="en-US" sz="1400" kern="0" dirty="0">
                          <a:solidFill>
                            <a:schemeClr val="tx1"/>
                          </a:solidFill>
                          <a:effectLst/>
                          <a:latin typeface="Helvetica" panose="020B0604020202020204" pitchFamily="34" charset="0"/>
                          <a:ea typeface="MingLiU"/>
                          <a:cs typeface="Helvetica" panose="020B0604020202020204" pitchFamily="34" charset="0"/>
                        </a:rPr>
                        <a:t>Government Area</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58465" marR="58465" marT="0" marB="0" anchor="ctr">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0.10</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58465" marR="58465" marT="0" marB="0" anchor="ctr">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0.02</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58465" marR="58465" marT="0" marB="0" anchor="ctr">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1.36</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58465" marR="58465" marT="0" marB="0" anchor="ctr">
                    <a:lnL>
                      <a:noFill/>
                    </a:lnL>
                    <a:lnR>
                      <a:noFill/>
                    </a:lnR>
                    <a:lnT w="12700" cap="flat" cmpd="sng" algn="ctr">
                      <a:solidFill>
                        <a:srgbClr val="000000"/>
                      </a:solidFill>
                      <a:prstDash val="solid"/>
                      <a:round/>
                      <a:headEnd type="none" w="med" len="med"/>
                      <a:tailEnd type="none" w="med" len="med"/>
                    </a:lnT>
                    <a:lnB>
                      <a:noFill/>
                    </a:lnB>
                    <a:solidFill>
                      <a:srgbClr val="D9D9D9"/>
                    </a:solidFill>
                  </a:tcPr>
                </a:tc>
                <a:extLst>
                  <a:ext uri="{0D108BD9-81ED-4DB2-BD59-A6C34878D82A}">
                    <a16:rowId xmlns:a16="http://schemas.microsoft.com/office/drawing/2014/main" val="3180550203"/>
                  </a:ext>
                </a:extLst>
              </a:tr>
              <a:tr h="231059">
                <a:tc>
                  <a:txBody>
                    <a:bodyPr/>
                    <a:lstStyle/>
                    <a:p>
                      <a:pPr algn="ctr">
                        <a:spcAft>
                          <a:spcPts val="0"/>
                        </a:spcAft>
                      </a:pPr>
                      <a:r>
                        <a:rPr lang="en-US" sz="1400" kern="0" dirty="0">
                          <a:solidFill>
                            <a:schemeClr val="tx1"/>
                          </a:solidFill>
                          <a:effectLst/>
                          <a:latin typeface="Helvetica" panose="020B0604020202020204" pitchFamily="34" charset="0"/>
                          <a:ea typeface="MingLiU"/>
                          <a:cs typeface="Helvetica" panose="020B0604020202020204" pitchFamily="34" charset="0"/>
                        </a:rPr>
                        <a:t>Transportation Facility Area</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58465" marR="58465" marT="0" marB="0" anchor="ctr">
                    <a:lnL>
                      <a:noFill/>
                    </a:lnL>
                    <a:lnR>
                      <a:noFill/>
                    </a:lnR>
                    <a:lnT>
                      <a:noFill/>
                    </a:lnT>
                    <a:lnB>
                      <a:noFill/>
                    </a:lnB>
                    <a:solidFill>
                      <a:srgbClr val="D9D9D9"/>
                    </a:solidFill>
                  </a:tcPr>
                </a:tc>
                <a:tc>
                  <a:txBody>
                    <a:bodyPr/>
                    <a:lstStyle/>
                    <a:p>
                      <a:pPr algn="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0.20</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58465" marR="58465" marT="0" marB="0" anchor="ctr">
                    <a:lnL>
                      <a:noFill/>
                    </a:lnL>
                    <a:lnR>
                      <a:noFill/>
                    </a:lnR>
                    <a:lnT>
                      <a:noFill/>
                    </a:lnT>
                    <a:lnB>
                      <a:noFill/>
                    </a:lnB>
                    <a:solidFill>
                      <a:srgbClr val="D9D9D9"/>
                    </a:solidFill>
                  </a:tcPr>
                </a:tc>
                <a:tc>
                  <a:txBody>
                    <a:bodyPr/>
                    <a:lstStyle/>
                    <a:p>
                      <a:pPr algn="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0.00</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58465" marR="58465" marT="0" marB="0" anchor="ctr">
                    <a:lnL>
                      <a:noFill/>
                    </a:lnL>
                    <a:lnR>
                      <a:noFill/>
                    </a:lnR>
                    <a:lnT>
                      <a:noFill/>
                    </a:lnT>
                    <a:lnB>
                      <a:noFill/>
                    </a:lnB>
                    <a:solidFill>
                      <a:srgbClr val="D9D9D9"/>
                    </a:solidFill>
                  </a:tcPr>
                </a:tc>
                <a:tc>
                  <a:txBody>
                    <a:bodyPr/>
                    <a:lstStyle/>
                    <a:p>
                      <a:pPr algn="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2.31</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58465" marR="58465" marT="0" marB="0" anchor="ctr">
                    <a:lnL>
                      <a:noFill/>
                    </a:lnL>
                    <a:lnR>
                      <a:noFill/>
                    </a:lnR>
                    <a:lnT>
                      <a:noFill/>
                    </a:lnT>
                    <a:lnB>
                      <a:noFill/>
                    </a:lnB>
                    <a:solidFill>
                      <a:srgbClr val="D9D9D9"/>
                    </a:solidFill>
                  </a:tcPr>
                </a:tc>
                <a:extLst>
                  <a:ext uri="{0D108BD9-81ED-4DB2-BD59-A6C34878D82A}">
                    <a16:rowId xmlns:a16="http://schemas.microsoft.com/office/drawing/2014/main" val="2520306731"/>
                  </a:ext>
                </a:extLst>
              </a:tr>
              <a:tr h="231059">
                <a:tc>
                  <a:txBody>
                    <a:bodyPr/>
                    <a:lstStyle/>
                    <a:p>
                      <a:pPr algn="ctr">
                        <a:spcAft>
                          <a:spcPts val="0"/>
                        </a:spcAft>
                      </a:pPr>
                      <a:r>
                        <a:rPr lang="en-US" sz="1400" kern="0" dirty="0">
                          <a:solidFill>
                            <a:schemeClr val="tx1"/>
                          </a:solidFill>
                          <a:effectLst/>
                          <a:latin typeface="Helvetica" panose="020B0604020202020204" pitchFamily="34" charset="0"/>
                          <a:ea typeface="MingLiU"/>
                          <a:cs typeface="Helvetica" panose="020B0604020202020204" pitchFamily="34" charset="0"/>
                        </a:rPr>
                        <a:t>Land use Aggregation</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58465" marR="58465" marT="0" marB="0" anchor="ctr">
                    <a:lnL>
                      <a:noFill/>
                    </a:lnL>
                    <a:lnR>
                      <a:noFill/>
                    </a:lnR>
                    <a:lnT>
                      <a:noFill/>
                    </a:lnT>
                    <a:lnB>
                      <a:noFill/>
                    </a:lnB>
                    <a:solidFill>
                      <a:srgbClr val="D9D9D9"/>
                    </a:solidFill>
                  </a:tcPr>
                </a:tc>
                <a:tc>
                  <a:txBody>
                    <a:bodyPr/>
                    <a:lstStyle/>
                    <a:p>
                      <a:pPr algn="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0.10</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58465" marR="58465" marT="0" marB="0" anchor="ctr">
                    <a:lnL>
                      <a:noFill/>
                    </a:lnL>
                    <a:lnR>
                      <a:noFill/>
                    </a:lnR>
                    <a:lnT>
                      <a:noFill/>
                    </a:lnT>
                    <a:lnB>
                      <a:noFill/>
                    </a:lnB>
                    <a:solidFill>
                      <a:srgbClr val="D9D9D9"/>
                    </a:solidFill>
                  </a:tcPr>
                </a:tc>
                <a:tc>
                  <a:txBody>
                    <a:bodyPr/>
                    <a:lstStyle/>
                    <a:p>
                      <a:pPr algn="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0.03</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58465" marR="58465" marT="0" marB="0" anchor="ctr">
                    <a:lnL>
                      <a:noFill/>
                    </a:lnL>
                    <a:lnR>
                      <a:noFill/>
                    </a:lnR>
                    <a:lnT>
                      <a:noFill/>
                    </a:lnT>
                    <a:lnB>
                      <a:noFill/>
                    </a:lnB>
                    <a:solidFill>
                      <a:srgbClr val="D9D9D9"/>
                    </a:solidFill>
                  </a:tcPr>
                </a:tc>
                <a:tc>
                  <a:txBody>
                    <a:bodyPr/>
                    <a:lstStyle/>
                    <a:p>
                      <a:pPr algn="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1.42</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58465" marR="58465" marT="0" marB="0" anchor="ctr">
                    <a:lnL>
                      <a:noFill/>
                    </a:lnL>
                    <a:lnR>
                      <a:noFill/>
                    </a:lnR>
                    <a:lnT>
                      <a:noFill/>
                    </a:lnT>
                    <a:lnB>
                      <a:noFill/>
                    </a:lnB>
                    <a:solidFill>
                      <a:srgbClr val="D9D9D9"/>
                    </a:solidFill>
                  </a:tcPr>
                </a:tc>
                <a:extLst>
                  <a:ext uri="{0D108BD9-81ED-4DB2-BD59-A6C34878D82A}">
                    <a16:rowId xmlns:a16="http://schemas.microsoft.com/office/drawing/2014/main" val="967428219"/>
                  </a:ext>
                </a:extLst>
              </a:tr>
              <a:tr h="231059">
                <a:tc>
                  <a:txBody>
                    <a:bodyPr/>
                    <a:lstStyle/>
                    <a:p>
                      <a:pPr algn="ctr">
                        <a:spcAft>
                          <a:spcPts val="0"/>
                        </a:spcAft>
                      </a:pPr>
                      <a:r>
                        <a:rPr lang="en-US" sz="1400" kern="0" dirty="0">
                          <a:solidFill>
                            <a:schemeClr val="tx1"/>
                          </a:solidFill>
                          <a:effectLst/>
                          <a:latin typeface="Helvetica" panose="020B0604020202020204" pitchFamily="34" charset="0"/>
                          <a:ea typeface="MingLiU"/>
                          <a:cs typeface="Helvetica" panose="020B0604020202020204" pitchFamily="34" charset="0"/>
                        </a:rPr>
                        <a:t>Bicycle Parking</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58465" marR="58465" marT="0" marB="0" anchor="ctr">
                    <a:lnL>
                      <a:noFill/>
                    </a:lnL>
                    <a:lnR>
                      <a:noFill/>
                    </a:lnR>
                    <a:lnT>
                      <a:noFill/>
                    </a:lnT>
                    <a:lnB>
                      <a:noFill/>
                    </a:lnB>
                  </a:tcPr>
                </a:tc>
                <a:tc>
                  <a:txBody>
                    <a:bodyPr/>
                    <a:lstStyle/>
                    <a:p>
                      <a:pPr algn="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0.46</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58465" marR="58465" marT="0" marB="0" anchor="ctr">
                    <a:lnL>
                      <a:noFill/>
                    </a:lnL>
                    <a:lnR>
                      <a:noFill/>
                    </a:lnR>
                    <a:lnT>
                      <a:noFill/>
                    </a:lnT>
                    <a:lnB>
                      <a:noFill/>
                    </a:lnB>
                  </a:tcPr>
                </a:tc>
                <a:tc>
                  <a:txBody>
                    <a:bodyPr/>
                    <a:lstStyle/>
                    <a:p>
                      <a:pPr algn="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0.00</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58465" marR="58465" marT="0" marB="0" anchor="ctr">
                    <a:lnL>
                      <a:noFill/>
                    </a:lnL>
                    <a:lnR>
                      <a:noFill/>
                    </a:lnR>
                    <a:lnT>
                      <a:noFill/>
                    </a:lnT>
                    <a:lnB>
                      <a:noFill/>
                    </a:lnB>
                  </a:tcPr>
                </a:tc>
                <a:tc>
                  <a:txBody>
                    <a:bodyPr/>
                    <a:lstStyle/>
                    <a:p>
                      <a:pPr algn="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2.60</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58465" marR="58465" marT="0" marB="0" anchor="ctr">
                    <a:lnL>
                      <a:noFill/>
                    </a:lnL>
                    <a:lnR>
                      <a:noFill/>
                    </a:lnR>
                    <a:lnT>
                      <a:noFill/>
                    </a:lnT>
                    <a:lnB>
                      <a:noFill/>
                    </a:lnB>
                  </a:tcPr>
                </a:tc>
                <a:extLst>
                  <a:ext uri="{0D108BD9-81ED-4DB2-BD59-A6C34878D82A}">
                    <a16:rowId xmlns:a16="http://schemas.microsoft.com/office/drawing/2014/main" val="4244961696"/>
                  </a:ext>
                </a:extLst>
              </a:tr>
              <a:tr h="231059">
                <a:tc>
                  <a:txBody>
                    <a:bodyPr/>
                    <a:lstStyle/>
                    <a:p>
                      <a:pPr algn="ctr">
                        <a:spcAft>
                          <a:spcPts val="0"/>
                        </a:spcAft>
                      </a:pPr>
                      <a:r>
                        <a:rPr lang="en-US" sz="1400" kern="0" dirty="0">
                          <a:solidFill>
                            <a:schemeClr val="tx1"/>
                          </a:solidFill>
                          <a:effectLst/>
                          <a:latin typeface="Helvetica" panose="020B0604020202020204" pitchFamily="34" charset="0"/>
                          <a:ea typeface="MingLiU"/>
                          <a:cs typeface="Helvetica" panose="020B0604020202020204" pitchFamily="34" charset="0"/>
                        </a:rPr>
                        <a:t>Bus Capacity</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58465" marR="58465" marT="0" marB="0" anchor="ctr">
                    <a:lnL>
                      <a:noFill/>
                    </a:lnL>
                    <a:lnR>
                      <a:noFill/>
                    </a:lnR>
                    <a:lnT>
                      <a:noFill/>
                    </a:lnT>
                    <a:lnB>
                      <a:noFill/>
                    </a:lnB>
                  </a:tcPr>
                </a:tc>
                <a:tc>
                  <a:txBody>
                    <a:bodyPr/>
                    <a:lstStyle/>
                    <a:p>
                      <a:pPr algn="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-0.20</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58465" marR="58465" marT="0" marB="0" anchor="ctr">
                    <a:lnL>
                      <a:noFill/>
                    </a:lnL>
                    <a:lnR>
                      <a:noFill/>
                    </a:lnR>
                    <a:lnT>
                      <a:noFill/>
                    </a:lnT>
                    <a:lnB>
                      <a:noFill/>
                    </a:lnB>
                  </a:tcPr>
                </a:tc>
                <a:tc>
                  <a:txBody>
                    <a:bodyPr/>
                    <a:lstStyle/>
                    <a:p>
                      <a:pPr algn="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0.01</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58465" marR="58465" marT="0" marB="0" anchor="ctr">
                    <a:lnL>
                      <a:noFill/>
                    </a:lnL>
                    <a:lnR>
                      <a:noFill/>
                    </a:lnR>
                    <a:lnT>
                      <a:noFill/>
                    </a:lnT>
                    <a:lnB>
                      <a:noFill/>
                    </a:lnB>
                  </a:tcPr>
                </a:tc>
                <a:tc>
                  <a:txBody>
                    <a:bodyPr/>
                    <a:lstStyle/>
                    <a:p>
                      <a:pPr algn="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3.56</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58465" marR="58465" marT="0" marB="0" anchor="ctr">
                    <a:lnL>
                      <a:noFill/>
                    </a:lnL>
                    <a:lnR>
                      <a:noFill/>
                    </a:lnR>
                    <a:lnT>
                      <a:noFill/>
                    </a:lnT>
                    <a:lnB>
                      <a:noFill/>
                    </a:lnB>
                  </a:tcPr>
                </a:tc>
                <a:extLst>
                  <a:ext uri="{0D108BD9-81ED-4DB2-BD59-A6C34878D82A}">
                    <a16:rowId xmlns:a16="http://schemas.microsoft.com/office/drawing/2014/main" val="3018227511"/>
                  </a:ext>
                </a:extLst>
              </a:tr>
              <a:tr h="231059">
                <a:tc>
                  <a:txBody>
                    <a:bodyPr/>
                    <a:lstStyle/>
                    <a:p>
                      <a:pPr algn="ctr">
                        <a:spcAft>
                          <a:spcPts val="0"/>
                        </a:spcAft>
                      </a:pPr>
                      <a:r>
                        <a:rPr lang="en-US" sz="1400" kern="0" dirty="0">
                          <a:solidFill>
                            <a:schemeClr val="tx1"/>
                          </a:solidFill>
                          <a:effectLst/>
                          <a:latin typeface="Helvetica" panose="020B0604020202020204" pitchFamily="34" charset="0"/>
                          <a:ea typeface="MingLiU"/>
                          <a:cs typeface="Helvetica" panose="020B0604020202020204" pitchFamily="34" charset="0"/>
                        </a:rPr>
                        <a:t>Bus Accessibility</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58465" marR="58465" marT="0" marB="0" anchor="ctr">
                    <a:lnL>
                      <a:noFill/>
                    </a:lnL>
                    <a:lnR>
                      <a:noFill/>
                    </a:lnR>
                    <a:lnT>
                      <a:noFill/>
                    </a:lnT>
                    <a:lnB>
                      <a:noFill/>
                    </a:lnB>
                  </a:tcPr>
                </a:tc>
                <a:tc>
                  <a:txBody>
                    <a:bodyPr/>
                    <a:lstStyle/>
                    <a:p>
                      <a:pPr algn="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0.26</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58465" marR="58465" marT="0" marB="0" anchor="ctr">
                    <a:lnL>
                      <a:noFill/>
                    </a:lnL>
                    <a:lnR>
                      <a:noFill/>
                    </a:lnR>
                    <a:lnT>
                      <a:noFill/>
                    </a:lnT>
                    <a:lnB>
                      <a:noFill/>
                    </a:lnB>
                  </a:tcPr>
                </a:tc>
                <a:tc>
                  <a:txBody>
                    <a:bodyPr/>
                    <a:lstStyle/>
                    <a:p>
                      <a:pPr algn="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0.00</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58465" marR="58465" marT="0" marB="0" anchor="ctr">
                    <a:lnL>
                      <a:noFill/>
                    </a:lnL>
                    <a:lnR>
                      <a:noFill/>
                    </a:lnR>
                    <a:lnT>
                      <a:noFill/>
                    </a:lnT>
                    <a:lnB>
                      <a:noFill/>
                    </a:lnB>
                  </a:tcPr>
                </a:tc>
                <a:tc>
                  <a:txBody>
                    <a:bodyPr/>
                    <a:lstStyle/>
                    <a:p>
                      <a:pPr algn="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4.71</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58465" marR="58465" marT="0" marB="0" anchor="ctr">
                    <a:lnL>
                      <a:noFill/>
                    </a:lnL>
                    <a:lnR>
                      <a:noFill/>
                    </a:lnR>
                    <a:lnT>
                      <a:noFill/>
                    </a:lnT>
                    <a:lnB>
                      <a:noFill/>
                    </a:lnB>
                  </a:tcPr>
                </a:tc>
                <a:extLst>
                  <a:ext uri="{0D108BD9-81ED-4DB2-BD59-A6C34878D82A}">
                    <a16:rowId xmlns:a16="http://schemas.microsoft.com/office/drawing/2014/main" val="3207812943"/>
                  </a:ext>
                </a:extLst>
              </a:tr>
              <a:tr h="231059">
                <a:tc>
                  <a:txBody>
                    <a:bodyPr/>
                    <a:lstStyle/>
                    <a:p>
                      <a:pPr algn="ctr">
                        <a:spcAft>
                          <a:spcPts val="0"/>
                        </a:spcAft>
                      </a:pPr>
                      <a:r>
                        <a:rPr lang="en-US" sz="1400" kern="0">
                          <a:solidFill>
                            <a:schemeClr val="tx1"/>
                          </a:solidFill>
                          <a:effectLst/>
                          <a:latin typeface="Helvetica" panose="020B0604020202020204" pitchFamily="34" charset="0"/>
                          <a:ea typeface="MingLiU"/>
                          <a:cs typeface="Helvetica" panose="020B0604020202020204" pitchFamily="34" charset="0"/>
                        </a:rPr>
                        <a:t>Transfer Dummy</a:t>
                      </a:r>
                      <a:endParaRPr lang="zh-CN"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58465" marR="58465" marT="0" marB="0" anchor="ctr">
                    <a:lnL>
                      <a:noFill/>
                    </a:lnL>
                    <a:lnR>
                      <a:noFill/>
                    </a:lnR>
                    <a:lnT>
                      <a:noFill/>
                    </a:lnT>
                    <a:lnB>
                      <a:noFill/>
                    </a:lnB>
                  </a:tcPr>
                </a:tc>
                <a:tc>
                  <a:txBody>
                    <a:bodyPr/>
                    <a:lstStyle/>
                    <a:p>
                      <a:pPr algn="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0.26</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58465" marR="58465" marT="0" marB="0" anchor="ctr">
                    <a:lnL>
                      <a:noFill/>
                    </a:lnL>
                    <a:lnR>
                      <a:noFill/>
                    </a:lnR>
                    <a:lnT>
                      <a:noFill/>
                    </a:lnT>
                    <a:lnB>
                      <a:noFill/>
                    </a:lnB>
                  </a:tcPr>
                </a:tc>
                <a:tc>
                  <a:txBody>
                    <a:bodyPr/>
                    <a:lstStyle/>
                    <a:p>
                      <a:pPr algn="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0.00</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58465" marR="58465" marT="0" marB="0" anchor="ctr">
                    <a:lnL>
                      <a:noFill/>
                    </a:lnL>
                    <a:lnR>
                      <a:noFill/>
                    </a:lnR>
                    <a:lnT>
                      <a:noFill/>
                    </a:lnT>
                    <a:lnB>
                      <a:noFill/>
                    </a:lnB>
                  </a:tcPr>
                </a:tc>
                <a:tc>
                  <a:txBody>
                    <a:bodyPr/>
                    <a:lstStyle/>
                    <a:p>
                      <a:pPr algn="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2.79</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58465" marR="58465" marT="0" marB="0" anchor="ctr">
                    <a:lnL>
                      <a:noFill/>
                    </a:lnL>
                    <a:lnR>
                      <a:noFill/>
                    </a:lnR>
                    <a:lnT>
                      <a:noFill/>
                    </a:lnT>
                    <a:lnB>
                      <a:noFill/>
                    </a:lnB>
                  </a:tcPr>
                </a:tc>
                <a:extLst>
                  <a:ext uri="{0D108BD9-81ED-4DB2-BD59-A6C34878D82A}">
                    <a16:rowId xmlns:a16="http://schemas.microsoft.com/office/drawing/2014/main" val="4186760006"/>
                  </a:ext>
                </a:extLst>
              </a:tr>
              <a:tr h="231059">
                <a:tc>
                  <a:txBody>
                    <a:bodyPr/>
                    <a:lstStyle/>
                    <a:p>
                      <a:pPr algn="ctr">
                        <a:spcAft>
                          <a:spcPts val="0"/>
                        </a:spcAft>
                      </a:pPr>
                      <a:r>
                        <a:rPr lang="en-US" sz="1400" kern="0" dirty="0">
                          <a:solidFill>
                            <a:schemeClr val="tx1"/>
                          </a:solidFill>
                          <a:effectLst/>
                          <a:latin typeface="Helvetica" panose="020B0604020202020204" pitchFamily="34" charset="0"/>
                          <a:ea typeface="MingLiU"/>
                          <a:cs typeface="Helvetica" panose="020B0604020202020204" pitchFamily="34" charset="0"/>
                        </a:rPr>
                        <a:t>Population/Job Balance</a:t>
                      </a:r>
                    </a:p>
                  </a:txBody>
                  <a:tcPr marL="58465" marR="58465" marT="0" marB="0" anchor="ctr">
                    <a:lnL>
                      <a:noFill/>
                    </a:lnL>
                    <a:lnR>
                      <a:noFill/>
                    </a:lnR>
                    <a:lnT>
                      <a:noFill/>
                    </a:lnT>
                    <a:lnB>
                      <a:noFill/>
                    </a:lnB>
                    <a:solidFill>
                      <a:srgbClr val="D9D9D9"/>
                    </a:solidFill>
                  </a:tcPr>
                </a:tc>
                <a:tc>
                  <a:txBody>
                    <a:bodyPr/>
                    <a:lstStyle/>
                    <a:p>
                      <a:pPr algn="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-0.10</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58465" marR="58465" marT="0" marB="0" anchor="ctr">
                    <a:lnL>
                      <a:noFill/>
                    </a:lnL>
                    <a:lnR>
                      <a:noFill/>
                    </a:lnR>
                    <a:lnT>
                      <a:noFill/>
                    </a:lnT>
                    <a:lnB>
                      <a:noFill/>
                    </a:lnB>
                    <a:solidFill>
                      <a:srgbClr val="D9D9D9"/>
                    </a:solidFill>
                  </a:tcPr>
                </a:tc>
                <a:tc>
                  <a:txBody>
                    <a:bodyPr/>
                    <a:lstStyle/>
                    <a:p>
                      <a:pPr algn="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0.05</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58465" marR="58465" marT="0" marB="0" anchor="ctr">
                    <a:lnL>
                      <a:noFill/>
                    </a:lnL>
                    <a:lnR>
                      <a:noFill/>
                    </a:lnR>
                    <a:lnT>
                      <a:noFill/>
                    </a:lnT>
                    <a:lnB>
                      <a:noFill/>
                    </a:lnB>
                    <a:solidFill>
                      <a:srgbClr val="D9D9D9"/>
                    </a:solidFill>
                  </a:tcPr>
                </a:tc>
                <a:tc>
                  <a:txBody>
                    <a:bodyPr/>
                    <a:lstStyle/>
                    <a:p>
                      <a:pPr algn="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1.94</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58465" marR="58465" marT="0" marB="0" anchor="ctr">
                    <a:lnL>
                      <a:noFill/>
                    </a:lnL>
                    <a:lnR>
                      <a:noFill/>
                    </a:lnR>
                    <a:lnT>
                      <a:noFill/>
                    </a:lnT>
                    <a:lnB>
                      <a:noFill/>
                    </a:lnB>
                    <a:solidFill>
                      <a:srgbClr val="D9D9D9"/>
                    </a:solidFill>
                  </a:tcPr>
                </a:tc>
                <a:extLst>
                  <a:ext uri="{0D108BD9-81ED-4DB2-BD59-A6C34878D82A}">
                    <a16:rowId xmlns:a16="http://schemas.microsoft.com/office/drawing/2014/main" val="3313360249"/>
                  </a:ext>
                </a:extLst>
              </a:tr>
              <a:tr h="231059">
                <a:tc>
                  <a:txBody>
                    <a:bodyPr/>
                    <a:lstStyle/>
                    <a:p>
                      <a:pPr algn="ctr">
                        <a:spcAft>
                          <a:spcPts val="0"/>
                        </a:spcAft>
                      </a:pPr>
                      <a:r>
                        <a:rPr lang="en-US" sz="1400" kern="0" dirty="0">
                          <a:solidFill>
                            <a:schemeClr val="tx1"/>
                          </a:solidFill>
                          <a:effectLst/>
                          <a:latin typeface="Helvetica" panose="020B0604020202020204" pitchFamily="34" charset="0"/>
                          <a:ea typeface="MingLiU"/>
                          <a:cs typeface="Helvetica" panose="020B0604020202020204" pitchFamily="34" charset="0"/>
                        </a:rPr>
                        <a:t>Tenant Proportion</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58465" marR="58465" marT="0" marB="0" anchor="ctr">
                    <a:lnL>
                      <a:noFill/>
                    </a:lnL>
                    <a:lnR>
                      <a:noFill/>
                    </a:lnR>
                    <a:lnT>
                      <a:noFill/>
                    </a:lnT>
                    <a:lnB>
                      <a:noFill/>
                    </a:lnB>
                    <a:solidFill>
                      <a:srgbClr val="D9D9D9"/>
                    </a:solidFill>
                  </a:tcPr>
                </a:tc>
                <a:tc>
                  <a:txBody>
                    <a:bodyPr/>
                    <a:lstStyle/>
                    <a:p>
                      <a:pPr algn="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-0.09</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58465" marR="58465" marT="0" marB="0" anchor="ctr">
                    <a:lnL>
                      <a:noFill/>
                    </a:lnL>
                    <a:lnR>
                      <a:noFill/>
                    </a:lnR>
                    <a:lnT>
                      <a:noFill/>
                    </a:lnT>
                    <a:lnB>
                      <a:noFill/>
                    </a:lnB>
                    <a:solidFill>
                      <a:srgbClr val="D9D9D9"/>
                    </a:solidFill>
                  </a:tcPr>
                </a:tc>
                <a:tc>
                  <a:txBody>
                    <a:bodyPr/>
                    <a:lstStyle/>
                    <a:p>
                      <a:pPr algn="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0.03</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58465" marR="58465" marT="0" marB="0" anchor="ctr">
                    <a:lnL>
                      <a:noFill/>
                    </a:lnL>
                    <a:lnR>
                      <a:noFill/>
                    </a:lnR>
                    <a:lnT>
                      <a:noFill/>
                    </a:lnT>
                    <a:lnB>
                      <a:noFill/>
                    </a:lnB>
                    <a:solidFill>
                      <a:srgbClr val="D9D9D9"/>
                    </a:solidFill>
                  </a:tcPr>
                </a:tc>
                <a:tc>
                  <a:txBody>
                    <a:bodyPr/>
                    <a:lstStyle/>
                    <a:p>
                      <a:pPr algn="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1.32</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58465" marR="58465" marT="0" marB="0" anchor="ctr">
                    <a:lnL>
                      <a:noFill/>
                    </a:lnL>
                    <a:lnR>
                      <a:noFill/>
                    </a:lnR>
                    <a:lnT>
                      <a:noFill/>
                    </a:lnT>
                    <a:lnB>
                      <a:noFill/>
                    </a:lnB>
                    <a:solidFill>
                      <a:srgbClr val="D9D9D9"/>
                    </a:solidFill>
                  </a:tcPr>
                </a:tc>
                <a:extLst>
                  <a:ext uri="{0D108BD9-81ED-4DB2-BD59-A6C34878D82A}">
                    <a16:rowId xmlns:a16="http://schemas.microsoft.com/office/drawing/2014/main" val="905293847"/>
                  </a:ext>
                </a:extLst>
              </a:tr>
              <a:tr h="231059">
                <a:tc>
                  <a:txBody>
                    <a:bodyPr/>
                    <a:lstStyle/>
                    <a:p>
                      <a:pPr algn="ctr">
                        <a:spcAft>
                          <a:spcPts val="0"/>
                        </a:spcAft>
                      </a:pPr>
                      <a:r>
                        <a:rPr lang="en-US" sz="1400" kern="0">
                          <a:solidFill>
                            <a:schemeClr val="tx1"/>
                          </a:solidFill>
                          <a:effectLst/>
                          <a:latin typeface="Helvetica" panose="020B0604020202020204" pitchFamily="34" charset="0"/>
                          <a:ea typeface="MingLiU"/>
                          <a:cs typeface="Helvetica" panose="020B0604020202020204" pitchFamily="34" charset="0"/>
                        </a:rPr>
                        <a:t>Household Members</a:t>
                      </a:r>
                      <a:endParaRPr lang="zh-CN"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58465" marR="58465" marT="0" marB="0" anchor="ctr">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58465" marR="58465" marT="0" marB="0" anchor="ctr">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58465" marR="58465" marT="0" marB="0" anchor="ctr">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58465" marR="58465" marT="0" marB="0" anchor="ctr">
                    <a:lnL>
                      <a:noFill/>
                    </a:lnL>
                    <a:lnR>
                      <a:noFill/>
                    </a:lnR>
                    <a:lnT>
                      <a:noFill/>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471045995"/>
                  </a:ext>
                </a:extLst>
              </a:tr>
              <a:tr h="325686">
                <a:tc>
                  <a:txBody>
                    <a:bodyPr/>
                    <a:lstStyle/>
                    <a:p>
                      <a:pPr algn="ctr">
                        <a:spcAft>
                          <a:spcPts val="0"/>
                        </a:spcAft>
                      </a:pPr>
                      <a:r>
                        <a:rPr lang="en-US" sz="1400" kern="0" dirty="0">
                          <a:solidFill>
                            <a:schemeClr val="tx1"/>
                          </a:solidFill>
                          <a:effectLst/>
                          <a:latin typeface="Helvetica" panose="020B0604020202020204" pitchFamily="34" charset="0"/>
                          <a:ea typeface="MingLiU"/>
                          <a:cs typeface="Helvetica" panose="020B0604020202020204" pitchFamily="34" charset="0"/>
                        </a:rPr>
                        <a:t>Residual sum of squares</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58465" marR="58465" marT="0" marB="0" anchor="ctr">
                    <a:lnL>
                      <a:noFill/>
                    </a:lnL>
                    <a:lnR>
                      <a:noFill/>
                    </a:lnR>
                    <a:lnT w="12700" cap="flat" cmpd="sng" algn="ctr">
                      <a:solidFill>
                        <a:srgbClr val="000000"/>
                      </a:solidFill>
                      <a:prstDash val="solid"/>
                      <a:round/>
                      <a:headEnd type="none" w="med" len="med"/>
                      <a:tailEnd type="none" w="med" len="med"/>
                    </a:lnT>
                    <a:lnB>
                      <a:noFill/>
                    </a:lnB>
                  </a:tcPr>
                </a:tc>
                <a:tc gridSpan="3">
                  <a:txBody>
                    <a:bodyPr/>
                    <a:lstStyle/>
                    <a:p>
                      <a:pPr algn="ctr">
                        <a:spcAft>
                          <a:spcPts val="0"/>
                        </a:spcAft>
                      </a:pPr>
                      <a:r>
                        <a:rPr lang="en-US" sz="1400" kern="0" dirty="0">
                          <a:solidFill>
                            <a:schemeClr val="tx1"/>
                          </a:solidFill>
                          <a:effectLst/>
                          <a:latin typeface="Helvetica" panose="020B0604020202020204" pitchFamily="34" charset="0"/>
                          <a:ea typeface="MingLiU"/>
                          <a:cs typeface="Helvetica" panose="020B0604020202020204" pitchFamily="34" charset="0"/>
                        </a:rPr>
                        <a:t>3377449</a:t>
                      </a:r>
                      <a:r>
                        <a:rPr lang="en-US" sz="1400" kern="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90</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7377" marR="87377" marT="43689" marB="43689"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061856252"/>
                  </a:ext>
                </a:extLst>
              </a:tr>
              <a:tr h="325686">
                <a:tc>
                  <a:txBody>
                    <a:bodyPr/>
                    <a:lstStyle/>
                    <a:p>
                      <a:pPr algn="ctr">
                        <a:spcAft>
                          <a:spcPts val="0"/>
                        </a:spcAft>
                      </a:pPr>
                      <a:r>
                        <a:rPr lang="en-US" sz="1400" kern="0" dirty="0">
                          <a:solidFill>
                            <a:schemeClr val="tx1"/>
                          </a:solidFill>
                          <a:effectLst/>
                          <a:latin typeface="Helvetica" panose="020B0604020202020204" pitchFamily="34" charset="0"/>
                          <a:ea typeface="MingLiU"/>
                          <a:cs typeface="Helvetica" panose="020B0604020202020204" pitchFamily="34" charset="0"/>
                        </a:rPr>
                        <a:t>Adjusted </a:t>
                      </a:r>
                      <a:r>
                        <a:rPr lang="en-US" sz="1400" i="1" kern="0" dirty="0">
                          <a:solidFill>
                            <a:schemeClr val="tx1"/>
                          </a:solidFill>
                          <a:effectLst/>
                          <a:latin typeface="Helvetica" panose="020B0604020202020204" pitchFamily="34" charset="0"/>
                          <a:ea typeface="MingLiU"/>
                          <a:cs typeface="Helvetica" panose="020B0604020202020204" pitchFamily="34" charset="0"/>
                        </a:rPr>
                        <a:t>R</a:t>
                      </a:r>
                      <a:r>
                        <a:rPr lang="en-US" sz="1400" i="1" kern="0" baseline="30000" dirty="0">
                          <a:solidFill>
                            <a:schemeClr val="tx1"/>
                          </a:solidFill>
                          <a:effectLst/>
                          <a:latin typeface="Helvetica" panose="020B0604020202020204" pitchFamily="34" charset="0"/>
                          <a:ea typeface="MingLiU"/>
                          <a:cs typeface="Helvetica" panose="020B0604020202020204" pitchFamily="34" charset="0"/>
                        </a:rPr>
                        <a:t>2</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58465" marR="58465" marT="0" marB="0" anchor="ctr">
                    <a:lnL>
                      <a:noFill/>
                    </a:lnL>
                    <a:lnR>
                      <a:noFill/>
                    </a:lnR>
                    <a:lnT>
                      <a:noFill/>
                    </a:lnT>
                    <a:lnB>
                      <a:noFill/>
                    </a:lnB>
                  </a:tcPr>
                </a:tc>
                <a:tc gridSpan="3">
                  <a:txBody>
                    <a:bodyPr/>
                    <a:lstStyle/>
                    <a:p>
                      <a:pPr algn="ctr">
                        <a:spcAft>
                          <a:spcPts val="0"/>
                        </a:spcAft>
                      </a:pPr>
                      <a:r>
                        <a:rPr lang="en-US" sz="1400" kern="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0.96</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7377" marR="87377" marT="43689" marB="43689" anchor="ctr">
                    <a:lnL>
                      <a:noFill/>
                    </a:lnL>
                    <a:lnR>
                      <a:noFill/>
                    </a:lnR>
                    <a:lnT>
                      <a:noFill/>
                    </a:lnT>
                    <a:lnB>
                      <a:noFill/>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163493159"/>
                  </a:ext>
                </a:extLst>
              </a:tr>
              <a:tr h="325686">
                <a:tc>
                  <a:txBody>
                    <a:bodyPr/>
                    <a:lstStyle/>
                    <a:p>
                      <a:pPr algn="ctr">
                        <a:spcAft>
                          <a:spcPts val="0"/>
                        </a:spcAft>
                      </a:pPr>
                      <a:r>
                        <a:rPr lang="en-US" sz="1400" kern="0" dirty="0" err="1">
                          <a:solidFill>
                            <a:schemeClr val="tx1"/>
                          </a:solidFill>
                          <a:effectLst/>
                          <a:latin typeface="Helvetica" panose="020B0604020202020204" pitchFamily="34" charset="0"/>
                          <a:ea typeface="MingLiU"/>
                          <a:cs typeface="Helvetica" panose="020B0604020202020204" pitchFamily="34" charset="0"/>
                        </a:rPr>
                        <a:t>AICc</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58465" marR="58465" marT="0" marB="0" anchor="ctr">
                    <a:lnL>
                      <a:noFill/>
                    </a:lnL>
                    <a:lnR>
                      <a:noFill/>
                    </a:lnR>
                    <a:lnT>
                      <a:noFill/>
                    </a:lnT>
                    <a:lnB>
                      <a:noFill/>
                    </a:lnB>
                  </a:tcPr>
                </a:tc>
                <a:tc gridSpan="3">
                  <a:txBody>
                    <a:bodyPr/>
                    <a:lstStyle/>
                    <a:p>
                      <a:pPr algn="ctr">
                        <a:spcAft>
                          <a:spcPts val="0"/>
                        </a:spcAft>
                      </a:pPr>
                      <a:r>
                        <a:rPr lang="en-US" sz="1400" kern="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694.39</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7377" marR="87377" marT="43689" marB="43689" anchor="ctr">
                    <a:lnL>
                      <a:noFill/>
                    </a:lnL>
                    <a:lnR>
                      <a:noFill/>
                    </a:lnR>
                    <a:lnT>
                      <a:noFill/>
                    </a:lnT>
                    <a:lnB>
                      <a:noFill/>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83501844"/>
                  </a:ext>
                </a:extLst>
              </a:tr>
              <a:tr h="325686">
                <a:tc>
                  <a:txBody>
                    <a:bodyPr/>
                    <a:lstStyle/>
                    <a:p>
                      <a:pPr algn="ctr">
                        <a:spcAft>
                          <a:spcPts val="0"/>
                        </a:spcAft>
                      </a:pPr>
                      <a:r>
                        <a:rPr lang="en-US" sz="1400" kern="0" dirty="0" err="1">
                          <a:solidFill>
                            <a:schemeClr val="tx1"/>
                          </a:solidFill>
                          <a:effectLst/>
                          <a:latin typeface="Helvetica" panose="020B0604020202020204" pitchFamily="34" charset="0"/>
                          <a:ea typeface="MingLiU"/>
                          <a:cs typeface="Helvetica" panose="020B0604020202020204" pitchFamily="34" charset="0"/>
                        </a:rPr>
                        <a:t>Jarque-Bera</a:t>
                      </a:r>
                      <a:r>
                        <a:rPr lang="en-US" sz="1400" kern="0" dirty="0">
                          <a:solidFill>
                            <a:schemeClr val="tx1"/>
                          </a:solidFill>
                          <a:effectLst/>
                          <a:latin typeface="Helvetica" panose="020B0604020202020204" pitchFamily="34" charset="0"/>
                          <a:ea typeface="MingLiU"/>
                          <a:cs typeface="Helvetica" panose="020B0604020202020204" pitchFamily="34" charset="0"/>
                        </a:rPr>
                        <a:t> test (Sig)</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58465" marR="58465" marT="0" marB="0" anchor="ctr">
                    <a:lnL>
                      <a:noFill/>
                    </a:lnL>
                    <a:lnR>
                      <a:noFill/>
                    </a:lnR>
                    <a:lnT>
                      <a:noFill/>
                    </a:lnT>
                    <a:lnB>
                      <a:noFill/>
                    </a:lnB>
                  </a:tcPr>
                </a:tc>
                <a:tc gridSpan="3">
                  <a:txBody>
                    <a:bodyPr/>
                    <a:lstStyle/>
                    <a:p>
                      <a:pPr algn="l">
                        <a:spcAft>
                          <a:spcPts val="0"/>
                        </a:spcAft>
                      </a:pPr>
                      <a:r>
                        <a:rPr lang="en-US" sz="1400" kern="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0.61</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7377" marR="87377" marT="43689" marB="43689" anchor="ctr">
                    <a:lnL>
                      <a:noFill/>
                    </a:lnL>
                    <a:lnR>
                      <a:noFill/>
                    </a:lnR>
                    <a:lnT>
                      <a:noFill/>
                    </a:lnT>
                    <a:lnB>
                      <a:noFill/>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761901500"/>
                  </a:ext>
                </a:extLst>
              </a:tr>
              <a:tr h="325686">
                <a:tc>
                  <a:txBody>
                    <a:bodyPr/>
                    <a:lstStyle/>
                    <a:p>
                      <a:pPr algn="ctr">
                        <a:spcAft>
                          <a:spcPts val="0"/>
                        </a:spcAft>
                      </a:pPr>
                      <a:r>
                        <a:rPr lang="en-US" sz="1400" kern="0" dirty="0" err="1">
                          <a:solidFill>
                            <a:schemeClr val="tx1"/>
                          </a:solidFill>
                          <a:effectLst/>
                          <a:latin typeface="Helvetica" panose="020B0604020202020204" pitchFamily="34" charset="0"/>
                          <a:ea typeface="MingLiU"/>
                          <a:cs typeface="Helvetica" panose="020B0604020202020204" pitchFamily="34" charset="0"/>
                        </a:rPr>
                        <a:t>Koenker</a:t>
                      </a:r>
                      <a:r>
                        <a:rPr lang="en-US" sz="1400" kern="0" dirty="0">
                          <a:solidFill>
                            <a:schemeClr val="tx1"/>
                          </a:solidFill>
                          <a:effectLst/>
                          <a:latin typeface="Helvetica" panose="020B0604020202020204" pitchFamily="34" charset="0"/>
                          <a:ea typeface="MingLiU"/>
                          <a:cs typeface="Helvetica" panose="020B0604020202020204" pitchFamily="34" charset="0"/>
                        </a:rPr>
                        <a:t> (BP) test (Sig)</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58465" marR="58465" marT="0" marB="0" anchor="ctr">
                    <a:lnL>
                      <a:noFill/>
                    </a:lnL>
                    <a:lnR>
                      <a:noFill/>
                    </a:lnR>
                    <a:lnT>
                      <a:noFill/>
                    </a:lnT>
                    <a:lnB>
                      <a:noFill/>
                    </a:lnB>
                  </a:tcPr>
                </a:tc>
                <a:tc gridSpan="3">
                  <a:txBody>
                    <a:bodyPr/>
                    <a:lstStyle/>
                    <a:p>
                      <a:pPr algn="l">
                        <a:spcAft>
                          <a:spcPts val="0"/>
                        </a:spcAft>
                      </a:pPr>
                      <a:r>
                        <a:rPr lang="en-US" sz="1400" kern="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0.85</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7377" marR="87377" marT="43689" marB="43689" anchor="ctr">
                    <a:lnL>
                      <a:noFill/>
                    </a:lnL>
                    <a:lnR>
                      <a:noFill/>
                    </a:lnR>
                    <a:lnT>
                      <a:noFill/>
                    </a:lnT>
                    <a:lnB>
                      <a:noFill/>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334373347"/>
                  </a:ext>
                </a:extLst>
              </a:tr>
              <a:tr h="325686">
                <a:tc>
                  <a:txBody>
                    <a:bodyPr/>
                    <a:lstStyle/>
                    <a:p>
                      <a:pPr algn="ctr">
                        <a:spcAft>
                          <a:spcPts val="0"/>
                        </a:spcAft>
                      </a:pPr>
                      <a:r>
                        <a:rPr lang="en-US" sz="1400" kern="0" dirty="0">
                          <a:solidFill>
                            <a:schemeClr val="tx1"/>
                          </a:solidFill>
                          <a:effectLst/>
                          <a:latin typeface="Helvetica" panose="020B0604020202020204" pitchFamily="34" charset="0"/>
                          <a:ea typeface="MingLiU"/>
                          <a:cs typeface="Helvetica" panose="020B0604020202020204" pitchFamily="34" charset="0"/>
                        </a:rPr>
                        <a:t>SA test (Sig)</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58465" marR="58465" marT="0" marB="0" anchor="ctr">
                    <a:lnL>
                      <a:noFill/>
                    </a:lnL>
                    <a:lnR>
                      <a:noFill/>
                    </a:lnR>
                    <a:lnT>
                      <a:noFill/>
                    </a:lnT>
                    <a:lnB w="19050" cap="flat" cmpd="sng" algn="ctr">
                      <a:solidFill>
                        <a:srgbClr val="000000"/>
                      </a:solidFill>
                      <a:prstDash val="solid"/>
                      <a:round/>
                      <a:headEnd type="none" w="med" len="med"/>
                      <a:tailEnd type="none" w="med" len="med"/>
                    </a:lnB>
                  </a:tcPr>
                </a:tc>
                <a:tc gridSpan="3">
                  <a:txBody>
                    <a:bodyPr/>
                    <a:lstStyle/>
                    <a:p>
                      <a:pPr algn="l">
                        <a:spcAft>
                          <a:spcPts val="0"/>
                        </a:spcAft>
                      </a:pPr>
                      <a:r>
                        <a:rPr lang="en-US" sz="1400" kern="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0.27</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7377" marR="87377" marT="43689" marB="43689" anchor="ctr">
                    <a:lnL>
                      <a:noFill/>
                    </a:lnL>
                    <a:lnR>
                      <a:noFill/>
                    </a:lnR>
                    <a:lnT>
                      <a:noFill/>
                    </a:lnT>
                    <a:lnB w="190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63420451"/>
                  </a:ext>
                </a:extLst>
              </a:tr>
            </a:tbl>
          </a:graphicData>
        </a:graphic>
      </p:graphicFrame>
      <p:sp>
        <p:nvSpPr>
          <p:cNvPr id="16" name="矩形: 圆角 15">
            <a:extLst>
              <a:ext uri="{FF2B5EF4-FFF2-40B4-BE49-F238E27FC236}">
                <a16:creationId xmlns:a16="http://schemas.microsoft.com/office/drawing/2014/main" id="{2101986B-D45D-4277-A1F1-25407F909120}"/>
              </a:ext>
            </a:extLst>
          </p:cNvPr>
          <p:cNvSpPr/>
          <p:nvPr/>
        </p:nvSpPr>
        <p:spPr>
          <a:xfrm flipV="1">
            <a:off x="3647872" y="5385404"/>
            <a:ext cx="603115" cy="939115"/>
          </a:xfrm>
          <a:prstGeom prst="roundRect">
            <a:avLst>
              <a:gd name="adj" fmla="val 8034"/>
            </a:avLst>
          </a:prstGeom>
          <a:noFill/>
          <a:ln w="19050">
            <a:solidFill>
              <a:schemeClr val="accent5"/>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Helvetica" panose="020B0604020202020204" pitchFamily="34" charset="0"/>
              <a:cs typeface="Helvetica" panose="020B0604020202020204" pitchFamily="34" charset="0"/>
            </a:endParaRPr>
          </a:p>
        </p:txBody>
      </p:sp>
      <p:sp>
        <p:nvSpPr>
          <p:cNvPr id="17" name="矩形 16">
            <a:extLst>
              <a:ext uri="{FF2B5EF4-FFF2-40B4-BE49-F238E27FC236}">
                <a16:creationId xmlns:a16="http://schemas.microsoft.com/office/drawing/2014/main" id="{C3A4F2D2-2ADA-4C0A-AAF3-9060412411A6}"/>
              </a:ext>
            </a:extLst>
          </p:cNvPr>
          <p:cNvSpPr/>
          <p:nvPr/>
        </p:nvSpPr>
        <p:spPr>
          <a:xfrm>
            <a:off x="4250987" y="5391265"/>
            <a:ext cx="4951379" cy="338554"/>
          </a:xfrm>
          <a:prstGeom prst="rect">
            <a:avLst/>
          </a:prstGeom>
          <a:ln w="12700">
            <a:noFill/>
            <a:prstDash val="lgDash"/>
          </a:ln>
        </p:spPr>
        <p:txBody>
          <a:bodyPr wrap="square">
            <a:spAutoFit/>
          </a:bodyPr>
          <a:lstStyle/>
          <a:p>
            <a:r>
              <a:rPr lang="en-US" altLang="zh-CN" sz="1600" dirty="0">
                <a:latin typeface="Helvetica" panose="020B0604020202020204" pitchFamily="34" charset="0"/>
                <a:cs typeface="Helvetica" panose="020B0604020202020204" pitchFamily="34" charset="0"/>
              </a:rPr>
              <a:t>No biased standard errors due to heteroscedasticity</a:t>
            </a:r>
          </a:p>
        </p:txBody>
      </p:sp>
      <p:grpSp>
        <p:nvGrpSpPr>
          <p:cNvPr id="26" name="组合 25">
            <a:extLst>
              <a:ext uri="{FF2B5EF4-FFF2-40B4-BE49-F238E27FC236}">
                <a16:creationId xmlns:a16="http://schemas.microsoft.com/office/drawing/2014/main" id="{D6139617-EA76-4F22-812C-F8B8ED4A9ECE}"/>
              </a:ext>
            </a:extLst>
          </p:cNvPr>
          <p:cNvGrpSpPr/>
          <p:nvPr/>
        </p:nvGrpSpPr>
        <p:grpSpPr>
          <a:xfrm>
            <a:off x="306570" y="591906"/>
            <a:ext cx="3665807" cy="461665"/>
            <a:chOff x="-3" y="4326643"/>
            <a:chExt cx="3665807" cy="461665"/>
          </a:xfrm>
        </p:grpSpPr>
        <p:sp>
          <p:nvSpPr>
            <p:cNvPr id="27" name="矩形 26">
              <a:extLst>
                <a:ext uri="{FF2B5EF4-FFF2-40B4-BE49-F238E27FC236}">
                  <a16:creationId xmlns:a16="http://schemas.microsoft.com/office/drawing/2014/main" id="{17E4C435-0701-461B-B087-4AD7BEF476AF}"/>
                </a:ext>
              </a:extLst>
            </p:cNvPr>
            <p:cNvSpPr/>
            <p:nvPr/>
          </p:nvSpPr>
          <p:spPr>
            <a:xfrm>
              <a:off x="-3" y="4460785"/>
              <a:ext cx="193382" cy="1933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28" name="文本框 27">
              <a:extLst>
                <a:ext uri="{FF2B5EF4-FFF2-40B4-BE49-F238E27FC236}">
                  <a16:creationId xmlns:a16="http://schemas.microsoft.com/office/drawing/2014/main" id="{C9FE4F91-3052-4345-BEFE-0A68A6E4C3E8}"/>
                </a:ext>
              </a:extLst>
            </p:cNvPr>
            <p:cNvSpPr txBox="1"/>
            <p:nvPr/>
          </p:nvSpPr>
          <p:spPr>
            <a:xfrm>
              <a:off x="193379" y="4326643"/>
              <a:ext cx="3472425" cy="461665"/>
            </a:xfrm>
            <a:prstGeom prst="rect">
              <a:avLst/>
            </a:prstGeom>
            <a:noFill/>
          </p:spPr>
          <p:txBody>
            <a:bodyPr wrap="none" rtlCol="0">
              <a:spAutoFit/>
            </a:bodyPr>
            <a:lstStyle/>
            <a:p>
              <a:r>
                <a:rPr lang="en-US" altLang="zh-CN" sz="2400" dirty="0">
                  <a:latin typeface="Helvetica" panose="020B0604020202020204" pitchFamily="34" charset="0"/>
                  <a:ea typeface="+mj-ea"/>
                  <a:cs typeface="Helvetica" panose="020B0604020202020204" pitchFamily="34" charset="0"/>
                </a:rPr>
                <a:t>Exploratory regression </a:t>
              </a:r>
            </a:p>
          </p:txBody>
        </p:sp>
      </p:grpSp>
      <p:sp>
        <p:nvSpPr>
          <p:cNvPr id="29" name="矩形 28">
            <a:extLst>
              <a:ext uri="{FF2B5EF4-FFF2-40B4-BE49-F238E27FC236}">
                <a16:creationId xmlns:a16="http://schemas.microsoft.com/office/drawing/2014/main" id="{6521C318-76E1-44EC-A926-08F7275FDB95}"/>
              </a:ext>
            </a:extLst>
          </p:cNvPr>
          <p:cNvSpPr/>
          <p:nvPr/>
        </p:nvSpPr>
        <p:spPr>
          <a:xfrm>
            <a:off x="551247" y="1053571"/>
            <a:ext cx="3621919" cy="400110"/>
          </a:xfrm>
          <a:prstGeom prst="rect">
            <a:avLst/>
          </a:prstGeom>
        </p:spPr>
        <p:txBody>
          <a:bodyPr wrap="square">
            <a:spAutoFit/>
          </a:bodyPr>
          <a:lstStyle/>
          <a:p>
            <a:pPr marL="285750" indent="-285750">
              <a:buFont typeface="Wingdings" panose="05000000000000000000" pitchFamily="2" charset="2"/>
              <a:buChar char="l"/>
            </a:pPr>
            <a:r>
              <a:rPr lang="en-US" altLang="zh-CN" sz="2000" dirty="0">
                <a:latin typeface="Helvetica" panose="020B0604020202020204" pitchFamily="34" charset="0"/>
                <a:cs typeface="Helvetica" panose="020B0604020202020204" pitchFamily="34" charset="0"/>
              </a:rPr>
              <a:t>Stage 2</a:t>
            </a:r>
          </a:p>
        </p:txBody>
      </p:sp>
      <p:sp>
        <p:nvSpPr>
          <p:cNvPr id="3" name="矩形 2">
            <a:extLst>
              <a:ext uri="{FF2B5EF4-FFF2-40B4-BE49-F238E27FC236}">
                <a16:creationId xmlns:a16="http://schemas.microsoft.com/office/drawing/2014/main" id="{9F0DAF02-F9AE-4CAF-96BA-1900C0E016E0}"/>
              </a:ext>
            </a:extLst>
          </p:cNvPr>
          <p:cNvSpPr/>
          <p:nvPr/>
        </p:nvSpPr>
        <p:spPr>
          <a:xfrm>
            <a:off x="4250987" y="5709169"/>
            <a:ext cx="6371617" cy="338554"/>
          </a:xfrm>
          <a:prstGeom prst="rect">
            <a:avLst/>
          </a:prstGeom>
        </p:spPr>
        <p:txBody>
          <a:bodyPr wrap="square">
            <a:spAutoFit/>
          </a:bodyPr>
          <a:lstStyle/>
          <a:p>
            <a:r>
              <a:rPr lang="en-US" altLang="zh-CN" sz="1600" dirty="0">
                <a:latin typeface="Helvetica" panose="020B0604020202020204" pitchFamily="34" charset="0"/>
                <a:cs typeface="Helvetica" panose="020B0604020202020204" pitchFamily="34" charset="0"/>
              </a:rPr>
              <a:t>Not deviating from a normal theoretical distribution</a:t>
            </a:r>
          </a:p>
        </p:txBody>
      </p:sp>
      <p:sp>
        <p:nvSpPr>
          <p:cNvPr id="4" name="矩形 3">
            <a:extLst>
              <a:ext uri="{FF2B5EF4-FFF2-40B4-BE49-F238E27FC236}">
                <a16:creationId xmlns:a16="http://schemas.microsoft.com/office/drawing/2014/main" id="{1720B671-6AF0-4192-82E2-7F9FCB1186AC}"/>
              </a:ext>
            </a:extLst>
          </p:cNvPr>
          <p:cNvSpPr/>
          <p:nvPr/>
        </p:nvSpPr>
        <p:spPr>
          <a:xfrm>
            <a:off x="4250987" y="6027073"/>
            <a:ext cx="2521844" cy="338554"/>
          </a:xfrm>
          <a:prstGeom prst="rect">
            <a:avLst/>
          </a:prstGeom>
        </p:spPr>
        <p:txBody>
          <a:bodyPr wrap="none">
            <a:spAutoFit/>
          </a:bodyPr>
          <a:lstStyle/>
          <a:p>
            <a:r>
              <a:rPr lang="en-US" altLang="zh-CN" sz="1600" dirty="0">
                <a:latin typeface="Helvetica" panose="020B0604020202020204" pitchFamily="34" charset="0"/>
                <a:cs typeface="Helvetica" panose="020B0604020202020204" pitchFamily="34" charset="0"/>
              </a:rPr>
              <a:t>Not spatial autocorrelated</a:t>
            </a:r>
            <a:endParaRPr lang="zh-CN" altLang="en-US" sz="16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2052333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Model estimation</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chemeClr val="accent5"/>
          </a:solidFill>
          <a:ln w="28575" cap="flat">
            <a:solidFill>
              <a:schemeClr val="accent5"/>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800" dirty="0">
                <a:solidFill>
                  <a:schemeClr val="bg1"/>
                </a:solidFill>
                <a:latin typeface="Helvetica" panose="020B0604020202020204" pitchFamily="34" charset="0"/>
                <a:cs typeface="Helvetica" panose="020B0604020202020204" pitchFamily="34" charset="0"/>
                <a:sym typeface="Helvetica Light"/>
              </a:rPr>
              <a:t>4.4</a:t>
            </a:r>
            <a:endParaRPr kumimoji="0" lang="zh-CN" altLang="en-US" sz="2800" b="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8119D5D9-BDF2-4388-AA07-18FE424D9C77}"/>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4 - Influencing Factors on Transit Ridership at Station Level</a:t>
            </a:r>
            <a:endParaRPr lang="en-US" altLang="zh-CN" sz="1400" i="1" dirty="0">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FD789F87-F055-4169-A330-8A0D7C489200}"/>
              </a:ext>
            </a:extLst>
          </p:cNvPr>
          <p:cNvSpPr>
            <a:spLocks noGrp="1"/>
          </p:cNvSpPr>
          <p:nvPr>
            <p:ph type="sldNum" sz="quarter" idx="12"/>
          </p:nvPr>
        </p:nvSpPr>
        <p:spPr/>
        <p:txBody>
          <a:bodyPr/>
          <a:lstStyle/>
          <a:p>
            <a:fld id="{A17BB91D-344C-44E0-9148-DFE0CFF5CFC9}" type="slidenum">
              <a:rPr lang="zh-CN" altLang="en-US" smtClean="0">
                <a:solidFill>
                  <a:schemeClr val="tx1"/>
                </a:solidFill>
              </a:rPr>
              <a:t>54</a:t>
            </a:fld>
            <a:endParaRPr lang="zh-CN" altLang="en-US">
              <a:solidFill>
                <a:schemeClr val="tx1"/>
              </a:solidFill>
            </a:endParaRPr>
          </a:p>
        </p:txBody>
      </p:sp>
      <p:graphicFrame>
        <p:nvGraphicFramePr>
          <p:cNvPr id="9" name="表格 8">
            <a:extLst>
              <a:ext uri="{FF2B5EF4-FFF2-40B4-BE49-F238E27FC236}">
                <a16:creationId xmlns:a16="http://schemas.microsoft.com/office/drawing/2014/main" id="{D4FDB3B3-06D6-428F-8331-AA7403926055}"/>
              </a:ext>
            </a:extLst>
          </p:cNvPr>
          <p:cNvGraphicFramePr>
            <a:graphicFrameLocks noGrp="1"/>
          </p:cNvGraphicFramePr>
          <p:nvPr>
            <p:extLst>
              <p:ext uri="{D42A27DB-BD31-4B8C-83A1-F6EECF244321}">
                <p14:modId xmlns:p14="http://schemas.microsoft.com/office/powerpoint/2010/main" val="2689371452"/>
              </p:ext>
            </p:extLst>
          </p:nvPr>
        </p:nvGraphicFramePr>
        <p:xfrm>
          <a:off x="456366" y="1307667"/>
          <a:ext cx="8231267" cy="4121492"/>
        </p:xfrm>
        <a:graphic>
          <a:graphicData uri="http://schemas.openxmlformats.org/drawingml/2006/table">
            <a:tbl>
              <a:tblPr firstRow="1" firstCol="1" bandRow="1"/>
              <a:tblGrid>
                <a:gridCol w="2265245">
                  <a:extLst>
                    <a:ext uri="{9D8B030D-6E8A-4147-A177-3AD203B41FA5}">
                      <a16:colId xmlns:a16="http://schemas.microsoft.com/office/drawing/2014/main" val="386259981"/>
                    </a:ext>
                  </a:extLst>
                </a:gridCol>
                <a:gridCol w="994337">
                  <a:extLst>
                    <a:ext uri="{9D8B030D-6E8A-4147-A177-3AD203B41FA5}">
                      <a16:colId xmlns:a16="http://schemas.microsoft.com/office/drawing/2014/main" val="856747740"/>
                    </a:ext>
                  </a:extLst>
                </a:gridCol>
                <a:gridCol w="918196">
                  <a:extLst>
                    <a:ext uri="{9D8B030D-6E8A-4147-A177-3AD203B41FA5}">
                      <a16:colId xmlns:a16="http://schemas.microsoft.com/office/drawing/2014/main" val="609089943"/>
                    </a:ext>
                  </a:extLst>
                </a:gridCol>
                <a:gridCol w="1074198">
                  <a:extLst>
                    <a:ext uri="{9D8B030D-6E8A-4147-A177-3AD203B41FA5}">
                      <a16:colId xmlns:a16="http://schemas.microsoft.com/office/drawing/2014/main" val="2557828559"/>
                    </a:ext>
                  </a:extLst>
                </a:gridCol>
                <a:gridCol w="985421">
                  <a:extLst>
                    <a:ext uri="{9D8B030D-6E8A-4147-A177-3AD203B41FA5}">
                      <a16:colId xmlns:a16="http://schemas.microsoft.com/office/drawing/2014/main" val="1090502063"/>
                    </a:ext>
                  </a:extLst>
                </a:gridCol>
                <a:gridCol w="1083076">
                  <a:extLst>
                    <a:ext uri="{9D8B030D-6E8A-4147-A177-3AD203B41FA5}">
                      <a16:colId xmlns:a16="http://schemas.microsoft.com/office/drawing/2014/main" val="3756515756"/>
                    </a:ext>
                  </a:extLst>
                </a:gridCol>
                <a:gridCol w="910794">
                  <a:extLst>
                    <a:ext uri="{9D8B030D-6E8A-4147-A177-3AD203B41FA5}">
                      <a16:colId xmlns:a16="http://schemas.microsoft.com/office/drawing/2014/main" val="1939795337"/>
                    </a:ext>
                  </a:extLst>
                </a:gridCol>
              </a:tblGrid>
              <a:tr h="749363">
                <a:tc>
                  <a:txBody>
                    <a:bodyPr/>
                    <a:lstStyle/>
                    <a:p>
                      <a:pPr algn="ctr">
                        <a:spcAft>
                          <a:spcPts val="0"/>
                        </a:spcAft>
                      </a:pPr>
                      <a:r>
                        <a:rPr lang="en-US" sz="1400" kern="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Variable</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Moran's Index</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Z-score</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P-value*</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0">
                          <a:solidFill>
                            <a:schemeClr val="tx1"/>
                          </a:solidFill>
                          <a:effectLst/>
                          <a:latin typeface="Helvetica" panose="020B0604020202020204" pitchFamily="34" charset="0"/>
                          <a:ea typeface="等线" panose="02010600030101010101" pitchFamily="2" charset="-122"/>
                          <a:cs typeface="Helvetica" panose="020B0604020202020204" pitchFamily="34" charset="0"/>
                        </a:rPr>
                        <a:t>Pattern</a:t>
                      </a:r>
                      <a:endParaRPr lang="zh-CN"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DIFF of Criterion**</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Type</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07047848"/>
                  </a:ext>
                </a:extLst>
              </a:tr>
              <a:tr h="374681">
                <a:tc>
                  <a:txBody>
                    <a:bodyPr/>
                    <a:lstStyle/>
                    <a:p>
                      <a:pPr algn="ctr">
                        <a:spcAft>
                          <a:spcPts val="0"/>
                        </a:spcAft>
                      </a:pPr>
                      <a:r>
                        <a:rPr lang="en-US" sz="1400" kern="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Government Area</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chemeClr val="bg1">
                        <a:lumMod val="85000"/>
                      </a:schemeClr>
                    </a:solidFill>
                  </a:tcPr>
                </a:tc>
                <a:tc>
                  <a:txBody>
                    <a:bodyPr/>
                    <a:lstStyle/>
                    <a:p>
                      <a:pPr algn="ct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0.04</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chemeClr val="bg1">
                        <a:lumMod val="85000"/>
                      </a:schemeClr>
                    </a:solidFill>
                  </a:tcPr>
                </a:tc>
                <a:tc>
                  <a:txBody>
                    <a:bodyPr/>
                    <a:lstStyle/>
                    <a:p>
                      <a:pPr algn="ct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0.66</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chemeClr val="bg1">
                        <a:lumMod val="85000"/>
                      </a:schemeClr>
                    </a:solidFill>
                  </a:tcPr>
                </a:tc>
                <a:tc>
                  <a:txBody>
                    <a:bodyPr/>
                    <a:lstStyle/>
                    <a:p>
                      <a:pPr algn="ct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0.51</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chemeClr val="bg1">
                        <a:lumMod val="85000"/>
                      </a:schemeClr>
                    </a:solidFill>
                  </a:tcPr>
                </a:tc>
                <a:tc>
                  <a:txBody>
                    <a:bodyPr/>
                    <a:lstStyle/>
                    <a:p>
                      <a:pPr algn="ct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Random</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chemeClr val="bg1">
                        <a:lumMod val="85000"/>
                      </a:schemeClr>
                    </a:solidFill>
                  </a:tcPr>
                </a:tc>
                <a:tc>
                  <a:txBody>
                    <a:bodyPr/>
                    <a:lstStyle/>
                    <a:p>
                      <a:pPr algn="ct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chemeClr val="bg1">
                        <a:lumMod val="85000"/>
                      </a:schemeClr>
                    </a:solidFill>
                  </a:tcPr>
                </a:tc>
                <a:tc>
                  <a:txBody>
                    <a:bodyPr/>
                    <a:lstStyle/>
                    <a:p>
                      <a:pPr algn="ctr">
                        <a:spcAft>
                          <a:spcPts val="0"/>
                        </a:spcAft>
                      </a:pPr>
                      <a:r>
                        <a:rPr lang="en-US" sz="1400" kern="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Global</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chemeClr val="bg1">
                        <a:lumMod val="85000"/>
                      </a:schemeClr>
                    </a:solidFill>
                  </a:tcPr>
                </a:tc>
                <a:extLst>
                  <a:ext uri="{0D108BD9-81ED-4DB2-BD59-A6C34878D82A}">
                    <a16:rowId xmlns:a16="http://schemas.microsoft.com/office/drawing/2014/main" val="3482307817"/>
                  </a:ext>
                </a:extLst>
              </a:tr>
              <a:tr h="374681">
                <a:tc>
                  <a:txBody>
                    <a:bodyPr/>
                    <a:lstStyle/>
                    <a:p>
                      <a:pPr algn="ctr">
                        <a:spcAft>
                          <a:spcPts val="0"/>
                        </a:spcAft>
                      </a:pPr>
                      <a:r>
                        <a:rPr lang="en-US" sz="1400" kern="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Transportation Facility</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68580" marR="68580" marT="0" marB="0" anchor="ctr">
                    <a:lnL>
                      <a:noFill/>
                    </a:lnL>
                    <a:lnR>
                      <a:noFill/>
                    </a:lnR>
                    <a:lnT>
                      <a:noFill/>
                    </a:lnT>
                    <a:lnB>
                      <a:noFill/>
                    </a:lnB>
                    <a:solidFill>
                      <a:schemeClr val="bg1">
                        <a:lumMod val="85000"/>
                      </a:schemeClr>
                    </a:solidFill>
                  </a:tcPr>
                </a:tc>
                <a:tc>
                  <a:txBody>
                    <a:bodyPr/>
                    <a:lstStyle/>
                    <a:p>
                      <a:pPr algn="ctr">
                        <a:spcAft>
                          <a:spcPts val="0"/>
                        </a:spcAft>
                      </a:pPr>
                      <a:r>
                        <a:rPr lang="en-US" sz="1400" kern="100">
                          <a:solidFill>
                            <a:schemeClr val="tx1"/>
                          </a:solidFill>
                          <a:effectLst/>
                          <a:latin typeface="Helvetica" panose="020B0604020202020204" pitchFamily="34" charset="0"/>
                          <a:ea typeface="等线" panose="02010600030101010101" pitchFamily="2" charset="-122"/>
                          <a:cs typeface="Helvetica" panose="020B0604020202020204" pitchFamily="34" charset="0"/>
                        </a:rPr>
                        <a:t>0.29</a:t>
                      </a:r>
                      <a:endParaRPr lang="zh-CN"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68580" marR="68580" marT="0" marB="0" anchor="ctr">
                    <a:lnL>
                      <a:noFill/>
                    </a:lnL>
                    <a:lnR>
                      <a:noFill/>
                    </a:lnR>
                    <a:lnT>
                      <a:noFill/>
                    </a:lnT>
                    <a:lnB>
                      <a:noFill/>
                    </a:lnB>
                    <a:solidFill>
                      <a:schemeClr val="bg1">
                        <a:lumMod val="85000"/>
                      </a:schemeClr>
                    </a:solidFill>
                  </a:tcPr>
                </a:tc>
                <a:tc>
                  <a:txBody>
                    <a:bodyPr/>
                    <a:lstStyle/>
                    <a:p>
                      <a:pPr algn="ct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3.33</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68580" marR="68580" marT="0" marB="0" anchor="ctr">
                    <a:lnL>
                      <a:noFill/>
                    </a:lnL>
                    <a:lnR>
                      <a:noFill/>
                    </a:lnR>
                    <a:lnT>
                      <a:noFill/>
                    </a:lnT>
                    <a:lnB>
                      <a:noFill/>
                    </a:lnB>
                    <a:solidFill>
                      <a:schemeClr val="bg1">
                        <a:lumMod val="85000"/>
                      </a:schemeClr>
                    </a:solidFill>
                  </a:tcPr>
                </a:tc>
                <a:tc>
                  <a:txBody>
                    <a:bodyPr/>
                    <a:lstStyle/>
                    <a:p>
                      <a:pPr algn="ct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0.00</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68580" marR="68580" marT="0" marB="0" anchor="ctr">
                    <a:lnL>
                      <a:noFill/>
                    </a:lnL>
                    <a:lnR>
                      <a:noFill/>
                    </a:lnR>
                    <a:lnT>
                      <a:noFill/>
                    </a:lnT>
                    <a:lnB>
                      <a:noFill/>
                    </a:lnB>
                    <a:solidFill>
                      <a:schemeClr val="bg1">
                        <a:lumMod val="85000"/>
                      </a:schemeClr>
                    </a:solidFill>
                  </a:tcPr>
                </a:tc>
                <a:tc>
                  <a:txBody>
                    <a:bodyPr/>
                    <a:lstStyle/>
                    <a:p>
                      <a:pPr algn="ct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Clustered</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68580" marR="68580" marT="0" marB="0" anchor="ctr">
                    <a:lnL>
                      <a:noFill/>
                    </a:lnL>
                    <a:lnR>
                      <a:noFill/>
                    </a:lnR>
                    <a:lnT>
                      <a:noFill/>
                    </a:lnT>
                    <a:lnB>
                      <a:noFill/>
                    </a:lnB>
                    <a:solidFill>
                      <a:schemeClr val="bg1">
                        <a:lumMod val="85000"/>
                      </a:schemeClr>
                    </a:solidFill>
                  </a:tcPr>
                </a:tc>
                <a:tc>
                  <a:txBody>
                    <a:bodyPr/>
                    <a:lstStyle/>
                    <a:p>
                      <a:pPr algn="ct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-1.95</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68580" marR="68580" marT="0" marB="0" anchor="ctr">
                    <a:lnL>
                      <a:noFill/>
                    </a:lnL>
                    <a:lnR>
                      <a:noFill/>
                    </a:lnR>
                    <a:lnT>
                      <a:noFill/>
                    </a:lnT>
                    <a:lnB>
                      <a:noFill/>
                    </a:lnB>
                    <a:solidFill>
                      <a:schemeClr val="bg1">
                        <a:lumMod val="85000"/>
                      </a:schemeClr>
                    </a:solidFill>
                  </a:tcPr>
                </a:tc>
                <a:tc>
                  <a:txBody>
                    <a:bodyPr/>
                    <a:lstStyle/>
                    <a:p>
                      <a:pPr algn="ctr">
                        <a:spcAft>
                          <a:spcPts val="0"/>
                        </a:spcAft>
                      </a:pPr>
                      <a:r>
                        <a:rPr lang="en-US" sz="1400" kern="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Local</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68580" marR="68580" marT="0" marB="0" anchor="ctr">
                    <a:lnL>
                      <a:noFill/>
                    </a:lnL>
                    <a:lnR>
                      <a:noFill/>
                    </a:lnR>
                    <a:lnT>
                      <a:noFill/>
                    </a:lnT>
                    <a:lnB>
                      <a:noFill/>
                    </a:lnB>
                    <a:solidFill>
                      <a:schemeClr val="bg1">
                        <a:lumMod val="85000"/>
                      </a:schemeClr>
                    </a:solidFill>
                  </a:tcPr>
                </a:tc>
                <a:extLst>
                  <a:ext uri="{0D108BD9-81ED-4DB2-BD59-A6C34878D82A}">
                    <a16:rowId xmlns:a16="http://schemas.microsoft.com/office/drawing/2014/main" val="177197869"/>
                  </a:ext>
                </a:extLst>
              </a:tr>
              <a:tr h="374681">
                <a:tc>
                  <a:txBody>
                    <a:bodyPr/>
                    <a:lstStyle/>
                    <a:p>
                      <a:pPr algn="ctr">
                        <a:spcAft>
                          <a:spcPts val="0"/>
                        </a:spcAft>
                      </a:pPr>
                      <a:r>
                        <a:rPr lang="en-US" sz="1400" kern="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Land use Aggregation</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68580" marR="68580" marT="0" marB="0" anchor="ctr">
                    <a:lnL>
                      <a:noFill/>
                    </a:lnL>
                    <a:lnR>
                      <a:noFill/>
                    </a:lnR>
                    <a:lnT>
                      <a:noFill/>
                    </a:lnT>
                    <a:lnB>
                      <a:noFill/>
                    </a:lnB>
                    <a:solidFill>
                      <a:schemeClr val="bg1">
                        <a:lumMod val="85000"/>
                      </a:schemeClr>
                    </a:solidFill>
                  </a:tcPr>
                </a:tc>
                <a:tc>
                  <a:txBody>
                    <a:bodyPr/>
                    <a:lstStyle/>
                    <a:p>
                      <a:pPr algn="ctr">
                        <a:spcAft>
                          <a:spcPts val="0"/>
                        </a:spcAft>
                      </a:pPr>
                      <a:r>
                        <a:rPr lang="en-US" sz="1400" kern="100">
                          <a:solidFill>
                            <a:schemeClr val="tx1"/>
                          </a:solidFill>
                          <a:effectLst/>
                          <a:latin typeface="Helvetica" panose="020B0604020202020204" pitchFamily="34" charset="0"/>
                          <a:ea typeface="等线" panose="02010600030101010101" pitchFamily="2" charset="-122"/>
                          <a:cs typeface="Helvetica" panose="020B0604020202020204" pitchFamily="34" charset="0"/>
                        </a:rPr>
                        <a:t>-0.01</a:t>
                      </a:r>
                      <a:endParaRPr lang="zh-CN"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68580" marR="68580" marT="0" marB="0" anchor="ctr">
                    <a:lnL>
                      <a:noFill/>
                    </a:lnL>
                    <a:lnR>
                      <a:noFill/>
                    </a:lnR>
                    <a:lnT>
                      <a:noFill/>
                    </a:lnT>
                    <a:lnB>
                      <a:noFill/>
                    </a:lnB>
                    <a:solidFill>
                      <a:schemeClr val="bg1">
                        <a:lumMod val="85000"/>
                      </a:schemeClr>
                    </a:solidFill>
                  </a:tcPr>
                </a:tc>
                <a:tc>
                  <a:txBody>
                    <a:bodyPr/>
                    <a:lstStyle/>
                    <a:p>
                      <a:pPr algn="ctr">
                        <a:spcAft>
                          <a:spcPts val="0"/>
                        </a:spcAft>
                      </a:pPr>
                      <a:r>
                        <a:rPr lang="en-US" sz="1400" kern="100">
                          <a:solidFill>
                            <a:schemeClr val="tx1"/>
                          </a:solidFill>
                          <a:effectLst/>
                          <a:latin typeface="Helvetica" panose="020B0604020202020204" pitchFamily="34" charset="0"/>
                          <a:ea typeface="等线" panose="02010600030101010101" pitchFamily="2" charset="-122"/>
                          <a:cs typeface="Helvetica" panose="020B0604020202020204" pitchFamily="34" charset="0"/>
                        </a:rPr>
                        <a:t>0.20</a:t>
                      </a:r>
                      <a:endParaRPr lang="zh-CN"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68580" marR="68580" marT="0" marB="0" anchor="ctr">
                    <a:lnL>
                      <a:noFill/>
                    </a:lnL>
                    <a:lnR>
                      <a:noFill/>
                    </a:lnR>
                    <a:lnT>
                      <a:noFill/>
                    </a:lnT>
                    <a:lnB>
                      <a:noFill/>
                    </a:lnB>
                    <a:solidFill>
                      <a:schemeClr val="bg1">
                        <a:lumMod val="85000"/>
                      </a:schemeClr>
                    </a:solidFill>
                  </a:tcPr>
                </a:tc>
                <a:tc>
                  <a:txBody>
                    <a:bodyPr/>
                    <a:lstStyle/>
                    <a:p>
                      <a:pPr algn="ctr">
                        <a:spcAft>
                          <a:spcPts val="0"/>
                        </a:spcAft>
                      </a:pPr>
                      <a:r>
                        <a:rPr lang="en-US" sz="1400" kern="100">
                          <a:solidFill>
                            <a:schemeClr val="tx1"/>
                          </a:solidFill>
                          <a:effectLst/>
                          <a:latin typeface="Helvetica" panose="020B0604020202020204" pitchFamily="34" charset="0"/>
                          <a:ea typeface="等线" panose="02010600030101010101" pitchFamily="2" charset="-122"/>
                          <a:cs typeface="Helvetica" panose="020B0604020202020204" pitchFamily="34" charset="0"/>
                        </a:rPr>
                        <a:t>0.84</a:t>
                      </a:r>
                      <a:endParaRPr lang="zh-CN"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68580" marR="68580" marT="0" marB="0" anchor="ctr">
                    <a:lnL>
                      <a:noFill/>
                    </a:lnL>
                    <a:lnR>
                      <a:noFill/>
                    </a:lnR>
                    <a:lnT>
                      <a:noFill/>
                    </a:lnT>
                    <a:lnB>
                      <a:noFill/>
                    </a:lnB>
                    <a:solidFill>
                      <a:schemeClr val="bg1">
                        <a:lumMod val="85000"/>
                      </a:schemeClr>
                    </a:solidFill>
                  </a:tcPr>
                </a:tc>
                <a:tc>
                  <a:txBody>
                    <a:bodyPr/>
                    <a:lstStyle/>
                    <a:p>
                      <a:pPr algn="ct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Random</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68580" marR="68580" marT="0" marB="0" anchor="ctr">
                    <a:lnL>
                      <a:noFill/>
                    </a:lnL>
                    <a:lnR>
                      <a:noFill/>
                    </a:lnR>
                    <a:lnT>
                      <a:noFill/>
                    </a:lnT>
                    <a:lnB>
                      <a:noFill/>
                    </a:lnB>
                    <a:solidFill>
                      <a:schemeClr val="bg1">
                        <a:lumMod val="85000"/>
                      </a:schemeClr>
                    </a:solidFill>
                  </a:tcPr>
                </a:tc>
                <a:tc>
                  <a:txBody>
                    <a:bodyPr/>
                    <a:lstStyle/>
                    <a:p>
                      <a:pPr algn="ct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68580" marR="68580" marT="0" marB="0" anchor="ctr">
                    <a:lnL>
                      <a:noFill/>
                    </a:lnL>
                    <a:lnR>
                      <a:noFill/>
                    </a:lnR>
                    <a:lnT>
                      <a:noFill/>
                    </a:lnT>
                    <a:lnB>
                      <a:noFill/>
                    </a:lnB>
                    <a:solidFill>
                      <a:schemeClr val="bg1">
                        <a:lumMod val="85000"/>
                      </a:schemeClr>
                    </a:solidFill>
                  </a:tcPr>
                </a:tc>
                <a:tc>
                  <a:txBody>
                    <a:bodyPr/>
                    <a:lstStyle/>
                    <a:p>
                      <a:pPr algn="ctr">
                        <a:spcAft>
                          <a:spcPts val="0"/>
                        </a:spcAft>
                      </a:pPr>
                      <a:r>
                        <a:rPr lang="en-US" sz="1400" kern="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Global</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68580" marR="68580" marT="0" marB="0" anchor="ctr">
                    <a:lnL>
                      <a:noFill/>
                    </a:lnL>
                    <a:lnR>
                      <a:noFill/>
                    </a:lnR>
                    <a:lnT>
                      <a:noFill/>
                    </a:lnT>
                    <a:lnB>
                      <a:noFill/>
                    </a:lnB>
                    <a:solidFill>
                      <a:schemeClr val="bg1">
                        <a:lumMod val="85000"/>
                      </a:schemeClr>
                    </a:solidFill>
                  </a:tcPr>
                </a:tc>
                <a:extLst>
                  <a:ext uri="{0D108BD9-81ED-4DB2-BD59-A6C34878D82A}">
                    <a16:rowId xmlns:a16="http://schemas.microsoft.com/office/drawing/2014/main" val="2041497866"/>
                  </a:ext>
                </a:extLst>
              </a:tr>
              <a:tr h="374681">
                <a:tc>
                  <a:txBody>
                    <a:bodyPr/>
                    <a:lstStyle/>
                    <a:p>
                      <a:pPr algn="ctr">
                        <a:spcAft>
                          <a:spcPts val="0"/>
                        </a:spcAft>
                      </a:pPr>
                      <a:r>
                        <a:rPr lang="en-US" sz="1400" kern="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Transfer Dummy</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68580" marR="68580" marT="0" marB="0" anchor="ctr">
                    <a:lnL>
                      <a:noFill/>
                    </a:lnL>
                    <a:lnR>
                      <a:noFill/>
                    </a:lnR>
                    <a:lnT>
                      <a:noFill/>
                    </a:lnT>
                    <a:lnB>
                      <a:noFill/>
                    </a:lnB>
                  </a:tcPr>
                </a:tc>
                <a:tc>
                  <a:txBody>
                    <a:bodyPr/>
                    <a:lstStyle/>
                    <a:p>
                      <a:pPr algn="ct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0.13</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68580" marR="68580" marT="0" marB="0" anchor="ctr">
                    <a:lnL>
                      <a:noFill/>
                    </a:lnL>
                    <a:lnR>
                      <a:noFill/>
                    </a:lnR>
                    <a:lnT>
                      <a:noFill/>
                    </a:lnT>
                    <a:lnB>
                      <a:noFill/>
                    </a:lnB>
                  </a:tcPr>
                </a:tc>
                <a:tc>
                  <a:txBody>
                    <a:bodyPr/>
                    <a:lstStyle/>
                    <a:p>
                      <a:pPr algn="ct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1.58</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68580" marR="68580" marT="0" marB="0" anchor="ctr">
                    <a:lnL>
                      <a:noFill/>
                    </a:lnL>
                    <a:lnR>
                      <a:noFill/>
                    </a:lnR>
                    <a:lnT>
                      <a:noFill/>
                    </a:lnT>
                    <a:lnB>
                      <a:noFill/>
                    </a:lnB>
                  </a:tcPr>
                </a:tc>
                <a:tc>
                  <a:txBody>
                    <a:bodyPr/>
                    <a:lstStyle/>
                    <a:p>
                      <a:pPr algn="ct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0.12</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68580" marR="68580" marT="0" marB="0" anchor="ctr">
                    <a:lnL>
                      <a:noFill/>
                    </a:lnL>
                    <a:lnR>
                      <a:noFill/>
                    </a:lnR>
                    <a:lnT>
                      <a:noFill/>
                    </a:lnT>
                    <a:lnB>
                      <a:noFill/>
                    </a:lnB>
                  </a:tcPr>
                </a:tc>
                <a:tc>
                  <a:txBody>
                    <a:bodyPr/>
                    <a:lstStyle/>
                    <a:p>
                      <a:pPr algn="ct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Random</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68580" marR="68580" marT="0" marB="0" anchor="ctr">
                    <a:lnL>
                      <a:noFill/>
                    </a:lnL>
                    <a:lnR>
                      <a:noFill/>
                    </a:lnR>
                    <a:lnT>
                      <a:noFill/>
                    </a:lnT>
                    <a:lnB>
                      <a:noFill/>
                    </a:lnB>
                  </a:tcPr>
                </a:tc>
                <a:tc>
                  <a:txBody>
                    <a:bodyPr/>
                    <a:lstStyle/>
                    <a:p>
                      <a:pPr algn="ct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68580" marR="68580" marT="0" marB="0" anchor="ctr">
                    <a:lnL>
                      <a:noFill/>
                    </a:lnL>
                    <a:lnR>
                      <a:noFill/>
                    </a:lnR>
                    <a:lnT>
                      <a:noFill/>
                    </a:lnT>
                    <a:lnB>
                      <a:noFill/>
                    </a:lnB>
                  </a:tcPr>
                </a:tc>
                <a:tc>
                  <a:txBody>
                    <a:bodyPr/>
                    <a:lstStyle/>
                    <a:p>
                      <a:pPr algn="ctr">
                        <a:spcAft>
                          <a:spcPts val="0"/>
                        </a:spcAft>
                      </a:pPr>
                      <a:r>
                        <a:rPr lang="en-US" sz="1400" kern="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Global</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68580" marR="68580" marT="0" marB="0" anchor="ctr">
                    <a:lnL>
                      <a:noFill/>
                    </a:lnL>
                    <a:lnR>
                      <a:noFill/>
                    </a:lnR>
                    <a:lnT>
                      <a:noFill/>
                    </a:lnT>
                    <a:lnB>
                      <a:noFill/>
                    </a:lnB>
                  </a:tcPr>
                </a:tc>
                <a:extLst>
                  <a:ext uri="{0D108BD9-81ED-4DB2-BD59-A6C34878D82A}">
                    <a16:rowId xmlns:a16="http://schemas.microsoft.com/office/drawing/2014/main" val="727342242"/>
                  </a:ext>
                </a:extLst>
              </a:tr>
              <a:tr h="374681">
                <a:tc>
                  <a:txBody>
                    <a:bodyPr/>
                    <a:lstStyle/>
                    <a:p>
                      <a:pPr algn="ctr">
                        <a:spcAft>
                          <a:spcPts val="0"/>
                        </a:spcAft>
                      </a:pPr>
                      <a:r>
                        <a:rPr lang="en-US" sz="1400" kern="0">
                          <a:solidFill>
                            <a:schemeClr val="tx1"/>
                          </a:solidFill>
                          <a:effectLst/>
                          <a:latin typeface="Helvetica" panose="020B0604020202020204" pitchFamily="34" charset="0"/>
                          <a:ea typeface="等线" panose="02010600030101010101" pitchFamily="2" charset="-122"/>
                          <a:cs typeface="Helvetica" panose="020B0604020202020204" pitchFamily="34" charset="0"/>
                        </a:rPr>
                        <a:t>Bicycle Parking</a:t>
                      </a:r>
                      <a:endParaRPr lang="zh-CN"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68580" marR="68580" marT="0" marB="0" anchor="ctr">
                    <a:lnL>
                      <a:noFill/>
                    </a:lnL>
                    <a:lnR>
                      <a:noFill/>
                    </a:lnR>
                    <a:lnT>
                      <a:noFill/>
                    </a:lnT>
                    <a:lnB>
                      <a:noFill/>
                    </a:lnB>
                  </a:tcPr>
                </a:tc>
                <a:tc>
                  <a:txBody>
                    <a:bodyPr/>
                    <a:lstStyle/>
                    <a:p>
                      <a:pPr algn="ctr">
                        <a:spcAft>
                          <a:spcPts val="0"/>
                        </a:spcAft>
                      </a:pPr>
                      <a:r>
                        <a:rPr lang="en-US" sz="1400" kern="100">
                          <a:solidFill>
                            <a:schemeClr val="tx1"/>
                          </a:solidFill>
                          <a:effectLst/>
                          <a:latin typeface="Helvetica" panose="020B0604020202020204" pitchFamily="34" charset="0"/>
                          <a:ea typeface="等线" panose="02010600030101010101" pitchFamily="2" charset="-122"/>
                          <a:cs typeface="Helvetica" panose="020B0604020202020204" pitchFamily="34" charset="0"/>
                        </a:rPr>
                        <a:t>-0.12</a:t>
                      </a:r>
                      <a:endParaRPr lang="zh-CN"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68580" marR="68580" marT="0" marB="0" anchor="ctr">
                    <a:lnL>
                      <a:noFill/>
                    </a:lnL>
                    <a:lnR>
                      <a:noFill/>
                    </a:lnR>
                    <a:lnT>
                      <a:noFill/>
                    </a:lnT>
                    <a:lnB>
                      <a:noFill/>
                    </a:lnB>
                  </a:tcPr>
                </a:tc>
                <a:tc>
                  <a:txBody>
                    <a:bodyPr/>
                    <a:lstStyle/>
                    <a:p>
                      <a:pPr algn="ctr">
                        <a:spcAft>
                          <a:spcPts val="0"/>
                        </a:spcAft>
                      </a:pPr>
                      <a:r>
                        <a:rPr lang="en-US" sz="1400" kern="100">
                          <a:solidFill>
                            <a:schemeClr val="tx1"/>
                          </a:solidFill>
                          <a:effectLst/>
                          <a:latin typeface="Helvetica" panose="020B0604020202020204" pitchFamily="34" charset="0"/>
                          <a:ea typeface="等线" panose="02010600030101010101" pitchFamily="2" charset="-122"/>
                          <a:cs typeface="Helvetica" panose="020B0604020202020204" pitchFamily="34" charset="0"/>
                        </a:rPr>
                        <a:t>-0.92</a:t>
                      </a:r>
                      <a:endParaRPr lang="zh-CN"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68580" marR="68580" marT="0" marB="0" anchor="ctr">
                    <a:lnL>
                      <a:noFill/>
                    </a:lnL>
                    <a:lnR>
                      <a:noFill/>
                    </a:lnR>
                    <a:lnT>
                      <a:noFill/>
                    </a:lnT>
                    <a:lnB>
                      <a:noFill/>
                    </a:lnB>
                  </a:tcPr>
                </a:tc>
                <a:tc>
                  <a:txBody>
                    <a:bodyPr/>
                    <a:lstStyle/>
                    <a:p>
                      <a:pPr algn="ctr">
                        <a:spcAft>
                          <a:spcPts val="0"/>
                        </a:spcAft>
                      </a:pPr>
                      <a:r>
                        <a:rPr lang="en-US" sz="1400" kern="100">
                          <a:solidFill>
                            <a:schemeClr val="tx1"/>
                          </a:solidFill>
                          <a:effectLst/>
                          <a:latin typeface="Helvetica" panose="020B0604020202020204" pitchFamily="34" charset="0"/>
                          <a:ea typeface="等线" panose="02010600030101010101" pitchFamily="2" charset="-122"/>
                          <a:cs typeface="Helvetica" panose="020B0604020202020204" pitchFamily="34" charset="0"/>
                        </a:rPr>
                        <a:t>0.36</a:t>
                      </a:r>
                      <a:endParaRPr lang="zh-CN"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68580" marR="68580" marT="0" marB="0" anchor="ctr">
                    <a:lnL>
                      <a:noFill/>
                    </a:lnL>
                    <a:lnR>
                      <a:noFill/>
                    </a:lnR>
                    <a:lnT>
                      <a:noFill/>
                    </a:lnT>
                    <a:lnB>
                      <a:noFill/>
                    </a:lnB>
                  </a:tcPr>
                </a:tc>
                <a:tc>
                  <a:txBody>
                    <a:bodyPr/>
                    <a:lstStyle/>
                    <a:p>
                      <a:pPr algn="ct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Random</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68580" marR="68580" marT="0" marB="0" anchor="ctr">
                    <a:lnL>
                      <a:noFill/>
                    </a:lnL>
                    <a:lnR>
                      <a:noFill/>
                    </a:lnR>
                    <a:lnT>
                      <a:noFill/>
                    </a:lnT>
                    <a:lnB>
                      <a:noFill/>
                    </a:lnB>
                  </a:tcPr>
                </a:tc>
                <a:tc>
                  <a:txBody>
                    <a:bodyPr/>
                    <a:lstStyle/>
                    <a:p>
                      <a:pPr algn="ct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68580" marR="68580" marT="0" marB="0" anchor="ctr">
                    <a:lnL>
                      <a:noFill/>
                    </a:lnL>
                    <a:lnR>
                      <a:noFill/>
                    </a:lnR>
                    <a:lnT>
                      <a:noFill/>
                    </a:lnT>
                    <a:lnB>
                      <a:noFill/>
                    </a:lnB>
                  </a:tcPr>
                </a:tc>
                <a:tc>
                  <a:txBody>
                    <a:bodyPr/>
                    <a:lstStyle/>
                    <a:p>
                      <a:pPr algn="ctr">
                        <a:spcAft>
                          <a:spcPts val="0"/>
                        </a:spcAft>
                      </a:pPr>
                      <a:r>
                        <a:rPr lang="en-US" sz="1400" kern="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Global</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68580" marR="68580" marT="0" marB="0" anchor="ctr">
                    <a:lnL>
                      <a:noFill/>
                    </a:lnL>
                    <a:lnR>
                      <a:noFill/>
                    </a:lnR>
                    <a:lnT>
                      <a:noFill/>
                    </a:lnT>
                    <a:lnB>
                      <a:noFill/>
                    </a:lnB>
                  </a:tcPr>
                </a:tc>
                <a:extLst>
                  <a:ext uri="{0D108BD9-81ED-4DB2-BD59-A6C34878D82A}">
                    <a16:rowId xmlns:a16="http://schemas.microsoft.com/office/drawing/2014/main" val="2685879046"/>
                  </a:ext>
                </a:extLst>
              </a:tr>
              <a:tr h="374681">
                <a:tc>
                  <a:txBody>
                    <a:bodyPr/>
                    <a:lstStyle/>
                    <a:p>
                      <a:pPr algn="ctr">
                        <a:spcAft>
                          <a:spcPts val="0"/>
                        </a:spcAft>
                      </a:pPr>
                      <a:r>
                        <a:rPr lang="en-US" sz="1400" kern="0">
                          <a:solidFill>
                            <a:schemeClr val="tx1"/>
                          </a:solidFill>
                          <a:effectLst/>
                          <a:latin typeface="Helvetica" panose="020B0604020202020204" pitchFamily="34" charset="0"/>
                          <a:ea typeface="等线" panose="02010600030101010101" pitchFamily="2" charset="-122"/>
                          <a:cs typeface="Helvetica" panose="020B0604020202020204" pitchFamily="34" charset="0"/>
                        </a:rPr>
                        <a:t>Bus Capacity</a:t>
                      </a:r>
                      <a:endParaRPr lang="zh-CN"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68580" marR="68580" marT="0" marB="0" anchor="ctr">
                    <a:lnL>
                      <a:noFill/>
                    </a:lnL>
                    <a:lnR>
                      <a:noFill/>
                    </a:lnR>
                    <a:lnT>
                      <a:noFill/>
                    </a:lnT>
                    <a:lnB>
                      <a:noFill/>
                    </a:lnB>
                  </a:tcPr>
                </a:tc>
                <a:tc>
                  <a:txBody>
                    <a:bodyPr/>
                    <a:lstStyle/>
                    <a:p>
                      <a:pPr algn="ctr">
                        <a:spcAft>
                          <a:spcPts val="0"/>
                        </a:spcAft>
                      </a:pPr>
                      <a:r>
                        <a:rPr lang="en-US" sz="1400" kern="100">
                          <a:solidFill>
                            <a:schemeClr val="tx1"/>
                          </a:solidFill>
                          <a:effectLst/>
                          <a:latin typeface="Helvetica" panose="020B0604020202020204" pitchFamily="34" charset="0"/>
                          <a:ea typeface="等线" panose="02010600030101010101" pitchFamily="2" charset="-122"/>
                          <a:cs typeface="Helvetica" panose="020B0604020202020204" pitchFamily="34" charset="0"/>
                        </a:rPr>
                        <a:t>0.70</a:t>
                      </a:r>
                      <a:endParaRPr lang="zh-CN"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68580" marR="68580" marT="0" marB="0" anchor="ctr">
                    <a:lnL>
                      <a:noFill/>
                    </a:lnL>
                    <a:lnR>
                      <a:noFill/>
                    </a:lnR>
                    <a:lnT>
                      <a:noFill/>
                    </a:lnT>
                    <a:lnB>
                      <a:noFill/>
                    </a:lnB>
                  </a:tcPr>
                </a:tc>
                <a:tc>
                  <a:txBody>
                    <a:bodyPr/>
                    <a:lstStyle/>
                    <a:p>
                      <a:pPr algn="ctr">
                        <a:spcAft>
                          <a:spcPts val="0"/>
                        </a:spcAft>
                      </a:pPr>
                      <a:r>
                        <a:rPr lang="en-US" sz="1400" kern="100">
                          <a:solidFill>
                            <a:schemeClr val="tx1"/>
                          </a:solidFill>
                          <a:effectLst/>
                          <a:latin typeface="Helvetica" panose="020B0604020202020204" pitchFamily="34" charset="0"/>
                          <a:ea typeface="等线" panose="02010600030101010101" pitchFamily="2" charset="-122"/>
                          <a:cs typeface="Helvetica" panose="020B0604020202020204" pitchFamily="34" charset="0"/>
                        </a:rPr>
                        <a:t>7.57</a:t>
                      </a:r>
                      <a:endParaRPr lang="zh-CN"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68580" marR="68580" marT="0" marB="0" anchor="ctr">
                    <a:lnL>
                      <a:noFill/>
                    </a:lnL>
                    <a:lnR>
                      <a:noFill/>
                    </a:lnR>
                    <a:lnT>
                      <a:noFill/>
                    </a:lnT>
                    <a:lnB>
                      <a:noFill/>
                    </a:lnB>
                  </a:tcPr>
                </a:tc>
                <a:tc>
                  <a:txBody>
                    <a:bodyPr/>
                    <a:lstStyle/>
                    <a:p>
                      <a:pPr algn="ctr">
                        <a:spcAft>
                          <a:spcPts val="0"/>
                        </a:spcAft>
                      </a:pPr>
                      <a:r>
                        <a:rPr lang="en-US" sz="1400" kern="100">
                          <a:solidFill>
                            <a:schemeClr val="tx1"/>
                          </a:solidFill>
                          <a:effectLst/>
                          <a:latin typeface="Helvetica" panose="020B0604020202020204" pitchFamily="34" charset="0"/>
                          <a:ea typeface="等线" panose="02010600030101010101" pitchFamily="2" charset="-122"/>
                          <a:cs typeface="Helvetica" panose="020B0604020202020204" pitchFamily="34" charset="0"/>
                        </a:rPr>
                        <a:t>0.00</a:t>
                      </a:r>
                      <a:endParaRPr lang="zh-CN"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68580" marR="68580" marT="0" marB="0" anchor="ctr">
                    <a:lnL>
                      <a:noFill/>
                    </a:lnL>
                    <a:lnR>
                      <a:noFill/>
                    </a:lnR>
                    <a:lnT>
                      <a:noFill/>
                    </a:lnT>
                    <a:lnB>
                      <a:noFill/>
                    </a:lnB>
                  </a:tcPr>
                </a:tc>
                <a:tc>
                  <a:txBody>
                    <a:bodyPr/>
                    <a:lstStyle/>
                    <a:p>
                      <a:pPr algn="ctr">
                        <a:spcAft>
                          <a:spcPts val="0"/>
                        </a:spcAft>
                      </a:pPr>
                      <a:r>
                        <a:rPr lang="en-US" sz="1400" kern="100">
                          <a:solidFill>
                            <a:schemeClr val="tx1"/>
                          </a:solidFill>
                          <a:effectLst/>
                          <a:latin typeface="Helvetica" panose="020B0604020202020204" pitchFamily="34" charset="0"/>
                          <a:ea typeface="等线" panose="02010600030101010101" pitchFamily="2" charset="-122"/>
                          <a:cs typeface="Helvetica" panose="020B0604020202020204" pitchFamily="34" charset="0"/>
                        </a:rPr>
                        <a:t>Clustered</a:t>
                      </a:r>
                      <a:endParaRPr lang="zh-CN"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68580" marR="68580" marT="0" marB="0" anchor="ctr">
                    <a:lnL>
                      <a:noFill/>
                    </a:lnL>
                    <a:lnR>
                      <a:noFill/>
                    </a:lnR>
                    <a:lnT>
                      <a:noFill/>
                    </a:lnT>
                    <a:lnB>
                      <a:noFill/>
                    </a:lnB>
                  </a:tcPr>
                </a:tc>
                <a:tc>
                  <a:txBody>
                    <a:bodyPr/>
                    <a:lstStyle/>
                    <a:p>
                      <a:pPr algn="ct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0.18</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68580" marR="68580" marT="0" marB="0" anchor="ctr">
                    <a:lnL>
                      <a:noFill/>
                    </a:lnL>
                    <a:lnR>
                      <a:noFill/>
                    </a:lnR>
                    <a:lnT>
                      <a:noFill/>
                    </a:lnT>
                    <a:lnB>
                      <a:noFill/>
                    </a:lnB>
                  </a:tcPr>
                </a:tc>
                <a:tc>
                  <a:txBody>
                    <a:bodyPr/>
                    <a:lstStyle/>
                    <a:p>
                      <a:pPr algn="ctr">
                        <a:spcAft>
                          <a:spcPts val="0"/>
                        </a:spcAft>
                      </a:pPr>
                      <a:r>
                        <a:rPr lang="en-US" sz="1400" kern="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Local</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68580" marR="68580" marT="0" marB="0" anchor="ctr">
                    <a:lnL>
                      <a:noFill/>
                    </a:lnL>
                    <a:lnR>
                      <a:noFill/>
                    </a:lnR>
                    <a:lnT>
                      <a:noFill/>
                    </a:lnT>
                    <a:lnB>
                      <a:noFill/>
                    </a:lnB>
                  </a:tcPr>
                </a:tc>
                <a:extLst>
                  <a:ext uri="{0D108BD9-81ED-4DB2-BD59-A6C34878D82A}">
                    <a16:rowId xmlns:a16="http://schemas.microsoft.com/office/drawing/2014/main" val="214545653"/>
                  </a:ext>
                </a:extLst>
              </a:tr>
              <a:tr h="374681">
                <a:tc>
                  <a:txBody>
                    <a:bodyPr/>
                    <a:lstStyle/>
                    <a:p>
                      <a:pPr algn="ctr">
                        <a:spcAft>
                          <a:spcPts val="0"/>
                        </a:spcAft>
                      </a:pPr>
                      <a:r>
                        <a:rPr lang="en-US" sz="1400" kern="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Bus Accessibility</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68580" marR="68580" marT="0" marB="0" anchor="ctr">
                    <a:lnL>
                      <a:noFill/>
                    </a:lnL>
                    <a:lnR>
                      <a:noFill/>
                    </a:lnR>
                    <a:lnT>
                      <a:noFill/>
                    </a:lnT>
                    <a:lnB>
                      <a:noFill/>
                    </a:lnB>
                  </a:tcPr>
                </a:tc>
                <a:tc>
                  <a:txBody>
                    <a:bodyPr/>
                    <a:lstStyle/>
                    <a:p>
                      <a:pPr algn="ctr">
                        <a:spcAft>
                          <a:spcPts val="0"/>
                        </a:spcAft>
                      </a:pPr>
                      <a:r>
                        <a:rPr lang="en-US" sz="1400" kern="100">
                          <a:solidFill>
                            <a:schemeClr val="tx1"/>
                          </a:solidFill>
                          <a:effectLst/>
                          <a:latin typeface="Helvetica" panose="020B0604020202020204" pitchFamily="34" charset="0"/>
                          <a:ea typeface="等线" panose="02010600030101010101" pitchFamily="2" charset="-122"/>
                          <a:cs typeface="Helvetica" panose="020B0604020202020204" pitchFamily="34" charset="0"/>
                        </a:rPr>
                        <a:t>0.45</a:t>
                      </a:r>
                      <a:endParaRPr lang="zh-CN"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68580" marR="68580" marT="0" marB="0" anchor="ctr">
                    <a:lnL>
                      <a:noFill/>
                    </a:lnL>
                    <a:lnR>
                      <a:noFill/>
                    </a:lnR>
                    <a:lnT>
                      <a:noFill/>
                    </a:lnT>
                    <a:lnB>
                      <a:noFill/>
                    </a:lnB>
                  </a:tcPr>
                </a:tc>
                <a:tc>
                  <a:txBody>
                    <a:bodyPr/>
                    <a:lstStyle/>
                    <a:p>
                      <a:pPr algn="ctr">
                        <a:spcAft>
                          <a:spcPts val="0"/>
                        </a:spcAft>
                      </a:pPr>
                      <a:r>
                        <a:rPr lang="en-US" sz="1400" kern="100">
                          <a:solidFill>
                            <a:schemeClr val="tx1"/>
                          </a:solidFill>
                          <a:effectLst/>
                          <a:latin typeface="Helvetica" panose="020B0604020202020204" pitchFamily="34" charset="0"/>
                          <a:ea typeface="等线" panose="02010600030101010101" pitchFamily="2" charset="-122"/>
                          <a:cs typeface="Helvetica" panose="020B0604020202020204" pitchFamily="34" charset="0"/>
                        </a:rPr>
                        <a:t>5.04</a:t>
                      </a:r>
                      <a:endParaRPr lang="zh-CN"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68580" marR="68580" marT="0" marB="0" anchor="ctr">
                    <a:lnL>
                      <a:noFill/>
                    </a:lnL>
                    <a:lnR>
                      <a:noFill/>
                    </a:lnR>
                    <a:lnT>
                      <a:noFill/>
                    </a:lnT>
                    <a:lnB>
                      <a:noFill/>
                    </a:lnB>
                  </a:tcPr>
                </a:tc>
                <a:tc>
                  <a:txBody>
                    <a:bodyPr/>
                    <a:lstStyle/>
                    <a:p>
                      <a:pPr algn="ctr">
                        <a:spcAft>
                          <a:spcPts val="0"/>
                        </a:spcAft>
                      </a:pPr>
                      <a:r>
                        <a:rPr lang="en-US" sz="1400" kern="100">
                          <a:solidFill>
                            <a:schemeClr val="tx1"/>
                          </a:solidFill>
                          <a:effectLst/>
                          <a:latin typeface="Helvetica" panose="020B0604020202020204" pitchFamily="34" charset="0"/>
                          <a:ea typeface="等线" panose="02010600030101010101" pitchFamily="2" charset="-122"/>
                          <a:cs typeface="Helvetica" panose="020B0604020202020204" pitchFamily="34" charset="0"/>
                        </a:rPr>
                        <a:t>0.00</a:t>
                      </a:r>
                      <a:endParaRPr lang="zh-CN"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68580" marR="68580" marT="0" marB="0" anchor="ctr">
                    <a:lnL>
                      <a:noFill/>
                    </a:lnL>
                    <a:lnR>
                      <a:noFill/>
                    </a:lnR>
                    <a:lnT>
                      <a:noFill/>
                    </a:lnT>
                    <a:lnB>
                      <a:noFill/>
                    </a:lnB>
                  </a:tcPr>
                </a:tc>
                <a:tc>
                  <a:txBody>
                    <a:bodyPr/>
                    <a:lstStyle/>
                    <a:p>
                      <a:pPr algn="ctr">
                        <a:spcAft>
                          <a:spcPts val="0"/>
                        </a:spcAft>
                      </a:pPr>
                      <a:r>
                        <a:rPr lang="en-US" sz="1400" kern="100">
                          <a:solidFill>
                            <a:schemeClr val="tx1"/>
                          </a:solidFill>
                          <a:effectLst/>
                          <a:latin typeface="Helvetica" panose="020B0604020202020204" pitchFamily="34" charset="0"/>
                          <a:ea typeface="等线" panose="02010600030101010101" pitchFamily="2" charset="-122"/>
                          <a:cs typeface="Helvetica" panose="020B0604020202020204" pitchFamily="34" charset="0"/>
                        </a:rPr>
                        <a:t>Clustered</a:t>
                      </a:r>
                      <a:endParaRPr lang="zh-CN"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68580" marR="68580" marT="0" marB="0" anchor="ctr">
                    <a:lnL>
                      <a:noFill/>
                    </a:lnL>
                    <a:lnR>
                      <a:noFill/>
                    </a:lnR>
                    <a:lnT>
                      <a:noFill/>
                    </a:lnT>
                    <a:lnB>
                      <a:noFill/>
                    </a:lnB>
                  </a:tcPr>
                </a:tc>
                <a:tc>
                  <a:txBody>
                    <a:bodyPr/>
                    <a:lstStyle/>
                    <a:p>
                      <a:pPr algn="ctr">
                        <a:spcAft>
                          <a:spcPts val="0"/>
                        </a:spcAft>
                      </a:pPr>
                      <a:r>
                        <a:rPr lang="en-US" sz="1400" kern="100">
                          <a:solidFill>
                            <a:schemeClr val="tx1"/>
                          </a:solidFill>
                          <a:effectLst/>
                          <a:latin typeface="Helvetica" panose="020B0604020202020204" pitchFamily="34" charset="0"/>
                          <a:ea typeface="等线" panose="02010600030101010101" pitchFamily="2" charset="-122"/>
                          <a:cs typeface="Helvetica" panose="020B0604020202020204" pitchFamily="34" charset="0"/>
                        </a:rPr>
                        <a:t>0.04</a:t>
                      </a:r>
                      <a:endParaRPr lang="zh-CN"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68580" marR="68580" marT="0" marB="0" anchor="ctr">
                    <a:lnL>
                      <a:noFill/>
                    </a:lnL>
                    <a:lnR>
                      <a:noFill/>
                    </a:lnR>
                    <a:lnT>
                      <a:noFill/>
                    </a:lnT>
                    <a:lnB>
                      <a:noFill/>
                    </a:lnB>
                  </a:tcPr>
                </a:tc>
                <a:tc>
                  <a:txBody>
                    <a:bodyPr/>
                    <a:lstStyle/>
                    <a:p>
                      <a:pPr algn="ctr">
                        <a:spcAft>
                          <a:spcPts val="0"/>
                        </a:spcAft>
                      </a:pPr>
                      <a:r>
                        <a:rPr lang="en-US" sz="1400" kern="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Local</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68580" marR="68580" marT="0" marB="0" anchor="ctr">
                    <a:lnL>
                      <a:noFill/>
                    </a:lnL>
                    <a:lnR>
                      <a:noFill/>
                    </a:lnR>
                    <a:lnT>
                      <a:noFill/>
                    </a:lnT>
                    <a:lnB>
                      <a:noFill/>
                    </a:lnB>
                  </a:tcPr>
                </a:tc>
                <a:extLst>
                  <a:ext uri="{0D108BD9-81ED-4DB2-BD59-A6C34878D82A}">
                    <a16:rowId xmlns:a16="http://schemas.microsoft.com/office/drawing/2014/main" val="2299860948"/>
                  </a:ext>
                </a:extLst>
              </a:tr>
              <a:tr h="374681">
                <a:tc>
                  <a:txBody>
                    <a:bodyPr/>
                    <a:lstStyle/>
                    <a:p>
                      <a:pPr algn="ctr">
                        <a:spcAft>
                          <a:spcPts val="0"/>
                        </a:spcAft>
                      </a:pPr>
                      <a:r>
                        <a:rPr lang="en-US" sz="1400" kern="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Population/Job Balance</a:t>
                      </a:r>
                    </a:p>
                  </a:txBody>
                  <a:tcPr marL="68580" marR="68580" marT="0" marB="0" anchor="ctr">
                    <a:lnL>
                      <a:noFill/>
                    </a:lnL>
                    <a:lnR>
                      <a:noFill/>
                    </a:lnR>
                    <a:lnT>
                      <a:noFill/>
                    </a:lnT>
                    <a:lnB>
                      <a:noFill/>
                    </a:lnB>
                    <a:solidFill>
                      <a:schemeClr val="bg1">
                        <a:lumMod val="85000"/>
                      </a:schemeClr>
                    </a:solidFill>
                  </a:tcPr>
                </a:tc>
                <a:tc>
                  <a:txBody>
                    <a:bodyPr/>
                    <a:lstStyle/>
                    <a:p>
                      <a:pPr algn="ctr">
                        <a:spcAft>
                          <a:spcPts val="0"/>
                        </a:spcAft>
                      </a:pPr>
                      <a:r>
                        <a:rPr lang="en-US" sz="1400" kern="100">
                          <a:solidFill>
                            <a:schemeClr val="tx1"/>
                          </a:solidFill>
                          <a:effectLst/>
                          <a:latin typeface="Helvetica" panose="020B0604020202020204" pitchFamily="34" charset="0"/>
                          <a:ea typeface="等线" panose="02010600030101010101" pitchFamily="2" charset="-122"/>
                          <a:cs typeface="Helvetica" panose="020B0604020202020204" pitchFamily="34" charset="0"/>
                        </a:rPr>
                        <a:t>0.77</a:t>
                      </a:r>
                      <a:endParaRPr lang="zh-CN"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68580" marR="68580" marT="0" marB="0" anchor="ctr">
                    <a:lnL>
                      <a:noFill/>
                    </a:lnL>
                    <a:lnR>
                      <a:noFill/>
                    </a:lnR>
                    <a:lnT>
                      <a:noFill/>
                    </a:lnT>
                    <a:lnB>
                      <a:noFill/>
                    </a:lnB>
                    <a:solidFill>
                      <a:schemeClr val="bg1">
                        <a:lumMod val="85000"/>
                      </a:schemeClr>
                    </a:solidFill>
                  </a:tcPr>
                </a:tc>
                <a:tc>
                  <a:txBody>
                    <a:bodyPr/>
                    <a:lstStyle/>
                    <a:p>
                      <a:pPr algn="ctr">
                        <a:spcAft>
                          <a:spcPts val="0"/>
                        </a:spcAft>
                      </a:pPr>
                      <a:r>
                        <a:rPr lang="en-US" sz="1400" kern="100">
                          <a:solidFill>
                            <a:schemeClr val="tx1"/>
                          </a:solidFill>
                          <a:effectLst/>
                          <a:latin typeface="Helvetica" panose="020B0604020202020204" pitchFamily="34" charset="0"/>
                          <a:ea typeface="等线" panose="02010600030101010101" pitchFamily="2" charset="-122"/>
                          <a:cs typeface="Helvetica" panose="020B0604020202020204" pitchFamily="34" charset="0"/>
                        </a:rPr>
                        <a:t>7.61</a:t>
                      </a:r>
                      <a:endParaRPr lang="zh-CN"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68580" marR="68580" marT="0" marB="0" anchor="ctr">
                    <a:lnL>
                      <a:noFill/>
                    </a:lnL>
                    <a:lnR>
                      <a:noFill/>
                    </a:lnR>
                    <a:lnT>
                      <a:noFill/>
                    </a:lnT>
                    <a:lnB>
                      <a:noFill/>
                    </a:lnB>
                    <a:solidFill>
                      <a:schemeClr val="bg1">
                        <a:lumMod val="85000"/>
                      </a:schemeClr>
                    </a:solidFill>
                  </a:tcPr>
                </a:tc>
                <a:tc>
                  <a:txBody>
                    <a:bodyPr/>
                    <a:lstStyle/>
                    <a:p>
                      <a:pPr algn="ctr">
                        <a:spcAft>
                          <a:spcPts val="0"/>
                        </a:spcAft>
                      </a:pPr>
                      <a:r>
                        <a:rPr lang="en-US" sz="1400" kern="100">
                          <a:solidFill>
                            <a:schemeClr val="tx1"/>
                          </a:solidFill>
                          <a:effectLst/>
                          <a:latin typeface="Helvetica" panose="020B0604020202020204" pitchFamily="34" charset="0"/>
                          <a:ea typeface="等线" panose="02010600030101010101" pitchFamily="2" charset="-122"/>
                          <a:cs typeface="Helvetica" panose="020B0604020202020204" pitchFamily="34" charset="0"/>
                        </a:rPr>
                        <a:t>0.00</a:t>
                      </a:r>
                      <a:endParaRPr lang="zh-CN"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68580" marR="68580" marT="0" marB="0" anchor="ctr">
                    <a:lnL>
                      <a:noFill/>
                    </a:lnL>
                    <a:lnR>
                      <a:noFill/>
                    </a:lnR>
                    <a:lnT>
                      <a:noFill/>
                    </a:lnT>
                    <a:lnB>
                      <a:noFill/>
                    </a:lnB>
                    <a:solidFill>
                      <a:schemeClr val="bg1">
                        <a:lumMod val="85000"/>
                      </a:schemeClr>
                    </a:solidFill>
                  </a:tcPr>
                </a:tc>
                <a:tc>
                  <a:txBody>
                    <a:bodyPr/>
                    <a:lstStyle/>
                    <a:p>
                      <a:pPr algn="ctr">
                        <a:spcAft>
                          <a:spcPts val="0"/>
                        </a:spcAft>
                      </a:pPr>
                      <a:r>
                        <a:rPr lang="en-US" sz="1400" kern="100">
                          <a:solidFill>
                            <a:schemeClr val="tx1"/>
                          </a:solidFill>
                          <a:effectLst/>
                          <a:latin typeface="Helvetica" panose="020B0604020202020204" pitchFamily="34" charset="0"/>
                          <a:ea typeface="等线" panose="02010600030101010101" pitchFamily="2" charset="-122"/>
                          <a:cs typeface="Helvetica" panose="020B0604020202020204" pitchFamily="34" charset="0"/>
                        </a:rPr>
                        <a:t>Clustered</a:t>
                      </a:r>
                      <a:endParaRPr lang="zh-CN"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68580" marR="68580" marT="0" marB="0" anchor="ctr">
                    <a:lnL>
                      <a:noFill/>
                    </a:lnL>
                    <a:lnR>
                      <a:noFill/>
                    </a:lnR>
                    <a:lnT>
                      <a:noFill/>
                    </a:lnT>
                    <a:lnB>
                      <a:noFill/>
                    </a:lnB>
                    <a:solidFill>
                      <a:schemeClr val="bg1">
                        <a:lumMod val="85000"/>
                      </a:schemeClr>
                    </a:solidFill>
                  </a:tcPr>
                </a:tc>
                <a:tc>
                  <a:txBody>
                    <a:bodyPr/>
                    <a:lstStyle/>
                    <a:p>
                      <a:pPr algn="ctr">
                        <a:spcAft>
                          <a:spcPts val="0"/>
                        </a:spcAft>
                      </a:pPr>
                      <a:r>
                        <a:rPr lang="en-US" sz="1400" kern="100">
                          <a:solidFill>
                            <a:schemeClr val="tx1"/>
                          </a:solidFill>
                          <a:effectLst/>
                          <a:latin typeface="Helvetica" panose="020B0604020202020204" pitchFamily="34" charset="0"/>
                          <a:ea typeface="等线" panose="02010600030101010101" pitchFamily="2" charset="-122"/>
                          <a:cs typeface="Helvetica" panose="020B0604020202020204" pitchFamily="34" charset="0"/>
                        </a:rPr>
                        <a:t>-0.17</a:t>
                      </a:r>
                      <a:endParaRPr lang="zh-CN" sz="140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68580" marR="68580" marT="0" marB="0" anchor="ctr">
                    <a:lnL>
                      <a:noFill/>
                    </a:lnL>
                    <a:lnR>
                      <a:noFill/>
                    </a:lnR>
                    <a:lnT>
                      <a:noFill/>
                    </a:lnT>
                    <a:lnB>
                      <a:noFill/>
                    </a:lnB>
                    <a:solidFill>
                      <a:schemeClr val="bg1">
                        <a:lumMod val="85000"/>
                      </a:schemeClr>
                    </a:solidFill>
                  </a:tcPr>
                </a:tc>
                <a:tc>
                  <a:txBody>
                    <a:bodyPr/>
                    <a:lstStyle/>
                    <a:p>
                      <a:pPr algn="ctr">
                        <a:spcAft>
                          <a:spcPts val="0"/>
                        </a:spcAft>
                      </a:pPr>
                      <a:r>
                        <a:rPr lang="en-US" sz="1400" kern="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Local</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68580" marR="68580" marT="0" marB="0" anchor="ctr">
                    <a:lnL>
                      <a:noFill/>
                    </a:lnL>
                    <a:lnR>
                      <a:noFill/>
                    </a:lnR>
                    <a:lnT>
                      <a:noFill/>
                    </a:lnT>
                    <a:lnB>
                      <a:noFill/>
                    </a:lnB>
                    <a:solidFill>
                      <a:schemeClr val="bg1">
                        <a:lumMod val="85000"/>
                      </a:schemeClr>
                    </a:solidFill>
                  </a:tcPr>
                </a:tc>
                <a:extLst>
                  <a:ext uri="{0D108BD9-81ED-4DB2-BD59-A6C34878D82A}">
                    <a16:rowId xmlns:a16="http://schemas.microsoft.com/office/drawing/2014/main" val="3325384029"/>
                  </a:ext>
                </a:extLst>
              </a:tr>
              <a:tr h="374681">
                <a:tc>
                  <a:txBody>
                    <a:bodyPr/>
                    <a:lstStyle/>
                    <a:p>
                      <a:pPr algn="ctr">
                        <a:spcAft>
                          <a:spcPts val="0"/>
                        </a:spcAft>
                      </a:pPr>
                      <a:r>
                        <a:rPr lang="en-US" sz="1400" kern="0" dirty="0">
                          <a:solidFill>
                            <a:schemeClr val="tx1"/>
                          </a:solidFill>
                          <a:effectLst/>
                          <a:latin typeface="Helvetica" panose="020B0604020202020204" pitchFamily="34" charset="0"/>
                          <a:ea typeface="MingLiU"/>
                          <a:cs typeface="Helvetica" panose="020B0604020202020204" pitchFamily="34" charset="0"/>
                        </a:rPr>
                        <a:t>Tenant Proportion</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0.24</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2.54</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0.01</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Clustered</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1.02</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400" kern="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Local</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032970574"/>
                  </a:ext>
                </a:extLst>
              </a:tr>
            </a:tbl>
          </a:graphicData>
        </a:graphic>
      </p:graphicFrame>
      <p:sp>
        <p:nvSpPr>
          <p:cNvPr id="21" name="矩形 20">
            <a:extLst>
              <a:ext uri="{FF2B5EF4-FFF2-40B4-BE49-F238E27FC236}">
                <a16:creationId xmlns:a16="http://schemas.microsoft.com/office/drawing/2014/main" id="{47AA6AA9-8231-41DD-BE83-482C358FB827}"/>
              </a:ext>
            </a:extLst>
          </p:cNvPr>
          <p:cNvSpPr/>
          <p:nvPr/>
        </p:nvSpPr>
        <p:spPr>
          <a:xfrm>
            <a:off x="456366" y="5686102"/>
            <a:ext cx="8231267" cy="584775"/>
          </a:xfrm>
          <a:prstGeom prst="rect">
            <a:avLst/>
          </a:prstGeom>
          <a:ln w="19050">
            <a:solidFill>
              <a:schemeClr val="accent5"/>
            </a:solidFill>
            <a:prstDash val="dash"/>
          </a:ln>
        </p:spPr>
        <p:txBody>
          <a:bodyPr wrap="square">
            <a:spAutoFit/>
          </a:bodyPr>
          <a:lstStyle/>
          <a:p>
            <a:r>
              <a:rPr lang="en-US" altLang="zh-CN" sz="1600" dirty="0">
                <a:latin typeface="Helvetica" panose="020B0604020202020204" pitchFamily="34" charset="0"/>
                <a:cs typeface="Helvetica" panose="020B0604020202020204" pitchFamily="34" charset="0"/>
              </a:rPr>
              <a:t>*	Statistical significance means autocorrelation</a:t>
            </a:r>
          </a:p>
          <a:p>
            <a:r>
              <a:rPr lang="en-US" altLang="zh-CN" sz="1600" dirty="0">
                <a:latin typeface="Helvetica" panose="020B0604020202020204" pitchFamily="34" charset="0"/>
                <a:cs typeface="Helvetica" panose="020B0604020202020204" pitchFamily="34" charset="0"/>
              </a:rPr>
              <a:t>**	More than or equal to 2.00, means the local term is better to be assumed as global</a:t>
            </a:r>
          </a:p>
        </p:txBody>
      </p:sp>
      <p:grpSp>
        <p:nvGrpSpPr>
          <p:cNvPr id="22" name="组合 21">
            <a:extLst>
              <a:ext uri="{FF2B5EF4-FFF2-40B4-BE49-F238E27FC236}">
                <a16:creationId xmlns:a16="http://schemas.microsoft.com/office/drawing/2014/main" id="{F23AB9D6-2EA0-4139-818B-91E9AD6F5DBE}"/>
              </a:ext>
            </a:extLst>
          </p:cNvPr>
          <p:cNvGrpSpPr/>
          <p:nvPr/>
        </p:nvGrpSpPr>
        <p:grpSpPr>
          <a:xfrm>
            <a:off x="306570" y="591906"/>
            <a:ext cx="5544142" cy="461665"/>
            <a:chOff x="-3" y="4326643"/>
            <a:chExt cx="5544142" cy="461665"/>
          </a:xfrm>
        </p:grpSpPr>
        <p:sp>
          <p:nvSpPr>
            <p:cNvPr id="23" name="矩形 22">
              <a:extLst>
                <a:ext uri="{FF2B5EF4-FFF2-40B4-BE49-F238E27FC236}">
                  <a16:creationId xmlns:a16="http://schemas.microsoft.com/office/drawing/2014/main" id="{BC01AC44-08E1-419E-A034-CA048FCED5B2}"/>
                </a:ext>
              </a:extLst>
            </p:cNvPr>
            <p:cNvSpPr/>
            <p:nvPr/>
          </p:nvSpPr>
          <p:spPr>
            <a:xfrm>
              <a:off x="-3" y="4460785"/>
              <a:ext cx="193382" cy="1933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24" name="文本框 23">
              <a:extLst>
                <a:ext uri="{FF2B5EF4-FFF2-40B4-BE49-F238E27FC236}">
                  <a16:creationId xmlns:a16="http://schemas.microsoft.com/office/drawing/2014/main" id="{2C8A312D-070C-49B5-85B6-F37F05AD62E9}"/>
                </a:ext>
              </a:extLst>
            </p:cNvPr>
            <p:cNvSpPr txBox="1"/>
            <p:nvPr/>
          </p:nvSpPr>
          <p:spPr>
            <a:xfrm>
              <a:off x="193379" y="4326643"/>
              <a:ext cx="5350760" cy="461665"/>
            </a:xfrm>
            <a:prstGeom prst="rect">
              <a:avLst/>
            </a:prstGeom>
            <a:noFill/>
          </p:spPr>
          <p:txBody>
            <a:bodyPr wrap="none" rtlCol="0">
              <a:spAutoFit/>
            </a:bodyPr>
            <a:lstStyle/>
            <a:p>
              <a:r>
                <a:rPr lang="en-US" altLang="zh-CN" sz="2400" dirty="0">
                  <a:latin typeface="Helvetica" panose="020B0604020202020204" pitchFamily="34" charset="0"/>
                  <a:ea typeface="+mj-ea"/>
                  <a:cs typeface="Helvetica" panose="020B0604020202020204" pitchFamily="34" charset="0"/>
                </a:rPr>
                <a:t>Identification for global/local variable</a:t>
              </a:r>
            </a:p>
          </p:txBody>
        </p:sp>
      </p:grpSp>
    </p:spTree>
    <p:extLst>
      <p:ext uri="{BB962C8B-B14F-4D97-AF65-F5344CB8AC3E}">
        <p14:creationId xmlns:p14="http://schemas.microsoft.com/office/powerpoint/2010/main" val="16975416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Model estimation</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chemeClr val="accent5"/>
          </a:solidFill>
          <a:ln w="28575" cap="flat">
            <a:solidFill>
              <a:schemeClr val="accent5"/>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800" dirty="0">
                <a:solidFill>
                  <a:schemeClr val="bg1"/>
                </a:solidFill>
                <a:latin typeface="Helvetica" panose="020B0604020202020204" pitchFamily="34" charset="0"/>
                <a:cs typeface="Helvetica" panose="020B0604020202020204" pitchFamily="34" charset="0"/>
                <a:sym typeface="Helvetica Light"/>
              </a:rPr>
              <a:t>4.4</a:t>
            </a:r>
            <a:endParaRPr kumimoji="0" lang="zh-CN" altLang="en-US" sz="2800" b="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8119D5D9-BDF2-4388-AA07-18FE424D9C77}"/>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4 - Influencing Factors on Transit Ridership at Station Level</a:t>
            </a:r>
            <a:endParaRPr lang="en-US" altLang="zh-CN" sz="1400" i="1" dirty="0">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FD789F87-F055-4169-A330-8A0D7C489200}"/>
              </a:ext>
            </a:extLst>
          </p:cNvPr>
          <p:cNvSpPr>
            <a:spLocks noGrp="1"/>
          </p:cNvSpPr>
          <p:nvPr>
            <p:ph type="sldNum" sz="quarter" idx="12"/>
          </p:nvPr>
        </p:nvSpPr>
        <p:spPr/>
        <p:txBody>
          <a:bodyPr/>
          <a:lstStyle/>
          <a:p>
            <a:fld id="{A17BB91D-344C-44E0-9148-DFE0CFF5CFC9}" type="slidenum">
              <a:rPr lang="zh-CN" altLang="en-US" smtClean="0">
                <a:solidFill>
                  <a:schemeClr val="tx1"/>
                </a:solidFill>
              </a:rPr>
              <a:t>55</a:t>
            </a:fld>
            <a:endParaRPr lang="zh-CN" altLang="en-US">
              <a:solidFill>
                <a:schemeClr val="tx1"/>
              </a:solidFill>
            </a:endParaRPr>
          </a:p>
        </p:txBody>
      </p:sp>
      <p:graphicFrame>
        <p:nvGraphicFramePr>
          <p:cNvPr id="9" name="表格 8">
            <a:extLst>
              <a:ext uri="{FF2B5EF4-FFF2-40B4-BE49-F238E27FC236}">
                <a16:creationId xmlns:a16="http://schemas.microsoft.com/office/drawing/2014/main" id="{1C67E36D-B997-4D75-9C28-5A946C83CC9D}"/>
              </a:ext>
            </a:extLst>
          </p:cNvPr>
          <p:cNvGraphicFramePr>
            <a:graphicFrameLocks noGrp="1"/>
          </p:cNvGraphicFramePr>
          <p:nvPr>
            <p:extLst>
              <p:ext uri="{D42A27DB-BD31-4B8C-83A1-F6EECF244321}">
                <p14:modId xmlns:p14="http://schemas.microsoft.com/office/powerpoint/2010/main" val="2638266883"/>
              </p:ext>
            </p:extLst>
          </p:nvPr>
        </p:nvGraphicFramePr>
        <p:xfrm>
          <a:off x="530733" y="1351921"/>
          <a:ext cx="8023677" cy="4892378"/>
        </p:xfrm>
        <a:graphic>
          <a:graphicData uri="http://schemas.openxmlformats.org/drawingml/2006/table">
            <a:tbl>
              <a:tblPr firstRow="1" firstCol="1" bandRow="1">
                <a:tableStyleId>{5C22544A-7EE6-4342-B048-85BDC9FD1C3A}</a:tableStyleId>
              </a:tblPr>
              <a:tblGrid>
                <a:gridCol w="2136267">
                  <a:extLst>
                    <a:ext uri="{9D8B030D-6E8A-4147-A177-3AD203B41FA5}">
                      <a16:colId xmlns:a16="http://schemas.microsoft.com/office/drawing/2014/main" val="3830779464"/>
                    </a:ext>
                  </a:extLst>
                </a:gridCol>
                <a:gridCol w="846667">
                  <a:extLst>
                    <a:ext uri="{9D8B030D-6E8A-4147-A177-3AD203B41FA5}">
                      <a16:colId xmlns:a16="http://schemas.microsoft.com/office/drawing/2014/main" val="2054209294"/>
                    </a:ext>
                  </a:extLst>
                </a:gridCol>
                <a:gridCol w="805324">
                  <a:extLst>
                    <a:ext uri="{9D8B030D-6E8A-4147-A177-3AD203B41FA5}">
                      <a16:colId xmlns:a16="http://schemas.microsoft.com/office/drawing/2014/main" val="685493199"/>
                    </a:ext>
                  </a:extLst>
                </a:gridCol>
                <a:gridCol w="876439">
                  <a:extLst>
                    <a:ext uri="{9D8B030D-6E8A-4147-A177-3AD203B41FA5}">
                      <a16:colId xmlns:a16="http://schemas.microsoft.com/office/drawing/2014/main" val="3031314889"/>
                    </a:ext>
                  </a:extLst>
                </a:gridCol>
                <a:gridCol w="574706">
                  <a:extLst>
                    <a:ext uri="{9D8B030D-6E8A-4147-A177-3AD203B41FA5}">
                      <a16:colId xmlns:a16="http://schemas.microsoft.com/office/drawing/2014/main" val="4271975294"/>
                    </a:ext>
                  </a:extLst>
                </a:gridCol>
                <a:gridCol w="140754">
                  <a:extLst>
                    <a:ext uri="{9D8B030D-6E8A-4147-A177-3AD203B41FA5}">
                      <a16:colId xmlns:a16="http://schemas.microsoft.com/office/drawing/2014/main" val="1587411756"/>
                    </a:ext>
                  </a:extLst>
                </a:gridCol>
                <a:gridCol w="1189455">
                  <a:extLst>
                    <a:ext uri="{9D8B030D-6E8A-4147-A177-3AD203B41FA5}">
                      <a16:colId xmlns:a16="http://schemas.microsoft.com/office/drawing/2014/main" val="311826864"/>
                    </a:ext>
                  </a:extLst>
                </a:gridCol>
                <a:gridCol w="894326">
                  <a:extLst>
                    <a:ext uri="{9D8B030D-6E8A-4147-A177-3AD203B41FA5}">
                      <a16:colId xmlns:a16="http://schemas.microsoft.com/office/drawing/2014/main" val="2798299687"/>
                    </a:ext>
                  </a:extLst>
                </a:gridCol>
                <a:gridCol w="559739">
                  <a:extLst>
                    <a:ext uri="{9D8B030D-6E8A-4147-A177-3AD203B41FA5}">
                      <a16:colId xmlns:a16="http://schemas.microsoft.com/office/drawing/2014/main" val="2327856067"/>
                    </a:ext>
                  </a:extLst>
                </a:gridCol>
              </a:tblGrid>
              <a:tr h="330189">
                <a:tc rowSpan="2">
                  <a:txBody>
                    <a:bodyPr/>
                    <a:lstStyle/>
                    <a:p>
                      <a:pPr algn="ctr">
                        <a:spcAft>
                          <a:spcPts val="0"/>
                        </a:spcAft>
                      </a:pPr>
                      <a:r>
                        <a:rPr lang="ja-JP" sz="1400" b="0" kern="100" dirty="0">
                          <a:solidFill>
                            <a:schemeClr val="tx1"/>
                          </a:solidFill>
                          <a:effectLst/>
                          <a:latin typeface="Helvetica" panose="020B0604020202020204" pitchFamily="34" charset="0"/>
                          <a:cs typeface="Helvetica" panose="020B0604020202020204" pitchFamily="34" charset="0"/>
                        </a:rPr>
                        <a:t>　</a:t>
                      </a:r>
                      <a:r>
                        <a:rPr lang="en-US" sz="1400" b="0" kern="100" dirty="0">
                          <a:solidFill>
                            <a:schemeClr val="tx1"/>
                          </a:solidFill>
                          <a:effectLst/>
                          <a:latin typeface="Helvetica" panose="020B0604020202020204" pitchFamily="34" charset="0"/>
                          <a:cs typeface="Helvetica" panose="020B0604020202020204" pitchFamily="34" charset="0"/>
                        </a:rPr>
                        <a:t>Variable</a:t>
                      </a:r>
                      <a:endParaRPr lang="zh-CN" sz="1400" b="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7934" marR="87934" marT="43967" marB="43967" anchor="ctr">
                    <a:lnL w="12700" cmpd="sng">
                      <a:noFill/>
                    </a:lnL>
                    <a:lnR w="12700" cmpd="sng">
                      <a:noFill/>
                    </a:lnR>
                    <a:lnT w="190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spcAft>
                          <a:spcPts val="0"/>
                        </a:spcAft>
                      </a:pPr>
                      <a:r>
                        <a:rPr lang="en-US" sz="1400" b="0" kern="100" dirty="0">
                          <a:solidFill>
                            <a:schemeClr val="tx1"/>
                          </a:solidFill>
                          <a:effectLst/>
                          <a:latin typeface="Helvetica" panose="020B0604020202020204" pitchFamily="34" charset="0"/>
                          <a:cs typeface="Helvetica" panose="020B0604020202020204" pitchFamily="34" charset="0"/>
                        </a:rPr>
                        <a:t>Type</a:t>
                      </a:r>
                      <a:endParaRPr lang="zh-CN" sz="1400" b="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7934" marR="87934" marT="43967" marB="43967" anchor="ctr">
                    <a:lnL w="12700" cmpd="sng">
                      <a:noFill/>
                    </a:lnL>
                    <a:lnR w="12700" cmpd="sng">
                      <a:noFill/>
                    </a:lnR>
                    <a:lnT w="190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spcAft>
                          <a:spcPts val="0"/>
                        </a:spcAft>
                      </a:pPr>
                      <a:r>
                        <a:rPr lang="en-US" sz="1400" b="0" kern="100" dirty="0">
                          <a:solidFill>
                            <a:schemeClr val="tx1"/>
                          </a:solidFill>
                          <a:effectLst/>
                          <a:latin typeface="Helvetica" panose="020B0604020202020204" pitchFamily="34" charset="0"/>
                          <a:cs typeface="Helvetica" panose="020B0604020202020204" pitchFamily="34" charset="0"/>
                        </a:rPr>
                        <a:t>OLS model</a:t>
                      </a:r>
                      <a:endParaRPr lang="zh-CN" sz="1400" b="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7934" marR="87934" marT="43967" marB="43967" anchor="ctr">
                    <a:lnL w="12700" cmpd="sng">
                      <a:noFill/>
                    </a:lnL>
                    <a:lnR w="12700" cmpd="sng">
                      <a:noFill/>
                    </a:lnR>
                    <a:lnT w="190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tc>
                  <a:txBody>
                    <a:bodyPr/>
                    <a:lstStyle/>
                    <a:p>
                      <a:pPr algn="ctr">
                        <a:spcAft>
                          <a:spcPts val="0"/>
                        </a:spcAft>
                      </a:pPr>
                      <a:endParaRPr lang="zh-CN" sz="1400" b="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0" marR="0" marT="0" marB="0" anchor="ctr">
                    <a:lnL w="12700" cmpd="sng">
                      <a:noFill/>
                    </a:lnL>
                    <a:lnR w="12700" cmpd="sng">
                      <a:noFill/>
                    </a:lnR>
                    <a:lnT w="19050" cap="flat" cmpd="sng" algn="ctr">
                      <a:solidFill>
                        <a:schemeClr val="tx1">
                          <a:lumMod val="75000"/>
                          <a:lumOff val="2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spcAft>
                          <a:spcPts val="0"/>
                        </a:spcAft>
                      </a:pPr>
                      <a:r>
                        <a:rPr lang="en-US" sz="1400" b="0" kern="100" dirty="0">
                          <a:solidFill>
                            <a:schemeClr val="tx1"/>
                          </a:solidFill>
                          <a:effectLst/>
                          <a:latin typeface="Helvetica" panose="020B0604020202020204" pitchFamily="34" charset="0"/>
                          <a:cs typeface="Helvetica" panose="020B0604020202020204" pitchFamily="34" charset="0"/>
                        </a:rPr>
                        <a:t>MGWR model</a:t>
                      </a:r>
                      <a:endParaRPr lang="zh-CN" sz="1400" b="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7934" marR="87934" marT="43967" marB="43967" anchor="ctr">
                    <a:lnL w="12700" cmpd="sng">
                      <a:noFill/>
                    </a:lnL>
                    <a:lnR w="12700" cmpd="sng">
                      <a:noFill/>
                    </a:lnR>
                    <a:lnT w="190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037191538"/>
                  </a:ext>
                </a:extLst>
              </a:tr>
              <a:tr h="330189">
                <a:tc vMerge="1">
                  <a:txBody>
                    <a:bodyPr/>
                    <a:lstStyle/>
                    <a:p>
                      <a:endParaRPr lang="zh-CN" altLang="en-US"/>
                    </a:p>
                  </a:txBody>
                  <a:tcPr/>
                </a:tc>
                <a:tc vMerge="1">
                  <a:txBody>
                    <a:bodyPr/>
                    <a:lstStyle/>
                    <a:p>
                      <a:endParaRPr lang="zh-CN" altLang="en-US"/>
                    </a:p>
                  </a:txBody>
                  <a:tcPr/>
                </a:tc>
                <a:tc>
                  <a:txBody>
                    <a:bodyPr/>
                    <a:lstStyle/>
                    <a:p>
                      <a:pPr algn="r">
                        <a:spcAft>
                          <a:spcPts val="0"/>
                        </a:spcAft>
                      </a:pPr>
                      <a:r>
                        <a:rPr lang="en-US" sz="1400" b="0" kern="100" dirty="0">
                          <a:solidFill>
                            <a:schemeClr val="tx1"/>
                          </a:solidFill>
                          <a:effectLst/>
                          <a:latin typeface="Helvetica" panose="020B0604020202020204" pitchFamily="34" charset="0"/>
                          <a:cs typeface="Helvetica" panose="020B0604020202020204" pitchFamily="34" charset="0"/>
                        </a:rPr>
                        <a:t>B</a:t>
                      </a:r>
                      <a:endParaRPr lang="zh-CN" sz="1400" b="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0" marR="0" marT="0" marB="0" anchor="ctr">
                    <a:lnL w="38100" cmpd="sng">
                      <a:noFill/>
                    </a:lnL>
                    <a:lnR w="12700" cmpd="sng">
                      <a:noFill/>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400" b="0" kern="100" dirty="0">
                          <a:solidFill>
                            <a:schemeClr val="tx1"/>
                          </a:solidFill>
                          <a:effectLst/>
                          <a:latin typeface="Helvetica" panose="020B0604020202020204" pitchFamily="34" charset="0"/>
                          <a:cs typeface="Helvetica" panose="020B0604020202020204" pitchFamily="34" charset="0"/>
                        </a:rPr>
                        <a:t>SE</a:t>
                      </a:r>
                      <a:endParaRPr lang="zh-CN" sz="1400" b="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0" marR="0" marT="0"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400" b="0" kern="100" dirty="0">
                          <a:solidFill>
                            <a:schemeClr val="tx1"/>
                          </a:solidFill>
                          <a:effectLst/>
                          <a:latin typeface="Helvetica" panose="020B0604020202020204" pitchFamily="34" charset="0"/>
                          <a:cs typeface="Helvetica" panose="020B0604020202020204" pitchFamily="34" charset="0"/>
                        </a:rPr>
                        <a:t>t</a:t>
                      </a:r>
                      <a:endParaRPr lang="zh-CN" sz="1400" b="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0" marR="0" marT="0"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endParaRPr lang="zh-CN" sz="1400" b="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0" marR="0" marT="0" marB="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altLang="zh-CN" sz="1400" b="0" kern="100" dirty="0">
                          <a:solidFill>
                            <a:schemeClr val="tx1"/>
                          </a:solidFill>
                          <a:effectLst/>
                          <a:latin typeface="Helvetica" panose="020B0604020202020204" pitchFamily="34" charset="0"/>
                          <a:cs typeface="Helvetica" panose="020B0604020202020204" pitchFamily="34" charset="0"/>
                        </a:rPr>
                        <a:t>B</a:t>
                      </a:r>
                      <a:endParaRPr lang="zh-CN" sz="1400" b="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39567" marR="39567" marT="5495"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400" b="0" kern="100" dirty="0">
                          <a:solidFill>
                            <a:schemeClr val="tx1"/>
                          </a:solidFill>
                          <a:effectLst/>
                          <a:latin typeface="Helvetica" panose="020B0604020202020204" pitchFamily="34" charset="0"/>
                          <a:cs typeface="Helvetica" panose="020B0604020202020204" pitchFamily="34" charset="0"/>
                        </a:rPr>
                        <a:t>SE</a:t>
                      </a:r>
                      <a:endParaRPr lang="zh-CN" sz="1400" b="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39567" marR="39567" marT="5495"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400" b="0" kern="100" dirty="0">
                          <a:solidFill>
                            <a:schemeClr val="tx1"/>
                          </a:solidFill>
                          <a:effectLst/>
                          <a:latin typeface="Helvetica" panose="020B0604020202020204" pitchFamily="34" charset="0"/>
                          <a:cs typeface="Helvetica" panose="020B0604020202020204" pitchFamily="34" charset="0"/>
                        </a:rPr>
                        <a:t>t</a:t>
                      </a:r>
                      <a:endParaRPr lang="zh-CN" sz="1400" b="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39567" marR="39567" marT="5495"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18803173"/>
                  </a:ext>
                </a:extLst>
              </a:tr>
              <a:tr h="330189">
                <a:tc>
                  <a:txBody>
                    <a:bodyPr/>
                    <a:lstStyle/>
                    <a:p>
                      <a:pPr algn="ctr">
                        <a:spcAft>
                          <a:spcPts val="0"/>
                        </a:spcAft>
                      </a:pPr>
                      <a:r>
                        <a:rPr lang="en-US" sz="1400" b="0" kern="100" dirty="0">
                          <a:solidFill>
                            <a:schemeClr val="tx1"/>
                          </a:solidFill>
                          <a:effectLst/>
                          <a:latin typeface="Helvetica" panose="020B0604020202020204" pitchFamily="34" charset="0"/>
                          <a:cs typeface="Helvetica" panose="020B0604020202020204" pitchFamily="34" charset="0"/>
                        </a:rPr>
                        <a:t>Government Area</a:t>
                      </a:r>
                      <a:endParaRPr lang="zh-CN" sz="1400" b="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39567" marR="39567" marT="5495"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spcAft>
                          <a:spcPts val="0"/>
                        </a:spcAft>
                      </a:pPr>
                      <a:r>
                        <a:rPr lang="en-US" sz="1400" b="0" kern="100" dirty="0">
                          <a:solidFill>
                            <a:schemeClr val="tx1"/>
                          </a:solidFill>
                          <a:effectLst/>
                          <a:latin typeface="Helvetica" panose="020B0604020202020204" pitchFamily="34" charset="0"/>
                          <a:cs typeface="Helvetica" panose="020B0604020202020204" pitchFamily="34" charset="0"/>
                        </a:rPr>
                        <a:t>Global</a:t>
                      </a:r>
                      <a:endParaRPr lang="zh-CN" sz="1400" b="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39567" marR="39567" marT="5495"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a:spcAft>
                          <a:spcPts val="0"/>
                        </a:spcAft>
                      </a:pPr>
                      <a:r>
                        <a:rPr lang="en-US" sz="1400" b="0" kern="100" dirty="0">
                          <a:solidFill>
                            <a:schemeClr val="tx1"/>
                          </a:solidFill>
                          <a:effectLst/>
                          <a:latin typeface="Helvetica" panose="020B0604020202020204" pitchFamily="34" charset="0"/>
                          <a:cs typeface="Helvetica" panose="020B0604020202020204" pitchFamily="34" charset="0"/>
                        </a:rPr>
                        <a:t>0.05</a:t>
                      </a:r>
                      <a:endParaRPr lang="zh-CN" sz="1400" b="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0" marR="0" marT="0"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a:spcAft>
                          <a:spcPts val="0"/>
                        </a:spcAft>
                      </a:pPr>
                      <a:r>
                        <a:rPr lang="en-US" sz="1400" b="0" kern="100" dirty="0">
                          <a:solidFill>
                            <a:schemeClr val="tx1"/>
                          </a:solidFill>
                          <a:effectLst/>
                          <a:latin typeface="Helvetica" panose="020B0604020202020204" pitchFamily="34" charset="0"/>
                          <a:cs typeface="Helvetica" panose="020B0604020202020204" pitchFamily="34" charset="0"/>
                        </a:rPr>
                        <a:t>0.02</a:t>
                      </a:r>
                      <a:endParaRPr lang="zh-CN" sz="1400" b="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0" marR="0" marT="0"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a:spcAft>
                          <a:spcPts val="0"/>
                        </a:spcAft>
                      </a:pPr>
                      <a:r>
                        <a:rPr lang="en-US" sz="1400" b="0" kern="100" dirty="0">
                          <a:solidFill>
                            <a:schemeClr val="tx1"/>
                          </a:solidFill>
                          <a:effectLst/>
                          <a:latin typeface="Helvetica" panose="020B0604020202020204" pitchFamily="34" charset="0"/>
                          <a:cs typeface="Helvetica" panose="020B0604020202020204" pitchFamily="34" charset="0"/>
                        </a:rPr>
                        <a:t>2.41</a:t>
                      </a:r>
                      <a:endParaRPr lang="zh-CN" sz="1400" b="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0" marR="0" marT="0"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a:spcAft>
                          <a:spcPts val="0"/>
                        </a:spcAft>
                      </a:pPr>
                      <a:endParaRPr lang="zh-CN" sz="1400" b="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0" marR="0" marT="0" marB="0" anchor="ctr">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a:spcAft>
                          <a:spcPts val="0"/>
                        </a:spcAft>
                      </a:pPr>
                      <a:r>
                        <a:rPr lang="en-US" sz="1400" b="0" kern="100" dirty="0">
                          <a:solidFill>
                            <a:schemeClr val="tx1"/>
                          </a:solidFill>
                          <a:effectLst/>
                          <a:latin typeface="Helvetica" panose="020B0604020202020204" pitchFamily="34" charset="0"/>
                          <a:cs typeface="Helvetica" panose="020B0604020202020204" pitchFamily="34" charset="0"/>
                        </a:rPr>
                        <a:t>0.05</a:t>
                      </a:r>
                      <a:endParaRPr lang="zh-CN" sz="1400" b="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39567" marR="39567" marT="5495"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a:spcAft>
                          <a:spcPts val="0"/>
                        </a:spcAft>
                      </a:pPr>
                      <a:r>
                        <a:rPr lang="en-US" sz="1400" b="0" kern="100">
                          <a:solidFill>
                            <a:schemeClr val="tx1"/>
                          </a:solidFill>
                          <a:effectLst/>
                          <a:latin typeface="Helvetica" panose="020B0604020202020204" pitchFamily="34" charset="0"/>
                          <a:cs typeface="Helvetica" panose="020B0604020202020204" pitchFamily="34" charset="0"/>
                        </a:rPr>
                        <a:t>0.02</a:t>
                      </a:r>
                      <a:endParaRPr lang="zh-CN" sz="1400" b="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39567" marR="39567" marT="5495"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a:spcAft>
                          <a:spcPts val="0"/>
                        </a:spcAft>
                      </a:pPr>
                      <a:r>
                        <a:rPr lang="en-US" sz="1400" b="0" kern="100" dirty="0">
                          <a:solidFill>
                            <a:schemeClr val="tx1"/>
                          </a:solidFill>
                          <a:effectLst/>
                          <a:latin typeface="Helvetica" panose="020B0604020202020204" pitchFamily="34" charset="0"/>
                          <a:cs typeface="Helvetica" panose="020B0604020202020204" pitchFamily="34" charset="0"/>
                        </a:rPr>
                        <a:t>2.59</a:t>
                      </a:r>
                      <a:endParaRPr lang="zh-CN" sz="1400" b="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39567" marR="39567" marT="5495"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80941007"/>
                  </a:ext>
                </a:extLst>
              </a:tr>
              <a:tr h="330189">
                <a:tc>
                  <a:txBody>
                    <a:bodyPr/>
                    <a:lstStyle/>
                    <a:p>
                      <a:pPr algn="ctr">
                        <a:spcAft>
                          <a:spcPts val="0"/>
                        </a:spcAft>
                      </a:pPr>
                      <a:r>
                        <a:rPr lang="en-US" sz="1400" b="0" kern="100" dirty="0">
                          <a:solidFill>
                            <a:schemeClr val="tx1"/>
                          </a:solidFill>
                          <a:effectLst/>
                          <a:latin typeface="Helvetica" panose="020B0604020202020204" pitchFamily="34" charset="0"/>
                          <a:cs typeface="Helvetica" panose="020B0604020202020204" pitchFamily="34" charset="0"/>
                        </a:rPr>
                        <a:t>Land use</a:t>
                      </a:r>
                      <a:endParaRPr lang="zh-CN" sz="1400" b="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39567" marR="39567" marT="549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spcAft>
                          <a:spcPts val="0"/>
                        </a:spcAft>
                      </a:pPr>
                      <a:r>
                        <a:rPr lang="en-US" sz="1400" b="0" kern="100" dirty="0">
                          <a:solidFill>
                            <a:schemeClr val="tx1"/>
                          </a:solidFill>
                          <a:effectLst/>
                          <a:latin typeface="Helvetica" panose="020B0604020202020204" pitchFamily="34" charset="0"/>
                          <a:cs typeface="Helvetica" panose="020B0604020202020204" pitchFamily="34" charset="0"/>
                        </a:rPr>
                        <a:t>Global</a:t>
                      </a:r>
                      <a:endParaRPr lang="zh-CN" sz="1400" b="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39567" marR="39567" marT="549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400" b="0" kern="100" dirty="0">
                          <a:solidFill>
                            <a:schemeClr val="tx1"/>
                          </a:solidFill>
                          <a:effectLst/>
                          <a:latin typeface="Helvetica" panose="020B0604020202020204" pitchFamily="34" charset="0"/>
                          <a:cs typeface="Helvetica" panose="020B0604020202020204" pitchFamily="34" charset="0"/>
                        </a:rPr>
                        <a:t>11,832.53</a:t>
                      </a:r>
                      <a:endParaRPr lang="zh-CN" sz="1400" b="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400" b="0" kern="100" dirty="0">
                          <a:solidFill>
                            <a:schemeClr val="tx1"/>
                          </a:solidFill>
                          <a:effectLst/>
                          <a:latin typeface="Helvetica" panose="020B0604020202020204" pitchFamily="34" charset="0"/>
                          <a:cs typeface="Helvetica" panose="020B0604020202020204" pitchFamily="34" charset="0"/>
                        </a:rPr>
                        <a:t>5323.15</a:t>
                      </a:r>
                      <a:endParaRPr lang="zh-CN" sz="1400" b="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400" b="0" kern="100" dirty="0">
                          <a:solidFill>
                            <a:schemeClr val="tx1"/>
                          </a:solidFill>
                          <a:effectLst/>
                          <a:latin typeface="Helvetica" panose="020B0604020202020204" pitchFamily="34" charset="0"/>
                          <a:cs typeface="Helvetica" panose="020B0604020202020204" pitchFamily="34" charset="0"/>
                        </a:rPr>
                        <a:t>2.22</a:t>
                      </a:r>
                      <a:endParaRPr lang="zh-CN" sz="1400" b="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endParaRPr lang="zh-CN" sz="1400" b="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400" b="0" kern="100" dirty="0">
                          <a:solidFill>
                            <a:schemeClr val="tx1"/>
                          </a:solidFill>
                          <a:effectLst/>
                          <a:latin typeface="Helvetica" panose="020B0604020202020204" pitchFamily="34" charset="0"/>
                          <a:cs typeface="Helvetica" panose="020B0604020202020204" pitchFamily="34" charset="0"/>
                        </a:rPr>
                        <a:t>13,384.34</a:t>
                      </a:r>
                      <a:endParaRPr lang="zh-CN" sz="1400" b="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39567" marR="39567" marT="549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400" b="0" kern="100" dirty="0">
                          <a:solidFill>
                            <a:schemeClr val="tx1"/>
                          </a:solidFill>
                          <a:effectLst/>
                          <a:latin typeface="Helvetica" panose="020B0604020202020204" pitchFamily="34" charset="0"/>
                          <a:cs typeface="Helvetica" panose="020B0604020202020204" pitchFamily="34" charset="0"/>
                        </a:rPr>
                        <a:t>5,408.81</a:t>
                      </a:r>
                      <a:endParaRPr lang="zh-CN" sz="1400" b="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39567" marR="39567" marT="549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400" b="0" kern="100" dirty="0">
                          <a:solidFill>
                            <a:schemeClr val="tx1"/>
                          </a:solidFill>
                          <a:effectLst/>
                          <a:latin typeface="Helvetica" panose="020B0604020202020204" pitchFamily="34" charset="0"/>
                          <a:cs typeface="Helvetica" panose="020B0604020202020204" pitchFamily="34" charset="0"/>
                        </a:rPr>
                        <a:t>2.48</a:t>
                      </a:r>
                      <a:endParaRPr lang="zh-CN" sz="1400" b="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39567" marR="39567" marT="549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8562121"/>
                  </a:ext>
                </a:extLst>
              </a:tr>
              <a:tr h="330189">
                <a:tc>
                  <a:txBody>
                    <a:bodyPr/>
                    <a:lstStyle/>
                    <a:p>
                      <a:pPr algn="ctr">
                        <a:spcAft>
                          <a:spcPts val="0"/>
                        </a:spcAft>
                      </a:pPr>
                      <a:r>
                        <a:rPr lang="en-US" sz="1400" b="0" kern="100" dirty="0">
                          <a:solidFill>
                            <a:schemeClr val="tx1"/>
                          </a:solidFill>
                          <a:effectLst/>
                          <a:latin typeface="Helvetica" panose="020B0604020202020204" pitchFamily="34" charset="0"/>
                          <a:cs typeface="Helvetica" panose="020B0604020202020204" pitchFamily="34" charset="0"/>
                        </a:rPr>
                        <a:t>Transfer Dummy</a:t>
                      </a:r>
                      <a:endParaRPr lang="zh-CN" sz="1400" b="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39567" marR="39567" marT="549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spcAft>
                          <a:spcPts val="0"/>
                        </a:spcAft>
                      </a:pPr>
                      <a:r>
                        <a:rPr lang="en-US" sz="1400" b="0" kern="100">
                          <a:solidFill>
                            <a:schemeClr val="tx1"/>
                          </a:solidFill>
                          <a:effectLst/>
                          <a:latin typeface="Helvetica" panose="020B0604020202020204" pitchFamily="34" charset="0"/>
                          <a:cs typeface="Helvetica" panose="020B0604020202020204" pitchFamily="34" charset="0"/>
                        </a:rPr>
                        <a:t>Global</a:t>
                      </a:r>
                      <a:endParaRPr lang="zh-CN" sz="1400" b="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39567" marR="39567" marT="549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400" b="0" kern="100" dirty="0">
                          <a:solidFill>
                            <a:schemeClr val="tx1"/>
                          </a:solidFill>
                          <a:effectLst/>
                          <a:latin typeface="Helvetica" panose="020B0604020202020204" pitchFamily="34" charset="0"/>
                          <a:cs typeface="Helvetica" panose="020B0604020202020204" pitchFamily="34" charset="0"/>
                        </a:rPr>
                        <a:t>6,578.09</a:t>
                      </a:r>
                      <a:endParaRPr lang="zh-CN" sz="1400" b="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400" b="0" kern="100" dirty="0">
                          <a:solidFill>
                            <a:schemeClr val="tx1"/>
                          </a:solidFill>
                          <a:effectLst/>
                          <a:latin typeface="Helvetica" panose="020B0604020202020204" pitchFamily="34" charset="0"/>
                          <a:cs typeface="Helvetica" panose="020B0604020202020204" pitchFamily="34" charset="0"/>
                        </a:rPr>
                        <a:t>1216.82</a:t>
                      </a:r>
                      <a:endParaRPr lang="zh-CN" sz="1400" b="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400" b="0" kern="100" dirty="0">
                          <a:solidFill>
                            <a:schemeClr val="tx1"/>
                          </a:solidFill>
                          <a:effectLst/>
                          <a:latin typeface="Helvetica" panose="020B0604020202020204" pitchFamily="34" charset="0"/>
                          <a:cs typeface="Helvetica" panose="020B0604020202020204" pitchFamily="34" charset="0"/>
                        </a:rPr>
                        <a:t>5.41</a:t>
                      </a:r>
                      <a:endParaRPr lang="zh-CN" sz="1400" b="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endParaRPr lang="zh-CN" sz="1400" b="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400" b="0" kern="100" dirty="0">
                          <a:solidFill>
                            <a:schemeClr val="tx1"/>
                          </a:solidFill>
                          <a:effectLst/>
                          <a:latin typeface="Helvetica" panose="020B0604020202020204" pitchFamily="34" charset="0"/>
                          <a:cs typeface="Helvetica" panose="020B0604020202020204" pitchFamily="34" charset="0"/>
                        </a:rPr>
                        <a:t>5,968.65</a:t>
                      </a:r>
                      <a:endParaRPr lang="zh-CN" sz="1400" b="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39567" marR="39567" marT="549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400" b="0" kern="100" dirty="0">
                          <a:solidFill>
                            <a:schemeClr val="tx1"/>
                          </a:solidFill>
                          <a:effectLst/>
                          <a:latin typeface="Helvetica" panose="020B0604020202020204" pitchFamily="34" charset="0"/>
                          <a:cs typeface="Helvetica" panose="020B0604020202020204" pitchFamily="34" charset="0"/>
                        </a:rPr>
                        <a:t>1,198.72</a:t>
                      </a:r>
                      <a:endParaRPr lang="zh-CN" sz="1400" b="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39567" marR="39567" marT="549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400" b="0" kern="100" dirty="0">
                          <a:solidFill>
                            <a:schemeClr val="tx1"/>
                          </a:solidFill>
                          <a:effectLst/>
                          <a:latin typeface="Helvetica" panose="020B0604020202020204" pitchFamily="34" charset="0"/>
                          <a:cs typeface="Helvetica" panose="020B0604020202020204" pitchFamily="34" charset="0"/>
                        </a:rPr>
                        <a:t>4.98</a:t>
                      </a:r>
                      <a:endParaRPr lang="zh-CN" sz="1400" b="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39567" marR="39567" marT="549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55426065"/>
                  </a:ext>
                </a:extLst>
              </a:tr>
              <a:tr h="330189">
                <a:tc>
                  <a:txBody>
                    <a:bodyPr/>
                    <a:lstStyle/>
                    <a:p>
                      <a:pPr algn="ctr">
                        <a:spcAft>
                          <a:spcPts val="0"/>
                        </a:spcAft>
                      </a:pPr>
                      <a:r>
                        <a:rPr lang="en-US" sz="1400" b="0" kern="100" dirty="0">
                          <a:solidFill>
                            <a:schemeClr val="tx1"/>
                          </a:solidFill>
                          <a:effectLst/>
                          <a:latin typeface="Helvetica" panose="020B0604020202020204" pitchFamily="34" charset="0"/>
                          <a:cs typeface="Helvetica" panose="020B0604020202020204" pitchFamily="34" charset="0"/>
                        </a:rPr>
                        <a:t>Bicycle Parking</a:t>
                      </a:r>
                      <a:endParaRPr lang="zh-CN" sz="1400" b="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39567" marR="39567" marT="5495" marB="0" anchor="ctr">
                    <a:lnL w="12700" cmpd="sng">
                      <a:noFill/>
                    </a:lnL>
                    <a:lnR w="12700" cmpd="sng">
                      <a:noFill/>
                    </a:lnR>
                    <a:lnT w="12700" cmpd="sng">
                      <a:noFill/>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1400" b="0" kern="100" dirty="0">
                          <a:solidFill>
                            <a:schemeClr val="tx1"/>
                          </a:solidFill>
                          <a:effectLst/>
                          <a:latin typeface="Helvetica" panose="020B0604020202020204" pitchFamily="34" charset="0"/>
                          <a:cs typeface="Helvetica" panose="020B0604020202020204" pitchFamily="34" charset="0"/>
                        </a:rPr>
                        <a:t>Global</a:t>
                      </a:r>
                      <a:endParaRPr lang="zh-CN" sz="1400" b="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39567" marR="39567" marT="5495" marB="0" anchor="ctr">
                    <a:lnL w="12700" cmpd="sng">
                      <a:noFill/>
                    </a:lnL>
                    <a:lnR w="12700" cmpd="sng">
                      <a:noFill/>
                    </a:lnR>
                    <a:lnT w="12700" cmpd="sng">
                      <a:noFill/>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400" b="0" kern="100" dirty="0">
                          <a:solidFill>
                            <a:schemeClr val="tx1"/>
                          </a:solidFill>
                          <a:effectLst/>
                          <a:latin typeface="Helvetica" panose="020B0604020202020204" pitchFamily="34" charset="0"/>
                          <a:cs typeface="Helvetica" panose="020B0604020202020204" pitchFamily="34" charset="0"/>
                        </a:rPr>
                        <a:t>7.51</a:t>
                      </a:r>
                      <a:endParaRPr lang="zh-CN" sz="1400" b="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0" marR="0" marT="0" marB="0" anchor="ctr">
                    <a:lnL w="12700" cmpd="sng">
                      <a:noFill/>
                    </a:lnL>
                    <a:lnR w="12700" cmpd="sng">
                      <a:noFill/>
                    </a:lnR>
                    <a:lnT w="12700" cmpd="sng">
                      <a:noFill/>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400" b="0" kern="100" dirty="0">
                          <a:solidFill>
                            <a:schemeClr val="tx1"/>
                          </a:solidFill>
                          <a:effectLst/>
                          <a:latin typeface="Helvetica" panose="020B0604020202020204" pitchFamily="34" charset="0"/>
                          <a:cs typeface="Helvetica" panose="020B0604020202020204" pitchFamily="34" charset="0"/>
                        </a:rPr>
                        <a:t>0.93</a:t>
                      </a:r>
                      <a:endParaRPr lang="zh-CN" sz="1400" b="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0" marR="0" marT="0" marB="0" anchor="ctr">
                    <a:lnL w="12700" cmpd="sng">
                      <a:noFill/>
                    </a:lnL>
                    <a:lnR w="12700" cmpd="sng">
                      <a:noFill/>
                    </a:lnR>
                    <a:lnT w="12700" cmpd="sng">
                      <a:noFill/>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400" b="0" kern="100" dirty="0">
                          <a:solidFill>
                            <a:schemeClr val="tx1"/>
                          </a:solidFill>
                          <a:effectLst/>
                          <a:latin typeface="Helvetica" panose="020B0604020202020204" pitchFamily="34" charset="0"/>
                          <a:cs typeface="Helvetica" panose="020B0604020202020204" pitchFamily="34" charset="0"/>
                        </a:rPr>
                        <a:t>8.11</a:t>
                      </a:r>
                      <a:endParaRPr lang="zh-CN" sz="1400" b="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0" marR="0" marT="0" marB="0" anchor="ctr">
                    <a:lnL w="12700" cmpd="sng">
                      <a:noFill/>
                    </a:lnL>
                    <a:lnR w="12700" cmpd="sng">
                      <a:noFill/>
                    </a:lnR>
                    <a:lnT w="12700" cmpd="sng">
                      <a:noFill/>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endParaRPr lang="zh-CN" sz="1400" b="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0" marR="0" marT="0" marB="0" anchor="ctr">
                    <a:lnL w="12700" cmpd="sng">
                      <a:noFill/>
                    </a:lnL>
                    <a:lnR w="12700" cmpd="sng">
                      <a:noFill/>
                    </a:lnR>
                    <a:lnT w="12700" cmpd="sng">
                      <a:noFill/>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400" b="0" kern="100" dirty="0">
                          <a:solidFill>
                            <a:schemeClr val="tx1"/>
                          </a:solidFill>
                          <a:effectLst/>
                          <a:latin typeface="Helvetica" panose="020B0604020202020204" pitchFamily="34" charset="0"/>
                          <a:cs typeface="Helvetica" panose="020B0604020202020204" pitchFamily="34" charset="0"/>
                        </a:rPr>
                        <a:t>7.72</a:t>
                      </a:r>
                      <a:endParaRPr lang="zh-CN" sz="1400" b="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39567" marR="39567" marT="5495" marB="0" anchor="ctr">
                    <a:lnL w="12700" cmpd="sng">
                      <a:noFill/>
                    </a:lnL>
                    <a:lnR w="12700" cmpd="sng">
                      <a:noFill/>
                    </a:lnR>
                    <a:lnT w="12700" cmpd="sng">
                      <a:noFill/>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400" b="0" kern="100" dirty="0">
                          <a:solidFill>
                            <a:schemeClr val="tx1"/>
                          </a:solidFill>
                          <a:effectLst/>
                          <a:latin typeface="Helvetica" panose="020B0604020202020204" pitchFamily="34" charset="0"/>
                          <a:cs typeface="Helvetica" panose="020B0604020202020204" pitchFamily="34" charset="0"/>
                        </a:rPr>
                        <a:t>0.90</a:t>
                      </a:r>
                      <a:endParaRPr lang="zh-CN" sz="1400" b="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39567" marR="39567" marT="5495" marB="0" anchor="ctr">
                    <a:lnL w="12700" cmpd="sng">
                      <a:noFill/>
                    </a:lnL>
                    <a:lnR w="12700" cmpd="sng">
                      <a:noFill/>
                    </a:lnR>
                    <a:lnT w="12700" cmpd="sng">
                      <a:noFill/>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400" b="0" kern="100" dirty="0">
                          <a:solidFill>
                            <a:schemeClr val="tx1"/>
                          </a:solidFill>
                          <a:effectLst/>
                          <a:latin typeface="Helvetica" panose="020B0604020202020204" pitchFamily="34" charset="0"/>
                          <a:cs typeface="Helvetica" panose="020B0604020202020204" pitchFamily="34" charset="0"/>
                        </a:rPr>
                        <a:t>8.59</a:t>
                      </a:r>
                      <a:endParaRPr lang="zh-CN" sz="1400" b="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39567" marR="39567" marT="5495" marB="0" anchor="ctr">
                    <a:lnL w="12700" cmpd="sng">
                      <a:noFill/>
                    </a:lnL>
                    <a:lnR w="12700" cmpd="sng">
                      <a:noFill/>
                    </a:lnR>
                    <a:lnT w="12700" cmpd="sng">
                      <a:noFill/>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09203578"/>
                  </a:ext>
                </a:extLst>
              </a:tr>
              <a:tr h="330189">
                <a:tc>
                  <a:txBody>
                    <a:bodyPr/>
                    <a:lstStyle/>
                    <a:p>
                      <a:pPr algn="ctr">
                        <a:spcAft>
                          <a:spcPts val="0"/>
                        </a:spcAft>
                      </a:pPr>
                      <a:r>
                        <a:rPr lang="en-US" sz="1400" b="0" kern="100" dirty="0">
                          <a:solidFill>
                            <a:schemeClr val="tx1"/>
                          </a:solidFill>
                          <a:effectLst/>
                          <a:latin typeface="Helvetica" panose="020B0604020202020204" pitchFamily="34" charset="0"/>
                          <a:cs typeface="Helvetica" panose="020B0604020202020204" pitchFamily="34" charset="0"/>
                        </a:rPr>
                        <a:t>Transport Area</a:t>
                      </a:r>
                      <a:endParaRPr lang="zh-CN" sz="1400" b="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39567" marR="39567" marT="5495"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spcAft>
                          <a:spcPts val="0"/>
                        </a:spcAft>
                      </a:pPr>
                      <a:r>
                        <a:rPr lang="en-US" sz="1400" b="0" kern="100" dirty="0">
                          <a:solidFill>
                            <a:schemeClr val="tx1"/>
                          </a:solidFill>
                          <a:effectLst/>
                          <a:latin typeface="Helvetica" panose="020B0604020202020204" pitchFamily="34" charset="0"/>
                          <a:cs typeface="Helvetica" panose="020B0604020202020204" pitchFamily="34" charset="0"/>
                        </a:rPr>
                        <a:t>Local</a:t>
                      </a:r>
                      <a:endParaRPr lang="zh-CN" sz="1400" b="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39567" marR="39567" marT="5495"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a:spcAft>
                          <a:spcPts val="0"/>
                        </a:spcAft>
                      </a:pPr>
                      <a:r>
                        <a:rPr lang="en-US" sz="1400" b="0" kern="100" dirty="0">
                          <a:solidFill>
                            <a:schemeClr val="tx1"/>
                          </a:solidFill>
                          <a:effectLst/>
                          <a:latin typeface="Helvetica" panose="020B0604020202020204" pitchFamily="34" charset="0"/>
                          <a:cs typeface="Helvetica" panose="020B0604020202020204" pitchFamily="34" charset="0"/>
                        </a:rPr>
                        <a:t>0.11</a:t>
                      </a:r>
                      <a:endParaRPr lang="zh-CN" sz="1400" b="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0" marR="0" marT="0"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a:spcAft>
                          <a:spcPts val="0"/>
                        </a:spcAft>
                      </a:pPr>
                      <a:r>
                        <a:rPr lang="en-US" sz="1400" b="0" kern="100" dirty="0">
                          <a:solidFill>
                            <a:schemeClr val="tx1"/>
                          </a:solidFill>
                          <a:effectLst/>
                          <a:latin typeface="Helvetica" panose="020B0604020202020204" pitchFamily="34" charset="0"/>
                          <a:cs typeface="Helvetica" panose="020B0604020202020204" pitchFamily="34" charset="0"/>
                        </a:rPr>
                        <a:t>0.03</a:t>
                      </a:r>
                      <a:endParaRPr lang="zh-CN" sz="1400" b="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0" marR="0" marT="0"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a:spcAft>
                          <a:spcPts val="0"/>
                        </a:spcAft>
                      </a:pPr>
                      <a:r>
                        <a:rPr lang="en-US" sz="1400" b="0" kern="100" dirty="0">
                          <a:solidFill>
                            <a:schemeClr val="tx1"/>
                          </a:solidFill>
                          <a:effectLst/>
                          <a:latin typeface="Helvetica" panose="020B0604020202020204" pitchFamily="34" charset="0"/>
                          <a:cs typeface="Helvetica" panose="020B0604020202020204" pitchFamily="34" charset="0"/>
                        </a:rPr>
                        <a:t>3.58</a:t>
                      </a:r>
                      <a:endParaRPr lang="zh-CN" sz="1400" b="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0" marR="0" marT="0"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a:spcAft>
                          <a:spcPts val="0"/>
                        </a:spcAft>
                      </a:pPr>
                      <a:endParaRPr lang="zh-CN" sz="1400" b="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0" marR="0" marT="0"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a:spcAft>
                          <a:spcPts val="0"/>
                        </a:spcAft>
                      </a:pPr>
                      <a:r>
                        <a:rPr lang="en-US" sz="1400" b="0" kern="100" dirty="0">
                          <a:solidFill>
                            <a:schemeClr val="tx1"/>
                          </a:solidFill>
                          <a:effectLst/>
                          <a:latin typeface="Helvetica" panose="020B0604020202020204" pitchFamily="34" charset="0"/>
                          <a:cs typeface="Helvetica" panose="020B0604020202020204" pitchFamily="34" charset="0"/>
                        </a:rPr>
                        <a:t>0.10</a:t>
                      </a:r>
                      <a:endParaRPr lang="zh-CN" sz="1400" b="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39567" marR="39567" marT="5495"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a:spcAft>
                          <a:spcPts val="0"/>
                        </a:spcAft>
                      </a:pPr>
                      <a:r>
                        <a:rPr lang="en-US" sz="1400" b="0" kern="100" dirty="0">
                          <a:solidFill>
                            <a:schemeClr val="tx1"/>
                          </a:solidFill>
                          <a:effectLst/>
                          <a:latin typeface="Helvetica" panose="020B0604020202020204" pitchFamily="34" charset="0"/>
                          <a:cs typeface="Helvetica" panose="020B0604020202020204" pitchFamily="34" charset="0"/>
                        </a:rPr>
                        <a:t>0.02</a:t>
                      </a:r>
                      <a:endParaRPr lang="zh-CN" sz="1400" b="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39567" marR="39567" marT="5495"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a:spcAft>
                          <a:spcPts val="0"/>
                        </a:spcAft>
                      </a:pPr>
                      <a:r>
                        <a:rPr lang="en-US" sz="1400" b="0" kern="100" dirty="0">
                          <a:solidFill>
                            <a:schemeClr val="tx1"/>
                          </a:solidFill>
                          <a:effectLst/>
                          <a:latin typeface="Helvetica" panose="020B0604020202020204" pitchFamily="34" charset="0"/>
                          <a:cs typeface="Helvetica" panose="020B0604020202020204" pitchFamily="34" charset="0"/>
                        </a:rPr>
                        <a:t>-</a:t>
                      </a:r>
                      <a:endParaRPr lang="zh-CN" sz="1400" b="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39567" marR="39567" marT="5495"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32961394"/>
                  </a:ext>
                </a:extLst>
              </a:tr>
              <a:tr h="330189">
                <a:tc>
                  <a:txBody>
                    <a:bodyPr/>
                    <a:lstStyle/>
                    <a:p>
                      <a:pPr algn="ctr">
                        <a:spcAft>
                          <a:spcPts val="0"/>
                        </a:spcAft>
                      </a:pPr>
                      <a:r>
                        <a:rPr lang="en-US" sz="1400" b="0" kern="100">
                          <a:solidFill>
                            <a:schemeClr val="tx1"/>
                          </a:solidFill>
                          <a:effectLst/>
                          <a:latin typeface="Helvetica" panose="020B0604020202020204" pitchFamily="34" charset="0"/>
                          <a:cs typeface="Helvetica" panose="020B0604020202020204" pitchFamily="34" charset="0"/>
                        </a:rPr>
                        <a:t>Bus Capacity</a:t>
                      </a:r>
                      <a:endParaRPr lang="zh-CN" sz="1400" b="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39567" marR="39567" marT="549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spcAft>
                          <a:spcPts val="0"/>
                        </a:spcAft>
                      </a:pPr>
                      <a:r>
                        <a:rPr lang="en-US" sz="1400" b="0" kern="100">
                          <a:solidFill>
                            <a:schemeClr val="tx1"/>
                          </a:solidFill>
                          <a:effectLst/>
                          <a:latin typeface="Helvetica" panose="020B0604020202020204" pitchFamily="34" charset="0"/>
                          <a:cs typeface="Helvetica" panose="020B0604020202020204" pitchFamily="34" charset="0"/>
                        </a:rPr>
                        <a:t>Local</a:t>
                      </a:r>
                      <a:endParaRPr lang="zh-CN" sz="1400" b="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39567" marR="39567" marT="549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400" b="0" kern="100">
                          <a:solidFill>
                            <a:schemeClr val="tx1"/>
                          </a:solidFill>
                          <a:effectLst/>
                          <a:latin typeface="Helvetica" panose="020B0604020202020204" pitchFamily="34" charset="0"/>
                          <a:cs typeface="Helvetica" panose="020B0604020202020204" pitchFamily="34" charset="0"/>
                        </a:rPr>
                        <a:t>-59.21</a:t>
                      </a:r>
                      <a:endParaRPr lang="zh-CN" sz="1400" b="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400" b="0" kern="100">
                          <a:solidFill>
                            <a:schemeClr val="tx1"/>
                          </a:solidFill>
                          <a:effectLst/>
                          <a:latin typeface="Helvetica" panose="020B0604020202020204" pitchFamily="34" charset="0"/>
                          <a:cs typeface="Helvetica" panose="020B0604020202020204" pitchFamily="34" charset="0"/>
                        </a:rPr>
                        <a:t>20.71</a:t>
                      </a:r>
                      <a:endParaRPr lang="zh-CN" sz="1400" b="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400" b="0" kern="100" dirty="0">
                          <a:solidFill>
                            <a:schemeClr val="tx1"/>
                          </a:solidFill>
                          <a:effectLst/>
                          <a:latin typeface="Helvetica" panose="020B0604020202020204" pitchFamily="34" charset="0"/>
                          <a:cs typeface="Helvetica" panose="020B0604020202020204" pitchFamily="34" charset="0"/>
                        </a:rPr>
                        <a:t>-2.86</a:t>
                      </a:r>
                      <a:endParaRPr lang="zh-CN" sz="1400" b="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endParaRPr lang="zh-CN" sz="1400" b="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400" b="0" kern="100" dirty="0">
                          <a:solidFill>
                            <a:schemeClr val="tx1"/>
                          </a:solidFill>
                          <a:effectLst/>
                          <a:latin typeface="Helvetica" panose="020B0604020202020204" pitchFamily="34" charset="0"/>
                          <a:cs typeface="Helvetica" panose="020B0604020202020204" pitchFamily="34" charset="0"/>
                        </a:rPr>
                        <a:t>-55.14</a:t>
                      </a:r>
                      <a:endParaRPr lang="zh-CN" sz="1400" b="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39567" marR="39567" marT="549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400" b="0" kern="100" dirty="0">
                          <a:solidFill>
                            <a:schemeClr val="tx1"/>
                          </a:solidFill>
                          <a:effectLst/>
                          <a:latin typeface="Helvetica" panose="020B0604020202020204" pitchFamily="34" charset="0"/>
                          <a:cs typeface="Helvetica" panose="020B0604020202020204" pitchFamily="34" charset="0"/>
                        </a:rPr>
                        <a:t>5.94</a:t>
                      </a:r>
                      <a:endParaRPr lang="zh-CN" sz="1400" b="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39567" marR="39567" marT="549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400" b="0" kern="100" dirty="0">
                          <a:solidFill>
                            <a:schemeClr val="tx1"/>
                          </a:solidFill>
                          <a:effectLst/>
                          <a:latin typeface="Helvetica" panose="020B0604020202020204" pitchFamily="34" charset="0"/>
                          <a:cs typeface="Helvetica" panose="020B0604020202020204" pitchFamily="34" charset="0"/>
                        </a:rPr>
                        <a:t>-</a:t>
                      </a:r>
                      <a:endParaRPr lang="zh-CN" sz="1400" b="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39567" marR="39567" marT="549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93371090"/>
                  </a:ext>
                </a:extLst>
              </a:tr>
              <a:tr h="330189">
                <a:tc>
                  <a:txBody>
                    <a:bodyPr/>
                    <a:lstStyle/>
                    <a:p>
                      <a:pPr algn="ctr">
                        <a:spcAft>
                          <a:spcPts val="0"/>
                        </a:spcAft>
                      </a:pPr>
                      <a:r>
                        <a:rPr lang="en-US" sz="1400" b="0" kern="100">
                          <a:solidFill>
                            <a:schemeClr val="tx1"/>
                          </a:solidFill>
                          <a:effectLst/>
                          <a:latin typeface="Helvetica" panose="020B0604020202020204" pitchFamily="34" charset="0"/>
                          <a:cs typeface="Helvetica" panose="020B0604020202020204" pitchFamily="34" charset="0"/>
                        </a:rPr>
                        <a:t>Bus Accessibility</a:t>
                      </a:r>
                      <a:endParaRPr lang="zh-CN" sz="1400" b="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39567" marR="39567" marT="549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spcAft>
                          <a:spcPts val="0"/>
                        </a:spcAft>
                      </a:pPr>
                      <a:r>
                        <a:rPr lang="en-US" sz="1400" b="0" kern="100">
                          <a:solidFill>
                            <a:schemeClr val="tx1"/>
                          </a:solidFill>
                          <a:effectLst/>
                          <a:latin typeface="Helvetica" panose="020B0604020202020204" pitchFamily="34" charset="0"/>
                          <a:cs typeface="Helvetica" panose="020B0604020202020204" pitchFamily="34" charset="0"/>
                        </a:rPr>
                        <a:t>Local</a:t>
                      </a:r>
                      <a:endParaRPr lang="zh-CN" sz="1400" b="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39567" marR="39567" marT="549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400" b="0" kern="100">
                          <a:solidFill>
                            <a:schemeClr val="tx1"/>
                          </a:solidFill>
                          <a:effectLst/>
                          <a:latin typeface="Helvetica" panose="020B0604020202020204" pitchFamily="34" charset="0"/>
                          <a:cs typeface="Helvetica" panose="020B0604020202020204" pitchFamily="34" charset="0"/>
                        </a:rPr>
                        <a:t>50.71</a:t>
                      </a:r>
                      <a:endParaRPr lang="zh-CN" sz="1400" b="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400" b="0" kern="100">
                          <a:solidFill>
                            <a:schemeClr val="tx1"/>
                          </a:solidFill>
                          <a:effectLst/>
                          <a:latin typeface="Helvetica" panose="020B0604020202020204" pitchFamily="34" charset="0"/>
                          <a:cs typeface="Helvetica" panose="020B0604020202020204" pitchFamily="34" charset="0"/>
                        </a:rPr>
                        <a:t>14.64</a:t>
                      </a:r>
                      <a:endParaRPr lang="zh-CN" sz="1400" b="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400" b="0" kern="100">
                          <a:solidFill>
                            <a:schemeClr val="tx1"/>
                          </a:solidFill>
                          <a:effectLst/>
                          <a:latin typeface="Helvetica" panose="020B0604020202020204" pitchFamily="34" charset="0"/>
                          <a:cs typeface="Helvetica" panose="020B0604020202020204" pitchFamily="34" charset="0"/>
                        </a:rPr>
                        <a:t>3.46</a:t>
                      </a:r>
                      <a:endParaRPr lang="zh-CN" sz="1400" b="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endParaRPr lang="zh-CN" sz="1400" b="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400" b="0" kern="100" dirty="0">
                          <a:solidFill>
                            <a:schemeClr val="tx1"/>
                          </a:solidFill>
                          <a:effectLst/>
                          <a:latin typeface="Helvetica" panose="020B0604020202020204" pitchFamily="34" charset="0"/>
                          <a:cs typeface="Helvetica" panose="020B0604020202020204" pitchFamily="34" charset="0"/>
                        </a:rPr>
                        <a:t>48.61</a:t>
                      </a:r>
                      <a:endParaRPr lang="zh-CN" sz="1400" b="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39567" marR="39567" marT="549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400" b="0" kern="100" dirty="0">
                          <a:solidFill>
                            <a:schemeClr val="tx1"/>
                          </a:solidFill>
                          <a:effectLst/>
                          <a:latin typeface="Helvetica" panose="020B0604020202020204" pitchFamily="34" charset="0"/>
                          <a:cs typeface="Helvetica" panose="020B0604020202020204" pitchFamily="34" charset="0"/>
                        </a:rPr>
                        <a:t>2.43</a:t>
                      </a:r>
                      <a:endParaRPr lang="zh-CN" sz="1400" b="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39567" marR="39567" marT="549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400" b="0" kern="100" dirty="0">
                          <a:solidFill>
                            <a:schemeClr val="tx1"/>
                          </a:solidFill>
                          <a:effectLst/>
                          <a:latin typeface="Helvetica" panose="020B0604020202020204" pitchFamily="34" charset="0"/>
                          <a:cs typeface="Helvetica" panose="020B0604020202020204" pitchFamily="34" charset="0"/>
                        </a:rPr>
                        <a:t>-</a:t>
                      </a:r>
                      <a:endParaRPr lang="zh-CN" sz="1400" b="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39567" marR="39567" marT="549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20709170"/>
                  </a:ext>
                </a:extLst>
              </a:tr>
              <a:tr h="453975">
                <a:tc>
                  <a:txBody>
                    <a:bodyPr/>
                    <a:lstStyle/>
                    <a:p>
                      <a:pPr algn="ctr">
                        <a:spcAft>
                          <a:spcPts val="0"/>
                        </a:spcAft>
                      </a:pPr>
                      <a:r>
                        <a:rPr lang="en-US" sz="1400" b="0" kern="100" dirty="0">
                          <a:solidFill>
                            <a:schemeClr val="tx1"/>
                          </a:solidFill>
                          <a:effectLst/>
                          <a:latin typeface="Helvetica" panose="020B0604020202020204" pitchFamily="34" charset="0"/>
                          <a:cs typeface="Helvetica" panose="020B0604020202020204" pitchFamily="34" charset="0"/>
                        </a:rPr>
                        <a:t>Population/Job Balance</a:t>
                      </a:r>
                      <a:endParaRPr lang="zh-CN" sz="1400" b="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39567" marR="39567" marT="549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spcAft>
                          <a:spcPts val="0"/>
                        </a:spcAft>
                      </a:pPr>
                      <a:r>
                        <a:rPr lang="en-US" sz="1400" b="0" kern="100">
                          <a:solidFill>
                            <a:schemeClr val="tx1"/>
                          </a:solidFill>
                          <a:effectLst/>
                          <a:latin typeface="Helvetica" panose="020B0604020202020204" pitchFamily="34" charset="0"/>
                          <a:cs typeface="Helvetica" panose="020B0604020202020204" pitchFamily="34" charset="0"/>
                        </a:rPr>
                        <a:t>Local</a:t>
                      </a:r>
                      <a:endParaRPr lang="zh-CN" sz="1400" b="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39567" marR="39567" marT="549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400" b="0" kern="100">
                          <a:solidFill>
                            <a:schemeClr val="tx1"/>
                          </a:solidFill>
                          <a:effectLst/>
                          <a:latin typeface="Helvetica" panose="020B0604020202020204" pitchFamily="34" charset="0"/>
                          <a:cs typeface="Helvetica" panose="020B0604020202020204" pitchFamily="34" charset="0"/>
                        </a:rPr>
                        <a:t>-2,762.24</a:t>
                      </a:r>
                      <a:endParaRPr lang="zh-CN" sz="1400" b="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400" b="0" kern="100">
                          <a:solidFill>
                            <a:schemeClr val="tx1"/>
                          </a:solidFill>
                          <a:effectLst/>
                          <a:latin typeface="Helvetica" panose="020B0604020202020204" pitchFamily="34" charset="0"/>
                          <a:cs typeface="Helvetica" panose="020B0604020202020204" pitchFamily="34" charset="0"/>
                        </a:rPr>
                        <a:t>1,079.33</a:t>
                      </a:r>
                      <a:endParaRPr lang="zh-CN" sz="1400" b="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400" b="0" kern="100">
                          <a:solidFill>
                            <a:schemeClr val="tx1"/>
                          </a:solidFill>
                          <a:effectLst/>
                          <a:latin typeface="Helvetica" panose="020B0604020202020204" pitchFamily="34" charset="0"/>
                          <a:cs typeface="Helvetica" panose="020B0604020202020204" pitchFamily="34" charset="0"/>
                        </a:rPr>
                        <a:t>-2.56</a:t>
                      </a:r>
                      <a:endParaRPr lang="zh-CN" sz="1400" b="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endParaRPr lang="zh-CN" sz="1400" b="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400" b="0" kern="100" dirty="0">
                          <a:solidFill>
                            <a:schemeClr val="tx1"/>
                          </a:solidFill>
                          <a:effectLst/>
                          <a:latin typeface="Helvetica" panose="020B0604020202020204" pitchFamily="34" charset="0"/>
                          <a:cs typeface="Helvetica" panose="020B0604020202020204" pitchFamily="34" charset="0"/>
                        </a:rPr>
                        <a:t>-2,411.17</a:t>
                      </a:r>
                      <a:endParaRPr lang="zh-CN" sz="1400" b="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39567" marR="39567" marT="549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400" b="0" kern="100" dirty="0">
                          <a:solidFill>
                            <a:schemeClr val="tx1"/>
                          </a:solidFill>
                          <a:effectLst/>
                          <a:latin typeface="Helvetica" panose="020B0604020202020204" pitchFamily="34" charset="0"/>
                          <a:cs typeface="Helvetica" panose="020B0604020202020204" pitchFamily="34" charset="0"/>
                        </a:rPr>
                        <a:t>364.44</a:t>
                      </a:r>
                      <a:endParaRPr lang="zh-CN" sz="1400" b="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39567" marR="39567" marT="549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400" b="0" kern="100" dirty="0">
                          <a:solidFill>
                            <a:schemeClr val="tx1"/>
                          </a:solidFill>
                          <a:effectLst/>
                          <a:latin typeface="Helvetica" panose="020B0604020202020204" pitchFamily="34" charset="0"/>
                          <a:cs typeface="Helvetica" panose="020B0604020202020204" pitchFamily="34" charset="0"/>
                        </a:rPr>
                        <a:t>-</a:t>
                      </a:r>
                      <a:endParaRPr lang="zh-CN" sz="1400" b="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39567" marR="39567" marT="549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16779426"/>
                  </a:ext>
                </a:extLst>
              </a:tr>
              <a:tr h="330189">
                <a:tc>
                  <a:txBody>
                    <a:bodyPr/>
                    <a:lstStyle/>
                    <a:p>
                      <a:pPr algn="ctr">
                        <a:spcAft>
                          <a:spcPts val="0"/>
                        </a:spcAft>
                      </a:pPr>
                      <a:r>
                        <a:rPr lang="en-US" sz="1400" b="0" kern="100" dirty="0">
                          <a:solidFill>
                            <a:schemeClr val="tx1"/>
                          </a:solidFill>
                          <a:effectLst/>
                          <a:latin typeface="Helvetica" panose="020B0604020202020204" pitchFamily="34" charset="0"/>
                          <a:cs typeface="Helvetica" panose="020B0604020202020204" pitchFamily="34" charset="0"/>
                        </a:rPr>
                        <a:t>Tenant Proportion</a:t>
                      </a:r>
                      <a:endParaRPr lang="zh-CN" sz="1400" b="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39567" marR="39567" marT="5495" marB="0" anchor="ctr">
                    <a:lnL w="12700" cmpd="sng">
                      <a:noFill/>
                    </a:lnL>
                    <a:lnR w="12700" cmpd="sng">
                      <a:noFill/>
                    </a:lnR>
                    <a:lnT w="12700" cmpd="sng">
                      <a:noFill/>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1400" b="0" kern="100" dirty="0">
                          <a:solidFill>
                            <a:schemeClr val="tx1"/>
                          </a:solidFill>
                          <a:effectLst/>
                          <a:latin typeface="Helvetica" panose="020B0604020202020204" pitchFamily="34" charset="0"/>
                          <a:cs typeface="Helvetica" panose="020B0604020202020204" pitchFamily="34" charset="0"/>
                        </a:rPr>
                        <a:t>Local</a:t>
                      </a:r>
                      <a:endParaRPr lang="zh-CN" sz="1400" b="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39567" marR="39567" marT="5495" marB="0" anchor="ctr">
                    <a:lnL w="12700" cmpd="sng">
                      <a:noFill/>
                    </a:lnL>
                    <a:lnR w="12700" cmpd="sng">
                      <a:noFill/>
                    </a:lnR>
                    <a:lnT w="12700" cmpd="sng">
                      <a:noFill/>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400" b="0" kern="100" dirty="0">
                          <a:solidFill>
                            <a:schemeClr val="tx1"/>
                          </a:solidFill>
                          <a:effectLst/>
                          <a:latin typeface="Helvetica" panose="020B0604020202020204" pitchFamily="34" charset="0"/>
                          <a:cs typeface="Helvetica" panose="020B0604020202020204" pitchFamily="34" charset="0"/>
                        </a:rPr>
                        <a:t>-9,987.81</a:t>
                      </a:r>
                      <a:endParaRPr lang="zh-CN" sz="1400" b="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0" marR="0" marT="0" marB="0" anchor="ctr">
                    <a:lnL w="12700" cmpd="sng">
                      <a:noFill/>
                    </a:lnL>
                    <a:lnR w="12700" cmpd="sng">
                      <a:noFill/>
                    </a:lnR>
                    <a:lnT w="12700" cmpd="sng">
                      <a:noFill/>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400" b="0" kern="100" dirty="0">
                          <a:solidFill>
                            <a:schemeClr val="tx1"/>
                          </a:solidFill>
                          <a:effectLst/>
                          <a:latin typeface="Helvetica" panose="020B0604020202020204" pitchFamily="34" charset="0"/>
                          <a:cs typeface="Helvetica" panose="020B0604020202020204" pitchFamily="34" charset="0"/>
                        </a:rPr>
                        <a:t>4,380.30</a:t>
                      </a:r>
                      <a:endParaRPr lang="zh-CN" sz="1400" b="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0" marR="0" marT="0" marB="0" anchor="ctr">
                    <a:lnL w="12700" cmpd="sng">
                      <a:noFill/>
                    </a:lnL>
                    <a:lnR w="12700" cmpd="sng">
                      <a:noFill/>
                    </a:lnR>
                    <a:lnT w="12700" cmpd="sng">
                      <a:noFill/>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400" b="0" kern="100" dirty="0">
                          <a:solidFill>
                            <a:schemeClr val="tx1"/>
                          </a:solidFill>
                          <a:effectLst/>
                          <a:latin typeface="Helvetica" panose="020B0604020202020204" pitchFamily="34" charset="0"/>
                          <a:cs typeface="Helvetica" panose="020B0604020202020204" pitchFamily="34" charset="0"/>
                        </a:rPr>
                        <a:t>-2.28</a:t>
                      </a:r>
                      <a:endParaRPr lang="zh-CN" sz="1400" b="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0" marR="0" marT="0" marB="0" anchor="ctr">
                    <a:lnL w="12700" cmpd="sng">
                      <a:noFill/>
                    </a:lnL>
                    <a:lnR w="12700" cmpd="sng">
                      <a:noFill/>
                    </a:lnR>
                    <a:lnT w="12700" cmpd="sng">
                      <a:noFill/>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endParaRPr lang="zh-CN" sz="1400" b="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0" marR="0" marT="0" marB="0" anchor="ctr">
                    <a:lnL w="12700" cmpd="sng">
                      <a:noFill/>
                    </a:lnL>
                    <a:lnR w="12700" cmpd="sng">
                      <a:noFill/>
                    </a:lnR>
                    <a:lnT w="12700" cmpd="sng">
                      <a:noFill/>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400" b="0" kern="100" dirty="0">
                          <a:solidFill>
                            <a:schemeClr val="tx1"/>
                          </a:solidFill>
                          <a:effectLst/>
                          <a:latin typeface="Helvetica" panose="020B0604020202020204" pitchFamily="34" charset="0"/>
                          <a:cs typeface="Helvetica" panose="020B0604020202020204" pitchFamily="34" charset="0"/>
                        </a:rPr>
                        <a:t>-10,304.66</a:t>
                      </a:r>
                      <a:endParaRPr lang="zh-CN" sz="1400" b="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39567" marR="39567" marT="5495" marB="0" anchor="ctr">
                    <a:lnL w="12700" cmpd="sng">
                      <a:noFill/>
                    </a:lnL>
                    <a:lnR w="12700" cmpd="sng">
                      <a:noFill/>
                    </a:lnR>
                    <a:lnT w="12700" cmpd="sng">
                      <a:noFill/>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400" b="0" kern="100" dirty="0">
                          <a:solidFill>
                            <a:schemeClr val="tx1"/>
                          </a:solidFill>
                          <a:effectLst/>
                          <a:latin typeface="Helvetica" panose="020B0604020202020204" pitchFamily="34" charset="0"/>
                          <a:cs typeface="Helvetica" panose="020B0604020202020204" pitchFamily="34" charset="0"/>
                        </a:rPr>
                        <a:t>756.09</a:t>
                      </a:r>
                      <a:endParaRPr lang="zh-CN" sz="1400" b="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39567" marR="39567" marT="5495" marB="0" anchor="ctr">
                    <a:lnL w="12700" cmpd="sng">
                      <a:noFill/>
                    </a:lnL>
                    <a:lnR w="12700" cmpd="sng">
                      <a:noFill/>
                    </a:lnR>
                    <a:lnT w="12700" cmpd="sng">
                      <a:noFill/>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400" b="0" kern="100" dirty="0">
                          <a:solidFill>
                            <a:schemeClr val="tx1"/>
                          </a:solidFill>
                          <a:effectLst/>
                          <a:latin typeface="Helvetica" panose="020B0604020202020204" pitchFamily="34" charset="0"/>
                          <a:cs typeface="Helvetica" panose="020B0604020202020204" pitchFamily="34" charset="0"/>
                        </a:rPr>
                        <a:t>-</a:t>
                      </a:r>
                      <a:endParaRPr lang="zh-CN" sz="1400" b="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39567" marR="39567" marT="5495" marB="0" anchor="ctr">
                    <a:lnL w="12700" cmpd="sng">
                      <a:noFill/>
                    </a:lnL>
                    <a:lnR w="12700" cmpd="sng">
                      <a:noFill/>
                    </a:lnR>
                    <a:lnT w="12700" cmpd="sng">
                      <a:noFill/>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92540314"/>
                  </a:ext>
                </a:extLst>
              </a:tr>
              <a:tr h="330189">
                <a:tc>
                  <a:txBody>
                    <a:bodyPr/>
                    <a:lstStyle/>
                    <a:p>
                      <a:pPr algn="ctr">
                        <a:spcAft>
                          <a:spcPts val="0"/>
                        </a:spcAft>
                      </a:pPr>
                      <a:r>
                        <a:rPr lang="en-US" sz="1400" b="0" kern="100">
                          <a:solidFill>
                            <a:schemeClr val="tx1"/>
                          </a:solidFill>
                          <a:effectLst/>
                          <a:latin typeface="Helvetica" panose="020B0604020202020204" pitchFamily="34" charset="0"/>
                          <a:cs typeface="Helvetica" panose="020B0604020202020204" pitchFamily="34" charset="0"/>
                        </a:rPr>
                        <a:t>Best bandwidth</a:t>
                      </a:r>
                      <a:endParaRPr lang="zh-CN" sz="1400" b="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39567" marR="39567" marT="5495"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zh-CN" altLang="en-US" sz="1400" dirty="0">
                        <a:solidFill>
                          <a:schemeClr val="tx1"/>
                        </a:solidFill>
                        <a:latin typeface="Helvetica" panose="020B0604020202020204" pitchFamily="34" charset="0"/>
                        <a:cs typeface="Helvetica" panose="020B0604020202020204" pitchFamily="34" charset="0"/>
                      </a:endParaRPr>
                    </a:p>
                  </a:txBody>
                  <a:tcPr marL="39567" marR="39567" marT="5495"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gridSpan="3">
                  <a:txBody>
                    <a:bodyPr/>
                    <a:lstStyle/>
                    <a:p>
                      <a:pPr algn="ctr">
                        <a:spcAft>
                          <a:spcPts val="0"/>
                        </a:spcAft>
                      </a:pPr>
                      <a:r>
                        <a:rPr lang="en-US" sz="1400" b="0" kern="100" dirty="0">
                          <a:solidFill>
                            <a:schemeClr val="tx1"/>
                          </a:solidFill>
                          <a:effectLst/>
                          <a:latin typeface="Helvetica" panose="020B0604020202020204" pitchFamily="34" charset="0"/>
                          <a:cs typeface="Helvetica" panose="020B0604020202020204" pitchFamily="34" charset="0"/>
                        </a:rPr>
                        <a:t> </a:t>
                      </a:r>
                      <a:endParaRPr lang="zh-CN" sz="1400" b="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7934" marR="87934" marT="43967" marB="43967"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tc>
                  <a:txBody>
                    <a:bodyPr/>
                    <a:lstStyle/>
                    <a:p>
                      <a:pPr algn="ctr">
                        <a:spcAft>
                          <a:spcPts val="0"/>
                        </a:spcAft>
                      </a:pPr>
                      <a:endParaRPr lang="zh-CN" sz="1400" b="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0" marR="0" marT="0"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gridSpan="3">
                  <a:txBody>
                    <a:bodyPr/>
                    <a:lstStyle/>
                    <a:p>
                      <a:pPr algn="ctr">
                        <a:spcAft>
                          <a:spcPts val="0"/>
                        </a:spcAft>
                      </a:pPr>
                      <a:r>
                        <a:rPr lang="en-US" sz="1400" b="0" kern="100" dirty="0">
                          <a:solidFill>
                            <a:schemeClr val="tx1"/>
                          </a:solidFill>
                          <a:effectLst/>
                          <a:latin typeface="Helvetica" panose="020B0604020202020204" pitchFamily="34" charset="0"/>
                          <a:cs typeface="Helvetica" panose="020B0604020202020204" pitchFamily="34" charset="0"/>
                        </a:rPr>
                        <a:t>5.7km</a:t>
                      </a:r>
                      <a:endParaRPr lang="zh-CN" sz="1400" b="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7934" marR="87934" marT="43967" marB="43967"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087446133"/>
                  </a:ext>
                </a:extLst>
              </a:tr>
              <a:tr h="330189">
                <a:tc>
                  <a:txBody>
                    <a:bodyPr/>
                    <a:lstStyle/>
                    <a:p>
                      <a:pPr algn="ctr">
                        <a:spcAft>
                          <a:spcPts val="0"/>
                        </a:spcAft>
                      </a:pPr>
                      <a:r>
                        <a:rPr lang="en-US" sz="1400" b="0" kern="100" dirty="0" err="1">
                          <a:solidFill>
                            <a:schemeClr val="tx1"/>
                          </a:solidFill>
                          <a:effectLst/>
                          <a:latin typeface="Helvetica" panose="020B0604020202020204" pitchFamily="34" charset="0"/>
                          <a:cs typeface="Helvetica" panose="020B0604020202020204" pitchFamily="34" charset="0"/>
                        </a:rPr>
                        <a:t>AICc</a:t>
                      </a:r>
                      <a:endParaRPr lang="zh-CN" sz="1400" b="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39567" marR="39567" marT="549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tx1"/>
                        </a:solidFill>
                        <a:latin typeface="Helvetica" panose="020B0604020202020204" pitchFamily="34" charset="0"/>
                        <a:cs typeface="Helvetica" panose="020B0604020202020204" pitchFamily="34" charset="0"/>
                      </a:endParaRPr>
                    </a:p>
                  </a:txBody>
                  <a:tcPr marL="39567" marR="39567" marT="549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3">
                  <a:txBody>
                    <a:bodyPr/>
                    <a:lstStyle/>
                    <a:p>
                      <a:pPr algn="ctr">
                        <a:spcAft>
                          <a:spcPts val="0"/>
                        </a:spcAft>
                      </a:pPr>
                      <a:r>
                        <a:rPr lang="en-US" sz="1400" b="0" kern="100">
                          <a:solidFill>
                            <a:schemeClr val="tx1"/>
                          </a:solidFill>
                          <a:effectLst/>
                          <a:latin typeface="Helvetica" panose="020B0604020202020204" pitchFamily="34" charset="0"/>
                          <a:cs typeface="Helvetica" panose="020B0604020202020204" pitchFamily="34" charset="0"/>
                        </a:rPr>
                        <a:t>694.39</a:t>
                      </a:r>
                      <a:endParaRPr lang="zh-CN" sz="1400" b="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7934" marR="87934" marT="43967" marB="43967"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tc>
                  <a:txBody>
                    <a:bodyPr/>
                    <a:lstStyle/>
                    <a:p>
                      <a:pPr algn="ctr">
                        <a:spcAft>
                          <a:spcPts val="0"/>
                        </a:spcAft>
                      </a:pPr>
                      <a:endParaRPr lang="zh-CN" sz="1400" b="0" kern="10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3">
                  <a:txBody>
                    <a:bodyPr/>
                    <a:lstStyle/>
                    <a:p>
                      <a:pPr algn="ctr">
                        <a:spcAft>
                          <a:spcPts val="0"/>
                        </a:spcAft>
                      </a:pPr>
                      <a:r>
                        <a:rPr lang="en-US" sz="1400" b="0" kern="100" dirty="0">
                          <a:solidFill>
                            <a:schemeClr val="tx1"/>
                          </a:solidFill>
                          <a:effectLst/>
                          <a:latin typeface="Helvetica" panose="020B0604020202020204" pitchFamily="34" charset="0"/>
                          <a:cs typeface="Helvetica" panose="020B0604020202020204" pitchFamily="34" charset="0"/>
                        </a:rPr>
                        <a:t>690.60</a:t>
                      </a:r>
                      <a:endParaRPr lang="zh-CN" sz="1400" b="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7934" marR="87934" marT="43967" marB="43967"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919747441"/>
                  </a:ext>
                </a:extLst>
              </a:tr>
              <a:tr h="476135">
                <a:tc>
                  <a:txBody>
                    <a:bodyPr/>
                    <a:lstStyle/>
                    <a:p>
                      <a:pPr algn="ctr">
                        <a:spcAft>
                          <a:spcPts val="0"/>
                        </a:spcAft>
                      </a:pPr>
                      <a:r>
                        <a:rPr lang="en-US" sz="1400" b="0" kern="100" dirty="0">
                          <a:solidFill>
                            <a:schemeClr val="tx1"/>
                          </a:solidFill>
                          <a:effectLst/>
                          <a:latin typeface="Helvetica" panose="020B0604020202020204" pitchFamily="34" charset="0"/>
                          <a:cs typeface="Helvetica" panose="020B0604020202020204" pitchFamily="34" charset="0"/>
                        </a:rPr>
                        <a:t>Residual sum of squares</a:t>
                      </a:r>
                      <a:endParaRPr lang="zh-CN" sz="1400" b="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39567" marR="39567" marT="5495" marB="0" anchor="ctr">
                    <a:lnL w="12700" cmpd="sng">
                      <a:noFill/>
                    </a:lnL>
                    <a:lnR w="12700" cmpd="sng">
                      <a:noFill/>
                    </a:lnR>
                    <a:lnT w="12700" cmpd="sng">
                      <a:noFill/>
                    </a:lnT>
                    <a:lnB w="190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400">
                        <a:solidFill>
                          <a:schemeClr val="tx1"/>
                        </a:solidFill>
                        <a:latin typeface="Helvetica" panose="020B0604020202020204" pitchFamily="34" charset="0"/>
                        <a:cs typeface="Helvetica" panose="020B0604020202020204" pitchFamily="34" charset="0"/>
                      </a:endParaRPr>
                    </a:p>
                  </a:txBody>
                  <a:tcPr marL="39567" marR="39567" marT="5495" marB="0" anchor="ctr">
                    <a:lnL w="12700" cmpd="sng">
                      <a:noFill/>
                    </a:lnL>
                    <a:lnR w="12700" cmpd="sng">
                      <a:noFill/>
                    </a:lnR>
                    <a:lnT w="12700" cmpd="sng">
                      <a:noFill/>
                    </a:lnT>
                    <a:lnB w="190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spcAft>
                          <a:spcPts val="0"/>
                        </a:spcAft>
                      </a:pPr>
                      <a:r>
                        <a:rPr lang="en-US" sz="1400" b="0" kern="100" dirty="0">
                          <a:solidFill>
                            <a:schemeClr val="tx1"/>
                          </a:solidFill>
                          <a:effectLst/>
                          <a:latin typeface="Helvetica" panose="020B0604020202020204" pitchFamily="34" charset="0"/>
                          <a:cs typeface="Helvetica" panose="020B0604020202020204" pitchFamily="34" charset="0"/>
                        </a:rPr>
                        <a:t>337,744,989</a:t>
                      </a:r>
                      <a:endParaRPr lang="zh-CN" sz="1400" b="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7934" marR="87934" marT="43967" marB="43967" anchor="ctr">
                    <a:lnL w="12700" cmpd="sng">
                      <a:noFill/>
                    </a:lnL>
                    <a:lnR w="12700" cmpd="sng">
                      <a:noFill/>
                    </a:lnR>
                    <a:lnT w="12700" cmpd="sng">
                      <a:noFill/>
                    </a:lnT>
                    <a:lnB w="190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tc>
                  <a:txBody>
                    <a:bodyPr/>
                    <a:lstStyle/>
                    <a:p>
                      <a:pPr algn="ctr">
                        <a:spcAft>
                          <a:spcPts val="0"/>
                        </a:spcAft>
                      </a:pPr>
                      <a:endParaRPr lang="zh-CN" sz="1400" b="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0" marR="0" marT="0" marB="0" anchor="ctr">
                    <a:lnL w="12700" cmpd="sng">
                      <a:noFill/>
                    </a:lnL>
                    <a:lnR w="12700" cmpd="sng">
                      <a:noFill/>
                    </a:lnR>
                    <a:lnT w="12700" cmpd="sng">
                      <a:noFill/>
                    </a:lnT>
                    <a:lnB w="190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spcAft>
                          <a:spcPts val="0"/>
                        </a:spcAft>
                      </a:pPr>
                      <a:r>
                        <a:rPr lang="en-US" sz="1400" b="0" kern="100" dirty="0">
                          <a:solidFill>
                            <a:schemeClr val="tx1"/>
                          </a:solidFill>
                          <a:effectLst/>
                          <a:latin typeface="Helvetica" panose="020B0604020202020204" pitchFamily="34" charset="0"/>
                          <a:cs typeface="Helvetica" panose="020B0604020202020204" pitchFamily="34" charset="0"/>
                        </a:rPr>
                        <a:t>296,311,499</a:t>
                      </a:r>
                      <a:endParaRPr lang="zh-CN" sz="1400" b="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87934" marR="87934" marT="43967" marB="43967" anchor="ctr">
                    <a:lnL w="12700" cmpd="sng">
                      <a:noFill/>
                    </a:lnL>
                    <a:lnR w="12700" cmpd="sng">
                      <a:noFill/>
                    </a:lnR>
                    <a:lnT w="12700" cmpd="sng">
                      <a:noFill/>
                    </a:lnT>
                    <a:lnB w="190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084836036"/>
                  </a:ext>
                </a:extLst>
              </a:tr>
            </a:tbl>
          </a:graphicData>
        </a:graphic>
      </p:graphicFrame>
      <p:sp>
        <p:nvSpPr>
          <p:cNvPr id="21" name="矩形: 圆角 20">
            <a:extLst>
              <a:ext uri="{FF2B5EF4-FFF2-40B4-BE49-F238E27FC236}">
                <a16:creationId xmlns:a16="http://schemas.microsoft.com/office/drawing/2014/main" id="{14FB8F4D-CC6B-4D30-9A81-A50213ACB82F}"/>
              </a:ext>
            </a:extLst>
          </p:cNvPr>
          <p:cNvSpPr/>
          <p:nvPr/>
        </p:nvSpPr>
        <p:spPr>
          <a:xfrm>
            <a:off x="3744190" y="5428139"/>
            <a:ext cx="4181019" cy="755522"/>
          </a:xfrm>
          <a:prstGeom prst="roundRect">
            <a:avLst/>
          </a:prstGeom>
          <a:noFill/>
          <a:ln w="19050">
            <a:solidFill>
              <a:schemeClr val="accent5"/>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Helvetica" panose="020B0604020202020204" pitchFamily="34" charset="0"/>
              <a:cs typeface="Helvetica" panose="020B0604020202020204" pitchFamily="34" charset="0"/>
            </a:endParaRPr>
          </a:p>
        </p:txBody>
      </p:sp>
      <p:grpSp>
        <p:nvGrpSpPr>
          <p:cNvPr id="22" name="组合 21">
            <a:extLst>
              <a:ext uri="{FF2B5EF4-FFF2-40B4-BE49-F238E27FC236}">
                <a16:creationId xmlns:a16="http://schemas.microsoft.com/office/drawing/2014/main" id="{2A2D53B6-AC4A-4B4E-B67C-2ACF506C7F6C}"/>
              </a:ext>
            </a:extLst>
          </p:cNvPr>
          <p:cNvGrpSpPr/>
          <p:nvPr/>
        </p:nvGrpSpPr>
        <p:grpSpPr>
          <a:xfrm>
            <a:off x="306570" y="591906"/>
            <a:ext cx="7888950" cy="461665"/>
            <a:chOff x="-3" y="4326643"/>
            <a:chExt cx="7888950" cy="461665"/>
          </a:xfrm>
        </p:grpSpPr>
        <p:sp>
          <p:nvSpPr>
            <p:cNvPr id="23" name="矩形 22">
              <a:extLst>
                <a:ext uri="{FF2B5EF4-FFF2-40B4-BE49-F238E27FC236}">
                  <a16:creationId xmlns:a16="http://schemas.microsoft.com/office/drawing/2014/main" id="{9BCE1DAF-B66C-49A0-B5A8-3EDCBB96C11E}"/>
                </a:ext>
              </a:extLst>
            </p:cNvPr>
            <p:cNvSpPr/>
            <p:nvPr/>
          </p:nvSpPr>
          <p:spPr>
            <a:xfrm>
              <a:off x="-3" y="4460785"/>
              <a:ext cx="193382" cy="1933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24" name="文本框 23">
              <a:extLst>
                <a:ext uri="{FF2B5EF4-FFF2-40B4-BE49-F238E27FC236}">
                  <a16:creationId xmlns:a16="http://schemas.microsoft.com/office/drawing/2014/main" id="{D15CB27C-C79F-49F0-AABF-DFF97C48085E}"/>
                </a:ext>
              </a:extLst>
            </p:cNvPr>
            <p:cNvSpPr txBox="1"/>
            <p:nvPr/>
          </p:nvSpPr>
          <p:spPr>
            <a:xfrm>
              <a:off x="193379" y="4326643"/>
              <a:ext cx="7695568" cy="461665"/>
            </a:xfrm>
            <a:prstGeom prst="rect">
              <a:avLst/>
            </a:prstGeom>
            <a:noFill/>
          </p:spPr>
          <p:txBody>
            <a:bodyPr wrap="none" rtlCol="0">
              <a:spAutoFit/>
            </a:bodyPr>
            <a:lstStyle/>
            <a:p>
              <a:r>
                <a:rPr lang="en-US" altLang="zh-CN" sz="2400" dirty="0">
                  <a:latin typeface="Helvetica" panose="020B0604020202020204" pitchFamily="34" charset="0"/>
                  <a:ea typeface="+mj-ea"/>
                  <a:cs typeface="Helvetica" panose="020B0604020202020204" pitchFamily="34" charset="0"/>
                </a:rPr>
                <a:t>Estimation of Mix Geographically Weighted Regression</a:t>
              </a:r>
            </a:p>
          </p:txBody>
        </p:sp>
      </p:grpSp>
    </p:spTree>
    <p:extLst>
      <p:ext uri="{BB962C8B-B14F-4D97-AF65-F5344CB8AC3E}">
        <p14:creationId xmlns:p14="http://schemas.microsoft.com/office/powerpoint/2010/main" val="22471295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a:extLst>
              <a:ext uri="{FF2B5EF4-FFF2-40B4-BE49-F238E27FC236}">
                <a16:creationId xmlns:a16="http://schemas.microsoft.com/office/drawing/2014/main" id="{9A46EEF8-53D2-44D2-8241-3F50FD8C0F69}"/>
              </a:ext>
            </a:extLst>
          </p:cNvPr>
          <p:cNvSpPr/>
          <p:nvPr/>
        </p:nvSpPr>
        <p:spPr>
          <a:xfrm>
            <a:off x="0" y="537684"/>
            <a:ext cx="9144000" cy="4333428"/>
          </a:xfrm>
          <a:prstGeom prst="rect">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elvetica" panose="020B0604020202020204" pitchFamily="34" charset="0"/>
              <a:cs typeface="Helvetica" panose="020B0604020202020204" pitchFamily="34" charset="0"/>
            </a:endParaRPr>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Residual Analysis</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chemeClr val="accent5"/>
          </a:solidFill>
          <a:ln w="28575" cap="flat">
            <a:solidFill>
              <a:schemeClr val="accent5"/>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800" dirty="0">
                <a:solidFill>
                  <a:schemeClr val="bg1"/>
                </a:solidFill>
                <a:latin typeface="Helvetica" panose="020B0604020202020204" pitchFamily="34" charset="0"/>
                <a:cs typeface="Helvetica" panose="020B0604020202020204" pitchFamily="34" charset="0"/>
                <a:sym typeface="Helvetica Light"/>
              </a:rPr>
              <a:t>4.5</a:t>
            </a:r>
            <a:endParaRPr kumimoji="0" lang="zh-CN" altLang="en-US" sz="2800" b="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7B57E55C-CA90-4140-B1D5-F68B53DBA005}"/>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4 - Influencing Factors on Transit Ridership at Station Level</a:t>
            </a:r>
            <a:endParaRPr lang="en-US" altLang="zh-CN" sz="1400" i="1" dirty="0">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43D94158-2CEB-40D9-AEE5-2214F1A5089C}"/>
              </a:ext>
            </a:extLst>
          </p:cNvPr>
          <p:cNvSpPr>
            <a:spLocks noGrp="1"/>
          </p:cNvSpPr>
          <p:nvPr>
            <p:ph type="sldNum" sz="quarter" idx="12"/>
          </p:nvPr>
        </p:nvSpPr>
        <p:spPr/>
        <p:txBody>
          <a:bodyPr/>
          <a:lstStyle/>
          <a:p>
            <a:fld id="{A17BB91D-344C-44E0-9148-DFE0CFF5CFC9}" type="slidenum">
              <a:rPr lang="zh-CN" altLang="en-US" smtClean="0">
                <a:solidFill>
                  <a:schemeClr val="tx1"/>
                </a:solidFill>
              </a:rPr>
              <a:t>56</a:t>
            </a:fld>
            <a:endParaRPr lang="zh-CN" altLang="en-US">
              <a:solidFill>
                <a:schemeClr val="tx1"/>
              </a:solidFill>
            </a:endParaRPr>
          </a:p>
        </p:txBody>
      </p:sp>
      <p:sp>
        <p:nvSpPr>
          <p:cNvPr id="9" name="文本框 8">
            <a:extLst>
              <a:ext uri="{FF2B5EF4-FFF2-40B4-BE49-F238E27FC236}">
                <a16:creationId xmlns:a16="http://schemas.microsoft.com/office/drawing/2014/main" id="{AA69C04D-DD7C-4D0F-A948-82BB2D86D968}"/>
              </a:ext>
            </a:extLst>
          </p:cNvPr>
          <p:cNvSpPr txBox="1"/>
          <p:nvPr/>
        </p:nvSpPr>
        <p:spPr>
          <a:xfrm>
            <a:off x="499952" y="5796543"/>
            <a:ext cx="7886964" cy="369332"/>
          </a:xfrm>
          <a:prstGeom prst="rect">
            <a:avLst/>
          </a:prstGeom>
          <a:noFill/>
        </p:spPr>
        <p:txBody>
          <a:bodyPr wrap="square" rtlCol="0">
            <a:spAutoFit/>
          </a:bodyPr>
          <a:lstStyle/>
          <a:p>
            <a:pPr marL="285750" indent="-285750">
              <a:buFont typeface="Wingdings" panose="05000000000000000000" pitchFamily="2" charset="2"/>
              <a:buChar char="l"/>
            </a:pPr>
            <a:r>
              <a:rPr lang="en-US" altLang="zh-CN" dirty="0">
                <a:solidFill>
                  <a:srgbClr val="FF3300"/>
                </a:solidFill>
                <a:latin typeface="Helvetica" panose="020B0604020202020204" pitchFamily="34" charset="0"/>
                <a:cs typeface="Helvetica" panose="020B0604020202020204" pitchFamily="34" charset="0"/>
              </a:rPr>
              <a:t>Z-score</a:t>
            </a:r>
            <a:r>
              <a:rPr lang="en-US" altLang="zh-CN" dirty="0">
                <a:latin typeface="Helvetica" panose="020B0604020202020204" pitchFamily="34" charset="0"/>
                <a:cs typeface="Helvetica" panose="020B0604020202020204" pitchFamily="34" charset="0"/>
              </a:rPr>
              <a:t> in </a:t>
            </a:r>
            <a:r>
              <a:rPr lang="en-US" altLang="zh-CN" dirty="0">
                <a:solidFill>
                  <a:srgbClr val="FF3300"/>
                </a:solidFill>
                <a:latin typeface="Helvetica" panose="020B0604020202020204" pitchFamily="34" charset="0"/>
                <a:cs typeface="Helvetica" panose="020B0604020202020204" pitchFamily="34" charset="0"/>
              </a:rPr>
              <a:t>MGWR is lower</a:t>
            </a:r>
            <a:r>
              <a:rPr lang="en-US" altLang="zh-CN" dirty="0">
                <a:latin typeface="Helvetica" panose="020B0604020202020204" pitchFamily="34" charset="0"/>
                <a:cs typeface="Helvetica" panose="020B0604020202020204" pitchFamily="34" charset="0"/>
              </a:rPr>
              <a:t> than that in OLS</a:t>
            </a:r>
            <a:endParaRPr lang="zh-CN" altLang="en-US" dirty="0">
              <a:latin typeface="Helvetica" panose="020B0604020202020204" pitchFamily="34" charset="0"/>
              <a:cs typeface="Helvetica" panose="020B0604020202020204" pitchFamily="34" charset="0"/>
            </a:endParaRPr>
          </a:p>
        </p:txBody>
      </p:sp>
      <p:sp>
        <p:nvSpPr>
          <p:cNvPr id="10" name="文本框 9">
            <a:extLst>
              <a:ext uri="{FF2B5EF4-FFF2-40B4-BE49-F238E27FC236}">
                <a16:creationId xmlns:a16="http://schemas.microsoft.com/office/drawing/2014/main" id="{F22FED4A-4F11-45B9-9303-F90850CE611F}"/>
              </a:ext>
            </a:extLst>
          </p:cNvPr>
          <p:cNvSpPr txBox="1"/>
          <p:nvPr/>
        </p:nvSpPr>
        <p:spPr>
          <a:xfrm>
            <a:off x="499952" y="5240443"/>
            <a:ext cx="7798474" cy="369332"/>
          </a:xfrm>
          <a:prstGeom prst="rect">
            <a:avLst/>
          </a:prstGeom>
          <a:noFill/>
        </p:spPr>
        <p:txBody>
          <a:bodyPr wrap="square" rtlCol="0">
            <a:spAutoFit/>
          </a:bodyPr>
          <a:lstStyle/>
          <a:p>
            <a:pPr marL="285750" indent="-285750">
              <a:buFont typeface="Wingdings" panose="05000000000000000000" pitchFamily="2" charset="2"/>
              <a:buChar char="l"/>
            </a:pPr>
            <a:r>
              <a:rPr lang="en-US" altLang="zh-CN" dirty="0">
                <a:solidFill>
                  <a:srgbClr val="FF3300"/>
                </a:solidFill>
                <a:latin typeface="Helvetica" panose="020B0604020202020204" pitchFamily="34" charset="0"/>
                <a:cs typeface="Helvetica" panose="020B0604020202020204" pitchFamily="34" charset="0"/>
              </a:rPr>
              <a:t>Moran’s index</a:t>
            </a:r>
            <a:r>
              <a:rPr lang="en-US" altLang="zh-CN" dirty="0">
                <a:latin typeface="Helvetica" panose="020B0604020202020204" pitchFamily="34" charset="0"/>
                <a:cs typeface="Helvetica" panose="020B0604020202020204" pitchFamily="34" charset="0"/>
              </a:rPr>
              <a:t> in MGWR is </a:t>
            </a:r>
            <a:r>
              <a:rPr lang="en-US" altLang="zh-CN" dirty="0">
                <a:solidFill>
                  <a:srgbClr val="FF3300"/>
                </a:solidFill>
                <a:latin typeface="Helvetica" panose="020B0604020202020204" pitchFamily="34" charset="0"/>
                <a:cs typeface="Helvetica" panose="020B0604020202020204" pitchFamily="34" charset="0"/>
              </a:rPr>
              <a:t>closer to the expected</a:t>
            </a:r>
            <a:r>
              <a:rPr lang="en-US" altLang="zh-CN" dirty="0">
                <a:latin typeface="Helvetica" panose="020B0604020202020204" pitchFamily="34" charset="0"/>
                <a:cs typeface="Helvetica" panose="020B0604020202020204" pitchFamily="34" charset="0"/>
              </a:rPr>
              <a:t> index than that in OLS</a:t>
            </a:r>
            <a:endParaRPr lang="zh-CN" altLang="en-US" dirty="0">
              <a:latin typeface="Helvetica" panose="020B0604020202020204" pitchFamily="34" charset="0"/>
              <a:cs typeface="Helvetica" panose="020B0604020202020204" pitchFamily="34" charset="0"/>
            </a:endParaRPr>
          </a:p>
        </p:txBody>
      </p:sp>
      <p:graphicFrame>
        <p:nvGraphicFramePr>
          <p:cNvPr id="11" name="表格 10">
            <a:extLst>
              <a:ext uri="{FF2B5EF4-FFF2-40B4-BE49-F238E27FC236}">
                <a16:creationId xmlns:a16="http://schemas.microsoft.com/office/drawing/2014/main" id="{C775A97A-A534-444B-BE07-564856210FCB}"/>
              </a:ext>
            </a:extLst>
          </p:cNvPr>
          <p:cNvGraphicFramePr>
            <a:graphicFrameLocks noGrp="1"/>
          </p:cNvGraphicFramePr>
          <p:nvPr>
            <p:extLst>
              <p:ext uri="{D42A27DB-BD31-4B8C-83A1-F6EECF244321}">
                <p14:modId xmlns:p14="http://schemas.microsoft.com/office/powerpoint/2010/main" val="4116367378"/>
              </p:ext>
            </p:extLst>
          </p:nvPr>
        </p:nvGraphicFramePr>
        <p:xfrm>
          <a:off x="2816720" y="1491710"/>
          <a:ext cx="3510560" cy="2228928"/>
        </p:xfrm>
        <a:graphic>
          <a:graphicData uri="http://schemas.openxmlformats.org/drawingml/2006/table">
            <a:tbl>
              <a:tblPr firstRow="1" firstCol="1" bandRow="1"/>
              <a:tblGrid>
                <a:gridCol w="1743580">
                  <a:extLst>
                    <a:ext uri="{9D8B030D-6E8A-4147-A177-3AD203B41FA5}">
                      <a16:colId xmlns:a16="http://schemas.microsoft.com/office/drawing/2014/main" val="2846323548"/>
                    </a:ext>
                  </a:extLst>
                </a:gridCol>
                <a:gridCol w="883490">
                  <a:extLst>
                    <a:ext uri="{9D8B030D-6E8A-4147-A177-3AD203B41FA5}">
                      <a16:colId xmlns:a16="http://schemas.microsoft.com/office/drawing/2014/main" val="811004081"/>
                    </a:ext>
                  </a:extLst>
                </a:gridCol>
                <a:gridCol w="883490">
                  <a:extLst>
                    <a:ext uri="{9D8B030D-6E8A-4147-A177-3AD203B41FA5}">
                      <a16:colId xmlns:a16="http://schemas.microsoft.com/office/drawing/2014/main" val="3751769766"/>
                    </a:ext>
                  </a:extLst>
                </a:gridCol>
              </a:tblGrid>
              <a:tr h="371488">
                <a:tc>
                  <a:txBody>
                    <a:bodyPr/>
                    <a:lstStyle/>
                    <a:p>
                      <a:pPr algn="ctr">
                        <a:spcAft>
                          <a:spcPts val="0"/>
                        </a:spcAft>
                      </a:pPr>
                      <a:r>
                        <a:rPr lang="en-US" sz="1400" kern="100" dirty="0">
                          <a:solidFill>
                            <a:schemeClr val="tx1"/>
                          </a:solidFill>
                          <a:effectLst/>
                          <a:latin typeface="Helvetica" panose="020B0604020202020204" pitchFamily="34" charset="0"/>
                          <a:ea typeface="宋体" panose="02010600030101010101" pitchFamily="2" charset="-122"/>
                          <a:cs typeface="Helvetica" panose="020B0604020202020204" pitchFamily="34" charset="0"/>
                        </a:rPr>
                        <a:t> Indicator</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76064" marR="76064"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solidFill>
                            <a:schemeClr val="tx1"/>
                          </a:solidFill>
                          <a:effectLst/>
                          <a:latin typeface="Helvetica" panose="020B0604020202020204" pitchFamily="34" charset="0"/>
                          <a:ea typeface="宋体" panose="02010600030101010101" pitchFamily="2" charset="-122"/>
                          <a:cs typeface="Helvetica" panose="020B0604020202020204" pitchFamily="34" charset="0"/>
                        </a:rPr>
                        <a:t>OLS</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76064" marR="76064"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solidFill>
                            <a:schemeClr val="tx1"/>
                          </a:solidFill>
                          <a:effectLst/>
                          <a:latin typeface="Helvetica" panose="020B0604020202020204" pitchFamily="34" charset="0"/>
                          <a:ea typeface="宋体" panose="02010600030101010101" pitchFamily="2" charset="-122"/>
                          <a:cs typeface="Helvetica" panose="020B0604020202020204" pitchFamily="34" charset="0"/>
                        </a:rPr>
                        <a:t>MGWR</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76064" marR="76064"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29772823"/>
                  </a:ext>
                </a:extLst>
              </a:tr>
              <a:tr h="371488">
                <a:tc>
                  <a:txBody>
                    <a:bodyPr/>
                    <a:lstStyle/>
                    <a:p>
                      <a:pPr algn="ctr">
                        <a:spcAft>
                          <a:spcPts val="0"/>
                        </a:spcAft>
                      </a:pPr>
                      <a:r>
                        <a:rPr lang="en-US" sz="1400" kern="100" dirty="0">
                          <a:solidFill>
                            <a:schemeClr val="tx1"/>
                          </a:solidFill>
                          <a:effectLst/>
                          <a:latin typeface="Helvetica" panose="020B0604020202020204" pitchFamily="34" charset="0"/>
                          <a:ea typeface="宋体" panose="02010600030101010101" pitchFamily="2" charset="-122"/>
                          <a:cs typeface="Helvetica" panose="020B0604020202020204" pitchFamily="34" charset="0"/>
                        </a:rPr>
                        <a:t>Moran’s index</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76064" marR="7606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0.08</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76064" marR="7606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0.03</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76064" marR="76064"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879308615"/>
                  </a:ext>
                </a:extLst>
              </a:tr>
              <a:tr h="371488">
                <a:tc>
                  <a:txBody>
                    <a:bodyPr/>
                    <a:lstStyle/>
                    <a:p>
                      <a:pPr algn="ctr">
                        <a:spcAft>
                          <a:spcPts val="0"/>
                        </a:spcAft>
                      </a:pPr>
                      <a:r>
                        <a:rPr lang="en-US" sz="1400" kern="100" dirty="0">
                          <a:solidFill>
                            <a:schemeClr val="tx1"/>
                          </a:solidFill>
                          <a:effectLst/>
                          <a:latin typeface="Helvetica" panose="020B0604020202020204" pitchFamily="34" charset="0"/>
                          <a:ea typeface="宋体" panose="02010600030101010101" pitchFamily="2" charset="-122"/>
                          <a:cs typeface="Helvetica" panose="020B0604020202020204" pitchFamily="34" charset="0"/>
                        </a:rPr>
                        <a:t>Expected index</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76064" marR="76064" marT="0" marB="0" anchor="ctr">
                    <a:lnL>
                      <a:noFill/>
                    </a:lnL>
                    <a:lnR>
                      <a:noFill/>
                    </a:lnR>
                    <a:lnT>
                      <a:noFill/>
                    </a:lnT>
                    <a:lnB>
                      <a:noFill/>
                    </a:lnB>
                  </a:tcPr>
                </a:tc>
                <a:tc>
                  <a:txBody>
                    <a:bodyPr/>
                    <a:lstStyle/>
                    <a:p>
                      <a:pPr algn="ct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-0.03</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76064" marR="76064" marT="0" marB="0" anchor="ctr">
                    <a:lnL>
                      <a:noFill/>
                    </a:lnL>
                    <a:lnR>
                      <a:noFill/>
                    </a:lnR>
                    <a:lnT>
                      <a:noFill/>
                    </a:lnT>
                    <a:lnB>
                      <a:noFill/>
                    </a:lnB>
                  </a:tcPr>
                </a:tc>
                <a:tc>
                  <a:txBody>
                    <a:bodyPr/>
                    <a:lstStyle/>
                    <a:p>
                      <a:pPr algn="ct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-0.03</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76064" marR="76064" marT="0" marB="0" anchor="ctr">
                    <a:lnL>
                      <a:noFill/>
                    </a:lnL>
                    <a:lnR>
                      <a:noFill/>
                    </a:lnR>
                    <a:lnT>
                      <a:noFill/>
                    </a:lnT>
                    <a:lnB>
                      <a:noFill/>
                    </a:lnB>
                  </a:tcPr>
                </a:tc>
                <a:extLst>
                  <a:ext uri="{0D108BD9-81ED-4DB2-BD59-A6C34878D82A}">
                    <a16:rowId xmlns:a16="http://schemas.microsoft.com/office/drawing/2014/main" val="2229520483"/>
                  </a:ext>
                </a:extLst>
              </a:tr>
              <a:tr h="371488">
                <a:tc>
                  <a:txBody>
                    <a:bodyPr/>
                    <a:lstStyle/>
                    <a:p>
                      <a:pPr algn="ctr">
                        <a:spcAft>
                          <a:spcPts val="0"/>
                        </a:spcAft>
                      </a:pPr>
                      <a:r>
                        <a:rPr lang="en-US" sz="1400" kern="100" dirty="0">
                          <a:solidFill>
                            <a:schemeClr val="tx1"/>
                          </a:solidFill>
                          <a:effectLst/>
                          <a:latin typeface="Helvetica" panose="020B0604020202020204" pitchFamily="34" charset="0"/>
                          <a:ea typeface="宋体" panose="02010600030101010101" pitchFamily="2" charset="-122"/>
                          <a:cs typeface="Helvetica" panose="020B0604020202020204" pitchFamily="34" charset="0"/>
                        </a:rPr>
                        <a:t>Variance</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76064" marR="76064" marT="0" marB="0" anchor="ctr">
                    <a:lnL>
                      <a:noFill/>
                    </a:lnL>
                    <a:lnR>
                      <a:noFill/>
                    </a:lnR>
                    <a:lnT>
                      <a:noFill/>
                    </a:lnT>
                    <a:lnB>
                      <a:noFill/>
                    </a:lnB>
                  </a:tcPr>
                </a:tc>
                <a:tc>
                  <a:txBody>
                    <a:bodyPr/>
                    <a:lstStyle/>
                    <a:p>
                      <a:pPr algn="ct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0.01</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76064" marR="76064" marT="0" marB="0" anchor="ctr">
                    <a:lnL>
                      <a:noFill/>
                    </a:lnL>
                    <a:lnR>
                      <a:noFill/>
                    </a:lnR>
                    <a:lnT>
                      <a:noFill/>
                    </a:lnT>
                    <a:lnB>
                      <a:noFill/>
                    </a:lnB>
                  </a:tcPr>
                </a:tc>
                <a:tc>
                  <a:txBody>
                    <a:bodyPr/>
                    <a:lstStyle/>
                    <a:p>
                      <a:pPr algn="ct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0.01</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76064" marR="76064" marT="0" marB="0" anchor="ctr">
                    <a:lnL>
                      <a:noFill/>
                    </a:lnL>
                    <a:lnR>
                      <a:noFill/>
                    </a:lnR>
                    <a:lnT>
                      <a:noFill/>
                    </a:lnT>
                    <a:lnB>
                      <a:noFill/>
                    </a:lnB>
                  </a:tcPr>
                </a:tc>
                <a:extLst>
                  <a:ext uri="{0D108BD9-81ED-4DB2-BD59-A6C34878D82A}">
                    <a16:rowId xmlns:a16="http://schemas.microsoft.com/office/drawing/2014/main" val="3111460750"/>
                  </a:ext>
                </a:extLst>
              </a:tr>
              <a:tr h="371488">
                <a:tc>
                  <a:txBody>
                    <a:bodyPr/>
                    <a:lstStyle/>
                    <a:p>
                      <a:pPr algn="ctr">
                        <a:spcAft>
                          <a:spcPts val="0"/>
                        </a:spcAft>
                      </a:pPr>
                      <a:r>
                        <a:rPr lang="en-US" sz="1400" kern="100" dirty="0">
                          <a:solidFill>
                            <a:schemeClr val="tx1"/>
                          </a:solidFill>
                          <a:effectLst/>
                          <a:latin typeface="Helvetica" panose="020B0604020202020204" pitchFamily="34" charset="0"/>
                          <a:ea typeface="宋体" panose="02010600030101010101" pitchFamily="2" charset="-122"/>
                          <a:cs typeface="Helvetica" panose="020B0604020202020204" pitchFamily="34" charset="0"/>
                        </a:rPr>
                        <a:t>z-score</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76064" marR="76064" marT="0" marB="0" anchor="ctr">
                    <a:lnL>
                      <a:noFill/>
                    </a:lnL>
                    <a:lnR>
                      <a:noFill/>
                    </a:lnR>
                    <a:lnT>
                      <a:noFill/>
                    </a:lnT>
                    <a:lnB>
                      <a:noFill/>
                    </a:lnB>
                  </a:tcPr>
                </a:tc>
                <a:tc>
                  <a:txBody>
                    <a:bodyPr/>
                    <a:lstStyle/>
                    <a:p>
                      <a:pPr algn="ct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1.09</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76064" marR="76064" marT="0" marB="0" anchor="ctr">
                    <a:lnL>
                      <a:noFill/>
                    </a:lnL>
                    <a:lnR>
                      <a:noFill/>
                    </a:lnR>
                    <a:lnT>
                      <a:noFill/>
                    </a:lnT>
                    <a:lnB>
                      <a:noFill/>
                    </a:lnB>
                  </a:tcPr>
                </a:tc>
                <a:tc>
                  <a:txBody>
                    <a:bodyPr/>
                    <a:lstStyle/>
                    <a:p>
                      <a:pPr algn="ct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0.61</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76064" marR="76064" marT="0" marB="0" anchor="ctr">
                    <a:lnL>
                      <a:noFill/>
                    </a:lnL>
                    <a:lnR>
                      <a:noFill/>
                    </a:lnR>
                    <a:lnT>
                      <a:noFill/>
                    </a:lnT>
                    <a:lnB>
                      <a:noFill/>
                    </a:lnB>
                  </a:tcPr>
                </a:tc>
                <a:extLst>
                  <a:ext uri="{0D108BD9-81ED-4DB2-BD59-A6C34878D82A}">
                    <a16:rowId xmlns:a16="http://schemas.microsoft.com/office/drawing/2014/main" val="1216614189"/>
                  </a:ext>
                </a:extLst>
              </a:tr>
              <a:tr h="371488">
                <a:tc>
                  <a:txBody>
                    <a:bodyPr/>
                    <a:lstStyle/>
                    <a:p>
                      <a:pPr algn="ctr">
                        <a:spcAft>
                          <a:spcPts val="0"/>
                        </a:spcAft>
                      </a:pPr>
                      <a:r>
                        <a:rPr lang="en-US" sz="1400" kern="100" dirty="0">
                          <a:solidFill>
                            <a:schemeClr val="tx1"/>
                          </a:solidFill>
                          <a:effectLst/>
                          <a:latin typeface="Helvetica" panose="020B0604020202020204" pitchFamily="34" charset="0"/>
                          <a:ea typeface="宋体" panose="02010600030101010101" pitchFamily="2" charset="-122"/>
                          <a:cs typeface="Helvetica" panose="020B0604020202020204" pitchFamily="34" charset="0"/>
                        </a:rPr>
                        <a:t>p-value</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76064" marR="76064"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0.27</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76064" marR="76064"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solidFill>
                            <a:schemeClr val="tx1"/>
                          </a:solidFill>
                          <a:effectLst/>
                          <a:latin typeface="Helvetica" panose="020B0604020202020204" pitchFamily="34" charset="0"/>
                          <a:ea typeface="等线" panose="02010600030101010101" pitchFamily="2" charset="-122"/>
                          <a:cs typeface="Helvetica" panose="020B0604020202020204" pitchFamily="34" charset="0"/>
                        </a:rPr>
                        <a:t>0.54</a:t>
                      </a:r>
                      <a:endParaRPr lang="zh-CN" sz="1400" kern="100" dirty="0">
                        <a:solidFill>
                          <a:schemeClr val="tx1"/>
                        </a:solidFill>
                        <a:effectLst/>
                        <a:latin typeface="Helvetica" panose="020B0604020202020204" pitchFamily="34" charset="0"/>
                        <a:ea typeface="MS Mincho" panose="02020609040205080304" pitchFamily="49" charset="-128"/>
                        <a:cs typeface="Helvetica" panose="020B0604020202020204" pitchFamily="34" charset="0"/>
                      </a:endParaRPr>
                    </a:p>
                  </a:txBody>
                  <a:tcPr marL="76064" marR="76064" marT="0" marB="0" anchor="ctr">
                    <a:lnL>
                      <a:noFill/>
                    </a:lnL>
                    <a:lnR>
                      <a:noFill/>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9997394"/>
                  </a:ext>
                </a:extLst>
              </a:tr>
            </a:tbl>
          </a:graphicData>
        </a:graphic>
      </p:graphicFrame>
      <p:sp>
        <p:nvSpPr>
          <p:cNvPr id="45" name="矩形: 圆角 44">
            <a:extLst>
              <a:ext uri="{FF2B5EF4-FFF2-40B4-BE49-F238E27FC236}">
                <a16:creationId xmlns:a16="http://schemas.microsoft.com/office/drawing/2014/main" id="{3EA9D861-FD1E-42CC-A78B-4739474EBA60}"/>
              </a:ext>
            </a:extLst>
          </p:cNvPr>
          <p:cNvSpPr/>
          <p:nvPr/>
        </p:nvSpPr>
        <p:spPr>
          <a:xfrm>
            <a:off x="2979174" y="1906980"/>
            <a:ext cx="3205316" cy="266700"/>
          </a:xfrm>
          <a:prstGeom prst="roundRect">
            <a:avLst/>
          </a:prstGeom>
          <a:noFill/>
          <a:ln w="1905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Helvetica" panose="020B0604020202020204" pitchFamily="34" charset="0"/>
              <a:cs typeface="Helvetica" panose="020B0604020202020204" pitchFamily="34" charset="0"/>
            </a:endParaRPr>
          </a:p>
        </p:txBody>
      </p:sp>
      <p:sp>
        <p:nvSpPr>
          <p:cNvPr id="46" name="矩形: 圆角 45">
            <a:extLst>
              <a:ext uri="{FF2B5EF4-FFF2-40B4-BE49-F238E27FC236}">
                <a16:creationId xmlns:a16="http://schemas.microsoft.com/office/drawing/2014/main" id="{BDFACB22-E537-4C89-B957-EE3100C373B6}"/>
              </a:ext>
            </a:extLst>
          </p:cNvPr>
          <p:cNvSpPr/>
          <p:nvPr/>
        </p:nvSpPr>
        <p:spPr>
          <a:xfrm>
            <a:off x="2979174" y="3044034"/>
            <a:ext cx="3205316" cy="266700"/>
          </a:xfrm>
          <a:prstGeom prst="roundRect">
            <a:avLst/>
          </a:prstGeom>
          <a:noFill/>
          <a:ln w="1905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Helvetica" panose="020B0604020202020204" pitchFamily="34" charset="0"/>
              <a:cs typeface="Helvetica" panose="020B0604020202020204" pitchFamily="34" charset="0"/>
            </a:endParaRPr>
          </a:p>
        </p:txBody>
      </p:sp>
      <p:grpSp>
        <p:nvGrpSpPr>
          <p:cNvPr id="34" name="组合 33">
            <a:extLst>
              <a:ext uri="{FF2B5EF4-FFF2-40B4-BE49-F238E27FC236}">
                <a16:creationId xmlns:a16="http://schemas.microsoft.com/office/drawing/2014/main" id="{51BA44DE-E1C6-469E-BACD-9EE4B9DCAC88}"/>
              </a:ext>
            </a:extLst>
          </p:cNvPr>
          <p:cNvGrpSpPr/>
          <p:nvPr/>
        </p:nvGrpSpPr>
        <p:grpSpPr>
          <a:xfrm>
            <a:off x="306570" y="591906"/>
            <a:ext cx="3580848" cy="461665"/>
            <a:chOff x="-3" y="4326643"/>
            <a:chExt cx="3580848" cy="461665"/>
          </a:xfrm>
        </p:grpSpPr>
        <p:sp>
          <p:nvSpPr>
            <p:cNvPr id="35" name="矩形 34">
              <a:extLst>
                <a:ext uri="{FF2B5EF4-FFF2-40B4-BE49-F238E27FC236}">
                  <a16:creationId xmlns:a16="http://schemas.microsoft.com/office/drawing/2014/main" id="{33E7D2D2-840B-45DF-9238-78F1E3D30C70}"/>
                </a:ext>
              </a:extLst>
            </p:cNvPr>
            <p:cNvSpPr/>
            <p:nvPr/>
          </p:nvSpPr>
          <p:spPr>
            <a:xfrm>
              <a:off x="-3" y="4460785"/>
              <a:ext cx="193382" cy="1933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36" name="文本框 35">
              <a:extLst>
                <a:ext uri="{FF2B5EF4-FFF2-40B4-BE49-F238E27FC236}">
                  <a16:creationId xmlns:a16="http://schemas.microsoft.com/office/drawing/2014/main" id="{02479E73-CCB2-495A-ADFE-560FF8D9E30E}"/>
                </a:ext>
              </a:extLst>
            </p:cNvPr>
            <p:cNvSpPr txBox="1"/>
            <p:nvPr/>
          </p:nvSpPr>
          <p:spPr>
            <a:xfrm>
              <a:off x="193379" y="4326643"/>
              <a:ext cx="3387466" cy="461665"/>
            </a:xfrm>
            <a:prstGeom prst="rect">
              <a:avLst/>
            </a:prstGeom>
            <a:noFill/>
          </p:spPr>
          <p:txBody>
            <a:bodyPr wrap="none" rtlCol="0">
              <a:spAutoFit/>
            </a:bodyPr>
            <a:lstStyle/>
            <a:p>
              <a:r>
                <a:rPr lang="en-US" altLang="zh-CN" sz="2400" dirty="0">
                  <a:latin typeface="Helvetica" panose="020B0604020202020204" pitchFamily="34" charset="0"/>
                  <a:ea typeface="+mj-ea"/>
                  <a:cs typeface="Helvetica" panose="020B0604020202020204" pitchFamily="34" charset="0"/>
                </a:rPr>
                <a:t>Distribution of residuals</a:t>
              </a:r>
            </a:p>
          </p:txBody>
        </p:sp>
      </p:grpSp>
      <p:sp>
        <p:nvSpPr>
          <p:cNvPr id="4" name="文本框 3">
            <a:extLst>
              <a:ext uri="{FF2B5EF4-FFF2-40B4-BE49-F238E27FC236}">
                <a16:creationId xmlns:a16="http://schemas.microsoft.com/office/drawing/2014/main" id="{A19DBFED-854D-4C62-882C-97712C5C43CE}"/>
              </a:ext>
            </a:extLst>
          </p:cNvPr>
          <p:cNvSpPr txBox="1"/>
          <p:nvPr/>
        </p:nvSpPr>
        <p:spPr>
          <a:xfrm>
            <a:off x="5559698" y="4223730"/>
            <a:ext cx="767582" cy="369332"/>
          </a:xfrm>
          <a:prstGeom prst="rect">
            <a:avLst/>
          </a:prstGeom>
          <a:noFill/>
          <a:ln w="19050">
            <a:solidFill>
              <a:schemeClr val="accent5"/>
            </a:solidFill>
          </a:ln>
        </p:spPr>
        <p:txBody>
          <a:bodyPr wrap="none" rtlCol="0">
            <a:spAutoFit/>
          </a:bodyPr>
          <a:lstStyle/>
          <a:p>
            <a:r>
              <a:rPr lang="en-US" altLang="zh-CN" dirty="0"/>
              <a:t>Better</a:t>
            </a:r>
            <a:endParaRPr lang="zh-CN" altLang="en-US" dirty="0"/>
          </a:p>
        </p:txBody>
      </p:sp>
      <p:sp>
        <p:nvSpPr>
          <p:cNvPr id="40" name="箭头: 右 39">
            <a:extLst>
              <a:ext uri="{FF2B5EF4-FFF2-40B4-BE49-F238E27FC236}">
                <a16:creationId xmlns:a16="http://schemas.microsoft.com/office/drawing/2014/main" id="{6DADCCFB-C3B3-4A7F-9A3A-55A6EC247BA1}"/>
              </a:ext>
            </a:extLst>
          </p:cNvPr>
          <p:cNvSpPr/>
          <p:nvPr/>
        </p:nvSpPr>
        <p:spPr>
          <a:xfrm rot="16200000">
            <a:off x="5846645" y="3913143"/>
            <a:ext cx="193688" cy="169277"/>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563177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Conclusion</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chemeClr val="accent5"/>
          </a:solidFill>
          <a:ln w="28575" cap="flat">
            <a:solidFill>
              <a:schemeClr val="accent5"/>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800" dirty="0">
                <a:solidFill>
                  <a:srgbClr val="FFFFFF"/>
                </a:solidFill>
                <a:latin typeface="Helvetica" panose="020B0604020202020204" pitchFamily="34" charset="0"/>
                <a:cs typeface="Helvetica" panose="020B0604020202020204" pitchFamily="34" charset="0"/>
                <a:sym typeface="Helvetica Light"/>
              </a:rPr>
              <a:t>4.6</a:t>
            </a:r>
            <a:endParaRPr kumimoji="0" lang="zh-CN" altLang="en-US" sz="2800" b="0" i="0" u="none" strike="noStrike" cap="none" spc="0" normalizeH="0" baseline="0" dirty="0">
              <a:ln>
                <a:noFill/>
              </a:ln>
              <a:solidFill>
                <a:srgbClr val="FFFFFF"/>
              </a:solidFill>
              <a:effectLst/>
              <a:uFillTx/>
              <a:latin typeface="Helvetica" panose="020B0604020202020204" pitchFamily="34" charset="0"/>
              <a:cs typeface="Helvetica" panose="020B0604020202020204" pitchFamily="34" charset="0"/>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ABCC2D93-8DAF-41FF-A18F-02B717610703}"/>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4 - Influencing Factors on Transit Ridership at Station Level</a:t>
            </a:r>
            <a:endParaRPr lang="en-US" altLang="zh-CN" sz="1400" i="1" dirty="0">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CB17EC6B-266E-447E-A4C0-830B8B2A05A5}"/>
              </a:ext>
            </a:extLst>
          </p:cNvPr>
          <p:cNvSpPr>
            <a:spLocks noGrp="1"/>
          </p:cNvSpPr>
          <p:nvPr>
            <p:ph type="sldNum" sz="quarter" idx="12"/>
          </p:nvPr>
        </p:nvSpPr>
        <p:spPr/>
        <p:txBody>
          <a:bodyPr/>
          <a:lstStyle/>
          <a:p>
            <a:fld id="{A17BB91D-344C-44E0-9148-DFE0CFF5CFC9}" type="slidenum">
              <a:rPr lang="zh-CN" altLang="en-US" smtClean="0">
                <a:solidFill>
                  <a:schemeClr val="tx1"/>
                </a:solidFill>
              </a:rPr>
              <a:t>57</a:t>
            </a:fld>
            <a:endParaRPr lang="zh-CN" altLang="en-US">
              <a:solidFill>
                <a:schemeClr val="tx1"/>
              </a:solidFill>
            </a:endParaRPr>
          </a:p>
        </p:txBody>
      </p:sp>
      <p:grpSp>
        <p:nvGrpSpPr>
          <p:cNvPr id="21" name="组合 20">
            <a:extLst>
              <a:ext uri="{FF2B5EF4-FFF2-40B4-BE49-F238E27FC236}">
                <a16:creationId xmlns:a16="http://schemas.microsoft.com/office/drawing/2014/main" id="{78C517D9-16F0-4D10-8B67-0B2C99AE18E6}"/>
              </a:ext>
            </a:extLst>
          </p:cNvPr>
          <p:cNvGrpSpPr/>
          <p:nvPr/>
        </p:nvGrpSpPr>
        <p:grpSpPr>
          <a:xfrm>
            <a:off x="306570" y="591906"/>
            <a:ext cx="1543432" cy="461665"/>
            <a:chOff x="-3" y="4326643"/>
            <a:chExt cx="1543432" cy="461665"/>
          </a:xfrm>
        </p:grpSpPr>
        <p:sp>
          <p:nvSpPr>
            <p:cNvPr id="22" name="矩形 21">
              <a:extLst>
                <a:ext uri="{FF2B5EF4-FFF2-40B4-BE49-F238E27FC236}">
                  <a16:creationId xmlns:a16="http://schemas.microsoft.com/office/drawing/2014/main" id="{2F5210BA-E05D-4650-B482-C32F5CBF27AF}"/>
                </a:ext>
              </a:extLst>
            </p:cNvPr>
            <p:cNvSpPr/>
            <p:nvPr/>
          </p:nvSpPr>
          <p:spPr>
            <a:xfrm>
              <a:off x="-3" y="4460785"/>
              <a:ext cx="193382" cy="1933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23" name="文本框 22">
              <a:extLst>
                <a:ext uri="{FF2B5EF4-FFF2-40B4-BE49-F238E27FC236}">
                  <a16:creationId xmlns:a16="http://schemas.microsoft.com/office/drawing/2014/main" id="{70CFB6FE-6E1B-4416-831E-1D2327AB2B22}"/>
                </a:ext>
              </a:extLst>
            </p:cNvPr>
            <p:cNvSpPr txBox="1"/>
            <p:nvPr/>
          </p:nvSpPr>
          <p:spPr>
            <a:xfrm>
              <a:off x="193379" y="4326643"/>
              <a:ext cx="1350050" cy="461665"/>
            </a:xfrm>
            <a:prstGeom prst="rect">
              <a:avLst/>
            </a:prstGeom>
            <a:noFill/>
          </p:spPr>
          <p:txBody>
            <a:bodyPr wrap="none" rtlCol="0">
              <a:spAutoFit/>
            </a:bodyPr>
            <a:lstStyle/>
            <a:p>
              <a:r>
                <a:rPr lang="en-US" altLang="zh-CN" sz="2400" dirty="0">
                  <a:latin typeface="Helvetica" panose="020B0604020202020204" pitchFamily="34" charset="0"/>
                  <a:ea typeface="+mj-ea"/>
                  <a:cs typeface="Helvetica" panose="020B0604020202020204" pitchFamily="34" charset="0"/>
                </a:rPr>
                <a:t>Findings</a:t>
              </a:r>
            </a:p>
          </p:txBody>
        </p:sp>
      </p:grpSp>
      <p:sp>
        <p:nvSpPr>
          <p:cNvPr id="46" name="矩形 45">
            <a:extLst>
              <a:ext uri="{FF2B5EF4-FFF2-40B4-BE49-F238E27FC236}">
                <a16:creationId xmlns:a16="http://schemas.microsoft.com/office/drawing/2014/main" id="{A1DC3D41-4BBD-45F6-9012-23733D93D7F3}"/>
              </a:ext>
            </a:extLst>
          </p:cNvPr>
          <p:cNvSpPr/>
          <p:nvPr/>
        </p:nvSpPr>
        <p:spPr>
          <a:xfrm>
            <a:off x="499952" y="1684089"/>
            <a:ext cx="8144095" cy="3780522"/>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altLang="zh-CN" dirty="0">
                <a:latin typeface="Helvetica" panose="020B0604020202020204" pitchFamily="34" charset="0"/>
                <a:ea typeface="MS Mincho" panose="02020609040205080304" pitchFamily="49" charset="-128"/>
                <a:cs typeface="Helvetica" panose="020B0604020202020204" pitchFamily="34" charset="0"/>
              </a:rPr>
              <a:t>Approach of </a:t>
            </a:r>
            <a:r>
              <a:rPr lang="en-US" altLang="zh-CN" dirty="0">
                <a:solidFill>
                  <a:srgbClr val="FF3300"/>
                </a:solidFill>
                <a:latin typeface="Helvetica" panose="020B0604020202020204" pitchFamily="34" charset="0"/>
                <a:ea typeface="MS Mincho" panose="02020609040205080304" pitchFamily="49" charset="-128"/>
                <a:cs typeface="Helvetica" panose="020B0604020202020204" pitchFamily="34" charset="0"/>
              </a:rPr>
              <a:t>screening valid indicator in small sample</a:t>
            </a:r>
            <a:r>
              <a:rPr lang="en-US" altLang="zh-CN" dirty="0">
                <a:latin typeface="Helvetica" panose="020B0604020202020204" pitchFamily="34" charset="0"/>
                <a:ea typeface="MS Mincho" panose="02020609040205080304" pitchFamily="49" charset="-128"/>
                <a:cs typeface="Helvetica" panose="020B0604020202020204" pitchFamily="34" charset="0"/>
              </a:rPr>
              <a:t> case is confirmed to be</a:t>
            </a:r>
            <a:r>
              <a:rPr lang="en-US" altLang="zh-CN" dirty="0">
                <a:solidFill>
                  <a:srgbClr val="FF3300"/>
                </a:solidFill>
                <a:latin typeface="Helvetica" panose="020B0604020202020204" pitchFamily="34" charset="0"/>
                <a:ea typeface="MS Mincho" panose="02020609040205080304" pitchFamily="49" charset="-128"/>
                <a:cs typeface="Helvetica" panose="020B0604020202020204" pitchFamily="34" charset="0"/>
              </a:rPr>
              <a:t> effective</a:t>
            </a:r>
            <a:r>
              <a:rPr lang="en-US" altLang="zh-CN" dirty="0">
                <a:latin typeface="Helvetica" panose="020B0604020202020204" pitchFamily="34" charset="0"/>
                <a:ea typeface="MS Mincho" panose="02020609040205080304" pitchFamily="49" charset="-128"/>
                <a:cs typeface="Helvetica" panose="020B0604020202020204" pitchFamily="34" charset="0"/>
              </a:rPr>
              <a:t>.</a:t>
            </a:r>
          </a:p>
          <a:p>
            <a:pPr marL="285750" indent="-285750">
              <a:lnSpc>
                <a:spcPct val="150000"/>
              </a:lnSpc>
              <a:buFont typeface="Wingdings" panose="05000000000000000000" pitchFamily="2" charset="2"/>
              <a:buChar char="Ø"/>
            </a:pPr>
            <a:endParaRPr lang="en-US" altLang="zh-CN" dirty="0">
              <a:latin typeface="Helvetica" panose="020B0604020202020204" pitchFamily="34" charset="0"/>
              <a:ea typeface="MS Mincho" panose="02020609040205080304" pitchFamily="49" charset="-128"/>
              <a:cs typeface="Helvetica" panose="020B0604020202020204" pitchFamily="34" charset="0"/>
            </a:endParaRPr>
          </a:p>
          <a:p>
            <a:pPr marL="285750" indent="-285750">
              <a:lnSpc>
                <a:spcPct val="150000"/>
              </a:lnSpc>
              <a:buFont typeface="Wingdings" panose="05000000000000000000" pitchFamily="2" charset="2"/>
              <a:buChar char="Ø"/>
            </a:pPr>
            <a:r>
              <a:rPr lang="en-US" altLang="zh-CN" dirty="0">
                <a:latin typeface="Helvetica" panose="020B0604020202020204" pitchFamily="34" charset="0"/>
                <a:ea typeface="MS Mincho" panose="02020609040205080304" pitchFamily="49" charset="-128"/>
                <a:cs typeface="Helvetica" panose="020B0604020202020204" pitchFamily="34" charset="0"/>
              </a:rPr>
              <a:t>High </a:t>
            </a:r>
            <a:r>
              <a:rPr lang="en-US" altLang="zh-CN" dirty="0">
                <a:solidFill>
                  <a:srgbClr val="FF3300"/>
                </a:solidFill>
                <a:latin typeface="Helvetica" panose="020B0604020202020204" pitchFamily="34" charset="0"/>
                <a:ea typeface="MS Mincho" panose="02020609040205080304" pitchFamily="49" charset="-128"/>
                <a:cs typeface="Helvetica" panose="020B0604020202020204" pitchFamily="34" charset="0"/>
              </a:rPr>
              <a:t>diversity of land use leads to decrease </a:t>
            </a:r>
            <a:r>
              <a:rPr lang="en-US" altLang="zh-CN" dirty="0">
                <a:latin typeface="Helvetica" panose="020B0604020202020204" pitchFamily="34" charset="0"/>
                <a:ea typeface="MS Mincho" panose="02020609040205080304" pitchFamily="49" charset="-128"/>
                <a:cs typeface="Helvetica" panose="020B0604020202020204" pitchFamily="34" charset="0"/>
              </a:rPr>
              <a:t>in transit ridership.</a:t>
            </a:r>
          </a:p>
          <a:p>
            <a:pPr marL="285750" indent="-285750">
              <a:lnSpc>
                <a:spcPct val="150000"/>
              </a:lnSpc>
              <a:buFont typeface="Wingdings" panose="05000000000000000000" pitchFamily="2" charset="2"/>
              <a:buChar char="Ø"/>
            </a:pPr>
            <a:endParaRPr lang="en-US" altLang="zh-CN" dirty="0">
              <a:latin typeface="Helvetica" panose="020B0604020202020204" pitchFamily="34" charset="0"/>
              <a:ea typeface="MS Mincho" panose="02020609040205080304" pitchFamily="49" charset="-128"/>
              <a:cs typeface="Helvetica" panose="020B0604020202020204" pitchFamily="34" charset="0"/>
            </a:endParaRPr>
          </a:p>
          <a:p>
            <a:pPr marL="285750" indent="-285750">
              <a:lnSpc>
                <a:spcPct val="150000"/>
              </a:lnSpc>
              <a:buFont typeface="Wingdings" panose="05000000000000000000" pitchFamily="2" charset="2"/>
              <a:buChar char="Ø"/>
            </a:pPr>
            <a:r>
              <a:rPr lang="en-US" altLang="zh-CN" dirty="0">
                <a:latin typeface="Helvetica" panose="020B0604020202020204" pitchFamily="34" charset="0"/>
                <a:ea typeface="MS Mincho" panose="02020609040205080304" pitchFamily="49" charset="-128"/>
                <a:cs typeface="Helvetica" panose="020B0604020202020204" pitchFamily="34" charset="0"/>
              </a:rPr>
              <a:t>The bus system has </a:t>
            </a:r>
            <a:r>
              <a:rPr lang="en-US" altLang="zh-CN" dirty="0">
                <a:solidFill>
                  <a:srgbClr val="FF3300"/>
                </a:solidFill>
                <a:latin typeface="Helvetica" panose="020B0604020202020204" pitchFamily="34" charset="0"/>
                <a:ea typeface="MS Mincho" panose="02020609040205080304" pitchFamily="49" charset="-128"/>
                <a:cs typeface="Helvetica" panose="020B0604020202020204" pitchFamily="34" charset="0"/>
              </a:rPr>
              <a:t>both positive and negative effects </a:t>
            </a:r>
            <a:r>
              <a:rPr lang="en-US" altLang="zh-CN" dirty="0">
                <a:latin typeface="Helvetica" panose="020B0604020202020204" pitchFamily="34" charset="0"/>
                <a:ea typeface="MS Mincho" panose="02020609040205080304" pitchFamily="49" charset="-128"/>
                <a:cs typeface="Helvetica" panose="020B0604020202020204" pitchFamily="34" charset="0"/>
              </a:rPr>
              <a:t>on rail transit ridership.</a:t>
            </a:r>
          </a:p>
          <a:p>
            <a:pPr marL="285750" indent="-285750">
              <a:lnSpc>
                <a:spcPct val="150000"/>
              </a:lnSpc>
              <a:buFont typeface="Wingdings" panose="05000000000000000000" pitchFamily="2" charset="2"/>
              <a:buChar char="Ø"/>
            </a:pPr>
            <a:endParaRPr lang="en-US" altLang="zh-CN" dirty="0">
              <a:latin typeface="Helvetica" panose="020B0604020202020204" pitchFamily="34" charset="0"/>
              <a:ea typeface="MS Mincho" panose="02020609040205080304" pitchFamily="49" charset="-128"/>
              <a:cs typeface="Helvetica" panose="020B0604020202020204" pitchFamily="34" charset="0"/>
            </a:endParaRPr>
          </a:p>
          <a:p>
            <a:pPr marL="285750" indent="-285750">
              <a:lnSpc>
                <a:spcPct val="150000"/>
              </a:lnSpc>
              <a:buFont typeface="Wingdings" panose="05000000000000000000" pitchFamily="2" charset="2"/>
              <a:buChar char="Ø"/>
            </a:pPr>
            <a:r>
              <a:rPr lang="en-US" altLang="zh-CN" dirty="0">
                <a:latin typeface="Helvetica" panose="020B0604020202020204" pitchFamily="34" charset="0"/>
                <a:ea typeface="MS Mincho" panose="02020609040205080304" pitchFamily="49" charset="-128"/>
                <a:cs typeface="Helvetica" panose="020B0604020202020204" pitchFamily="34" charset="0"/>
              </a:rPr>
              <a:t>The </a:t>
            </a:r>
            <a:r>
              <a:rPr lang="en-US" altLang="zh-CN" dirty="0">
                <a:solidFill>
                  <a:srgbClr val="FF3300"/>
                </a:solidFill>
                <a:latin typeface="Helvetica" panose="020B0604020202020204" pitchFamily="34" charset="0"/>
                <a:ea typeface="MS Mincho" panose="02020609040205080304" pitchFamily="49" charset="-128"/>
                <a:cs typeface="Helvetica" panose="020B0604020202020204" pitchFamily="34" charset="0"/>
              </a:rPr>
              <a:t>tenants are more willing to use </a:t>
            </a:r>
            <a:r>
              <a:rPr lang="en-US" altLang="zh-CN" dirty="0">
                <a:latin typeface="Helvetica" panose="020B0604020202020204" pitchFamily="34" charset="0"/>
                <a:ea typeface="MS Mincho" panose="02020609040205080304" pitchFamily="49" charset="-128"/>
                <a:cs typeface="Helvetica" panose="020B0604020202020204" pitchFamily="34" charset="0"/>
              </a:rPr>
              <a:t>rail transit in the case of Fukuoka.</a:t>
            </a:r>
          </a:p>
        </p:txBody>
      </p:sp>
    </p:spTree>
    <p:extLst>
      <p:ext uri="{BB962C8B-B14F-4D97-AF65-F5344CB8AC3E}">
        <p14:creationId xmlns:p14="http://schemas.microsoft.com/office/powerpoint/2010/main" val="14653551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06CDD74-0F1F-4B07-B064-8048678A8350}"/>
              </a:ext>
            </a:extLst>
          </p:cNvPr>
          <p:cNvSpPr txBox="1"/>
          <p:nvPr/>
        </p:nvSpPr>
        <p:spPr>
          <a:xfrm>
            <a:off x="190870" y="0"/>
            <a:ext cx="8762260" cy="646331"/>
          </a:xfrm>
          <a:prstGeom prst="rect">
            <a:avLst/>
          </a:prstGeom>
          <a:noFill/>
        </p:spPr>
        <p:txBody>
          <a:bodyPr wrap="square" rtlCol="0">
            <a:spAutoFit/>
          </a:bodyPr>
          <a:lstStyle/>
          <a:p>
            <a:r>
              <a:rPr lang="en-US" altLang="zh-CN" sz="3600" i="1" dirty="0">
                <a:latin typeface="Times New Roman" panose="02020603050405020304" pitchFamily="18" charset="0"/>
                <a:cs typeface="Times New Roman" panose="02020603050405020304" pitchFamily="18" charset="0"/>
              </a:rPr>
              <a:t>Chapter 5</a:t>
            </a:r>
            <a:endParaRPr lang="zh-CN" altLang="en-US" sz="3600" i="1"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E31BC675-D63F-461D-B67D-BB14BD33B5D0}"/>
              </a:ext>
            </a:extLst>
          </p:cNvPr>
          <p:cNvSpPr txBox="1"/>
          <p:nvPr/>
        </p:nvSpPr>
        <p:spPr>
          <a:xfrm>
            <a:off x="929936" y="652674"/>
            <a:ext cx="7284128" cy="1307537"/>
          </a:xfrm>
          <a:prstGeom prst="rect">
            <a:avLst/>
          </a:prstGeom>
          <a:noFill/>
        </p:spPr>
        <p:txBody>
          <a:bodyPr wrap="square" rtlCol="0">
            <a:spAutoFit/>
          </a:bodyPr>
          <a:lstStyle/>
          <a:p>
            <a:pPr>
              <a:lnSpc>
                <a:spcPct val="150000"/>
              </a:lnSpc>
            </a:pPr>
            <a:r>
              <a:rPr lang="en-US" altLang="zh-CN" sz="2800" i="1" dirty="0">
                <a:latin typeface="Times New Roman" panose="02020603050405020304" pitchFamily="18" charset="0"/>
                <a:cs typeface="Times New Roman" panose="02020603050405020304" pitchFamily="18" charset="0"/>
              </a:rPr>
              <a:t>Influencing Factors on Transit Ridership at Station-to-Station Level</a:t>
            </a:r>
          </a:p>
        </p:txBody>
      </p:sp>
      <p:grpSp>
        <p:nvGrpSpPr>
          <p:cNvPr id="23" name="组合 22">
            <a:extLst>
              <a:ext uri="{FF2B5EF4-FFF2-40B4-BE49-F238E27FC236}">
                <a16:creationId xmlns:a16="http://schemas.microsoft.com/office/drawing/2014/main" id="{DFCFAF47-F178-4FE1-89C8-DDA21BCC7192}"/>
              </a:ext>
            </a:extLst>
          </p:cNvPr>
          <p:cNvGrpSpPr/>
          <p:nvPr/>
        </p:nvGrpSpPr>
        <p:grpSpPr>
          <a:xfrm>
            <a:off x="2182083" y="3450626"/>
            <a:ext cx="4779834" cy="324303"/>
            <a:chOff x="2130084" y="3124941"/>
            <a:chExt cx="4779834" cy="324303"/>
          </a:xfrm>
        </p:grpSpPr>
        <p:sp>
          <p:nvSpPr>
            <p:cNvPr id="24" name="椭圆 23">
              <a:extLst>
                <a:ext uri="{FF2B5EF4-FFF2-40B4-BE49-F238E27FC236}">
                  <a16:creationId xmlns:a16="http://schemas.microsoft.com/office/drawing/2014/main" id="{A9188812-3047-44E6-A020-979B21521FCE}"/>
                </a:ext>
              </a:extLst>
            </p:cNvPr>
            <p:cNvSpPr/>
            <p:nvPr/>
          </p:nvSpPr>
          <p:spPr>
            <a:xfrm>
              <a:off x="2130084" y="3218424"/>
              <a:ext cx="230820" cy="230820"/>
            </a:xfrm>
            <a:prstGeom prst="ellipse">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矩形 24">
              <a:extLst>
                <a:ext uri="{FF2B5EF4-FFF2-40B4-BE49-F238E27FC236}">
                  <a16:creationId xmlns:a16="http://schemas.microsoft.com/office/drawing/2014/main" id="{40E408F7-D71F-4E33-B889-F8ED8416F0DC}"/>
                </a:ext>
              </a:extLst>
            </p:cNvPr>
            <p:cNvSpPr/>
            <p:nvPr/>
          </p:nvSpPr>
          <p:spPr>
            <a:xfrm>
              <a:off x="2354921" y="3124941"/>
              <a:ext cx="4554997" cy="3243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latin typeface="Helvetica" panose="020B0604020202020204" pitchFamily="34" charset="0"/>
                  <a:cs typeface="Helvetica" panose="020B0604020202020204" pitchFamily="34" charset="0"/>
                </a:rPr>
                <a:t>Introduction</a:t>
              </a:r>
            </a:p>
          </p:txBody>
        </p:sp>
        <p:cxnSp>
          <p:nvCxnSpPr>
            <p:cNvPr id="26" name="直接连接符 25">
              <a:extLst>
                <a:ext uri="{FF2B5EF4-FFF2-40B4-BE49-F238E27FC236}">
                  <a16:creationId xmlns:a16="http://schemas.microsoft.com/office/drawing/2014/main" id="{AF0F9D7E-D609-4791-937B-DEA59561F0BA}"/>
                </a:ext>
              </a:extLst>
            </p:cNvPr>
            <p:cNvCxnSpPr>
              <a:cxnSpLocks/>
              <a:stCxn id="24" idx="4"/>
            </p:cNvCxnSpPr>
            <p:nvPr/>
          </p:nvCxnSpPr>
          <p:spPr>
            <a:xfrm>
              <a:off x="2245494" y="3449244"/>
              <a:ext cx="4664424" cy="0"/>
            </a:xfrm>
            <a:prstGeom prst="line">
              <a:avLst/>
            </a:prstGeom>
            <a:ln w="95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组合 26">
            <a:extLst>
              <a:ext uri="{FF2B5EF4-FFF2-40B4-BE49-F238E27FC236}">
                <a16:creationId xmlns:a16="http://schemas.microsoft.com/office/drawing/2014/main" id="{68710B7F-FCF0-4D56-A52A-3F076EA372DA}"/>
              </a:ext>
            </a:extLst>
          </p:cNvPr>
          <p:cNvGrpSpPr/>
          <p:nvPr/>
        </p:nvGrpSpPr>
        <p:grpSpPr>
          <a:xfrm>
            <a:off x="2182083" y="4055500"/>
            <a:ext cx="4779834" cy="326119"/>
            <a:chOff x="2130084" y="3123125"/>
            <a:chExt cx="4779834" cy="326119"/>
          </a:xfrm>
        </p:grpSpPr>
        <p:sp>
          <p:nvSpPr>
            <p:cNvPr id="28" name="椭圆 27">
              <a:extLst>
                <a:ext uri="{FF2B5EF4-FFF2-40B4-BE49-F238E27FC236}">
                  <a16:creationId xmlns:a16="http://schemas.microsoft.com/office/drawing/2014/main" id="{CF05A079-50A7-4582-8985-522252D39D86}"/>
                </a:ext>
              </a:extLst>
            </p:cNvPr>
            <p:cNvSpPr/>
            <p:nvPr/>
          </p:nvSpPr>
          <p:spPr>
            <a:xfrm>
              <a:off x="2130084" y="3218424"/>
              <a:ext cx="230820" cy="230820"/>
            </a:xfrm>
            <a:prstGeom prst="ellipse">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矩形 28">
              <a:extLst>
                <a:ext uri="{FF2B5EF4-FFF2-40B4-BE49-F238E27FC236}">
                  <a16:creationId xmlns:a16="http://schemas.microsoft.com/office/drawing/2014/main" id="{AD9F51C0-980C-4DA9-9891-3424C94EF4C3}"/>
                </a:ext>
              </a:extLst>
            </p:cNvPr>
            <p:cNvSpPr/>
            <p:nvPr/>
          </p:nvSpPr>
          <p:spPr>
            <a:xfrm>
              <a:off x="2354921" y="3123125"/>
              <a:ext cx="4554997" cy="3243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latin typeface="Helvetica" panose="020B0604020202020204" pitchFamily="34" charset="0"/>
                  <a:cs typeface="Helvetica" panose="020B0604020202020204" pitchFamily="34" charset="0"/>
                </a:rPr>
                <a:t>Research object</a:t>
              </a:r>
            </a:p>
          </p:txBody>
        </p:sp>
        <p:cxnSp>
          <p:nvCxnSpPr>
            <p:cNvPr id="30" name="直接连接符 29">
              <a:extLst>
                <a:ext uri="{FF2B5EF4-FFF2-40B4-BE49-F238E27FC236}">
                  <a16:creationId xmlns:a16="http://schemas.microsoft.com/office/drawing/2014/main" id="{32E15E06-6D2D-4F29-A58A-ABE868816E78}"/>
                </a:ext>
              </a:extLst>
            </p:cNvPr>
            <p:cNvCxnSpPr>
              <a:cxnSpLocks/>
              <a:stCxn id="28" idx="4"/>
            </p:cNvCxnSpPr>
            <p:nvPr/>
          </p:nvCxnSpPr>
          <p:spPr>
            <a:xfrm>
              <a:off x="2245494" y="3449244"/>
              <a:ext cx="4664424" cy="0"/>
            </a:xfrm>
            <a:prstGeom prst="line">
              <a:avLst/>
            </a:prstGeom>
            <a:ln w="95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grpSp>
        <p:nvGrpSpPr>
          <p:cNvPr id="31" name="组合 30">
            <a:extLst>
              <a:ext uri="{FF2B5EF4-FFF2-40B4-BE49-F238E27FC236}">
                <a16:creationId xmlns:a16="http://schemas.microsoft.com/office/drawing/2014/main" id="{13FD6B7F-5A62-4D36-AF63-1826BA04444F}"/>
              </a:ext>
            </a:extLst>
          </p:cNvPr>
          <p:cNvGrpSpPr/>
          <p:nvPr/>
        </p:nvGrpSpPr>
        <p:grpSpPr>
          <a:xfrm>
            <a:off x="2182083" y="4662190"/>
            <a:ext cx="4779834" cy="326119"/>
            <a:chOff x="2130084" y="3123125"/>
            <a:chExt cx="4779834" cy="326119"/>
          </a:xfrm>
        </p:grpSpPr>
        <p:sp>
          <p:nvSpPr>
            <p:cNvPr id="35" name="椭圆 34">
              <a:extLst>
                <a:ext uri="{FF2B5EF4-FFF2-40B4-BE49-F238E27FC236}">
                  <a16:creationId xmlns:a16="http://schemas.microsoft.com/office/drawing/2014/main" id="{57AB9662-C5E6-4501-A115-106B68E06B1F}"/>
                </a:ext>
              </a:extLst>
            </p:cNvPr>
            <p:cNvSpPr/>
            <p:nvPr/>
          </p:nvSpPr>
          <p:spPr>
            <a:xfrm>
              <a:off x="2130084" y="3218424"/>
              <a:ext cx="230820" cy="230820"/>
            </a:xfrm>
            <a:prstGeom prst="ellipse">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矩形 35">
              <a:extLst>
                <a:ext uri="{FF2B5EF4-FFF2-40B4-BE49-F238E27FC236}">
                  <a16:creationId xmlns:a16="http://schemas.microsoft.com/office/drawing/2014/main" id="{C566DB78-6C02-4FD7-AA9B-632C0BDF2E6B}"/>
                </a:ext>
              </a:extLst>
            </p:cNvPr>
            <p:cNvSpPr/>
            <p:nvPr/>
          </p:nvSpPr>
          <p:spPr>
            <a:xfrm>
              <a:off x="2354921" y="3123125"/>
              <a:ext cx="4554997" cy="3243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latin typeface="Helvetica" panose="020B0604020202020204" pitchFamily="34" charset="0"/>
                  <a:cs typeface="Helvetica" panose="020B0604020202020204" pitchFamily="34" charset="0"/>
                </a:rPr>
                <a:t>Method</a:t>
              </a:r>
            </a:p>
          </p:txBody>
        </p:sp>
        <p:cxnSp>
          <p:nvCxnSpPr>
            <p:cNvPr id="42" name="直接连接符 41">
              <a:extLst>
                <a:ext uri="{FF2B5EF4-FFF2-40B4-BE49-F238E27FC236}">
                  <a16:creationId xmlns:a16="http://schemas.microsoft.com/office/drawing/2014/main" id="{91A11309-B499-4E91-9F38-B0815CE7B17D}"/>
                </a:ext>
              </a:extLst>
            </p:cNvPr>
            <p:cNvCxnSpPr>
              <a:cxnSpLocks/>
              <a:stCxn id="35" idx="4"/>
            </p:cNvCxnSpPr>
            <p:nvPr/>
          </p:nvCxnSpPr>
          <p:spPr>
            <a:xfrm>
              <a:off x="2245494" y="3449244"/>
              <a:ext cx="4664424" cy="0"/>
            </a:xfrm>
            <a:prstGeom prst="line">
              <a:avLst/>
            </a:prstGeom>
            <a:ln w="95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grpSp>
        <p:nvGrpSpPr>
          <p:cNvPr id="58" name="组合 57">
            <a:extLst>
              <a:ext uri="{FF2B5EF4-FFF2-40B4-BE49-F238E27FC236}">
                <a16:creationId xmlns:a16="http://schemas.microsoft.com/office/drawing/2014/main" id="{49AD157B-F4F5-48BC-954C-955694FDED46}"/>
              </a:ext>
            </a:extLst>
          </p:cNvPr>
          <p:cNvGrpSpPr/>
          <p:nvPr/>
        </p:nvGrpSpPr>
        <p:grpSpPr>
          <a:xfrm>
            <a:off x="2182083" y="5268880"/>
            <a:ext cx="4779834" cy="327938"/>
            <a:chOff x="2130084" y="3121306"/>
            <a:chExt cx="4779834" cy="327938"/>
          </a:xfrm>
        </p:grpSpPr>
        <p:sp>
          <p:nvSpPr>
            <p:cNvPr id="59" name="椭圆 58">
              <a:extLst>
                <a:ext uri="{FF2B5EF4-FFF2-40B4-BE49-F238E27FC236}">
                  <a16:creationId xmlns:a16="http://schemas.microsoft.com/office/drawing/2014/main" id="{588B2241-4014-4100-9AFA-7396D0D5A330}"/>
                </a:ext>
              </a:extLst>
            </p:cNvPr>
            <p:cNvSpPr/>
            <p:nvPr/>
          </p:nvSpPr>
          <p:spPr>
            <a:xfrm>
              <a:off x="2130084" y="3218424"/>
              <a:ext cx="230820" cy="230820"/>
            </a:xfrm>
            <a:prstGeom prst="ellipse">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0" name="矩形 59">
              <a:extLst>
                <a:ext uri="{FF2B5EF4-FFF2-40B4-BE49-F238E27FC236}">
                  <a16:creationId xmlns:a16="http://schemas.microsoft.com/office/drawing/2014/main" id="{8F084F53-EDB6-4E52-9B8E-FF157686C7BF}"/>
                </a:ext>
              </a:extLst>
            </p:cNvPr>
            <p:cNvSpPr/>
            <p:nvPr/>
          </p:nvSpPr>
          <p:spPr>
            <a:xfrm>
              <a:off x="2354921" y="3121306"/>
              <a:ext cx="4554997" cy="3243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latin typeface="Helvetica" panose="020B0604020202020204" pitchFamily="34" charset="0"/>
                  <a:cs typeface="Helvetica" panose="020B0604020202020204" pitchFamily="34" charset="0"/>
                </a:rPr>
                <a:t>Results and Discussion</a:t>
              </a:r>
            </a:p>
          </p:txBody>
        </p:sp>
        <p:cxnSp>
          <p:nvCxnSpPr>
            <p:cNvPr id="61" name="直接连接符 60">
              <a:extLst>
                <a:ext uri="{FF2B5EF4-FFF2-40B4-BE49-F238E27FC236}">
                  <a16:creationId xmlns:a16="http://schemas.microsoft.com/office/drawing/2014/main" id="{9E487AA2-02F2-4A6C-A8B9-7CC791867794}"/>
                </a:ext>
              </a:extLst>
            </p:cNvPr>
            <p:cNvCxnSpPr>
              <a:cxnSpLocks/>
              <a:stCxn id="59" idx="4"/>
            </p:cNvCxnSpPr>
            <p:nvPr/>
          </p:nvCxnSpPr>
          <p:spPr>
            <a:xfrm>
              <a:off x="2245494" y="3449244"/>
              <a:ext cx="4664424" cy="0"/>
            </a:xfrm>
            <a:prstGeom prst="line">
              <a:avLst/>
            </a:prstGeom>
            <a:ln w="95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sp>
        <p:nvSpPr>
          <p:cNvPr id="2" name="灯片编号占位符 1">
            <a:extLst>
              <a:ext uri="{FF2B5EF4-FFF2-40B4-BE49-F238E27FC236}">
                <a16:creationId xmlns:a16="http://schemas.microsoft.com/office/drawing/2014/main" id="{D43CED15-711A-4BE3-ABA3-6CD674FE2DF2}"/>
              </a:ext>
            </a:extLst>
          </p:cNvPr>
          <p:cNvSpPr>
            <a:spLocks noGrp="1"/>
          </p:cNvSpPr>
          <p:nvPr>
            <p:ph type="sldNum" sz="quarter" idx="12"/>
          </p:nvPr>
        </p:nvSpPr>
        <p:spPr>
          <a:xfrm>
            <a:off x="7086600" y="6492874"/>
            <a:ext cx="2057400" cy="365125"/>
          </a:xfrm>
        </p:spPr>
        <p:txBody>
          <a:bodyPr/>
          <a:lstStyle/>
          <a:p>
            <a:fld id="{A17BB91D-344C-44E0-9148-DFE0CFF5CFC9}" type="slidenum">
              <a:rPr lang="zh-CN" altLang="en-US" smtClean="0"/>
              <a:t>58</a:t>
            </a:fld>
            <a:endParaRPr lang="zh-CN" altLang="en-US"/>
          </a:p>
        </p:txBody>
      </p:sp>
      <p:grpSp>
        <p:nvGrpSpPr>
          <p:cNvPr id="32" name="组合 31">
            <a:extLst>
              <a:ext uri="{FF2B5EF4-FFF2-40B4-BE49-F238E27FC236}">
                <a16:creationId xmlns:a16="http://schemas.microsoft.com/office/drawing/2014/main" id="{B26E7D88-DC21-4FF1-8FE2-E7C1EA5C4A22}"/>
              </a:ext>
            </a:extLst>
          </p:cNvPr>
          <p:cNvGrpSpPr/>
          <p:nvPr/>
        </p:nvGrpSpPr>
        <p:grpSpPr>
          <a:xfrm>
            <a:off x="2182083" y="5877388"/>
            <a:ext cx="4779834" cy="327938"/>
            <a:chOff x="2130084" y="3121306"/>
            <a:chExt cx="4779834" cy="327938"/>
          </a:xfrm>
        </p:grpSpPr>
        <p:sp>
          <p:nvSpPr>
            <p:cNvPr id="33" name="椭圆 32">
              <a:extLst>
                <a:ext uri="{FF2B5EF4-FFF2-40B4-BE49-F238E27FC236}">
                  <a16:creationId xmlns:a16="http://schemas.microsoft.com/office/drawing/2014/main" id="{E9E97A34-46B3-4AA0-81BE-38300F4C9BD3}"/>
                </a:ext>
              </a:extLst>
            </p:cNvPr>
            <p:cNvSpPr/>
            <p:nvPr/>
          </p:nvSpPr>
          <p:spPr>
            <a:xfrm>
              <a:off x="2130084" y="3218424"/>
              <a:ext cx="230820" cy="230820"/>
            </a:xfrm>
            <a:prstGeom prst="ellipse">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矩形 33">
              <a:extLst>
                <a:ext uri="{FF2B5EF4-FFF2-40B4-BE49-F238E27FC236}">
                  <a16:creationId xmlns:a16="http://schemas.microsoft.com/office/drawing/2014/main" id="{A3A88F9C-183B-454F-9C45-E01FD64E673F}"/>
                </a:ext>
              </a:extLst>
            </p:cNvPr>
            <p:cNvSpPr/>
            <p:nvPr/>
          </p:nvSpPr>
          <p:spPr>
            <a:xfrm>
              <a:off x="2354921" y="3121306"/>
              <a:ext cx="4554997" cy="3243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latin typeface="Helvetica" panose="020B0604020202020204" pitchFamily="34" charset="0"/>
                  <a:cs typeface="Helvetica" panose="020B0604020202020204" pitchFamily="34" charset="0"/>
                </a:rPr>
                <a:t>Conclusion</a:t>
              </a:r>
            </a:p>
          </p:txBody>
        </p:sp>
        <p:cxnSp>
          <p:nvCxnSpPr>
            <p:cNvPr id="37" name="直接连接符 36">
              <a:extLst>
                <a:ext uri="{FF2B5EF4-FFF2-40B4-BE49-F238E27FC236}">
                  <a16:creationId xmlns:a16="http://schemas.microsoft.com/office/drawing/2014/main" id="{997306E8-B3BA-4519-823D-827B39D6CC3A}"/>
                </a:ext>
              </a:extLst>
            </p:cNvPr>
            <p:cNvCxnSpPr>
              <a:cxnSpLocks/>
              <a:stCxn id="33" idx="4"/>
            </p:cNvCxnSpPr>
            <p:nvPr/>
          </p:nvCxnSpPr>
          <p:spPr>
            <a:xfrm>
              <a:off x="2245494" y="3449244"/>
              <a:ext cx="4664424" cy="0"/>
            </a:xfrm>
            <a:prstGeom prst="line">
              <a:avLst/>
            </a:prstGeom>
            <a:ln w="95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357347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0" name="组合 189">
            <a:extLst>
              <a:ext uri="{FF2B5EF4-FFF2-40B4-BE49-F238E27FC236}">
                <a16:creationId xmlns:a16="http://schemas.microsoft.com/office/drawing/2014/main" id="{D9786647-465B-4648-827A-6B6CD36E2FF7}"/>
              </a:ext>
            </a:extLst>
          </p:cNvPr>
          <p:cNvGrpSpPr/>
          <p:nvPr/>
        </p:nvGrpSpPr>
        <p:grpSpPr>
          <a:xfrm>
            <a:off x="499951" y="1296826"/>
            <a:ext cx="7294392" cy="369332"/>
            <a:chOff x="499951" y="1442718"/>
            <a:chExt cx="7294392" cy="369332"/>
          </a:xfrm>
        </p:grpSpPr>
        <p:sp>
          <p:nvSpPr>
            <p:cNvPr id="68" name="矩形 67">
              <a:extLst>
                <a:ext uri="{FF2B5EF4-FFF2-40B4-BE49-F238E27FC236}">
                  <a16:creationId xmlns:a16="http://schemas.microsoft.com/office/drawing/2014/main" id="{8363BB50-256A-4972-8B2D-CBC92B1F6EDA}"/>
                </a:ext>
              </a:extLst>
            </p:cNvPr>
            <p:cNvSpPr/>
            <p:nvPr/>
          </p:nvSpPr>
          <p:spPr>
            <a:xfrm>
              <a:off x="833180" y="1442718"/>
              <a:ext cx="6961163" cy="369332"/>
            </a:xfrm>
            <a:prstGeom prst="rect">
              <a:avLst/>
            </a:prstGeom>
          </p:spPr>
          <p:txBody>
            <a:bodyPr wrap="square">
              <a:spAutoFit/>
            </a:bodyPr>
            <a:lstStyle/>
            <a:p>
              <a:r>
                <a:rPr lang="zh-CN" altLang="en-US" dirty="0">
                  <a:latin typeface="Helvetica" panose="020B0604020202020204" pitchFamily="34" charset="0"/>
                  <a:cs typeface="Helvetica" panose="020B0604020202020204" pitchFamily="34" charset="0"/>
                </a:rPr>
                <a:t>What </a:t>
              </a:r>
              <a:r>
                <a:rPr lang="en-US" altLang="zh-CN" dirty="0">
                  <a:latin typeface="Helvetica" panose="020B0604020202020204" pitchFamily="34" charset="0"/>
                  <a:cs typeface="Helvetica" panose="020B0604020202020204" pitchFamily="34" charset="0"/>
                </a:rPr>
                <a:t>influence the </a:t>
              </a:r>
              <a:r>
                <a:rPr lang="en-US" altLang="zh-CN" dirty="0">
                  <a:solidFill>
                    <a:srgbClr val="FF3300"/>
                  </a:solidFill>
                  <a:latin typeface="Helvetica" panose="020B0604020202020204" pitchFamily="34" charset="0"/>
                  <a:cs typeface="Helvetica" panose="020B0604020202020204" pitchFamily="34" charset="0"/>
                </a:rPr>
                <a:t>walking duration </a:t>
              </a:r>
              <a:r>
                <a:rPr lang="en-US" altLang="zh-CN" dirty="0">
                  <a:latin typeface="Helvetica" panose="020B0604020202020204" pitchFamily="34" charset="0"/>
                  <a:cs typeface="Helvetica" panose="020B0604020202020204" pitchFamily="34" charset="0"/>
                </a:rPr>
                <a:t>to transit stations</a:t>
              </a:r>
              <a:r>
                <a:rPr lang="zh-CN" altLang="en-US" dirty="0">
                  <a:latin typeface="Helvetica" panose="020B0604020202020204" pitchFamily="34" charset="0"/>
                  <a:cs typeface="Helvetica" panose="020B0604020202020204" pitchFamily="34" charset="0"/>
                </a:rPr>
                <a:t>?</a:t>
              </a:r>
            </a:p>
          </p:txBody>
        </p:sp>
        <p:sp>
          <p:nvSpPr>
            <p:cNvPr id="187" name="矩形: 圆角 186">
              <a:extLst>
                <a:ext uri="{FF2B5EF4-FFF2-40B4-BE49-F238E27FC236}">
                  <a16:creationId xmlns:a16="http://schemas.microsoft.com/office/drawing/2014/main" id="{563C6D9C-4D0B-490C-871B-2F81589ED6C0}"/>
                </a:ext>
              </a:extLst>
            </p:cNvPr>
            <p:cNvSpPr/>
            <p:nvPr/>
          </p:nvSpPr>
          <p:spPr>
            <a:xfrm>
              <a:off x="499951" y="1484314"/>
              <a:ext cx="288758" cy="288758"/>
            </a:xfrm>
            <a:prstGeom prst="roundRect">
              <a:avLst/>
            </a:prstGeom>
            <a:noFill/>
            <a:ln w="19050">
              <a:solidFill>
                <a:srgbClr val="FF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Helvetica" panose="020B0604020202020204" pitchFamily="34" charset="0"/>
                  <a:cs typeface="Helvetica" panose="020B0604020202020204" pitchFamily="34" charset="0"/>
                </a:rPr>
                <a:t>1</a:t>
              </a:r>
              <a:endParaRPr lang="zh-CN" altLang="en-US" dirty="0">
                <a:solidFill>
                  <a:schemeClr val="tx1"/>
                </a:solidFill>
                <a:latin typeface="Helvetica" panose="020B0604020202020204" pitchFamily="34" charset="0"/>
                <a:cs typeface="Helvetica" panose="020B0604020202020204" pitchFamily="34" charset="0"/>
              </a:endParaRPr>
            </a:p>
          </p:txBody>
        </p:sp>
      </p:gr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Introduction</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rgbClr val="FF6699"/>
          </a:solidFill>
          <a:ln w="28575" cap="flat">
            <a:solidFill>
              <a:srgbClr val="FF6699"/>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280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rPr>
              <a:t>5.1</a:t>
            </a:r>
            <a:endParaRPr kumimoji="0" lang="zh-CN" altLang="en-US" sz="280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rgbClr val="FF6699"/>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234FC402-70AC-44C2-A3EF-B46A5706EA68}"/>
              </a:ext>
            </a:extLst>
          </p:cNvPr>
          <p:cNvSpPr>
            <a:spLocks noGrp="1"/>
          </p:cNvSpPr>
          <p:nvPr>
            <p:ph type="sldNum" sz="quarter" idx="12"/>
          </p:nvPr>
        </p:nvSpPr>
        <p:spPr/>
        <p:txBody>
          <a:bodyPr/>
          <a:lstStyle/>
          <a:p>
            <a:fld id="{A17BB91D-344C-44E0-9148-DFE0CFF5CFC9}" type="slidenum">
              <a:rPr lang="zh-CN" altLang="en-US" smtClean="0">
                <a:latin typeface="Helvetica" panose="020B0604020202020204" pitchFamily="34" charset="0"/>
                <a:cs typeface="Helvetica" panose="020B0604020202020204" pitchFamily="34" charset="0"/>
              </a:rPr>
              <a:t>59</a:t>
            </a:fld>
            <a:endParaRPr lang="zh-CN" altLang="en-US">
              <a:latin typeface="Helvetica" panose="020B0604020202020204" pitchFamily="34" charset="0"/>
              <a:cs typeface="Helvetica" panose="020B0604020202020204" pitchFamily="34" charset="0"/>
            </a:endParaRPr>
          </a:p>
        </p:txBody>
      </p:sp>
      <p:grpSp>
        <p:nvGrpSpPr>
          <p:cNvPr id="60" name="组合 59">
            <a:extLst>
              <a:ext uri="{FF2B5EF4-FFF2-40B4-BE49-F238E27FC236}">
                <a16:creationId xmlns:a16="http://schemas.microsoft.com/office/drawing/2014/main" id="{4D321717-5D43-4368-9DFB-F11FB2A66036}"/>
              </a:ext>
            </a:extLst>
          </p:cNvPr>
          <p:cNvGrpSpPr/>
          <p:nvPr/>
        </p:nvGrpSpPr>
        <p:grpSpPr>
          <a:xfrm>
            <a:off x="306570" y="589253"/>
            <a:ext cx="3579245" cy="461665"/>
            <a:chOff x="-3" y="4323990"/>
            <a:chExt cx="3579245" cy="461665"/>
          </a:xfrm>
        </p:grpSpPr>
        <p:sp>
          <p:nvSpPr>
            <p:cNvPr id="62" name="矩形 61">
              <a:extLst>
                <a:ext uri="{FF2B5EF4-FFF2-40B4-BE49-F238E27FC236}">
                  <a16:creationId xmlns:a16="http://schemas.microsoft.com/office/drawing/2014/main" id="{DD60977C-9EE1-448B-87A9-FE385F8DF6B4}"/>
                </a:ext>
              </a:extLst>
            </p:cNvPr>
            <p:cNvSpPr/>
            <p:nvPr/>
          </p:nvSpPr>
          <p:spPr>
            <a:xfrm>
              <a:off x="-3" y="4460785"/>
              <a:ext cx="193382" cy="193382"/>
            </a:xfrm>
            <a:prstGeom prst="rect">
              <a:avLst/>
            </a:prstGeom>
            <a:solidFill>
              <a:srgbClr val="FF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65" name="文本框 64">
              <a:extLst>
                <a:ext uri="{FF2B5EF4-FFF2-40B4-BE49-F238E27FC236}">
                  <a16:creationId xmlns:a16="http://schemas.microsoft.com/office/drawing/2014/main" id="{BB4E827D-21E4-4AF8-9CB4-5C69532477A1}"/>
                </a:ext>
              </a:extLst>
            </p:cNvPr>
            <p:cNvSpPr txBox="1"/>
            <p:nvPr/>
          </p:nvSpPr>
          <p:spPr>
            <a:xfrm>
              <a:off x="193379" y="4323990"/>
              <a:ext cx="3385863" cy="461665"/>
            </a:xfrm>
            <a:prstGeom prst="rect">
              <a:avLst/>
            </a:prstGeom>
            <a:noFill/>
          </p:spPr>
          <p:txBody>
            <a:bodyPr wrap="none" rtlCol="0">
              <a:spAutoFit/>
            </a:bodyPr>
            <a:lstStyle/>
            <a:p>
              <a:r>
                <a:rPr lang="en-US" altLang="zh-CN" sz="2400" dirty="0">
                  <a:latin typeface="Helvetica" panose="020B0604020202020204" pitchFamily="34" charset="0"/>
                  <a:cs typeface="Helvetica" panose="020B0604020202020204" pitchFamily="34" charset="0"/>
                </a:rPr>
                <a:t>The question to answer</a:t>
              </a:r>
            </a:p>
          </p:txBody>
        </p:sp>
      </p:grpSp>
      <p:grpSp>
        <p:nvGrpSpPr>
          <p:cNvPr id="191" name="组合 190">
            <a:extLst>
              <a:ext uri="{FF2B5EF4-FFF2-40B4-BE49-F238E27FC236}">
                <a16:creationId xmlns:a16="http://schemas.microsoft.com/office/drawing/2014/main" id="{768477B1-40AD-4398-9990-90625AF33595}"/>
              </a:ext>
            </a:extLst>
          </p:cNvPr>
          <p:cNvGrpSpPr/>
          <p:nvPr/>
        </p:nvGrpSpPr>
        <p:grpSpPr>
          <a:xfrm>
            <a:off x="499951" y="4887604"/>
            <a:ext cx="7294392" cy="369332"/>
            <a:chOff x="499951" y="1948862"/>
            <a:chExt cx="7294392" cy="369332"/>
          </a:xfrm>
        </p:grpSpPr>
        <p:sp>
          <p:nvSpPr>
            <p:cNvPr id="188" name="矩形 187">
              <a:extLst>
                <a:ext uri="{FF2B5EF4-FFF2-40B4-BE49-F238E27FC236}">
                  <a16:creationId xmlns:a16="http://schemas.microsoft.com/office/drawing/2014/main" id="{2AF0FEB2-81A3-4EB7-98EE-9774C3D0B937}"/>
                </a:ext>
              </a:extLst>
            </p:cNvPr>
            <p:cNvSpPr/>
            <p:nvPr/>
          </p:nvSpPr>
          <p:spPr>
            <a:xfrm>
              <a:off x="833180" y="1948862"/>
              <a:ext cx="6961163" cy="369332"/>
            </a:xfrm>
            <a:prstGeom prst="rect">
              <a:avLst/>
            </a:prstGeom>
          </p:spPr>
          <p:txBody>
            <a:bodyPr wrap="square">
              <a:spAutoFit/>
            </a:bodyPr>
            <a:lstStyle/>
            <a:p>
              <a:r>
                <a:rPr lang="en-US" altLang="zh-CN" dirty="0">
                  <a:latin typeface="Helvetica" panose="020B0604020202020204" pitchFamily="34" charset="0"/>
                  <a:cs typeface="Helvetica" panose="020B0604020202020204" pitchFamily="34" charset="0"/>
                </a:rPr>
                <a:t>What factors explain transit ridership at </a:t>
              </a:r>
              <a:r>
                <a:rPr lang="en-US" altLang="zh-CN" dirty="0">
                  <a:solidFill>
                    <a:srgbClr val="FF3300"/>
                  </a:solidFill>
                  <a:latin typeface="Helvetica" panose="020B0604020202020204" pitchFamily="34" charset="0"/>
                  <a:cs typeface="Helvetica" panose="020B0604020202020204" pitchFamily="34" charset="0"/>
                </a:rPr>
                <a:t>station level</a:t>
              </a:r>
              <a:r>
                <a:rPr lang="en-US" altLang="zh-CN" dirty="0">
                  <a:latin typeface="Helvetica" panose="020B0604020202020204" pitchFamily="34" charset="0"/>
                  <a:cs typeface="Helvetica" panose="020B0604020202020204" pitchFamily="34" charset="0"/>
                </a:rPr>
                <a:t>?</a:t>
              </a:r>
            </a:p>
          </p:txBody>
        </p:sp>
        <p:sp>
          <p:nvSpPr>
            <p:cNvPr id="189" name="矩形: 圆角 188">
              <a:extLst>
                <a:ext uri="{FF2B5EF4-FFF2-40B4-BE49-F238E27FC236}">
                  <a16:creationId xmlns:a16="http://schemas.microsoft.com/office/drawing/2014/main" id="{B3A4D514-7DB9-4990-A739-457126B30DFA}"/>
                </a:ext>
              </a:extLst>
            </p:cNvPr>
            <p:cNvSpPr/>
            <p:nvPr/>
          </p:nvSpPr>
          <p:spPr>
            <a:xfrm>
              <a:off x="499951" y="1990458"/>
              <a:ext cx="288758" cy="288758"/>
            </a:xfrm>
            <a:prstGeom prst="roundRect">
              <a:avLst/>
            </a:prstGeom>
            <a:noFill/>
            <a:ln w="19050">
              <a:solidFill>
                <a:srgbClr val="FF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Helvetica" panose="020B0604020202020204" pitchFamily="34" charset="0"/>
                  <a:cs typeface="Helvetica" panose="020B0604020202020204" pitchFamily="34" charset="0"/>
                </a:rPr>
                <a:t>2</a:t>
              </a:r>
              <a:endParaRPr lang="zh-CN" altLang="en-US" dirty="0">
                <a:solidFill>
                  <a:schemeClr val="tx1"/>
                </a:solidFill>
                <a:latin typeface="Helvetica" panose="020B0604020202020204" pitchFamily="34" charset="0"/>
                <a:cs typeface="Helvetica" panose="020B0604020202020204" pitchFamily="34" charset="0"/>
              </a:endParaRPr>
            </a:p>
          </p:txBody>
        </p:sp>
      </p:grpSp>
      <p:grpSp>
        <p:nvGrpSpPr>
          <p:cNvPr id="192" name="组合 191">
            <a:extLst>
              <a:ext uri="{FF2B5EF4-FFF2-40B4-BE49-F238E27FC236}">
                <a16:creationId xmlns:a16="http://schemas.microsoft.com/office/drawing/2014/main" id="{CD091EF0-B0DC-4AFC-A030-935DA2127866}"/>
              </a:ext>
            </a:extLst>
          </p:cNvPr>
          <p:cNvGrpSpPr/>
          <p:nvPr/>
        </p:nvGrpSpPr>
        <p:grpSpPr>
          <a:xfrm>
            <a:off x="499951" y="5575946"/>
            <a:ext cx="7294392" cy="369332"/>
            <a:chOff x="499951" y="1948862"/>
            <a:chExt cx="7294392" cy="369332"/>
          </a:xfrm>
        </p:grpSpPr>
        <p:sp>
          <p:nvSpPr>
            <p:cNvPr id="193" name="矩形 192">
              <a:extLst>
                <a:ext uri="{FF2B5EF4-FFF2-40B4-BE49-F238E27FC236}">
                  <a16:creationId xmlns:a16="http://schemas.microsoft.com/office/drawing/2014/main" id="{396575A2-114B-4455-838B-8DD04EEEAD58}"/>
                </a:ext>
              </a:extLst>
            </p:cNvPr>
            <p:cNvSpPr/>
            <p:nvPr/>
          </p:nvSpPr>
          <p:spPr>
            <a:xfrm>
              <a:off x="833180" y="1948862"/>
              <a:ext cx="6961163" cy="369332"/>
            </a:xfrm>
            <a:prstGeom prst="rect">
              <a:avLst/>
            </a:prstGeom>
          </p:spPr>
          <p:txBody>
            <a:bodyPr wrap="square">
              <a:spAutoFit/>
            </a:bodyPr>
            <a:lstStyle/>
            <a:p>
              <a:r>
                <a:rPr lang="en-US" altLang="zh-CN" dirty="0">
                  <a:latin typeface="Helvetica" panose="020B0604020202020204" pitchFamily="34" charset="0"/>
                  <a:cs typeface="Helvetica" panose="020B0604020202020204" pitchFamily="34" charset="0"/>
                </a:rPr>
                <a:t>What factors influence transit ridership </a:t>
              </a:r>
              <a:r>
                <a:rPr lang="en-US" altLang="zh-CN" dirty="0">
                  <a:solidFill>
                    <a:srgbClr val="FF3300"/>
                  </a:solidFill>
                  <a:latin typeface="Helvetica" panose="020B0604020202020204" pitchFamily="34" charset="0"/>
                  <a:cs typeface="Helvetica" panose="020B0604020202020204" pitchFamily="34" charset="0"/>
                </a:rPr>
                <a:t>between station and station</a:t>
              </a:r>
              <a:r>
                <a:rPr lang="en-US" altLang="zh-CN" dirty="0">
                  <a:latin typeface="Helvetica" panose="020B0604020202020204" pitchFamily="34" charset="0"/>
                  <a:cs typeface="Helvetica" panose="020B0604020202020204" pitchFamily="34" charset="0"/>
                </a:rPr>
                <a:t>?</a:t>
              </a:r>
            </a:p>
          </p:txBody>
        </p:sp>
        <p:sp>
          <p:nvSpPr>
            <p:cNvPr id="194" name="矩形: 圆角 193">
              <a:extLst>
                <a:ext uri="{FF2B5EF4-FFF2-40B4-BE49-F238E27FC236}">
                  <a16:creationId xmlns:a16="http://schemas.microsoft.com/office/drawing/2014/main" id="{D3B843D3-1224-4638-B520-AFFF7B379FB7}"/>
                </a:ext>
              </a:extLst>
            </p:cNvPr>
            <p:cNvSpPr/>
            <p:nvPr/>
          </p:nvSpPr>
          <p:spPr>
            <a:xfrm>
              <a:off x="499951" y="1990458"/>
              <a:ext cx="288758" cy="288758"/>
            </a:xfrm>
            <a:prstGeom prst="roundRect">
              <a:avLst/>
            </a:prstGeom>
            <a:noFill/>
            <a:ln w="19050">
              <a:solidFill>
                <a:srgbClr val="FF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Helvetica" panose="020B0604020202020204" pitchFamily="34" charset="0"/>
                  <a:cs typeface="Helvetica" panose="020B0604020202020204" pitchFamily="34" charset="0"/>
                </a:rPr>
                <a:t>3</a:t>
              </a:r>
              <a:endParaRPr lang="zh-CN" altLang="en-US" dirty="0">
                <a:solidFill>
                  <a:schemeClr val="tx1"/>
                </a:solidFill>
                <a:latin typeface="Helvetica" panose="020B0604020202020204" pitchFamily="34" charset="0"/>
                <a:cs typeface="Helvetica" panose="020B0604020202020204" pitchFamily="34" charset="0"/>
              </a:endParaRPr>
            </a:p>
          </p:txBody>
        </p:sp>
      </p:grpSp>
      <p:sp>
        <p:nvSpPr>
          <p:cNvPr id="96" name="矩形 95">
            <a:extLst>
              <a:ext uri="{FF2B5EF4-FFF2-40B4-BE49-F238E27FC236}">
                <a16:creationId xmlns:a16="http://schemas.microsoft.com/office/drawing/2014/main" id="{5A8708F4-599A-4110-86DD-BB43CD9207D7}"/>
              </a:ext>
            </a:extLst>
          </p:cNvPr>
          <p:cNvSpPr/>
          <p:nvPr/>
        </p:nvSpPr>
        <p:spPr>
          <a:xfrm>
            <a:off x="362755" y="4770207"/>
            <a:ext cx="7611759" cy="601526"/>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3" name="文本框 102">
            <a:extLst>
              <a:ext uri="{FF2B5EF4-FFF2-40B4-BE49-F238E27FC236}">
                <a16:creationId xmlns:a16="http://schemas.microsoft.com/office/drawing/2014/main" id="{A0F3AF35-3E4D-4839-8C5B-45D45EB5CCD3}"/>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5 - Influencing Factors on Transit Ridership at Station-to-Station Level</a:t>
            </a:r>
            <a:endParaRPr lang="en-US" altLang="zh-CN" sz="1400" i="1" dirty="0">
              <a:latin typeface="Times New Roman" panose="02020603050405020304" pitchFamily="18" charset="0"/>
              <a:cs typeface="Times New Roman" panose="02020603050405020304" pitchFamily="18" charset="0"/>
            </a:endParaRPr>
          </a:p>
        </p:txBody>
      </p:sp>
      <p:grpSp>
        <p:nvGrpSpPr>
          <p:cNvPr id="104" name="组合 103">
            <a:extLst>
              <a:ext uri="{FF2B5EF4-FFF2-40B4-BE49-F238E27FC236}">
                <a16:creationId xmlns:a16="http://schemas.microsoft.com/office/drawing/2014/main" id="{336ACA60-4DDF-4483-87A0-DE75131FE20C}"/>
              </a:ext>
            </a:extLst>
          </p:cNvPr>
          <p:cNvGrpSpPr/>
          <p:nvPr/>
        </p:nvGrpSpPr>
        <p:grpSpPr>
          <a:xfrm>
            <a:off x="1611756" y="1772954"/>
            <a:ext cx="6182587" cy="2828974"/>
            <a:chOff x="1611756" y="1772954"/>
            <a:chExt cx="6182587" cy="2828974"/>
          </a:xfrm>
        </p:grpSpPr>
        <p:grpSp>
          <p:nvGrpSpPr>
            <p:cNvPr id="105" name="组合 104">
              <a:extLst>
                <a:ext uri="{FF2B5EF4-FFF2-40B4-BE49-F238E27FC236}">
                  <a16:creationId xmlns:a16="http://schemas.microsoft.com/office/drawing/2014/main" id="{1DDF4DFE-BB6A-4FE6-922C-5A0F88789888}"/>
                </a:ext>
              </a:extLst>
            </p:cNvPr>
            <p:cNvGrpSpPr/>
            <p:nvPr/>
          </p:nvGrpSpPr>
          <p:grpSpPr>
            <a:xfrm>
              <a:off x="1611756" y="2312422"/>
              <a:ext cx="6182587" cy="2289506"/>
              <a:chOff x="1130321" y="2201087"/>
              <a:chExt cx="6182587" cy="2289506"/>
            </a:xfrm>
          </p:grpSpPr>
          <p:grpSp>
            <p:nvGrpSpPr>
              <p:cNvPr id="151" name="组合 150">
                <a:extLst>
                  <a:ext uri="{FF2B5EF4-FFF2-40B4-BE49-F238E27FC236}">
                    <a16:creationId xmlns:a16="http://schemas.microsoft.com/office/drawing/2014/main" id="{1D6AC483-82E2-428F-B53C-21905BCCCC12}"/>
                  </a:ext>
                </a:extLst>
              </p:cNvPr>
              <p:cNvGrpSpPr/>
              <p:nvPr/>
            </p:nvGrpSpPr>
            <p:grpSpPr>
              <a:xfrm>
                <a:off x="1588244" y="2201087"/>
                <a:ext cx="5242617" cy="2062264"/>
                <a:chOff x="1912094" y="2163900"/>
                <a:chExt cx="5242617" cy="2062264"/>
              </a:xfrm>
            </p:grpSpPr>
            <p:grpSp>
              <p:nvGrpSpPr>
                <p:cNvPr id="246" name="组合 245">
                  <a:extLst>
                    <a:ext uri="{FF2B5EF4-FFF2-40B4-BE49-F238E27FC236}">
                      <a16:creationId xmlns:a16="http://schemas.microsoft.com/office/drawing/2014/main" id="{A74AEA85-FF39-4B65-ACFD-A9D47A68E15F}"/>
                    </a:ext>
                  </a:extLst>
                </p:cNvPr>
                <p:cNvGrpSpPr/>
                <p:nvPr/>
              </p:nvGrpSpPr>
              <p:grpSpPr>
                <a:xfrm>
                  <a:off x="1912094" y="2163900"/>
                  <a:ext cx="5242617" cy="2062264"/>
                  <a:chOff x="2052347" y="2309514"/>
                  <a:chExt cx="5242617" cy="2062264"/>
                </a:xfrm>
              </p:grpSpPr>
              <p:grpSp>
                <p:nvGrpSpPr>
                  <p:cNvPr id="249" name="组合 248">
                    <a:extLst>
                      <a:ext uri="{FF2B5EF4-FFF2-40B4-BE49-F238E27FC236}">
                        <a16:creationId xmlns:a16="http://schemas.microsoft.com/office/drawing/2014/main" id="{6A13956B-5BC7-4992-A9CD-AAB117C5FD53}"/>
                      </a:ext>
                    </a:extLst>
                  </p:cNvPr>
                  <p:cNvGrpSpPr/>
                  <p:nvPr/>
                </p:nvGrpSpPr>
                <p:grpSpPr>
                  <a:xfrm>
                    <a:off x="2052347" y="2309514"/>
                    <a:ext cx="2062264" cy="2062264"/>
                    <a:chOff x="3147199" y="1430771"/>
                    <a:chExt cx="2062264" cy="2062264"/>
                  </a:xfrm>
                </p:grpSpPr>
                <p:sp>
                  <p:nvSpPr>
                    <p:cNvPr id="253" name="矩形 252">
                      <a:extLst>
                        <a:ext uri="{FF2B5EF4-FFF2-40B4-BE49-F238E27FC236}">
                          <a16:creationId xmlns:a16="http://schemas.microsoft.com/office/drawing/2014/main" id="{548BB3D4-69D5-4FD2-8C1C-52E86B136490}"/>
                        </a:ext>
                      </a:extLst>
                    </p:cNvPr>
                    <p:cNvSpPr/>
                    <p:nvPr/>
                  </p:nvSpPr>
                  <p:spPr>
                    <a:xfrm>
                      <a:off x="3998068" y="2373549"/>
                      <a:ext cx="408562" cy="165804"/>
                    </a:xfrm>
                    <a:prstGeom prst="rect">
                      <a:avLst/>
                    </a:prstGeom>
                    <a:solidFill>
                      <a:srgbClr val="FF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4" name="椭圆 253">
                      <a:extLst>
                        <a:ext uri="{FF2B5EF4-FFF2-40B4-BE49-F238E27FC236}">
                          <a16:creationId xmlns:a16="http://schemas.microsoft.com/office/drawing/2014/main" id="{9C78837D-5A62-4EF7-B2AF-FED524796F80}"/>
                        </a:ext>
                      </a:extLst>
                    </p:cNvPr>
                    <p:cNvSpPr/>
                    <p:nvPr/>
                  </p:nvSpPr>
                  <p:spPr>
                    <a:xfrm>
                      <a:off x="3147199" y="1430771"/>
                      <a:ext cx="2062264" cy="2062264"/>
                    </a:xfrm>
                    <a:prstGeom prst="ellipse">
                      <a:avLst/>
                    </a:prstGeom>
                    <a:noFill/>
                    <a:ln w="19050">
                      <a:solidFill>
                        <a:srgbClr val="FF669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250" name="组合 249">
                    <a:extLst>
                      <a:ext uri="{FF2B5EF4-FFF2-40B4-BE49-F238E27FC236}">
                        <a16:creationId xmlns:a16="http://schemas.microsoft.com/office/drawing/2014/main" id="{375805E5-09EF-4C17-991B-D9DE372543CF}"/>
                      </a:ext>
                    </a:extLst>
                  </p:cNvPr>
                  <p:cNvGrpSpPr/>
                  <p:nvPr/>
                </p:nvGrpSpPr>
                <p:grpSpPr>
                  <a:xfrm>
                    <a:off x="5232700" y="2309514"/>
                    <a:ext cx="2062264" cy="2062264"/>
                    <a:chOff x="3075892" y="1430771"/>
                    <a:chExt cx="2062264" cy="2062264"/>
                  </a:xfrm>
                </p:grpSpPr>
                <p:sp>
                  <p:nvSpPr>
                    <p:cNvPr id="251" name="矩形 250">
                      <a:extLst>
                        <a:ext uri="{FF2B5EF4-FFF2-40B4-BE49-F238E27FC236}">
                          <a16:creationId xmlns:a16="http://schemas.microsoft.com/office/drawing/2014/main" id="{0005D6F1-2F65-4348-9478-9A2A82C5A198}"/>
                        </a:ext>
                      </a:extLst>
                    </p:cNvPr>
                    <p:cNvSpPr/>
                    <p:nvPr/>
                  </p:nvSpPr>
                  <p:spPr>
                    <a:xfrm>
                      <a:off x="3902743" y="2373549"/>
                      <a:ext cx="408562" cy="165804"/>
                    </a:xfrm>
                    <a:prstGeom prst="rect">
                      <a:avLst/>
                    </a:prstGeom>
                    <a:solidFill>
                      <a:srgbClr val="FF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2" name="椭圆 251">
                      <a:extLst>
                        <a:ext uri="{FF2B5EF4-FFF2-40B4-BE49-F238E27FC236}">
                          <a16:creationId xmlns:a16="http://schemas.microsoft.com/office/drawing/2014/main" id="{6BF8A79F-CF34-4A53-B7A5-83154A37CFE4}"/>
                        </a:ext>
                      </a:extLst>
                    </p:cNvPr>
                    <p:cNvSpPr/>
                    <p:nvPr/>
                  </p:nvSpPr>
                  <p:spPr>
                    <a:xfrm>
                      <a:off x="3075892" y="1430771"/>
                      <a:ext cx="2062264" cy="2062264"/>
                    </a:xfrm>
                    <a:prstGeom prst="ellipse">
                      <a:avLst/>
                    </a:prstGeom>
                    <a:noFill/>
                    <a:ln w="19050">
                      <a:solidFill>
                        <a:srgbClr val="FF669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sp>
              <p:nvSpPr>
                <p:cNvPr id="247" name="文本框 246">
                  <a:extLst>
                    <a:ext uri="{FF2B5EF4-FFF2-40B4-BE49-F238E27FC236}">
                      <a16:creationId xmlns:a16="http://schemas.microsoft.com/office/drawing/2014/main" id="{50BD7CDE-F18B-407D-93F7-B4FBB5733653}"/>
                    </a:ext>
                  </a:extLst>
                </p:cNvPr>
                <p:cNvSpPr txBox="1"/>
                <p:nvPr/>
              </p:nvSpPr>
              <p:spPr>
                <a:xfrm>
                  <a:off x="2531225" y="2736335"/>
                  <a:ext cx="822661" cy="338554"/>
                </a:xfrm>
                <a:prstGeom prst="rect">
                  <a:avLst/>
                </a:prstGeom>
                <a:noFill/>
              </p:spPr>
              <p:txBody>
                <a:bodyPr wrap="none" rtlCol="0">
                  <a:spAutoFit/>
                </a:bodyPr>
                <a:lstStyle/>
                <a:p>
                  <a:r>
                    <a:rPr lang="en-US" altLang="zh-CN" sz="1600" dirty="0">
                      <a:latin typeface="Helvetica" panose="020B0604020202020204" pitchFamily="34" charset="0"/>
                      <a:cs typeface="Helvetica" panose="020B0604020202020204" pitchFamily="34" charset="0"/>
                    </a:rPr>
                    <a:t>Station</a:t>
                  </a:r>
                  <a:endParaRPr lang="zh-CN" altLang="en-US" sz="1600" dirty="0">
                    <a:latin typeface="Helvetica" panose="020B0604020202020204" pitchFamily="34" charset="0"/>
                    <a:cs typeface="Helvetica" panose="020B0604020202020204" pitchFamily="34" charset="0"/>
                  </a:endParaRPr>
                </a:p>
              </p:txBody>
            </p:sp>
            <p:sp>
              <p:nvSpPr>
                <p:cNvPr id="248" name="文本框 247">
                  <a:extLst>
                    <a:ext uri="{FF2B5EF4-FFF2-40B4-BE49-F238E27FC236}">
                      <a16:creationId xmlns:a16="http://schemas.microsoft.com/office/drawing/2014/main" id="{F1D40AC5-AE23-494B-AC35-F2C1A29D107A}"/>
                    </a:ext>
                  </a:extLst>
                </p:cNvPr>
                <p:cNvSpPr txBox="1"/>
                <p:nvPr/>
              </p:nvSpPr>
              <p:spPr>
                <a:xfrm>
                  <a:off x="5712248" y="3262710"/>
                  <a:ext cx="822661" cy="338554"/>
                </a:xfrm>
                <a:prstGeom prst="rect">
                  <a:avLst/>
                </a:prstGeom>
                <a:noFill/>
              </p:spPr>
              <p:txBody>
                <a:bodyPr wrap="none" rtlCol="0">
                  <a:spAutoFit/>
                </a:bodyPr>
                <a:lstStyle/>
                <a:p>
                  <a:r>
                    <a:rPr lang="en-US" altLang="zh-CN" sz="1600" dirty="0">
                      <a:latin typeface="Helvetica" panose="020B0604020202020204" pitchFamily="34" charset="0"/>
                      <a:cs typeface="Helvetica" panose="020B0604020202020204" pitchFamily="34" charset="0"/>
                    </a:rPr>
                    <a:t>Station</a:t>
                  </a:r>
                  <a:endParaRPr lang="zh-CN" altLang="en-US" sz="1600" dirty="0">
                    <a:latin typeface="Helvetica" panose="020B0604020202020204" pitchFamily="34" charset="0"/>
                    <a:cs typeface="Helvetica" panose="020B0604020202020204" pitchFamily="34" charset="0"/>
                  </a:endParaRPr>
                </a:p>
              </p:txBody>
            </p:sp>
          </p:grpSp>
          <p:grpSp>
            <p:nvGrpSpPr>
              <p:cNvPr id="152" name="组合 151">
                <a:extLst>
                  <a:ext uri="{FF2B5EF4-FFF2-40B4-BE49-F238E27FC236}">
                    <a16:creationId xmlns:a16="http://schemas.microsoft.com/office/drawing/2014/main" id="{FDF2496E-D758-4C64-9807-1A10B5721171}"/>
                  </a:ext>
                </a:extLst>
              </p:cNvPr>
              <p:cNvGrpSpPr/>
              <p:nvPr/>
            </p:nvGrpSpPr>
            <p:grpSpPr>
              <a:xfrm>
                <a:off x="1130321" y="3194671"/>
                <a:ext cx="6182587" cy="57769"/>
                <a:chOff x="1454171" y="3157484"/>
                <a:chExt cx="6182587" cy="57769"/>
              </a:xfrm>
            </p:grpSpPr>
            <p:grpSp>
              <p:nvGrpSpPr>
                <p:cNvPr id="207" name="组合 206">
                  <a:extLst>
                    <a:ext uri="{FF2B5EF4-FFF2-40B4-BE49-F238E27FC236}">
                      <a16:creationId xmlns:a16="http://schemas.microsoft.com/office/drawing/2014/main" id="{180C796D-FF58-40A4-A32F-88419AA5D194}"/>
                    </a:ext>
                  </a:extLst>
                </p:cNvPr>
                <p:cNvGrpSpPr/>
                <p:nvPr/>
              </p:nvGrpSpPr>
              <p:grpSpPr>
                <a:xfrm>
                  <a:off x="3171362" y="3157664"/>
                  <a:ext cx="2747936" cy="57589"/>
                  <a:chOff x="3394631" y="4597989"/>
                  <a:chExt cx="2747936" cy="57589"/>
                </a:xfrm>
              </p:grpSpPr>
              <p:sp>
                <p:nvSpPr>
                  <p:cNvPr id="230" name="矩形 229">
                    <a:extLst>
                      <a:ext uri="{FF2B5EF4-FFF2-40B4-BE49-F238E27FC236}">
                        <a16:creationId xmlns:a16="http://schemas.microsoft.com/office/drawing/2014/main" id="{903FF62A-844C-4BA7-BB1D-657B0FA0E8CF}"/>
                      </a:ext>
                    </a:extLst>
                  </p:cNvPr>
                  <p:cNvSpPr/>
                  <p:nvPr/>
                </p:nvSpPr>
                <p:spPr>
                  <a:xfrm>
                    <a:off x="3394631" y="4597989"/>
                    <a:ext cx="123269" cy="57588"/>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矩形 230">
                    <a:extLst>
                      <a:ext uri="{FF2B5EF4-FFF2-40B4-BE49-F238E27FC236}">
                        <a16:creationId xmlns:a16="http://schemas.microsoft.com/office/drawing/2014/main" id="{C1183C94-6800-408E-9E91-BAB9294F459A}"/>
                      </a:ext>
                    </a:extLst>
                  </p:cNvPr>
                  <p:cNvSpPr/>
                  <p:nvPr/>
                </p:nvSpPr>
                <p:spPr>
                  <a:xfrm>
                    <a:off x="3517900" y="4597989"/>
                    <a:ext cx="220223" cy="57588"/>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矩形 231">
                    <a:extLst>
                      <a:ext uri="{FF2B5EF4-FFF2-40B4-BE49-F238E27FC236}">
                        <a16:creationId xmlns:a16="http://schemas.microsoft.com/office/drawing/2014/main" id="{F3B5B5AF-05F4-4AD5-9FC2-7F50393BF6E7}"/>
                      </a:ext>
                    </a:extLst>
                  </p:cNvPr>
                  <p:cNvSpPr/>
                  <p:nvPr/>
                </p:nvSpPr>
                <p:spPr>
                  <a:xfrm>
                    <a:off x="3738123" y="4597989"/>
                    <a:ext cx="123269" cy="57588"/>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矩形 232">
                    <a:extLst>
                      <a:ext uri="{FF2B5EF4-FFF2-40B4-BE49-F238E27FC236}">
                        <a16:creationId xmlns:a16="http://schemas.microsoft.com/office/drawing/2014/main" id="{1BCF8FEA-B5BD-48F3-AADE-F70E698BAC7D}"/>
                      </a:ext>
                    </a:extLst>
                  </p:cNvPr>
                  <p:cNvSpPr/>
                  <p:nvPr/>
                </p:nvSpPr>
                <p:spPr>
                  <a:xfrm>
                    <a:off x="3861392" y="4597989"/>
                    <a:ext cx="220223" cy="57588"/>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矩形 233">
                    <a:extLst>
                      <a:ext uri="{FF2B5EF4-FFF2-40B4-BE49-F238E27FC236}">
                        <a16:creationId xmlns:a16="http://schemas.microsoft.com/office/drawing/2014/main" id="{3A7AE783-42D5-45FF-8AC9-261DC8E8ACA9}"/>
                      </a:ext>
                    </a:extLst>
                  </p:cNvPr>
                  <p:cNvSpPr/>
                  <p:nvPr/>
                </p:nvSpPr>
                <p:spPr>
                  <a:xfrm>
                    <a:off x="4081615" y="4597989"/>
                    <a:ext cx="123269" cy="57588"/>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矩形 234">
                    <a:extLst>
                      <a:ext uri="{FF2B5EF4-FFF2-40B4-BE49-F238E27FC236}">
                        <a16:creationId xmlns:a16="http://schemas.microsoft.com/office/drawing/2014/main" id="{3135E03A-3388-4993-BEA1-8C37D09F8100}"/>
                      </a:ext>
                    </a:extLst>
                  </p:cNvPr>
                  <p:cNvSpPr/>
                  <p:nvPr/>
                </p:nvSpPr>
                <p:spPr>
                  <a:xfrm>
                    <a:off x="4204884" y="4597989"/>
                    <a:ext cx="220223" cy="57588"/>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6" name="矩形 235">
                    <a:extLst>
                      <a:ext uri="{FF2B5EF4-FFF2-40B4-BE49-F238E27FC236}">
                        <a16:creationId xmlns:a16="http://schemas.microsoft.com/office/drawing/2014/main" id="{C45BA3D7-1A5D-46E2-BD17-71E8A491AED4}"/>
                      </a:ext>
                    </a:extLst>
                  </p:cNvPr>
                  <p:cNvSpPr/>
                  <p:nvPr/>
                </p:nvSpPr>
                <p:spPr>
                  <a:xfrm>
                    <a:off x="4425107" y="4597989"/>
                    <a:ext cx="123269" cy="57588"/>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7" name="矩形 236">
                    <a:extLst>
                      <a:ext uri="{FF2B5EF4-FFF2-40B4-BE49-F238E27FC236}">
                        <a16:creationId xmlns:a16="http://schemas.microsoft.com/office/drawing/2014/main" id="{23DD103C-940E-43CA-8F80-18B8C739129A}"/>
                      </a:ext>
                    </a:extLst>
                  </p:cNvPr>
                  <p:cNvSpPr/>
                  <p:nvPr/>
                </p:nvSpPr>
                <p:spPr>
                  <a:xfrm>
                    <a:off x="4548376" y="4597989"/>
                    <a:ext cx="220223" cy="57588"/>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8" name="矩形 237">
                    <a:extLst>
                      <a:ext uri="{FF2B5EF4-FFF2-40B4-BE49-F238E27FC236}">
                        <a16:creationId xmlns:a16="http://schemas.microsoft.com/office/drawing/2014/main" id="{83B5E6D3-68D1-4808-8628-D2FF3DCC49B9}"/>
                      </a:ext>
                    </a:extLst>
                  </p:cNvPr>
                  <p:cNvSpPr/>
                  <p:nvPr/>
                </p:nvSpPr>
                <p:spPr>
                  <a:xfrm>
                    <a:off x="4768599" y="4597990"/>
                    <a:ext cx="123269" cy="57588"/>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9" name="矩形 238">
                    <a:extLst>
                      <a:ext uri="{FF2B5EF4-FFF2-40B4-BE49-F238E27FC236}">
                        <a16:creationId xmlns:a16="http://schemas.microsoft.com/office/drawing/2014/main" id="{676E3F00-FB9E-4DDD-80AF-C090C9E58818}"/>
                      </a:ext>
                    </a:extLst>
                  </p:cNvPr>
                  <p:cNvSpPr/>
                  <p:nvPr/>
                </p:nvSpPr>
                <p:spPr>
                  <a:xfrm>
                    <a:off x="4891868" y="4597990"/>
                    <a:ext cx="220223" cy="57588"/>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0" name="矩形 239">
                    <a:extLst>
                      <a:ext uri="{FF2B5EF4-FFF2-40B4-BE49-F238E27FC236}">
                        <a16:creationId xmlns:a16="http://schemas.microsoft.com/office/drawing/2014/main" id="{CCAD1A0E-576D-419D-B5F1-D057EA5B3BB7}"/>
                      </a:ext>
                    </a:extLst>
                  </p:cNvPr>
                  <p:cNvSpPr/>
                  <p:nvPr/>
                </p:nvSpPr>
                <p:spPr>
                  <a:xfrm>
                    <a:off x="5112091" y="4597990"/>
                    <a:ext cx="123269" cy="57588"/>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1" name="矩形 240">
                    <a:extLst>
                      <a:ext uri="{FF2B5EF4-FFF2-40B4-BE49-F238E27FC236}">
                        <a16:creationId xmlns:a16="http://schemas.microsoft.com/office/drawing/2014/main" id="{B92A5C2A-E24F-4372-8EB9-B789ADA79CE2}"/>
                      </a:ext>
                    </a:extLst>
                  </p:cNvPr>
                  <p:cNvSpPr/>
                  <p:nvPr/>
                </p:nvSpPr>
                <p:spPr>
                  <a:xfrm>
                    <a:off x="5235360" y="4597990"/>
                    <a:ext cx="220223" cy="57588"/>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2" name="矩形 241">
                    <a:extLst>
                      <a:ext uri="{FF2B5EF4-FFF2-40B4-BE49-F238E27FC236}">
                        <a16:creationId xmlns:a16="http://schemas.microsoft.com/office/drawing/2014/main" id="{4ECEC4A5-95D6-45C9-9677-A2642A894FDB}"/>
                      </a:ext>
                    </a:extLst>
                  </p:cNvPr>
                  <p:cNvSpPr/>
                  <p:nvPr/>
                </p:nvSpPr>
                <p:spPr>
                  <a:xfrm>
                    <a:off x="5455583" y="4597990"/>
                    <a:ext cx="123269" cy="57588"/>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3" name="矩形 242">
                    <a:extLst>
                      <a:ext uri="{FF2B5EF4-FFF2-40B4-BE49-F238E27FC236}">
                        <a16:creationId xmlns:a16="http://schemas.microsoft.com/office/drawing/2014/main" id="{853F9BC5-3E72-40EE-A501-5DDD3BBCCB5A}"/>
                      </a:ext>
                    </a:extLst>
                  </p:cNvPr>
                  <p:cNvSpPr/>
                  <p:nvPr/>
                </p:nvSpPr>
                <p:spPr>
                  <a:xfrm>
                    <a:off x="5578852" y="4597990"/>
                    <a:ext cx="220223" cy="57588"/>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4" name="矩形 243">
                    <a:extLst>
                      <a:ext uri="{FF2B5EF4-FFF2-40B4-BE49-F238E27FC236}">
                        <a16:creationId xmlns:a16="http://schemas.microsoft.com/office/drawing/2014/main" id="{F587651A-5358-47F5-8044-8362592388E6}"/>
                      </a:ext>
                    </a:extLst>
                  </p:cNvPr>
                  <p:cNvSpPr/>
                  <p:nvPr/>
                </p:nvSpPr>
                <p:spPr>
                  <a:xfrm>
                    <a:off x="5799075" y="4597990"/>
                    <a:ext cx="123269" cy="57588"/>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5" name="矩形 244">
                    <a:extLst>
                      <a:ext uri="{FF2B5EF4-FFF2-40B4-BE49-F238E27FC236}">
                        <a16:creationId xmlns:a16="http://schemas.microsoft.com/office/drawing/2014/main" id="{F9D94F2F-C773-44D8-AF88-0123B43ACA0E}"/>
                      </a:ext>
                    </a:extLst>
                  </p:cNvPr>
                  <p:cNvSpPr/>
                  <p:nvPr/>
                </p:nvSpPr>
                <p:spPr>
                  <a:xfrm>
                    <a:off x="5922344" y="4597990"/>
                    <a:ext cx="220223" cy="57588"/>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8" name="组合 207">
                  <a:extLst>
                    <a:ext uri="{FF2B5EF4-FFF2-40B4-BE49-F238E27FC236}">
                      <a16:creationId xmlns:a16="http://schemas.microsoft.com/office/drawing/2014/main" id="{C232D18D-5979-47F9-A110-338A03D0360D}"/>
                    </a:ext>
                  </a:extLst>
                </p:cNvPr>
                <p:cNvGrpSpPr/>
                <p:nvPr/>
              </p:nvGrpSpPr>
              <p:grpSpPr>
                <a:xfrm>
                  <a:off x="1454171" y="3157663"/>
                  <a:ext cx="1717460" cy="57589"/>
                  <a:chOff x="4425107" y="4597989"/>
                  <a:chExt cx="1717460" cy="57589"/>
                </a:xfrm>
              </p:grpSpPr>
              <p:sp>
                <p:nvSpPr>
                  <p:cNvPr id="220" name="矩形 219">
                    <a:extLst>
                      <a:ext uri="{FF2B5EF4-FFF2-40B4-BE49-F238E27FC236}">
                        <a16:creationId xmlns:a16="http://schemas.microsoft.com/office/drawing/2014/main" id="{291E7744-3F08-48B1-9E20-7E6D713C5724}"/>
                      </a:ext>
                    </a:extLst>
                  </p:cNvPr>
                  <p:cNvSpPr/>
                  <p:nvPr/>
                </p:nvSpPr>
                <p:spPr>
                  <a:xfrm>
                    <a:off x="4425107" y="4597989"/>
                    <a:ext cx="123269" cy="57588"/>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1" name="矩形 220">
                    <a:extLst>
                      <a:ext uri="{FF2B5EF4-FFF2-40B4-BE49-F238E27FC236}">
                        <a16:creationId xmlns:a16="http://schemas.microsoft.com/office/drawing/2014/main" id="{1E805FF2-028A-465D-AE2F-B5167875B884}"/>
                      </a:ext>
                    </a:extLst>
                  </p:cNvPr>
                  <p:cNvSpPr/>
                  <p:nvPr/>
                </p:nvSpPr>
                <p:spPr>
                  <a:xfrm>
                    <a:off x="4548376" y="4597989"/>
                    <a:ext cx="220223" cy="57588"/>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2" name="矩形 221">
                    <a:extLst>
                      <a:ext uri="{FF2B5EF4-FFF2-40B4-BE49-F238E27FC236}">
                        <a16:creationId xmlns:a16="http://schemas.microsoft.com/office/drawing/2014/main" id="{E0B3AE94-A9FF-48D1-A6EA-AE7837DF0D47}"/>
                      </a:ext>
                    </a:extLst>
                  </p:cNvPr>
                  <p:cNvSpPr/>
                  <p:nvPr/>
                </p:nvSpPr>
                <p:spPr>
                  <a:xfrm>
                    <a:off x="4768599" y="4597990"/>
                    <a:ext cx="123269" cy="57588"/>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3" name="矩形 222">
                    <a:extLst>
                      <a:ext uri="{FF2B5EF4-FFF2-40B4-BE49-F238E27FC236}">
                        <a16:creationId xmlns:a16="http://schemas.microsoft.com/office/drawing/2014/main" id="{F6FE6F65-1961-4A8E-A6A3-074EC523A90D}"/>
                      </a:ext>
                    </a:extLst>
                  </p:cNvPr>
                  <p:cNvSpPr/>
                  <p:nvPr/>
                </p:nvSpPr>
                <p:spPr>
                  <a:xfrm>
                    <a:off x="4891868" y="4597990"/>
                    <a:ext cx="220223" cy="57588"/>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4" name="矩形 223">
                    <a:extLst>
                      <a:ext uri="{FF2B5EF4-FFF2-40B4-BE49-F238E27FC236}">
                        <a16:creationId xmlns:a16="http://schemas.microsoft.com/office/drawing/2014/main" id="{CBFB51D6-CC00-4DDB-8965-C01380FFEE8F}"/>
                      </a:ext>
                    </a:extLst>
                  </p:cNvPr>
                  <p:cNvSpPr/>
                  <p:nvPr/>
                </p:nvSpPr>
                <p:spPr>
                  <a:xfrm>
                    <a:off x="5112091" y="4597990"/>
                    <a:ext cx="123269" cy="57588"/>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矩形 224">
                    <a:extLst>
                      <a:ext uri="{FF2B5EF4-FFF2-40B4-BE49-F238E27FC236}">
                        <a16:creationId xmlns:a16="http://schemas.microsoft.com/office/drawing/2014/main" id="{153720FF-D0A6-4D31-B536-9146954B1BE2}"/>
                      </a:ext>
                    </a:extLst>
                  </p:cNvPr>
                  <p:cNvSpPr/>
                  <p:nvPr/>
                </p:nvSpPr>
                <p:spPr>
                  <a:xfrm>
                    <a:off x="5235360" y="4597990"/>
                    <a:ext cx="220223" cy="57588"/>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6" name="矩形 225">
                    <a:extLst>
                      <a:ext uri="{FF2B5EF4-FFF2-40B4-BE49-F238E27FC236}">
                        <a16:creationId xmlns:a16="http://schemas.microsoft.com/office/drawing/2014/main" id="{786AADDB-06C2-4A08-8D3F-32C1407D98A9}"/>
                      </a:ext>
                    </a:extLst>
                  </p:cNvPr>
                  <p:cNvSpPr/>
                  <p:nvPr/>
                </p:nvSpPr>
                <p:spPr>
                  <a:xfrm>
                    <a:off x="5455583" y="4597990"/>
                    <a:ext cx="123269" cy="57588"/>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7" name="矩形 226">
                    <a:extLst>
                      <a:ext uri="{FF2B5EF4-FFF2-40B4-BE49-F238E27FC236}">
                        <a16:creationId xmlns:a16="http://schemas.microsoft.com/office/drawing/2014/main" id="{AE3D4A43-5933-4CD9-B0D3-B6689E4E3021}"/>
                      </a:ext>
                    </a:extLst>
                  </p:cNvPr>
                  <p:cNvSpPr/>
                  <p:nvPr/>
                </p:nvSpPr>
                <p:spPr>
                  <a:xfrm>
                    <a:off x="5578852" y="4597990"/>
                    <a:ext cx="220223" cy="57588"/>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8" name="矩形 227">
                    <a:extLst>
                      <a:ext uri="{FF2B5EF4-FFF2-40B4-BE49-F238E27FC236}">
                        <a16:creationId xmlns:a16="http://schemas.microsoft.com/office/drawing/2014/main" id="{FA105DF3-B6A9-4EF6-8255-D94BCD65AF0E}"/>
                      </a:ext>
                    </a:extLst>
                  </p:cNvPr>
                  <p:cNvSpPr/>
                  <p:nvPr/>
                </p:nvSpPr>
                <p:spPr>
                  <a:xfrm>
                    <a:off x="5799075" y="4597990"/>
                    <a:ext cx="123269" cy="57588"/>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9" name="矩形 228">
                    <a:extLst>
                      <a:ext uri="{FF2B5EF4-FFF2-40B4-BE49-F238E27FC236}">
                        <a16:creationId xmlns:a16="http://schemas.microsoft.com/office/drawing/2014/main" id="{0E23AC03-0E0D-4337-BB13-094637C10BBB}"/>
                      </a:ext>
                    </a:extLst>
                  </p:cNvPr>
                  <p:cNvSpPr/>
                  <p:nvPr/>
                </p:nvSpPr>
                <p:spPr>
                  <a:xfrm>
                    <a:off x="5922344" y="4597990"/>
                    <a:ext cx="220223" cy="57588"/>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9" name="组合 208">
                  <a:extLst>
                    <a:ext uri="{FF2B5EF4-FFF2-40B4-BE49-F238E27FC236}">
                      <a16:creationId xmlns:a16="http://schemas.microsoft.com/office/drawing/2014/main" id="{1EB4FFA9-B8A3-49A7-A389-1DA203BC24A2}"/>
                    </a:ext>
                  </a:extLst>
                </p:cNvPr>
                <p:cNvGrpSpPr/>
                <p:nvPr/>
              </p:nvGrpSpPr>
              <p:grpSpPr>
                <a:xfrm>
                  <a:off x="5919298" y="3157484"/>
                  <a:ext cx="1717460" cy="57589"/>
                  <a:chOff x="4425107" y="4597989"/>
                  <a:chExt cx="1717460" cy="57589"/>
                </a:xfrm>
              </p:grpSpPr>
              <p:sp>
                <p:nvSpPr>
                  <p:cNvPr id="210" name="矩形 209">
                    <a:extLst>
                      <a:ext uri="{FF2B5EF4-FFF2-40B4-BE49-F238E27FC236}">
                        <a16:creationId xmlns:a16="http://schemas.microsoft.com/office/drawing/2014/main" id="{209D1333-1729-4A32-A562-8722E2F4C263}"/>
                      </a:ext>
                    </a:extLst>
                  </p:cNvPr>
                  <p:cNvSpPr/>
                  <p:nvPr/>
                </p:nvSpPr>
                <p:spPr>
                  <a:xfrm>
                    <a:off x="4425107" y="4597989"/>
                    <a:ext cx="123269" cy="57588"/>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1" name="矩形 210">
                    <a:extLst>
                      <a:ext uri="{FF2B5EF4-FFF2-40B4-BE49-F238E27FC236}">
                        <a16:creationId xmlns:a16="http://schemas.microsoft.com/office/drawing/2014/main" id="{3CBEC340-045B-40DE-A187-D29573A342B9}"/>
                      </a:ext>
                    </a:extLst>
                  </p:cNvPr>
                  <p:cNvSpPr/>
                  <p:nvPr/>
                </p:nvSpPr>
                <p:spPr>
                  <a:xfrm>
                    <a:off x="4548376" y="4597989"/>
                    <a:ext cx="220223" cy="57588"/>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2" name="矩形 211">
                    <a:extLst>
                      <a:ext uri="{FF2B5EF4-FFF2-40B4-BE49-F238E27FC236}">
                        <a16:creationId xmlns:a16="http://schemas.microsoft.com/office/drawing/2014/main" id="{AB2AA0F1-3124-493E-BA3C-40C98A9963EF}"/>
                      </a:ext>
                    </a:extLst>
                  </p:cNvPr>
                  <p:cNvSpPr/>
                  <p:nvPr/>
                </p:nvSpPr>
                <p:spPr>
                  <a:xfrm>
                    <a:off x="4768599" y="4597990"/>
                    <a:ext cx="123269" cy="57588"/>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3" name="矩形 212">
                    <a:extLst>
                      <a:ext uri="{FF2B5EF4-FFF2-40B4-BE49-F238E27FC236}">
                        <a16:creationId xmlns:a16="http://schemas.microsoft.com/office/drawing/2014/main" id="{B13F6FDC-962C-4C0A-A199-A16CA3618BC1}"/>
                      </a:ext>
                    </a:extLst>
                  </p:cNvPr>
                  <p:cNvSpPr/>
                  <p:nvPr/>
                </p:nvSpPr>
                <p:spPr>
                  <a:xfrm>
                    <a:off x="4891868" y="4597990"/>
                    <a:ext cx="220223" cy="57588"/>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4" name="矩形 213">
                    <a:extLst>
                      <a:ext uri="{FF2B5EF4-FFF2-40B4-BE49-F238E27FC236}">
                        <a16:creationId xmlns:a16="http://schemas.microsoft.com/office/drawing/2014/main" id="{E5B22868-C9AF-454D-A62B-6F468D53D3EB}"/>
                      </a:ext>
                    </a:extLst>
                  </p:cNvPr>
                  <p:cNvSpPr/>
                  <p:nvPr/>
                </p:nvSpPr>
                <p:spPr>
                  <a:xfrm>
                    <a:off x="5112091" y="4597990"/>
                    <a:ext cx="123269" cy="57588"/>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5" name="矩形 214">
                    <a:extLst>
                      <a:ext uri="{FF2B5EF4-FFF2-40B4-BE49-F238E27FC236}">
                        <a16:creationId xmlns:a16="http://schemas.microsoft.com/office/drawing/2014/main" id="{BE3C2D8B-FF0A-4BB7-8669-7945075A08D9}"/>
                      </a:ext>
                    </a:extLst>
                  </p:cNvPr>
                  <p:cNvSpPr/>
                  <p:nvPr/>
                </p:nvSpPr>
                <p:spPr>
                  <a:xfrm>
                    <a:off x="5235360" y="4597990"/>
                    <a:ext cx="220223" cy="57588"/>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6" name="矩形 215">
                    <a:extLst>
                      <a:ext uri="{FF2B5EF4-FFF2-40B4-BE49-F238E27FC236}">
                        <a16:creationId xmlns:a16="http://schemas.microsoft.com/office/drawing/2014/main" id="{7FF485F0-01F4-4ADD-AECC-69ACDD7C34B2}"/>
                      </a:ext>
                    </a:extLst>
                  </p:cNvPr>
                  <p:cNvSpPr/>
                  <p:nvPr/>
                </p:nvSpPr>
                <p:spPr>
                  <a:xfrm>
                    <a:off x="5455583" y="4597990"/>
                    <a:ext cx="123269" cy="57588"/>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7" name="矩形 216">
                    <a:extLst>
                      <a:ext uri="{FF2B5EF4-FFF2-40B4-BE49-F238E27FC236}">
                        <a16:creationId xmlns:a16="http://schemas.microsoft.com/office/drawing/2014/main" id="{DCBABE71-A80D-46EB-AC6C-BAEAC59F351D}"/>
                      </a:ext>
                    </a:extLst>
                  </p:cNvPr>
                  <p:cNvSpPr/>
                  <p:nvPr/>
                </p:nvSpPr>
                <p:spPr>
                  <a:xfrm>
                    <a:off x="5578852" y="4597990"/>
                    <a:ext cx="220223" cy="57588"/>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8" name="矩形 217">
                    <a:extLst>
                      <a:ext uri="{FF2B5EF4-FFF2-40B4-BE49-F238E27FC236}">
                        <a16:creationId xmlns:a16="http://schemas.microsoft.com/office/drawing/2014/main" id="{FD6E890F-B07E-4BFC-9768-69762849C9E4}"/>
                      </a:ext>
                    </a:extLst>
                  </p:cNvPr>
                  <p:cNvSpPr/>
                  <p:nvPr/>
                </p:nvSpPr>
                <p:spPr>
                  <a:xfrm>
                    <a:off x="5799075" y="4597990"/>
                    <a:ext cx="123269" cy="57588"/>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9" name="矩形 218">
                    <a:extLst>
                      <a:ext uri="{FF2B5EF4-FFF2-40B4-BE49-F238E27FC236}">
                        <a16:creationId xmlns:a16="http://schemas.microsoft.com/office/drawing/2014/main" id="{C90E178A-2E2F-41FE-879E-14D2662C02A1}"/>
                      </a:ext>
                    </a:extLst>
                  </p:cNvPr>
                  <p:cNvSpPr/>
                  <p:nvPr/>
                </p:nvSpPr>
                <p:spPr>
                  <a:xfrm>
                    <a:off x="5922344" y="4597990"/>
                    <a:ext cx="220223" cy="57588"/>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53" name="箭头: 右 152">
                <a:extLst>
                  <a:ext uri="{FF2B5EF4-FFF2-40B4-BE49-F238E27FC236}">
                    <a16:creationId xmlns:a16="http://schemas.microsoft.com/office/drawing/2014/main" id="{E9E7003F-E956-4F7F-A07E-B3B9072DC4E4}"/>
                  </a:ext>
                </a:extLst>
              </p:cNvPr>
              <p:cNvSpPr/>
              <p:nvPr/>
            </p:nvSpPr>
            <p:spPr>
              <a:xfrm rot="18696745">
                <a:off x="2253181" y="3457571"/>
                <a:ext cx="193688" cy="169277"/>
              </a:xfrm>
              <a:prstGeom prst="rightArrow">
                <a:avLst/>
              </a:prstGeom>
              <a:solidFill>
                <a:srgbClr val="FF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9" name="组合 158">
                <a:extLst>
                  <a:ext uri="{FF2B5EF4-FFF2-40B4-BE49-F238E27FC236}">
                    <a16:creationId xmlns:a16="http://schemas.microsoft.com/office/drawing/2014/main" id="{43378595-8377-4FAC-8497-C5DE874D84C3}"/>
                  </a:ext>
                </a:extLst>
              </p:cNvPr>
              <p:cNvGrpSpPr/>
              <p:nvPr/>
            </p:nvGrpSpPr>
            <p:grpSpPr>
              <a:xfrm>
                <a:off x="1237350" y="3649275"/>
                <a:ext cx="1302038" cy="817206"/>
                <a:chOff x="1235070" y="3616663"/>
                <a:chExt cx="1302038" cy="817206"/>
              </a:xfrm>
            </p:grpSpPr>
            <p:sp>
              <p:nvSpPr>
                <p:cNvPr id="175" name="矩形 174">
                  <a:extLst>
                    <a:ext uri="{FF2B5EF4-FFF2-40B4-BE49-F238E27FC236}">
                      <a16:creationId xmlns:a16="http://schemas.microsoft.com/office/drawing/2014/main" id="{7888CDB5-F0B6-4367-A28E-CB1AC205BE97}"/>
                    </a:ext>
                  </a:extLst>
                </p:cNvPr>
                <p:cNvSpPr/>
                <p:nvPr/>
              </p:nvSpPr>
              <p:spPr>
                <a:xfrm>
                  <a:off x="1253590" y="3616663"/>
                  <a:ext cx="1224028" cy="4612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6" name="组合 175">
                  <a:extLst>
                    <a:ext uri="{FF2B5EF4-FFF2-40B4-BE49-F238E27FC236}">
                      <a16:creationId xmlns:a16="http://schemas.microsoft.com/office/drawing/2014/main" id="{6C551A96-71D9-4053-9125-27B7C06E41FF}"/>
                    </a:ext>
                  </a:extLst>
                </p:cNvPr>
                <p:cNvGrpSpPr/>
                <p:nvPr/>
              </p:nvGrpSpPr>
              <p:grpSpPr>
                <a:xfrm>
                  <a:off x="1235070" y="3635029"/>
                  <a:ext cx="1302038" cy="798840"/>
                  <a:chOff x="1235070" y="3511009"/>
                  <a:chExt cx="1302038" cy="798840"/>
                </a:xfrm>
              </p:grpSpPr>
              <p:sp>
                <p:nvSpPr>
                  <p:cNvPr id="201" name="矩形: 圆角 200">
                    <a:extLst>
                      <a:ext uri="{FF2B5EF4-FFF2-40B4-BE49-F238E27FC236}">
                        <a16:creationId xmlns:a16="http://schemas.microsoft.com/office/drawing/2014/main" id="{D6668A2B-006C-4552-8B40-EE63060B43B9}"/>
                      </a:ext>
                    </a:extLst>
                  </p:cNvPr>
                  <p:cNvSpPr/>
                  <p:nvPr/>
                </p:nvSpPr>
                <p:spPr>
                  <a:xfrm>
                    <a:off x="1482010" y="4021091"/>
                    <a:ext cx="288758" cy="288758"/>
                  </a:xfrm>
                  <a:prstGeom prst="roundRect">
                    <a:avLst/>
                  </a:prstGeom>
                  <a:noFill/>
                  <a:ln w="19050">
                    <a:solidFill>
                      <a:srgbClr val="FF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Helvetica" panose="020B0604020202020204" pitchFamily="34" charset="0"/>
                        <a:cs typeface="Helvetica" panose="020B0604020202020204" pitchFamily="34" charset="0"/>
                      </a:rPr>
                      <a:t>2</a:t>
                    </a:r>
                    <a:endParaRPr lang="zh-CN" altLang="en-US" dirty="0">
                      <a:solidFill>
                        <a:schemeClr val="tx1"/>
                      </a:solidFill>
                      <a:latin typeface="Helvetica" panose="020B0604020202020204" pitchFamily="34" charset="0"/>
                      <a:cs typeface="Helvetica" panose="020B0604020202020204" pitchFamily="34" charset="0"/>
                    </a:endParaRPr>
                  </a:p>
                </p:txBody>
              </p:sp>
              <p:grpSp>
                <p:nvGrpSpPr>
                  <p:cNvPr id="202" name="组合 201">
                    <a:extLst>
                      <a:ext uri="{FF2B5EF4-FFF2-40B4-BE49-F238E27FC236}">
                        <a16:creationId xmlns:a16="http://schemas.microsoft.com/office/drawing/2014/main" id="{D5073B6F-12F4-4134-A08A-A28898BBA0B1}"/>
                      </a:ext>
                    </a:extLst>
                  </p:cNvPr>
                  <p:cNvGrpSpPr/>
                  <p:nvPr/>
                </p:nvGrpSpPr>
                <p:grpSpPr>
                  <a:xfrm>
                    <a:off x="1235070" y="3511009"/>
                    <a:ext cx="1302038" cy="402693"/>
                    <a:chOff x="1941710" y="3561657"/>
                    <a:chExt cx="1302038" cy="402693"/>
                  </a:xfrm>
                </p:grpSpPr>
                <p:grpSp>
                  <p:nvGrpSpPr>
                    <p:cNvPr id="203" name="组合 202">
                      <a:extLst>
                        <a:ext uri="{FF2B5EF4-FFF2-40B4-BE49-F238E27FC236}">
                          <a16:creationId xmlns:a16="http://schemas.microsoft.com/office/drawing/2014/main" id="{BC131868-7863-49C5-8813-7B2A79371A9C}"/>
                        </a:ext>
                      </a:extLst>
                    </p:cNvPr>
                    <p:cNvGrpSpPr/>
                    <p:nvPr/>
                  </p:nvGrpSpPr>
                  <p:grpSpPr>
                    <a:xfrm>
                      <a:off x="1941710" y="3561657"/>
                      <a:ext cx="1302038" cy="402693"/>
                      <a:chOff x="2348456" y="3374129"/>
                      <a:chExt cx="1302038" cy="402693"/>
                    </a:xfrm>
                  </p:grpSpPr>
                  <p:pic>
                    <p:nvPicPr>
                      <p:cNvPr id="205" name="图形 204" descr="步行">
                        <a:extLst>
                          <a:ext uri="{FF2B5EF4-FFF2-40B4-BE49-F238E27FC236}">
                            <a16:creationId xmlns:a16="http://schemas.microsoft.com/office/drawing/2014/main" id="{29EDE7E9-6144-456E-BC9D-611F24F3BDD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48456" y="3374129"/>
                        <a:ext cx="360601" cy="360601"/>
                      </a:xfrm>
                      <a:prstGeom prst="rect">
                        <a:avLst/>
                      </a:prstGeom>
                    </p:spPr>
                  </p:pic>
                  <p:sp>
                    <p:nvSpPr>
                      <p:cNvPr id="206" name="文本框 205">
                        <a:extLst>
                          <a:ext uri="{FF2B5EF4-FFF2-40B4-BE49-F238E27FC236}">
                            <a16:creationId xmlns:a16="http://schemas.microsoft.com/office/drawing/2014/main" id="{DD9F840F-6695-41A9-8FE1-4735360FD52D}"/>
                          </a:ext>
                        </a:extLst>
                      </p:cNvPr>
                      <p:cNvSpPr txBox="1"/>
                      <p:nvPr/>
                    </p:nvSpPr>
                    <p:spPr>
                      <a:xfrm>
                        <a:off x="2601809" y="3438268"/>
                        <a:ext cx="1048685" cy="338554"/>
                      </a:xfrm>
                      <a:prstGeom prst="rect">
                        <a:avLst/>
                      </a:prstGeom>
                      <a:noFill/>
                    </p:spPr>
                    <p:txBody>
                      <a:bodyPr wrap="none" rtlCol="0">
                        <a:spAutoFit/>
                      </a:bodyPr>
                      <a:lstStyle/>
                      <a:p>
                        <a:r>
                          <a:rPr lang="en-US" altLang="zh-CN" sz="1600" dirty="0">
                            <a:latin typeface="Helvetica" panose="020B0604020202020204" pitchFamily="34" charset="0"/>
                            <a:cs typeface="Helvetica" panose="020B0604020202020204" pitchFamily="34" charset="0"/>
                          </a:rPr>
                          <a:t>Ridership</a:t>
                        </a:r>
                        <a:endParaRPr lang="zh-CN" altLang="en-US" sz="1600" dirty="0">
                          <a:latin typeface="Helvetica" panose="020B0604020202020204" pitchFamily="34" charset="0"/>
                          <a:cs typeface="Helvetica" panose="020B0604020202020204" pitchFamily="34" charset="0"/>
                        </a:endParaRPr>
                      </a:p>
                    </p:txBody>
                  </p:sp>
                </p:grpSp>
                <p:cxnSp>
                  <p:nvCxnSpPr>
                    <p:cNvPr id="204" name="直接连接符 203">
                      <a:extLst>
                        <a:ext uri="{FF2B5EF4-FFF2-40B4-BE49-F238E27FC236}">
                          <a16:creationId xmlns:a16="http://schemas.microsoft.com/office/drawing/2014/main" id="{8EE648E2-A9E9-4E83-BD6E-8E344045D84A}"/>
                        </a:ext>
                      </a:extLst>
                    </p:cNvPr>
                    <p:cNvCxnSpPr>
                      <a:cxnSpLocks/>
                    </p:cNvCxnSpPr>
                    <p:nvPr/>
                  </p:nvCxnSpPr>
                  <p:spPr>
                    <a:xfrm flipH="1">
                      <a:off x="2284066" y="3964350"/>
                      <a:ext cx="838028" cy="0"/>
                    </a:xfrm>
                    <a:prstGeom prst="line">
                      <a:avLst/>
                    </a:prstGeom>
                    <a:ln w="19050">
                      <a:solidFill>
                        <a:srgbClr val="FF6699"/>
                      </a:solidFill>
                    </a:ln>
                  </p:spPr>
                  <p:style>
                    <a:lnRef idx="1">
                      <a:schemeClr val="accent1"/>
                    </a:lnRef>
                    <a:fillRef idx="0">
                      <a:schemeClr val="accent1"/>
                    </a:fillRef>
                    <a:effectRef idx="0">
                      <a:schemeClr val="accent1"/>
                    </a:effectRef>
                    <a:fontRef idx="minor">
                      <a:schemeClr val="tx1"/>
                    </a:fontRef>
                  </p:style>
                </p:cxnSp>
              </p:grpSp>
            </p:grpSp>
          </p:grpSp>
          <p:grpSp>
            <p:nvGrpSpPr>
              <p:cNvPr id="160" name="组合 159">
                <a:extLst>
                  <a:ext uri="{FF2B5EF4-FFF2-40B4-BE49-F238E27FC236}">
                    <a16:creationId xmlns:a16="http://schemas.microsoft.com/office/drawing/2014/main" id="{D2538CC9-D1D5-41A4-A57A-5ED48367C884}"/>
                  </a:ext>
                </a:extLst>
              </p:cNvPr>
              <p:cNvGrpSpPr/>
              <p:nvPr/>
            </p:nvGrpSpPr>
            <p:grpSpPr>
              <a:xfrm>
                <a:off x="4015864" y="3412280"/>
                <a:ext cx="387376" cy="169278"/>
                <a:chOff x="4044024" y="2918838"/>
                <a:chExt cx="387376" cy="169278"/>
              </a:xfrm>
            </p:grpSpPr>
            <p:sp>
              <p:nvSpPr>
                <p:cNvPr id="171" name="箭头: 右 170">
                  <a:extLst>
                    <a:ext uri="{FF2B5EF4-FFF2-40B4-BE49-F238E27FC236}">
                      <a16:creationId xmlns:a16="http://schemas.microsoft.com/office/drawing/2014/main" id="{520403FB-3FB3-4AF3-9833-0F07BCC5BE82}"/>
                    </a:ext>
                  </a:extLst>
                </p:cNvPr>
                <p:cNvSpPr/>
                <p:nvPr/>
              </p:nvSpPr>
              <p:spPr>
                <a:xfrm rot="10800000">
                  <a:off x="4044024" y="2918838"/>
                  <a:ext cx="193688" cy="169277"/>
                </a:xfrm>
                <a:prstGeom prst="rightArrow">
                  <a:avLst/>
                </a:prstGeom>
                <a:solidFill>
                  <a:srgbClr val="FF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箭头: 右 173">
                  <a:extLst>
                    <a:ext uri="{FF2B5EF4-FFF2-40B4-BE49-F238E27FC236}">
                      <a16:creationId xmlns:a16="http://schemas.microsoft.com/office/drawing/2014/main" id="{C7ACD396-836C-4A9D-9BCA-8CB9C4B50151}"/>
                    </a:ext>
                  </a:extLst>
                </p:cNvPr>
                <p:cNvSpPr/>
                <p:nvPr/>
              </p:nvSpPr>
              <p:spPr>
                <a:xfrm>
                  <a:off x="4237712" y="2918839"/>
                  <a:ext cx="193688" cy="169277"/>
                </a:xfrm>
                <a:prstGeom prst="rightArrow">
                  <a:avLst/>
                </a:prstGeom>
                <a:solidFill>
                  <a:srgbClr val="FF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62" name="组合 161">
                <a:extLst>
                  <a:ext uri="{FF2B5EF4-FFF2-40B4-BE49-F238E27FC236}">
                    <a16:creationId xmlns:a16="http://schemas.microsoft.com/office/drawing/2014/main" id="{1289D5AC-8709-4ABF-85C8-B89E4456B28F}"/>
                  </a:ext>
                </a:extLst>
              </p:cNvPr>
              <p:cNvGrpSpPr/>
              <p:nvPr/>
            </p:nvGrpSpPr>
            <p:grpSpPr>
              <a:xfrm>
                <a:off x="3558534" y="3682228"/>
                <a:ext cx="1302038" cy="808365"/>
                <a:chOff x="3558534" y="3511009"/>
                <a:chExt cx="1302038" cy="808365"/>
              </a:xfrm>
            </p:grpSpPr>
            <p:grpSp>
              <p:nvGrpSpPr>
                <p:cNvPr id="164" name="组合 163">
                  <a:extLst>
                    <a:ext uri="{FF2B5EF4-FFF2-40B4-BE49-F238E27FC236}">
                      <a16:creationId xmlns:a16="http://schemas.microsoft.com/office/drawing/2014/main" id="{C80EB48B-A4A1-425B-B355-B1B3C925EFB3}"/>
                    </a:ext>
                  </a:extLst>
                </p:cNvPr>
                <p:cNvGrpSpPr/>
                <p:nvPr/>
              </p:nvGrpSpPr>
              <p:grpSpPr>
                <a:xfrm>
                  <a:off x="3558534" y="3511009"/>
                  <a:ext cx="1302038" cy="402693"/>
                  <a:chOff x="3558534" y="3360310"/>
                  <a:chExt cx="1302038" cy="402693"/>
                </a:xfrm>
              </p:grpSpPr>
              <p:grpSp>
                <p:nvGrpSpPr>
                  <p:cNvPr id="167" name="组合 166">
                    <a:extLst>
                      <a:ext uri="{FF2B5EF4-FFF2-40B4-BE49-F238E27FC236}">
                        <a16:creationId xmlns:a16="http://schemas.microsoft.com/office/drawing/2014/main" id="{536E99A4-0247-4E1E-B1A6-506A12E8A1AA}"/>
                      </a:ext>
                    </a:extLst>
                  </p:cNvPr>
                  <p:cNvGrpSpPr/>
                  <p:nvPr/>
                </p:nvGrpSpPr>
                <p:grpSpPr>
                  <a:xfrm>
                    <a:off x="3558534" y="3360310"/>
                    <a:ext cx="1302038" cy="402693"/>
                    <a:chOff x="2348456" y="3374129"/>
                    <a:chExt cx="1302038" cy="402693"/>
                  </a:xfrm>
                </p:grpSpPr>
                <p:pic>
                  <p:nvPicPr>
                    <p:cNvPr id="169" name="图形 168" descr="步行">
                      <a:extLst>
                        <a:ext uri="{FF2B5EF4-FFF2-40B4-BE49-F238E27FC236}">
                          <a16:creationId xmlns:a16="http://schemas.microsoft.com/office/drawing/2014/main" id="{C20DEEBF-C8DD-43C0-BA21-23790643E7B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48456" y="3374129"/>
                      <a:ext cx="360601" cy="360601"/>
                    </a:xfrm>
                    <a:prstGeom prst="rect">
                      <a:avLst/>
                    </a:prstGeom>
                  </p:spPr>
                </p:pic>
                <p:sp>
                  <p:nvSpPr>
                    <p:cNvPr id="170" name="文本框 169">
                      <a:extLst>
                        <a:ext uri="{FF2B5EF4-FFF2-40B4-BE49-F238E27FC236}">
                          <a16:creationId xmlns:a16="http://schemas.microsoft.com/office/drawing/2014/main" id="{1617240B-1296-44F1-9DE3-CC4319D0C368}"/>
                        </a:ext>
                      </a:extLst>
                    </p:cNvPr>
                    <p:cNvSpPr txBox="1"/>
                    <p:nvPr/>
                  </p:nvSpPr>
                  <p:spPr>
                    <a:xfrm>
                      <a:off x="2601809" y="3438268"/>
                      <a:ext cx="1048685" cy="338554"/>
                    </a:xfrm>
                    <a:prstGeom prst="rect">
                      <a:avLst/>
                    </a:prstGeom>
                    <a:noFill/>
                  </p:spPr>
                  <p:txBody>
                    <a:bodyPr wrap="none" rtlCol="0">
                      <a:spAutoFit/>
                    </a:bodyPr>
                    <a:lstStyle/>
                    <a:p>
                      <a:r>
                        <a:rPr lang="en-US" altLang="zh-CN" sz="1600" dirty="0">
                          <a:latin typeface="Helvetica" panose="020B0604020202020204" pitchFamily="34" charset="0"/>
                          <a:cs typeface="Helvetica" panose="020B0604020202020204" pitchFamily="34" charset="0"/>
                        </a:rPr>
                        <a:t>Ridership</a:t>
                      </a:r>
                      <a:endParaRPr lang="zh-CN" altLang="en-US" sz="1600" dirty="0">
                        <a:latin typeface="Helvetica" panose="020B0604020202020204" pitchFamily="34" charset="0"/>
                        <a:cs typeface="Helvetica" panose="020B0604020202020204" pitchFamily="34" charset="0"/>
                      </a:endParaRPr>
                    </a:p>
                  </p:txBody>
                </p:sp>
              </p:grpSp>
              <p:cxnSp>
                <p:nvCxnSpPr>
                  <p:cNvPr id="168" name="直接连接符 167">
                    <a:extLst>
                      <a:ext uri="{FF2B5EF4-FFF2-40B4-BE49-F238E27FC236}">
                        <a16:creationId xmlns:a16="http://schemas.microsoft.com/office/drawing/2014/main" id="{819AB722-9816-4303-BE78-3ED3907DE2C6}"/>
                      </a:ext>
                    </a:extLst>
                  </p:cNvPr>
                  <p:cNvCxnSpPr>
                    <a:cxnSpLocks/>
                  </p:cNvCxnSpPr>
                  <p:nvPr/>
                </p:nvCxnSpPr>
                <p:spPr>
                  <a:xfrm flipH="1">
                    <a:off x="3887513" y="3763003"/>
                    <a:ext cx="838028" cy="0"/>
                  </a:xfrm>
                  <a:prstGeom prst="line">
                    <a:avLst/>
                  </a:prstGeom>
                  <a:ln w="19050">
                    <a:solidFill>
                      <a:srgbClr val="FF6699"/>
                    </a:solidFill>
                  </a:ln>
                </p:spPr>
                <p:style>
                  <a:lnRef idx="1">
                    <a:schemeClr val="accent1"/>
                  </a:lnRef>
                  <a:fillRef idx="0">
                    <a:schemeClr val="accent1"/>
                  </a:fillRef>
                  <a:effectRef idx="0">
                    <a:schemeClr val="accent1"/>
                  </a:effectRef>
                  <a:fontRef idx="minor">
                    <a:schemeClr val="tx1"/>
                  </a:fontRef>
                </p:style>
              </p:cxnSp>
            </p:grpSp>
            <p:sp>
              <p:nvSpPr>
                <p:cNvPr id="165" name="矩形: 圆角 164">
                  <a:extLst>
                    <a:ext uri="{FF2B5EF4-FFF2-40B4-BE49-F238E27FC236}">
                      <a16:creationId xmlns:a16="http://schemas.microsoft.com/office/drawing/2014/main" id="{870EE6CC-3922-45B9-A60B-5F3E4D0BD56E}"/>
                    </a:ext>
                  </a:extLst>
                </p:cNvPr>
                <p:cNvSpPr/>
                <p:nvPr/>
              </p:nvSpPr>
              <p:spPr>
                <a:xfrm>
                  <a:off x="3811887" y="4030616"/>
                  <a:ext cx="288758" cy="288758"/>
                </a:xfrm>
                <a:prstGeom prst="roundRect">
                  <a:avLst/>
                </a:prstGeom>
                <a:noFill/>
                <a:ln w="19050">
                  <a:solidFill>
                    <a:srgbClr val="FF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Helvetica" panose="020B0604020202020204" pitchFamily="34" charset="0"/>
                      <a:cs typeface="Helvetica" panose="020B0604020202020204" pitchFamily="34" charset="0"/>
                    </a:rPr>
                    <a:t>3</a:t>
                  </a:r>
                  <a:endParaRPr lang="zh-CN" altLang="en-US" dirty="0">
                    <a:solidFill>
                      <a:schemeClr val="tx1"/>
                    </a:solidFill>
                    <a:latin typeface="Helvetica" panose="020B0604020202020204" pitchFamily="34" charset="0"/>
                    <a:cs typeface="Helvetica" panose="020B0604020202020204" pitchFamily="34" charset="0"/>
                  </a:endParaRPr>
                </a:p>
              </p:txBody>
            </p:sp>
          </p:grpSp>
        </p:grpSp>
        <p:pic>
          <p:nvPicPr>
            <p:cNvPr id="124" name="图形 123" descr="步行">
              <a:extLst>
                <a:ext uri="{FF2B5EF4-FFF2-40B4-BE49-F238E27FC236}">
                  <a16:creationId xmlns:a16="http://schemas.microsoft.com/office/drawing/2014/main" id="{A98E3A94-587B-4131-BBF1-2325D70D07A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18866" y="2441616"/>
              <a:ext cx="360601" cy="360601"/>
            </a:xfrm>
            <a:prstGeom prst="rect">
              <a:avLst/>
            </a:prstGeom>
          </p:spPr>
        </p:pic>
        <p:cxnSp>
          <p:nvCxnSpPr>
            <p:cNvPr id="125" name="直接箭头连接符 124">
              <a:extLst>
                <a:ext uri="{FF2B5EF4-FFF2-40B4-BE49-F238E27FC236}">
                  <a16:creationId xmlns:a16="http://schemas.microsoft.com/office/drawing/2014/main" id="{E013C24F-1F33-4526-96D6-466CD5BEFCD9}"/>
                </a:ext>
              </a:extLst>
            </p:cNvPr>
            <p:cNvCxnSpPr>
              <a:cxnSpLocks/>
              <a:stCxn id="251" idx="0"/>
            </p:cNvCxnSpPr>
            <p:nvPr/>
          </p:nvCxnSpPr>
          <p:spPr>
            <a:xfrm flipH="1" flipV="1">
              <a:off x="6027680" y="2767760"/>
              <a:ext cx="253484" cy="487440"/>
            </a:xfrm>
            <a:prstGeom prst="straightConnector1">
              <a:avLst/>
            </a:prstGeom>
            <a:solidFill>
              <a:srgbClr val="85023E"/>
            </a:solidFill>
            <a:ln w="19050">
              <a:solidFill>
                <a:srgbClr val="FF6699"/>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6" name="文本框 125">
              <a:extLst>
                <a:ext uri="{FF2B5EF4-FFF2-40B4-BE49-F238E27FC236}">
                  <a16:creationId xmlns:a16="http://schemas.microsoft.com/office/drawing/2014/main" id="{DC1A9096-4245-4825-9171-4BEFE327ADBB}"/>
                </a:ext>
              </a:extLst>
            </p:cNvPr>
            <p:cNvSpPr txBox="1"/>
            <p:nvPr/>
          </p:nvSpPr>
          <p:spPr>
            <a:xfrm>
              <a:off x="4243227" y="1772954"/>
              <a:ext cx="1894493" cy="369332"/>
            </a:xfrm>
            <a:prstGeom prst="rect">
              <a:avLst/>
            </a:prstGeom>
            <a:solidFill>
              <a:schemeClr val="bg1"/>
            </a:solidFill>
          </p:spPr>
          <p:txBody>
            <a:bodyPr wrap="none" rtlCol="0">
              <a:spAutoFit/>
            </a:bodyPr>
            <a:lstStyle/>
            <a:p>
              <a:r>
                <a:rPr lang="en-US" altLang="zh-CN" dirty="0">
                  <a:latin typeface="Helvetica" panose="020B0604020202020204" pitchFamily="34" charset="0"/>
                  <a:cs typeface="Helvetica" panose="020B0604020202020204" pitchFamily="34" charset="0"/>
                </a:rPr>
                <a:t>Walking duration</a:t>
              </a:r>
              <a:endParaRPr lang="zh-CN" altLang="en-US" dirty="0">
                <a:latin typeface="Helvetica" panose="020B0604020202020204" pitchFamily="34" charset="0"/>
                <a:cs typeface="Helvetica" panose="020B0604020202020204" pitchFamily="34" charset="0"/>
              </a:endParaRPr>
            </a:p>
          </p:txBody>
        </p:sp>
        <p:cxnSp>
          <p:nvCxnSpPr>
            <p:cNvPr id="127" name="直接连接符 126">
              <a:extLst>
                <a:ext uri="{FF2B5EF4-FFF2-40B4-BE49-F238E27FC236}">
                  <a16:creationId xmlns:a16="http://schemas.microsoft.com/office/drawing/2014/main" id="{C413BC24-FFBC-4CDE-8FD3-33C8246704A8}"/>
                </a:ext>
              </a:extLst>
            </p:cNvPr>
            <p:cNvCxnSpPr>
              <a:cxnSpLocks/>
            </p:cNvCxnSpPr>
            <p:nvPr/>
          </p:nvCxnSpPr>
          <p:spPr>
            <a:xfrm flipH="1">
              <a:off x="4359423" y="2142286"/>
              <a:ext cx="1552955" cy="0"/>
            </a:xfrm>
            <a:prstGeom prst="line">
              <a:avLst/>
            </a:prstGeom>
            <a:solidFill>
              <a:srgbClr val="85023E"/>
            </a:solidFill>
            <a:ln w="19050">
              <a:solidFill>
                <a:srgbClr val="FF6699"/>
              </a:solidFill>
            </a:ln>
          </p:spPr>
          <p:style>
            <a:lnRef idx="1">
              <a:schemeClr val="accent1"/>
            </a:lnRef>
            <a:fillRef idx="0">
              <a:schemeClr val="accent1"/>
            </a:fillRef>
            <a:effectRef idx="0">
              <a:schemeClr val="accent1"/>
            </a:effectRef>
            <a:fontRef idx="minor">
              <a:schemeClr val="tx1"/>
            </a:fontRef>
          </p:style>
        </p:cxnSp>
        <p:sp>
          <p:nvSpPr>
            <p:cNvPr id="128" name="矩形: 圆角 127">
              <a:extLst>
                <a:ext uri="{FF2B5EF4-FFF2-40B4-BE49-F238E27FC236}">
                  <a16:creationId xmlns:a16="http://schemas.microsoft.com/office/drawing/2014/main" id="{53A79B46-5C80-4B1A-82AE-8960F61DA7E4}"/>
                </a:ext>
              </a:extLst>
            </p:cNvPr>
            <p:cNvSpPr/>
            <p:nvPr/>
          </p:nvSpPr>
          <p:spPr>
            <a:xfrm>
              <a:off x="4359423" y="2257667"/>
              <a:ext cx="288758" cy="288758"/>
            </a:xfrm>
            <a:prstGeom prst="roundRect">
              <a:avLst/>
            </a:prstGeom>
            <a:noFill/>
            <a:ln w="19050">
              <a:solidFill>
                <a:srgbClr val="FF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Helvetica" panose="020B0604020202020204" pitchFamily="34" charset="0"/>
                  <a:cs typeface="Helvetica" panose="020B0604020202020204" pitchFamily="34" charset="0"/>
                </a:rPr>
                <a:t>1</a:t>
              </a:r>
              <a:endParaRPr lang="zh-CN" altLang="en-US" dirty="0">
                <a:solidFill>
                  <a:schemeClr val="tx1"/>
                </a:solidFill>
                <a:latin typeface="Helvetica" panose="020B0604020202020204" pitchFamily="34" charset="0"/>
                <a:cs typeface="Helvetica" panose="020B0604020202020204" pitchFamily="34" charset="0"/>
              </a:endParaRPr>
            </a:p>
          </p:txBody>
        </p:sp>
        <p:sp>
          <p:nvSpPr>
            <p:cNvPr id="129" name="箭头: 右 128">
              <a:extLst>
                <a:ext uri="{FF2B5EF4-FFF2-40B4-BE49-F238E27FC236}">
                  <a16:creationId xmlns:a16="http://schemas.microsoft.com/office/drawing/2014/main" id="{1383FF4B-E5EB-4FD7-B76D-C412BA36B69F}"/>
                </a:ext>
              </a:extLst>
            </p:cNvPr>
            <p:cNvSpPr/>
            <p:nvPr/>
          </p:nvSpPr>
          <p:spPr>
            <a:xfrm rot="2357528">
              <a:off x="5325929" y="2320799"/>
              <a:ext cx="193688" cy="169277"/>
            </a:xfrm>
            <a:prstGeom prst="rightArrow">
              <a:avLst/>
            </a:prstGeom>
            <a:solidFill>
              <a:srgbClr val="FF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2" name="矩形 101">
            <a:extLst>
              <a:ext uri="{FF2B5EF4-FFF2-40B4-BE49-F238E27FC236}">
                <a16:creationId xmlns:a16="http://schemas.microsoft.com/office/drawing/2014/main" id="{1F2D5105-C099-4360-B53C-CB830DD92A07}"/>
              </a:ext>
            </a:extLst>
          </p:cNvPr>
          <p:cNvSpPr/>
          <p:nvPr/>
        </p:nvSpPr>
        <p:spPr>
          <a:xfrm>
            <a:off x="1787639" y="3576045"/>
            <a:ext cx="1134955" cy="1019768"/>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5" name="矩形 254">
            <a:extLst>
              <a:ext uri="{FF2B5EF4-FFF2-40B4-BE49-F238E27FC236}">
                <a16:creationId xmlns:a16="http://schemas.microsoft.com/office/drawing/2014/main" id="{1592BC2D-D016-4BDE-8238-749953D3C63B}"/>
              </a:ext>
            </a:extLst>
          </p:cNvPr>
          <p:cNvSpPr/>
          <p:nvPr/>
        </p:nvSpPr>
        <p:spPr>
          <a:xfrm>
            <a:off x="4212298" y="1627529"/>
            <a:ext cx="2080203" cy="1257328"/>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6" name="矩形 255">
            <a:extLst>
              <a:ext uri="{FF2B5EF4-FFF2-40B4-BE49-F238E27FC236}">
                <a16:creationId xmlns:a16="http://schemas.microsoft.com/office/drawing/2014/main" id="{1122B360-3ABE-4CE7-8D3C-EE913C6280C5}"/>
              </a:ext>
            </a:extLst>
          </p:cNvPr>
          <p:cNvSpPr/>
          <p:nvPr/>
        </p:nvSpPr>
        <p:spPr>
          <a:xfrm>
            <a:off x="337166" y="1223857"/>
            <a:ext cx="6230100" cy="515008"/>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4226332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569A348F-8472-4C4D-9E9E-EA67A912B7B0}"/>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1 - Introduction </a:t>
            </a:r>
            <a:endParaRPr lang="zh-CN" altLang="en-US" i="1" dirty="0">
              <a:latin typeface="Times New Roman" panose="02020603050405020304" pitchFamily="18" charset="0"/>
              <a:cs typeface="Times New Roman" panose="02020603050405020304" pitchFamily="18" charset="0"/>
            </a:endParaRPr>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Research purpose</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rgbClr val="85023E"/>
          </a:solidFill>
          <a:ln w="28575" cap="flat">
            <a:solidFill>
              <a:srgbClr val="85023E"/>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280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rPr>
              <a:t>1.2</a:t>
            </a:r>
            <a:endParaRPr kumimoji="0" lang="zh-CN" altLang="en-US" sz="280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rgbClr val="85023E"/>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234FC402-70AC-44C2-A3EF-B46A5706EA68}"/>
              </a:ext>
            </a:extLst>
          </p:cNvPr>
          <p:cNvSpPr>
            <a:spLocks noGrp="1"/>
          </p:cNvSpPr>
          <p:nvPr>
            <p:ph type="sldNum" sz="quarter" idx="12"/>
          </p:nvPr>
        </p:nvSpPr>
        <p:spPr/>
        <p:txBody>
          <a:bodyPr/>
          <a:lstStyle/>
          <a:p>
            <a:fld id="{A17BB91D-344C-44E0-9148-DFE0CFF5CFC9}" type="slidenum">
              <a:rPr lang="zh-CN" altLang="en-US" smtClean="0">
                <a:latin typeface="Helvetica" panose="020B0604020202020204" pitchFamily="34" charset="0"/>
                <a:cs typeface="Helvetica" panose="020B0604020202020204" pitchFamily="34" charset="0"/>
              </a:rPr>
              <a:t>6</a:t>
            </a:fld>
            <a:endParaRPr lang="zh-CN" altLang="en-US">
              <a:latin typeface="Helvetica" panose="020B0604020202020204" pitchFamily="34" charset="0"/>
              <a:cs typeface="Helvetica" panose="020B0604020202020204" pitchFamily="34" charset="0"/>
            </a:endParaRPr>
          </a:p>
        </p:txBody>
      </p:sp>
      <p:grpSp>
        <p:nvGrpSpPr>
          <p:cNvPr id="60" name="组合 59">
            <a:extLst>
              <a:ext uri="{FF2B5EF4-FFF2-40B4-BE49-F238E27FC236}">
                <a16:creationId xmlns:a16="http://schemas.microsoft.com/office/drawing/2014/main" id="{4D321717-5D43-4368-9DFB-F11FB2A66036}"/>
              </a:ext>
            </a:extLst>
          </p:cNvPr>
          <p:cNvGrpSpPr/>
          <p:nvPr/>
        </p:nvGrpSpPr>
        <p:grpSpPr>
          <a:xfrm>
            <a:off x="306570" y="589253"/>
            <a:ext cx="2843466" cy="461665"/>
            <a:chOff x="-3" y="4323990"/>
            <a:chExt cx="2843466" cy="461665"/>
          </a:xfrm>
        </p:grpSpPr>
        <p:sp>
          <p:nvSpPr>
            <p:cNvPr id="62" name="矩形 61">
              <a:extLst>
                <a:ext uri="{FF2B5EF4-FFF2-40B4-BE49-F238E27FC236}">
                  <a16:creationId xmlns:a16="http://schemas.microsoft.com/office/drawing/2014/main" id="{DD60977C-9EE1-448B-87A9-FE385F8DF6B4}"/>
                </a:ext>
              </a:extLst>
            </p:cNvPr>
            <p:cNvSpPr/>
            <p:nvPr/>
          </p:nvSpPr>
          <p:spPr>
            <a:xfrm>
              <a:off x="-3" y="4460785"/>
              <a:ext cx="193382" cy="193382"/>
            </a:xfrm>
            <a:prstGeom prst="rect">
              <a:avLst/>
            </a:prstGeom>
            <a:solidFill>
              <a:srgbClr val="850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65" name="文本框 64">
              <a:extLst>
                <a:ext uri="{FF2B5EF4-FFF2-40B4-BE49-F238E27FC236}">
                  <a16:creationId xmlns:a16="http://schemas.microsoft.com/office/drawing/2014/main" id="{BB4E827D-21E4-4AF8-9CB4-5C69532477A1}"/>
                </a:ext>
              </a:extLst>
            </p:cNvPr>
            <p:cNvSpPr txBox="1"/>
            <p:nvPr/>
          </p:nvSpPr>
          <p:spPr>
            <a:xfrm>
              <a:off x="193379" y="4323990"/>
              <a:ext cx="2650084" cy="461665"/>
            </a:xfrm>
            <a:prstGeom prst="rect">
              <a:avLst/>
            </a:prstGeom>
            <a:noFill/>
          </p:spPr>
          <p:txBody>
            <a:bodyPr wrap="none" rtlCol="0">
              <a:spAutoFit/>
            </a:bodyPr>
            <a:lstStyle/>
            <a:p>
              <a:r>
                <a:rPr lang="en-US" altLang="zh-CN" sz="2400" dirty="0">
                  <a:latin typeface="Helvetica" panose="020B0604020202020204" pitchFamily="34" charset="0"/>
                  <a:cs typeface="Helvetica" panose="020B0604020202020204" pitchFamily="34" charset="0"/>
                </a:rPr>
                <a:t>Primary questions</a:t>
              </a:r>
            </a:p>
          </p:txBody>
        </p:sp>
      </p:grpSp>
      <p:grpSp>
        <p:nvGrpSpPr>
          <p:cNvPr id="190" name="组合 189">
            <a:extLst>
              <a:ext uri="{FF2B5EF4-FFF2-40B4-BE49-F238E27FC236}">
                <a16:creationId xmlns:a16="http://schemas.microsoft.com/office/drawing/2014/main" id="{D9786647-465B-4648-827A-6B6CD36E2FF7}"/>
              </a:ext>
            </a:extLst>
          </p:cNvPr>
          <p:cNvGrpSpPr/>
          <p:nvPr/>
        </p:nvGrpSpPr>
        <p:grpSpPr>
          <a:xfrm>
            <a:off x="499951" y="1296826"/>
            <a:ext cx="7294392" cy="369332"/>
            <a:chOff x="499951" y="1442718"/>
            <a:chExt cx="7294392" cy="369332"/>
          </a:xfrm>
        </p:grpSpPr>
        <p:sp>
          <p:nvSpPr>
            <p:cNvPr id="68" name="矩形 67">
              <a:extLst>
                <a:ext uri="{FF2B5EF4-FFF2-40B4-BE49-F238E27FC236}">
                  <a16:creationId xmlns:a16="http://schemas.microsoft.com/office/drawing/2014/main" id="{8363BB50-256A-4972-8B2D-CBC92B1F6EDA}"/>
                </a:ext>
              </a:extLst>
            </p:cNvPr>
            <p:cNvSpPr/>
            <p:nvPr/>
          </p:nvSpPr>
          <p:spPr>
            <a:xfrm>
              <a:off x="833180" y="1442718"/>
              <a:ext cx="6961163" cy="369332"/>
            </a:xfrm>
            <a:prstGeom prst="rect">
              <a:avLst/>
            </a:prstGeom>
          </p:spPr>
          <p:txBody>
            <a:bodyPr wrap="square">
              <a:spAutoFit/>
            </a:bodyPr>
            <a:lstStyle/>
            <a:p>
              <a:r>
                <a:rPr lang="en-US" altLang="zh-CN" dirty="0">
                  <a:latin typeface="Helvetica" panose="020B0604020202020204" pitchFamily="34" charset="0"/>
                  <a:cs typeface="Helvetica" panose="020B0604020202020204" pitchFamily="34" charset="0"/>
                </a:rPr>
                <a:t>What influence the </a:t>
              </a:r>
              <a:r>
                <a:rPr lang="en-US" altLang="zh-CN" dirty="0">
                  <a:solidFill>
                    <a:srgbClr val="FF3300"/>
                  </a:solidFill>
                  <a:latin typeface="Helvetica" panose="020B0604020202020204" pitchFamily="34" charset="0"/>
                  <a:cs typeface="Helvetica" panose="020B0604020202020204" pitchFamily="34" charset="0"/>
                </a:rPr>
                <a:t>walking duration</a:t>
              </a:r>
              <a:r>
                <a:rPr lang="en-US" altLang="zh-CN" dirty="0">
                  <a:latin typeface="Helvetica" panose="020B0604020202020204" pitchFamily="34" charset="0"/>
                  <a:cs typeface="Helvetica" panose="020B0604020202020204" pitchFamily="34" charset="0"/>
                </a:rPr>
                <a:t> to transit stations?</a:t>
              </a:r>
            </a:p>
          </p:txBody>
        </p:sp>
        <p:sp>
          <p:nvSpPr>
            <p:cNvPr id="187" name="矩形: 圆角 186">
              <a:extLst>
                <a:ext uri="{FF2B5EF4-FFF2-40B4-BE49-F238E27FC236}">
                  <a16:creationId xmlns:a16="http://schemas.microsoft.com/office/drawing/2014/main" id="{563C6D9C-4D0B-490C-871B-2F81589ED6C0}"/>
                </a:ext>
              </a:extLst>
            </p:cNvPr>
            <p:cNvSpPr/>
            <p:nvPr/>
          </p:nvSpPr>
          <p:spPr>
            <a:xfrm>
              <a:off x="499951" y="1484314"/>
              <a:ext cx="288758" cy="288758"/>
            </a:xfrm>
            <a:prstGeom prst="roundRect">
              <a:avLst/>
            </a:prstGeom>
            <a:noFill/>
            <a:ln w="19050">
              <a:solidFill>
                <a:srgbClr val="8502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Helvetica" panose="020B0604020202020204" pitchFamily="34" charset="0"/>
                  <a:cs typeface="Helvetica" panose="020B0604020202020204" pitchFamily="34" charset="0"/>
                </a:rPr>
                <a:t>1</a:t>
              </a:r>
              <a:endParaRPr lang="zh-CN" altLang="en-US" dirty="0">
                <a:solidFill>
                  <a:schemeClr val="tx1"/>
                </a:solidFill>
                <a:latin typeface="Helvetica" panose="020B0604020202020204" pitchFamily="34" charset="0"/>
                <a:cs typeface="Helvetica" panose="020B0604020202020204" pitchFamily="34" charset="0"/>
              </a:endParaRPr>
            </a:p>
          </p:txBody>
        </p:sp>
      </p:grpSp>
      <p:grpSp>
        <p:nvGrpSpPr>
          <p:cNvPr id="191" name="组合 190">
            <a:extLst>
              <a:ext uri="{FF2B5EF4-FFF2-40B4-BE49-F238E27FC236}">
                <a16:creationId xmlns:a16="http://schemas.microsoft.com/office/drawing/2014/main" id="{768477B1-40AD-4398-9990-90625AF33595}"/>
              </a:ext>
            </a:extLst>
          </p:cNvPr>
          <p:cNvGrpSpPr/>
          <p:nvPr/>
        </p:nvGrpSpPr>
        <p:grpSpPr>
          <a:xfrm>
            <a:off x="499951" y="4887604"/>
            <a:ext cx="7294392" cy="369332"/>
            <a:chOff x="499951" y="1948862"/>
            <a:chExt cx="7294392" cy="369332"/>
          </a:xfrm>
        </p:grpSpPr>
        <p:sp>
          <p:nvSpPr>
            <p:cNvPr id="188" name="矩形 187">
              <a:extLst>
                <a:ext uri="{FF2B5EF4-FFF2-40B4-BE49-F238E27FC236}">
                  <a16:creationId xmlns:a16="http://schemas.microsoft.com/office/drawing/2014/main" id="{2AF0FEB2-81A3-4EB7-98EE-9774C3D0B937}"/>
                </a:ext>
              </a:extLst>
            </p:cNvPr>
            <p:cNvSpPr/>
            <p:nvPr/>
          </p:nvSpPr>
          <p:spPr>
            <a:xfrm>
              <a:off x="833180" y="1948862"/>
              <a:ext cx="6961163" cy="369332"/>
            </a:xfrm>
            <a:prstGeom prst="rect">
              <a:avLst/>
            </a:prstGeom>
          </p:spPr>
          <p:txBody>
            <a:bodyPr wrap="square">
              <a:spAutoFit/>
            </a:bodyPr>
            <a:lstStyle/>
            <a:p>
              <a:r>
                <a:rPr lang="en-US" altLang="zh-CN" dirty="0">
                  <a:latin typeface="Helvetica" panose="020B0604020202020204" pitchFamily="34" charset="0"/>
                  <a:cs typeface="Helvetica" panose="020B0604020202020204" pitchFamily="34" charset="0"/>
                </a:rPr>
                <a:t>What factors explain transit ridership at </a:t>
              </a:r>
              <a:r>
                <a:rPr lang="en-US" altLang="zh-CN" dirty="0">
                  <a:solidFill>
                    <a:srgbClr val="FF3300"/>
                  </a:solidFill>
                  <a:latin typeface="Helvetica" panose="020B0604020202020204" pitchFamily="34" charset="0"/>
                  <a:cs typeface="Helvetica" panose="020B0604020202020204" pitchFamily="34" charset="0"/>
                </a:rPr>
                <a:t>station level</a:t>
              </a:r>
              <a:r>
                <a:rPr lang="en-US" altLang="zh-CN" dirty="0">
                  <a:latin typeface="Helvetica" panose="020B0604020202020204" pitchFamily="34" charset="0"/>
                  <a:cs typeface="Helvetica" panose="020B0604020202020204" pitchFamily="34" charset="0"/>
                </a:rPr>
                <a:t>?</a:t>
              </a:r>
            </a:p>
          </p:txBody>
        </p:sp>
        <p:sp>
          <p:nvSpPr>
            <p:cNvPr id="189" name="矩形: 圆角 188">
              <a:extLst>
                <a:ext uri="{FF2B5EF4-FFF2-40B4-BE49-F238E27FC236}">
                  <a16:creationId xmlns:a16="http://schemas.microsoft.com/office/drawing/2014/main" id="{B3A4D514-7DB9-4990-A739-457126B30DFA}"/>
                </a:ext>
              </a:extLst>
            </p:cNvPr>
            <p:cNvSpPr/>
            <p:nvPr/>
          </p:nvSpPr>
          <p:spPr>
            <a:xfrm>
              <a:off x="499951" y="1990458"/>
              <a:ext cx="288758" cy="288758"/>
            </a:xfrm>
            <a:prstGeom prst="roundRect">
              <a:avLst/>
            </a:prstGeom>
            <a:noFill/>
            <a:ln w="19050">
              <a:solidFill>
                <a:srgbClr val="8502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Helvetica" panose="020B0604020202020204" pitchFamily="34" charset="0"/>
                  <a:cs typeface="Helvetica" panose="020B0604020202020204" pitchFamily="34" charset="0"/>
                </a:rPr>
                <a:t>2</a:t>
              </a:r>
              <a:endParaRPr lang="zh-CN" altLang="en-US" dirty="0">
                <a:solidFill>
                  <a:schemeClr val="tx1"/>
                </a:solidFill>
                <a:latin typeface="Helvetica" panose="020B0604020202020204" pitchFamily="34" charset="0"/>
                <a:cs typeface="Helvetica" panose="020B0604020202020204" pitchFamily="34" charset="0"/>
              </a:endParaRPr>
            </a:p>
          </p:txBody>
        </p:sp>
      </p:grpSp>
      <p:grpSp>
        <p:nvGrpSpPr>
          <p:cNvPr id="192" name="组合 191">
            <a:extLst>
              <a:ext uri="{FF2B5EF4-FFF2-40B4-BE49-F238E27FC236}">
                <a16:creationId xmlns:a16="http://schemas.microsoft.com/office/drawing/2014/main" id="{CD091EF0-B0DC-4AFC-A030-935DA2127866}"/>
              </a:ext>
            </a:extLst>
          </p:cNvPr>
          <p:cNvGrpSpPr/>
          <p:nvPr/>
        </p:nvGrpSpPr>
        <p:grpSpPr>
          <a:xfrm>
            <a:off x="499951" y="5575946"/>
            <a:ext cx="7631326" cy="369332"/>
            <a:chOff x="499951" y="1948862"/>
            <a:chExt cx="7631326" cy="369332"/>
          </a:xfrm>
        </p:grpSpPr>
        <p:sp>
          <p:nvSpPr>
            <p:cNvPr id="193" name="矩形 192">
              <a:extLst>
                <a:ext uri="{FF2B5EF4-FFF2-40B4-BE49-F238E27FC236}">
                  <a16:creationId xmlns:a16="http://schemas.microsoft.com/office/drawing/2014/main" id="{396575A2-114B-4455-838B-8DD04EEEAD58}"/>
                </a:ext>
              </a:extLst>
            </p:cNvPr>
            <p:cNvSpPr/>
            <p:nvPr/>
          </p:nvSpPr>
          <p:spPr>
            <a:xfrm>
              <a:off x="833180" y="1948862"/>
              <a:ext cx="7298097" cy="369332"/>
            </a:xfrm>
            <a:prstGeom prst="rect">
              <a:avLst/>
            </a:prstGeom>
          </p:spPr>
          <p:txBody>
            <a:bodyPr wrap="square">
              <a:spAutoFit/>
            </a:bodyPr>
            <a:lstStyle/>
            <a:p>
              <a:r>
                <a:rPr lang="en-US" altLang="zh-CN" dirty="0">
                  <a:latin typeface="Helvetica" panose="020B0604020202020204" pitchFamily="34" charset="0"/>
                  <a:cs typeface="Helvetica" panose="020B0604020202020204" pitchFamily="34" charset="0"/>
                </a:rPr>
                <a:t>What factors influence the transit ridership </a:t>
              </a:r>
              <a:r>
                <a:rPr lang="en-US" altLang="zh-CN" dirty="0">
                  <a:solidFill>
                    <a:srgbClr val="FF3300"/>
                  </a:solidFill>
                  <a:latin typeface="Helvetica" panose="020B0604020202020204" pitchFamily="34" charset="0"/>
                  <a:cs typeface="Helvetica" panose="020B0604020202020204" pitchFamily="34" charset="0"/>
                </a:rPr>
                <a:t>between station and station</a:t>
              </a:r>
              <a:r>
                <a:rPr lang="en-US" altLang="zh-CN" dirty="0">
                  <a:latin typeface="Helvetica" panose="020B0604020202020204" pitchFamily="34" charset="0"/>
                  <a:cs typeface="Helvetica" panose="020B0604020202020204" pitchFamily="34" charset="0"/>
                </a:rPr>
                <a:t>?</a:t>
              </a:r>
            </a:p>
          </p:txBody>
        </p:sp>
        <p:sp>
          <p:nvSpPr>
            <p:cNvPr id="194" name="矩形: 圆角 193">
              <a:extLst>
                <a:ext uri="{FF2B5EF4-FFF2-40B4-BE49-F238E27FC236}">
                  <a16:creationId xmlns:a16="http://schemas.microsoft.com/office/drawing/2014/main" id="{D3B843D3-1224-4638-B520-AFFF7B379FB7}"/>
                </a:ext>
              </a:extLst>
            </p:cNvPr>
            <p:cNvSpPr/>
            <p:nvPr/>
          </p:nvSpPr>
          <p:spPr>
            <a:xfrm>
              <a:off x="499951" y="1990458"/>
              <a:ext cx="288758" cy="288758"/>
            </a:xfrm>
            <a:prstGeom prst="roundRect">
              <a:avLst/>
            </a:prstGeom>
            <a:noFill/>
            <a:ln w="19050">
              <a:solidFill>
                <a:srgbClr val="8502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Helvetica" panose="020B0604020202020204" pitchFamily="34" charset="0"/>
                  <a:cs typeface="Helvetica" panose="020B0604020202020204" pitchFamily="34" charset="0"/>
                </a:rPr>
                <a:t>3</a:t>
              </a:r>
              <a:endParaRPr lang="zh-CN" altLang="en-US" dirty="0">
                <a:solidFill>
                  <a:schemeClr val="tx1"/>
                </a:solidFill>
                <a:latin typeface="Helvetica" panose="020B0604020202020204" pitchFamily="34" charset="0"/>
                <a:cs typeface="Helvetica" panose="020B0604020202020204" pitchFamily="34" charset="0"/>
              </a:endParaRPr>
            </a:p>
          </p:txBody>
        </p:sp>
      </p:grpSp>
      <p:grpSp>
        <p:nvGrpSpPr>
          <p:cNvPr id="96" name="组合 95">
            <a:extLst>
              <a:ext uri="{FF2B5EF4-FFF2-40B4-BE49-F238E27FC236}">
                <a16:creationId xmlns:a16="http://schemas.microsoft.com/office/drawing/2014/main" id="{535FBDF5-4B98-49AF-976E-2C4F0895FA10}"/>
              </a:ext>
            </a:extLst>
          </p:cNvPr>
          <p:cNvGrpSpPr/>
          <p:nvPr/>
        </p:nvGrpSpPr>
        <p:grpSpPr>
          <a:xfrm>
            <a:off x="1611756" y="1772954"/>
            <a:ext cx="6182587" cy="2828974"/>
            <a:chOff x="1611756" y="1772954"/>
            <a:chExt cx="6182587" cy="2828974"/>
          </a:xfrm>
        </p:grpSpPr>
        <p:grpSp>
          <p:nvGrpSpPr>
            <p:cNvPr id="97" name="组合 96">
              <a:extLst>
                <a:ext uri="{FF2B5EF4-FFF2-40B4-BE49-F238E27FC236}">
                  <a16:creationId xmlns:a16="http://schemas.microsoft.com/office/drawing/2014/main" id="{A4B67AAC-E4B2-47FA-8E0D-EA57CFC0815B}"/>
                </a:ext>
              </a:extLst>
            </p:cNvPr>
            <p:cNvGrpSpPr/>
            <p:nvPr/>
          </p:nvGrpSpPr>
          <p:grpSpPr>
            <a:xfrm>
              <a:off x="1611756" y="2312422"/>
              <a:ext cx="6182587" cy="2289506"/>
              <a:chOff x="1130321" y="2201087"/>
              <a:chExt cx="6182587" cy="2289506"/>
            </a:xfrm>
          </p:grpSpPr>
          <p:grpSp>
            <p:nvGrpSpPr>
              <p:cNvPr id="125" name="组合 124">
                <a:extLst>
                  <a:ext uri="{FF2B5EF4-FFF2-40B4-BE49-F238E27FC236}">
                    <a16:creationId xmlns:a16="http://schemas.microsoft.com/office/drawing/2014/main" id="{73A42733-2D8E-4192-B82B-ACEA95CB78D8}"/>
                  </a:ext>
                </a:extLst>
              </p:cNvPr>
              <p:cNvGrpSpPr/>
              <p:nvPr/>
            </p:nvGrpSpPr>
            <p:grpSpPr>
              <a:xfrm>
                <a:off x="1588244" y="2201087"/>
                <a:ext cx="5242617" cy="2062264"/>
                <a:chOff x="1912094" y="2163900"/>
                <a:chExt cx="5242617" cy="2062264"/>
              </a:xfrm>
            </p:grpSpPr>
            <p:grpSp>
              <p:nvGrpSpPr>
                <p:cNvPr id="241" name="组合 240">
                  <a:extLst>
                    <a:ext uri="{FF2B5EF4-FFF2-40B4-BE49-F238E27FC236}">
                      <a16:creationId xmlns:a16="http://schemas.microsoft.com/office/drawing/2014/main" id="{D41DD724-53CA-4638-814C-1EE06B357DD3}"/>
                    </a:ext>
                  </a:extLst>
                </p:cNvPr>
                <p:cNvGrpSpPr/>
                <p:nvPr/>
              </p:nvGrpSpPr>
              <p:grpSpPr>
                <a:xfrm>
                  <a:off x="1912094" y="2163900"/>
                  <a:ext cx="5242617" cy="2062264"/>
                  <a:chOff x="2052347" y="2309514"/>
                  <a:chExt cx="5242617" cy="2062264"/>
                </a:xfrm>
              </p:grpSpPr>
              <p:grpSp>
                <p:nvGrpSpPr>
                  <p:cNvPr id="244" name="组合 243">
                    <a:extLst>
                      <a:ext uri="{FF2B5EF4-FFF2-40B4-BE49-F238E27FC236}">
                        <a16:creationId xmlns:a16="http://schemas.microsoft.com/office/drawing/2014/main" id="{83EEFB88-B803-45F5-985E-3BAE051A43B6}"/>
                      </a:ext>
                    </a:extLst>
                  </p:cNvPr>
                  <p:cNvGrpSpPr/>
                  <p:nvPr/>
                </p:nvGrpSpPr>
                <p:grpSpPr>
                  <a:xfrm>
                    <a:off x="2052347" y="2309514"/>
                    <a:ext cx="2062264" cy="2062264"/>
                    <a:chOff x="3147199" y="1430771"/>
                    <a:chExt cx="2062264" cy="2062264"/>
                  </a:xfrm>
                </p:grpSpPr>
                <p:sp>
                  <p:nvSpPr>
                    <p:cNvPr id="248" name="矩形 247">
                      <a:extLst>
                        <a:ext uri="{FF2B5EF4-FFF2-40B4-BE49-F238E27FC236}">
                          <a16:creationId xmlns:a16="http://schemas.microsoft.com/office/drawing/2014/main" id="{EF492C50-C51E-4C11-87E2-CF49E3DC8D7C}"/>
                        </a:ext>
                      </a:extLst>
                    </p:cNvPr>
                    <p:cNvSpPr/>
                    <p:nvPr/>
                  </p:nvSpPr>
                  <p:spPr>
                    <a:xfrm>
                      <a:off x="3998068" y="2373549"/>
                      <a:ext cx="408562" cy="165804"/>
                    </a:xfrm>
                    <a:prstGeom prst="rect">
                      <a:avLst/>
                    </a:prstGeom>
                    <a:solidFill>
                      <a:srgbClr val="85023E"/>
                    </a:solidFill>
                    <a:ln>
                      <a:solidFill>
                        <a:srgbClr val="8502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9" name="椭圆 248">
                      <a:extLst>
                        <a:ext uri="{FF2B5EF4-FFF2-40B4-BE49-F238E27FC236}">
                          <a16:creationId xmlns:a16="http://schemas.microsoft.com/office/drawing/2014/main" id="{5936CC0D-5CB0-4D79-B6FA-C1135E2C794B}"/>
                        </a:ext>
                      </a:extLst>
                    </p:cNvPr>
                    <p:cNvSpPr/>
                    <p:nvPr/>
                  </p:nvSpPr>
                  <p:spPr>
                    <a:xfrm>
                      <a:off x="3147199" y="1430771"/>
                      <a:ext cx="2062264" cy="2062264"/>
                    </a:xfrm>
                    <a:prstGeom prst="ellipse">
                      <a:avLst/>
                    </a:prstGeom>
                    <a:noFill/>
                    <a:ln w="19050">
                      <a:solidFill>
                        <a:srgbClr val="85023E"/>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245" name="组合 244">
                    <a:extLst>
                      <a:ext uri="{FF2B5EF4-FFF2-40B4-BE49-F238E27FC236}">
                        <a16:creationId xmlns:a16="http://schemas.microsoft.com/office/drawing/2014/main" id="{E2BB2318-FA98-4982-9AB2-EB635E6752A7}"/>
                      </a:ext>
                    </a:extLst>
                  </p:cNvPr>
                  <p:cNvGrpSpPr/>
                  <p:nvPr/>
                </p:nvGrpSpPr>
                <p:grpSpPr>
                  <a:xfrm>
                    <a:off x="5232700" y="2309514"/>
                    <a:ext cx="2062264" cy="2062264"/>
                    <a:chOff x="3075892" y="1430771"/>
                    <a:chExt cx="2062264" cy="2062264"/>
                  </a:xfrm>
                </p:grpSpPr>
                <p:sp>
                  <p:nvSpPr>
                    <p:cNvPr id="246" name="矩形 245">
                      <a:extLst>
                        <a:ext uri="{FF2B5EF4-FFF2-40B4-BE49-F238E27FC236}">
                          <a16:creationId xmlns:a16="http://schemas.microsoft.com/office/drawing/2014/main" id="{4EEB21F1-ACE5-45DB-B29A-F44712D13E4E}"/>
                        </a:ext>
                      </a:extLst>
                    </p:cNvPr>
                    <p:cNvSpPr/>
                    <p:nvPr/>
                  </p:nvSpPr>
                  <p:spPr>
                    <a:xfrm>
                      <a:off x="3902743" y="2373549"/>
                      <a:ext cx="408562" cy="165804"/>
                    </a:xfrm>
                    <a:prstGeom prst="rect">
                      <a:avLst/>
                    </a:prstGeom>
                    <a:solidFill>
                      <a:srgbClr val="85023E"/>
                    </a:solidFill>
                    <a:ln>
                      <a:solidFill>
                        <a:srgbClr val="8502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7" name="椭圆 246">
                      <a:extLst>
                        <a:ext uri="{FF2B5EF4-FFF2-40B4-BE49-F238E27FC236}">
                          <a16:creationId xmlns:a16="http://schemas.microsoft.com/office/drawing/2014/main" id="{05F13A61-2387-41F6-A46B-3DBAAC1F340E}"/>
                        </a:ext>
                      </a:extLst>
                    </p:cNvPr>
                    <p:cNvSpPr/>
                    <p:nvPr/>
                  </p:nvSpPr>
                  <p:spPr>
                    <a:xfrm>
                      <a:off x="3075892" y="1430771"/>
                      <a:ext cx="2062264" cy="2062264"/>
                    </a:xfrm>
                    <a:prstGeom prst="ellipse">
                      <a:avLst/>
                    </a:prstGeom>
                    <a:noFill/>
                    <a:ln w="19050">
                      <a:solidFill>
                        <a:srgbClr val="85023E"/>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sp>
              <p:nvSpPr>
                <p:cNvPr id="242" name="文本框 241">
                  <a:extLst>
                    <a:ext uri="{FF2B5EF4-FFF2-40B4-BE49-F238E27FC236}">
                      <a16:creationId xmlns:a16="http://schemas.microsoft.com/office/drawing/2014/main" id="{ED7E77B9-23BF-41A5-B062-4FC243FF33B6}"/>
                    </a:ext>
                  </a:extLst>
                </p:cNvPr>
                <p:cNvSpPr txBox="1"/>
                <p:nvPr/>
              </p:nvSpPr>
              <p:spPr>
                <a:xfrm>
                  <a:off x="2531225" y="2736335"/>
                  <a:ext cx="822661" cy="338554"/>
                </a:xfrm>
                <a:prstGeom prst="rect">
                  <a:avLst/>
                </a:prstGeom>
                <a:noFill/>
              </p:spPr>
              <p:txBody>
                <a:bodyPr wrap="none" rtlCol="0">
                  <a:spAutoFit/>
                </a:bodyPr>
                <a:lstStyle/>
                <a:p>
                  <a:r>
                    <a:rPr lang="en-US" altLang="zh-CN" sz="1600" dirty="0">
                      <a:latin typeface="Helvetica" panose="020B0604020202020204" pitchFamily="34" charset="0"/>
                      <a:cs typeface="Helvetica" panose="020B0604020202020204" pitchFamily="34" charset="0"/>
                    </a:rPr>
                    <a:t>Station</a:t>
                  </a:r>
                  <a:endParaRPr lang="zh-CN" altLang="en-US" sz="1600" dirty="0">
                    <a:latin typeface="Helvetica" panose="020B0604020202020204" pitchFamily="34" charset="0"/>
                    <a:cs typeface="Helvetica" panose="020B0604020202020204" pitchFamily="34" charset="0"/>
                  </a:endParaRPr>
                </a:p>
              </p:txBody>
            </p:sp>
            <p:sp>
              <p:nvSpPr>
                <p:cNvPr id="243" name="文本框 242">
                  <a:extLst>
                    <a:ext uri="{FF2B5EF4-FFF2-40B4-BE49-F238E27FC236}">
                      <a16:creationId xmlns:a16="http://schemas.microsoft.com/office/drawing/2014/main" id="{3F759E73-A0CB-452A-A946-12BEAF02E5D7}"/>
                    </a:ext>
                  </a:extLst>
                </p:cNvPr>
                <p:cNvSpPr txBox="1"/>
                <p:nvPr/>
              </p:nvSpPr>
              <p:spPr>
                <a:xfrm>
                  <a:off x="5712248" y="3262710"/>
                  <a:ext cx="822661" cy="338554"/>
                </a:xfrm>
                <a:prstGeom prst="rect">
                  <a:avLst/>
                </a:prstGeom>
                <a:noFill/>
              </p:spPr>
              <p:txBody>
                <a:bodyPr wrap="none" rtlCol="0">
                  <a:spAutoFit/>
                </a:bodyPr>
                <a:lstStyle/>
                <a:p>
                  <a:r>
                    <a:rPr lang="en-US" altLang="zh-CN" sz="1600" dirty="0">
                      <a:latin typeface="Helvetica" panose="020B0604020202020204" pitchFamily="34" charset="0"/>
                      <a:cs typeface="Helvetica" panose="020B0604020202020204" pitchFamily="34" charset="0"/>
                    </a:rPr>
                    <a:t>Station</a:t>
                  </a:r>
                  <a:endParaRPr lang="zh-CN" altLang="en-US" sz="1600" dirty="0">
                    <a:latin typeface="Helvetica" panose="020B0604020202020204" pitchFamily="34" charset="0"/>
                    <a:cs typeface="Helvetica" panose="020B0604020202020204" pitchFamily="34" charset="0"/>
                  </a:endParaRPr>
                </a:p>
              </p:txBody>
            </p:sp>
          </p:grpSp>
          <p:grpSp>
            <p:nvGrpSpPr>
              <p:cNvPr id="126" name="组合 125">
                <a:extLst>
                  <a:ext uri="{FF2B5EF4-FFF2-40B4-BE49-F238E27FC236}">
                    <a16:creationId xmlns:a16="http://schemas.microsoft.com/office/drawing/2014/main" id="{45209C23-F2A2-4E7D-BCFB-D8A0982D8256}"/>
                  </a:ext>
                </a:extLst>
              </p:cNvPr>
              <p:cNvGrpSpPr/>
              <p:nvPr/>
            </p:nvGrpSpPr>
            <p:grpSpPr>
              <a:xfrm>
                <a:off x="1130321" y="3194671"/>
                <a:ext cx="6182587" cy="57769"/>
                <a:chOff x="1454171" y="3157484"/>
                <a:chExt cx="6182587" cy="57769"/>
              </a:xfrm>
            </p:grpSpPr>
            <p:grpSp>
              <p:nvGrpSpPr>
                <p:cNvPr id="202" name="组合 201">
                  <a:extLst>
                    <a:ext uri="{FF2B5EF4-FFF2-40B4-BE49-F238E27FC236}">
                      <a16:creationId xmlns:a16="http://schemas.microsoft.com/office/drawing/2014/main" id="{CFF16925-0CB7-44BB-821B-8560D2DBADC7}"/>
                    </a:ext>
                  </a:extLst>
                </p:cNvPr>
                <p:cNvGrpSpPr/>
                <p:nvPr/>
              </p:nvGrpSpPr>
              <p:grpSpPr>
                <a:xfrm>
                  <a:off x="3171362" y="3157664"/>
                  <a:ext cx="2747936" cy="57589"/>
                  <a:chOff x="3394631" y="4597989"/>
                  <a:chExt cx="2747936" cy="57589"/>
                </a:xfrm>
              </p:grpSpPr>
              <p:sp>
                <p:nvSpPr>
                  <p:cNvPr id="225" name="矩形 224">
                    <a:extLst>
                      <a:ext uri="{FF2B5EF4-FFF2-40B4-BE49-F238E27FC236}">
                        <a16:creationId xmlns:a16="http://schemas.microsoft.com/office/drawing/2014/main" id="{040D4899-8D32-48E2-8F18-57FFDEA0298C}"/>
                      </a:ext>
                    </a:extLst>
                  </p:cNvPr>
                  <p:cNvSpPr/>
                  <p:nvPr/>
                </p:nvSpPr>
                <p:spPr>
                  <a:xfrm>
                    <a:off x="3394631" y="4597989"/>
                    <a:ext cx="123269" cy="57588"/>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6" name="矩形 225">
                    <a:extLst>
                      <a:ext uri="{FF2B5EF4-FFF2-40B4-BE49-F238E27FC236}">
                        <a16:creationId xmlns:a16="http://schemas.microsoft.com/office/drawing/2014/main" id="{DB426783-2DC4-4177-B347-7E8B0EE93EEB}"/>
                      </a:ext>
                    </a:extLst>
                  </p:cNvPr>
                  <p:cNvSpPr/>
                  <p:nvPr/>
                </p:nvSpPr>
                <p:spPr>
                  <a:xfrm>
                    <a:off x="3517900" y="4597989"/>
                    <a:ext cx="220223" cy="57588"/>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7" name="矩形 226">
                    <a:extLst>
                      <a:ext uri="{FF2B5EF4-FFF2-40B4-BE49-F238E27FC236}">
                        <a16:creationId xmlns:a16="http://schemas.microsoft.com/office/drawing/2014/main" id="{051C3D94-9192-47A1-B531-551B5AECAD5B}"/>
                      </a:ext>
                    </a:extLst>
                  </p:cNvPr>
                  <p:cNvSpPr/>
                  <p:nvPr/>
                </p:nvSpPr>
                <p:spPr>
                  <a:xfrm>
                    <a:off x="3738123" y="4597989"/>
                    <a:ext cx="123269" cy="57588"/>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8" name="矩形 227">
                    <a:extLst>
                      <a:ext uri="{FF2B5EF4-FFF2-40B4-BE49-F238E27FC236}">
                        <a16:creationId xmlns:a16="http://schemas.microsoft.com/office/drawing/2014/main" id="{2EFAE927-A8C7-4B6D-A610-CD1E7EA6EB01}"/>
                      </a:ext>
                    </a:extLst>
                  </p:cNvPr>
                  <p:cNvSpPr/>
                  <p:nvPr/>
                </p:nvSpPr>
                <p:spPr>
                  <a:xfrm>
                    <a:off x="3861392" y="4597989"/>
                    <a:ext cx="220223" cy="57588"/>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9" name="矩形 228">
                    <a:extLst>
                      <a:ext uri="{FF2B5EF4-FFF2-40B4-BE49-F238E27FC236}">
                        <a16:creationId xmlns:a16="http://schemas.microsoft.com/office/drawing/2014/main" id="{B41766E5-BA4C-451F-87DD-69324C57DE35}"/>
                      </a:ext>
                    </a:extLst>
                  </p:cNvPr>
                  <p:cNvSpPr/>
                  <p:nvPr/>
                </p:nvSpPr>
                <p:spPr>
                  <a:xfrm>
                    <a:off x="4081615" y="4597989"/>
                    <a:ext cx="123269" cy="57588"/>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0" name="矩形 229">
                    <a:extLst>
                      <a:ext uri="{FF2B5EF4-FFF2-40B4-BE49-F238E27FC236}">
                        <a16:creationId xmlns:a16="http://schemas.microsoft.com/office/drawing/2014/main" id="{ACF54A80-A17A-425C-A926-52DF23448B3E}"/>
                      </a:ext>
                    </a:extLst>
                  </p:cNvPr>
                  <p:cNvSpPr/>
                  <p:nvPr/>
                </p:nvSpPr>
                <p:spPr>
                  <a:xfrm>
                    <a:off x="4204884" y="4597989"/>
                    <a:ext cx="220223" cy="57588"/>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矩形 230">
                    <a:extLst>
                      <a:ext uri="{FF2B5EF4-FFF2-40B4-BE49-F238E27FC236}">
                        <a16:creationId xmlns:a16="http://schemas.microsoft.com/office/drawing/2014/main" id="{B168189A-21D5-45B8-B434-61F169BF5516}"/>
                      </a:ext>
                    </a:extLst>
                  </p:cNvPr>
                  <p:cNvSpPr/>
                  <p:nvPr/>
                </p:nvSpPr>
                <p:spPr>
                  <a:xfrm>
                    <a:off x="4425107" y="4597989"/>
                    <a:ext cx="123269" cy="57588"/>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矩形 231">
                    <a:extLst>
                      <a:ext uri="{FF2B5EF4-FFF2-40B4-BE49-F238E27FC236}">
                        <a16:creationId xmlns:a16="http://schemas.microsoft.com/office/drawing/2014/main" id="{5B085E9E-1C0A-4932-A92C-FF6AEA1550D8}"/>
                      </a:ext>
                    </a:extLst>
                  </p:cNvPr>
                  <p:cNvSpPr/>
                  <p:nvPr/>
                </p:nvSpPr>
                <p:spPr>
                  <a:xfrm>
                    <a:off x="4548376" y="4597989"/>
                    <a:ext cx="220223" cy="57588"/>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矩形 232">
                    <a:extLst>
                      <a:ext uri="{FF2B5EF4-FFF2-40B4-BE49-F238E27FC236}">
                        <a16:creationId xmlns:a16="http://schemas.microsoft.com/office/drawing/2014/main" id="{C7B233BA-8D71-4CB0-829E-9E772D54A1C5}"/>
                      </a:ext>
                    </a:extLst>
                  </p:cNvPr>
                  <p:cNvSpPr/>
                  <p:nvPr/>
                </p:nvSpPr>
                <p:spPr>
                  <a:xfrm>
                    <a:off x="4768599" y="4597990"/>
                    <a:ext cx="123269" cy="57588"/>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矩形 233">
                    <a:extLst>
                      <a:ext uri="{FF2B5EF4-FFF2-40B4-BE49-F238E27FC236}">
                        <a16:creationId xmlns:a16="http://schemas.microsoft.com/office/drawing/2014/main" id="{53593191-21A5-4171-9C74-C3B78B65A3C8}"/>
                      </a:ext>
                    </a:extLst>
                  </p:cNvPr>
                  <p:cNvSpPr/>
                  <p:nvPr/>
                </p:nvSpPr>
                <p:spPr>
                  <a:xfrm>
                    <a:off x="4891868" y="4597990"/>
                    <a:ext cx="220223" cy="57588"/>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矩形 234">
                    <a:extLst>
                      <a:ext uri="{FF2B5EF4-FFF2-40B4-BE49-F238E27FC236}">
                        <a16:creationId xmlns:a16="http://schemas.microsoft.com/office/drawing/2014/main" id="{20037219-35F1-475A-A419-B8D498A28BAB}"/>
                      </a:ext>
                    </a:extLst>
                  </p:cNvPr>
                  <p:cNvSpPr/>
                  <p:nvPr/>
                </p:nvSpPr>
                <p:spPr>
                  <a:xfrm>
                    <a:off x="5112091" y="4597990"/>
                    <a:ext cx="123269" cy="57588"/>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6" name="矩形 235">
                    <a:extLst>
                      <a:ext uri="{FF2B5EF4-FFF2-40B4-BE49-F238E27FC236}">
                        <a16:creationId xmlns:a16="http://schemas.microsoft.com/office/drawing/2014/main" id="{5BD3C4FE-7D9F-4896-B5D7-51B2B3231AFA}"/>
                      </a:ext>
                    </a:extLst>
                  </p:cNvPr>
                  <p:cNvSpPr/>
                  <p:nvPr/>
                </p:nvSpPr>
                <p:spPr>
                  <a:xfrm>
                    <a:off x="5235360" y="4597990"/>
                    <a:ext cx="220223" cy="57588"/>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7" name="矩形 236">
                    <a:extLst>
                      <a:ext uri="{FF2B5EF4-FFF2-40B4-BE49-F238E27FC236}">
                        <a16:creationId xmlns:a16="http://schemas.microsoft.com/office/drawing/2014/main" id="{E4BE3E00-A64A-4062-A565-2F7BC7FB28AF}"/>
                      </a:ext>
                    </a:extLst>
                  </p:cNvPr>
                  <p:cNvSpPr/>
                  <p:nvPr/>
                </p:nvSpPr>
                <p:spPr>
                  <a:xfrm>
                    <a:off x="5455583" y="4597990"/>
                    <a:ext cx="123269" cy="57588"/>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8" name="矩形 237">
                    <a:extLst>
                      <a:ext uri="{FF2B5EF4-FFF2-40B4-BE49-F238E27FC236}">
                        <a16:creationId xmlns:a16="http://schemas.microsoft.com/office/drawing/2014/main" id="{2A332FFF-6BEF-492B-BF53-98D538DC9A56}"/>
                      </a:ext>
                    </a:extLst>
                  </p:cNvPr>
                  <p:cNvSpPr/>
                  <p:nvPr/>
                </p:nvSpPr>
                <p:spPr>
                  <a:xfrm>
                    <a:off x="5578852" y="4597990"/>
                    <a:ext cx="220223" cy="57588"/>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9" name="矩形 238">
                    <a:extLst>
                      <a:ext uri="{FF2B5EF4-FFF2-40B4-BE49-F238E27FC236}">
                        <a16:creationId xmlns:a16="http://schemas.microsoft.com/office/drawing/2014/main" id="{FE0A53A7-DBE4-41C8-A0A3-AE5572F733CE}"/>
                      </a:ext>
                    </a:extLst>
                  </p:cNvPr>
                  <p:cNvSpPr/>
                  <p:nvPr/>
                </p:nvSpPr>
                <p:spPr>
                  <a:xfrm>
                    <a:off x="5799075" y="4597990"/>
                    <a:ext cx="123269" cy="57588"/>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0" name="矩形 239">
                    <a:extLst>
                      <a:ext uri="{FF2B5EF4-FFF2-40B4-BE49-F238E27FC236}">
                        <a16:creationId xmlns:a16="http://schemas.microsoft.com/office/drawing/2014/main" id="{19358106-14C5-4D09-A1AC-78525B3C7174}"/>
                      </a:ext>
                    </a:extLst>
                  </p:cNvPr>
                  <p:cNvSpPr/>
                  <p:nvPr/>
                </p:nvSpPr>
                <p:spPr>
                  <a:xfrm>
                    <a:off x="5922344" y="4597990"/>
                    <a:ext cx="220223" cy="57588"/>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3" name="组合 202">
                  <a:extLst>
                    <a:ext uri="{FF2B5EF4-FFF2-40B4-BE49-F238E27FC236}">
                      <a16:creationId xmlns:a16="http://schemas.microsoft.com/office/drawing/2014/main" id="{7CE49705-3EF5-4352-ADF2-02A1E0ED2C01}"/>
                    </a:ext>
                  </a:extLst>
                </p:cNvPr>
                <p:cNvGrpSpPr/>
                <p:nvPr/>
              </p:nvGrpSpPr>
              <p:grpSpPr>
                <a:xfrm>
                  <a:off x="1454171" y="3157663"/>
                  <a:ext cx="1717460" cy="57589"/>
                  <a:chOff x="4425107" y="4597989"/>
                  <a:chExt cx="1717460" cy="57589"/>
                </a:xfrm>
              </p:grpSpPr>
              <p:sp>
                <p:nvSpPr>
                  <p:cNvPr id="215" name="矩形 214">
                    <a:extLst>
                      <a:ext uri="{FF2B5EF4-FFF2-40B4-BE49-F238E27FC236}">
                        <a16:creationId xmlns:a16="http://schemas.microsoft.com/office/drawing/2014/main" id="{21F2E03D-E1FB-41C5-B6CC-91A3E798EAAF}"/>
                      </a:ext>
                    </a:extLst>
                  </p:cNvPr>
                  <p:cNvSpPr/>
                  <p:nvPr/>
                </p:nvSpPr>
                <p:spPr>
                  <a:xfrm>
                    <a:off x="4425107" y="4597989"/>
                    <a:ext cx="123269" cy="57588"/>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6" name="矩形 215">
                    <a:extLst>
                      <a:ext uri="{FF2B5EF4-FFF2-40B4-BE49-F238E27FC236}">
                        <a16:creationId xmlns:a16="http://schemas.microsoft.com/office/drawing/2014/main" id="{5F01F16F-4885-4DDF-B798-B7021800D14B}"/>
                      </a:ext>
                    </a:extLst>
                  </p:cNvPr>
                  <p:cNvSpPr/>
                  <p:nvPr/>
                </p:nvSpPr>
                <p:spPr>
                  <a:xfrm>
                    <a:off x="4548376" y="4597989"/>
                    <a:ext cx="220223" cy="57588"/>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7" name="矩形 216">
                    <a:extLst>
                      <a:ext uri="{FF2B5EF4-FFF2-40B4-BE49-F238E27FC236}">
                        <a16:creationId xmlns:a16="http://schemas.microsoft.com/office/drawing/2014/main" id="{457B993E-765D-4915-BD0D-585775DD78D5}"/>
                      </a:ext>
                    </a:extLst>
                  </p:cNvPr>
                  <p:cNvSpPr/>
                  <p:nvPr/>
                </p:nvSpPr>
                <p:spPr>
                  <a:xfrm>
                    <a:off x="4768599" y="4597990"/>
                    <a:ext cx="123269" cy="57588"/>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8" name="矩形 217">
                    <a:extLst>
                      <a:ext uri="{FF2B5EF4-FFF2-40B4-BE49-F238E27FC236}">
                        <a16:creationId xmlns:a16="http://schemas.microsoft.com/office/drawing/2014/main" id="{0EA297F9-BFED-4D69-AFD5-DDCE20B0ADFF}"/>
                      </a:ext>
                    </a:extLst>
                  </p:cNvPr>
                  <p:cNvSpPr/>
                  <p:nvPr/>
                </p:nvSpPr>
                <p:spPr>
                  <a:xfrm>
                    <a:off x="4891868" y="4597990"/>
                    <a:ext cx="220223" cy="57588"/>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9" name="矩形 218">
                    <a:extLst>
                      <a:ext uri="{FF2B5EF4-FFF2-40B4-BE49-F238E27FC236}">
                        <a16:creationId xmlns:a16="http://schemas.microsoft.com/office/drawing/2014/main" id="{19551625-510E-4321-B92D-ACCF2A38ACCD}"/>
                      </a:ext>
                    </a:extLst>
                  </p:cNvPr>
                  <p:cNvSpPr/>
                  <p:nvPr/>
                </p:nvSpPr>
                <p:spPr>
                  <a:xfrm>
                    <a:off x="5112091" y="4597990"/>
                    <a:ext cx="123269" cy="57588"/>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0" name="矩形 219">
                    <a:extLst>
                      <a:ext uri="{FF2B5EF4-FFF2-40B4-BE49-F238E27FC236}">
                        <a16:creationId xmlns:a16="http://schemas.microsoft.com/office/drawing/2014/main" id="{6524FAD7-D1B9-4E70-A90D-A0B3298DDFF5}"/>
                      </a:ext>
                    </a:extLst>
                  </p:cNvPr>
                  <p:cNvSpPr/>
                  <p:nvPr/>
                </p:nvSpPr>
                <p:spPr>
                  <a:xfrm>
                    <a:off x="5235360" y="4597990"/>
                    <a:ext cx="220223" cy="57588"/>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1" name="矩形 220">
                    <a:extLst>
                      <a:ext uri="{FF2B5EF4-FFF2-40B4-BE49-F238E27FC236}">
                        <a16:creationId xmlns:a16="http://schemas.microsoft.com/office/drawing/2014/main" id="{A3454ADC-5E1A-4FE0-A71E-16736A133344}"/>
                      </a:ext>
                    </a:extLst>
                  </p:cNvPr>
                  <p:cNvSpPr/>
                  <p:nvPr/>
                </p:nvSpPr>
                <p:spPr>
                  <a:xfrm>
                    <a:off x="5455583" y="4597990"/>
                    <a:ext cx="123269" cy="57588"/>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2" name="矩形 221">
                    <a:extLst>
                      <a:ext uri="{FF2B5EF4-FFF2-40B4-BE49-F238E27FC236}">
                        <a16:creationId xmlns:a16="http://schemas.microsoft.com/office/drawing/2014/main" id="{818CC147-CCE8-47B7-82E2-2C068C446C54}"/>
                      </a:ext>
                    </a:extLst>
                  </p:cNvPr>
                  <p:cNvSpPr/>
                  <p:nvPr/>
                </p:nvSpPr>
                <p:spPr>
                  <a:xfrm>
                    <a:off x="5578852" y="4597990"/>
                    <a:ext cx="220223" cy="57588"/>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3" name="矩形 222">
                    <a:extLst>
                      <a:ext uri="{FF2B5EF4-FFF2-40B4-BE49-F238E27FC236}">
                        <a16:creationId xmlns:a16="http://schemas.microsoft.com/office/drawing/2014/main" id="{F09B3BEB-402C-438C-92A2-EE3EEDF69D76}"/>
                      </a:ext>
                    </a:extLst>
                  </p:cNvPr>
                  <p:cNvSpPr/>
                  <p:nvPr/>
                </p:nvSpPr>
                <p:spPr>
                  <a:xfrm>
                    <a:off x="5799075" y="4597990"/>
                    <a:ext cx="123269" cy="57588"/>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4" name="矩形 223">
                    <a:extLst>
                      <a:ext uri="{FF2B5EF4-FFF2-40B4-BE49-F238E27FC236}">
                        <a16:creationId xmlns:a16="http://schemas.microsoft.com/office/drawing/2014/main" id="{3287B1A6-5270-46A6-A412-9E7F909B14E2}"/>
                      </a:ext>
                    </a:extLst>
                  </p:cNvPr>
                  <p:cNvSpPr/>
                  <p:nvPr/>
                </p:nvSpPr>
                <p:spPr>
                  <a:xfrm>
                    <a:off x="5922344" y="4597990"/>
                    <a:ext cx="220223" cy="57588"/>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4" name="组合 203">
                  <a:extLst>
                    <a:ext uri="{FF2B5EF4-FFF2-40B4-BE49-F238E27FC236}">
                      <a16:creationId xmlns:a16="http://schemas.microsoft.com/office/drawing/2014/main" id="{FEC374B5-E2DD-4796-A9B6-1DFE31A0B723}"/>
                    </a:ext>
                  </a:extLst>
                </p:cNvPr>
                <p:cNvGrpSpPr/>
                <p:nvPr/>
              </p:nvGrpSpPr>
              <p:grpSpPr>
                <a:xfrm>
                  <a:off x="5919298" y="3157484"/>
                  <a:ext cx="1717460" cy="57589"/>
                  <a:chOff x="4425107" y="4597989"/>
                  <a:chExt cx="1717460" cy="57589"/>
                </a:xfrm>
              </p:grpSpPr>
              <p:sp>
                <p:nvSpPr>
                  <p:cNvPr id="205" name="矩形 204">
                    <a:extLst>
                      <a:ext uri="{FF2B5EF4-FFF2-40B4-BE49-F238E27FC236}">
                        <a16:creationId xmlns:a16="http://schemas.microsoft.com/office/drawing/2014/main" id="{80DB2CC3-AD7B-4FA4-A3C6-DAF87533A8A3}"/>
                      </a:ext>
                    </a:extLst>
                  </p:cNvPr>
                  <p:cNvSpPr/>
                  <p:nvPr/>
                </p:nvSpPr>
                <p:spPr>
                  <a:xfrm>
                    <a:off x="4425107" y="4597989"/>
                    <a:ext cx="123269" cy="57588"/>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矩形 205">
                    <a:extLst>
                      <a:ext uri="{FF2B5EF4-FFF2-40B4-BE49-F238E27FC236}">
                        <a16:creationId xmlns:a16="http://schemas.microsoft.com/office/drawing/2014/main" id="{5EDED563-7979-41D9-9177-B05C22ADE32F}"/>
                      </a:ext>
                    </a:extLst>
                  </p:cNvPr>
                  <p:cNvSpPr/>
                  <p:nvPr/>
                </p:nvSpPr>
                <p:spPr>
                  <a:xfrm>
                    <a:off x="4548376" y="4597989"/>
                    <a:ext cx="220223" cy="57588"/>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矩形 206">
                    <a:extLst>
                      <a:ext uri="{FF2B5EF4-FFF2-40B4-BE49-F238E27FC236}">
                        <a16:creationId xmlns:a16="http://schemas.microsoft.com/office/drawing/2014/main" id="{CF5C9A5E-E577-4659-8924-B9B70EC0A6B2}"/>
                      </a:ext>
                    </a:extLst>
                  </p:cNvPr>
                  <p:cNvSpPr/>
                  <p:nvPr/>
                </p:nvSpPr>
                <p:spPr>
                  <a:xfrm>
                    <a:off x="4768599" y="4597990"/>
                    <a:ext cx="123269" cy="57588"/>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矩形 207">
                    <a:extLst>
                      <a:ext uri="{FF2B5EF4-FFF2-40B4-BE49-F238E27FC236}">
                        <a16:creationId xmlns:a16="http://schemas.microsoft.com/office/drawing/2014/main" id="{9CC61D61-A705-43D1-B469-D577F029A9B6}"/>
                      </a:ext>
                    </a:extLst>
                  </p:cNvPr>
                  <p:cNvSpPr/>
                  <p:nvPr/>
                </p:nvSpPr>
                <p:spPr>
                  <a:xfrm>
                    <a:off x="4891868" y="4597990"/>
                    <a:ext cx="220223" cy="57588"/>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 name="矩形 208">
                    <a:extLst>
                      <a:ext uri="{FF2B5EF4-FFF2-40B4-BE49-F238E27FC236}">
                        <a16:creationId xmlns:a16="http://schemas.microsoft.com/office/drawing/2014/main" id="{7979F1ED-260B-4DE1-8D52-B452A7D78BE7}"/>
                      </a:ext>
                    </a:extLst>
                  </p:cNvPr>
                  <p:cNvSpPr/>
                  <p:nvPr/>
                </p:nvSpPr>
                <p:spPr>
                  <a:xfrm>
                    <a:off x="5112091" y="4597990"/>
                    <a:ext cx="123269" cy="57588"/>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矩形 209">
                    <a:extLst>
                      <a:ext uri="{FF2B5EF4-FFF2-40B4-BE49-F238E27FC236}">
                        <a16:creationId xmlns:a16="http://schemas.microsoft.com/office/drawing/2014/main" id="{CA63CE30-ACF9-433C-A9EC-89A261257867}"/>
                      </a:ext>
                    </a:extLst>
                  </p:cNvPr>
                  <p:cNvSpPr/>
                  <p:nvPr/>
                </p:nvSpPr>
                <p:spPr>
                  <a:xfrm>
                    <a:off x="5235360" y="4597990"/>
                    <a:ext cx="220223" cy="57588"/>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1" name="矩形 210">
                    <a:extLst>
                      <a:ext uri="{FF2B5EF4-FFF2-40B4-BE49-F238E27FC236}">
                        <a16:creationId xmlns:a16="http://schemas.microsoft.com/office/drawing/2014/main" id="{ADF77919-A068-49B1-BE48-87AA7579354C}"/>
                      </a:ext>
                    </a:extLst>
                  </p:cNvPr>
                  <p:cNvSpPr/>
                  <p:nvPr/>
                </p:nvSpPr>
                <p:spPr>
                  <a:xfrm>
                    <a:off x="5455583" y="4597990"/>
                    <a:ext cx="123269" cy="57588"/>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2" name="矩形 211">
                    <a:extLst>
                      <a:ext uri="{FF2B5EF4-FFF2-40B4-BE49-F238E27FC236}">
                        <a16:creationId xmlns:a16="http://schemas.microsoft.com/office/drawing/2014/main" id="{85F0BF99-E2D8-4B19-AB0A-7371E3DC4303}"/>
                      </a:ext>
                    </a:extLst>
                  </p:cNvPr>
                  <p:cNvSpPr/>
                  <p:nvPr/>
                </p:nvSpPr>
                <p:spPr>
                  <a:xfrm>
                    <a:off x="5578852" y="4597990"/>
                    <a:ext cx="220223" cy="57588"/>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3" name="矩形 212">
                    <a:extLst>
                      <a:ext uri="{FF2B5EF4-FFF2-40B4-BE49-F238E27FC236}">
                        <a16:creationId xmlns:a16="http://schemas.microsoft.com/office/drawing/2014/main" id="{C361C731-0B46-43F6-A4A7-E969719A04D7}"/>
                      </a:ext>
                    </a:extLst>
                  </p:cNvPr>
                  <p:cNvSpPr/>
                  <p:nvPr/>
                </p:nvSpPr>
                <p:spPr>
                  <a:xfrm>
                    <a:off x="5799075" y="4597990"/>
                    <a:ext cx="123269" cy="57588"/>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4" name="矩形 213">
                    <a:extLst>
                      <a:ext uri="{FF2B5EF4-FFF2-40B4-BE49-F238E27FC236}">
                        <a16:creationId xmlns:a16="http://schemas.microsoft.com/office/drawing/2014/main" id="{E4513FCC-0E09-4A9F-B17C-63DB349D187B}"/>
                      </a:ext>
                    </a:extLst>
                  </p:cNvPr>
                  <p:cNvSpPr/>
                  <p:nvPr/>
                </p:nvSpPr>
                <p:spPr>
                  <a:xfrm>
                    <a:off x="5922344" y="4597990"/>
                    <a:ext cx="220223" cy="57588"/>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27" name="箭头: 右 126">
                <a:extLst>
                  <a:ext uri="{FF2B5EF4-FFF2-40B4-BE49-F238E27FC236}">
                    <a16:creationId xmlns:a16="http://schemas.microsoft.com/office/drawing/2014/main" id="{3C334434-2FA7-425A-87F2-8C74236C50DC}"/>
                  </a:ext>
                </a:extLst>
              </p:cNvPr>
              <p:cNvSpPr/>
              <p:nvPr/>
            </p:nvSpPr>
            <p:spPr>
              <a:xfrm rot="18696745">
                <a:off x="2253181" y="3457571"/>
                <a:ext cx="193688" cy="169277"/>
              </a:xfrm>
              <a:prstGeom prst="rightArrow">
                <a:avLst/>
              </a:prstGeom>
              <a:solidFill>
                <a:srgbClr val="85023E"/>
              </a:solidFill>
              <a:ln>
                <a:solidFill>
                  <a:srgbClr val="8502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8" name="组合 127">
                <a:extLst>
                  <a:ext uri="{FF2B5EF4-FFF2-40B4-BE49-F238E27FC236}">
                    <a16:creationId xmlns:a16="http://schemas.microsoft.com/office/drawing/2014/main" id="{C2A17ACB-F9B1-4CA3-8362-6C2055BAFD7F}"/>
                  </a:ext>
                </a:extLst>
              </p:cNvPr>
              <p:cNvGrpSpPr/>
              <p:nvPr/>
            </p:nvGrpSpPr>
            <p:grpSpPr>
              <a:xfrm>
                <a:off x="1237350" y="3649275"/>
                <a:ext cx="1302038" cy="817206"/>
                <a:chOff x="1235070" y="3616663"/>
                <a:chExt cx="1302038" cy="817206"/>
              </a:xfrm>
            </p:grpSpPr>
            <p:sp>
              <p:nvSpPr>
                <p:cNvPr id="168" name="矩形 167">
                  <a:extLst>
                    <a:ext uri="{FF2B5EF4-FFF2-40B4-BE49-F238E27FC236}">
                      <a16:creationId xmlns:a16="http://schemas.microsoft.com/office/drawing/2014/main" id="{0E90F38B-5D65-4D38-A88C-24BDFCA695B3}"/>
                    </a:ext>
                  </a:extLst>
                </p:cNvPr>
                <p:cNvSpPr/>
                <p:nvPr/>
              </p:nvSpPr>
              <p:spPr>
                <a:xfrm>
                  <a:off x="1253590" y="3616663"/>
                  <a:ext cx="1224028" cy="4612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9" name="组合 168">
                  <a:extLst>
                    <a:ext uri="{FF2B5EF4-FFF2-40B4-BE49-F238E27FC236}">
                      <a16:creationId xmlns:a16="http://schemas.microsoft.com/office/drawing/2014/main" id="{C04895BC-2DD4-444D-8533-2AE326EDDBC1}"/>
                    </a:ext>
                  </a:extLst>
                </p:cNvPr>
                <p:cNvGrpSpPr/>
                <p:nvPr/>
              </p:nvGrpSpPr>
              <p:grpSpPr>
                <a:xfrm>
                  <a:off x="1235070" y="3635029"/>
                  <a:ext cx="1302038" cy="798840"/>
                  <a:chOff x="1235070" y="3511009"/>
                  <a:chExt cx="1302038" cy="798840"/>
                </a:xfrm>
              </p:grpSpPr>
              <p:sp>
                <p:nvSpPr>
                  <p:cNvPr id="170" name="矩形: 圆角 169">
                    <a:extLst>
                      <a:ext uri="{FF2B5EF4-FFF2-40B4-BE49-F238E27FC236}">
                        <a16:creationId xmlns:a16="http://schemas.microsoft.com/office/drawing/2014/main" id="{D4F803AE-D6D7-4FD0-A9A4-5181D58B579A}"/>
                      </a:ext>
                    </a:extLst>
                  </p:cNvPr>
                  <p:cNvSpPr/>
                  <p:nvPr/>
                </p:nvSpPr>
                <p:spPr>
                  <a:xfrm>
                    <a:off x="1482010" y="4021091"/>
                    <a:ext cx="288758" cy="288758"/>
                  </a:xfrm>
                  <a:prstGeom prst="roundRect">
                    <a:avLst/>
                  </a:prstGeom>
                  <a:noFill/>
                  <a:ln w="19050">
                    <a:solidFill>
                      <a:srgbClr val="8502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Helvetica" panose="020B0604020202020204" pitchFamily="34" charset="0"/>
                        <a:cs typeface="Helvetica" panose="020B0604020202020204" pitchFamily="34" charset="0"/>
                      </a:rPr>
                      <a:t>2</a:t>
                    </a:r>
                    <a:endParaRPr lang="zh-CN" altLang="en-US" dirty="0">
                      <a:solidFill>
                        <a:schemeClr val="tx1"/>
                      </a:solidFill>
                      <a:latin typeface="Helvetica" panose="020B0604020202020204" pitchFamily="34" charset="0"/>
                      <a:cs typeface="Helvetica" panose="020B0604020202020204" pitchFamily="34" charset="0"/>
                    </a:endParaRPr>
                  </a:p>
                </p:txBody>
              </p:sp>
              <p:grpSp>
                <p:nvGrpSpPr>
                  <p:cNvPr id="171" name="组合 170">
                    <a:extLst>
                      <a:ext uri="{FF2B5EF4-FFF2-40B4-BE49-F238E27FC236}">
                        <a16:creationId xmlns:a16="http://schemas.microsoft.com/office/drawing/2014/main" id="{E39CB567-CF6F-4C6C-92AC-718E382B5D22}"/>
                      </a:ext>
                    </a:extLst>
                  </p:cNvPr>
                  <p:cNvGrpSpPr/>
                  <p:nvPr/>
                </p:nvGrpSpPr>
                <p:grpSpPr>
                  <a:xfrm>
                    <a:off x="1235070" y="3511009"/>
                    <a:ext cx="1302038" cy="402693"/>
                    <a:chOff x="1941710" y="3561657"/>
                    <a:chExt cx="1302038" cy="402693"/>
                  </a:xfrm>
                </p:grpSpPr>
                <p:grpSp>
                  <p:nvGrpSpPr>
                    <p:cNvPr id="174" name="组合 173">
                      <a:extLst>
                        <a:ext uri="{FF2B5EF4-FFF2-40B4-BE49-F238E27FC236}">
                          <a16:creationId xmlns:a16="http://schemas.microsoft.com/office/drawing/2014/main" id="{72D3F7B2-ED20-4D72-B130-7C0D8BC80CF1}"/>
                        </a:ext>
                      </a:extLst>
                    </p:cNvPr>
                    <p:cNvGrpSpPr/>
                    <p:nvPr/>
                  </p:nvGrpSpPr>
                  <p:grpSpPr>
                    <a:xfrm>
                      <a:off x="1941710" y="3561657"/>
                      <a:ext cx="1302038" cy="402693"/>
                      <a:chOff x="2348456" y="3374129"/>
                      <a:chExt cx="1302038" cy="402693"/>
                    </a:xfrm>
                  </p:grpSpPr>
                  <p:pic>
                    <p:nvPicPr>
                      <p:cNvPr id="176" name="图形 175" descr="步行">
                        <a:extLst>
                          <a:ext uri="{FF2B5EF4-FFF2-40B4-BE49-F238E27FC236}">
                            <a16:creationId xmlns:a16="http://schemas.microsoft.com/office/drawing/2014/main" id="{98094669-819D-4054-B6E6-941E9319A3C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48456" y="3374129"/>
                        <a:ext cx="360601" cy="360601"/>
                      </a:xfrm>
                      <a:prstGeom prst="rect">
                        <a:avLst/>
                      </a:prstGeom>
                    </p:spPr>
                  </p:pic>
                  <p:sp>
                    <p:nvSpPr>
                      <p:cNvPr id="201" name="文本框 200">
                        <a:extLst>
                          <a:ext uri="{FF2B5EF4-FFF2-40B4-BE49-F238E27FC236}">
                            <a16:creationId xmlns:a16="http://schemas.microsoft.com/office/drawing/2014/main" id="{1EACAD7D-1626-4B83-B6AB-E8064B924671}"/>
                          </a:ext>
                        </a:extLst>
                      </p:cNvPr>
                      <p:cNvSpPr txBox="1"/>
                      <p:nvPr/>
                    </p:nvSpPr>
                    <p:spPr>
                      <a:xfrm>
                        <a:off x="2601809" y="3438268"/>
                        <a:ext cx="1048685" cy="338554"/>
                      </a:xfrm>
                      <a:prstGeom prst="rect">
                        <a:avLst/>
                      </a:prstGeom>
                      <a:noFill/>
                    </p:spPr>
                    <p:txBody>
                      <a:bodyPr wrap="none" rtlCol="0">
                        <a:spAutoFit/>
                      </a:bodyPr>
                      <a:lstStyle/>
                      <a:p>
                        <a:r>
                          <a:rPr lang="en-US" altLang="zh-CN" sz="1600" dirty="0">
                            <a:latin typeface="Helvetica" panose="020B0604020202020204" pitchFamily="34" charset="0"/>
                            <a:cs typeface="Helvetica" panose="020B0604020202020204" pitchFamily="34" charset="0"/>
                          </a:rPr>
                          <a:t>Ridership</a:t>
                        </a:r>
                        <a:endParaRPr lang="zh-CN" altLang="en-US" sz="1600" dirty="0">
                          <a:latin typeface="Helvetica" panose="020B0604020202020204" pitchFamily="34" charset="0"/>
                          <a:cs typeface="Helvetica" panose="020B0604020202020204" pitchFamily="34" charset="0"/>
                        </a:endParaRPr>
                      </a:p>
                    </p:txBody>
                  </p:sp>
                </p:grpSp>
                <p:cxnSp>
                  <p:nvCxnSpPr>
                    <p:cNvPr id="175" name="直接连接符 174">
                      <a:extLst>
                        <a:ext uri="{FF2B5EF4-FFF2-40B4-BE49-F238E27FC236}">
                          <a16:creationId xmlns:a16="http://schemas.microsoft.com/office/drawing/2014/main" id="{179FCF18-517A-411D-ABB7-D5BE2AB85385}"/>
                        </a:ext>
                      </a:extLst>
                    </p:cNvPr>
                    <p:cNvCxnSpPr>
                      <a:cxnSpLocks/>
                    </p:cNvCxnSpPr>
                    <p:nvPr/>
                  </p:nvCxnSpPr>
                  <p:spPr>
                    <a:xfrm flipH="1">
                      <a:off x="2284066" y="3964350"/>
                      <a:ext cx="838028" cy="0"/>
                    </a:xfrm>
                    <a:prstGeom prst="line">
                      <a:avLst/>
                    </a:prstGeom>
                    <a:ln w="19050">
                      <a:solidFill>
                        <a:srgbClr val="85023E"/>
                      </a:solidFill>
                    </a:ln>
                  </p:spPr>
                  <p:style>
                    <a:lnRef idx="1">
                      <a:schemeClr val="accent1"/>
                    </a:lnRef>
                    <a:fillRef idx="0">
                      <a:schemeClr val="accent1"/>
                    </a:fillRef>
                    <a:effectRef idx="0">
                      <a:schemeClr val="accent1"/>
                    </a:effectRef>
                    <a:fontRef idx="minor">
                      <a:schemeClr val="tx1"/>
                    </a:fontRef>
                  </p:style>
                </p:cxnSp>
              </p:grpSp>
            </p:grpSp>
          </p:grpSp>
          <p:grpSp>
            <p:nvGrpSpPr>
              <p:cNvPr id="129" name="组合 128">
                <a:extLst>
                  <a:ext uri="{FF2B5EF4-FFF2-40B4-BE49-F238E27FC236}">
                    <a16:creationId xmlns:a16="http://schemas.microsoft.com/office/drawing/2014/main" id="{68087662-CF64-4000-963B-51A89E90A094}"/>
                  </a:ext>
                </a:extLst>
              </p:cNvPr>
              <p:cNvGrpSpPr/>
              <p:nvPr/>
            </p:nvGrpSpPr>
            <p:grpSpPr>
              <a:xfrm>
                <a:off x="4015864" y="3412280"/>
                <a:ext cx="387376" cy="169278"/>
                <a:chOff x="4044024" y="2918838"/>
                <a:chExt cx="387376" cy="169278"/>
              </a:xfrm>
            </p:grpSpPr>
            <p:sp>
              <p:nvSpPr>
                <p:cNvPr id="165" name="箭头: 右 164">
                  <a:extLst>
                    <a:ext uri="{FF2B5EF4-FFF2-40B4-BE49-F238E27FC236}">
                      <a16:creationId xmlns:a16="http://schemas.microsoft.com/office/drawing/2014/main" id="{B81DBDF4-BF04-4B39-A9B6-F060190B46FE}"/>
                    </a:ext>
                  </a:extLst>
                </p:cNvPr>
                <p:cNvSpPr/>
                <p:nvPr/>
              </p:nvSpPr>
              <p:spPr>
                <a:xfrm rot="10800000">
                  <a:off x="4044024" y="2918838"/>
                  <a:ext cx="193688" cy="169277"/>
                </a:xfrm>
                <a:prstGeom prst="rightArrow">
                  <a:avLst/>
                </a:prstGeom>
                <a:solidFill>
                  <a:srgbClr val="85023E"/>
                </a:solidFill>
                <a:ln>
                  <a:solidFill>
                    <a:srgbClr val="8502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箭头: 右 166">
                  <a:extLst>
                    <a:ext uri="{FF2B5EF4-FFF2-40B4-BE49-F238E27FC236}">
                      <a16:creationId xmlns:a16="http://schemas.microsoft.com/office/drawing/2014/main" id="{EB135854-F603-495B-B4C7-6EDC25E25A1C}"/>
                    </a:ext>
                  </a:extLst>
                </p:cNvPr>
                <p:cNvSpPr/>
                <p:nvPr/>
              </p:nvSpPr>
              <p:spPr>
                <a:xfrm>
                  <a:off x="4237712" y="2918839"/>
                  <a:ext cx="193688" cy="169277"/>
                </a:xfrm>
                <a:prstGeom prst="rightArrow">
                  <a:avLst/>
                </a:prstGeom>
                <a:solidFill>
                  <a:srgbClr val="85023E"/>
                </a:solidFill>
                <a:ln>
                  <a:solidFill>
                    <a:srgbClr val="8502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1" name="组合 150">
                <a:extLst>
                  <a:ext uri="{FF2B5EF4-FFF2-40B4-BE49-F238E27FC236}">
                    <a16:creationId xmlns:a16="http://schemas.microsoft.com/office/drawing/2014/main" id="{C64CD79C-14FB-4E84-8A84-7101647919C9}"/>
                  </a:ext>
                </a:extLst>
              </p:cNvPr>
              <p:cNvGrpSpPr/>
              <p:nvPr/>
            </p:nvGrpSpPr>
            <p:grpSpPr>
              <a:xfrm>
                <a:off x="3558534" y="3682228"/>
                <a:ext cx="1302038" cy="808365"/>
                <a:chOff x="3558534" y="3511009"/>
                <a:chExt cx="1302038" cy="808365"/>
              </a:xfrm>
            </p:grpSpPr>
            <p:grpSp>
              <p:nvGrpSpPr>
                <p:cNvPr id="152" name="组合 151">
                  <a:extLst>
                    <a:ext uri="{FF2B5EF4-FFF2-40B4-BE49-F238E27FC236}">
                      <a16:creationId xmlns:a16="http://schemas.microsoft.com/office/drawing/2014/main" id="{2A0C331E-50AF-41CA-A492-33D853A9ED0C}"/>
                    </a:ext>
                  </a:extLst>
                </p:cNvPr>
                <p:cNvGrpSpPr/>
                <p:nvPr/>
              </p:nvGrpSpPr>
              <p:grpSpPr>
                <a:xfrm>
                  <a:off x="3558534" y="3511009"/>
                  <a:ext cx="1302038" cy="402693"/>
                  <a:chOff x="3558534" y="3360310"/>
                  <a:chExt cx="1302038" cy="402693"/>
                </a:xfrm>
              </p:grpSpPr>
              <p:grpSp>
                <p:nvGrpSpPr>
                  <p:cNvPr id="159" name="组合 158">
                    <a:extLst>
                      <a:ext uri="{FF2B5EF4-FFF2-40B4-BE49-F238E27FC236}">
                        <a16:creationId xmlns:a16="http://schemas.microsoft.com/office/drawing/2014/main" id="{A9F2064A-F455-4A87-AD5F-254D8819EBD9}"/>
                      </a:ext>
                    </a:extLst>
                  </p:cNvPr>
                  <p:cNvGrpSpPr/>
                  <p:nvPr/>
                </p:nvGrpSpPr>
                <p:grpSpPr>
                  <a:xfrm>
                    <a:off x="3558534" y="3360310"/>
                    <a:ext cx="1302038" cy="402693"/>
                    <a:chOff x="2348456" y="3374129"/>
                    <a:chExt cx="1302038" cy="402693"/>
                  </a:xfrm>
                </p:grpSpPr>
                <p:pic>
                  <p:nvPicPr>
                    <p:cNvPr id="162" name="图形 161" descr="步行">
                      <a:extLst>
                        <a:ext uri="{FF2B5EF4-FFF2-40B4-BE49-F238E27FC236}">
                          <a16:creationId xmlns:a16="http://schemas.microsoft.com/office/drawing/2014/main" id="{9F983B4C-64DA-43B1-A782-56F8C61781D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48456" y="3374129"/>
                      <a:ext cx="360601" cy="360601"/>
                    </a:xfrm>
                    <a:prstGeom prst="rect">
                      <a:avLst/>
                    </a:prstGeom>
                  </p:spPr>
                </p:pic>
                <p:sp>
                  <p:nvSpPr>
                    <p:cNvPr id="164" name="文本框 163">
                      <a:extLst>
                        <a:ext uri="{FF2B5EF4-FFF2-40B4-BE49-F238E27FC236}">
                          <a16:creationId xmlns:a16="http://schemas.microsoft.com/office/drawing/2014/main" id="{5911C9F8-57EA-4C30-80D0-7FF65110C70C}"/>
                        </a:ext>
                      </a:extLst>
                    </p:cNvPr>
                    <p:cNvSpPr txBox="1"/>
                    <p:nvPr/>
                  </p:nvSpPr>
                  <p:spPr>
                    <a:xfrm>
                      <a:off x="2601809" y="3438268"/>
                      <a:ext cx="1048685" cy="338554"/>
                    </a:xfrm>
                    <a:prstGeom prst="rect">
                      <a:avLst/>
                    </a:prstGeom>
                    <a:noFill/>
                  </p:spPr>
                  <p:txBody>
                    <a:bodyPr wrap="none" rtlCol="0">
                      <a:spAutoFit/>
                    </a:bodyPr>
                    <a:lstStyle/>
                    <a:p>
                      <a:r>
                        <a:rPr lang="en-US" altLang="zh-CN" sz="1600" dirty="0">
                          <a:latin typeface="Helvetica" panose="020B0604020202020204" pitchFamily="34" charset="0"/>
                          <a:cs typeface="Helvetica" panose="020B0604020202020204" pitchFamily="34" charset="0"/>
                        </a:rPr>
                        <a:t>Ridership</a:t>
                      </a:r>
                      <a:endParaRPr lang="zh-CN" altLang="en-US" sz="1600" dirty="0">
                        <a:latin typeface="Helvetica" panose="020B0604020202020204" pitchFamily="34" charset="0"/>
                        <a:cs typeface="Helvetica" panose="020B0604020202020204" pitchFamily="34" charset="0"/>
                      </a:endParaRPr>
                    </a:p>
                  </p:txBody>
                </p:sp>
              </p:grpSp>
              <p:cxnSp>
                <p:nvCxnSpPr>
                  <p:cNvPr id="160" name="直接连接符 159">
                    <a:extLst>
                      <a:ext uri="{FF2B5EF4-FFF2-40B4-BE49-F238E27FC236}">
                        <a16:creationId xmlns:a16="http://schemas.microsoft.com/office/drawing/2014/main" id="{AB3A42D7-2495-4663-BCD5-D691CBAB7405}"/>
                      </a:ext>
                    </a:extLst>
                  </p:cNvPr>
                  <p:cNvCxnSpPr>
                    <a:cxnSpLocks/>
                  </p:cNvCxnSpPr>
                  <p:nvPr/>
                </p:nvCxnSpPr>
                <p:spPr>
                  <a:xfrm flipH="1">
                    <a:off x="3887513" y="3763003"/>
                    <a:ext cx="838028" cy="0"/>
                  </a:xfrm>
                  <a:prstGeom prst="line">
                    <a:avLst/>
                  </a:prstGeom>
                  <a:ln w="19050">
                    <a:solidFill>
                      <a:srgbClr val="85023E"/>
                    </a:solidFill>
                  </a:ln>
                </p:spPr>
                <p:style>
                  <a:lnRef idx="1">
                    <a:schemeClr val="accent1"/>
                  </a:lnRef>
                  <a:fillRef idx="0">
                    <a:schemeClr val="accent1"/>
                  </a:fillRef>
                  <a:effectRef idx="0">
                    <a:schemeClr val="accent1"/>
                  </a:effectRef>
                  <a:fontRef idx="minor">
                    <a:schemeClr val="tx1"/>
                  </a:fontRef>
                </p:style>
              </p:cxnSp>
            </p:grpSp>
            <p:sp>
              <p:nvSpPr>
                <p:cNvPr id="153" name="矩形: 圆角 152">
                  <a:extLst>
                    <a:ext uri="{FF2B5EF4-FFF2-40B4-BE49-F238E27FC236}">
                      <a16:creationId xmlns:a16="http://schemas.microsoft.com/office/drawing/2014/main" id="{35B9341D-6509-4BC1-96E1-B9F90466448B}"/>
                    </a:ext>
                  </a:extLst>
                </p:cNvPr>
                <p:cNvSpPr/>
                <p:nvPr/>
              </p:nvSpPr>
              <p:spPr>
                <a:xfrm>
                  <a:off x="3811887" y="4030616"/>
                  <a:ext cx="288758" cy="288758"/>
                </a:xfrm>
                <a:prstGeom prst="roundRect">
                  <a:avLst/>
                </a:prstGeom>
                <a:noFill/>
                <a:ln w="19050">
                  <a:solidFill>
                    <a:srgbClr val="8502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Helvetica" panose="020B0604020202020204" pitchFamily="34" charset="0"/>
                      <a:cs typeface="Helvetica" panose="020B0604020202020204" pitchFamily="34" charset="0"/>
                    </a:rPr>
                    <a:t>3</a:t>
                  </a:r>
                  <a:endParaRPr lang="zh-CN" altLang="en-US" dirty="0">
                    <a:solidFill>
                      <a:schemeClr val="tx1"/>
                    </a:solidFill>
                    <a:latin typeface="Helvetica" panose="020B0604020202020204" pitchFamily="34" charset="0"/>
                    <a:cs typeface="Helvetica" panose="020B0604020202020204" pitchFamily="34" charset="0"/>
                  </a:endParaRPr>
                </a:p>
              </p:txBody>
            </p:sp>
          </p:grpSp>
        </p:grpSp>
        <p:pic>
          <p:nvPicPr>
            <p:cNvPr id="99" name="图形 98" descr="步行">
              <a:extLst>
                <a:ext uri="{FF2B5EF4-FFF2-40B4-BE49-F238E27FC236}">
                  <a16:creationId xmlns:a16="http://schemas.microsoft.com/office/drawing/2014/main" id="{C943D42C-4E00-4528-842A-69092E5D07E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18866" y="2441616"/>
              <a:ext cx="360601" cy="360601"/>
            </a:xfrm>
            <a:prstGeom prst="rect">
              <a:avLst/>
            </a:prstGeom>
          </p:spPr>
        </p:pic>
        <p:cxnSp>
          <p:nvCxnSpPr>
            <p:cNvPr id="100" name="直接箭头连接符 99">
              <a:extLst>
                <a:ext uri="{FF2B5EF4-FFF2-40B4-BE49-F238E27FC236}">
                  <a16:creationId xmlns:a16="http://schemas.microsoft.com/office/drawing/2014/main" id="{A4A65CEA-C6C6-4D25-A2DE-4C80A3B640D5}"/>
                </a:ext>
              </a:extLst>
            </p:cNvPr>
            <p:cNvCxnSpPr>
              <a:cxnSpLocks/>
            </p:cNvCxnSpPr>
            <p:nvPr/>
          </p:nvCxnSpPr>
          <p:spPr>
            <a:xfrm flipH="1" flipV="1">
              <a:off x="6027680" y="2739154"/>
              <a:ext cx="253484" cy="487440"/>
            </a:xfrm>
            <a:prstGeom prst="straightConnector1">
              <a:avLst/>
            </a:prstGeom>
            <a:solidFill>
              <a:srgbClr val="85023E"/>
            </a:solidFill>
            <a:ln w="19050">
              <a:solidFill>
                <a:srgbClr val="85023E"/>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2" name="文本框 101">
              <a:extLst>
                <a:ext uri="{FF2B5EF4-FFF2-40B4-BE49-F238E27FC236}">
                  <a16:creationId xmlns:a16="http://schemas.microsoft.com/office/drawing/2014/main" id="{55F5F4E4-2D8C-46A1-91CC-DCD31ECC1059}"/>
                </a:ext>
              </a:extLst>
            </p:cNvPr>
            <p:cNvSpPr txBox="1"/>
            <p:nvPr/>
          </p:nvSpPr>
          <p:spPr>
            <a:xfrm>
              <a:off x="4243227" y="1772954"/>
              <a:ext cx="1894493" cy="369332"/>
            </a:xfrm>
            <a:prstGeom prst="rect">
              <a:avLst/>
            </a:prstGeom>
            <a:solidFill>
              <a:schemeClr val="bg1"/>
            </a:solidFill>
          </p:spPr>
          <p:txBody>
            <a:bodyPr wrap="none" rtlCol="0">
              <a:spAutoFit/>
            </a:bodyPr>
            <a:lstStyle/>
            <a:p>
              <a:r>
                <a:rPr lang="en-US" altLang="zh-CN" dirty="0">
                  <a:latin typeface="Helvetica" panose="020B0604020202020204" pitchFamily="34" charset="0"/>
                  <a:cs typeface="Helvetica" panose="020B0604020202020204" pitchFamily="34" charset="0"/>
                </a:rPr>
                <a:t>Walking duration</a:t>
              </a:r>
              <a:endParaRPr lang="zh-CN" altLang="en-US" dirty="0">
                <a:latin typeface="Helvetica" panose="020B0604020202020204" pitchFamily="34" charset="0"/>
                <a:cs typeface="Helvetica" panose="020B0604020202020204" pitchFamily="34" charset="0"/>
              </a:endParaRPr>
            </a:p>
          </p:txBody>
        </p:sp>
        <p:cxnSp>
          <p:nvCxnSpPr>
            <p:cNvPr id="103" name="直接连接符 102">
              <a:extLst>
                <a:ext uri="{FF2B5EF4-FFF2-40B4-BE49-F238E27FC236}">
                  <a16:creationId xmlns:a16="http://schemas.microsoft.com/office/drawing/2014/main" id="{F125AEA9-2E6F-45A1-8C07-26E8CAF5EBEB}"/>
                </a:ext>
              </a:extLst>
            </p:cNvPr>
            <p:cNvCxnSpPr>
              <a:cxnSpLocks/>
            </p:cNvCxnSpPr>
            <p:nvPr/>
          </p:nvCxnSpPr>
          <p:spPr>
            <a:xfrm flipH="1">
              <a:off x="4359423" y="2142286"/>
              <a:ext cx="1552955" cy="0"/>
            </a:xfrm>
            <a:prstGeom prst="line">
              <a:avLst/>
            </a:prstGeom>
            <a:solidFill>
              <a:srgbClr val="85023E"/>
            </a:solidFill>
            <a:ln w="19050">
              <a:solidFill>
                <a:srgbClr val="85023E"/>
              </a:solidFill>
            </a:ln>
          </p:spPr>
          <p:style>
            <a:lnRef idx="1">
              <a:schemeClr val="accent1"/>
            </a:lnRef>
            <a:fillRef idx="0">
              <a:schemeClr val="accent1"/>
            </a:fillRef>
            <a:effectRef idx="0">
              <a:schemeClr val="accent1"/>
            </a:effectRef>
            <a:fontRef idx="minor">
              <a:schemeClr val="tx1"/>
            </a:fontRef>
          </p:style>
        </p:cxnSp>
        <p:sp>
          <p:nvSpPr>
            <p:cNvPr id="104" name="矩形: 圆角 103">
              <a:extLst>
                <a:ext uri="{FF2B5EF4-FFF2-40B4-BE49-F238E27FC236}">
                  <a16:creationId xmlns:a16="http://schemas.microsoft.com/office/drawing/2014/main" id="{B6F94235-898A-4734-9E4C-648DBD69C52D}"/>
                </a:ext>
              </a:extLst>
            </p:cNvPr>
            <p:cNvSpPr/>
            <p:nvPr/>
          </p:nvSpPr>
          <p:spPr>
            <a:xfrm>
              <a:off x="4359423" y="2257667"/>
              <a:ext cx="288758" cy="288758"/>
            </a:xfrm>
            <a:prstGeom prst="roundRect">
              <a:avLst/>
            </a:prstGeom>
            <a:noFill/>
            <a:ln w="19050">
              <a:solidFill>
                <a:srgbClr val="8502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Helvetica" panose="020B0604020202020204" pitchFamily="34" charset="0"/>
                  <a:cs typeface="Helvetica" panose="020B0604020202020204" pitchFamily="34" charset="0"/>
                </a:rPr>
                <a:t>1</a:t>
              </a:r>
              <a:endParaRPr lang="zh-CN" altLang="en-US" dirty="0">
                <a:solidFill>
                  <a:schemeClr val="tx1"/>
                </a:solidFill>
                <a:latin typeface="Helvetica" panose="020B0604020202020204" pitchFamily="34" charset="0"/>
                <a:cs typeface="Helvetica" panose="020B0604020202020204" pitchFamily="34" charset="0"/>
              </a:endParaRPr>
            </a:p>
          </p:txBody>
        </p:sp>
        <p:sp>
          <p:nvSpPr>
            <p:cNvPr id="105" name="箭头: 右 104">
              <a:extLst>
                <a:ext uri="{FF2B5EF4-FFF2-40B4-BE49-F238E27FC236}">
                  <a16:creationId xmlns:a16="http://schemas.microsoft.com/office/drawing/2014/main" id="{91CEB722-757D-49F0-82A3-1CCCD17453CB}"/>
                </a:ext>
              </a:extLst>
            </p:cNvPr>
            <p:cNvSpPr/>
            <p:nvPr/>
          </p:nvSpPr>
          <p:spPr>
            <a:xfrm rot="2357528">
              <a:off x="5325929" y="2320799"/>
              <a:ext cx="193688" cy="169277"/>
            </a:xfrm>
            <a:prstGeom prst="rightArrow">
              <a:avLst/>
            </a:prstGeom>
            <a:solidFill>
              <a:srgbClr val="85023E"/>
            </a:solidFill>
            <a:ln>
              <a:solidFill>
                <a:srgbClr val="8502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2534934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矩形 60">
            <a:extLst>
              <a:ext uri="{FF2B5EF4-FFF2-40B4-BE49-F238E27FC236}">
                <a16:creationId xmlns:a16="http://schemas.microsoft.com/office/drawing/2014/main" id="{CD1D93E5-5FB9-4B78-AAC7-28042F21C112}"/>
              </a:ext>
            </a:extLst>
          </p:cNvPr>
          <p:cNvSpPr/>
          <p:nvPr/>
        </p:nvSpPr>
        <p:spPr>
          <a:xfrm>
            <a:off x="0" y="537685"/>
            <a:ext cx="9144000" cy="3962876"/>
          </a:xfrm>
          <a:prstGeom prst="rect">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elvetica" panose="020B0604020202020204" pitchFamily="34" charset="0"/>
              <a:cs typeface="Helvetica" panose="020B0604020202020204" pitchFamily="34" charset="0"/>
            </a:endParaRPr>
          </a:p>
        </p:txBody>
      </p:sp>
      <p:sp>
        <p:nvSpPr>
          <p:cNvPr id="9" name="文本框 8">
            <a:extLst>
              <a:ext uri="{FF2B5EF4-FFF2-40B4-BE49-F238E27FC236}">
                <a16:creationId xmlns:a16="http://schemas.microsoft.com/office/drawing/2014/main" id="{569A348F-8472-4C4D-9E9E-EA67A912B7B0}"/>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5 - Influencing Factors on Transit Ridership at Station-to-Station Level</a:t>
            </a:r>
            <a:endParaRPr lang="en-US" altLang="zh-CN" sz="1400" i="1" dirty="0">
              <a:latin typeface="Times New Roman" panose="02020603050405020304" pitchFamily="18" charset="0"/>
              <a:cs typeface="Times New Roman" panose="02020603050405020304" pitchFamily="18" charset="0"/>
            </a:endParaRPr>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Introduction</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rgbClr val="FF6699"/>
          </a:solidFill>
          <a:ln w="28575" cap="flat">
            <a:solidFill>
              <a:srgbClr val="FF6699"/>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2800" b="0" i="0" u="none" strike="noStrike" cap="none" spc="0" normalizeH="0" baseline="0" dirty="0">
                <a:ln>
                  <a:noFill/>
                </a:ln>
                <a:solidFill>
                  <a:srgbClr val="FFFFFF"/>
                </a:solidFill>
                <a:effectLst/>
                <a:uFillTx/>
                <a:latin typeface="Helvetica" panose="020B0604020202020204" pitchFamily="34" charset="0"/>
                <a:cs typeface="Helvetica" panose="020B0604020202020204" pitchFamily="34" charset="0"/>
                <a:sym typeface="Helvetica Light"/>
              </a:rPr>
              <a:t>5.1</a:t>
            </a:r>
            <a:endParaRPr kumimoji="0" lang="zh-CN" altLang="en-US" sz="2800" b="0" i="0" u="none" strike="noStrike" cap="none" spc="0" normalizeH="0" baseline="0" dirty="0">
              <a:ln>
                <a:noFill/>
              </a:ln>
              <a:solidFill>
                <a:srgbClr val="FFFFFF"/>
              </a:solidFill>
              <a:effectLst/>
              <a:uFillTx/>
              <a:latin typeface="Helvetica" panose="020B0604020202020204" pitchFamily="34" charset="0"/>
              <a:cs typeface="Helvetica" panose="020B0604020202020204" pitchFamily="34" charset="0"/>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rgbClr val="FF6699"/>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22733C4F-F7F9-47C7-905E-85A534962B8C}"/>
              </a:ext>
            </a:extLst>
          </p:cNvPr>
          <p:cNvSpPr>
            <a:spLocks noGrp="1"/>
          </p:cNvSpPr>
          <p:nvPr>
            <p:ph type="sldNum" sz="quarter" idx="12"/>
          </p:nvPr>
        </p:nvSpPr>
        <p:spPr/>
        <p:txBody>
          <a:bodyPr/>
          <a:lstStyle/>
          <a:p>
            <a:fld id="{A17BB91D-344C-44E0-9148-DFE0CFF5CFC9}" type="slidenum">
              <a:rPr lang="zh-CN" altLang="en-US" smtClean="0"/>
              <a:t>60</a:t>
            </a:fld>
            <a:endParaRPr lang="zh-CN" altLang="en-US"/>
          </a:p>
        </p:txBody>
      </p:sp>
      <p:grpSp>
        <p:nvGrpSpPr>
          <p:cNvPr id="22" name="组合 21">
            <a:extLst>
              <a:ext uri="{FF2B5EF4-FFF2-40B4-BE49-F238E27FC236}">
                <a16:creationId xmlns:a16="http://schemas.microsoft.com/office/drawing/2014/main" id="{2C8A8CF0-76C1-4E83-AD9D-0BC448B69929}"/>
              </a:ext>
            </a:extLst>
          </p:cNvPr>
          <p:cNvGrpSpPr/>
          <p:nvPr/>
        </p:nvGrpSpPr>
        <p:grpSpPr>
          <a:xfrm>
            <a:off x="306570" y="591906"/>
            <a:ext cx="2022729" cy="461665"/>
            <a:chOff x="-3" y="4326643"/>
            <a:chExt cx="2022729" cy="461665"/>
          </a:xfrm>
        </p:grpSpPr>
        <p:sp>
          <p:nvSpPr>
            <p:cNvPr id="23" name="矩形 22">
              <a:extLst>
                <a:ext uri="{FF2B5EF4-FFF2-40B4-BE49-F238E27FC236}">
                  <a16:creationId xmlns:a16="http://schemas.microsoft.com/office/drawing/2014/main" id="{94370694-C36F-4930-9D05-29AF377CBCF4}"/>
                </a:ext>
              </a:extLst>
            </p:cNvPr>
            <p:cNvSpPr/>
            <p:nvPr/>
          </p:nvSpPr>
          <p:spPr>
            <a:xfrm>
              <a:off x="-3" y="4460785"/>
              <a:ext cx="193382" cy="193382"/>
            </a:xfrm>
            <a:prstGeom prst="rect">
              <a:avLst/>
            </a:prstGeom>
            <a:solidFill>
              <a:srgbClr val="FF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24" name="文本框 23">
              <a:extLst>
                <a:ext uri="{FF2B5EF4-FFF2-40B4-BE49-F238E27FC236}">
                  <a16:creationId xmlns:a16="http://schemas.microsoft.com/office/drawing/2014/main" id="{3CF38DBF-8AF1-4299-8B8D-08814A05CC5B}"/>
                </a:ext>
              </a:extLst>
            </p:cNvPr>
            <p:cNvSpPr txBox="1"/>
            <p:nvPr/>
          </p:nvSpPr>
          <p:spPr>
            <a:xfrm>
              <a:off x="193379" y="4326643"/>
              <a:ext cx="1829347" cy="461665"/>
            </a:xfrm>
            <a:prstGeom prst="rect">
              <a:avLst/>
            </a:prstGeom>
            <a:noFill/>
          </p:spPr>
          <p:txBody>
            <a:bodyPr wrap="none" rtlCol="0">
              <a:spAutoFit/>
            </a:bodyPr>
            <a:lstStyle/>
            <a:p>
              <a:r>
                <a:rPr lang="en-US" altLang="zh-CN" sz="2400" dirty="0">
                  <a:latin typeface="Helvetica" panose="020B0604020202020204" pitchFamily="34" charset="0"/>
                  <a:ea typeface="+mj-ea"/>
                  <a:cs typeface="Helvetica" panose="020B0604020202020204" pitchFamily="34" charset="0"/>
                </a:rPr>
                <a:t>Background</a:t>
              </a:r>
            </a:p>
          </p:txBody>
        </p:sp>
      </p:grpSp>
      <p:grpSp>
        <p:nvGrpSpPr>
          <p:cNvPr id="54" name="组合 53">
            <a:extLst>
              <a:ext uri="{FF2B5EF4-FFF2-40B4-BE49-F238E27FC236}">
                <a16:creationId xmlns:a16="http://schemas.microsoft.com/office/drawing/2014/main" id="{883326C7-A71A-4BDD-AB7D-6357883E60F9}"/>
              </a:ext>
            </a:extLst>
          </p:cNvPr>
          <p:cNvGrpSpPr/>
          <p:nvPr/>
        </p:nvGrpSpPr>
        <p:grpSpPr>
          <a:xfrm>
            <a:off x="306570" y="4774305"/>
            <a:ext cx="2896366" cy="461665"/>
            <a:chOff x="-3" y="4326643"/>
            <a:chExt cx="2896366" cy="461665"/>
          </a:xfrm>
        </p:grpSpPr>
        <p:sp>
          <p:nvSpPr>
            <p:cNvPr id="55" name="矩形 54">
              <a:extLst>
                <a:ext uri="{FF2B5EF4-FFF2-40B4-BE49-F238E27FC236}">
                  <a16:creationId xmlns:a16="http://schemas.microsoft.com/office/drawing/2014/main" id="{CED69684-67A9-4785-99EF-C544F0F776C1}"/>
                </a:ext>
              </a:extLst>
            </p:cNvPr>
            <p:cNvSpPr/>
            <p:nvPr/>
          </p:nvSpPr>
          <p:spPr>
            <a:xfrm>
              <a:off x="-3" y="4460785"/>
              <a:ext cx="193382" cy="193382"/>
            </a:xfrm>
            <a:prstGeom prst="rect">
              <a:avLst/>
            </a:prstGeom>
            <a:solidFill>
              <a:srgbClr val="FF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56" name="文本框 55">
              <a:extLst>
                <a:ext uri="{FF2B5EF4-FFF2-40B4-BE49-F238E27FC236}">
                  <a16:creationId xmlns:a16="http://schemas.microsoft.com/office/drawing/2014/main" id="{0EFD53E7-88B7-43F0-8D29-20980F6CA5FB}"/>
                </a:ext>
              </a:extLst>
            </p:cNvPr>
            <p:cNvSpPr txBox="1"/>
            <p:nvPr/>
          </p:nvSpPr>
          <p:spPr>
            <a:xfrm>
              <a:off x="193379" y="4326643"/>
              <a:ext cx="2702984" cy="461665"/>
            </a:xfrm>
            <a:prstGeom prst="rect">
              <a:avLst/>
            </a:prstGeom>
            <a:noFill/>
          </p:spPr>
          <p:txBody>
            <a:bodyPr wrap="none" rtlCol="0">
              <a:spAutoFit/>
            </a:bodyPr>
            <a:lstStyle/>
            <a:p>
              <a:r>
                <a:rPr lang="en-US" altLang="zh-CN" sz="2400" dirty="0">
                  <a:latin typeface="Helvetica" panose="020B0604020202020204" pitchFamily="34" charset="0"/>
                  <a:ea typeface="+mj-ea"/>
                  <a:cs typeface="Helvetica" panose="020B0604020202020204" pitchFamily="34" charset="0"/>
                </a:rPr>
                <a:t>Research purpose</a:t>
              </a:r>
            </a:p>
          </p:txBody>
        </p:sp>
      </p:grpSp>
      <p:sp>
        <p:nvSpPr>
          <p:cNvPr id="3" name="矩形 2">
            <a:extLst>
              <a:ext uri="{FF2B5EF4-FFF2-40B4-BE49-F238E27FC236}">
                <a16:creationId xmlns:a16="http://schemas.microsoft.com/office/drawing/2014/main" id="{46DFA556-C56A-4B4F-A8BB-95A6E017D173}"/>
              </a:ext>
            </a:extLst>
          </p:cNvPr>
          <p:cNvSpPr/>
          <p:nvPr/>
        </p:nvSpPr>
        <p:spPr>
          <a:xfrm>
            <a:off x="499951" y="5472854"/>
            <a:ext cx="8044571" cy="456535"/>
          </a:xfrm>
          <a:prstGeom prst="rect">
            <a:avLst/>
          </a:prstGeom>
        </p:spPr>
        <p:txBody>
          <a:bodyPr wrap="square">
            <a:spAutoFit/>
          </a:bodyPr>
          <a:lstStyle/>
          <a:p>
            <a:pPr indent="-285750">
              <a:lnSpc>
                <a:spcPct val="150000"/>
              </a:lnSpc>
              <a:spcAft>
                <a:spcPts val="0"/>
              </a:spcAft>
              <a:buFont typeface="Wingdings" panose="05000000000000000000" pitchFamily="2" charset="2"/>
              <a:buChar char="l"/>
            </a:pPr>
            <a:r>
              <a:rPr lang="en-US" altLang="zh-CN" kern="100" dirty="0">
                <a:latin typeface="Helvetica" panose="020B0604020202020204" pitchFamily="34" charset="0"/>
                <a:ea typeface="MS Mincho" panose="02020609040205080304" pitchFamily="49" charset="-128"/>
                <a:cs typeface="Helvetica" panose="020B0604020202020204" pitchFamily="34" charset="0"/>
              </a:rPr>
              <a:t>Explore the influence of land-use on the </a:t>
            </a:r>
            <a:r>
              <a:rPr lang="en-US" altLang="zh-CN" kern="100" dirty="0">
                <a:solidFill>
                  <a:srgbClr val="FF3300"/>
                </a:solidFill>
                <a:latin typeface="Helvetica" panose="020B0604020202020204" pitchFamily="34" charset="0"/>
                <a:ea typeface="MS Mincho" panose="02020609040205080304" pitchFamily="49" charset="-128"/>
                <a:cs typeface="Helvetica" panose="020B0604020202020204" pitchFamily="34" charset="0"/>
              </a:rPr>
              <a:t>choice of destination station</a:t>
            </a:r>
          </a:p>
        </p:txBody>
      </p:sp>
      <p:sp>
        <p:nvSpPr>
          <p:cNvPr id="60" name="矩形 59">
            <a:extLst>
              <a:ext uri="{FF2B5EF4-FFF2-40B4-BE49-F238E27FC236}">
                <a16:creationId xmlns:a16="http://schemas.microsoft.com/office/drawing/2014/main" id="{608AF58E-B544-45D6-8F74-5B80164918FE}"/>
              </a:ext>
            </a:extLst>
          </p:cNvPr>
          <p:cNvSpPr/>
          <p:nvPr/>
        </p:nvSpPr>
        <p:spPr>
          <a:xfrm>
            <a:off x="499950" y="3384752"/>
            <a:ext cx="8044571" cy="872034"/>
          </a:xfrm>
          <a:prstGeom prst="rect">
            <a:avLst/>
          </a:prstGeom>
        </p:spPr>
        <p:txBody>
          <a:bodyPr wrap="square">
            <a:spAutoFit/>
          </a:bodyPr>
          <a:lstStyle/>
          <a:p>
            <a:pPr indent="-285750">
              <a:lnSpc>
                <a:spcPct val="150000"/>
              </a:lnSpc>
              <a:spcAft>
                <a:spcPts val="0"/>
              </a:spcAft>
              <a:buFont typeface="Wingdings" panose="05000000000000000000" pitchFamily="2" charset="2"/>
              <a:buChar char="l"/>
            </a:pPr>
            <a:r>
              <a:rPr lang="en-US" altLang="zh-CN" kern="100" dirty="0">
                <a:latin typeface="Helvetica" panose="020B0604020202020204" pitchFamily="34" charset="0"/>
                <a:ea typeface="MS Mincho" panose="02020609040205080304" pitchFamily="49" charset="-128"/>
                <a:cs typeface="Helvetica" panose="020B0604020202020204" pitchFamily="34" charset="0"/>
              </a:rPr>
              <a:t>The </a:t>
            </a:r>
            <a:r>
              <a:rPr lang="en-US" altLang="zh-CN" kern="100" dirty="0">
                <a:solidFill>
                  <a:srgbClr val="FF3300"/>
                </a:solidFill>
                <a:latin typeface="Helvetica" panose="020B0604020202020204" pitchFamily="34" charset="0"/>
                <a:ea typeface="MS Mincho" panose="02020609040205080304" pitchFamily="49" charset="-128"/>
                <a:cs typeface="Helvetica" panose="020B0604020202020204" pitchFamily="34" charset="0"/>
              </a:rPr>
              <a:t>variation</a:t>
            </a:r>
            <a:r>
              <a:rPr lang="en-US" altLang="zh-CN" kern="100" dirty="0">
                <a:latin typeface="Helvetica" panose="020B0604020202020204" pitchFamily="34" charset="0"/>
                <a:ea typeface="MS Mincho" panose="02020609040205080304" pitchFamily="49" charset="-128"/>
                <a:cs typeface="Helvetica" panose="020B0604020202020204" pitchFamily="34" charset="0"/>
              </a:rPr>
              <a:t> of land use in the </a:t>
            </a:r>
            <a:r>
              <a:rPr lang="en-US" altLang="zh-CN" kern="100" dirty="0">
                <a:solidFill>
                  <a:srgbClr val="FF3300"/>
                </a:solidFill>
                <a:latin typeface="Helvetica" panose="020B0604020202020204" pitchFamily="34" charset="0"/>
                <a:ea typeface="MS Mincho" panose="02020609040205080304" pitchFamily="49" charset="-128"/>
                <a:cs typeface="Helvetica" panose="020B0604020202020204" pitchFamily="34" charset="0"/>
              </a:rPr>
              <a:t>catchment B</a:t>
            </a:r>
            <a:r>
              <a:rPr lang="en-US" altLang="zh-CN" kern="100" dirty="0">
                <a:latin typeface="Helvetica" panose="020B0604020202020204" pitchFamily="34" charset="0"/>
                <a:ea typeface="MS Mincho" panose="02020609040205080304" pitchFamily="49" charset="-128"/>
                <a:cs typeface="Helvetica" panose="020B0604020202020204" pitchFamily="34" charset="0"/>
              </a:rPr>
              <a:t> can affect the </a:t>
            </a:r>
            <a:r>
              <a:rPr lang="en-US" altLang="zh-CN" kern="100" dirty="0">
                <a:solidFill>
                  <a:srgbClr val="FF3300"/>
                </a:solidFill>
                <a:latin typeface="Helvetica" panose="020B0604020202020204" pitchFamily="34" charset="0"/>
                <a:ea typeface="MS Mincho" panose="02020609040205080304" pitchFamily="49" charset="-128"/>
                <a:cs typeface="Helvetica" panose="020B0604020202020204" pitchFamily="34" charset="0"/>
              </a:rPr>
              <a:t>probability</a:t>
            </a:r>
            <a:r>
              <a:rPr lang="en-US" altLang="zh-CN" kern="100" dirty="0">
                <a:latin typeface="Helvetica" panose="020B0604020202020204" pitchFamily="34" charset="0"/>
                <a:ea typeface="MS Mincho" panose="02020609040205080304" pitchFamily="49" charset="-128"/>
                <a:cs typeface="Helvetica" panose="020B0604020202020204" pitchFamily="34" charset="0"/>
              </a:rPr>
              <a:t> that passengers </a:t>
            </a:r>
            <a:r>
              <a:rPr lang="en-US" altLang="zh-CN" kern="100" dirty="0">
                <a:solidFill>
                  <a:srgbClr val="FF3300"/>
                </a:solidFill>
                <a:latin typeface="Helvetica" panose="020B0604020202020204" pitchFamily="34" charset="0"/>
                <a:ea typeface="MS Mincho" panose="02020609040205080304" pitchFamily="49" charset="-128"/>
                <a:cs typeface="Helvetica" panose="020B0604020202020204" pitchFamily="34" charset="0"/>
              </a:rPr>
              <a:t>boarding from station A</a:t>
            </a:r>
            <a:r>
              <a:rPr lang="en-US" altLang="zh-CN" kern="100" dirty="0">
                <a:latin typeface="Helvetica" panose="020B0604020202020204" pitchFamily="34" charset="0"/>
                <a:ea typeface="MS Mincho" panose="02020609040205080304" pitchFamily="49" charset="-128"/>
                <a:cs typeface="Helvetica" panose="020B0604020202020204" pitchFamily="34" charset="0"/>
              </a:rPr>
              <a:t> choose </a:t>
            </a:r>
            <a:r>
              <a:rPr lang="en-US" altLang="zh-CN" kern="100" dirty="0">
                <a:solidFill>
                  <a:srgbClr val="FF3300"/>
                </a:solidFill>
                <a:latin typeface="Helvetica" panose="020B0604020202020204" pitchFamily="34" charset="0"/>
                <a:ea typeface="MS Mincho" panose="02020609040205080304" pitchFamily="49" charset="-128"/>
                <a:cs typeface="Helvetica" panose="020B0604020202020204" pitchFamily="34" charset="0"/>
              </a:rPr>
              <a:t>station B as the destination</a:t>
            </a:r>
          </a:p>
        </p:txBody>
      </p:sp>
      <p:grpSp>
        <p:nvGrpSpPr>
          <p:cNvPr id="15" name="组合 14">
            <a:extLst>
              <a:ext uri="{FF2B5EF4-FFF2-40B4-BE49-F238E27FC236}">
                <a16:creationId xmlns:a16="http://schemas.microsoft.com/office/drawing/2014/main" id="{A2E57582-2B10-435C-966E-C1F01E039B09}"/>
              </a:ext>
            </a:extLst>
          </p:cNvPr>
          <p:cNvGrpSpPr/>
          <p:nvPr/>
        </p:nvGrpSpPr>
        <p:grpSpPr>
          <a:xfrm>
            <a:off x="698853" y="1284642"/>
            <a:ext cx="7957464" cy="1811819"/>
            <a:chOff x="698853" y="1391705"/>
            <a:chExt cx="7957464" cy="1811819"/>
          </a:xfrm>
        </p:grpSpPr>
        <p:grpSp>
          <p:nvGrpSpPr>
            <p:cNvPr id="7" name="组合 6">
              <a:extLst>
                <a:ext uri="{FF2B5EF4-FFF2-40B4-BE49-F238E27FC236}">
                  <a16:creationId xmlns:a16="http://schemas.microsoft.com/office/drawing/2014/main" id="{A7814D2B-B788-4B58-B1EA-7484D5DF8989}"/>
                </a:ext>
              </a:extLst>
            </p:cNvPr>
            <p:cNvGrpSpPr/>
            <p:nvPr/>
          </p:nvGrpSpPr>
          <p:grpSpPr>
            <a:xfrm>
              <a:off x="698853" y="1391705"/>
              <a:ext cx="7957464" cy="1811819"/>
              <a:chOff x="698853" y="1605767"/>
              <a:chExt cx="7957464" cy="1811819"/>
            </a:xfrm>
          </p:grpSpPr>
          <p:grpSp>
            <p:nvGrpSpPr>
              <p:cNvPr id="27" name="组合 26">
                <a:extLst>
                  <a:ext uri="{FF2B5EF4-FFF2-40B4-BE49-F238E27FC236}">
                    <a16:creationId xmlns:a16="http://schemas.microsoft.com/office/drawing/2014/main" id="{981E17E5-CC62-42C6-B1CD-B100D8D5B34B}"/>
                  </a:ext>
                </a:extLst>
              </p:cNvPr>
              <p:cNvGrpSpPr/>
              <p:nvPr/>
            </p:nvGrpSpPr>
            <p:grpSpPr>
              <a:xfrm>
                <a:off x="698853" y="1605767"/>
                <a:ext cx="4460692" cy="1189814"/>
                <a:chOff x="1926049" y="4701144"/>
                <a:chExt cx="4460692" cy="1189814"/>
              </a:xfrm>
            </p:grpSpPr>
            <p:sp>
              <p:nvSpPr>
                <p:cNvPr id="28" name="椭圆 27">
                  <a:extLst>
                    <a:ext uri="{FF2B5EF4-FFF2-40B4-BE49-F238E27FC236}">
                      <a16:creationId xmlns:a16="http://schemas.microsoft.com/office/drawing/2014/main" id="{7DA83A3F-0867-4DDF-81F2-325D738958D7}"/>
                    </a:ext>
                  </a:extLst>
                </p:cNvPr>
                <p:cNvSpPr/>
                <p:nvPr/>
              </p:nvSpPr>
              <p:spPr>
                <a:xfrm>
                  <a:off x="2312632" y="5207377"/>
                  <a:ext cx="239697" cy="23969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Helvetica" panose="020B0604020202020204" pitchFamily="34" charset="0"/>
                    <a:cs typeface="Helvetica" panose="020B0604020202020204" pitchFamily="34" charset="0"/>
                  </a:endParaRPr>
                </a:p>
              </p:txBody>
            </p:sp>
            <p:sp>
              <p:nvSpPr>
                <p:cNvPr id="29" name="椭圆 28">
                  <a:extLst>
                    <a:ext uri="{FF2B5EF4-FFF2-40B4-BE49-F238E27FC236}">
                      <a16:creationId xmlns:a16="http://schemas.microsoft.com/office/drawing/2014/main" id="{45AAB119-89B9-492E-AFDD-778877DB858A}"/>
                    </a:ext>
                  </a:extLst>
                </p:cNvPr>
                <p:cNvSpPr/>
                <p:nvPr/>
              </p:nvSpPr>
              <p:spPr>
                <a:xfrm>
                  <a:off x="4002843" y="4763494"/>
                  <a:ext cx="1127464" cy="1127464"/>
                </a:xfrm>
                <a:prstGeom prst="ellipse">
                  <a:avLst/>
                </a:prstGeom>
                <a:noFill/>
                <a:ln w="19050">
                  <a:solidFill>
                    <a:srgbClr val="FF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Helvetica" panose="020B0604020202020204" pitchFamily="34" charset="0"/>
                    <a:cs typeface="Helvetica" panose="020B0604020202020204" pitchFamily="34" charset="0"/>
                  </a:endParaRPr>
                </a:p>
              </p:txBody>
            </p:sp>
            <p:sp>
              <p:nvSpPr>
                <p:cNvPr id="30" name="椭圆 29">
                  <a:extLst>
                    <a:ext uri="{FF2B5EF4-FFF2-40B4-BE49-F238E27FC236}">
                      <a16:creationId xmlns:a16="http://schemas.microsoft.com/office/drawing/2014/main" id="{22513FB3-ADF7-4E92-8D6D-AAD7416A06A7}"/>
                    </a:ext>
                  </a:extLst>
                </p:cNvPr>
                <p:cNvSpPr/>
                <p:nvPr/>
              </p:nvSpPr>
              <p:spPr>
                <a:xfrm>
                  <a:off x="4452151" y="5207377"/>
                  <a:ext cx="239697" cy="23969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Helvetica" panose="020B0604020202020204" pitchFamily="34" charset="0"/>
                    <a:cs typeface="Helvetica" panose="020B0604020202020204" pitchFamily="34" charset="0"/>
                  </a:endParaRPr>
                </a:p>
              </p:txBody>
            </p:sp>
            <p:sp>
              <p:nvSpPr>
                <p:cNvPr id="32" name="文本框 31">
                  <a:extLst>
                    <a:ext uri="{FF2B5EF4-FFF2-40B4-BE49-F238E27FC236}">
                      <a16:creationId xmlns:a16="http://schemas.microsoft.com/office/drawing/2014/main" id="{4D85CB5B-BB37-465B-99EB-01706D82632A}"/>
                    </a:ext>
                  </a:extLst>
                </p:cNvPr>
                <p:cNvSpPr txBox="1"/>
                <p:nvPr/>
              </p:nvSpPr>
              <p:spPr>
                <a:xfrm>
                  <a:off x="5027202" y="4701144"/>
                  <a:ext cx="1359539" cy="338554"/>
                </a:xfrm>
                <a:prstGeom prst="rect">
                  <a:avLst/>
                </a:prstGeom>
                <a:noFill/>
                <a:ln>
                  <a:noFill/>
                </a:ln>
              </p:spPr>
              <p:txBody>
                <a:bodyPr wrap="none" rtlCol="0">
                  <a:spAutoFit/>
                </a:bodyPr>
                <a:lstStyle/>
                <a:p>
                  <a:r>
                    <a:rPr lang="en-US" altLang="zh-CN" sz="1600" dirty="0">
                      <a:latin typeface="Helvetica" panose="020B0604020202020204" pitchFamily="34" charset="0"/>
                      <a:cs typeface="Helvetica" panose="020B0604020202020204" pitchFamily="34" charset="0"/>
                    </a:rPr>
                    <a:t>Catchment B</a:t>
                  </a:r>
                  <a:endParaRPr lang="zh-CN" altLang="en-US" sz="1600" dirty="0">
                    <a:latin typeface="Helvetica" panose="020B0604020202020204" pitchFamily="34" charset="0"/>
                    <a:cs typeface="Helvetica" panose="020B0604020202020204" pitchFamily="34" charset="0"/>
                  </a:endParaRPr>
                </a:p>
              </p:txBody>
            </p:sp>
            <p:sp>
              <p:nvSpPr>
                <p:cNvPr id="33" name="文本框 32">
                  <a:extLst>
                    <a:ext uri="{FF2B5EF4-FFF2-40B4-BE49-F238E27FC236}">
                      <a16:creationId xmlns:a16="http://schemas.microsoft.com/office/drawing/2014/main" id="{C6ED08D2-DEB6-4771-9507-D96F17F5A9E2}"/>
                    </a:ext>
                  </a:extLst>
                </p:cNvPr>
                <p:cNvSpPr txBox="1"/>
                <p:nvPr/>
              </p:nvSpPr>
              <p:spPr>
                <a:xfrm>
                  <a:off x="1926049" y="4903658"/>
                  <a:ext cx="1005276" cy="338554"/>
                </a:xfrm>
                <a:prstGeom prst="rect">
                  <a:avLst/>
                </a:prstGeom>
                <a:noFill/>
                <a:ln>
                  <a:noFill/>
                </a:ln>
              </p:spPr>
              <p:txBody>
                <a:bodyPr wrap="none" rtlCol="0">
                  <a:spAutoFit/>
                </a:bodyPr>
                <a:lstStyle/>
                <a:p>
                  <a:pPr algn="ctr"/>
                  <a:r>
                    <a:rPr lang="en-US" altLang="zh-CN" sz="1600" dirty="0">
                      <a:latin typeface="Helvetica" panose="020B0604020202020204" pitchFamily="34" charset="0"/>
                      <a:cs typeface="Helvetica" panose="020B0604020202020204" pitchFamily="34" charset="0"/>
                    </a:rPr>
                    <a:t>Station A</a:t>
                  </a:r>
                  <a:endParaRPr lang="zh-CN" altLang="en-US" sz="1600" dirty="0">
                    <a:latin typeface="Helvetica" panose="020B0604020202020204" pitchFamily="34" charset="0"/>
                    <a:cs typeface="Helvetica" panose="020B0604020202020204" pitchFamily="34" charset="0"/>
                  </a:endParaRPr>
                </a:p>
              </p:txBody>
            </p:sp>
            <p:sp>
              <p:nvSpPr>
                <p:cNvPr id="34" name="文本框 33">
                  <a:extLst>
                    <a:ext uri="{FF2B5EF4-FFF2-40B4-BE49-F238E27FC236}">
                      <a16:creationId xmlns:a16="http://schemas.microsoft.com/office/drawing/2014/main" id="{3E8C07F4-0159-41B3-B352-3B5340114563}"/>
                    </a:ext>
                  </a:extLst>
                </p:cNvPr>
                <p:cNvSpPr txBox="1"/>
                <p:nvPr/>
              </p:nvSpPr>
              <p:spPr>
                <a:xfrm>
                  <a:off x="4063686" y="4897969"/>
                  <a:ext cx="1016625" cy="338554"/>
                </a:xfrm>
                <a:prstGeom prst="rect">
                  <a:avLst/>
                </a:prstGeom>
                <a:noFill/>
                <a:ln>
                  <a:noFill/>
                </a:ln>
              </p:spPr>
              <p:txBody>
                <a:bodyPr wrap="none" rtlCol="0">
                  <a:spAutoFit/>
                </a:bodyPr>
                <a:lstStyle/>
                <a:p>
                  <a:pPr algn="ctr"/>
                  <a:r>
                    <a:rPr lang="en-US" altLang="zh-CN" sz="1600" dirty="0">
                      <a:latin typeface="Helvetica" panose="020B0604020202020204" pitchFamily="34" charset="0"/>
                      <a:cs typeface="Helvetica" panose="020B0604020202020204" pitchFamily="34" charset="0"/>
                    </a:rPr>
                    <a:t>Station B</a:t>
                  </a:r>
                  <a:endParaRPr lang="zh-CN" altLang="en-US" sz="1600" dirty="0">
                    <a:latin typeface="Helvetica" panose="020B0604020202020204" pitchFamily="34" charset="0"/>
                    <a:cs typeface="Helvetica" panose="020B0604020202020204" pitchFamily="34" charset="0"/>
                  </a:endParaRPr>
                </a:p>
              </p:txBody>
            </p:sp>
          </p:grpSp>
          <p:sp>
            <p:nvSpPr>
              <p:cNvPr id="46" name="文本框 45">
                <a:extLst>
                  <a:ext uri="{FF2B5EF4-FFF2-40B4-BE49-F238E27FC236}">
                    <a16:creationId xmlns:a16="http://schemas.microsoft.com/office/drawing/2014/main" id="{CD437F2F-33EF-4510-AE9D-6B354EC305ED}"/>
                  </a:ext>
                </a:extLst>
              </p:cNvPr>
              <p:cNvSpPr txBox="1"/>
              <p:nvPr/>
            </p:nvSpPr>
            <p:spPr>
              <a:xfrm>
                <a:off x="1544426" y="3048254"/>
                <a:ext cx="4386676" cy="369332"/>
              </a:xfrm>
              <a:prstGeom prst="rect">
                <a:avLst/>
              </a:prstGeom>
              <a:noFill/>
            </p:spPr>
            <p:txBody>
              <a:bodyPr wrap="square" rtlCol="0">
                <a:spAutoFit/>
              </a:bodyPr>
              <a:lstStyle/>
              <a:p>
                <a:r>
                  <a:rPr lang="en-US" altLang="zh-CN" dirty="0">
                    <a:solidFill>
                      <a:srgbClr val="FF3300"/>
                    </a:solidFill>
                    <a:latin typeface="Helvetica" panose="020B0604020202020204" pitchFamily="34" charset="0"/>
                    <a:cs typeface="Helvetica" panose="020B0604020202020204" pitchFamily="34" charset="0"/>
                  </a:rPr>
                  <a:t>Ridership</a:t>
                </a:r>
                <a:r>
                  <a:rPr lang="en-US" altLang="zh-CN" dirty="0">
                    <a:latin typeface="Helvetica" panose="020B0604020202020204" pitchFamily="34" charset="0"/>
                    <a:cs typeface="Helvetica" panose="020B0604020202020204" pitchFamily="34" charset="0"/>
                  </a:rPr>
                  <a:t> will vary in </a:t>
                </a:r>
                <a:r>
                  <a:rPr lang="en-US" altLang="zh-CN" dirty="0">
                    <a:solidFill>
                      <a:srgbClr val="FF3300"/>
                    </a:solidFill>
                    <a:latin typeface="Helvetica" panose="020B0604020202020204" pitchFamily="34" charset="0"/>
                    <a:cs typeface="Helvetica" panose="020B0604020202020204" pitchFamily="34" charset="0"/>
                  </a:rPr>
                  <a:t>both the stations</a:t>
                </a:r>
                <a:endParaRPr lang="zh-CN" altLang="en-US" dirty="0">
                  <a:solidFill>
                    <a:srgbClr val="FF3300"/>
                  </a:solidFill>
                  <a:latin typeface="Helvetica" panose="020B0604020202020204" pitchFamily="34" charset="0"/>
                  <a:cs typeface="Helvetica" panose="020B0604020202020204" pitchFamily="34" charset="0"/>
                </a:endParaRPr>
              </a:p>
            </p:txBody>
          </p:sp>
          <p:cxnSp>
            <p:nvCxnSpPr>
              <p:cNvPr id="47" name="直接连接符 46">
                <a:extLst>
                  <a:ext uri="{FF2B5EF4-FFF2-40B4-BE49-F238E27FC236}">
                    <a16:creationId xmlns:a16="http://schemas.microsoft.com/office/drawing/2014/main" id="{ED9A1484-3079-4ED1-A7F5-6069EDF46016}"/>
                  </a:ext>
                </a:extLst>
              </p:cNvPr>
              <p:cNvCxnSpPr>
                <a:cxnSpLocks/>
              </p:cNvCxnSpPr>
              <p:nvPr/>
            </p:nvCxnSpPr>
            <p:spPr>
              <a:xfrm>
                <a:off x="1216970" y="3408368"/>
                <a:ext cx="4133769" cy="0"/>
              </a:xfrm>
              <a:prstGeom prst="line">
                <a:avLst/>
              </a:prstGeom>
              <a:ln w="19050">
                <a:solidFill>
                  <a:srgbClr val="FF6699"/>
                </a:solidFill>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6CE2A47D-509E-4E83-B28C-62FD79684CF7}"/>
                  </a:ext>
                </a:extLst>
              </p:cNvPr>
              <p:cNvSpPr txBox="1"/>
              <p:nvPr/>
            </p:nvSpPr>
            <p:spPr>
              <a:xfrm>
                <a:off x="4269641" y="2174344"/>
                <a:ext cx="4386676" cy="369332"/>
              </a:xfrm>
              <a:prstGeom prst="rect">
                <a:avLst/>
              </a:prstGeom>
              <a:noFill/>
            </p:spPr>
            <p:txBody>
              <a:bodyPr wrap="square" rtlCol="0">
                <a:spAutoFit/>
              </a:bodyPr>
              <a:lstStyle/>
              <a:p>
                <a:r>
                  <a:rPr lang="en-US" altLang="zh-CN" dirty="0">
                    <a:latin typeface="Helvetica" panose="020B0604020202020204" pitchFamily="34" charset="0"/>
                    <a:cs typeface="Helvetica" panose="020B0604020202020204" pitchFamily="34" charset="0"/>
                  </a:rPr>
                  <a:t>If the </a:t>
                </a:r>
                <a:r>
                  <a:rPr lang="en-US" altLang="zh-CN" dirty="0">
                    <a:solidFill>
                      <a:srgbClr val="FF3300"/>
                    </a:solidFill>
                    <a:latin typeface="Helvetica" panose="020B0604020202020204" pitchFamily="34" charset="0"/>
                    <a:cs typeface="Helvetica" panose="020B0604020202020204" pitchFamily="34" charset="0"/>
                  </a:rPr>
                  <a:t>elements varied</a:t>
                </a:r>
                <a:r>
                  <a:rPr lang="en-US" altLang="zh-CN" dirty="0">
                    <a:latin typeface="Helvetica" panose="020B0604020202020204" pitchFamily="34" charset="0"/>
                    <a:cs typeface="Helvetica" panose="020B0604020202020204" pitchFamily="34" charset="0"/>
                  </a:rPr>
                  <a:t> in </a:t>
                </a:r>
                <a:r>
                  <a:rPr lang="en-US" altLang="zh-CN" dirty="0">
                    <a:solidFill>
                      <a:srgbClr val="FF3300"/>
                    </a:solidFill>
                    <a:latin typeface="Helvetica" panose="020B0604020202020204" pitchFamily="34" charset="0"/>
                    <a:cs typeface="Helvetica" panose="020B0604020202020204" pitchFamily="34" charset="0"/>
                  </a:rPr>
                  <a:t>catchment B</a:t>
                </a:r>
                <a:endParaRPr lang="zh-CN" altLang="en-US" dirty="0">
                  <a:solidFill>
                    <a:srgbClr val="FF3300"/>
                  </a:solidFill>
                  <a:latin typeface="Helvetica" panose="020B0604020202020204" pitchFamily="34" charset="0"/>
                  <a:cs typeface="Helvetica" panose="020B0604020202020204" pitchFamily="34" charset="0"/>
                </a:endParaRPr>
              </a:p>
            </p:txBody>
          </p:sp>
          <p:cxnSp>
            <p:nvCxnSpPr>
              <p:cNvPr id="51" name="直接连接符 50">
                <a:extLst>
                  <a:ext uri="{FF2B5EF4-FFF2-40B4-BE49-F238E27FC236}">
                    <a16:creationId xmlns:a16="http://schemas.microsoft.com/office/drawing/2014/main" id="{1D193193-D99D-4B11-87E9-E832072D4A87}"/>
                  </a:ext>
                </a:extLst>
              </p:cNvPr>
              <p:cNvCxnSpPr>
                <a:cxnSpLocks/>
              </p:cNvCxnSpPr>
              <p:nvPr/>
            </p:nvCxnSpPr>
            <p:spPr>
              <a:xfrm>
                <a:off x="4157846" y="2543676"/>
                <a:ext cx="4288064" cy="0"/>
              </a:xfrm>
              <a:prstGeom prst="line">
                <a:avLst/>
              </a:prstGeom>
              <a:ln w="19050">
                <a:solidFill>
                  <a:srgbClr val="FF6699"/>
                </a:solidFill>
              </a:ln>
            </p:spPr>
            <p:style>
              <a:lnRef idx="1">
                <a:schemeClr val="accent1"/>
              </a:lnRef>
              <a:fillRef idx="0">
                <a:schemeClr val="accent1"/>
              </a:fillRef>
              <a:effectRef idx="0">
                <a:schemeClr val="accent1"/>
              </a:effectRef>
              <a:fontRef idx="minor">
                <a:schemeClr val="tx1"/>
              </a:fontRef>
            </p:style>
          </p:cxnSp>
        </p:grpSp>
        <p:grpSp>
          <p:nvGrpSpPr>
            <p:cNvPr id="4" name="组合 3">
              <a:extLst>
                <a:ext uri="{FF2B5EF4-FFF2-40B4-BE49-F238E27FC236}">
                  <a16:creationId xmlns:a16="http://schemas.microsoft.com/office/drawing/2014/main" id="{E1A0D568-904B-4667-9D4A-02CE473084E7}"/>
                </a:ext>
              </a:extLst>
            </p:cNvPr>
            <p:cNvGrpSpPr/>
            <p:nvPr/>
          </p:nvGrpSpPr>
          <p:grpSpPr>
            <a:xfrm>
              <a:off x="1932887" y="1958338"/>
              <a:ext cx="387376" cy="169278"/>
              <a:chOff x="4525420" y="3632863"/>
              <a:chExt cx="387376" cy="169278"/>
            </a:xfrm>
          </p:grpSpPr>
          <p:sp>
            <p:nvSpPr>
              <p:cNvPr id="35" name="箭头: 右 34">
                <a:extLst>
                  <a:ext uri="{FF2B5EF4-FFF2-40B4-BE49-F238E27FC236}">
                    <a16:creationId xmlns:a16="http://schemas.microsoft.com/office/drawing/2014/main" id="{4E0D43A9-AF5A-4FB3-A771-BAB54413CE85}"/>
                  </a:ext>
                </a:extLst>
              </p:cNvPr>
              <p:cNvSpPr/>
              <p:nvPr/>
            </p:nvSpPr>
            <p:spPr>
              <a:xfrm rot="10800000">
                <a:off x="4525420" y="3632863"/>
                <a:ext cx="193688" cy="169277"/>
              </a:xfrm>
              <a:prstGeom prst="rightArrow">
                <a:avLst/>
              </a:prstGeom>
              <a:solidFill>
                <a:srgbClr val="FF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箭头: 右 35">
                <a:extLst>
                  <a:ext uri="{FF2B5EF4-FFF2-40B4-BE49-F238E27FC236}">
                    <a16:creationId xmlns:a16="http://schemas.microsoft.com/office/drawing/2014/main" id="{7EFC88C4-56CD-4A52-AA72-9582B13D71B4}"/>
                  </a:ext>
                </a:extLst>
              </p:cNvPr>
              <p:cNvSpPr/>
              <p:nvPr/>
            </p:nvSpPr>
            <p:spPr>
              <a:xfrm>
                <a:off x="4719108" y="3632864"/>
                <a:ext cx="193688" cy="169277"/>
              </a:xfrm>
              <a:prstGeom prst="rightArrow">
                <a:avLst/>
              </a:prstGeom>
              <a:solidFill>
                <a:srgbClr val="FF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2" name="箭头: 右 41">
              <a:extLst>
                <a:ext uri="{FF2B5EF4-FFF2-40B4-BE49-F238E27FC236}">
                  <a16:creationId xmlns:a16="http://schemas.microsoft.com/office/drawing/2014/main" id="{52B816E0-5619-4484-A860-8566A946A529}"/>
                </a:ext>
              </a:extLst>
            </p:cNvPr>
            <p:cNvSpPr/>
            <p:nvPr/>
          </p:nvSpPr>
          <p:spPr>
            <a:xfrm rot="18580214">
              <a:off x="2805774" y="2632334"/>
              <a:ext cx="193688" cy="169277"/>
            </a:xfrm>
            <a:prstGeom prst="rightArrow">
              <a:avLst/>
            </a:prstGeom>
            <a:solidFill>
              <a:srgbClr val="FF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 name="箭头: 右 42">
              <a:extLst>
                <a:ext uri="{FF2B5EF4-FFF2-40B4-BE49-F238E27FC236}">
                  <a16:creationId xmlns:a16="http://schemas.microsoft.com/office/drawing/2014/main" id="{BA9D3917-2116-452E-B303-454BFE403175}"/>
                </a:ext>
              </a:extLst>
            </p:cNvPr>
            <p:cNvSpPr/>
            <p:nvPr/>
          </p:nvSpPr>
          <p:spPr>
            <a:xfrm rot="13796141">
              <a:off x="1502545" y="2591012"/>
              <a:ext cx="193688" cy="169277"/>
            </a:xfrm>
            <a:prstGeom prst="rightArrow">
              <a:avLst/>
            </a:prstGeom>
            <a:solidFill>
              <a:srgbClr val="FF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箭头: 右 43">
              <a:extLst>
                <a:ext uri="{FF2B5EF4-FFF2-40B4-BE49-F238E27FC236}">
                  <a16:creationId xmlns:a16="http://schemas.microsoft.com/office/drawing/2014/main" id="{79B4DEEC-36D5-44B7-B873-4DA28EBCE750}"/>
                </a:ext>
              </a:extLst>
            </p:cNvPr>
            <p:cNvSpPr/>
            <p:nvPr/>
          </p:nvSpPr>
          <p:spPr>
            <a:xfrm rot="16200000">
              <a:off x="4585373" y="1762040"/>
              <a:ext cx="193688" cy="169277"/>
            </a:xfrm>
            <a:prstGeom prst="rightArrow">
              <a:avLst/>
            </a:prstGeom>
            <a:solidFill>
              <a:srgbClr val="FF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399514503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Introduction</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rgbClr val="FF6699"/>
          </a:solidFill>
          <a:ln w="28575" cap="flat">
            <a:solidFill>
              <a:srgbClr val="FF6699"/>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800" dirty="0">
                <a:solidFill>
                  <a:srgbClr val="FFFFFF"/>
                </a:solidFill>
                <a:latin typeface="Helvetica" panose="020B0604020202020204" pitchFamily="34" charset="0"/>
                <a:cs typeface="Helvetica" panose="020B0604020202020204" pitchFamily="34" charset="0"/>
                <a:sym typeface="Helvetica Light"/>
              </a:rPr>
              <a:t>5</a:t>
            </a:r>
            <a:r>
              <a:rPr kumimoji="0" lang="en-US" altLang="zh-CN" sz="2800" b="0" i="0" u="none" strike="noStrike" cap="none" spc="0" normalizeH="0" baseline="0" dirty="0">
                <a:ln>
                  <a:noFill/>
                </a:ln>
                <a:solidFill>
                  <a:srgbClr val="FFFFFF"/>
                </a:solidFill>
                <a:effectLst/>
                <a:uFillTx/>
                <a:latin typeface="Helvetica" panose="020B0604020202020204" pitchFamily="34" charset="0"/>
                <a:cs typeface="Helvetica" panose="020B0604020202020204" pitchFamily="34" charset="0"/>
                <a:sym typeface="Helvetica Light"/>
              </a:rPr>
              <a:t>.1</a:t>
            </a:r>
            <a:endParaRPr kumimoji="0" lang="zh-CN" altLang="en-US" sz="2800" b="0" i="0" u="none" strike="noStrike" cap="none" spc="0" normalizeH="0" baseline="0" dirty="0">
              <a:ln>
                <a:noFill/>
              </a:ln>
              <a:solidFill>
                <a:srgbClr val="FFFFFF"/>
              </a:solidFill>
              <a:effectLst/>
              <a:uFillTx/>
              <a:latin typeface="Helvetica" panose="020B0604020202020204" pitchFamily="34" charset="0"/>
              <a:cs typeface="Helvetica" panose="020B0604020202020204" pitchFamily="34" charset="0"/>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rgbClr val="FF6699"/>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0B4026B9-CD22-424F-B9C3-049807F031C6}"/>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5 - Influencing Factors on Transit Ridership at Station-to-Station Level</a:t>
            </a:r>
            <a:endParaRPr lang="en-US" altLang="zh-CN" sz="1400" i="1" dirty="0">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8C9281B9-C67F-4EEB-B120-8FC70022159F}"/>
              </a:ext>
            </a:extLst>
          </p:cNvPr>
          <p:cNvSpPr>
            <a:spLocks noGrp="1"/>
          </p:cNvSpPr>
          <p:nvPr>
            <p:ph type="sldNum" sz="quarter" idx="12"/>
          </p:nvPr>
        </p:nvSpPr>
        <p:spPr/>
        <p:txBody>
          <a:bodyPr/>
          <a:lstStyle/>
          <a:p>
            <a:fld id="{A17BB91D-344C-44E0-9148-DFE0CFF5CFC9}" type="slidenum">
              <a:rPr lang="zh-CN" altLang="en-US" smtClean="0"/>
              <a:t>61</a:t>
            </a:fld>
            <a:endParaRPr lang="zh-CN" altLang="en-US"/>
          </a:p>
        </p:txBody>
      </p:sp>
      <p:grpSp>
        <p:nvGrpSpPr>
          <p:cNvPr id="34" name="组合 33">
            <a:extLst>
              <a:ext uri="{FF2B5EF4-FFF2-40B4-BE49-F238E27FC236}">
                <a16:creationId xmlns:a16="http://schemas.microsoft.com/office/drawing/2014/main" id="{B7874EA6-6597-4DB9-99CF-33D6C3F5295F}"/>
              </a:ext>
            </a:extLst>
          </p:cNvPr>
          <p:cNvGrpSpPr/>
          <p:nvPr/>
        </p:nvGrpSpPr>
        <p:grpSpPr>
          <a:xfrm>
            <a:off x="306570" y="591906"/>
            <a:ext cx="1713350" cy="461665"/>
            <a:chOff x="-3" y="4326643"/>
            <a:chExt cx="1713350" cy="461665"/>
          </a:xfrm>
        </p:grpSpPr>
        <p:sp>
          <p:nvSpPr>
            <p:cNvPr id="35" name="矩形 34">
              <a:extLst>
                <a:ext uri="{FF2B5EF4-FFF2-40B4-BE49-F238E27FC236}">
                  <a16:creationId xmlns:a16="http://schemas.microsoft.com/office/drawing/2014/main" id="{4890EC2F-0B50-4B5E-BFF5-849B66398C97}"/>
                </a:ext>
              </a:extLst>
            </p:cNvPr>
            <p:cNvSpPr/>
            <p:nvPr/>
          </p:nvSpPr>
          <p:spPr>
            <a:xfrm>
              <a:off x="-3" y="4460785"/>
              <a:ext cx="193382" cy="193382"/>
            </a:xfrm>
            <a:prstGeom prst="rect">
              <a:avLst/>
            </a:prstGeom>
            <a:solidFill>
              <a:srgbClr val="FF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36" name="文本框 35">
              <a:extLst>
                <a:ext uri="{FF2B5EF4-FFF2-40B4-BE49-F238E27FC236}">
                  <a16:creationId xmlns:a16="http://schemas.microsoft.com/office/drawing/2014/main" id="{01C52E57-57D3-4F49-83C9-7A4208BBDE9C}"/>
                </a:ext>
              </a:extLst>
            </p:cNvPr>
            <p:cNvSpPr txBox="1"/>
            <p:nvPr/>
          </p:nvSpPr>
          <p:spPr>
            <a:xfrm>
              <a:off x="193379" y="4326643"/>
              <a:ext cx="1519968" cy="461665"/>
            </a:xfrm>
            <a:prstGeom prst="rect">
              <a:avLst/>
            </a:prstGeom>
            <a:noFill/>
          </p:spPr>
          <p:txBody>
            <a:bodyPr wrap="none" rtlCol="0">
              <a:spAutoFit/>
            </a:bodyPr>
            <a:lstStyle/>
            <a:p>
              <a:r>
                <a:rPr lang="en-US" altLang="zh-CN" sz="2400" dirty="0">
                  <a:latin typeface="Helvetica" panose="020B0604020202020204" pitchFamily="34" charset="0"/>
                  <a:ea typeface="+mj-ea"/>
                  <a:cs typeface="Helvetica" panose="020B0604020202020204" pitchFamily="34" charset="0"/>
                </a:rPr>
                <a:t>Flowchart</a:t>
              </a:r>
            </a:p>
          </p:txBody>
        </p:sp>
      </p:grpSp>
      <p:grpSp>
        <p:nvGrpSpPr>
          <p:cNvPr id="7" name="组合 6">
            <a:extLst>
              <a:ext uri="{FF2B5EF4-FFF2-40B4-BE49-F238E27FC236}">
                <a16:creationId xmlns:a16="http://schemas.microsoft.com/office/drawing/2014/main" id="{B1F3AA26-F477-4CCF-9FE5-AF4A13575497}"/>
              </a:ext>
            </a:extLst>
          </p:cNvPr>
          <p:cNvGrpSpPr/>
          <p:nvPr/>
        </p:nvGrpSpPr>
        <p:grpSpPr>
          <a:xfrm>
            <a:off x="1172228" y="1509284"/>
            <a:ext cx="6799542" cy="4523670"/>
            <a:chOff x="977774" y="1309230"/>
            <a:chExt cx="6799542" cy="4523670"/>
          </a:xfrm>
        </p:grpSpPr>
        <p:sp>
          <p:nvSpPr>
            <p:cNvPr id="10" name="文本框 9">
              <a:extLst>
                <a:ext uri="{FF2B5EF4-FFF2-40B4-BE49-F238E27FC236}">
                  <a16:creationId xmlns:a16="http://schemas.microsoft.com/office/drawing/2014/main" id="{370CA808-DA85-44C0-9666-4FF4FB50C310}"/>
                </a:ext>
              </a:extLst>
            </p:cNvPr>
            <p:cNvSpPr txBox="1"/>
            <p:nvPr/>
          </p:nvSpPr>
          <p:spPr>
            <a:xfrm>
              <a:off x="1561268" y="1412410"/>
              <a:ext cx="1890261" cy="369332"/>
            </a:xfrm>
            <a:prstGeom prst="rect">
              <a:avLst/>
            </a:prstGeom>
            <a:solidFill>
              <a:srgbClr val="FF6699">
                <a:alpha val="50196"/>
              </a:srgbClr>
            </a:solidFill>
            <a:ln>
              <a:noFill/>
            </a:ln>
          </p:spPr>
          <p:txBody>
            <a:bodyPr wrap="none" rtlCol="0" anchor="ctr">
              <a:spAutoFit/>
            </a:bodyPr>
            <a:lstStyle/>
            <a:p>
              <a:pPr algn="ctr"/>
              <a:r>
                <a:rPr lang="en-US" altLang="zh-CN" dirty="0">
                  <a:latin typeface="Helvetica" panose="020B0604020202020204" pitchFamily="34" charset="0"/>
                  <a:cs typeface="Helvetica" panose="020B0604020202020204" pitchFamily="34" charset="0"/>
                </a:rPr>
                <a:t>Index framework</a:t>
              </a:r>
            </a:p>
          </p:txBody>
        </p:sp>
        <p:sp>
          <p:nvSpPr>
            <p:cNvPr id="15" name="文本框 14">
              <a:extLst>
                <a:ext uri="{FF2B5EF4-FFF2-40B4-BE49-F238E27FC236}">
                  <a16:creationId xmlns:a16="http://schemas.microsoft.com/office/drawing/2014/main" id="{550EE8C9-64EB-4F2C-B9BC-9610FDEBDDAB}"/>
                </a:ext>
              </a:extLst>
            </p:cNvPr>
            <p:cNvSpPr txBox="1"/>
            <p:nvPr/>
          </p:nvSpPr>
          <p:spPr>
            <a:xfrm>
              <a:off x="4940423" y="1309230"/>
              <a:ext cx="2098651" cy="584775"/>
            </a:xfrm>
            <a:prstGeom prst="rect">
              <a:avLst/>
            </a:prstGeom>
            <a:noFill/>
            <a:ln w="19050">
              <a:solidFill>
                <a:srgbClr val="FF6699"/>
              </a:solidFill>
              <a:prstDash val="dash"/>
            </a:ln>
          </p:spPr>
          <p:txBody>
            <a:bodyPr wrap="none" rtlCol="0" anchor="ctr">
              <a:spAutoFit/>
            </a:bodyPr>
            <a:lstStyle/>
            <a:p>
              <a:pPr algn="ctr"/>
              <a:r>
                <a:rPr lang="en-US" altLang="zh-CN" sz="1600" dirty="0">
                  <a:latin typeface="Helvetica" panose="020B0604020202020204" pitchFamily="34" charset="0"/>
                  <a:cs typeface="Helvetica" panose="020B0604020202020204" pitchFamily="34" charset="0"/>
                </a:rPr>
                <a:t>Dependent variable</a:t>
              </a:r>
            </a:p>
            <a:p>
              <a:pPr algn="ctr"/>
              <a:r>
                <a:rPr lang="en-US" altLang="zh-CN" sz="1600" dirty="0">
                  <a:latin typeface="Helvetica" panose="020B0604020202020204" pitchFamily="34" charset="0"/>
                  <a:cs typeface="Helvetica" panose="020B0604020202020204" pitchFamily="34" charset="0"/>
                </a:rPr>
                <a:t>Independent variable</a:t>
              </a:r>
            </a:p>
          </p:txBody>
        </p:sp>
        <p:sp>
          <p:nvSpPr>
            <p:cNvPr id="16" name="文本框 15">
              <a:extLst>
                <a:ext uri="{FF2B5EF4-FFF2-40B4-BE49-F238E27FC236}">
                  <a16:creationId xmlns:a16="http://schemas.microsoft.com/office/drawing/2014/main" id="{4875055C-4448-4FC5-9269-23C2B2375AAB}"/>
                </a:ext>
              </a:extLst>
            </p:cNvPr>
            <p:cNvSpPr txBox="1"/>
            <p:nvPr/>
          </p:nvSpPr>
          <p:spPr>
            <a:xfrm>
              <a:off x="977774" y="2425199"/>
              <a:ext cx="3057247" cy="369332"/>
            </a:xfrm>
            <a:prstGeom prst="rect">
              <a:avLst/>
            </a:prstGeom>
            <a:solidFill>
              <a:srgbClr val="FF6699">
                <a:alpha val="50196"/>
              </a:srgbClr>
            </a:solidFill>
            <a:ln>
              <a:noFill/>
            </a:ln>
          </p:spPr>
          <p:txBody>
            <a:bodyPr wrap="none" rtlCol="0" anchor="ctr">
              <a:spAutoFit/>
            </a:bodyPr>
            <a:lstStyle/>
            <a:p>
              <a:pPr algn="ctr"/>
              <a:r>
                <a:rPr lang="en-US" altLang="zh-CN" dirty="0">
                  <a:latin typeface="Helvetica" panose="020B0604020202020204" pitchFamily="34" charset="0"/>
                  <a:cs typeface="Helvetica" panose="020B0604020202020204" pitchFamily="34" charset="0"/>
                </a:rPr>
                <a:t>Conversion of realistic issue</a:t>
              </a:r>
            </a:p>
          </p:txBody>
        </p:sp>
        <p:sp>
          <p:nvSpPr>
            <p:cNvPr id="17" name="文本框 16">
              <a:extLst>
                <a:ext uri="{FF2B5EF4-FFF2-40B4-BE49-F238E27FC236}">
                  <a16:creationId xmlns:a16="http://schemas.microsoft.com/office/drawing/2014/main" id="{46F317C9-E96B-4846-AB06-0C0B6B6C26BC}"/>
                </a:ext>
              </a:extLst>
            </p:cNvPr>
            <p:cNvSpPr txBox="1"/>
            <p:nvPr/>
          </p:nvSpPr>
          <p:spPr>
            <a:xfrm>
              <a:off x="1338157" y="3437989"/>
              <a:ext cx="2364750" cy="369332"/>
            </a:xfrm>
            <a:prstGeom prst="rect">
              <a:avLst/>
            </a:prstGeom>
            <a:solidFill>
              <a:srgbClr val="FF6699">
                <a:alpha val="50196"/>
              </a:srgbClr>
            </a:solidFill>
            <a:ln>
              <a:noFill/>
            </a:ln>
          </p:spPr>
          <p:txBody>
            <a:bodyPr wrap="none" rtlCol="0" anchor="ctr">
              <a:spAutoFit/>
            </a:bodyPr>
            <a:lstStyle>
              <a:defPPr>
                <a:defRPr lang="en-US"/>
              </a:defPPr>
              <a:lvl1pPr algn="ctr">
                <a:defRPr>
                  <a:latin typeface="Helvetica" panose="020B0604020202020204" pitchFamily="34" charset="0"/>
                  <a:cs typeface="Helvetica" panose="020B0604020202020204" pitchFamily="34" charset="0"/>
                </a:defRPr>
              </a:lvl1pPr>
            </a:lstStyle>
            <a:p>
              <a:r>
                <a:rPr lang="en-US" altLang="zh-CN" dirty="0"/>
                <a:t>Discrete choice issue</a:t>
              </a:r>
            </a:p>
          </p:txBody>
        </p:sp>
        <p:sp>
          <p:nvSpPr>
            <p:cNvPr id="18" name="文本框 17">
              <a:extLst>
                <a:ext uri="{FF2B5EF4-FFF2-40B4-BE49-F238E27FC236}">
                  <a16:creationId xmlns:a16="http://schemas.microsoft.com/office/drawing/2014/main" id="{864113E8-59E7-45D3-9F66-3A8574BCB888}"/>
                </a:ext>
              </a:extLst>
            </p:cNvPr>
            <p:cNvSpPr txBox="1"/>
            <p:nvPr/>
          </p:nvSpPr>
          <p:spPr>
            <a:xfrm>
              <a:off x="4940423" y="3418962"/>
              <a:ext cx="1893467" cy="338554"/>
            </a:xfrm>
            <a:prstGeom prst="rect">
              <a:avLst/>
            </a:prstGeom>
            <a:noFill/>
            <a:ln w="19050">
              <a:solidFill>
                <a:srgbClr val="FF6699"/>
              </a:solidFill>
              <a:prstDash val="dash"/>
            </a:ln>
          </p:spPr>
          <p:txBody>
            <a:bodyPr wrap="square" rtlCol="0" anchor="ctr">
              <a:spAutoFit/>
            </a:bodyPr>
            <a:lstStyle>
              <a:defPPr>
                <a:defRPr lang="en-US"/>
              </a:defPPr>
              <a:lvl1pPr algn="ctr">
                <a:defRPr sz="1600">
                  <a:latin typeface="Helvetica" panose="020B0604020202020204" pitchFamily="34" charset="0"/>
                  <a:cs typeface="Helvetica" panose="020B0604020202020204" pitchFamily="34" charset="0"/>
                </a:defRPr>
              </a:lvl1pPr>
            </a:lstStyle>
            <a:p>
              <a:r>
                <a:rPr lang="en-US" altLang="zh-CN" dirty="0"/>
                <a:t>Logistic regression</a:t>
              </a:r>
            </a:p>
          </p:txBody>
        </p:sp>
        <p:sp>
          <p:nvSpPr>
            <p:cNvPr id="19" name="文本框 18">
              <a:extLst>
                <a:ext uri="{FF2B5EF4-FFF2-40B4-BE49-F238E27FC236}">
                  <a16:creationId xmlns:a16="http://schemas.microsoft.com/office/drawing/2014/main" id="{B8035CE2-6AB6-4A91-9FD9-A4379B0E10A0}"/>
                </a:ext>
              </a:extLst>
            </p:cNvPr>
            <p:cNvSpPr txBox="1"/>
            <p:nvPr/>
          </p:nvSpPr>
          <p:spPr>
            <a:xfrm>
              <a:off x="1542028" y="4450779"/>
              <a:ext cx="1928733" cy="369332"/>
            </a:xfrm>
            <a:prstGeom prst="rect">
              <a:avLst/>
            </a:prstGeom>
            <a:solidFill>
              <a:srgbClr val="FF6699">
                <a:alpha val="50196"/>
              </a:srgbClr>
            </a:solidFill>
            <a:ln>
              <a:noFill/>
            </a:ln>
          </p:spPr>
          <p:txBody>
            <a:bodyPr wrap="none" rtlCol="0" anchor="ctr">
              <a:spAutoFit/>
            </a:bodyPr>
            <a:lstStyle/>
            <a:p>
              <a:pPr algn="ctr"/>
              <a:r>
                <a:rPr lang="en-US" altLang="zh-CN" dirty="0">
                  <a:latin typeface="Helvetica" panose="020B0604020202020204" pitchFamily="34" charset="0"/>
                  <a:cs typeface="Helvetica" panose="020B0604020202020204" pitchFamily="34" charset="0"/>
                </a:rPr>
                <a:t>Model estimation</a:t>
              </a:r>
            </a:p>
          </p:txBody>
        </p:sp>
        <p:sp>
          <p:nvSpPr>
            <p:cNvPr id="20" name="文本框 19">
              <a:extLst>
                <a:ext uri="{FF2B5EF4-FFF2-40B4-BE49-F238E27FC236}">
                  <a16:creationId xmlns:a16="http://schemas.microsoft.com/office/drawing/2014/main" id="{B8EF0BF8-B500-4297-AA40-7D368C66F32D}"/>
                </a:ext>
              </a:extLst>
            </p:cNvPr>
            <p:cNvSpPr txBox="1"/>
            <p:nvPr/>
          </p:nvSpPr>
          <p:spPr>
            <a:xfrm>
              <a:off x="1272723" y="5463568"/>
              <a:ext cx="2467342" cy="369332"/>
            </a:xfrm>
            <a:prstGeom prst="rect">
              <a:avLst/>
            </a:prstGeom>
            <a:solidFill>
              <a:srgbClr val="FF6699">
                <a:alpha val="50196"/>
              </a:srgbClr>
            </a:solidFill>
            <a:ln>
              <a:noFill/>
            </a:ln>
          </p:spPr>
          <p:txBody>
            <a:bodyPr wrap="none" rtlCol="0" anchor="ctr">
              <a:spAutoFit/>
            </a:bodyPr>
            <a:lstStyle/>
            <a:p>
              <a:pPr algn="ctr"/>
              <a:r>
                <a:rPr lang="en-US" altLang="zh-CN" dirty="0">
                  <a:latin typeface="Helvetica" panose="020B0604020202020204" pitchFamily="34" charset="0"/>
                  <a:cs typeface="Helvetica" panose="020B0604020202020204" pitchFamily="34" charset="0"/>
                </a:rPr>
                <a:t>Result and Discussion</a:t>
              </a:r>
            </a:p>
          </p:txBody>
        </p:sp>
        <p:sp>
          <p:nvSpPr>
            <p:cNvPr id="21" name="文本框 20">
              <a:extLst>
                <a:ext uri="{FF2B5EF4-FFF2-40B4-BE49-F238E27FC236}">
                  <a16:creationId xmlns:a16="http://schemas.microsoft.com/office/drawing/2014/main" id="{1C2B70AB-8CA1-4FC7-8753-F60AD3987C3A}"/>
                </a:ext>
              </a:extLst>
            </p:cNvPr>
            <p:cNvSpPr txBox="1"/>
            <p:nvPr/>
          </p:nvSpPr>
          <p:spPr>
            <a:xfrm>
              <a:off x="4940423" y="2335858"/>
              <a:ext cx="2836893" cy="584775"/>
            </a:xfrm>
            <a:prstGeom prst="rect">
              <a:avLst/>
            </a:prstGeom>
            <a:noFill/>
            <a:ln w="19050">
              <a:solidFill>
                <a:srgbClr val="FF6699"/>
              </a:solidFill>
              <a:prstDash val="dash"/>
            </a:ln>
          </p:spPr>
          <p:txBody>
            <a:bodyPr wrap="square" rtlCol="0" anchor="ctr">
              <a:spAutoFit/>
            </a:bodyPr>
            <a:lstStyle>
              <a:defPPr>
                <a:defRPr lang="en-US"/>
              </a:defPPr>
              <a:lvl1pPr algn="ctr">
                <a:defRPr sz="1600">
                  <a:latin typeface="Helvetica" panose="020B0604020202020204" pitchFamily="34" charset="0"/>
                  <a:cs typeface="Helvetica" panose="020B0604020202020204" pitchFamily="34" charset="0"/>
                </a:defRPr>
              </a:lvl1pPr>
            </a:lstStyle>
            <a:p>
              <a:pPr algn="l"/>
              <a:r>
                <a:rPr lang="en-US" altLang="zh-CN" dirty="0"/>
                <a:t>Probability of getting off at a specific destination station</a:t>
              </a:r>
            </a:p>
          </p:txBody>
        </p:sp>
        <p:sp>
          <p:nvSpPr>
            <p:cNvPr id="37" name="箭头: 右 36">
              <a:extLst>
                <a:ext uri="{FF2B5EF4-FFF2-40B4-BE49-F238E27FC236}">
                  <a16:creationId xmlns:a16="http://schemas.microsoft.com/office/drawing/2014/main" id="{097D661C-3644-48B9-A172-6B97AA8BBB9B}"/>
                </a:ext>
              </a:extLst>
            </p:cNvPr>
            <p:cNvSpPr/>
            <p:nvPr/>
          </p:nvSpPr>
          <p:spPr>
            <a:xfrm rot="5400000">
              <a:off x="2423687" y="1994756"/>
              <a:ext cx="193688" cy="169277"/>
            </a:xfrm>
            <a:prstGeom prst="rightArrow">
              <a:avLst/>
            </a:prstGeom>
            <a:solidFill>
              <a:srgbClr val="FF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箭头: 右 37">
              <a:extLst>
                <a:ext uri="{FF2B5EF4-FFF2-40B4-BE49-F238E27FC236}">
                  <a16:creationId xmlns:a16="http://schemas.microsoft.com/office/drawing/2014/main" id="{C3CD1D77-9C36-4D42-9269-2934F49ED27D}"/>
                </a:ext>
              </a:extLst>
            </p:cNvPr>
            <p:cNvSpPr/>
            <p:nvPr/>
          </p:nvSpPr>
          <p:spPr>
            <a:xfrm rot="5400000">
              <a:off x="2423687" y="4023888"/>
              <a:ext cx="193688" cy="169277"/>
            </a:xfrm>
            <a:prstGeom prst="rightArrow">
              <a:avLst/>
            </a:prstGeom>
            <a:solidFill>
              <a:srgbClr val="FF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9" name="箭头: 右 38">
              <a:extLst>
                <a:ext uri="{FF2B5EF4-FFF2-40B4-BE49-F238E27FC236}">
                  <a16:creationId xmlns:a16="http://schemas.microsoft.com/office/drawing/2014/main" id="{99A7B5BE-ADF8-463C-900F-B3CE807F390E}"/>
                </a:ext>
              </a:extLst>
            </p:cNvPr>
            <p:cNvSpPr/>
            <p:nvPr/>
          </p:nvSpPr>
          <p:spPr>
            <a:xfrm rot="5400000">
              <a:off x="2423687" y="5038454"/>
              <a:ext cx="193688" cy="169277"/>
            </a:xfrm>
            <a:prstGeom prst="rightArrow">
              <a:avLst/>
            </a:prstGeom>
            <a:solidFill>
              <a:srgbClr val="FF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箭头: 右 39">
              <a:extLst>
                <a:ext uri="{FF2B5EF4-FFF2-40B4-BE49-F238E27FC236}">
                  <a16:creationId xmlns:a16="http://schemas.microsoft.com/office/drawing/2014/main" id="{7E025AAC-A68D-4F64-A023-D5EFA7F20AF7}"/>
                </a:ext>
              </a:extLst>
            </p:cNvPr>
            <p:cNvSpPr/>
            <p:nvPr/>
          </p:nvSpPr>
          <p:spPr>
            <a:xfrm>
              <a:off x="4390878" y="2543608"/>
              <a:ext cx="193688" cy="169277"/>
            </a:xfrm>
            <a:prstGeom prst="rightArrow">
              <a:avLst/>
            </a:prstGeom>
            <a:solidFill>
              <a:srgbClr val="FF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箭头: 右 40">
              <a:extLst>
                <a:ext uri="{FF2B5EF4-FFF2-40B4-BE49-F238E27FC236}">
                  <a16:creationId xmlns:a16="http://schemas.microsoft.com/office/drawing/2014/main" id="{5147D366-89F8-490E-B890-639EE4021A5A}"/>
                </a:ext>
              </a:extLst>
            </p:cNvPr>
            <p:cNvSpPr/>
            <p:nvPr/>
          </p:nvSpPr>
          <p:spPr>
            <a:xfrm>
              <a:off x="4378311" y="1512437"/>
              <a:ext cx="193688" cy="169277"/>
            </a:xfrm>
            <a:prstGeom prst="rightArrow">
              <a:avLst/>
            </a:prstGeom>
            <a:solidFill>
              <a:srgbClr val="FF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 name="箭头: 右 42">
              <a:extLst>
                <a:ext uri="{FF2B5EF4-FFF2-40B4-BE49-F238E27FC236}">
                  <a16:creationId xmlns:a16="http://schemas.microsoft.com/office/drawing/2014/main" id="{26D24AF8-7B5D-40CB-9091-3ED535475A01}"/>
                </a:ext>
              </a:extLst>
            </p:cNvPr>
            <p:cNvSpPr/>
            <p:nvPr/>
          </p:nvSpPr>
          <p:spPr>
            <a:xfrm>
              <a:off x="4390878" y="3503600"/>
              <a:ext cx="193688" cy="169277"/>
            </a:xfrm>
            <a:prstGeom prst="rightArrow">
              <a:avLst/>
            </a:prstGeom>
            <a:solidFill>
              <a:srgbClr val="FF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箭头: 右 43">
              <a:extLst>
                <a:ext uri="{FF2B5EF4-FFF2-40B4-BE49-F238E27FC236}">
                  <a16:creationId xmlns:a16="http://schemas.microsoft.com/office/drawing/2014/main" id="{C453FBC8-1899-4880-B88C-358E2909BD64}"/>
                </a:ext>
              </a:extLst>
            </p:cNvPr>
            <p:cNvSpPr/>
            <p:nvPr/>
          </p:nvSpPr>
          <p:spPr>
            <a:xfrm rot="5400000">
              <a:off x="2423687" y="3009322"/>
              <a:ext cx="193688" cy="169277"/>
            </a:xfrm>
            <a:prstGeom prst="rightArrow">
              <a:avLst/>
            </a:prstGeom>
            <a:solidFill>
              <a:srgbClr val="FF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213921465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id="{F0486629-7431-4EB9-8450-CB60C5870272}"/>
              </a:ext>
            </a:extLst>
          </p:cNvPr>
          <p:cNvSpPr/>
          <p:nvPr/>
        </p:nvSpPr>
        <p:spPr>
          <a:xfrm>
            <a:off x="0" y="537684"/>
            <a:ext cx="9144000" cy="4656183"/>
          </a:xfrm>
          <a:prstGeom prst="rect">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elvetica" panose="020B0604020202020204" pitchFamily="34" charset="0"/>
              <a:cs typeface="Helvetica" panose="020B0604020202020204" pitchFamily="34" charset="0"/>
            </a:endParaRPr>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Research object</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rgbClr val="FF6699"/>
          </a:solidFill>
          <a:ln w="28575" cap="flat">
            <a:solidFill>
              <a:srgbClr val="FF6699"/>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800" dirty="0">
                <a:solidFill>
                  <a:schemeClr val="bg1"/>
                </a:solidFill>
                <a:latin typeface="Helvetica" panose="020B0604020202020204" pitchFamily="34" charset="0"/>
                <a:cs typeface="Helvetica" panose="020B0604020202020204" pitchFamily="34" charset="0"/>
                <a:sym typeface="Helvetica Light"/>
              </a:rPr>
              <a:t>5.2</a:t>
            </a:r>
            <a:endParaRPr kumimoji="0" lang="zh-CN" altLang="en-US" sz="2800" b="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rgbClr val="FF6699"/>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07DD3A3B-46D1-4815-B99C-3D0BBC737BAA}"/>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5 - Influencing Factors on Transit Ridership at Station-to-Station Level</a:t>
            </a:r>
            <a:endParaRPr lang="en-US" altLang="zh-CN" sz="1400" i="1" dirty="0">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AEC12ABF-28F6-4248-ABC0-F2E42A8C970F}"/>
              </a:ext>
            </a:extLst>
          </p:cNvPr>
          <p:cNvSpPr>
            <a:spLocks noGrp="1"/>
          </p:cNvSpPr>
          <p:nvPr>
            <p:ph type="sldNum" sz="quarter" idx="12"/>
          </p:nvPr>
        </p:nvSpPr>
        <p:spPr/>
        <p:txBody>
          <a:bodyPr/>
          <a:lstStyle/>
          <a:p>
            <a:fld id="{A17BB91D-344C-44E0-9148-DFE0CFF5CFC9}" type="slidenum">
              <a:rPr lang="zh-CN" altLang="en-US" smtClean="0"/>
              <a:t>62</a:t>
            </a:fld>
            <a:endParaRPr lang="zh-CN" altLang="en-US"/>
          </a:p>
        </p:txBody>
      </p:sp>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8E1D4FCA-3D89-4CF4-A803-7C28C643AB84}"/>
                  </a:ext>
                </a:extLst>
              </p:cNvPr>
              <p:cNvSpPr/>
              <p:nvPr/>
            </p:nvSpPr>
            <p:spPr>
              <a:xfrm>
                <a:off x="5954705" y="5563201"/>
                <a:ext cx="1791837" cy="65768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tx1"/>
                          </a:solidFill>
                          <a:latin typeface="Cambria Math" panose="02040503050406030204" pitchFamily="18" charset="0"/>
                        </a:rPr>
                        <m:t>𝑃</m:t>
                      </m:r>
                      <m:r>
                        <a:rPr lang="zh-CN" altLang="en-US" i="1">
                          <a:solidFill>
                            <a:schemeClr val="tx1"/>
                          </a:solidFill>
                          <a:latin typeface="Cambria Math" panose="02040503050406030204" pitchFamily="18" charset="0"/>
                        </a:rPr>
                        <m:t>=</m:t>
                      </m:r>
                      <m:f>
                        <m:fPr>
                          <m:ctrlPr>
                            <a:rPr lang="zh-CN" altLang="en-US" i="1">
                              <a:solidFill>
                                <a:schemeClr val="tx1"/>
                              </a:solidFill>
                              <a:latin typeface="Cambria Math" panose="02040503050406030204" pitchFamily="18" charset="0"/>
                            </a:rPr>
                          </m:ctrlPr>
                        </m:fPr>
                        <m:num>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𝑉</m:t>
                              </m:r>
                            </m:e>
                            <m:sub>
                              <m:r>
                                <a:rPr lang="en-US" altLang="zh-CN" b="0" i="1" smtClean="0">
                                  <a:solidFill>
                                    <a:schemeClr val="tx1"/>
                                  </a:solidFill>
                                  <a:latin typeface="Cambria Math" panose="02040503050406030204" pitchFamily="18" charset="0"/>
                                </a:rPr>
                                <m:t>𝑘</m:t>
                              </m:r>
                            </m:sub>
                          </m:sSub>
                        </m:num>
                        <m:den>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𝑉</m:t>
                              </m:r>
                            </m:e>
                            <m:sub>
                              <m:r>
                                <a:rPr lang="en-US" altLang="zh-CN" b="0" i="1" smtClean="0">
                                  <a:solidFill>
                                    <a:schemeClr val="tx1"/>
                                  </a:solidFill>
                                  <a:latin typeface="Cambria Math" panose="02040503050406030204" pitchFamily="18" charset="0"/>
                                </a:rPr>
                                <m:t>𝑜𝑡h𝑒𝑟</m:t>
                              </m:r>
                            </m:sub>
                          </m:sSub>
                          <m:r>
                            <a:rPr lang="zh-CN" altLang="en-US" i="1">
                              <a:solidFill>
                                <a:schemeClr val="tx1"/>
                              </a:solidFill>
                              <a:latin typeface="Cambria Math" panose="02040503050406030204" pitchFamily="18" charset="0"/>
                            </a:rPr>
                            <m:t>+</m:t>
                          </m:r>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𝑉</m:t>
                              </m:r>
                            </m:e>
                            <m:sub>
                              <m:r>
                                <a:rPr lang="en-US" altLang="zh-CN" b="0" i="1" smtClean="0">
                                  <a:solidFill>
                                    <a:schemeClr val="tx1"/>
                                  </a:solidFill>
                                  <a:latin typeface="Cambria Math" panose="02040503050406030204" pitchFamily="18" charset="0"/>
                                </a:rPr>
                                <m:t>𝑘</m:t>
                              </m:r>
                            </m:sub>
                          </m:sSub>
                        </m:den>
                      </m:f>
                    </m:oMath>
                  </m:oMathPara>
                </a14:m>
                <a:endParaRPr lang="zh-CN" altLang="en-US" i="1" dirty="0">
                  <a:solidFill>
                    <a:schemeClr val="tx1"/>
                  </a:solidFill>
                  <a:latin typeface="Helvetica" panose="020B0604020202020204" pitchFamily="34" charset="0"/>
                  <a:cs typeface="Helvetica" panose="020B0604020202020204" pitchFamily="34" charset="0"/>
                </a:endParaRPr>
              </a:p>
            </p:txBody>
          </p:sp>
        </mc:Choice>
        <mc:Fallback xmlns="">
          <p:sp>
            <p:nvSpPr>
              <p:cNvPr id="10" name="矩形 9">
                <a:extLst>
                  <a:ext uri="{FF2B5EF4-FFF2-40B4-BE49-F238E27FC236}">
                    <a16:creationId xmlns:a16="http://schemas.microsoft.com/office/drawing/2014/main" id="{8E1D4FCA-3D89-4CF4-A803-7C28C643AB84}"/>
                  </a:ext>
                </a:extLst>
              </p:cNvPr>
              <p:cNvSpPr>
                <a:spLocks noRot="1" noChangeAspect="1" noMove="1" noResize="1" noEditPoints="1" noAdjustHandles="1" noChangeArrowheads="1" noChangeShapeType="1" noTextEdit="1"/>
              </p:cNvSpPr>
              <p:nvPr/>
            </p:nvSpPr>
            <p:spPr>
              <a:xfrm>
                <a:off x="5954705" y="5563201"/>
                <a:ext cx="1791837" cy="657681"/>
              </a:xfrm>
              <a:prstGeom prst="rect">
                <a:avLst/>
              </a:prstGeom>
              <a:blipFill>
                <a:blip r:embed="rId3"/>
                <a:stretch>
                  <a:fillRect/>
                </a:stretch>
              </a:blipFill>
            </p:spPr>
            <p:txBody>
              <a:bodyPr/>
              <a:lstStyle/>
              <a:p>
                <a:r>
                  <a:rPr lang="zh-CN" altLang="en-US">
                    <a:noFill/>
                  </a:rPr>
                  <a:t> </a:t>
                </a:r>
              </a:p>
            </p:txBody>
          </p:sp>
        </mc:Fallback>
      </mc:AlternateContent>
      <p:grpSp>
        <p:nvGrpSpPr>
          <p:cNvPr id="7" name="组合 6">
            <a:extLst>
              <a:ext uri="{FF2B5EF4-FFF2-40B4-BE49-F238E27FC236}">
                <a16:creationId xmlns:a16="http://schemas.microsoft.com/office/drawing/2014/main" id="{004B45BB-0C14-4A9F-A07A-935B1D772341}"/>
              </a:ext>
            </a:extLst>
          </p:cNvPr>
          <p:cNvGrpSpPr/>
          <p:nvPr/>
        </p:nvGrpSpPr>
        <p:grpSpPr>
          <a:xfrm>
            <a:off x="1168214" y="1518881"/>
            <a:ext cx="6807570" cy="3493297"/>
            <a:chOff x="1375191" y="1541379"/>
            <a:chExt cx="6807570" cy="3493297"/>
          </a:xfrm>
        </p:grpSpPr>
        <p:sp>
          <p:nvSpPr>
            <p:cNvPr id="15" name="椭圆 14">
              <a:extLst>
                <a:ext uri="{FF2B5EF4-FFF2-40B4-BE49-F238E27FC236}">
                  <a16:creationId xmlns:a16="http://schemas.microsoft.com/office/drawing/2014/main" id="{67954ED7-7BAE-4507-BA8E-8FF37CFD7783}"/>
                </a:ext>
              </a:extLst>
            </p:cNvPr>
            <p:cNvSpPr/>
            <p:nvPr/>
          </p:nvSpPr>
          <p:spPr>
            <a:xfrm>
              <a:off x="2378948" y="2907222"/>
              <a:ext cx="474545" cy="474545"/>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Helvetica" panose="020B0604020202020204" pitchFamily="34" charset="0"/>
                  <a:cs typeface="Helvetica" panose="020B0604020202020204" pitchFamily="34" charset="0"/>
                </a:rPr>
                <a:t>1</a:t>
              </a:r>
              <a:endParaRPr lang="zh-CN" altLang="en-US" sz="2000" dirty="0">
                <a:solidFill>
                  <a:schemeClr val="tx1"/>
                </a:solidFill>
                <a:latin typeface="Helvetica" panose="020B0604020202020204" pitchFamily="34" charset="0"/>
                <a:cs typeface="Helvetica" panose="020B0604020202020204" pitchFamily="34" charset="0"/>
              </a:endParaRPr>
            </a:p>
          </p:txBody>
        </p:sp>
        <p:sp>
          <p:nvSpPr>
            <p:cNvPr id="16" name="椭圆 15">
              <a:extLst>
                <a:ext uri="{FF2B5EF4-FFF2-40B4-BE49-F238E27FC236}">
                  <a16:creationId xmlns:a16="http://schemas.microsoft.com/office/drawing/2014/main" id="{C1B9DC17-DB3E-4880-9F7E-C4018032EA6E}"/>
                </a:ext>
              </a:extLst>
            </p:cNvPr>
            <p:cNvSpPr/>
            <p:nvPr/>
          </p:nvSpPr>
          <p:spPr>
            <a:xfrm>
              <a:off x="4590534" y="4125907"/>
              <a:ext cx="474545" cy="474545"/>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latin typeface="Helvetica" panose="020B0604020202020204" pitchFamily="34" charset="0"/>
                  <a:cs typeface="Helvetica" panose="020B0604020202020204" pitchFamily="34" charset="0"/>
                </a:rPr>
                <a:t>k</a:t>
              </a:r>
              <a:endParaRPr lang="zh-CN" altLang="en-US" i="1" dirty="0">
                <a:solidFill>
                  <a:schemeClr val="tx1"/>
                </a:solidFill>
                <a:latin typeface="Helvetica" panose="020B0604020202020204" pitchFamily="34" charset="0"/>
                <a:cs typeface="Helvetica" panose="020B0604020202020204" pitchFamily="34" charset="0"/>
              </a:endParaRPr>
            </a:p>
          </p:txBody>
        </p:sp>
        <p:grpSp>
          <p:nvGrpSpPr>
            <p:cNvPr id="17" name="组合 16">
              <a:extLst>
                <a:ext uri="{FF2B5EF4-FFF2-40B4-BE49-F238E27FC236}">
                  <a16:creationId xmlns:a16="http://schemas.microsoft.com/office/drawing/2014/main" id="{3D7A56C0-682D-420B-9E13-6486C7882B00}"/>
                </a:ext>
              </a:extLst>
            </p:cNvPr>
            <p:cNvGrpSpPr/>
            <p:nvPr/>
          </p:nvGrpSpPr>
          <p:grpSpPr>
            <a:xfrm>
              <a:off x="4413276" y="2309344"/>
              <a:ext cx="800219" cy="1248296"/>
              <a:chOff x="4191000" y="1507866"/>
              <a:chExt cx="642475" cy="1002225"/>
            </a:xfrm>
          </p:grpSpPr>
          <p:sp>
            <p:nvSpPr>
              <p:cNvPr id="18" name="椭圆 17">
                <a:extLst>
                  <a:ext uri="{FF2B5EF4-FFF2-40B4-BE49-F238E27FC236}">
                    <a16:creationId xmlns:a16="http://schemas.microsoft.com/office/drawing/2014/main" id="{84E00AC4-2973-4519-80AE-2908FC33FC30}"/>
                  </a:ext>
                </a:extLst>
              </p:cNvPr>
              <p:cNvSpPr/>
              <p:nvPr/>
            </p:nvSpPr>
            <p:spPr>
              <a:xfrm>
                <a:off x="4191000" y="1507867"/>
                <a:ext cx="232033" cy="232033"/>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Helvetica" panose="020B0604020202020204" pitchFamily="34" charset="0"/>
                    <a:cs typeface="Helvetica" panose="020B0604020202020204" pitchFamily="34" charset="0"/>
                  </a:rPr>
                  <a:t>2</a:t>
                </a:r>
                <a:endParaRPr lang="zh-CN" altLang="en-US" dirty="0">
                  <a:solidFill>
                    <a:schemeClr val="tx1"/>
                  </a:solidFill>
                  <a:latin typeface="Helvetica" panose="020B0604020202020204" pitchFamily="34" charset="0"/>
                  <a:cs typeface="Helvetica" panose="020B0604020202020204" pitchFamily="34" charset="0"/>
                </a:endParaRPr>
              </a:p>
            </p:txBody>
          </p:sp>
          <p:sp>
            <p:nvSpPr>
              <p:cNvPr id="19" name="椭圆 18">
                <a:extLst>
                  <a:ext uri="{FF2B5EF4-FFF2-40B4-BE49-F238E27FC236}">
                    <a16:creationId xmlns:a16="http://schemas.microsoft.com/office/drawing/2014/main" id="{AEBBAF81-ED70-44D8-8362-04B155B01F65}"/>
                  </a:ext>
                </a:extLst>
              </p:cNvPr>
              <p:cNvSpPr/>
              <p:nvPr/>
            </p:nvSpPr>
            <p:spPr>
              <a:xfrm>
                <a:off x="4572000" y="1507866"/>
                <a:ext cx="232033" cy="232033"/>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Helvetica" panose="020B0604020202020204" pitchFamily="34" charset="0"/>
                    <a:cs typeface="Helvetica" panose="020B0604020202020204" pitchFamily="34" charset="0"/>
                  </a:rPr>
                  <a:t>3</a:t>
                </a:r>
                <a:endParaRPr lang="zh-CN" altLang="en-US" dirty="0">
                  <a:solidFill>
                    <a:schemeClr val="tx1"/>
                  </a:solidFill>
                  <a:latin typeface="Helvetica" panose="020B0604020202020204" pitchFamily="34" charset="0"/>
                  <a:cs typeface="Helvetica" panose="020B0604020202020204" pitchFamily="34" charset="0"/>
                </a:endParaRPr>
              </a:p>
            </p:txBody>
          </p:sp>
          <p:sp>
            <p:nvSpPr>
              <p:cNvPr id="20" name="椭圆 19">
                <a:extLst>
                  <a:ext uri="{FF2B5EF4-FFF2-40B4-BE49-F238E27FC236}">
                    <a16:creationId xmlns:a16="http://schemas.microsoft.com/office/drawing/2014/main" id="{65FF91BF-306C-47B3-B902-18240AA995D5}"/>
                  </a:ext>
                </a:extLst>
              </p:cNvPr>
              <p:cNvSpPr/>
              <p:nvPr/>
            </p:nvSpPr>
            <p:spPr>
              <a:xfrm>
                <a:off x="4191000" y="1863467"/>
                <a:ext cx="232033" cy="232033"/>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Helvetica" panose="020B0604020202020204" pitchFamily="34" charset="0"/>
                    <a:cs typeface="Helvetica" panose="020B0604020202020204" pitchFamily="34" charset="0"/>
                  </a:rPr>
                  <a:t>4</a:t>
                </a:r>
                <a:endParaRPr lang="zh-CN" altLang="en-US" dirty="0">
                  <a:solidFill>
                    <a:schemeClr val="tx1"/>
                  </a:solidFill>
                  <a:latin typeface="Helvetica" panose="020B0604020202020204" pitchFamily="34" charset="0"/>
                  <a:cs typeface="Helvetica" panose="020B0604020202020204" pitchFamily="34" charset="0"/>
                </a:endParaRPr>
              </a:p>
            </p:txBody>
          </p:sp>
          <p:sp>
            <p:nvSpPr>
              <p:cNvPr id="21" name="椭圆 20">
                <a:extLst>
                  <a:ext uri="{FF2B5EF4-FFF2-40B4-BE49-F238E27FC236}">
                    <a16:creationId xmlns:a16="http://schemas.microsoft.com/office/drawing/2014/main" id="{03C15ACB-D128-4F12-B856-C9356CCA7D94}"/>
                  </a:ext>
                </a:extLst>
              </p:cNvPr>
              <p:cNvSpPr/>
              <p:nvPr/>
            </p:nvSpPr>
            <p:spPr>
              <a:xfrm>
                <a:off x="4572000" y="1863467"/>
                <a:ext cx="232033" cy="232033"/>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Helvetica" panose="020B0604020202020204" pitchFamily="34" charset="0"/>
                    <a:cs typeface="Helvetica" panose="020B0604020202020204" pitchFamily="34" charset="0"/>
                  </a:rPr>
                  <a:t>5</a:t>
                </a:r>
                <a:endParaRPr lang="zh-CN" altLang="en-US" dirty="0">
                  <a:solidFill>
                    <a:schemeClr val="tx1"/>
                  </a:solidFill>
                  <a:latin typeface="Helvetica" panose="020B0604020202020204" pitchFamily="34" charset="0"/>
                  <a:cs typeface="Helvetica" panose="020B0604020202020204" pitchFamily="34" charset="0"/>
                </a:endParaRPr>
              </a:p>
            </p:txBody>
          </p:sp>
          <p:sp>
            <p:nvSpPr>
              <p:cNvPr id="22" name="文本框 21">
                <a:extLst>
                  <a:ext uri="{FF2B5EF4-FFF2-40B4-BE49-F238E27FC236}">
                    <a16:creationId xmlns:a16="http://schemas.microsoft.com/office/drawing/2014/main" id="{BF50CC62-B9AA-4871-910B-DA97365C8DEB}"/>
                  </a:ext>
                </a:extLst>
              </p:cNvPr>
              <p:cNvSpPr txBox="1"/>
              <p:nvPr/>
            </p:nvSpPr>
            <p:spPr>
              <a:xfrm>
                <a:off x="4191000" y="2139432"/>
                <a:ext cx="642475" cy="370659"/>
              </a:xfrm>
              <a:prstGeom prst="rect">
                <a:avLst/>
              </a:prstGeom>
              <a:noFill/>
            </p:spPr>
            <p:txBody>
              <a:bodyPr wrap="none" rtlCol="0">
                <a:spAutoFit/>
              </a:bodyPr>
              <a:lstStyle/>
              <a:p>
                <a:r>
                  <a:rPr lang="en-US" altLang="zh-CN" sz="2400" dirty="0">
                    <a:latin typeface="Helvetica" panose="020B0604020202020204" pitchFamily="34" charset="0"/>
                    <a:cs typeface="Helvetica" panose="020B0604020202020204" pitchFamily="34" charset="0"/>
                  </a:rPr>
                  <a:t>……</a:t>
                </a:r>
                <a:endParaRPr lang="zh-CN" altLang="en-US" sz="2400" dirty="0">
                  <a:latin typeface="Helvetica" panose="020B0604020202020204" pitchFamily="34" charset="0"/>
                  <a:cs typeface="Helvetica" panose="020B0604020202020204" pitchFamily="34" charset="0"/>
                </a:endParaRPr>
              </a:p>
            </p:txBody>
          </p:sp>
        </p:grpSp>
        <p:cxnSp>
          <p:nvCxnSpPr>
            <p:cNvPr id="23" name="直接箭头连接符 22">
              <a:extLst>
                <a:ext uri="{FF2B5EF4-FFF2-40B4-BE49-F238E27FC236}">
                  <a16:creationId xmlns:a16="http://schemas.microsoft.com/office/drawing/2014/main" id="{7CC9889D-187C-4F26-B0E9-7706AA17BF5C}"/>
                </a:ext>
              </a:extLst>
            </p:cNvPr>
            <p:cNvCxnSpPr>
              <a:cxnSpLocks/>
              <a:stCxn id="15" idx="5"/>
            </p:cNvCxnSpPr>
            <p:nvPr/>
          </p:nvCxnSpPr>
          <p:spPr>
            <a:xfrm>
              <a:off x="2783997" y="3312271"/>
              <a:ext cx="1123476" cy="681443"/>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7FCEA5DA-33D6-4759-836F-4CF399B440C8}"/>
                </a:ext>
              </a:extLst>
            </p:cNvPr>
            <p:cNvCxnSpPr>
              <a:cxnSpLocks/>
              <a:stCxn id="15" idx="7"/>
            </p:cNvCxnSpPr>
            <p:nvPr/>
          </p:nvCxnSpPr>
          <p:spPr>
            <a:xfrm flipV="1">
              <a:off x="2783997" y="2593794"/>
              <a:ext cx="1164360" cy="382924"/>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2AF814B8-F00F-46DD-A4B1-B02DFE0A184A}"/>
                </a:ext>
              </a:extLst>
            </p:cNvPr>
            <p:cNvSpPr txBox="1"/>
            <p:nvPr/>
          </p:nvSpPr>
          <p:spPr>
            <a:xfrm>
              <a:off x="1375191" y="4665344"/>
              <a:ext cx="1107996" cy="369332"/>
            </a:xfrm>
            <a:prstGeom prst="rect">
              <a:avLst/>
            </a:prstGeom>
            <a:noFill/>
          </p:spPr>
          <p:txBody>
            <a:bodyPr wrap="none" rtlCol="0">
              <a:spAutoFit/>
            </a:bodyPr>
            <a:lstStyle/>
            <a:p>
              <a:r>
                <a:rPr lang="en-US" altLang="zh-CN" dirty="0">
                  <a:latin typeface="Helvetica" panose="020B0604020202020204" pitchFamily="34" charset="0"/>
                  <a:cs typeface="Helvetica" panose="020B0604020202020204" pitchFamily="34" charset="0"/>
                </a:rPr>
                <a:t>Boarding</a:t>
              </a:r>
              <a:endParaRPr lang="zh-CN" altLang="en-US" dirty="0">
                <a:latin typeface="Helvetica" panose="020B0604020202020204" pitchFamily="34" charset="0"/>
                <a:cs typeface="Helvetica" panose="020B0604020202020204" pitchFamily="34" charset="0"/>
              </a:endParaRPr>
            </a:p>
          </p:txBody>
        </p:sp>
        <p:sp>
          <p:nvSpPr>
            <p:cNvPr id="26" name="文本框 25">
              <a:extLst>
                <a:ext uri="{FF2B5EF4-FFF2-40B4-BE49-F238E27FC236}">
                  <a16:creationId xmlns:a16="http://schemas.microsoft.com/office/drawing/2014/main" id="{0A283FF2-6E1F-4449-B3EB-B153241AB39B}"/>
                </a:ext>
              </a:extLst>
            </p:cNvPr>
            <p:cNvSpPr txBox="1"/>
            <p:nvPr/>
          </p:nvSpPr>
          <p:spPr>
            <a:xfrm>
              <a:off x="4353059" y="4665344"/>
              <a:ext cx="1069524" cy="369332"/>
            </a:xfrm>
            <a:prstGeom prst="rect">
              <a:avLst/>
            </a:prstGeom>
            <a:noFill/>
          </p:spPr>
          <p:txBody>
            <a:bodyPr wrap="none" rtlCol="0">
              <a:spAutoFit/>
            </a:bodyPr>
            <a:lstStyle/>
            <a:p>
              <a:r>
                <a:rPr lang="en-US" altLang="zh-CN" dirty="0">
                  <a:latin typeface="Helvetica" panose="020B0604020202020204" pitchFamily="34" charset="0"/>
                  <a:cs typeface="Helvetica" panose="020B0604020202020204" pitchFamily="34" charset="0"/>
                </a:rPr>
                <a:t>Alighting</a:t>
              </a:r>
            </a:p>
          </p:txBody>
        </p:sp>
        <p:sp>
          <p:nvSpPr>
            <p:cNvPr id="27" name="文本框 26">
              <a:extLst>
                <a:ext uri="{FF2B5EF4-FFF2-40B4-BE49-F238E27FC236}">
                  <a16:creationId xmlns:a16="http://schemas.microsoft.com/office/drawing/2014/main" id="{3EC1CD8A-46A2-42A0-9A21-D5D0896EA868}"/>
                </a:ext>
              </a:extLst>
            </p:cNvPr>
            <p:cNvSpPr txBox="1"/>
            <p:nvPr/>
          </p:nvSpPr>
          <p:spPr>
            <a:xfrm>
              <a:off x="1449655" y="2976718"/>
              <a:ext cx="902811" cy="369332"/>
            </a:xfrm>
            <a:prstGeom prst="rect">
              <a:avLst/>
            </a:prstGeom>
            <a:noFill/>
          </p:spPr>
          <p:txBody>
            <a:bodyPr wrap="none" rtlCol="0">
              <a:spAutoFit/>
            </a:bodyPr>
            <a:lstStyle/>
            <a:p>
              <a:r>
                <a:rPr lang="en-US" altLang="zh-CN" dirty="0">
                  <a:latin typeface="Helvetica" panose="020B0604020202020204" pitchFamily="34" charset="0"/>
                  <a:cs typeface="Helvetica" panose="020B0604020202020204" pitchFamily="34" charset="0"/>
                </a:rPr>
                <a:t>Station</a:t>
              </a:r>
              <a:endParaRPr lang="zh-CN" altLang="en-US" sz="1600" dirty="0">
                <a:latin typeface="Helvetica" panose="020B0604020202020204" pitchFamily="34" charset="0"/>
                <a:cs typeface="Helvetica" panose="020B0604020202020204" pitchFamily="34" charset="0"/>
              </a:endParaRPr>
            </a:p>
          </p:txBody>
        </p:sp>
        <p:sp>
          <p:nvSpPr>
            <p:cNvPr id="28" name="文本框 27">
              <a:extLst>
                <a:ext uri="{FF2B5EF4-FFF2-40B4-BE49-F238E27FC236}">
                  <a16:creationId xmlns:a16="http://schemas.microsoft.com/office/drawing/2014/main" id="{FD61995A-068E-4151-8683-73D6EAB44B63}"/>
                </a:ext>
              </a:extLst>
            </p:cNvPr>
            <p:cNvSpPr txBox="1"/>
            <p:nvPr/>
          </p:nvSpPr>
          <p:spPr>
            <a:xfrm>
              <a:off x="4266021" y="3695020"/>
              <a:ext cx="1082348" cy="369332"/>
            </a:xfrm>
            <a:prstGeom prst="rect">
              <a:avLst/>
            </a:prstGeom>
            <a:noFill/>
          </p:spPr>
          <p:txBody>
            <a:bodyPr wrap="none" rtlCol="0">
              <a:spAutoFit/>
            </a:bodyPr>
            <a:lstStyle/>
            <a:p>
              <a:pPr algn="ctr"/>
              <a:r>
                <a:rPr lang="en-US" altLang="zh-CN" dirty="0">
                  <a:latin typeface="Helvetica" panose="020B0604020202020204" pitchFamily="34" charset="0"/>
                  <a:cs typeface="Helvetica" panose="020B0604020202020204" pitchFamily="34" charset="0"/>
                </a:rPr>
                <a:t>Station </a:t>
              </a:r>
              <a:r>
                <a:rPr lang="en-US" altLang="zh-CN" i="1" dirty="0">
                  <a:latin typeface="Helvetica" panose="020B0604020202020204" pitchFamily="34" charset="0"/>
                  <a:cs typeface="Helvetica" panose="020B0604020202020204" pitchFamily="34" charset="0"/>
                </a:rPr>
                <a:t>k</a:t>
              </a:r>
              <a:endParaRPr lang="zh-CN" altLang="en-US" i="1" dirty="0">
                <a:latin typeface="Helvetica" panose="020B0604020202020204" pitchFamily="34" charset="0"/>
                <a:cs typeface="Helvetica" panose="020B0604020202020204" pitchFamily="34" charset="0"/>
              </a:endParaRPr>
            </a:p>
          </p:txBody>
        </p:sp>
        <p:sp>
          <p:nvSpPr>
            <p:cNvPr id="29" name="文本框 28">
              <a:extLst>
                <a:ext uri="{FF2B5EF4-FFF2-40B4-BE49-F238E27FC236}">
                  <a16:creationId xmlns:a16="http://schemas.microsoft.com/office/drawing/2014/main" id="{97ED20AD-4D3A-4395-8508-81A1C0F61D64}"/>
                </a:ext>
              </a:extLst>
            </p:cNvPr>
            <p:cNvSpPr txBox="1"/>
            <p:nvPr/>
          </p:nvSpPr>
          <p:spPr>
            <a:xfrm>
              <a:off x="4286704" y="1541379"/>
              <a:ext cx="1018227" cy="646331"/>
            </a:xfrm>
            <a:prstGeom prst="rect">
              <a:avLst/>
            </a:prstGeom>
            <a:noFill/>
          </p:spPr>
          <p:txBody>
            <a:bodyPr wrap="none" rtlCol="0">
              <a:spAutoFit/>
            </a:bodyPr>
            <a:lstStyle/>
            <a:p>
              <a:pPr algn="ctr"/>
              <a:r>
                <a:rPr lang="en-US" altLang="zh-CN" dirty="0">
                  <a:latin typeface="Helvetica" panose="020B0604020202020204" pitchFamily="34" charset="0"/>
                  <a:cs typeface="Helvetica" panose="020B0604020202020204" pitchFamily="34" charset="0"/>
                </a:rPr>
                <a:t>Other</a:t>
              </a:r>
            </a:p>
            <a:p>
              <a:pPr algn="ctr"/>
              <a:r>
                <a:rPr lang="en-US" altLang="zh-CN" dirty="0">
                  <a:latin typeface="Helvetica" panose="020B0604020202020204" pitchFamily="34" charset="0"/>
                  <a:cs typeface="Helvetica" panose="020B0604020202020204" pitchFamily="34" charset="0"/>
                </a:rPr>
                <a:t>Stations</a:t>
              </a:r>
              <a:endParaRPr lang="zh-CN" altLang="en-US" dirty="0">
                <a:latin typeface="Helvetica" panose="020B0604020202020204" pitchFamily="34" charset="0"/>
                <a:cs typeface="Helvetica" panose="020B0604020202020204" pitchFamily="34" charset="0"/>
              </a:endParaRPr>
            </a:p>
          </p:txBody>
        </p:sp>
        <p:sp>
          <p:nvSpPr>
            <p:cNvPr id="30" name="矩形 29">
              <a:extLst>
                <a:ext uri="{FF2B5EF4-FFF2-40B4-BE49-F238E27FC236}">
                  <a16:creationId xmlns:a16="http://schemas.microsoft.com/office/drawing/2014/main" id="{3E35EAAF-8A80-4814-8695-E0EF20C18B38}"/>
                </a:ext>
              </a:extLst>
            </p:cNvPr>
            <p:cNvSpPr/>
            <p:nvPr/>
          </p:nvSpPr>
          <p:spPr>
            <a:xfrm>
              <a:off x="5946243" y="2444924"/>
              <a:ext cx="1684467" cy="289004"/>
            </a:xfrm>
            <a:prstGeom prst="rect">
              <a:avLst/>
            </a:prstGeom>
            <a:solidFill>
              <a:srgbClr val="FF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Helvetica" panose="020B0604020202020204" pitchFamily="34" charset="0"/>
                <a:cs typeface="Helvetica" panose="020B0604020202020204" pitchFamily="34" charset="0"/>
              </a:endParaRPr>
            </a:p>
          </p:txBody>
        </p:sp>
        <p:sp>
          <p:nvSpPr>
            <p:cNvPr id="31" name="矩形 30">
              <a:extLst>
                <a:ext uri="{FF2B5EF4-FFF2-40B4-BE49-F238E27FC236}">
                  <a16:creationId xmlns:a16="http://schemas.microsoft.com/office/drawing/2014/main" id="{6BAC3C87-7AC9-4D84-ADF7-9FFBAA371037}"/>
                </a:ext>
              </a:extLst>
            </p:cNvPr>
            <p:cNvSpPr/>
            <p:nvPr/>
          </p:nvSpPr>
          <p:spPr>
            <a:xfrm>
              <a:off x="5946243" y="4240724"/>
              <a:ext cx="430878" cy="291992"/>
            </a:xfrm>
            <a:prstGeom prst="rect">
              <a:avLst/>
            </a:prstGeom>
            <a:solidFill>
              <a:srgbClr val="FF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Helvetica" panose="020B0604020202020204" pitchFamily="34" charset="0"/>
                <a:cs typeface="Helvetica" panose="020B0604020202020204" pitchFamily="34" charset="0"/>
              </a:endParaRPr>
            </a:p>
          </p:txBody>
        </p:sp>
        <p:sp>
          <p:nvSpPr>
            <p:cNvPr id="32" name="文本框 31">
              <a:extLst>
                <a:ext uri="{FF2B5EF4-FFF2-40B4-BE49-F238E27FC236}">
                  <a16:creationId xmlns:a16="http://schemas.microsoft.com/office/drawing/2014/main" id="{D29D211A-08D5-43C5-9AD3-824280BEF628}"/>
                </a:ext>
              </a:extLst>
            </p:cNvPr>
            <p:cNvSpPr txBox="1"/>
            <p:nvPr/>
          </p:nvSpPr>
          <p:spPr>
            <a:xfrm>
              <a:off x="5862906" y="2014037"/>
              <a:ext cx="2121158" cy="369332"/>
            </a:xfrm>
            <a:prstGeom prst="rect">
              <a:avLst/>
            </a:prstGeom>
            <a:noFill/>
          </p:spPr>
          <p:txBody>
            <a:bodyPr wrap="none" rtlCol="0">
              <a:spAutoFit/>
            </a:bodyPr>
            <a:lstStyle/>
            <a:p>
              <a:r>
                <a:rPr lang="en-US" altLang="zh-CN" dirty="0">
                  <a:latin typeface="Helvetica" panose="020B0604020202020204" pitchFamily="34" charset="0"/>
                  <a:cs typeface="Helvetica" panose="020B0604020202020204" pitchFamily="34" charset="0"/>
                </a:rPr>
                <a:t>Passenger Volume</a:t>
              </a:r>
            </a:p>
          </p:txBody>
        </p:sp>
        <p:sp>
          <p:nvSpPr>
            <p:cNvPr id="33" name="文本框 32">
              <a:extLst>
                <a:ext uri="{FF2B5EF4-FFF2-40B4-BE49-F238E27FC236}">
                  <a16:creationId xmlns:a16="http://schemas.microsoft.com/office/drawing/2014/main" id="{F2646D18-31C7-414C-9751-AC693CBD38A3}"/>
                </a:ext>
              </a:extLst>
            </p:cNvPr>
            <p:cNvSpPr txBox="1"/>
            <p:nvPr/>
          </p:nvSpPr>
          <p:spPr>
            <a:xfrm>
              <a:off x="5862906" y="3809837"/>
              <a:ext cx="2121158" cy="369332"/>
            </a:xfrm>
            <a:prstGeom prst="rect">
              <a:avLst/>
            </a:prstGeom>
            <a:noFill/>
          </p:spPr>
          <p:txBody>
            <a:bodyPr wrap="none" rtlCol="0">
              <a:spAutoFit/>
            </a:bodyPr>
            <a:lstStyle/>
            <a:p>
              <a:r>
                <a:rPr lang="en-US" altLang="zh-CN" dirty="0">
                  <a:latin typeface="Helvetica" panose="020B0604020202020204" pitchFamily="34" charset="0"/>
                  <a:cs typeface="Helvetica" panose="020B0604020202020204" pitchFamily="34" charset="0"/>
                </a:rPr>
                <a:t>Passenger Volume</a:t>
              </a:r>
            </a:p>
          </p:txBody>
        </p:sp>
        <mc:AlternateContent xmlns:mc="http://schemas.openxmlformats.org/markup-compatibility/2006" xmlns:a14="http://schemas.microsoft.com/office/drawing/2010/main">
          <mc:Choice Requires="a14">
            <p:sp>
              <p:nvSpPr>
                <p:cNvPr id="34" name="矩形 33">
                  <a:extLst>
                    <a:ext uri="{FF2B5EF4-FFF2-40B4-BE49-F238E27FC236}">
                      <a16:creationId xmlns:a16="http://schemas.microsoft.com/office/drawing/2014/main" id="{8D55EC0A-5FAA-4972-A17C-3A69991E0FCC}"/>
                    </a:ext>
                  </a:extLst>
                </p:cNvPr>
                <p:cNvSpPr/>
                <p:nvPr/>
              </p:nvSpPr>
              <p:spPr>
                <a:xfrm>
                  <a:off x="6377121" y="4204296"/>
                  <a:ext cx="47788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𝑉</m:t>
                            </m:r>
                          </m:e>
                          <m:sub>
                            <m:r>
                              <a:rPr lang="en-US" altLang="zh-CN" b="0" i="1" smtClean="0">
                                <a:solidFill>
                                  <a:schemeClr val="tx1"/>
                                </a:solidFill>
                                <a:latin typeface="Cambria Math" panose="02040503050406030204" pitchFamily="18" charset="0"/>
                              </a:rPr>
                              <m:t>𝑘</m:t>
                            </m:r>
                          </m:sub>
                        </m:sSub>
                      </m:oMath>
                    </m:oMathPara>
                  </a14:m>
                  <a:endParaRPr lang="zh-CN" altLang="en-US" dirty="0">
                    <a:solidFill>
                      <a:schemeClr val="tx1"/>
                    </a:solidFill>
                    <a:latin typeface="Helvetica" panose="020B0604020202020204" pitchFamily="34" charset="0"/>
                    <a:cs typeface="Helvetica" panose="020B0604020202020204" pitchFamily="34" charset="0"/>
                  </a:endParaRPr>
                </a:p>
              </p:txBody>
            </p:sp>
          </mc:Choice>
          <mc:Fallback xmlns="">
            <p:sp>
              <p:nvSpPr>
                <p:cNvPr id="34" name="矩形 33">
                  <a:extLst>
                    <a:ext uri="{FF2B5EF4-FFF2-40B4-BE49-F238E27FC236}">
                      <a16:creationId xmlns:a16="http://schemas.microsoft.com/office/drawing/2014/main" id="{8D55EC0A-5FAA-4972-A17C-3A69991E0FCC}"/>
                    </a:ext>
                  </a:extLst>
                </p:cNvPr>
                <p:cNvSpPr>
                  <a:spLocks noRot="1" noChangeAspect="1" noMove="1" noResize="1" noEditPoints="1" noAdjustHandles="1" noChangeArrowheads="1" noChangeShapeType="1" noTextEdit="1"/>
                </p:cNvSpPr>
                <p:nvPr/>
              </p:nvSpPr>
              <p:spPr>
                <a:xfrm>
                  <a:off x="6377121" y="4204296"/>
                  <a:ext cx="477887" cy="36933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矩形 34">
                  <a:extLst>
                    <a:ext uri="{FF2B5EF4-FFF2-40B4-BE49-F238E27FC236}">
                      <a16:creationId xmlns:a16="http://schemas.microsoft.com/office/drawing/2014/main" id="{6425AE70-F675-476B-88D0-5C30F6E8C031}"/>
                    </a:ext>
                  </a:extLst>
                </p:cNvPr>
                <p:cNvSpPr/>
                <p:nvPr/>
              </p:nvSpPr>
              <p:spPr>
                <a:xfrm>
                  <a:off x="7630710" y="2401024"/>
                  <a:ext cx="552051"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𝑉</m:t>
                            </m:r>
                          </m:e>
                          <m:sub>
                            <m:r>
                              <a:rPr lang="en-US" altLang="zh-CN" b="0" i="1" smtClean="0">
                                <a:solidFill>
                                  <a:schemeClr val="tx1"/>
                                </a:solidFill>
                                <a:latin typeface="Cambria Math" panose="02040503050406030204" pitchFamily="18" charset="0"/>
                              </a:rPr>
                              <m:t>𝑜𝑡h𝑒𝑟</m:t>
                            </m:r>
                          </m:sub>
                        </m:sSub>
                      </m:oMath>
                    </m:oMathPara>
                  </a14:m>
                  <a:endParaRPr lang="zh-CN" altLang="en-US" dirty="0">
                    <a:solidFill>
                      <a:schemeClr val="tx1"/>
                    </a:solidFill>
                    <a:latin typeface="Helvetica" panose="020B0604020202020204" pitchFamily="34" charset="0"/>
                    <a:cs typeface="Helvetica" panose="020B0604020202020204" pitchFamily="34" charset="0"/>
                  </a:endParaRPr>
                </a:p>
              </p:txBody>
            </p:sp>
          </mc:Choice>
          <mc:Fallback xmlns="">
            <p:sp>
              <p:nvSpPr>
                <p:cNvPr id="35" name="矩形 34">
                  <a:extLst>
                    <a:ext uri="{FF2B5EF4-FFF2-40B4-BE49-F238E27FC236}">
                      <a16:creationId xmlns:a16="http://schemas.microsoft.com/office/drawing/2014/main" id="{6425AE70-F675-476B-88D0-5C30F6E8C031}"/>
                    </a:ext>
                  </a:extLst>
                </p:cNvPr>
                <p:cNvSpPr>
                  <a:spLocks noRot="1" noChangeAspect="1" noMove="1" noResize="1" noEditPoints="1" noAdjustHandles="1" noChangeArrowheads="1" noChangeShapeType="1" noTextEdit="1"/>
                </p:cNvSpPr>
                <p:nvPr/>
              </p:nvSpPr>
              <p:spPr>
                <a:xfrm>
                  <a:off x="7630710" y="2401024"/>
                  <a:ext cx="552051" cy="369332"/>
                </a:xfrm>
                <a:prstGeom prst="rect">
                  <a:avLst/>
                </a:prstGeom>
                <a:blipFill>
                  <a:blip r:embed="rId5"/>
                  <a:stretch>
                    <a:fillRect r="-32222" b="-1639"/>
                  </a:stretch>
                </a:blipFill>
              </p:spPr>
              <p:txBody>
                <a:bodyPr/>
                <a:lstStyle/>
                <a:p>
                  <a:r>
                    <a:rPr lang="zh-CN" altLang="en-US">
                      <a:noFill/>
                    </a:rPr>
                    <a:t> </a:t>
                  </a:r>
                </a:p>
              </p:txBody>
            </p:sp>
          </mc:Fallback>
        </mc:AlternateContent>
        <p:sp>
          <p:nvSpPr>
            <p:cNvPr id="36" name="矩形 35">
              <a:extLst>
                <a:ext uri="{FF2B5EF4-FFF2-40B4-BE49-F238E27FC236}">
                  <a16:creationId xmlns:a16="http://schemas.microsoft.com/office/drawing/2014/main" id="{0822E3D1-55BF-4F95-9293-7DB16B43AB3D}"/>
                </a:ext>
              </a:extLst>
            </p:cNvPr>
            <p:cNvSpPr/>
            <p:nvPr/>
          </p:nvSpPr>
          <p:spPr>
            <a:xfrm>
              <a:off x="4235242" y="1554680"/>
              <a:ext cx="1149777" cy="3115611"/>
            </a:xfrm>
            <a:prstGeom prst="rect">
              <a:avLst/>
            </a:prstGeom>
            <a:noFill/>
            <a:ln>
              <a:solidFill>
                <a:schemeClr val="tx1">
                  <a:lumMod val="75000"/>
                  <a:lumOff val="2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Helvetica" panose="020B0604020202020204" pitchFamily="34" charset="0"/>
                <a:cs typeface="Helvetica" panose="020B0604020202020204" pitchFamily="34" charset="0"/>
              </a:endParaRPr>
            </a:p>
          </p:txBody>
        </p:sp>
        <p:cxnSp>
          <p:nvCxnSpPr>
            <p:cNvPr id="37" name="直接连接符 36">
              <a:extLst>
                <a:ext uri="{FF2B5EF4-FFF2-40B4-BE49-F238E27FC236}">
                  <a16:creationId xmlns:a16="http://schemas.microsoft.com/office/drawing/2014/main" id="{109432AB-236A-4A58-8A8B-249478CF5ACC}"/>
                </a:ext>
              </a:extLst>
            </p:cNvPr>
            <p:cNvCxnSpPr/>
            <p:nvPr/>
          </p:nvCxnSpPr>
          <p:spPr>
            <a:xfrm>
              <a:off x="3484886" y="4399842"/>
              <a:ext cx="0" cy="565693"/>
            </a:xfrm>
            <a:prstGeom prst="line">
              <a:avLst/>
            </a:prstGeom>
            <a:ln w="19050">
              <a:solidFill>
                <a:schemeClr val="tx1">
                  <a:lumMod val="75000"/>
                  <a:lumOff val="25000"/>
                </a:schemeClr>
              </a:solidFill>
              <a:prstDash val="lgDash"/>
            </a:ln>
          </p:spPr>
          <p:style>
            <a:lnRef idx="1">
              <a:schemeClr val="accent1"/>
            </a:lnRef>
            <a:fillRef idx="0">
              <a:schemeClr val="accent1"/>
            </a:fillRef>
            <a:effectRef idx="0">
              <a:schemeClr val="accent1"/>
            </a:effectRef>
            <a:fontRef idx="minor">
              <a:schemeClr val="tx1"/>
            </a:fontRef>
          </p:style>
        </p:cxnSp>
      </p:grpSp>
      <p:grpSp>
        <p:nvGrpSpPr>
          <p:cNvPr id="38" name="组合 37">
            <a:extLst>
              <a:ext uri="{FF2B5EF4-FFF2-40B4-BE49-F238E27FC236}">
                <a16:creationId xmlns:a16="http://schemas.microsoft.com/office/drawing/2014/main" id="{498CE294-7EEE-40BC-AC57-51230A2CBA49}"/>
              </a:ext>
            </a:extLst>
          </p:cNvPr>
          <p:cNvGrpSpPr/>
          <p:nvPr/>
        </p:nvGrpSpPr>
        <p:grpSpPr>
          <a:xfrm>
            <a:off x="306570" y="591906"/>
            <a:ext cx="3051857" cy="461665"/>
            <a:chOff x="-3" y="4326643"/>
            <a:chExt cx="3051857" cy="461665"/>
          </a:xfrm>
        </p:grpSpPr>
        <p:sp>
          <p:nvSpPr>
            <p:cNvPr id="41" name="矩形 40">
              <a:extLst>
                <a:ext uri="{FF2B5EF4-FFF2-40B4-BE49-F238E27FC236}">
                  <a16:creationId xmlns:a16="http://schemas.microsoft.com/office/drawing/2014/main" id="{5C6A387E-E355-4223-9825-A8A040086AEF}"/>
                </a:ext>
              </a:extLst>
            </p:cNvPr>
            <p:cNvSpPr/>
            <p:nvPr/>
          </p:nvSpPr>
          <p:spPr>
            <a:xfrm>
              <a:off x="-3" y="4460785"/>
              <a:ext cx="193382" cy="193382"/>
            </a:xfrm>
            <a:prstGeom prst="rect">
              <a:avLst/>
            </a:prstGeom>
            <a:solidFill>
              <a:srgbClr val="FF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42" name="文本框 41">
              <a:extLst>
                <a:ext uri="{FF2B5EF4-FFF2-40B4-BE49-F238E27FC236}">
                  <a16:creationId xmlns:a16="http://schemas.microsoft.com/office/drawing/2014/main" id="{D707AF9E-C68D-4B8E-B924-35683FFAEF76}"/>
                </a:ext>
              </a:extLst>
            </p:cNvPr>
            <p:cNvSpPr txBox="1"/>
            <p:nvPr/>
          </p:nvSpPr>
          <p:spPr>
            <a:xfrm>
              <a:off x="193379" y="4326643"/>
              <a:ext cx="2858475" cy="461665"/>
            </a:xfrm>
            <a:prstGeom prst="rect">
              <a:avLst/>
            </a:prstGeom>
            <a:noFill/>
          </p:spPr>
          <p:txBody>
            <a:bodyPr wrap="none" rtlCol="0">
              <a:spAutoFit/>
            </a:bodyPr>
            <a:lstStyle/>
            <a:p>
              <a:r>
                <a:rPr lang="en-US" altLang="zh-CN" sz="2400" dirty="0">
                  <a:latin typeface="Helvetica" panose="020B0604020202020204" pitchFamily="34" charset="0"/>
                  <a:ea typeface="+mj-ea"/>
                  <a:cs typeface="Helvetica" panose="020B0604020202020204" pitchFamily="34" charset="0"/>
                </a:rPr>
                <a:t>Dependent variable</a:t>
              </a:r>
            </a:p>
          </p:txBody>
        </p:sp>
      </p:grpSp>
      <p:sp>
        <p:nvSpPr>
          <p:cNvPr id="3" name="矩形 2">
            <a:extLst>
              <a:ext uri="{FF2B5EF4-FFF2-40B4-BE49-F238E27FC236}">
                <a16:creationId xmlns:a16="http://schemas.microsoft.com/office/drawing/2014/main" id="{0BF7A479-632B-4189-BB80-E3DEF7F1B560}"/>
              </a:ext>
            </a:extLst>
          </p:cNvPr>
          <p:cNvSpPr/>
          <p:nvPr/>
        </p:nvSpPr>
        <p:spPr>
          <a:xfrm>
            <a:off x="499952" y="1075492"/>
            <a:ext cx="4849404" cy="400110"/>
          </a:xfrm>
          <a:prstGeom prst="rect">
            <a:avLst/>
          </a:prstGeom>
        </p:spPr>
        <p:txBody>
          <a:bodyPr wrap="none">
            <a:spAutoFit/>
          </a:bodyPr>
          <a:lstStyle/>
          <a:p>
            <a:pPr marL="285750" indent="-285750">
              <a:buFont typeface="Wingdings" panose="05000000000000000000" pitchFamily="2" charset="2"/>
              <a:buChar char="l"/>
            </a:pPr>
            <a:r>
              <a:rPr lang="en-US" altLang="zh-CN" sz="2000" dirty="0">
                <a:latin typeface="Helvetica" panose="020B0604020202020204" pitchFamily="34" charset="0"/>
                <a:cs typeface="Helvetica" panose="020B0604020202020204" pitchFamily="34" charset="0"/>
              </a:rPr>
              <a:t>Probability of choosing the destination</a:t>
            </a:r>
            <a:endParaRPr lang="zh-CN" altLang="en-US" sz="2000" dirty="0"/>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CA9E932E-123B-491B-B068-C8738B71D443}"/>
                  </a:ext>
                </a:extLst>
              </p:cNvPr>
              <p:cNvSpPr txBox="1"/>
              <p:nvPr/>
            </p:nvSpPr>
            <p:spPr>
              <a:xfrm>
                <a:off x="831186" y="5574551"/>
                <a:ext cx="4615144" cy="646331"/>
              </a:xfrm>
              <a:prstGeom prst="rect">
                <a:avLst/>
              </a:prstGeom>
              <a:noFill/>
              <a:ln w="19050">
                <a:solidFill>
                  <a:srgbClr val="FF6699"/>
                </a:solidFill>
                <a:prstDash val="sysDash"/>
              </a:ln>
            </p:spPr>
            <p:txBody>
              <a:bodyPr wrap="square" rtlCol="0">
                <a:spAutoFit/>
              </a:bodyPr>
              <a:lstStyle/>
              <a:p>
                <a:r>
                  <a:rPr lang="en-US" altLang="zh-CN" dirty="0">
                    <a:latin typeface="Helvetica" panose="020B0604020202020204" pitchFamily="34" charset="0"/>
                    <a:cs typeface="Helvetica" panose="020B0604020202020204" pitchFamily="34" charset="0"/>
                  </a:rPr>
                  <a:t>For the passengers boarding from </a:t>
                </a:r>
                <a:r>
                  <a:rPr lang="en-US" altLang="zh-CN" dirty="0">
                    <a:solidFill>
                      <a:srgbClr val="FF3300"/>
                    </a:solidFill>
                    <a:latin typeface="Helvetica" panose="020B0604020202020204" pitchFamily="34" charset="0"/>
                    <a:cs typeface="Helvetica" panose="020B0604020202020204" pitchFamily="34" charset="0"/>
                  </a:rPr>
                  <a:t>station 1</a:t>
                </a:r>
              </a:p>
              <a:p>
                <a:r>
                  <a:rPr lang="en-US" altLang="zh-CN" dirty="0">
                    <a:latin typeface="Helvetica" panose="020B0604020202020204" pitchFamily="34" charset="0"/>
                    <a:cs typeface="Helvetica" panose="020B0604020202020204" pitchFamily="34" charset="0"/>
                  </a:rPr>
                  <a:t>The </a:t>
                </a:r>
                <a:r>
                  <a:rPr lang="en-US" altLang="zh-CN" dirty="0">
                    <a:solidFill>
                      <a:srgbClr val="FF3300"/>
                    </a:solidFill>
                    <a:latin typeface="Helvetica" panose="020B0604020202020204" pitchFamily="34" charset="0"/>
                    <a:cs typeface="Helvetica" panose="020B0604020202020204" pitchFamily="34" charset="0"/>
                  </a:rPr>
                  <a:t>probability of getting off at station </a:t>
                </a:r>
                <a14:m>
                  <m:oMath xmlns:m="http://schemas.openxmlformats.org/officeDocument/2006/math">
                    <m:r>
                      <a:rPr lang="en-US" altLang="zh-CN" b="0" i="1" smtClean="0">
                        <a:solidFill>
                          <a:srgbClr val="FF3300"/>
                        </a:solidFill>
                        <a:latin typeface="Cambria Math" panose="02040503050406030204" pitchFamily="18" charset="0"/>
                      </a:rPr>
                      <m:t>𝑘</m:t>
                    </m:r>
                  </m:oMath>
                </a14:m>
                <a:endParaRPr lang="zh-CN" altLang="en-US" dirty="0">
                  <a:latin typeface="Helvetica" panose="020B0604020202020204" pitchFamily="34" charset="0"/>
                  <a:cs typeface="Helvetica" panose="020B0604020202020204" pitchFamily="34" charset="0"/>
                </a:endParaRPr>
              </a:p>
            </p:txBody>
          </p:sp>
        </mc:Choice>
        <mc:Fallback xmlns="">
          <p:sp>
            <p:nvSpPr>
              <p:cNvPr id="4" name="文本框 3">
                <a:extLst>
                  <a:ext uri="{FF2B5EF4-FFF2-40B4-BE49-F238E27FC236}">
                    <a16:creationId xmlns:a16="http://schemas.microsoft.com/office/drawing/2014/main" id="{CA9E932E-123B-491B-B068-C8738B71D443}"/>
                  </a:ext>
                </a:extLst>
              </p:cNvPr>
              <p:cNvSpPr txBox="1">
                <a:spLocks noRot="1" noChangeAspect="1" noMove="1" noResize="1" noEditPoints="1" noAdjustHandles="1" noChangeArrowheads="1" noChangeShapeType="1" noTextEdit="1"/>
              </p:cNvSpPr>
              <p:nvPr/>
            </p:nvSpPr>
            <p:spPr>
              <a:xfrm>
                <a:off x="831186" y="5574551"/>
                <a:ext cx="4615144" cy="646331"/>
              </a:xfrm>
              <a:prstGeom prst="rect">
                <a:avLst/>
              </a:prstGeom>
              <a:blipFill>
                <a:blip r:embed="rId6"/>
                <a:stretch>
                  <a:fillRect l="-921" t="-3670" b="-11927"/>
                </a:stretch>
              </a:blipFill>
              <a:ln w="19050">
                <a:solidFill>
                  <a:srgbClr val="FF6699"/>
                </a:solidFill>
                <a:prstDash val="sysDash"/>
              </a:ln>
            </p:spPr>
            <p:txBody>
              <a:bodyPr/>
              <a:lstStyle/>
              <a:p>
                <a:r>
                  <a:rPr lang="zh-CN" altLang="en-US">
                    <a:noFill/>
                  </a:rPr>
                  <a:t> </a:t>
                </a:r>
              </a:p>
            </p:txBody>
          </p:sp>
        </mc:Fallback>
      </mc:AlternateContent>
    </p:spTree>
    <p:extLst>
      <p:ext uri="{BB962C8B-B14F-4D97-AF65-F5344CB8AC3E}">
        <p14:creationId xmlns:p14="http://schemas.microsoft.com/office/powerpoint/2010/main" val="109829106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a:extLst>
              <a:ext uri="{FF2B5EF4-FFF2-40B4-BE49-F238E27FC236}">
                <a16:creationId xmlns:a16="http://schemas.microsoft.com/office/drawing/2014/main" id="{178FEB14-9412-42A4-AF35-3486AB68274A}"/>
              </a:ext>
            </a:extLst>
          </p:cNvPr>
          <p:cNvSpPr/>
          <p:nvPr/>
        </p:nvSpPr>
        <p:spPr>
          <a:xfrm>
            <a:off x="0" y="537684"/>
            <a:ext cx="9144000" cy="3402015"/>
          </a:xfrm>
          <a:prstGeom prst="rect">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elvetica" panose="020B0604020202020204" pitchFamily="34" charset="0"/>
              <a:cs typeface="Helvetica" panose="020B0604020202020204" pitchFamily="34" charset="0"/>
            </a:endParaRPr>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Research object</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rgbClr val="FF6699"/>
          </a:solidFill>
          <a:ln w="28575" cap="flat">
            <a:solidFill>
              <a:srgbClr val="FF6699"/>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800" dirty="0">
                <a:solidFill>
                  <a:schemeClr val="bg1"/>
                </a:solidFill>
                <a:latin typeface="Helvetica" panose="020B0604020202020204" pitchFamily="34" charset="0"/>
                <a:cs typeface="Helvetica" panose="020B0604020202020204" pitchFamily="34" charset="0"/>
                <a:sym typeface="Helvetica Light"/>
              </a:rPr>
              <a:t>5.2</a:t>
            </a:r>
            <a:endParaRPr kumimoji="0" lang="zh-CN" altLang="en-US" sz="2800" b="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rgbClr val="FF6699"/>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07DD3A3B-46D1-4815-B99C-3D0BBC737BAA}"/>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5 - Influencing Factors on Transit Ridership at Station-to-Station Level</a:t>
            </a:r>
            <a:endParaRPr lang="en-US" altLang="zh-CN" sz="1400" i="1" dirty="0">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AEC12ABF-28F6-4248-ABC0-F2E42A8C970F}"/>
              </a:ext>
            </a:extLst>
          </p:cNvPr>
          <p:cNvSpPr>
            <a:spLocks noGrp="1"/>
          </p:cNvSpPr>
          <p:nvPr>
            <p:ph type="sldNum" sz="quarter" idx="12"/>
          </p:nvPr>
        </p:nvSpPr>
        <p:spPr/>
        <p:txBody>
          <a:bodyPr/>
          <a:lstStyle/>
          <a:p>
            <a:fld id="{A17BB91D-344C-44E0-9148-DFE0CFF5CFC9}" type="slidenum">
              <a:rPr lang="zh-CN" altLang="en-US" smtClean="0"/>
              <a:t>63</a:t>
            </a:fld>
            <a:endParaRPr lang="zh-CN" altLang="en-US"/>
          </a:p>
        </p:txBody>
      </p:sp>
      <p:sp>
        <p:nvSpPr>
          <p:cNvPr id="41" name="文本框 40">
            <a:extLst>
              <a:ext uri="{FF2B5EF4-FFF2-40B4-BE49-F238E27FC236}">
                <a16:creationId xmlns:a16="http://schemas.microsoft.com/office/drawing/2014/main" id="{53789208-7B24-4E83-9DDF-1FDFD2EC469B}"/>
              </a:ext>
            </a:extLst>
          </p:cNvPr>
          <p:cNvSpPr txBox="1"/>
          <p:nvPr/>
        </p:nvSpPr>
        <p:spPr>
          <a:xfrm>
            <a:off x="4161978" y="4967206"/>
            <a:ext cx="3600695"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latin typeface="Helvetica" panose="020B0604020202020204" pitchFamily="34" charset="0"/>
                <a:cs typeface="Helvetica" panose="020B0604020202020204" pitchFamily="34" charset="0"/>
              </a:rPr>
              <a:t>Operation distance of subway</a:t>
            </a:r>
          </a:p>
        </p:txBody>
      </p:sp>
      <p:sp>
        <p:nvSpPr>
          <p:cNvPr id="42" name="矩形 41">
            <a:extLst>
              <a:ext uri="{FF2B5EF4-FFF2-40B4-BE49-F238E27FC236}">
                <a16:creationId xmlns:a16="http://schemas.microsoft.com/office/drawing/2014/main" id="{2D4EF59A-697A-4EAA-B3A8-52CA86E9B7C8}"/>
              </a:ext>
            </a:extLst>
          </p:cNvPr>
          <p:cNvSpPr/>
          <p:nvPr/>
        </p:nvSpPr>
        <p:spPr>
          <a:xfrm>
            <a:off x="1192961" y="5367877"/>
            <a:ext cx="2587516" cy="369332"/>
          </a:xfrm>
          <a:prstGeom prst="rect">
            <a:avLst/>
          </a:prstGeom>
        </p:spPr>
        <p:txBody>
          <a:bodyPr wrap="square">
            <a:spAutoFit/>
          </a:bodyPr>
          <a:lstStyle/>
          <a:p>
            <a:pPr marL="342900" indent="-342900">
              <a:buFont typeface="Arial" panose="020B0604020202020204" pitchFamily="34" charset="0"/>
              <a:buChar char="•"/>
            </a:pPr>
            <a:r>
              <a:rPr lang="en-US" altLang="zh-CN" dirty="0">
                <a:latin typeface="Helvetica" panose="020B0604020202020204" pitchFamily="34" charset="0"/>
                <a:cs typeface="Helvetica" panose="020B0604020202020204" pitchFamily="34" charset="0"/>
              </a:rPr>
              <a:t>Bus accessibility</a:t>
            </a:r>
          </a:p>
        </p:txBody>
      </p:sp>
      <p:sp>
        <p:nvSpPr>
          <p:cNvPr id="43" name="矩形 42">
            <a:extLst>
              <a:ext uri="{FF2B5EF4-FFF2-40B4-BE49-F238E27FC236}">
                <a16:creationId xmlns:a16="http://schemas.microsoft.com/office/drawing/2014/main" id="{F6F8BDB5-2699-454E-A8E9-C7CDABEAA6A7}"/>
              </a:ext>
            </a:extLst>
          </p:cNvPr>
          <p:cNvSpPr/>
          <p:nvPr/>
        </p:nvSpPr>
        <p:spPr>
          <a:xfrm>
            <a:off x="1192961" y="4893771"/>
            <a:ext cx="2587516" cy="369332"/>
          </a:xfrm>
          <a:prstGeom prst="rect">
            <a:avLst/>
          </a:prstGeom>
        </p:spPr>
        <p:txBody>
          <a:bodyPr wrap="square">
            <a:spAutoFit/>
          </a:bodyPr>
          <a:lstStyle/>
          <a:p>
            <a:pPr marL="342900" indent="-342900">
              <a:buFont typeface="Arial" panose="020B0604020202020204" pitchFamily="34" charset="0"/>
              <a:buChar char="•"/>
            </a:pPr>
            <a:r>
              <a:rPr lang="en-US" altLang="zh-CN" dirty="0">
                <a:latin typeface="Helvetica" panose="020B0604020202020204" pitchFamily="34" charset="0"/>
                <a:cs typeface="Helvetica" panose="020B0604020202020204" pitchFamily="34" charset="0"/>
              </a:rPr>
              <a:t>Bus capacity</a:t>
            </a:r>
          </a:p>
        </p:txBody>
      </p:sp>
      <p:grpSp>
        <p:nvGrpSpPr>
          <p:cNvPr id="3" name="组合 2">
            <a:extLst>
              <a:ext uri="{FF2B5EF4-FFF2-40B4-BE49-F238E27FC236}">
                <a16:creationId xmlns:a16="http://schemas.microsoft.com/office/drawing/2014/main" id="{C3C85709-6812-4F69-B062-B6F72EFC1073}"/>
              </a:ext>
            </a:extLst>
          </p:cNvPr>
          <p:cNvGrpSpPr/>
          <p:nvPr/>
        </p:nvGrpSpPr>
        <p:grpSpPr>
          <a:xfrm>
            <a:off x="1054101" y="1701946"/>
            <a:ext cx="6708572" cy="1826023"/>
            <a:chOff x="1054101" y="1725969"/>
            <a:chExt cx="6708572" cy="1826023"/>
          </a:xfrm>
        </p:grpSpPr>
        <p:sp>
          <p:nvSpPr>
            <p:cNvPr id="38" name="文本框 37">
              <a:extLst>
                <a:ext uri="{FF2B5EF4-FFF2-40B4-BE49-F238E27FC236}">
                  <a16:creationId xmlns:a16="http://schemas.microsoft.com/office/drawing/2014/main" id="{0866C56A-8D50-40E6-80A1-A63F21E18B33}"/>
                </a:ext>
              </a:extLst>
            </p:cNvPr>
            <p:cNvSpPr txBox="1"/>
            <p:nvPr/>
          </p:nvSpPr>
          <p:spPr>
            <a:xfrm>
              <a:off x="1192961" y="1725970"/>
              <a:ext cx="2704587" cy="1703030"/>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altLang="zh-CN" dirty="0">
                  <a:latin typeface="Helvetica" panose="020B0604020202020204" pitchFamily="34" charset="0"/>
                  <a:cs typeface="Helvetica" panose="020B0604020202020204" pitchFamily="34" charset="0"/>
                </a:rPr>
                <a:t>Residence proportion</a:t>
              </a:r>
            </a:p>
            <a:p>
              <a:pPr marL="285750" indent="-285750">
                <a:lnSpc>
                  <a:spcPct val="150000"/>
                </a:lnSpc>
                <a:buFont typeface="Arial" panose="020B0604020202020204" pitchFamily="34" charset="0"/>
                <a:buChar char="•"/>
              </a:pPr>
              <a:r>
                <a:rPr lang="en-US" altLang="zh-CN" dirty="0">
                  <a:latin typeface="Helvetica" panose="020B0604020202020204" pitchFamily="34" charset="0"/>
                  <a:cs typeface="Helvetica" panose="020B0604020202020204" pitchFamily="34" charset="0"/>
                </a:rPr>
                <a:t>Office proportion</a:t>
              </a:r>
            </a:p>
            <a:p>
              <a:pPr marL="285750" indent="-285750">
                <a:lnSpc>
                  <a:spcPct val="150000"/>
                </a:lnSpc>
                <a:buFont typeface="Arial" panose="020B0604020202020204" pitchFamily="34" charset="0"/>
                <a:buChar char="•"/>
              </a:pPr>
              <a:r>
                <a:rPr lang="en-US" altLang="zh-CN" dirty="0">
                  <a:latin typeface="Helvetica" panose="020B0604020202020204" pitchFamily="34" charset="0"/>
                  <a:cs typeface="Helvetica" panose="020B0604020202020204" pitchFamily="34" charset="0"/>
                </a:rPr>
                <a:t>Commerce proportion</a:t>
              </a:r>
            </a:p>
            <a:p>
              <a:pPr marL="285750" indent="-285750">
                <a:lnSpc>
                  <a:spcPct val="150000"/>
                </a:lnSpc>
                <a:buFont typeface="Arial" panose="020B0604020202020204" pitchFamily="34" charset="0"/>
                <a:buChar char="•"/>
              </a:pPr>
              <a:r>
                <a:rPr lang="en-US" altLang="zh-CN" dirty="0">
                  <a:latin typeface="Helvetica" panose="020B0604020202020204" pitchFamily="34" charset="0"/>
                  <a:cs typeface="Helvetica" panose="020B0604020202020204" pitchFamily="34" charset="0"/>
                </a:rPr>
                <a:t>Education proportion</a:t>
              </a:r>
            </a:p>
          </p:txBody>
        </p:sp>
        <p:sp>
          <p:nvSpPr>
            <p:cNvPr id="44" name="矩形 43">
              <a:extLst>
                <a:ext uri="{FF2B5EF4-FFF2-40B4-BE49-F238E27FC236}">
                  <a16:creationId xmlns:a16="http://schemas.microsoft.com/office/drawing/2014/main" id="{BC46D185-6AB7-491F-ACCA-39DC96FD3052}"/>
                </a:ext>
              </a:extLst>
            </p:cNvPr>
            <p:cNvSpPr/>
            <p:nvPr/>
          </p:nvSpPr>
          <p:spPr>
            <a:xfrm>
              <a:off x="4571999" y="1725970"/>
              <a:ext cx="2717411" cy="456535"/>
            </a:xfrm>
            <a:prstGeom prst="rect">
              <a:avLst/>
            </a:prstGeom>
          </p:spPr>
          <p:txBody>
            <a:bodyPr wrap="none">
              <a:spAutoFit/>
            </a:bodyPr>
            <a:lstStyle/>
            <a:p>
              <a:pPr marL="285750" indent="-285750">
                <a:lnSpc>
                  <a:spcPct val="150000"/>
                </a:lnSpc>
                <a:buFont typeface="Arial" panose="020B0604020202020204" pitchFamily="34" charset="0"/>
                <a:buChar char="•"/>
              </a:pPr>
              <a:r>
                <a:rPr lang="en-US" altLang="zh-CN" dirty="0">
                  <a:latin typeface="Helvetica" panose="020B0604020202020204" pitchFamily="34" charset="0"/>
                  <a:cs typeface="Helvetica" panose="020B0604020202020204" pitchFamily="34" charset="0"/>
                </a:rPr>
                <a:t>Land-use aggregation</a:t>
              </a:r>
            </a:p>
          </p:txBody>
        </p:sp>
        <p:sp>
          <p:nvSpPr>
            <p:cNvPr id="46" name="矩形 45">
              <a:extLst>
                <a:ext uri="{FF2B5EF4-FFF2-40B4-BE49-F238E27FC236}">
                  <a16:creationId xmlns:a16="http://schemas.microsoft.com/office/drawing/2014/main" id="{CC5138ED-5D90-40E2-9F02-2DC84E3333D2}"/>
                </a:ext>
              </a:extLst>
            </p:cNvPr>
            <p:cNvSpPr/>
            <p:nvPr/>
          </p:nvSpPr>
          <p:spPr>
            <a:xfrm>
              <a:off x="1054101" y="1725969"/>
              <a:ext cx="6708572" cy="1826023"/>
            </a:xfrm>
            <a:prstGeom prst="rect">
              <a:avLst/>
            </a:prstGeom>
            <a:noFill/>
            <a:ln w="19050">
              <a:solidFill>
                <a:srgbClr val="FF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Helvetica" panose="020B0604020202020204" pitchFamily="34" charset="0"/>
                <a:cs typeface="Helvetica" panose="020B0604020202020204" pitchFamily="34" charset="0"/>
              </a:endParaRPr>
            </a:p>
          </p:txBody>
        </p:sp>
      </p:grpSp>
      <p:sp>
        <p:nvSpPr>
          <p:cNvPr id="48" name="矩形 47">
            <a:extLst>
              <a:ext uri="{FF2B5EF4-FFF2-40B4-BE49-F238E27FC236}">
                <a16:creationId xmlns:a16="http://schemas.microsoft.com/office/drawing/2014/main" id="{9A8B6796-563B-4DCD-8185-3EA0C25B5C61}"/>
              </a:ext>
            </a:extLst>
          </p:cNvPr>
          <p:cNvSpPr/>
          <p:nvPr/>
        </p:nvSpPr>
        <p:spPr>
          <a:xfrm>
            <a:off x="1054101" y="4782355"/>
            <a:ext cx="6708572" cy="1108366"/>
          </a:xfrm>
          <a:prstGeom prst="rect">
            <a:avLst/>
          </a:prstGeom>
          <a:noFill/>
          <a:ln w="19050">
            <a:solidFill>
              <a:srgbClr val="FF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Helvetica" panose="020B0604020202020204" pitchFamily="34" charset="0"/>
              <a:cs typeface="Helvetica" panose="020B0604020202020204" pitchFamily="34" charset="0"/>
            </a:endParaRPr>
          </a:p>
        </p:txBody>
      </p:sp>
      <p:grpSp>
        <p:nvGrpSpPr>
          <p:cNvPr id="19" name="组合 18">
            <a:extLst>
              <a:ext uri="{FF2B5EF4-FFF2-40B4-BE49-F238E27FC236}">
                <a16:creationId xmlns:a16="http://schemas.microsoft.com/office/drawing/2014/main" id="{ACC78DB1-1D3F-4086-871B-DA501F7AA34A}"/>
              </a:ext>
            </a:extLst>
          </p:cNvPr>
          <p:cNvGrpSpPr/>
          <p:nvPr/>
        </p:nvGrpSpPr>
        <p:grpSpPr>
          <a:xfrm>
            <a:off x="306570" y="591906"/>
            <a:ext cx="3394899" cy="461665"/>
            <a:chOff x="-3" y="4326643"/>
            <a:chExt cx="3394899" cy="461665"/>
          </a:xfrm>
        </p:grpSpPr>
        <p:sp>
          <p:nvSpPr>
            <p:cNvPr id="20" name="矩形 19">
              <a:extLst>
                <a:ext uri="{FF2B5EF4-FFF2-40B4-BE49-F238E27FC236}">
                  <a16:creationId xmlns:a16="http://schemas.microsoft.com/office/drawing/2014/main" id="{02A62B56-B843-4DC4-A894-95A3B0398BB2}"/>
                </a:ext>
              </a:extLst>
            </p:cNvPr>
            <p:cNvSpPr/>
            <p:nvPr/>
          </p:nvSpPr>
          <p:spPr>
            <a:xfrm>
              <a:off x="-3" y="4460785"/>
              <a:ext cx="193382" cy="193382"/>
            </a:xfrm>
            <a:prstGeom prst="rect">
              <a:avLst/>
            </a:prstGeom>
            <a:solidFill>
              <a:srgbClr val="FF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21" name="文本框 20">
              <a:extLst>
                <a:ext uri="{FF2B5EF4-FFF2-40B4-BE49-F238E27FC236}">
                  <a16:creationId xmlns:a16="http://schemas.microsoft.com/office/drawing/2014/main" id="{0912D36A-930B-4206-84A7-B73513D6B748}"/>
                </a:ext>
              </a:extLst>
            </p:cNvPr>
            <p:cNvSpPr txBox="1"/>
            <p:nvPr/>
          </p:nvSpPr>
          <p:spPr>
            <a:xfrm>
              <a:off x="193379" y="4326643"/>
              <a:ext cx="3201517" cy="461665"/>
            </a:xfrm>
            <a:prstGeom prst="rect">
              <a:avLst/>
            </a:prstGeom>
            <a:noFill/>
          </p:spPr>
          <p:txBody>
            <a:bodyPr wrap="none" rtlCol="0">
              <a:spAutoFit/>
            </a:bodyPr>
            <a:lstStyle/>
            <a:p>
              <a:r>
                <a:rPr lang="en-US" altLang="zh-CN" sz="2400" dirty="0">
                  <a:latin typeface="Helvetica" panose="020B0604020202020204" pitchFamily="34" charset="0"/>
                  <a:ea typeface="+mj-ea"/>
                  <a:cs typeface="Helvetica" panose="020B0604020202020204" pitchFamily="34" charset="0"/>
                </a:rPr>
                <a:t>Independent variables</a:t>
              </a:r>
            </a:p>
          </p:txBody>
        </p:sp>
      </p:grpSp>
      <p:sp>
        <p:nvSpPr>
          <p:cNvPr id="23" name="矩形 22">
            <a:extLst>
              <a:ext uri="{FF2B5EF4-FFF2-40B4-BE49-F238E27FC236}">
                <a16:creationId xmlns:a16="http://schemas.microsoft.com/office/drawing/2014/main" id="{93AFA7E4-4201-4B43-9D51-30134749A499}"/>
              </a:ext>
            </a:extLst>
          </p:cNvPr>
          <p:cNvSpPr/>
          <p:nvPr/>
        </p:nvSpPr>
        <p:spPr>
          <a:xfrm>
            <a:off x="499952" y="1148045"/>
            <a:ext cx="1527982" cy="400110"/>
          </a:xfrm>
          <a:prstGeom prst="rect">
            <a:avLst/>
          </a:prstGeom>
        </p:spPr>
        <p:txBody>
          <a:bodyPr wrap="none">
            <a:spAutoFit/>
          </a:bodyPr>
          <a:lstStyle/>
          <a:p>
            <a:pPr marL="285750" indent="-285750">
              <a:buFont typeface="Wingdings" panose="05000000000000000000" pitchFamily="2" charset="2"/>
              <a:buChar char="l"/>
            </a:pPr>
            <a:r>
              <a:rPr lang="en-US" altLang="zh-CN" sz="2000" dirty="0">
                <a:latin typeface="Helvetica" panose="020B0604020202020204" pitchFamily="34" charset="0"/>
                <a:cs typeface="Helvetica" panose="020B0604020202020204" pitchFamily="34" charset="0"/>
              </a:rPr>
              <a:t>Land use</a:t>
            </a:r>
            <a:endParaRPr lang="zh-CN" altLang="en-US" sz="2000" dirty="0"/>
          </a:p>
        </p:txBody>
      </p:sp>
      <p:sp>
        <p:nvSpPr>
          <p:cNvPr id="25" name="矩形 24">
            <a:extLst>
              <a:ext uri="{FF2B5EF4-FFF2-40B4-BE49-F238E27FC236}">
                <a16:creationId xmlns:a16="http://schemas.microsoft.com/office/drawing/2014/main" id="{FA5FB58A-4C91-4DBE-91AE-D8F1206D17E6}"/>
              </a:ext>
            </a:extLst>
          </p:cNvPr>
          <p:cNvSpPr/>
          <p:nvPr/>
        </p:nvSpPr>
        <p:spPr>
          <a:xfrm>
            <a:off x="499952" y="4214686"/>
            <a:ext cx="1741182" cy="400110"/>
          </a:xfrm>
          <a:prstGeom prst="rect">
            <a:avLst/>
          </a:prstGeom>
        </p:spPr>
        <p:txBody>
          <a:bodyPr wrap="none">
            <a:spAutoFit/>
          </a:bodyPr>
          <a:lstStyle/>
          <a:p>
            <a:pPr marL="285750" indent="-285750">
              <a:buFont typeface="Wingdings" panose="05000000000000000000" pitchFamily="2" charset="2"/>
              <a:buChar char="l"/>
            </a:pPr>
            <a:r>
              <a:rPr lang="en-US" altLang="zh-CN" sz="2000" dirty="0">
                <a:latin typeface="Helvetica" panose="020B0604020202020204" pitchFamily="34" charset="0"/>
                <a:cs typeface="Helvetica" panose="020B0604020202020204" pitchFamily="34" charset="0"/>
              </a:rPr>
              <a:t>Impedance</a:t>
            </a:r>
          </a:p>
        </p:txBody>
      </p:sp>
    </p:spTree>
    <p:extLst>
      <p:ext uri="{BB962C8B-B14F-4D97-AF65-F5344CB8AC3E}">
        <p14:creationId xmlns:p14="http://schemas.microsoft.com/office/powerpoint/2010/main" val="222271523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a:extLst>
              <a:ext uri="{FF2B5EF4-FFF2-40B4-BE49-F238E27FC236}">
                <a16:creationId xmlns:a16="http://schemas.microsoft.com/office/drawing/2014/main" id="{7B64E998-A645-4B02-AC41-9C255BB31FA2}"/>
              </a:ext>
            </a:extLst>
          </p:cNvPr>
          <p:cNvSpPr/>
          <p:nvPr/>
        </p:nvSpPr>
        <p:spPr>
          <a:xfrm>
            <a:off x="-2" y="1173560"/>
            <a:ext cx="9144002" cy="3915842"/>
          </a:xfrm>
          <a:prstGeom prst="rect">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elvetica" panose="020B0604020202020204" pitchFamily="34" charset="0"/>
              <a:cs typeface="Helvetica" panose="020B0604020202020204" pitchFamily="34" charset="0"/>
            </a:endParaRPr>
          </a:p>
        </p:txBody>
      </p:sp>
      <p:sp>
        <p:nvSpPr>
          <p:cNvPr id="31" name="矩形 30">
            <a:extLst>
              <a:ext uri="{FF2B5EF4-FFF2-40B4-BE49-F238E27FC236}">
                <a16:creationId xmlns:a16="http://schemas.microsoft.com/office/drawing/2014/main" id="{CE9C7BFB-DA51-4B2A-BAB9-3332DFB43B89}"/>
              </a:ext>
            </a:extLst>
          </p:cNvPr>
          <p:cNvSpPr/>
          <p:nvPr/>
        </p:nvSpPr>
        <p:spPr>
          <a:xfrm>
            <a:off x="1" y="1182172"/>
            <a:ext cx="3384306" cy="5306496"/>
          </a:xfrm>
          <a:prstGeom prst="rect">
            <a:avLst/>
          </a:prstGeom>
          <a:solidFill>
            <a:srgbClr val="FFFFFF"/>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elvetica" panose="020B0604020202020204" pitchFamily="34" charset="0"/>
              <a:cs typeface="Helvetica" panose="020B0604020202020204" pitchFamily="34" charset="0"/>
            </a:endParaRPr>
          </a:p>
        </p:txBody>
      </p:sp>
      <p:sp>
        <p:nvSpPr>
          <p:cNvPr id="34" name="矩形 33">
            <a:extLst>
              <a:ext uri="{FF2B5EF4-FFF2-40B4-BE49-F238E27FC236}">
                <a16:creationId xmlns:a16="http://schemas.microsoft.com/office/drawing/2014/main" id="{2CA0F6D3-6DE6-46E2-AA41-833BAD1F6729}"/>
              </a:ext>
            </a:extLst>
          </p:cNvPr>
          <p:cNvSpPr/>
          <p:nvPr/>
        </p:nvSpPr>
        <p:spPr>
          <a:xfrm>
            <a:off x="0" y="537684"/>
            <a:ext cx="9144000" cy="644487"/>
          </a:xfrm>
          <a:prstGeom prst="rect">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elvetica" panose="020B0604020202020204" pitchFamily="34" charset="0"/>
              <a:cs typeface="Helvetica" panose="020B0604020202020204" pitchFamily="34" charset="0"/>
            </a:endParaRPr>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Method</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rgbClr val="FF6699"/>
          </a:solidFill>
          <a:ln w="28575" cap="flat">
            <a:solidFill>
              <a:srgbClr val="FF6699"/>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800" dirty="0">
                <a:solidFill>
                  <a:schemeClr val="bg1"/>
                </a:solidFill>
                <a:latin typeface="Helvetica" panose="020B0604020202020204" pitchFamily="34" charset="0"/>
                <a:cs typeface="Helvetica" panose="020B0604020202020204" pitchFamily="34" charset="0"/>
                <a:sym typeface="Helvetica Light"/>
              </a:rPr>
              <a:t>5.3</a:t>
            </a:r>
            <a:endParaRPr kumimoji="0" lang="zh-CN" altLang="en-US" sz="2800" b="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rgbClr val="FF6699"/>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EEE7E2FE-CD7D-43FA-8974-52683086975C}"/>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5 - Influencing Factors on Transit Ridership at Station-to-Station Level</a:t>
            </a:r>
            <a:endParaRPr lang="en-US" altLang="zh-CN" sz="1400" i="1" dirty="0">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F7225C66-6BD4-4B7B-B8DE-EA7769AECBF3}"/>
              </a:ext>
            </a:extLst>
          </p:cNvPr>
          <p:cNvSpPr>
            <a:spLocks noGrp="1"/>
          </p:cNvSpPr>
          <p:nvPr>
            <p:ph type="sldNum" sz="quarter" idx="12"/>
          </p:nvPr>
        </p:nvSpPr>
        <p:spPr/>
        <p:txBody>
          <a:bodyPr/>
          <a:lstStyle/>
          <a:p>
            <a:fld id="{A17BB91D-344C-44E0-9148-DFE0CFF5CFC9}" type="slidenum">
              <a:rPr lang="zh-CN" altLang="en-US" smtClean="0"/>
              <a:t>64</a:t>
            </a:fld>
            <a:endParaRPr lang="zh-CN" altLang="en-US"/>
          </a:p>
        </p:txBody>
      </p:sp>
      <p:pic>
        <p:nvPicPr>
          <p:cNvPr id="18" name="图片 17">
            <a:extLst>
              <a:ext uri="{FF2B5EF4-FFF2-40B4-BE49-F238E27FC236}">
                <a16:creationId xmlns:a16="http://schemas.microsoft.com/office/drawing/2014/main" id="{B351F325-A411-49AA-95C7-2D338CDA1D87}"/>
              </a:ext>
            </a:extLst>
          </p:cNvPr>
          <p:cNvPicPr>
            <a:picLocks noChangeAspect="1"/>
          </p:cNvPicPr>
          <p:nvPr/>
        </p:nvPicPr>
        <p:blipFill>
          <a:blip r:embed="rId3"/>
          <a:stretch>
            <a:fillRect/>
          </a:stretch>
        </p:blipFill>
        <p:spPr>
          <a:xfrm>
            <a:off x="306570" y="2434499"/>
            <a:ext cx="2876444" cy="3094909"/>
          </a:xfrm>
          <a:prstGeom prst="rect">
            <a:avLst/>
          </a:prstGeom>
        </p:spPr>
      </p:pic>
      <p:grpSp>
        <p:nvGrpSpPr>
          <p:cNvPr id="27" name="组合 26">
            <a:extLst>
              <a:ext uri="{FF2B5EF4-FFF2-40B4-BE49-F238E27FC236}">
                <a16:creationId xmlns:a16="http://schemas.microsoft.com/office/drawing/2014/main" id="{EE67CA65-0FAE-44FE-A26D-8C15DB900326}"/>
              </a:ext>
            </a:extLst>
          </p:cNvPr>
          <p:cNvGrpSpPr/>
          <p:nvPr/>
        </p:nvGrpSpPr>
        <p:grpSpPr>
          <a:xfrm>
            <a:off x="306570" y="591906"/>
            <a:ext cx="3563215" cy="461665"/>
            <a:chOff x="-3" y="4326643"/>
            <a:chExt cx="3563215" cy="461665"/>
          </a:xfrm>
        </p:grpSpPr>
        <p:sp>
          <p:nvSpPr>
            <p:cNvPr id="28" name="矩形 27">
              <a:extLst>
                <a:ext uri="{FF2B5EF4-FFF2-40B4-BE49-F238E27FC236}">
                  <a16:creationId xmlns:a16="http://schemas.microsoft.com/office/drawing/2014/main" id="{F34A17FD-07B7-4E14-B54A-F36C3ACC97ED}"/>
                </a:ext>
              </a:extLst>
            </p:cNvPr>
            <p:cNvSpPr/>
            <p:nvPr/>
          </p:nvSpPr>
          <p:spPr>
            <a:xfrm>
              <a:off x="-3" y="4460785"/>
              <a:ext cx="193382" cy="193382"/>
            </a:xfrm>
            <a:prstGeom prst="rect">
              <a:avLst/>
            </a:prstGeom>
            <a:solidFill>
              <a:srgbClr val="FF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29" name="文本框 28">
              <a:extLst>
                <a:ext uri="{FF2B5EF4-FFF2-40B4-BE49-F238E27FC236}">
                  <a16:creationId xmlns:a16="http://schemas.microsoft.com/office/drawing/2014/main" id="{C3C5CCC7-6F52-41F6-9A55-072A271F41F4}"/>
                </a:ext>
              </a:extLst>
            </p:cNvPr>
            <p:cNvSpPr txBox="1"/>
            <p:nvPr/>
          </p:nvSpPr>
          <p:spPr>
            <a:xfrm>
              <a:off x="193379" y="4326643"/>
              <a:ext cx="3369833" cy="461665"/>
            </a:xfrm>
            <a:prstGeom prst="rect">
              <a:avLst/>
            </a:prstGeom>
            <a:noFill/>
          </p:spPr>
          <p:txBody>
            <a:bodyPr wrap="none" rtlCol="0">
              <a:spAutoFit/>
            </a:bodyPr>
            <a:lstStyle/>
            <a:p>
              <a:r>
                <a:rPr lang="en-US" altLang="zh-CN" sz="2400" dirty="0">
                  <a:latin typeface="Helvetica" panose="020B0604020202020204" pitchFamily="34" charset="0"/>
                  <a:ea typeface="+mj-ea"/>
                  <a:cs typeface="Helvetica" panose="020B0604020202020204" pitchFamily="34" charset="0"/>
                </a:rPr>
                <a:t>Mathematical problems</a:t>
              </a:r>
            </a:p>
          </p:txBody>
        </p:sp>
      </p:grpSp>
      <p:sp>
        <p:nvSpPr>
          <p:cNvPr id="30" name="矩形 29">
            <a:extLst>
              <a:ext uri="{FF2B5EF4-FFF2-40B4-BE49-F238E27FC236}">
                <a16:creationId xmlns:a16="http://schemas.microsoft.com/office/drawing/2014/main" id="{77459B5B-D675-445D-BA04-7AD05AADC219}"/>
              </a:ext>
            </a:extLst>
          </p:cNvPr>
          <p:cNvSpPr/>
          <p:nvPr/>
        </p:nvSpPr>
        <p:spPr>
          <a:xfrm>
            <a:off x="499952" y="1420569"/>
            <a:ext cx="1771639" cy="400110"/>
          </a:xfrm>
          <a:prstGeom prst="rect">
            <a:avLst/>
          </a:prstGeom>
        </p:spPr>
        <p:txBody>
          <a:bodyPr wrap="none">
            <a:spAutoFit/>
          </a:bodyPr>
          <a:lstStyle/>
          <a:p>
            <a:pPr marL="285750" indent="-285750">
              <a:buFont typeface="Wingdings" panose="05000000000000000000" pitchFamily="2" charset="2"/>
              <a:buChar char="l"/>
            </a:pPr>
            <a:r>
              <a:rPr lang="en-US" altLang="zh-CN" sz="2000" dirty="0">
                <a:latin typeface="Helvetica" panose="020B0604020202020204" pitchFamily="34" charset="0"/>
                <a:cs typeface="Helvetica" panose="020B0604020202020204" pitchFamily="34" charset="0"/>
              </a:rPr>
              <a:t>Conversion</a:t>
            </a:r>
            <a:endParaRPr lang="zh-CN" altLang="en-US" sz="2000" dirty="0"/>
          </a:p>
        </p:txBody>
      </p:sp>
      <p:cxnSp>
        <p:nvCxnSpPr>
          <p:cNvPr id="4" name="直接连接符 3">
            <a:extLst>
              <a:ext uri="{FF2B5EF4-FFF2-40B4-BE49-F238E27FC236}">
                <a16:creationId xmlns:a16="http://schemas.microsoft.com/office/drawing/2014/main" id="{580C709E-F8F1-446B-91C7-CED177E59074}"/>
              </a:ext>
            </a:extLst>
          </p:cNvPr>
          <p:cNvCxnSpPr>
            <a:cxnSpLocks/>
          </p:cNvCxnSpPr>
          <p:nvPr/>
        </p:nvCxnSpPr>
        <p:spPr>
          <a:xfrm>
            <a:off x="5171768" y="2620761"/>
            <a:ext cx="397430" cy="0"/>
          </a:xfrm>
          <a:prstGeom prst="line">
            <a:avLst/>
          </a:prstGeom>
          <a:ln w="19050">
            <a:solidFill>
              <a:srgbClr val="FF6699"/>
            </a:solidFill>
            <a:prstDash val="sysDash"/>
          </a:ln>
        </p:spPr>
        <p:style>
          <a:lnRef idx="1">
            <a:schemeClr val="accent1"/>
          </a:lnRef>
          <a:fillRef idx="0">
            <a:schemeClr val="accent1"/>
          </a:fillRef>
          <a:effectRef idx="0">
            <a:schemeClr val="accent1"/>
          </a:effectRef>
          <a:fontRef idx="minor">
            <a:schemeClr val="tx1"/>
          </a:fontRef>
        </p:style>
      </p:cxnSp>
      <p:sp>
        <p:nvSpPr>
          <p:cNvPr id="25" name="箭头: 右 24">
            <a:extLst>
              <a:ext uri="{FF2B5EF4-FFF2-40B4-BE49-F238E27FC236}">
                <a16:creationId xmlns:a16="http://schemas.microsoft.com/office/drawing/2014/main" id="{9BE39177-784F-4406-92BF-3E6CBC18B10F}"/>
              </a:ext>
            </a:extLst>
          </p:cNvPr>
          <p:cNvSpPr/>
          <p:nvPr/>
        </p:nvSpPr>
        <p:spPr>
          <a:xfrm>
            <a:off x="3563232" y="2086585"/>
            <a:ext cx="193688" cy="169277"/>
          </a:xfrm>
          <a:prstGeom prst="rightArrow">
            <a:avLst/>
          </a:prstGeom>
          <a:solidFill>
            <a:srgbClr val="FF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A90FC4F1-4DB8-4E52-9F20-F5F8E04EC005}"/>
              </a:ext>
            </a:extLst>
          </p:cNvPr>
          <p:cNvSpPr/>
          <p:nvPr/>
        </p:nvSpPr>
        <p:spPr>
          <a:xfrm>
            <a:off x="3753747" y="1421943"/>
            <a:ext cx="2938625" cy="400110"/>
          </a:xfrm>
          <a:prstGeom prst="rect">
            <a:avLst/>
          </a:prstGeom>
        </p:spPr>
        <p:txBody>
          <a:bodyPr wrap="none">
            <a:spAutoFit/>
          </a:bodyPr>
          <a:lstStyle/>
          <a:p>
            <a:pPr marL="285750" indent="-285750">
              <a:buFont typeface="Wingdings" panose="05000000000000000000" pitchFamily="2" charset="2"/>
              <a:buChar char="l"/>
            </a:pPr>
            <a:r>
              <a:rPr lang="en-US" altLang="zh-CN" sz="2000" dirty="0">
                <a:latin typeface="Helvetica" panose="020B0604020202020204" pitchFamily="34" charset="0"/>
                <a:cs typeface="Helvetica" panose="020B0604020202020204" pitchFamily="34" charset="0"/>
              </a:rPr>
              <a:t>Binary discrete model</a:t>
            </a:r>
          </a:p>
        </p:txBody>
      </p:sp>
      <p:sp>
        <p:nvSpPr>
          <p:cNvPr id="40" name="矩形 39">
            <a:extLst>
              <a:ext uri="{FF2B5EF4-FFF2-40B4-BE49-F238E27FC236}">
                <a16:creationId xmlns:a16="http://schemas.microsoft.com/office/drawing/2014/main" id="{35760638-B422-4601-A222-328079F169CB}"/>
              </a:ext>
            </a:extLst>
          </p:cNvPr>
          <p:cNvSpPr/>
          <p:nvPr/>
        </p:nvSpPr>
        <p:spPr>
          <a:xfrm>
            <a:off x="3756920" y="5679329"/>
            <a:ext cx="3381054" cy="400110"/>
          </a:xfrm>
          <a:prstGeom prst="rect">
            <a:avLst/>
          </a:prstGeom>
        </p:spPr>
        <p:txBody>
          <a:bodyPr wrap="none">
            <a:spAutoFit/>
          </a:bodyPr>
          <a:lstStyle/>
          <a:p>
            <a:pPr marL="285750" indent="-285750">
              <a:buFont typeface="Wingdings" panose="05000000000000000000" pitchFamily="2" charset="2"/>
              <a:buChar char="l"/>
            </a:pPr>
            <a:r>
              <a:rPr lang="en-US" altLang="zh-CN" sz="2000" dirty="0">
                <a:latin typeface="Helvetica" panose="020B0604020202020204" pitchFamily="34" charset="0"/>
                <a:cs typeface="Helvetica" panose="020B0604020202020204" pitchFamily="34" charset="0"/>
              </a:rPr>
              <a:t>Logistic regression model</a:t>
            </a:r>
          </a:p>
        </p:txBody>
      </p:sp>
      <p:sp>
        <p:nvSpPr>
          <p:cNvPr id="41" name="箭头: 右 40">
            <a:extLst>
              <a:ext uri="{FF2B5EF4-FFF2-40B4-BE49-F238E27FC236}">
                <a16:creationId xmlns:a16="http://schemas.microsoft.com/office/drawing/2014/main" id="{A27DD466-9132-4B4D-AC57-412AFC17EAD6}"/>
              </a:ext>
            </a:extLst>
          </p:cNvPr>
          <p:cNvSpPr/>
          <p:nvPr/>
        </p:nvSpPr>
        <p:spPr>
          <a:xfrm rot="5400000">
            <a:off x="5248009" y="5347926"/>
            <a:ext cx="193688" cy="169277"/>
          </a:xfrm>
          <a:prstGeom prst="rightArrow">
            <a:avLst/>
          </a:prstGeom>
          <a:solidFill>
            <a:srgbClr val="FF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7FDFEFA5-9D64-4ED3-86B5-B8656E27E84B}"/>
                  </a:ext>
                </a:extLst>
              </p:cNvPr>
              <p:cNvSpPr txBox="1"/>
              <p:nvPr/>
            </p:nvSpPr>
            <p:spPr>
              <a:xfrm>
                <a:off x="3773413" y="2165935"/>
                <a:ext cx="5167226" cy="415498"/>
              </a:xfrm>
              <a:prstGeom prst="rect">
                <a:avLst/>
              </a:prstGeom>
              <a:noFill/>
            </p:spPr>
            <p:txBody>
              <a:bodyPr wrap="square" lIns="0" tIns="0" rIns="0" bIns="0" rtlCol="0">
                <a:spAutoFit/>
              </a:bodyPr>
              <a:lstStyle/>
              <a:p>
                <a:pPr>
                  <a:lnSpc>
                    <a:spcPct val="150000"/>
                  </a:lnSpc>
                </a:pPr>
                <a14:m>
                  <m:oMathPara xmlns:m="http://schemas.openxmlformats.org/officeDocument/2006/math">
                    <m:oMathParaPr>
                      <m:jc m:val="center"/>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𝐹</m:t>
                      </m:r>
                      <m:d>
                        <m:dPr>
                          <m:ctrlPr>
                            <a:rPr lang="en-US" altLang="zh-CN" i="1" smtClean="0">
                              <a:latin typeface="Cambria Math" panose="02040503050406030204" pitchFamily="18" charset="0"/>
                            </a:rPr>
                          </m:ctrlPr>
                        </m:d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 ……</m:t>
                          </m:r>
                        </m:e>
                      </m:d>
                    </m:oMath>
                  </m:oMathPara>
                </a14:m>
                <a:endParaRPr lang="en-US" altLang="zh-CN" dirty="0">
                  <a:latin typeface="Helvetica" panose="020B0604020202020204" pitchFamily="34" charset="0"/>
                  <a:cs typeface="Helvetica" panose="020B0604020202020204" pitchFamily="34" charset="0"/>
                </a:endParaRPr>
              </a:p>
            </p:txBody>
          </p:sp>
        </mc:Choice>
        <mc:Fallback xmlns="">
          <p:sp>
            <p:nvSpPr>
              <p:cNvPr id="42" name="文本框 41">
                <a:extLst>
                  <a:ext uri="{FF2B5EF4-FFF2-40B4-BE49-F238E27FC236}">
                    <a16:creationId xmlns:a16="http://schemas.microsoft.com/office/drawing/2014/main" id="{7FDFEFA5-9D64-4ED3-86B5-B8656E27E84B}"/>
                  </a:ext>
                </a:extLst>
              </p:cNvPr>
              <p:cNvSpPr txBox="1">
                <a:spLocks noRot="1" noChangeAspect="1" noMove="1" noResize="1" noEditPoints="1" noAdjustHandles="1" noChangeArrowheads="1" noChangeShapeType="1" noTextEdit="1"/>
              </p:cNvSpPr>
              <p:nvPr/>
            </p:nvSpPr>
            <p:spPr>
              <a:xfrm>
                <a:off x="3773413" y="2165935"/>
                <a:ext cx="5167226" cy="415498"/>
              </a:xfrm>
              <a:prstGeom prst="rect">
                <a:avLst/>
              </a:prstGeom>
              <a:blipFill>
                <a:blip r:embed="rId5"/>
                <a:stretch>
                  <a:fillRect/>
                </a:stretch>
              </a:blipFill>
            </p:spPr>
            <p:txBody>
              <a:bodyPr/>
              <a:lstStyle/>
              <a:p>
                <a:r>
                  <a:rPr lang="zh-CN" altLang="en-US">
                    <a:noFill/>
                  </a:rPr>
                  <a:t> </a:t>
                </a:r>
              </a:p>
            </p:txBody>
          </p:sp>
        </mc:Fallback>
      </mc:AlternateContent>
      <p:cxnSp>
        <p:nvCxnSpPr>
          <p:cNvPr id="7" name="直接箭头连接符 6">
            <a:extLst>
              <a:ext uri="{FF2B5EF4-FFF2-40B4-BE49-F238E27FC236}">
                <a16:creationId xmlns:a16="http://schemas.microsoft.com/office/drawing/2014/main" id="{64475A21-E0E1-4B6D-BDD8-377F781D8B4F}"/>
              </a:ext>
            </a:extLst>
          </p:cNvPr>
          <p:cNvCxnSpPr/>
          <p:nvPr/>
        </p:nvCxnSpPr>
        <p:spPr>
          <a:xfrm>
            <a:off x="5260214" y="2699419"/>
            <a:ext cx="0" cy="348581"/>
          </a:xfrm>
          <a:prstGeom prst="straightConnector1">
            <a:avLst/>
          </a:prstGeom>
          <a:ln w="19050">
            <a:solidFill>
              <a:srgbClr val="FF6699"/>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F6B64898-BA08-4ACA-A975-91D2AE486403}"/>
              </a:ext>
            </a:extLst>
          </p:cNvPr>
          <p:cNvCxnSpPr>
            <a:cxnSpLocks/>
          </p:cNvCxnSpPr>
          <p:nvPr/>
        </p:nvCxnSpPr>
        <p:spPr>
          <a:xfrm>
            <a:off x="5952656" y="2621225"/>
            <a:ext cx="1460867" cy="0"/>
          </a:xfrm>
          <a:prstGeom prst="line">
            <a:avLst/>
          </a:prstGeom>
          <a:ln w="19050">
            <a:solidFill>
              <a:srgbClr val="FF6699"/>
            </a:solidFill>
            <a:prstDash val="sysDash"/>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44C0331E-609B-4562-B229-A9843E66E14F}"/>
              </a:ext>
            </a:extLst>
          </p:cNvPr>
          <p:cNvCxnSpPr>
            <a:cxnSpLocks/>
          </p:cNvCxnSpPr>
          <p:nvPr/>
        </p:nvCxnSpPr>
        <p:spPr>
          <a:xfrm>
            <a:off x="7320117" y="2699419"/>
            <a:ext cx="0" cy="1243316"/>
          </a:xfrm>
          <a:prstGeom prst="straightConnector1">
            <a:avLst/>
          </a:prstGeom>
          <a:ln w="19050">
            <a:solidFill>
              <a:srgbClr val="FF6699"/>
            </a:solidFill>
            <a:tailEnd type="triangle"/>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0B0D7D7E-C89B-4174-BEA5-3FF8E92C416E}"/>
              </a:ext>
            </a:extLst>
          </p:cNvPr>
          <p:cNvSpPr/>
          <p:nvPr/>
        </p:nvSpPr>
        <p:spPr>
          <a:xfrm>
            <a:off x="5054724" y="4061905"/>
            <a:ext cx="3885915" cy="646331"/>
          </a:xfrm>
          <a:prstGeom prst="rect">
            <a:avLst/>
          </a:prstGeom>
          <a:ln w="19050">
            <a:solidFill>
              <a:srgbClr val="FF6699"/>
            </a:solidFill>
            <a:prstDash val="sysDash"/>
          </a:ln>
        </p:spPr>
        <p:txBody>
          <a:bodyPr wrap="square">
            <a:spAutoFit/>
          </a:bodyPr>
          <a:lstStyle/>
          <a:p>
            <a:pPr algn="ctr"/>
            <a:r>
              <a:rPr lang="en-US" altLang="zh-CN" dirty="0">
                <a:solidFill>
                  <a:srgbClr val="FF0000"/>
                </a:solidFill>
                <a:latin typeface="Helvetica" panose="020B0604020202020204" pitchFamily="34" charset="0"/>
                <a:cs typeface="Helvetica" panose="020B0604020202020204" pitchFamily="34" charset="0"/>
              </a:rPr>
              <a:t>Explanatory variable</a:t>
            </a:r>
            <a:r>
              <a:rPr lang="en-US" altLang="zh-CN" dirty="0">
                <a:latin typeface="Helvetica" panose="020B0604020202020204" pitchFamily="34" charset="0"/>
                <a:cs typeface="Helvetica" panose="020B0604020202020204" pitchFamily="34" charset="0"/>
              </a:rPr>
              <a:t> for making the choice of</a:t>
            </a:r>
            <a:r>
              <a:rPr lang="zh-CN" altLang="en-US" dirty="0">
                <a:latin typeface="Helvetica" panose="020B0604020202020204" pitchFamily="34" charset="0"/>
                <a:cs typeface="Helvetica" panose="020B0604020202020204" pitchFamily="34" charset="0"/>
              </a:rPr>
              <a:t> </a:t>
            </a:r>
            <a:r>
              <a:rPr lang="en-US" altLang="zh-CN" dirty="0">
                <a:latin typeface="Helvetica" panose="020B0604020202020204" pitchFamily="34" charset="0"/>
                <a:cs typeface="Helvetica" panose="020B0604020202020204" pitchFamily="34" charset="0"/>
              </a:rPr>
              <a:t>whether getting off</a:t>
            </a:r>
          </a:p>
        </p:txBody>
      </p:sp>
      <p:sp>
        <p:nvSpPr>
          <p:cNvPr id="39" name="矩形 38">
            <a:extLst>
              <a:ext uri="{FF2B5EF4-FFF2-40B4-BE49-F238E27FC236}">
                <a16:creationId xmlns:a16="http://schemas.microsoft.com/office/drawing/2014/main" id="{DEDE795B-ED7A-4924-B1D2-4E1038769BC5}"/>
              </a:ext>
            </a:extLst>
          </p:cNvPr>
          <p:cNvSpPr/>
          <p:nvPr/>
        </p:nvSpPr>
        <p:spPr>
          <a:xfrm>
            <a:off x="3773413" y="3083643"/>
            <a:ext cx="3313181" cy="646331"/>
          </a:xfrm>
          <a:prstGeom prst="rect">
            <a:avLst/>
          </a:prstGeom>
          <a:ln w="19050">
            <a:solidFill>
              <a:srgbClr val="FF6699"/>
            </a:solidFill>
            <a:prstDash val="sysDash"/>
          </a:ln>
        </p:spPr>
        <p:txBody>
          <a:bodyPr wrap="square">
            <a:spAutoFit/>
          </a:bodyPr>
          <a:lstStyle/>
          <a:p>
            <a:pPr algn="ctr"/>
            <a:r>
              <a:rPr lang="en-US" altLang="zh-CN" dirty="0">
                <a:solidFill>
                  <a:srgbClr val="FF0000"/>
                </a:solidFill>
                <a:latin typeface="Helvetica" panose="020B0604020202020204" pitchFamily="34" charset="0"/>
                <a:cs typeface="Helvetica" panose="020B0604020202020204" pitchFamily="34" charset="0"/>
              </a:rPr>
              <a:t>Probability</a:t>
            </a:r>
            <a:r>
              <a:rPr lang="en-US" altLang="zh-CN" dirty="0">
                <a:latin typeface="Helvetica" panose="020B0604020202020204" pitchFamily="34" charset="0"/>
                <a:cs typeface="Helvetica" panose="020B0604020202020204" pitchFamily="34" charset="0"/>
              </a:rPr>
              <a:t> of getting off at the investigated station</a:t>
            </a:r>
          </a:p>
        </p:txBody>
      </p:sp>
    </p:spTree>
    <p:extLst>
      <p:ext uri="{BB962C8B-B14F-4D97-AF65-F5344CB8AC3E}">
        <p14:creationId xmlns:p14="http://schemas.microsoft.com/office/powerpoint/2010/main" val="27280095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Method</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rgbClr val="FF6699"/>
          </a:solidFill>
          <a:ln w="28575" cap="flat">
            <a:solidFill>
              <a:srgbClr val="FF6699"/>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800" dirty="0">
                <a:solidFill>
                  <a:schemeClr val="bg1"/>
                </a:solidFill>
                <a:latin typeface="Helvetica" panose="020B0604020202020204" pitchFamily="34" charset="0"/>
                <a:cs typeface="Helvetica" panose="020B0604020202020204" pitchFamily="34" charset="0"/>
                <a:sym typeface="Helvetica Light"/>
              </a:rPr>
              <a:t>5.3</a:t>
            </a:r>
            <a:endParaRPr kumimoji="0" lang="zh-CN" altLang="en-US" sz="2800" b="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rgbClr val="FF6699"/>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EEE7E2FE-CD7D-43FA-8974-52683086975C}"/>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5 - Influencing Factors on Transit Ridership at Station-to-Station Level</a:t>
            </a:r>
            <a:endParaRPr lang="en-US" altLang="zh-CN" sz="1400" i="1" dirty="0">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F7225C66-6BD4-4B7B-B8DE-EA7769AECBF3}"/>
              </a:ext>
            </a:extLst>
          </p:cNvPr>
          <p:cNvSpPr>
            <a:spLocks noGrp="1"/>
          </p:cNvSpPr>
          <p:nvPr>
            <p:ph type="sldNum" sz="quarter" idx="12"/>
          </p:nvPr>
        </p:nvSpPr>
        <p:spPr/>
        <p:txBody>
          <a:bodyPr/>
          <a:lstStyle/>
          <a:p>
            <a:fld id="{A17BB91D-344C-44E0-9148-DFE0CFF5CFC9}" type="slidenum">
              <a:rPr lang="zh-CN" altLang="en-US" smtClean="0"/>
              <a:t>65</a:t>
            </a:fld>
            <a:endParaRPr lang="zh-CN" altLang="en-US"/>
          </a:p>
        </p:txBody>
      </p:sp>
      <p:graphicFrame>
        <p:nvGraphicFramePr>
          <p:cNvPr id="11" name="表格 10">
            <a:extLst>
              <a:ext uri="{FF2B5EF4-FFF2-40B4-BE49-F238E27FC236}">
                <a16:creationId xmlns:a16="http://schemas.microsoft.com/office/drawing/2014/main" id="{04EEBD51-4303-41BB-9A7E-ABE32DC12F4F}"/>
              </a:ext>
            </a:extLst>
          </p:cNvPr>
          <p:cNvGraphicFramePr>
            <a:graphicFrameLocks noGrp="1"/>
          </p:cNvGraphicFramePr>
          <p:nvPr>
            <p:extLst>
              <p:ext uri="{D42A27DB-BD31-4B8C-83A1-F6EECF244321}">
                <p14:modId xmlns:p14="http://schemas.microsoft.com/office/powerpoint/2010/main" val="4080714187"/>
              </p:ext>
            </p:extLst>
          </p:nvPr>
        </p:nvGraphicFramePr>
        <p:xfrm>
          <a:off x="144690" y="1448190"/>
          <a:ext cx="8863450" cy="3016884"/>
        </p:xfrm>
        <a:graphic>
          <a:graphicData uri="http://schemas.openxmlformats.org/drawingml/2006/table">
            <a:tbl>
              <a:tblPr firstRow="1" firstCol="1" bandRow="1"/>
              <a:tblGrid>
                <a:gridCol w="1615284">
                  <a:extLst>
                    <a:ext uri="{9D8B030D-6E8A-4147-A177-3AD203B41FA5}">
                      <a16:colId xmlns:a16="http://schemas.microsoft.com/office/drawing/2014/main" val="4066634459"/>
                    </a:ext>
                  </a:extLst>
                </a:gridCol>
                <a:gridCol w="1149481">
                  <a:extLst>
                    <a:ext uri="{9D8B030D-6E8A-4147-A177-3AD203B41FA5}">
                      <a16:colId xmlns:a16="http://schemas.microsoft.com/office/drawing/2014/main" val="249248479"/>
                    </a:ext>
                  </a:extLst>
                </a:gridCol>
                <a:gridCol w="1219737">
                  <a:extLst>
                    <a:ext uri="{9D8B030D-6E8A-4147-A177-3AD203B41FA5}">
                      <a16:colId xmlns:a16="http://schemas.microsoft.com/office/drawing/2014/main" val="3549743861"/>
                    </a:ext>
                  </a:extLst>
                </a:gridCol>
                <a:gridCol w="1219737">
                  <a:extLst>
                    <a:ext uri="{9D8B030D-6E8A-4147-A177-3AD203B41FA5}">
                      <a16:colId xmlns:a16="http://schemas.microsoft.com/office/drawing/2014/main" val="1162361907"/>
                    </a:ext>
                  </a:extLst>
                </a:gridCol>
                <a:gridCol w="1219737">
                  <a:extLst>
                    <a:ext uri="{9D8B030D-6E8A-4147-A177-3AD203B41FA5}">
                      <a16:colId xmlns:a16="http://schemas.microsoft.com/office/drawing/2014/main" val="3921377542"/>
                    </a:ext>
                  </a:extLst>
                </a:gridCol>
                <a:gridCol w="1219737">
                  <a:extLst>
                    <a:ext uri="{9D8B030D-6E8A-4147-A177-3AD203B41FA5}">
                      <a16:colId xmlns:a16="http://schemas.microsoft.com/office/drawing/2014/main" val="2077194607"/>
                    </a:ext>
                  </a:extLst>
                </a:gridCol>
                <a:gridCol w="1219737">
                  <a:extLst>
                    <a:ext uri="{9D8B030D-6E8A-4147-A177-3AD203B41FA5}">
                      <a16:colId xmlns:a16="http://schemas.microsoft.com/office/drawing/2014/main" val="1985202721"/>
                    </a:ext>
                  </a:extLst>
                </a:gridCol>
              </a:tblGrid>
              <a:tr h="502814">
                <a:tc>
                  <a:txBody>
                    <a:bodyPr/>
                    <a:lstStyle/>
                    <a:p>
                      <a:pPr indent="0" algn="ctr" hangingPunct="0">
                        <a:spcAft>
                          <a:spcPts val="0"/>
                        </a:spcAft>
                      </a:pPr>
                      <a:r>
                        <a:rPr lang="en-US" sz="1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Station type</a:t>
                      </a: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indent="0" algn="ctr" hangingPunct="0">
                        <a:spcAft>
                          <a:spcPts val="0"/>
                        </a:spcAft>
                      </a:pPr>
                      <a:r>
                        <a:rPr lang="en-US" sz="1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Station</a:t>
                      </a:r>
                      <a:r>
                        <a:rPr lang="en-US" sz="1400" baseline="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 name</a:t>
                      </a:r>
                      <a:endParaRPr lang="en-US" sz="1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endParaRP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indent="0" algn="ctr" hangingPunct="0">
                        <a:spcAft>
                          <a:spcPts val="0"/>
                        </a:spcAft>
                      </a:pPr>
                      <a:r>
                        <a:rPr lang="en-US" sz="1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Population density</a:t>
                      </a: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indent="0" algn="ctr" hangingPunct="0">
                        <a:spcAft>
                          <a:spcPts val="0"/>
                        </a:spcAft>
                      </a:pPr>
                      <a:r>
                        <a:rPr lang="en-US" sz="1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Commerce proportion</a:t>
                      </a: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indent="0" algn="ctr" hangingPunct="0">
                        <a:spcAft>
                          <a:spcPts val="0"/>
                        </a:spcAft>
                      </a:pPr>
                      <a:r>
                        <a:rPr lang="en-US" sz="1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Office proportion</a:t>
                      </a: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indent="0" algn="ctr" hangingPunct="0">
                        <a:spcAft>
                          <a:spcPts val="0"/>
                        </a:spcAft>
                      </a:pPr>
                      <a:r>
                        <a:rPr lang="en-US" sz="1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Residence proportion</a:t>
                      </a: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indent="0" algn="ctr" hangingPunct="0">
                        <a:spcAft>
                          <a:spcPts val="0"/>
                        </a:spcAft>
                      </a:pPr>
                      <a:r>
                        <a:rPr lang="en-US" sz="1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Education proportion</a:t>
                      </a: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1683866739"/>
                  </a:ext>
                </a:extLst>
              </a:tr>
              <a:tr h="502814">
                <a:tc>
                  <a:txBody>
                    <a:bodyPr/>
                    <a:lstStyle/>
                    <a:p>
                      <a:pPr indent="0" algn="ctr" hangingPunct="0">
                        <a:spcAft>
                          <a:spcPts val="0"/>
                        </a:spcAft>
                      </a:pPr>
                      <a:r>
                        <a:rPr lang="en-US" altLang="zh-CN" sz="1400" dirty="0">
                          <a:solidFill>
                            <a:srgbClr val="000000"/>
                          </a:solidFill>
                          <a:effectLst/>
                          <a:latin typeface="Helvetica" panose="020B0604020202020204" pitchFamily="34" charset="0"/>
                          <a:ea typeface="+mn-ea"/>
                          <a:cs typeface="Helvetica" panose="020B0604020202020204" pitchFamily="34" charset="0"/>
                        </a:rPr>
                        <a:t>Low-density residence</a:t>
                      </a: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ctr" hangingPunct="0">
                        <a:lnSpc>
                          <a:spcPct val="100000"/>
                        </a:lnSpc>
                        <a:spcAft>
                          <a:spcPts val="0"/>
                        </a:spcAft>
                      </a:pPr>
                      <a:r>
                        <a:rPr lang="ja-JP" altLang="en-US" sz="1400" dirty="0">
                          <a:effectLst/>
                          <a:latin typeface="Helvetica" panose="020B0604020202020204" pitchFamily="34" charset="0"/>
                          <a:ea typeface="宋体" panose="02010600030101010101" pitchFamily="2" charset="-122"/>
                          <a:cs typeface="Helvetica" panose="020B0604020202020204" pitchFamily="34" charset="0"/>
                        </a:rPr>
                        <a:t>賀茂</a:t>
                      </a:r>
                      <a:endParaRPr lang="zh-CN" sz="1400" dirty="0">
                        <a:effectLst/>
                        <a:latin typeface="Helvetica" panose="020B0604020202020204" pitchFamily="34" charset="0"/>
                        <a:ea typeface="宋体" panose="02010600030101010101" pitchFamily="2" charset="-122"/>
                        <a:cs typeface="Helvetica" panose="020B0604020202020204" pitchFamily="34"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r" hangingPunct="0">
                        <a:spcAft>
                          <a:spcPts val="0"/>
                        </a:spcAft>
                      </a:pPr>
                      <a:r>
                        <a:rPr lang="en-US" sz="1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98</a:t>
                      </a:r>
                    </a:p>
                    <a:p>
                      <a:pPr indent="0" algn="r" hangingPunct="0">
                        <a:spcAft>
                          <a:spcPts val="0"/>
                        </a:spcAft>
                      </a:pPr>
                      <a:r>
                        <a:rPr lang="en-US" altLang="zh-CN" sz="1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Person/Ha</a:t>
                      </a:r>
                      <a:endParaRPr lang="zh-CN" sz="1400" dirty="0">
                        <a:effectLst/>
                        <a:latin typeface="Helvetica" panose="020B0604020202020204" pitchFamily="34" charset="0"/>
                        <a:ea typeface="宋体" panose="02010600030101010101" pitchFamily="2" charset="-122"/>
                        <a:cs typeface="Helvetica" panose="020B0604020202020204" pitchFamily="34" charset="0"/>
                      </a:endParaRPr>
                    </a:p>
                  </a:txBody>
                  <a:tcPr marL="68580" marR="68580" marT="0" marB="0">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r" hangingPunct="0">
                        <a:spcAft>
                          <a:spcPts val="0"/>
                        </a:spcAft>
                      </a:pPr>
                      <a:r>
                        <a:rPr lang="en-US" sz="1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4%</a:t>
                      </a:r>
                      <a:endParaRPr lang="zh-CN" sz="1400" dirty="0">
                        <a:effectLst/>
                        <a:latin typeface="Helvetica" panose="020B0604020202020204" pitchFamily="34" charset="0"/>
                        <a:ea typeface="宋体" panose="02010600030101010101" pitchFamily="2" charset="-122"/>
                        <a:cs typeface="Helvetica" panose="020B0604020202020204" pitchFamily="34"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r" hangingPunct="0">
                        <a:spcAft>
                          <a:spcPts val="0"/>
                        </a:spcAft>
                      </a:pPr>
                      <a:r>
                        <a:rPr lang="en-US" sz="1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3%</a:t>
                      </a:r>
                      <a:endParaRPr lang="zh-CN" sz="1400" dirty="0">
                        <a:effectLst/>
                        <a:latin typeface="Helvetica" panose="020B0604020202020204" pitchFamily="34" charset="0"/>
                        <a:ea typeface="宋体" panose="02010600030101010101" pitchFamily="2" charset="-122"/>
                        <a:cs typeface="Helvetica" panose="020B0604020202020204" pitchFamily="34"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r" hangingPunct="0">
                        <a:spcAft>
                          <a:spcPts val="0"/>
                        </a:spcAft>
                      </a:pPr>
                      <a:r>
                        <a:rPr lang="en-US" sz="1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83%</a:t>
                      </a:r>
                      <a:endParaRPr lang="zh-CN" sz="1400" dirty="0">
                        <a:effectLst/>
                        <a:latin typeface="Helvetica" panose="020B0604020202020204" pitchFamily="34" charset="0"/>
                        <a:ea typeface="宋体" panose="02010600030101010101" pitchFamily="2" charset="-122"/>
                        <a:cs typeface="Helvetica" panose="020B0604020202020204" pitchFamily="34"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6699">
                        <a:alpha val="50196"/>
                      </a:srgbClr>
                    </a:solidFill>
                  </a:tcPr>
                </a:tc>
                <a:tc>
                  <a:txBody>
                    <a:bodyPr/>
                    <a:lstStyle/>
                    <a:p>
                      <a:pPr indent="0" algn="r" hangingPunct="0">
                        <a:spcAft>
                          <a:spcPts val="0"/>
                        </a:spcAft>
                      </a:pPr>
                      <a:r>
                        <a:rPr lang="en-US" sz="1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4%</a:t>
                      </a:r>
                      <a:endParaRPr lang="zh-CN" sz="1400" dirty="0">
                        <a:effectLst/>
                        <a:latin typeface="Helvetica" panose="020B0604020202020204" pitchFamily="34" charset="0"/>
                        <a:ea typeface="宋体" panose="02010600030101010101" pitchFamily="2" charset="-122"/>
                        <a:cs typeface="Helvetica" panose="020B0604020202020204" pitchFamily="34"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3949824593"/>
                  </a:ext>
                </a:extLst>
              </a:tr>
              <a:tr h="502814">
                <a:tc>
                  <a:txBody>
                    <a:bodyPr/>
                    <a:lstStyle/>
                    <a:p>
                      <a:pPr indent="0" algn="ctr" hangingPunct="0">
                        <a:spcAft>
                          <a:spcPts val="0"/>
                        </a:spcAft>
                      </a:pPr>
                      <a:r>
                        <a:rPr lang="en-US" altLang="zh-CN" sz="1400" dirty="0">
                          <a:solidFill>
                            <a:srgbClr val="000000"/>
                          </a:solidFill>
                          <a:effectLst/>
                          <a:latin typeface="Helvetica" panose="020B0604020202020204" pitchFamily="34" charset="0"/>
                          <a:ea typeface="+mn-ea"/>
                          <a:cs typeface="Helvetica" panose="020B0604020202020204" pitchFamily="34" charset="0"/>
                        </a:rPr>
                        <a:t>High-density residence</a:t>
                      </a: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ctr" hangingPunct="0">
                        <a:lnSpc>
                          <a:spcPct val="100000"/>
                        </a:lnSpc>
                        <a:spcAft>
                          <a:spcPts val="0"/>
                        </a:spcAft>
                      </a:pPr>
                      <a:r>
                        <a:rPr lang="ja-JP" altLang="en-US" sz="1400" dirty="0">
                          <a:effectLst/>
                          <a:latin typeface="Helvetica" panose="020B0604020202020204" pitchFamily="34" charset="0"/>
                          <a:ea typeface="宋体" panose="02010600030101010101" pitchFamily="2" charset="-122"/>
                          <a:cs typeface="Helvetica" panose="020B0604020202020204" pitchFamily="34" charset="0"/>
                        </a:rPr>
                        <a:t>藤崎</a:t>
                      </a:r>
                      <a:endParaRPr lang="zh-CN" sz="1400" dirty="0">
                        <a:effectLst/>
                        <a:latin typeface="Helvetica" panose="020B0604020202020204" pitchFamily="34" charset="0"/>
                        <a:ea typeface="宋体" panose="02010600030101010101" pitchFamily="2" charset="-122"/>
                        <a:cs typeface="Helvetica" panose="020B0604020202020204" pitchFamily="34" charset="0"/>
                      </a:endParaRPr>
                    </a:p>
                  </a:txBody>
                  <a:tcPr marL="110370" marR="11037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r" hangingPunct="0">
                        <a:spcAft>
                          <a:spcPts val="0"/>
                        </a:spcAft>
                      </a:pPr>
                      <a:r>
                        <a:rPr lang="en-US" sz="1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173</a:t>
                      </a:r>
                    </a:p>
                    <a:p>
                      <a:pPr marL="0" marR="0" lvl="0" indent="0" algn="r" defTabSz="685800" rtl="0" eaLnBrk="1" fontAlgn="auto" latinLnBrk="0" hangingPunct="0">
                        <a:lnSpc>
                          <a:spcPct val="100000"/>
                        </a:lnSpc>
                        <a:spcBef>
                          <a:spcPts val="0"/>
                        </a:spcBef>
                        <a:spcAft>
                          <a:spcPts val="0"/>
                        </a:spcAft>
                        <a:buClrTx/>
                        <a:buSzTx/>
                        <a:buFontTx/>
                        <a:buNone/>
                        <a:tabLst/>
                        <a:defRPr/>
                      </a:pPr>
                      <a:r>
                        <a:rPr lang="en-US" altLang="zh-CN" sz="1400" dirty="0">
                          <a:solidFill>
                            <a:srgbClr val="000000"/>
                          </a:solidFill>
                          <a:effectLst/>
                          <a:latin typeface="Helvetica" panose="020B0604020202020204" pitchFamily="34" charset="0"/>
                          <a:ea typeface="+mn-ea"/>
                          <a:cs typeface="Helvetica" panose="020B0604020202020204" pitchFamily="34" charset="0"/>
                        </a:rPr>
                        <a:t>Person/Ha</a:t>
                      </a:r>
                      <a:endParaRPr lang="zh-CN" altLang="zh-CN" sz="1400" dirty="0">
                        <a:effectLst/>
                        <a:latin typeface="Helvetica" panose="020B0604020202020204" pitchFamily="34" charset="0"/>
                        <a:ea typeface="宋体" panose="02010600030101010101" pitchFamily="2" charset="-122"/>
                        <a:cs typeface="Helvetica" panose="020B0604020202020204" pitchFamily="34" charset="0"/>
                      </a:endParaRPr>
                    </a:p>
                  </a:txBody>
                  <a:tcPr marL="68580" marR="68580" marT="0" marB="0">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r" hangingPunct="0">
                        <a:spcAft>
                          <a:spcPts val="0"/>
                        </a:spcAft>
                      </a:pPr>
                      <a:r>
                        <a:rPr lang="en-US" sz="1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5%</a:t>
                      </a:r>
                      <a:endParaRPr lang="zh-CN" sz="1400" dirty="0">
                        <a:effectLst/>
                        <a:latin typeface="Helvetica" panose="020B0604020202020204" pitchFamily="34" charset="0"/>
                        <a:ea typeface="宋体" panose="02010600030101010101" pitchFamily="2" charset="-122"/>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r" hangingPunct="0">
                        <a:spcAft>
                          <a:spcPts val="0"/>
                        </a:spcAft>
                      </a:pPr>
                      <a:r>
                        <a:rPr lang="en-US" sz="1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7%</a:t>
                      </a:r>
                      <a:endParaRPr lang="zh-CN" sz="1400" dirty="0">
                        <a:effectLst/>
                        <a:latin typeface="Helvetica" panose="020B0604020202020204" pitchFamily="34" charset="0"/>
                        <a:ea typeface="宋体" panose="02010600030101010101" pitchFamily="2" charset="-122"/>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r" hangingPunct="0">
                        <a:spcAft>
                          <a:spcPts val="0"/>
                        </a:spcAft>
                      </a:pPr>
                      <a:r>
                        <a:rPr lang="en-US" sz="1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76%</a:t>
                      </a:r>
                      <a:endParaRPr lang="zh-CN" sz="1400" dirty="0">
                        <a:effectLst/>
                        <a:latin typeface="Helvetica" panose="020B0604020202020204" pitchFamily="34" charset="0"/>
                        <a:ea typeface="宋体" panose="02010600030101010101" pitchFamily="2" charset="-122"/>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6699">
                        <a:alpha val="50196"/>
                      </a:srgbClr>
                    </a:solidFill>
                  </a:tcPr>
                </a:tc>
                <a:tc>
                  <a:txBody>
                    <a:bodyPr/>
                    <a:lstStyle/>
                    <a:p>
                      <a:pPr indent="0" algn="r" hangingPunct="0">
                        <a:spcAft>
                          <a:spcPts val="0"/>
                        </a:spcAft>
                      </a:pPr>
                      <a:r>
                        <a:rPr lang="en-US" sz="1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6%</a:t>
                      </a:r>
                      <a:endParaRPr lang="zh-CN" sz="1400" dirty="0">
                        <a:effectLst/>
                        <a:latin typeface="Helvetica" panose="020B0604020202020204" pitchFamily="34" charset="0"/>
                        <a:ea typeface="宋体" panose="02010600030101010101" pitchFamily="2" charset="-122"/>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362694403"/>
                  </a:ext>
                </a:extLst>
              </a:tr>
              <a:tr h="502814">
                <a:tc>
                  <a:txBody>
                    <a:bodyPr/>
                    <a:lstStyle/>
                    <a:p>
                      <a:pPr indent="0" algn="ctr" hangingPunct="0">
                        <a:spcAft>
                          <a:spcPts val="0"/>
                        </a:spcAft>
                      </a:pPr>
                      <a:r>
                        <a:rPr lang="en-US" sz="1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Education</a:t>
                      </a: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ctr" hangingPunct="0">
                        <a:lnSpc>
                          <a:spcPct val="100000"/>
                        </a:lnSpc>
                        <a:spcAft>
                          <a:spcPts val="0"/>
                        </a:spcAft>
                      </a:pPr>
                      <a:r>
                        <a:rPr lang="ja-JP" altLang="en-US" sz="1400" dirty="0">
                          <a:effectLst/>
                          <a:latin typeface="Helvetica" panose="020B0604020202020204" pitchFamily="34" charset="0"/>
                          <a:ea typeface="宋体" panose="02010600030101010101" pitchFamily="2" charset="-122"/>
                          <a:cs typeface="Helvetica" panose="020B0604020202020204" pitchFamily="34" charset="0"/>
                        </a:rPr>
                        <a:t>箱崎九大前</a:t>
                      </a:r>
                      <a:endParaRPr lang="zh-CN" sz="1400" dirty="0">
                        <a:effectLst/>
                        <a:latin typeface="Helvetica" panose="020B0604020202020204" pitchFamily="34" charset="0"/>
                        <a:ea typeface="宋体" panose="02010600030101010101" pitchFamily="2" charset="-122"/>
                        <a:cs typeface="Helvetica" panose="020B0604020202020204" pitchFamily="34" charset="0"/>
                      </a:endParaRPr>
                    </a:p>
                  </a:txBody>
                  <a:tcPr marL="110370" marR="11037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r" hangingPunct="0">
                        <a:spcAft>
                          <a:spcPts val="0"/>
                        </a:spcAft>
                      </a:pPr>
                      <a:r>
                        <a:rPr lang="en-US" sz="1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83</a:t>
                      </a:r>
                    </a:p>
                    <a:p>
                      <a:pPr marL="0" marR="0" lvl="0" indent="0" algn="r" defTabSz="685800" rtl="0" eaLnBrk="1" fontAlgn="auto" latinLnBrk="0" hangingPunct="0">
                        <a:lnSpc>
                          <a:spcPct val="100000"/>
                        </a:lnSpc>
                        <a:spcBef>
                          <a:spcPts val="0"/>
                        </a:spcBef>
                        <a:spcAft>
                          <a:spcPts val="0"/>
                        </a:spcAft>
                        <a:buClrTx/>
                        <a:buSzTx/>
                        <a:buFontTx/>
                        <a:buNone/>
                        <a:tabLst/>
                        <a:defRPr/>
                      </a:pPr>
                      <a:r>
                        <a:rPr lang="en-US" altLang="zh-CN" sz="1400" dirty="0">
                          <a:solidFill>
                            <a:srgbClr val="000000"/>
                          </a:solidFill>
                          <a:effectLst/>
                          <a:latin typeface="Helvetica" panose="020B0604020202020204" pitchFamily="34" charset="0"/>
                          <a:ea typeface="+mn-ea"/>
                          <a:cs typeface="Helvetica" panose="020B0604020202020204" pitchFamily="34" charset="0"/>
                        </a:rPr>
                        <a:t>Person/Ha</a:t>
                      </a:r>
                      <a:endParaRPr lang="zh-CN" altLang="zh-CN" sz="1400" dirty="0">
                        <a:effectLst/>
                        <a:latin typeface="Helvetica" panose="020B0604020202020204" pitchFamily="34" charset="0"/>
                        <a:ea typeface="宋体" panose="02010600030101010101" pitchFamily="2" charset="-122"/>
                        <a:cs typeface="Helvetica" panose="020B0604020202020204" pitchFamily="34" charset="0"/>
                      </a:endParaRPr>
                    </a:p>
                  </a:txBody>
                  <a:tcPr marL="68580" marR="68580" marT="0" marB="0">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r" hangingPunct="0">
                        <a:spcAft>
                          <a:spcPts val="0"/>
                        </a:spcAft>
                      </a:pPr>
                      <a:r>
                        <a:rPr lang="en-US" sz="1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5%</a:t>
                      </a:r>
                      <a:endParaRPr lang="zh-CN" sz="1400" dirty="0">
                        <a:effectLst/>
                        <a:latin typeface="Helvetica" panose="020B0604020202020204" pitchFamily="34" charset="0"/>
                        <a:ea typeface="宋体" panose="02010600030101010101" pitchFamily="2" charset="-122"/>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r" hangingPunct="0">
                        <a:spcAft>
                          <a:spcPts val="0"/>
                        </a:spcAft>
                      </a:pPr>
                      <a:r>
                        <a:rPr lang="en-US" sz="1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6%</a:t>
                      </a:r>
                      <a:endParaRPr lang="zh-CN" sz="1400" dirty="0">
                        <a:effectLst/>
                        <a:latin typeface="Helvetica" panose="020B0604020202020204" pitchFamily="34" charset="0"/>
                        <a:ea typeface="宋体" panose="02010600030101010101" pitchFamily="2" charset="-122"/>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r" hangingPunct="0">
                        <a:spcAft>
                          <a:spcPts val="0"/>
                        </a:spcAft>
                      </a:pPr>
                      <a:r>
                        <a:rPr lang="en-US" sz="1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51%</a:t>
                      </a:r>
                      <a:endParaRPr lang="zh-CN" sz="1400" dirty="0">
                        <a:effectLst/>
                        <a:latin typeface="Helvetica" panose="020B0604020202020204" pitchFamily="34" charset="0"/>
                        <a:ea typeface="宋体" panose="02010600030101010101" pitchFamily="2" charset="-122"/>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r" hangingPunct="0">
                        <a:spcAft>
                          <a:spcPts val="0"/>
                        </a:spcAft>
                      </a:pPr>
                      <a:r>
                        <a:rPr lang="en-US" sz="1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22%</a:t>
                      </a:r>
                      <a:endParaRPr lang="zh-CN" sz="1400" dirty="0">
                        <a:effectLst/>
                        <a:latin typeface="Helvetica" panose="020B0604020202020204" pitchFamily="34" charset="0"/>
                        <a:ea typeface="宋体" panose="02010600030101010101" pitchFamily="2" charset="-122"/>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6699">
                        <a:alpha val="50196"/>
                      </a:srgbClr>
                    </a:solidFill>
                  </a:tcPr>
                </a:tc>
                <a:extLst>
                  <a:ext uri="{0D108BD9-81ED-4DB2-BD59-A6C34878D82A}">
                    <a16:rowId xmlns:a16="http://schemas.microsoft.com/office/drawing/2014/main" val="3561378521"/>
                  </a:ext>
                </a:extLst>
              </a:tr>
              <a:tr h="502814">
                <a:tc>
                  <a:txBody>
                    <a:bodyPr/>
                    <a:lstStyle/>
                    <a:p>
                      <a:pPr indent="0" algn="ctr" hangingPunct="0">
                        <a:spcAft>
                          <a:spcPts val="0"/>
                        </a:spcAft>
                      </a:pPr>
                      <a:r>
                        <a:rPr lang="en-US" sz="1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Office</a:t>
                      </a: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ctr" hangingPunct="0">
                        <a:lnSpc>
                          <a:spcPct val="100000"/>
                        </a:lnSpc>
                        <a:spcAft>
                          <a:spcPts val="0"/>
                        </a:spcAft>
                      </a:pPr>
                      <a:r>
                        <a:rPr lang="ja-JP" altLang="en-US" sz="1400" dirty="0">
                          <a:effectLst/>
                          <a:latin typeface="Helvetica" panose="020B0604020202020204" pitchFamily="34" charset="0"/>
                          <a:ea typeface="宋体" panose="02010600030101010101" pitchFamily="2" charset="-122"/>
                          <a:cs typeface="Helvetica" panose="020B0604020202020204" pitchFamily="34" charset="0"/>
                        </a:rPr>
                        <a:t>呉服町</a:t>
                      </a:r>
                      <a:endParaRPr lang="zh-CN" sz="1400" dirty="0">
                        <a:effectLst/>
                        <a:latin typeface="Helvetica" panose="020B0604020202020204" pitchFamily="34" charset="0"/>
                        <a:ea typeface="宋体" panose="02010600030101010101" pitchFamily="2" charset="-122"/>
                        <a:cs typeface="Helvetica" panose="020B0604020202020204" pitchFamily="34" charset="0"/>
                      </a:endParaRPr>
                    </a:p>
                  </a:txBody>
                  <a:tcPr marL="110370" marR="11037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r" hangingPunct="0">
                        <a:spcAft>
                          <a:spcPts val="0"/>
                        </a:spcAft>
                      </a:pPr>
                      <a:r>
                        <a:rPr lang="en-US" sz="1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135</a:t>
                      </a:r>
                    </a:p>
                    <a:p>
                      <a:pPr marL="0" marR="0" lvl="0" indent="0" algn="r" defTabSz="685800" rtl="0" eaLnBrk="1" fontAlgn="auto" latinLnBrk="0" hangingPunct="0">
                        <a:lnSpc>
                          <a:spcPct val="100000"/>
                        </a:lnSpc>
                        <a:spcBef>
                          <a:spcPts val="0"/>
                        </a:spcBef>
                        <a:spcAft>
                          <a:spcPts val="0"/>
                        </a:spcAft>
                        <a:buClrTx/>
                        <a:buSzTx/>
                        <a:buFontTx/>
                        <a:buNone/>
                        <a:tabLst/>
                        <a:defRPr/>
                      </a:pPr>
                      <a:r>
                        <a:rPr lang="en-US" altLang="zh-CN" sz="1400" dirty="0">
                          <a:solidFill>
                            <a:srgbClr val="000000"/>
                          </a:solidFill>
                          <a:effectLst/>
                          <a:latin typeface="Helvetica" panose="020B0604020202020204" pitchFamily="34" charset="0"/>
                          <a:ea typeface="+mn-ea"/>
                          <a:cs typeface="Helvetica" panose="020B0604020202020204" pitchFamily="34" charset="0"/>
                        </a:rPr>
                        <a:t>Person/Ha</a:t>
                      </a:r>
                      <a:endParaRPr lang="zh-CN" altLang="zh-CN" sz="1400" dirty="0">
                        <a:effectLst/>
                        <a:latin typeface="Helvetica" panose="020B0604020202020204" pitchFamily="34" charset="0"/>
                        <a:ea typeface="宋体" panose="02010600030101010101" pitchFamily="2" charset="-122"/>
                        <a:cs typeface="Helvetica" panose="020B0604020202020204" pitchFamily="34" charset="0"/>
                      </a:endParaRPr>
                    </a:p>
                  </a:txBody>
                  <a:tcPr marL="68580" marR="68580" marT="0" marB="0">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r" hangingPunct="0">
                        <a:spcAft>
                          <a:spcPts val="0"/>
                        </a:spcAft>
                      </a:pPr>
                      <a:r>
                        <a:rPr lang="en-US" sz="1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8%</a:t>
                      </a:r>
                      <a:endParaRPr lang="zh-CN" sz="1400" dirty="0">
                        <a:effectLst/>
                        <a:latin typeface="Helvetica" panose="020B0604020202020204" pitchFamily="34" charset="0"/>
                        <a:ea typeface="宋体" panose="02010600030101010101" pitchFamily="2" charset="-122"/>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r" hangingPunct="0">
                        <a:spcAft>
                          <a:spcPts val="0"/>
                        </a:spcAft>
                      </a:pPr>
                      <a:r>
                        <a:rPr lang="en-US" sz="1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31%</a:t>
                      </a:r>
                      <a:endParaRPr lang="zh-CN" sz="1400" dirty="0">
                        <a:effectLst/>
                        <a:latin typeface="Helvetica" panose="020B0604020202020204" pitchFamily="34" charset="0"/>
                        <a:ea typeface="宋体" panose="02010600030101010101" pitchFamily="2" charset="-122"/>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6699">
                        <a:alpha val="50196"/>
                      </a:srgbClr>
                    </a:solidFill>
                  </a:tcPr>
                </a:tc>
                <a:tc>
                  <a:txBody>
                    <a:bodyPr/>
                    <a:lstStyle/>
                    <a:p>
                      <a:pPr indent="0" algn="r" hangingPunct="0">
                        <a:spcAft>
                          <a:spcPts val="0"/>
                        </a:spcAft>
                      </a:pPr>
                      <a:r>
                        <a:rPr lang="en-US" sz="1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49%</a:t>
                      </a:r>
                      <a:endParaRPr lang="zh-CN" sz="1400" dirty="0">
                        <a:effectLst/>
                        <a:latin typeface="Helvetica" panose="020B0604020202020204" pitchFamily="34" charset="0"/>
                        <a:ea typeface="宋体" panose="02010600030101010101" pitchFamily="2" charset="-122"/>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r" hangingPunct="0">
                        <a:spcAft>
                          <a:spcPts val="0"/>
                        </a:spcAft>
                      </a:pPr>
                      <a:r>
                        <a:rPr lang="en-US" sz="1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3%</a:t>
                      </a:r>
                      <a:endParaRPr lang="zh-CN" sz="1400" dirty="0">
                        <a:effectLst/>
                        <a:latin typeface="Helvetica" panose="020B0604020202020204" pitchFamily="34" charset="0"/>
                        <a:ea typeface="宋体" panose="02010600030101010101" pitchFamily="2" charset="-122"/>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509221881"/>
                  </a:ext>
                </a:extLst>
              </a:tr>
              <a:tr h="502814">
                <a:tc>
                  <a:txBody>
                    <a:bodyPr/>
                    <a:lstStyle/>
                    <a:p>
                      <a:pPr indent="0" algn="ctr" hangingPunct="0">
                        <a:spcAft>
                          <a:spcPts val="0"/>
                        </a:spcAft>
                      </a:pPr>
                      <a:r>
                        <a:rPr lang="en-US" altLang="zh-CN" sz="1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Commerce</a:t>
                      </a: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ctr" hangingPunct="0">
                        <a:lnSpc>
                          <a:spcPct val="100000"/>
                        </a:lnSpc>
                        <a:spcAft>
                          <a:spcPts val="0"/>
                        </a:spcAft>
                      </a:pPr>
                      <a:r>
                        <a:rPr lang="ja-JP" altLang="en-US" sz="1400" dirty="0">
                          <a:effectLst/>
                          <a:latin typeface="Helvetica" panose="020B0604020202020204" pitchFamily="34" charset="0"/>
                          <a:ea typeface="宋体" panose="02010600030101010101" pitchFamily="2" charset="-122"/>
                          <a:cs typeface="Helvetica" panose="020B0604020202020204" pitchFamily="34" charset="0"/>
                        </a:rPr>
                        <a:t>天神</a:t>
                      </a:r>
                      <a:endParaRPr lang="zh-CN" sz="1400" dirty="0">
                        <a:effectLst/>
                        <a:latin typeface="Helvetica" panose="020B0604020202020204" pitchFamily="34" charset="0"/>
                        <a:ea typeface="宋体" panose="02010600030101010101" pitchFamily="2" charset="-122"/>
                        <a:cs typeface="Helvetica" panose="020B0604020202020204" pitchFamily="34" charset="0"/>
                      </a:endParaRPr>
                    </a:p>
                  </a:txBody>
                  <a:tcPr marL="110370" marR="11037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r" hangingPunct="0">
                        <a:spcAft>
                          <a:spcPts val="0"/>
                        </a:spcAft>
                      </a:pPr>
                      <a:r>
                        <a:rPr lang="en-US" sz="1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69</a:t>
                      </a:r>
                    </a:p>
                    <a:p>
                      <a:pPr marL="0" marR="0" lvl="0" indent="0" algn="r" defTabSz="685800" rtl="0" eaLnBrk="1" fontAlgn="auto" latinLnBrk="0" hangingPunct="0">
                        <a:lnSpc>
                          <a:spcPct val="100000"/>
                        </a:lnSpc>
                        <a:spcBef>
                          <a:spcPts val="0"/>
                        </a:spcBef>
                        <a:spcAft>
                          <a:spcPts val="0"/>
                        </a:spcAft>
                        <a:buClrTx/>
                        <a:buSzTx/>
                        <a:buFontTx/>
                        <a:buNone/>
                        <a:tabLst/>
                        <a:defRPr/>
                      </a:pPr>
                      <a:r>
                        <a:rPr lang="en-US" altLang="zh-CN" sz="1400" dirty="0">
                          <a:solidFill>
                            <a:srgbClr val="000000"/>
                          </a:solidFill>
                          <a:effectLst/>
                          <a:latin typeface="Helvetica" panose="020B0604020202020204" pitchFamily="34" charset="0"/>
                          <a:ea typeface="+mn-ea"/>
                          <a:cs typeface="Helvetica" panose="020B0604020202020204" pitchFamily="34" charset="0"/>
                        </a:rPr>
                        <a:t>Person/Ha</a:t>
                      </a:r>
                      <a:endParaRPr lang="zh-CN" altLang="zh-CN" sz="1400" dirty="0">
                        <a:effectLst/>
                        <a:latin typeface="Helvetica" panose="020B0604020202020204" pitchFamily="34" charset="0"/>
                        <a:ea typeface="宋体" panose="02010600030101010101" pitchFamily="2" charset="-122"/>
                        <a:cs typeface="Helvetica" panose="020B0604020202020204" pitchFamily="34" charset="0"/>
                      </a:endParaRPr>
                    </a:p>
                  </a:txBody>
                  <a:tcPr marL="68580" marR="68580" marT="0" marB="0">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r" hangingPunct="0">
                        <a:spcAft>
                          <a:spcPts val="0"/>
                        </a:spcAft>
                      </a:pPr>
                      <a:r>
                        <a:rPr lang="en-US" sz="1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34%</a:t>
                      </a:r>
                      <a:endParaRPr lang="zh-CN" sz="1400" dirty="0">
                        <a:effectLst/>
                        <a:latin typeface="Helvetica" panose="020B0604020202020204" pitchFamily="34" charset="0"/>
                        <a:ea typeface="宋体" panose="02010600030101010101" pitchFamily="2" charset="-122"/>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6699">
                        <a:alpha val="50196"/>
                      </a:srgbClr>
                    </a:solidFill>
                  </a:tcPr>
                </a:tc>
                <a:tc>
                  <a:txBody>
                    <a:bodyPr/>
                    <a:lstStyle/>
                    <a:p>
                      <a:pPr indent="0" algn="r" hangingPunct="0">
                        <a:spcAft>
                          <a:spcPts val="0"/>
                        </a:spcAft>
                      </a:pPr>
                      <a:r>
                        <a:rPr lang="en-US" sz="1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32%</a:t>
                      </a:r>
                      <a:endParaRPr lang="zh-CN" sz="1400" dirty="0">
                        <a:effectLst/>
                        <a:latin typeface="Helvetica" panose="020B0604020202020204" pitchFamily="34" charset="0"/>
                        <a:ea typeface="宋体" panose="02010600030101010101" pitchFamily="2" charset="-122"/>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6699">
                        <a:alpha val="50196"/>
                      </a:srgbClr>
                    </a:solidFill>
                  </a:tcPr>
                </a:tc>
                <a:tc>
                  <a:txBody>
                    <a:bodyPr/>
                    <a:lstStyle/>
                    <a:p>
                      <a:pPr indent="0" algn="r" hangingPunct="0">
                        <a:spcAft>
                          <a:spcPts val="0"/>
                        </a:spcAft>
                      </a:pPr>
                      <a:r>
                        <a:rPr lang="en-US" sz="1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24%</a:t>
                      </a:r>
                      <a:endParaRPr lang="zh-CN" sz="1400" dirty="0">
                        <a:effectLst/>
                        <a:latin typeface="Helvetica" panose="020B0604020202020204" pitchFamily="34" charset="0"/>
                        <a:ea typeface="宋体" panose="02010600030101010101" pitchFamily="2" charset="-122"/>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r" hangingPunct="0">
                        <a:spcAft>
                          <a:spcPts val="0"/>
                        </a:spcAft>
                      </a:pPr>
                      <a:r>
                        <a:rPr lang="en-US" sz="1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1%</a:t>
                      </a:r>
                      <a:endParaRPr lang="zh-CN" sz="1400" dirty="0">
                        <a:effectLst/>
                        <a:latin typeface="Helvetica" panose="020B0604020202020204" pitchFamily="34" charset="0"/>
                        <a:ea typeface="宋体" panose="02010600030101010101" pitchFamily="2" charset="-122"/>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102744784"/>
                  </a:ext>
                </a:extLst>
              </a:tr>
            </a:tbl>
          </a:graphicData>
        </a:graphic>
      </p:graphicFrame>
      <p:sp>
        <p:nvSpPr>
          <p:cNvPr id="15" name="矩形 14">
            <a:extLst>
              <a:ext uri="{FF2B5EF4-FFF2-40B4-BE49-F238E27FC236}">
                <a16:creationId xmlns:a16="http://schemas.microsoft.com/office/drawing/2014/main" id="{382F2139-9DDC-4B65-9D6F-C15793EFFFFB}"/>
              </a:ext>
            </a:extLst>
          </p:cNvPr>
          <p:cNvSpPr/>
          <p:nvPr/>
        </p:nvSpPr>
        <p:spPr>
          <a:xfrm>
            <a:off x="904671" y="4941322"/>
            <a:ext cx="7334656" cy="1154675"/>
          </a:xfrm>
          <a:prstGeom prst="rect">
            <a:avLst/>
          </a:prstGeom>
          <a:ln w="19050">
            <a:solidFill>
              <a:srgbClr val="FF6699"/>
            </a:solidFill>
            <a:prstDash val="dash"/>
          </a:ln>
        </p:spPr>
        <p:txBody>
          <a:bodyPr wrap="square">
            <a:spAutoFit/>
          </a:bodyPr>
          <a:lstStyle/>
          <a:p>
            <a:pPr hangingPunct="0">
              <a:lnSpc>
                <a:spcPct val="150000"/>
              </a:lnSpc>
            </a:pPr>
            <a:r>
              <a:rPr lang="en-US" altLang="zh-CN" sz="1600" dirty="0">
                <a:latin typeface="Helvetica" panose="020B0604020202020204" pitchFamily="34" charset="0"/>
                <a:ea typeface="宋体" panose="02010600030101010101" pitchFamily="2" charset="-122"/>
                <a:cs typeface="Helvetica" panose="020B0604020202020204" pitchFamily="34" charset="0"/>
              </a:rPr>
              <a:t>Note:</a:t>
            </a:r>
          </a:p>
          <a:p>
            <a:pPr hangingPunct="0">
              <a:lnSpc>
                <a:spcPct val="150000"/>
              </a:lnSpc>
            </a:pPr>
            <a:r>
              <a:rPr lang="en-US" altLang="zh-CN" sz="1600" dirty="0">
                <a:latin typeface="Helvetica" panose="020B0604020202020204" pitchFamily="34" charset="0"/>
                <a:ea typeface="宋体" panose="02010600030101010101" pitchFamily="2" charset="-122"/>
                <a:cs typeface="Helvetica" panose="020B0604020202020204" pitchFamily="34" charset="0"/>
              </a:rPr>
              <a:t>The highlighted cells refer to the representative values that having </a:t>
            </a:r>
            <a:r>
              <a:rPr lang="en-US" altLang="zh-CN" sz="1600" dirty="0">
                <a:solidFill>
                  <a:srgbClr val="FF3300"/>
                </a:solidFill>
                <a:latin typeface="Helvetica" panose="020B0604020202020204" pitchFamily="34" charset="0"/>
                <a:ea typeface="宋体" panose="02010600030101010101" pitchFamily="2" charset="-122"/>
                <a:cs typeface="Helvetica" panose="020B0604020202020204" pitchFamily="34" charset="0"/>
              </a:rPr>
              <a:t>much higher proportion </a:t>
            </a:r>
            <a:r>
              <a:rPr lang="en-US" altLang="zh-CN" sz="1600" dirty="0">
                <a:latin typeface="Helvetica" panose="020B0604020202020204" pitchFamily="34" charset="0"/>
                <a:ea typeface="宋体" panose="02010600030101010101" pitchFamily="2" charset="-122"/>
                <a:cs typeface="Helvetica" panose="020B0604020202020204" pitchFamily="34" charset="0"/>
              </a:rPr>
              <a:t>than other land-use types.</a:t>
            </a:r>
            <a:endParaRPr lang="zh-CN" altLang="zh-CN" sz="1600" dirty="0">
              <a:latin typeface="Helvetica" panose="020B0604020202020204" pitchFamily="34" charset="0"/>
              <a:ea typeface="宋体" panose="02010600030101010101" pitchFamily="2" charset="-122"/>
              <a:cs typeface="Helvetica" panose="020B0604020202020204" pitchFamily="34" charset="0"/>
            </a:endParaRPr>
          </a:p>
        </p:txBody>
      </p:sp>
      <p:grpSp>
        <p:nvGrpSpPr>
          <p:cNvPr id="20" name="组合 19">
            <a:extLst>
              <a:ext uri="{FF2B5EF4-FFF2-40B4-BE49-F238E27FC236}">
                <a16:creationId xmlns:a16="http://schemas.microsoft.com/office/drawing/2014/main" id="{CE865999-089D-4644-985D-D650CF76715C}"/>
              </a:ext>
            </a:extLst>
          </p:cNvPr>
          <p:cNvGrpSpPr/>
          <p:nvPr/>
        </p:nvGrpSpPr>
        <p:grpSpPr>
          <a:xfrm>
            <a:off x="306570" y="591906"/>
            <a:ext cx="3717104" cy="461665"/>
            <a:chOff x="-3" y="4326643"/>
            <a:chExt cx="3717104" cy="461665"/>
          </a:xfrm>
        </p:grpSpPr>
        <p:sp>
          <p:nvSpPr>
            <p:cNvPr id="21" name="矩形 20">
              <a:extLst>
                <a:ext uri="{FF2B5EF4-FFF2-40B4-BE49-F238E27FC236}">
                  <a16:creationId xmlns:a16="http://schemas.microsoft.com/office/drawing/2014/main" id="{1037FD41-52E5-461C-9343-F95581E10E35}"/>
                </a:ext>
              </a:extLst>
            </p:cNvPr>
            <p:cNvSpPr/>
            <p:nvPr/>
          </p:nvSpPr>
          <p:spPr>
            <a:xfrm>
              <a:off x="-3" y="4460785"/>
              <a:ext cx="193382" cy="193382"/>
            </a:xfrm>
            <a:prstGeom prst="rect">
              <a:avLst/>
            </a:prstGeom>
            <a:solidFill>
              <a:srgbClr val="FF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22" name="文本框 21">
              <a:extLst>
                <a:ext uri="{FF2B5EF4-FFF2-40B4-BE49-F238E27FC236}">
                  <a16:creationId xmlns:a16="http://schemas.microsoft.com/office/drawing/2014/main" id="{F4932A2C-1577-4B95-B1BA-064C18515E7A}"/>
                </a:ext>
              </a:extLst>
            </p:cNvPr>
            <p:cNvSpPr txBox="1"/>
            <p:nvPr/>
          </p:nvSpPr>
          <p:spPr>
            <a:xfrm>
              <a:off x="193379" y="4326643"/>
              <a:ext cx="3523722" cy="461665"/>
            </a:xfrm>
            <a:prstGeom prst="rect">
              <a:avLst/>
            </a:prstGeom>
            <a:noFill/>
          </p:spPr>
          <p:txBody>
            <a:bodyPr wrap="none" rtlCol="0">
              <a:spAutoFit/>
            </a:bodyPr>
            <a:lstStyle/>
            <a:p>
              <a:r>
                <a:rPr lang="en-US" altLang="zh-CN" sz="2400" dirty="0">
                  <a:latin typeface="Helvetica" panose="020B0604020202020204" pitchFamily="34" charset="0"/>
                  <a:ea typeface="+mj-ea"/>
                  <a:cs typeface="Helvetica" panose="020B0604020202020204" pitchFamily="34" charset="0"/>
                </a:rPr>
                <a:t>Selecting sample station</a:t>
              </a:r>
            </a:p>
          </p:txBody>
        </p:sp>
      </p:grpSp>
    </p:spTree>
    <p:extLst>
      <p:ext uri="{BB962C8B-B14F-4D97-AF65-F5344CB8AC3E}">
        <p14:creationId xmlns:p14="http://schemas.microsoft.com/office/powerpoint/2010/main" val="236064638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Results and discussion</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rgbClr val="FF6699"/>
          </a:solidFill>
          <a:ln w="28575" cap="flat">
            <a:solidFill>
              <a:srgbClr val="FF6699"/>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800" dirty="0">
                <a:solidFill>
                  <a:schemeClr val="bg1"/>
                </a:solidFill>
                <a:latin typeface="Helvetica" panose="020B0604020202020204" pitchFamily="34" charset="0"/>
                <a:cs typeface="Helvetica" panose="020B0604020202020204" pitchFamily="34" charset="0"/>
                <a:sym typeface="Helvetica Light"/>
              </a:rPr>
              <a:t>5.4</a:t>
            </a:r>
            <a:endParaRPr kumimoji="0" lang="zh-CN" altLang="en-US" sz="2800" b="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rgbClr val="FF6699"/>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212E5C61-65A2-4D9A-893B-D5C1882AEA40}"/>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5 - Influencing Factors on Transit Ridership at Station-to-Station Level</a:t>
            </a:r>
            <a:endParaRPr lang="en-US" altLang="zh-CN" sz="1400" i="1" dirty="0">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A596BF2E-BEB6-4F50-9AE3-645D73684490}"/>
              </a:ext>
            </a:extLst>
          </p:cNvPr>
          <p:cNvSpPr>
            <a:spLocks noGrp="1"/>
          </p:cNvSpPr>
          <p:nvPr>
            <p:ph type="sldNum" sz="quarter" idx="12"/>
          </p:nvPr>
        </p:nvSpPr>
        <p:spPr/>
        <p:txBody>
          <a:bodyPr/>
          <a:lstStyle/>
          <a:p>
            <a:fld id="{A17BB91D-344C-44E0-9148-DFE0CFF5CFC9}" type="slidenum">
              <a:rPr lang="zh-CN" altLang="en-US" smtClean="0"/>
              <a:t>66</a:t>
            </a:fld>
            <a:endParaRPr lang="zh-CN" altLang="en-US" dirty="0"/>
          </a:p>
        </p:txBody>
      </p:sp>
      <p:graphicFrame>
        <p:nvGraphicFramePr>
          <p:cNvPr id="10" name="表格 9">
            <a:extLst>
              <a:ext uri="{FF2B5EF4-FFF2-40B4-BE49-F238E27FC236}">
                <a16:creationId xmlns:a16="http://schemas.microsoft.com/office/drawing/2014/main" id="{8CB11B6D-CC93-4F47-86BC-A2D67FEFF421}"/>
              </a:ext>
            </a:extLst>
          </p:cNvPr>
          <p:cNvGraphicFramePr>
            <a:graphicFrameLocks noGrp="1"/>
          </p:cNvGraphicFramePr>
          <p:nvPr>
            <p:extLst>
              <p:ext uri="{D42A27DB-BD31-4B8C-83A1-F6EECF244321}">
                <p14:modId xmlns:p14="http://schemas.microsoft.com/office/powerpoint/2010/main" val="1202999490"/>
              </p:ext>
            </p:extLst>
          </p:nvPr>
        </p:nvGraphicFramePr>
        <p:xfrm>
          <a:off x="146626" y="1101844"/>
          <a:ext cx="8841506" cy="3349965"/>
        </p:xfrm>
        <a:graphic>
          <a:graphicData uri="http://schemas.openxmlformats.org/drawingml/2006/table">
            <a:tbl>
              <a:tblPr firstRow="1" firstCol="1" bandRow="1"/>
              <a:tblGrid>
                <a:gridCol w="1713346">
                  <a:extLst>
                    <a:ext uri="{9D8B030D-6E8A-4147-A177-3AD203B41FA5}">
                      <a16:colId xmlns:a16="http://schemas.microsoft.com/office/drawing/2014/main" val="2036717952"/>
                    </a:ext>
                  </a:extLst>
                </a:gridCol>
                <a:gridCol w="1330036">
                  <a:extLst>
                    <a:ext uri="{9D8B030D-6E8A-4147-A177-3AD203B41FA5}">
                      <a16:colId xmlns:a16="http://schemas.microsoft.com/office/drawing/2014/main" val="366087659"/>
                    </a:ext>
                  </a:extLst>
                </a:gridCol>
                <a:gridCol w="644236">
                  <a:extLst>
                    <a:ext uri="{9D8B030D-6E8A-4147-A177-3AD203B41FA5}">
                      <a16:colId xmlns:a16="http://schemas.microsoft.com/office/drawing/2014/main" val="642216286"/>
                    </a:ext>
                  </a:extLst>
                </a:gridCol>
                <a:gridCol w="644236">
                  <a:extLst>
                    <a:ext uri="{9D8B030D-6E8A-4147-A177-3AD203B41FA5}">
                      <a16:colId xmlns:a16="http://schemas.microsoft.com/office/drawing/2014/main" val="2950878561"/>
                    </a:ext>
                  </a:extLst>
                </a:gridCol>
                <a:gridCol w="644236">
                  <a:extLst>
                    <a:ext uri="{9D8B030D-6E8A-4147-A177-3AD203B41FA5}">
                      <a16:colId xmlns:a16="http://schemas.microsoft.com/office/drawing/2014/main" val="1102718997"/>
                    </a:ext>
                  </a:extLst>
                </a:gridCol>
                <a:gridCol w="644236">
                  <a:extLst>
                    <a:ext uri="{9D8B030D-6E8A-4147-A177-3AD203B41FA5}">
                      <a16:colId xmlns:a16="http://schemas.microsoft.com/office/drawing/2014/main" val="949943006"/>
                    </a:ext>
                  </a:extLst>
                </a:gridCol>
                <a:gridCol w="644236">
                  <a:extLst>
                    <a:ext uri="{9D8B030D-6E8A-4147-A177-3AD203B41FA5}">
                      <a16:colId xmlns:a16="http://schemas.microsoft.com/office/drawing/2014/main" val="3291683229"/>
                    </a:ext>
                  </a:extLst>
                </a:gridCol>
                <a:gridCol w="644236">
                  <a:extLst>
                    <a:ext uri="{9D8B030D-6E8A-4147-A177-3AD203B41FA5}">
                      <a16:colId xmlns:a16="http://schemas.microsoft.com/office/drawing/2014/main" val="34905620"/>
                    </a:ext>
                  </a:extLst>
                </a:gridCol>
                <a:gridCol w="644236">
                  <a:extLst>
                    <a:ext uri="{9D8B030D-6E8A-4147-A177-3AD203B41FA5}">
                      <a16:colId xmlns:a16="http://schemas.microsoft.com/office/drawing/2014/main" val="99492520"/>
                    </a:ext>
                  </a:extLst>
                </a:gridCol>
                <a:gridCol w="644236">
                  <a:extLst>
                    <a:ext uri="{9D8B030D-6E8A-4147-A177-3AD203B41FA5}">
                      <a16:colId xmlns:a16="http://schemas.microsoft.com/office/drawing/2014/main" val="3040830648"/>
                    </a:ext>
                  </a:extLst>
                </a:gridCol>
                <a:gridCol w="644236">
                  <a:extLst>
                    <a:ext uri="{9D8B030D-6E8A-4147-A177-3AD203B41FA5}">
                      <a16:colId xmlns:a16="http://schemas.microsoft.com/office/drawing/2014/main" val="1153674411"/>
                    </a:ext>
                  </a:extLst>
                </a:gridCol>
              </a:tblGrid>
              <a:tr h="284413">
                <a:tc gridSpan="2">
                  <a:txBody>
                    <a:bodyPr/>
                    <a:lstStyle/>
                    <a:p>
                      <a:pPr indent="0" algn="ctr" hangingPunct="0">
                        <a:lnSpc>
                          <a:spcPct val="100000"/>
                        </a:lnSpc>
                        <a:spcAft>
                          <a:spcPts val="0"/>
                        </a:spcAft>
                      </a:pPr>
                      <a:r>
                        <a:rPr lang="en-US" sz="1400" dirty="0">
                          <a:effectLst/>
                          <a:latin typeface="Helvetica" panose="020B0604020202020204" pitchFamily="34" charset="0"/>
                          <a:ea typeface="宋体" panose="02010600030101010101" pitchFamily="2" charset="-122"/>
                          <a:cs typeface="Helvetica" panose="020B0604020202020204" pitchFamily="34" charset="0"/>
                        </a:rPr>
                        <a:t>Destination Station</a:t>
                      </a:r>
                      <a:endParaRPr lang="zh-CN" sz="1400" dirty="0">
                        <a:effectLst/>
                        <a:latin typeface="Helvetica" panose="020B0604020202020204" pitchFamily="34" charset="0"/>
                        <a:ea typeface="宋体" panose="02010600030101010101" pitchFamily="2" charset="-122"/>
                        <a:cs typeface="Helvetica" panose="020B0604020202020204" pitchFamily="34" charset="0"/>
                      </a:endParaRPr>
                    </a:p>
                  </a:txBody>
                  <a:tcPr marL="110370" marR="11037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gridSpan="9">
                  <a:txBody>
                    <a:bodyPr/>
                    <a:lstStyle/>
                    <a:p>
                      <a:pPr indent="0" algn="ctr" hangingPunct="0">
                        <a:lnSpc>
                          <a:spcPct val="100000"/>
                        </a:lnSpc>
                        <a:spcAft>
                          <a:spcPts val="0"/>
                        </a:spcAft>
                      </a:pPr>
                      <a:r>
                        <a:rPr lang="en-US" sz="1400" dirty="0">
                          <a:effectLst/>
                          <a:latin typeface="Helvetica" panose="020B0604020202020204" pitchFamily="34" charset="0"/>
                          <a:ea typeface="宋体" panose="02010600030101010101" pitchFamily="2" charset="-122"/>
                          <a:cs typeface="Helvetica" panose="020B0604020202020204" pitchFamily="34" charset="0"/>
                        </a:rPr>
                        <a:t>Variables in Departure Station</a:t>
                      </a:r>
                      <a:endParaRPr lang="zh-CN" sz="1400" dirty="0">
                        <a:effectLst/>
                        <a:latin typeface="Helvetica" panose="020B0604020202020204" pitchFamily="34" charset="0"/>
                        <a:ea typeface="宋体" panose="02010600030101010101" pitchFamily="2" charset="-122"/>
                        <a:cs typeface="Helvetica" panose="020B0604020202020204" pitchFamily="34" charset="0"/>
                      </a:endParaRPr>
                    </a:p>
                  </a:txBody>
                  <a:tcPr marL="110370" marR="11037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630430125"/>
                  </a:ext>
                </a:extLst>
              </a:tr>
              <a:tr h="284413">
                <a:tc rowSpan="2">
                  <a:txBody>
                    <a:bodyPr/>
                    <a:lstStyle/>
                    <a:p>
                      <a:pPr indent="0" algn="ctr" hangingPunct="0">
                        <a:lnSpc>
                          <a:spcPct val="100000"/>
                        </a:lnSpc>
                        <a:spcAft>
                          <a:spcPts val="0"/>
                        </a:spcAft>
                      </a:pPr>
                      <a:r>
                        <a:rPr lang="en-US" sz="1400" dirty="0">
                          <a:effectLst/>
                          <a:latin typeface="Helvetica" panose="020B0604020202020204" pitchFamily="34" charset="0"/>
                          <a:ea typeface="宋体" panose="02010600030101010101" pitchFamily="2" charset="-122"/>
                          <a:cs typeface="Helvetica" panose="020B0604020202020204" pitchFamily="34" charset="0"/>
                        </a:rPr>
                        <a:t>Station</a:t>
                      </a:r>
                    </a:p>
                    <a:p>
                      <a:pPr indent="0" algn="ctr" hangingPunct="0">
                        <a:lnSpc>
                          <a:spcPct val="100000"/>
                        </a:lnSpc>
                        <a:spcAft>
                          <a:spcPts val="0"/>
                        </a:spcAft>
                      </a:pPr>
                      <a:r>
                        <a:rPr lang="en-US" sz="1400" dirty="0">
                          <a:effectLst/>
                          <a:latin typeface="Helvetica" panose="020B0604020202020204" pitchFamily="34" charset="0"/>
                          <a:ea typeface="宋体" panose="02010600030101010101" pitchFamily="2" charset="-122"/>
                          <a:cs typeface="Helvetica" panose="020B0604020202020204" pitchFamily="34" charset="0"/>
                        </a:rPr>
                        <a:t>Type</a:t>
                      </a:r>
                      <a:endParaRPr lang="zh-CN" sz="1400" dirty="0">
                        <a:effectLst/>
                        <a:latin typeface="Helvetica" panose="020B0604020202020204" pitchFamily="34" charset="0"/>
                        <a:ea typeface="宋体" panose="02010600030101010101" pitchFamily="2" charset="-122"/>
                        <a:cs typeface="Helvetica" panose="020B0604020202020204" pitchFamily="34"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rowSpan="2">
                  <a:txBody>
                    <a:bodyPr/>
                    <a:lstStyle/>
                    <a:p>
                      <a:pPr indent="0" algn="ctr" hangingPunct="0">
                        <a:lnSpc>
                          <a:spcPct val="100000"/>
                        </a:lnSpc>
                        <a:spcAft>
                          <a:spcPts val="0"/>
                        </a:spcAft>
                      </a:pPr>
                      <a:r>
                        <a:rPr lang="en-US" sz="1400" dirty="0">
                          <a:effectLst/>
                          <a:latin typeface="Helvetica" panose="020B0604020202020204" pitchFamily="34" charset="0"/>
                          <a:ea typeface="宋体" panose="02010600030101010101" pitchFamily="2" charset="-122"/>
                          <a:cs typeface="Helvetica" panose="020B0604020202020204" pitchFamily="34" charset="0"/>
                        </a:rPr>
                        <a:t>Station</a:t>
                      </a:r>
                    </a:p>
                    <a:p>
                      <a:pPr indent="0" algn="ctr" hangingPunct="0">
                        <a:lnSpc>
                          <a:spcPct val="100000"/>
                        </a:lnSpc>
                        <a:spcAft>
                          <a:spcPts val="0"/>
                        </a:spcAft>
                      </a:pPr>
                      <a:r>
                        <a:rPr lang="en-US" altLang="zh-CN" sz="1400" dirty="0">
                          <a:effectLst/>
                          <a:latin typeface="Helvetica" panose="020B0604020202020204" pitchFamily="34" charset="0"/>
                          <a:ea typeface="宋体" panose="02010600030101010101" pitchFamily="2" charset="-122"/>
                          <a:cs typeface="Helvetica" panose="020B0604020202020204" pitchFamily="34" charset="0"/>
                        </a:rPr>
                        <a:t>Name</a:t>
                      </a:r>
                      <a:endParaRPr lang="zh-CN" sz="1400" dirty="0">
                        <a:effectLst/>
                        <a:latin typeface="Helvetica" panose="020B0604020202020204" pitchFamily="34" charset="0"/>
                        <a:ea typeface="宋体" panose="02010600030101010101" pitchFamily="2" charset="-122"/>
                        <a:cs typeface="Helvetica" panose="020B0604020202020204" pitchFamily="34"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gridSpan="5">
                  <a:txBody>
                    <a:bodyPr/>
                    <a:lstStyle/>
                    <a:p>
                      <a:pPr indent="0" algn="ctr" hangingPunct="0">
                        <a:lnSpc>
                          <a:spcPct val="100000"/>
                        </a:lnSpc>
                        <a:spcAft>
                          <a:spcPts val="0"/>
                        </a:spcAft>
                      </a:pPr>
                      <a:r>
                        <a:rPr lang="en-US" sz="1400" dirty="0">
                          <a:effectLst/>
                          <a:latin typeface="Helvetica" panose="020B0604020202020204" pitchFamily="34" charset="0"/>
                          <a:ea typeface="宋体" panose="02010600030101010101" pitchFamily="2" charset="-122"/>
                          <a:cs typeface="Helvetica" panose="020B0604020202020204" pitchFamily="34" charset="0"/>
                        </a:rPr>
                        <a:t>Land-use</a:t>
                      </a:r>
                      <a:endParaRPr lang="zh-CN" sz="1400" dirty="0">
                        <a:effectLst/>
                        <a:latin typeface="Helvetica" panose="020B0604020202020204" pitchFamily="34" charset="0"/>
                        <a:ea typeface="宋体" panose="02010600030101010101" pitchFamily="2" charset="-122"/>
                        <a:cs typeface="Helvetica" panose="020B0604020202020204" pitchFamily="34"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indent="0" algn="l" hangingPunct="0">
                        <a:lnSpc>
                          <a:spcPct val="100000"/>
                        </a:lnSpc>
                        <a:spcAft>
                          <a:spcPts val="0"/>
                        </a:spcAft>
                      </a:pPr>
                      <a:r>
                        <a:rPr lang="en-US" sz="1400">
                          <a:effectLst/>
                          <a:latin typeface="Helvetica" panose="020B0604020202020204" pitchFamily="34" charset="0"/>
                          <a:ea typeface="宋体" panose="02010600030101010101" pitchFamily="2" charset="-122"/>
                          <a:cs typeface="Helvetica" panose="020B0604020202020204" pitchFamily="34" charset="0"/>
                        </a:rPr>
                        <a:t> </a:t>
                      </a:r>
                      <a:endParaRPr lang="zh-CN" sz="1400">
                        <a:effectLst/>
                        <a:latin typeface="Helvetica" panose="020B0604020202020204" pitchFamily="34" charset="0"/>
                        <a:ea typeface="宋体" panose="02010600030101010101" pitchFamily="2" charset="-122"/>
                        <a:cs typeface="Helvetica" panose="020B0604020202020204" pitchFamily="34"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gridSpan="3">
                  <a:txBody>
                    <a:bodyPr/>
                    <a:lstStyle/>
                    <a:p>
                      <a:pPr indent="0" algn="ctr" hangingPunct="0">
                        <a:lnSpc>
                          <a:spcPct val="100000"/>
                        </a:lnSpc>
                        <a:spcAft>
                          <a:spcPts val="0"/>
                        </a:spcAft>
                      </a:pPr>
                      <a:r>
                        <a:rPr lang="en-US" sz="1400" dirty="0">
                          <a:effectLst/>
                          <a:latin typeface="Helvetica" panose="020B0604020202020204" pitchFamily="34" charset="0"/>
                          <a:ea typeface="宋体" panose="02010600030101010101" pitchFamily="2" charset="-122"/>
                          <a:cs typeface="Helvetica" panose="020B0604020202020204" pitchFamily="34" charset="0"/>
                        </a:rPr>
                        <a:t>Impedance</a:t>
                      </a:r>
                      <a:endParaRPr lang="zh-CN" sz="1400" dirty="0">
                        <a:effectLst/>
                        <a:latin typeface="Helvetica" panose="020B0604020202020204" pitchFamily="34" charset="0"/>
                        <a:ea typeface="宋体" panose="02010600030101010101" pitchFamily="2" charset="-122"/>
                        <a:cs typeface="Helvetica" panose="020B0604020202020204" pitchFamily="34"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462031001"/>
                  </a:ext>
                </a:extLst>
              </a:tr>
              <a:tr h="284413">
                <a:tc vMerge="1">
                  <a:txBody>
                    <a:bodyPr/>
                    <a:lstStyle/>
                    <a:p>
                      <a:endParaRPr lang="zh-CN" altLang="en-US"/>
                    </a:p>
                  </a:txBody>
                  <a:tcPr/>
                </a:tc>
                <a:tc vMerge="1">
                  <a:txBody>
                    <a:bodyPr/>
                    <a:lstStyle/>
                    <a:p>
                      <a:endParaRPr lang="zh-CN" altLang="en-US"/>
                    </a:p>
                  </a:txBody>
                  <a:tcPr/>
                </a:tc>
                <a:tc>
                  <a:txBody>
                    <a:bodyPr/>
                    <a:lstStyle/>
                    <a:p>
                      <a:pPr indent="0" algn="ctr" hangingPunct="0">
                        <a:lnSpc>
                          <a:spcPct val="100000"/>
                        </a:lnSpc>
                        <a:spcAft>
                          <a:spcPts val="0"/>
                        </a:spcAft>
                      </a:pPr>
                      <a:r>
                        <a:rPr lang="en-US" sz="1400" dirty="0">
                          <a:effectLst/>
                          <a:latin typeface="Helvetica" panose="020B0604020202020204" pitchFamily="34" charset="0"/>
                          <a:ea typeface="宋体" panose="02010600030101010101" pitchFamily="2" charset="-122"/>
                          <a:cs typeface="Helvetica" panose="020B0604020202020204" pitchFamily="34" charset="0"/>
                        </a:rPr>
                        <a:t>C</a:t>
                      </a:r>
                      <a:endParaRPr lang="zh-CN" sz="1400" dirty="0">
                        <a:effectLst/>
                        <a:latin typeface="Helvetica" panose="020B0604020202020204" pitchFamily="34" charset="0"/>
                        <a:ea typeface="宋体" panose="02010600030101010101" pitchFamily="2" charset="-122"/>
                        <a:cs typeface="Helvetica" panose="020B0604020202020204" pitchFamily="34"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400" dirty="0">
                          <a:effectLst/>
                          <a:latin typeface="Helvetica" panose="020B0604020202020204" pitchFamily="34" charset="0"/>
                          <a:ea typeface="宋体" panose="02010600030101010101" pitchFamily="2" charset="-122"/>
                          <a:cs typeface="Helvetica" panose="020B0604020202020204" pitchFamily="34" charset="0"/>
                        </a:rPr>
                        <a:t>O</a:t>
                      </a:r>
                      <a:endParaRPr lang="zh-CN" sz="1400" dirty="0">
                        <a:effectLst/>
                        <a:latin typeface="Helvetica" panose="020B0604020202020204" pitchFamily="34" charset="0"/>
                        <a:ea typeface="宋体" panose="02010600030101010101" pitchFamily="2" charset="-122"/>
                        <a:cs typeface="Helvetica" panose="020B0604020202020204" pitchFamily="34"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400" dirty="0">
                          <a:effectLst/>
                          <a:latin typeface="Helvetica" panose="020B0604020202020204" pitchFamily="34" charset="0"/>
                          <a:ea typeface="宋体" panose="02010600030101010101" pitchFamily="2" charset="-122"/>
                          <a:cs typeface="Helvetica" panose="020B0604020202020204" pitchFamily="34" charset="0"/>
                        </a:rPr>
                        <a:t>R</a:t>
                      </a:r>
                      <a:endParaRPr lang="zh-CN" sz="1400" dirty="0">
                        <a:effectLst/>
                        <a:latin typeface="Helvetica" panose="020B0604020202020204" pitchFamily="34" charset="0"/>
                        <a:ea typeface="宋体" panose="02010600030101010101" pitchFamily="2" charset="-122"/>
                        <a:cs typeface="Helvetica" panose="020B0604020202020204" pitchFamily="34"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400" dirty="0">
                          <a:effectLst/>
                          <a:latin typeface="Helvetica" panose="020B0604020202020204" pitchFamily="34" charset="0"/>
                          <a:ea typeface="宋体" panose="02010600030101010101" pitchFamily="2" charset="-122"/>
                          <a:cs typeface="Helvetica" panose="020B0604020202020204" pitchFamily="34" charset="0"/>
                        </a:rPr>
                        <a:t>E</a:t>
                      </a:r>
                      <a:endParaRPr lang="zh-CN" sz="1400" dirty="0">
                        <a:effectLst/>
                        <a:latin typeface="Helvetica" panose="020B0604020202020204" pitchFamily="34" charset="0"/>
                        <a:ea typeface="宋体" panose="02010600030101010101" pitchFamily="2" charset="-122"/>
                        <a:cs typeface="Helvetica" panose="020B0604020202020204" pitchFamily="34"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400" dirty="0">
                          <a:effectLst/>
                          <a:latin typeface="Helvetica" panose="020B0604020202020204" pitchFamily="34" charset="0"/>
                          <a:ea typeface="宋体" panose="02010600030101010101" pitchFamily="2" charset="-122"/>
                          <a:cs typeface="Helvetica" panose="020B0604020202020204" pitchFamily="34" charset="0"/>
                        </a:rPr>
                        <a:t>L-A</a:t>
                      </a:r>
                      <a:endParaRPr lang="zh-CN" sz="1400" dirty="0">
                        <a:effectLst/>
                        <a:latin typeface="Helvetica" panose="020B0604020202020204" pitchFamily="34" charset="0"/>
                        <a:ea typeface="宋体" panose="02010600030101010101" pitchFamily="2" charset="-122"/>
                        <a:cs typeface="Helvetica" panose="020B0604020202020204" pitchFamily="34"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400" dirty="0">
                          <a:effectLst/>
                          <a:latin typeface="Helvetica" panose="020B0604020202020204" pitchFamily="34" charset="0"/>
                          <a:ea typeface="宋体" panose="02010600030101010101" pitchFamily="2" charset="-122"/>
                          <a:cs typeface="Helvetica" panose="020B0604020202020204" pitchFamily="34" charset="0"/>
                        </a:rPr>
                        <a:t> </a:t>
                      </a:r>
                      <a:endParaRPr lang="zh-CN" sz="1400" dirty="0">
                        <a:effectLst/>
                        <a:latin typeface="Helvetica" panose="020B0604020202020204" pitchFamily="34" charset="0"/>
                        <a:ea typeface="宋体" panose="02010600030101010101" pitchFamily="2" charset="-122"/>
                        <a:cs typeface="Helvetica" panose="020B0604020202020204" pitchFamily="34"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400" dirty="0">
                          <a:effectLst/>
                          <a:latin typeface="Helvetica" panose="020B0604020202020204" pitchFamily="34" charset="0"/>
                          <a:ea typeface="宋体" panose="02010600030101010101" pitchFamily="2" charset="-122"/>
                          <a:cs typeface="Helvetica" panose="020B0604020202020204" pitchFamily="34" charset="0"/>
                        </a:rPr>
                        <a:t>D</a:t>
                      </a:r>
                      <a:endParaRPr lang="zh-CN" sz="1400" dirty="0">
                        <a:effectLst/>
                        <a:latin typeface="Helvetica" panose="020B0604020202020204" pitchFamily="34" charset="0"/>
                        <a:ea typeface="宋体" panose="02010600030101010101" pitchFamily="2" charset="-122"/>
                        <a:cs typeface="Helvetica" panose="020B0604020202020204" pitchFamily="34"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400" dirty="0">
                          <a:effectLst/>
                          <a:latin typeface="Helvetica" panose="020B0604020202020204" pitchFamily="34" charset="0"/>
                          <a:ea typeface="宋体" panose="02010600030101010101" pitchFamily="2" charset="-122"/>
                          <a:cs typeface="Helvetica" panose="020B0604020202020204" pitchFamily="34" charset="0"/>
                        </a:rPr>
                        <a:t>B-C</a:t>
                      </a:r>
                      <a:endParaRPr lang="zh-CN" sz="1400" dirty="0">
                        <a:effectLst/>
                        <a:latin typeface="Helvetica" panose="020B0604020202020204" pitchFamily="34" charset="0"/>
                        <a:ea typeface="宋体" panose="02010600030101010101" pitchFamily="2" charset="-122"/>
                        <a:cs typeface="Helvetica" panose="020B0604020202020204" pitchFamily="34"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400" dirty="0">
                          <a:effectLst/>
                          <a:latin typeface="Helvetica" panose="020B0604020202020204" pitchFamily="34" charset="0"/>
                          <a:ea typeface="宋体" panose="02010600030101010101" pitchFamily="2" charset="-122"/>
                          <a:cs typeface="Helvetica" panose="020B0604020202020204" pitchFamily="34" charset="0"/>
                        </a:rPr>
                        <a:t>B-A</a:t>
                      </a:r>
                      <a:endParaRPr lang="zh-CN" sz="1400" dirty="0">
                        <a:effectLst/>
                        <a:latin typeface="Helvetica" panose="020B0604020202020204" pitchFamily="34" charset="0"/>
                        <a:ea typeface="宋体" panose="02010600030101010101" pitchFamily="2" charset="-122"/>
                        <a:cs typeface="Helvetica" panose="020B0604020202020204" pitchFamily="34"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2030222970"/>
                  </a:ext>
                </a:extLst>
              </a:tr>
              <a:tr h="443823">
                <a:tc>
                  <a:txBody>
                    <a:bodyPr/>
                    <a:lstStyle/>
                    <a:p>
                      <a:pPr indent="0" algn="ctr" hangingPunct="0">
                        <a:spcAft>
                          <a:spcPts val="0"/>
                        </a:spcAft>
                      </a:pPr>
                      <a:r>
                        <a:rPr lang="en-US" altLang="zh-CN" sz="1400" dirty="0">
                          <a:solidFill>
                            <a:srgbClr val="000000"/>
                          </a:solidFill>
                          <a:effectLst/>
                          <a:latin typeface="Helvetica" panose="020B0604020202020204" pitchFamily="34" charset="0"/>
                          <a:ea typeface="+mn-ea"/>
                          <a:cs typeface="Helvetica" panose="020B0604020202020204" pitchFamily="34" charset="0"/>
                        </a:rPr>
                        <a:t>Low-density residence</a:t>
                      </a: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ja-JP" altLang="en-US" sz="1400" dirty="0">
                          <a:effectLst/>
                          <a:latin typeface="Helvetica" panose="020B0604020202020204" pitchFamily="34" charset="0"/>
                          <a:ea typeface="宋体" panose="02010600030101010101" pitchFamily="2" charset="-122"/>
                          <a:cs typeface="Helvetica" panose="020B0604020202020204" pitchFamily="34" charset="0"/>
                        </a:rPr>
                        <a:t>賀茂</a:t>
                      </a:r>
                      <a:endParaRPr lang="zh-CN" sz="1400" dirty="0">
                        <a:effectLst/>
                        <a:latin typeface="Helvetica" panose="020B0604020202020204" pitchFamily="34" charset="0"/>
                        <a:ea typeface="宋体" panose="02010600030101010101" pitchFamily="2" charset="-122"/>
                        <a:cs typeface="Helvetica" panose="020B0604020202020204" pitchFamily="34"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0.95</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0.94</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0.94</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0.93</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0.97</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　</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1.07</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1.01</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1.00</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232850442"/>
                  </a:ext>
                </a:extLst>
              </a:tr>
              <a:tr h="443823">
                <a:tc>
                  <a:txBody>
                    <a:bodyPr/>
                    <a:lstStyle/>
                    <a:p>
                      <a:pPr indent="0" algn="ctr" hangingPunct="0">
                        <a:spcAft>
                          <a:spcPts val="0"/>
                        </a:spcAft>
                      </a:pPr>
                      <a:r>
                        <a:rPr lang="en-US" altLang="zh-CN" sz="1400" dirty="0">
                          <a:solidFill>
                            <a:srgbClr val="000000"/>
                          </a:solidFill>
                          <a:effectLst/>
                          <a:latin typeface="Helvetica" panose="020B0604020202020204" pitchFamily="34" charset="0"/>
                          <a:ea typeface="+mn-ea"/>
                          <a:cs typeface="Helvetica" panose="020B0604020202020204" pitchFamily="34" charset="0"/>
                        </a:rPr>
                        <a:t>High-density residence</a:t>
                      </a: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ja-JP" altLang="en-US" sz="1400" dirty="0">
                          <a:effectLst/>
                          <a:latin typeface="Helvetica" panose="020B0604020202020204" pitchFamily="34" charset="0"/>
                          <a:ea typeface="宋体" panose="02010600030101010101" pitchFamily="2" charset="-122"/>
                          <a:cs typeface="Helvetica" panose="020B0604020202020204" pitchFamily="34" charset="0"/>
                        </a:rPr>
                        <a:t>藤崎</a:t>
                      </a:r>
                      <a:endParaRPr lang="zh-CN" sz="1400" dirty="0">
                        <a:effectLst/>
                        <a:latin typeface="Helvetica" panose="020B0604020202020204" pitchFamily="34" charset="0"/>
                        <a:ea typeface="宋体" panose="02010600030101010101" pitchFamily="2" charset="-122"/>
                        <a:cs typeface="Helvetica" panose="020B0604020202020204" pitchFamily="34" charset="0"/>
                      </a:endParaRPr>
                    </a:p>
                  </a:txBody>
                  <a:tcPr marL="110370" marR="11037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1.01</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　</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0.99</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1.01</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0.98</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　</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0.95</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1.00</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1.00</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1558808812"/>
                  </a:ext>
                </a:extLst>
              </a:tr>
              <a:tr h="402270">
                <a:tc>
                  <a:txBody>
                    <a:bodyPr/>
                    <a:lstStyle/>
                    <a:p>
                      <a:pPr indent="0" algn="ctr" hangingPunct="0">
                        <a:spcAft>
                          <a:spcPts val="0"/>
                        </a:spcAft>
                      </a:pPr>
                      <a:r>
                        <a:rPr lang="en-US" sz="1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Education</a:t>
                      </a: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ja-JP" altLang="en-US" sz="1400" dirty="0">
                          <a:effectLst/>
                          <a:latin typeface="Helvetica" panose="020B0604020202020204" pitchFamily="34" charset="0"/>
                          <a:ea typeface="宋体" panose="02010600030101010101" pitchFamily="2" charset="-122"/>
                          <a:cs typeface="Helvetica" panose="020B0604020202020204" pitchFamily="34" charset="0"/>
                        </a:rPr>
                        <a:t>箱崎九大前</a:t>
                      </a:r>
                      <a:endParaRPr lang="zh-CN" sz="1400" dirty="0">
                        <a:effectLst/>
                        <a:latin typeface="Helvetica" panose="020B0604020202020204" pitchFamily="34" charset="0"/>
                        <a:ea typeface="宋体" panose="02010600030101010101" pitchFamily="2" charset="-122"/>
                        <a:cs typeface="Helvetica" panose="020B0604020202020204" pitchFamily="34" charset="0"/>
                      </a:endParaRPr>
                    </a:p>
                  </a:txBody>
                  <a:tcPr marL="110370" marR="11037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1.02</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　</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1.02</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1.03</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0.99</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lnSpc>
                          <a:spcPct val="100000"/>
                        </a:lnSpc>
                        <a:spcAft>
                          <a:spcPts val="0"/>
                        </a:spcAft>
                      </a:pPr>
                      <a:r>
                        <a:rPr lang="de-DE" sz="1400" dirty="0">
                          <a:solidFill>
                            <a:srgbClr val="000000"/>
                          </a:solidFill>
                          <a:effectLst/>
                          <a:latin typeface="Helvetica" panose="020B0604020202020204" pitchFamily="34" charset="0"/>
                          <a:ea typeface="宋体" panose="02010600030101010101" pitchFamily="2" charset="-122"/>
                          <a:cs typeface="Helvetica" panose="020B0604020202020204" pitchFamily="34" charset="0"/>
                        </a:rPr>
                        <a:t>　</a:t>
                      </a:r>
                      <a:endParaRPr lang="zh-CN" sz="1400" dirty="0">
                        <a:effectLst/>
                        <a:latin typeface="Helvetica" panose="020B0604020202020204" pitchFamily="34" charset="0"/>
                        <a:ea typeface="宋体" panose="02010600030101010101" pitchFamily="2" charset="-122"/>
                        <a:cs typeface="Helvetica" panose="020B0604020202020204" pitchFamily="34" charset="0"/>
                      </a:endParaRPr>
                    </a:p>
                  </a:txBody>
                  <a:tcPr marL="110370" marR="11037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-0.13</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de-DE"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0.00　</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0.00</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2008956217"/>
                  </a:ext>
                </a:extLst>
              </a:tr>
              <a:tr h="402270">
                <a:tc>
                  <a:txBody>
                    <a:bodyPr/>
                    <a:lstStyle/>
                    <a:p>
                      <a:pPr indent="0" algn="ctr" hangingPunct="0">
                        <a:spcAft>
                          <a:spcPts val="0"/>
                        </a:spcAft>
                      </a:pPr>
                      <a:r>
                        <a:rPr lang="en-US" sz="1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Office</a:t>
                      </a: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ja-JP" altLang="en-US" sz="1400" dirty="0">
                          <a:effectLst/>
                          <a:latin typeface="Helvetica" panose="020B0604020202020204" pitchFamily="34" charset="0"/>
                          <a:ea typeface="宋体" panose="02010600030101010101" pitchFamily="2" charset="-122"/>
                          <a:cs typeface="Helvetica" panose="020B0604020202020204" pitchFamily="34" charset="0"/>
                        </a:rPr>
                        <a:t>呉服町</a:t>
                      </a:r>
                      <a:endParaRPr lang="zh-CN" sz="1400" dirty="0">
                        <a:effectLst/>
                        <a:latin typeface="Helvetica" panose="020B0604020202020204" pitchFamily="34" charset="0"/>
                        <a:ea typeface="宋体" panose="02010600030101010101" pitchFamily="2" charset="-122"/>
                        <a:cs typeface="Helvetica" panose="020B0604020202020204" pitchFamily="34"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1.02</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0.98</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1.02</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1.06</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0.99</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　</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　</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1.00</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1.00</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502000185"/>
                  </a:ext>
                </a:extLst>
              </a:tr>
              <a:tr h="402270">
                <a:tc>
                  <a:txBody>
                    <a:bodyPr/>
                    <a:lstStyle/>
                    <a:p>
                      <a:pPr indent="0" algn="ctr" hangingPunct="0">
                        <a:spcAft>
                          <a:spcPts val="0"/>
                        </a:spcAft>
                      </a:pPr>
                      <a:r>
                        <a:rPr lang="en-US" altLang="zh-CN" sz="1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Commerce</a:t>
                      </a: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ja-JP" altLang="en-US" sz="1400" dirty="0">
                          <a:effectLst/>
                          <a:latin typeface="Helvetica" panose="020B0604020202020204" pitchFamily="34" charset="0"/>
                          <a:ea typeface="宋体" panose="02010600030101010101" pitchFamily="2" charset="-122"/>
                          <a:cs typeface="Helvetica" panose="020B0604020202020204" pitchFamily="34" charset="0"/>
                        </a:rPr>
                        <a:t>天神</a:t>
                      </a:r>
                      <a:endParaRPr lang="zh-CN" sz="1400" dirty="0">
                        <a:effectLst/>
                        <a:latin typeface="Helvetica" panose="020B0604020202020204" pitchFamily="34" charset="0"/>
                        <a:ea typeface="宋体" panose="02010600030101010101" pitchFamily="2" charset="-122"/>
                        <a:cs typeface="Helvetica" panose="020B0604020202020204" pitchFamily="34"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1.00</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0.99</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1.01</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1.03</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1.02</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de-DE"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　</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1.06</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de-DE"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　</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1.00</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2262010766"/>
                  </a:ext>
                </a:extLst>
              </a:tr>
              <a:tr h="402270">
                <a:tc>
                  <a:txBody>
                    <a:bodyPr/>
                    <a:lstStyle/>
                    <a:p>
                      <a:pPr indent="0" algn="ctr" hangingPunct="0">
                        <a:spcAft>
                          <a:spcPts val="0"/>
                        </a:spcAft>
                      </a:pPr>
                      <a:r>
                        <a:rPr lang="en-US" altLang="zh-CN" sz="1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Airport</a:t>
                      </a:r>
                    </a:p>
                  </a:txBody>
                  <a:tcPr marL="68580" marR="68580" marT="0" marB="0" anchor="ctr">
                    <a:lnL>
                      <a:noFill/>
                    </a:lnL>
                    <a:lnR>
                      <a:noFill/>
                    </a:lnR>
                    <a:lnT w="12700" cap="flat" cmpd="sng" algn="ctr">
                      <a:solidFill>
                        <a:srgbClr val="808080"/>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ja-JP" altLang="en-US" sz="1400" dirty="0">
                          <a:effectLst/>
                          <a:latin typeface="Helvetica" panose="020B0604020202020204" pitchFamily="34" charset="0"/>
                          <a:ea typeface="宋体" panose="02010600030101010101" pitchFamily="2" charset="-122"/>
                          <a:cs typeface="Helvetica" panose="020B0604020202020204" pitchFamily="34" charset="0"/>
                        </a:rPr>
                        <a:t>空港</a:t>
                      </a:r>
                      <a:endParaRPr lang="zh-CN" sz="1400" dirty="0">
                        <a:effectLst/>
                        <a:latin typeface="Helvetica" panose="020B0604020202020204" pitchFamily="34" charset="0"/>
                        <a:ea typeface="宋体" panose="02010600030101010101" pitchFamily="2" charset="-122"/>
                        <a:cs typeface="Helvetica" panose="020B0604020202020204" pitchFamily="34" charset="0"/>
                      </a:endParaRPr>
                    </a:p>
                  </a:txBody>
                  <a:tcPr marL="110370" marR="11037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0.97</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1.03</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0.99</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0.99</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1.03</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　</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0.92</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1.00</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1.00</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73957963"/>
                  </a:ext>
                </a:extLst>
              </a:tr>
            </a:tbl>
          </a:graphicData>
        </a:graphic>
      </p:graphicFrame>
      <p:grpSp>
        <p:nvGrpSpPr>
          <p:cNvPr id="15" name="组合 14">
            <a:extLst>
              <a:ext uri="{FF2B5EF4-FFF2-40B4-BE49-F238E27FC236}">
                <a16:creationId xmlns:a16="http://schemas.microsoft.com/office/drawing/2014/main" id="{8D0C6DFF-CA7D-40D0-8CD9-2AF58BFBCDD1}"/>
              </a:ext>
            </a:extLst>
          </p:cNvPr>
          <p:cNvGrpSpPr/>
          <p:nvPr/>
        </p:nvGrpSpPr>
        <p:grpSpPr>
          <a:xfrm>
            <a:off x="306570" y="591906"/>
            <a:ext cx="3082314" cy="461665"/>
            <a:chOff x="-3" y="4326643"/>
            <a:chExt cx="3082314" cy="461665"/>
          </a:xfrm>
        </p:grpSpPr>
        <p:sp>
          <p:nvSpPr>
            <p:cNvPr id="18" name="矩形 17">
              <a:extLst>
                <a:ext uri="{FF2B5EF4-FFF2-40B4-BE49-F238E27FC236}">
                  <a16:creationId xmlns:a16="http://schemas.microsoft.com/office/drawing/2014/main" id="{794418F7-8688-4705-9FC8-1A693B646EC1}"/>
                </a:ext>
              </a:extLst>
            </p:cNvPr>
            <p:cNvSpPr/>
            <p:nvPr/>
          </p:nvSpPr>
          <p:spPr>
            <a:xfrm>
              <a:off x="-3" y="4460785"/>
              <a:ext cx="193382" cy="193382"/>
            </a:xfrm>
            <a:prstGeom prst="rect">
              <a:avLst/>
            </a:prstGeom>
            <a:solidFill>
              <a:srgbClr val="FF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19" name="文本框 18">
              <a:extLst>
                <a:ext uri="{FF2B5EF4-FFF2-40B4-BE49-F238E27FC236}">
                  <a16:creationId xmlns:a16="http://schemas.microsoft.com/office/drawing/2014/main" id="{12CBA7F6-84C6-4635-A7E0-2BC6510F2D0F}"/>
                </a:ext>
              </a:extLst>
            </p:cNvPr>
            <p:cNvSpPr txBox="1"/>
            <p:nvPr/>
          </p:nvSpPr>
          <p:spPr>
            <a:xfrm>
              <a:off x="193379" y="4326643"/>
              <a:ext cx="2888932" cy="461665"/>
            </a:xfrm>
            <a:prstGeom prst="rect">
              <a:avLst/>
            </a:prstGeom>
            <a:noFill/>
          </p:spPr>
          <p:txBody>
            <a:bodyPr wrap="none" rtlCol="0">
              <a:spAutoFit/>
            </a:bodyPr>
            <a:lstStyle/>
            <a:p>
              <a:r>
                <a:rPr lang="en-US" altLang="zh-CN" sz="2400" dirty="0">
                  <a:latin typeface="Helvetica" panose="020B0604020202020204" pitchFamily="34" charset="0"/>
                  <a:ea typeface="+mj-ea"/>
                  <a:cs typeface="Helvetica" panose="020B0604020202020204" pitchFamily="34" charset="0"/>
                </a:rPr>
                <a:t>Result of estimation</a:t>
              </a:r>
            </a:p>
          </p:txBody>
        </p:sp>
      </p:gr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0028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a:extLst>
              <a:ext uri="{FF2B5EF4-FFF2-40B4-BE49-F238E27FC236}">
                <a16:creationId xmlns:a16="http://schemas.microsoft.com/office/drawing/2014/main" id="{BEAF15B1-2DB7-42E4-B452-810991E268B1}"/>
              </a:ext>
            </a:extLst>
          </p:cNvPr>
          <p:cNvGrpSpPr/>
          <p:nvPr/>
        </p:nvGrpSpPr>
        <p:grpSpPr>
          <a:xfrm>
            <a:off x="736847" y="4629675"/>
            <a:ext cx="8003892" cy="1682371"/>
            <a:chOff x="736847" y="4322622"/>
            <a:chExt cx="8003892" cy="1682371"/>
          </a:xfrm>
        </p:grpSpPr>
        <p:grpSp>
          <p:nvGrpSpPr>
            <p:cNvPr id="7" name="组合 6">
              <a:extLst>
                <a:ext uri="{FF2B5EF4-FFF2-40B4-BE49-F238E27FC236}">
                  <a16:creationId xmlns:a16="http://schemas.microsoft.com/office/drawing/2014/main" id="{4D276A4C-06CC-4F12-ABEF-7F6421C3D354}"/>
                </a:ext>
              </a:extLst>
            </p:cNvPr>
            <p:cNvGrpSpPr/>
            <p:nvPr/>
          </p:nvGrpSpPr>
          <p:grpSpPr>
            <a:xfrm>
              <a:off x="736847" y="5162008"/>
              <a:ext cx="8003892" cy="842985"/>
              <a:chOff x="736847" y="5250388"/>
              <a:chExt cx="8003892" cy="842985"/>
            </a:xfrm>
          </p:grpSpPr>
          <p:sp>
            <p:nvSpPr>
              <p:cNvPr id="11" name="矩形 10">
                <a:extLst>
                  <a:ext uri="{FF2B5EF4-FFF2-40B4-BE49-F238E27FC236}">
                    <a16:creationId xmlns:a16="http://schemas.microsoft.com/office/drawing/2014/main" id="{736DC0B6-84D0-4EA5-9B53-2F6C83134F6C}"/>
                  </a:ext>
                </a:extLst>
              </p:cNvPr>
              <p:cNvSpPr/>
              <p:nvPr/>
            </p:nvSpPr>
            <p:spPr>
              <a:xfrm>
                <a:off x="736847" y="5250388"/>
                <a:ext cx="3379330" cy="338554"/>
              </a:xfrm>
              <a:prstGeom prst="rect">
                <a:avLst/>
              </a:prstGeom>
            </p:spPr>
            <p:txBody>
              <a:bodyPr wrap="square">
                <a:spAutoFit/>
              </a:bodyPr>
              <a:lstStyle/>
              <a:p>
                <a:pPr marL="285750" indent="-285750">
                  <a:buFont typeface="Wingdings" panose="05000000000000000000" pitchFamily="2" charset="2"/>
                  <a:buChar char="l"/>
                </a:pPr>
                <a:r>
                  <a:rPr lang="en-US" altLang="zh-CN" sz="1600" dirty="0">
                    <a:latin typeface="Helvetica" panose="020B0604020202020204" pitchFamily="34" charset="0"/>
                    <a:ea typeface="宋体" panose="02010600030101010101" pitchFamily="2" charset="-122"/>
                    <a:cs typeface="Helvetica" panose="020B0604020202020204" pitchFamily="34" charset="0"/>
                  </a:rPr>
                  <a:t>Full name of the abbreviation</a:t>
                </a:r>
              </a:p>
            </p:txBody>
          </p:sp>
          <p:sp>
            <p:nvSpPr>
              <p:cNvPr id="3" name="矩形 2">
                <a:extLst>
                  <a:ext uri="{FF2B5EF4-FFF2-40B4-BE49-F238E27FC236}">
                    <a16:creationId xmlns:a16="http://schemas.microsoft.com/office/drawing/2014/main" id="{6876D156-ED93-45B4-862E-9EBC665A5E79}"/>
                  </a:ext>
                </a:extLst>
              </p:cNvPr>
              <p:cNvSpPr/>
              <p:nvPr/>
            </p:nvSpPr>
            <p:spPr>
              <a:xfrm>
                <a:off x="6453554" y="5508598"/>
                <a:ext cx="2287185" cy="584775"/>
              </a:xfrm>
              <a:prstGeom prst="rect">
                <a:avLst/>
              </a:prstGeom>
            </p:spPr>
            <p:txBody>
              <a:bodyPr wrap="square">
                <a:spAutoFit/>
              </a:bodyPr>
              <a:lstStyle/>
              <a:p>
                <a:r>
                  <a:rPr lang="en-US" altLang="zh-CN" sz="1600" dirty="0">
                    <a:latin typeface="Helvetica" panose="020B0604020202020204" pitchFamily="34" charset="0"/>
                    <a:ea typeface="宋体" panose="02010600030101010101" pitchFamily="2" charset="-122"/>
                    <a:cs typeface="Helvetica" panose="020B0604020202020204" pitchFamily="34" charset="0"/>
                  </a:rPr>
                  <a:t>B-C: Bus Capacity</a:t>
                </a:r>
              </a:p>
              <a:p>
                <a:r>
                  <a:rPr lang="en-US" altLang="zh-CN" sz="1600" dirty="0">
                    <a:latin typeface="Helvetica" panose="020B0604020202020204" pitchFamily="34" charset="0"/>
                    <a:ea typeface="宋体" panose="02010600030101010101" pitchFamily="2" charset="-122"/>
                    <a:cs typeface="Helvetica" panose="020B0604020202020204" pitchFamily="34" charset="0"/>
                  </a:rPr>
                  <a:t>B-A: Bus Accessibility</a:t>
                </a:r>
              </a:p>
            </p:txBody>
          </p:sp>
          <p:sp>
            <p:nvSpPr>
              <p:cNvPr id="4" name="矩形 3">
                <a:extLst>
                  <a:ext uri="{FF2B5EF4-FFF2-40B4-BE49-F238E27FC236}">
                    <a16:creationId xmlns:a16="http://schemas.microsoft.com/office/drawing/2014/main" id="{C8315CF9-A128-4ADF-9A5D-B7CAF0BCAD0D}"/>
                  </a:ext>
                </a:extLst>
              </p:cNvPr>
              <p:cNvSpPr/>
              <p:nvPr/>
            </p:nvSpPr>
            <p:spPr>
              <a:xfrm>
                <a:off x="3881741" y="5508598"/>
                <a:ext cx="3053699" cy="584775"/>
              </a:xfrm>
              <a:prstGeom prst="rect">
                <a:avLst/>
              </a:prstGeom>
            </p:spPr>
            <p:txBody>
              <a:bodyPr wrap="square">
                <a:spAutoFit/>
              </a:bodyPr>
              <a:lstStyle/>
              <a:p>
                <a:r>
                  <a:rPr lang="en-US" altLang="zh-CN" sz="1600" dirty="0">
                    <a:latin typeface="Helvetica" panose="020B0604020202020204" pitchFamily="34" charset="0"/>
                    <a:ea typeface="宋体" panose="02010600030101010101" pitchFamily="2" charset="-122"/>
                    <a:cs typeface="Helvetica" panose="020B0604020202020204" pitchFamily="34" charset="0"/>
                  </a:rPr>
                  <a:t>L-A: Land-use Aggregation</a:t>
                </a:r>
              </a:p>
              <a:p>
                <a:r>
                  <a:rPr lang="en-US" altLang="zh-CN" sz="1600" dirty="0">
                    <a:latin typeface="Helvetica" panose="020B0604020202020204" pitchFamily="34" charset="0"/>
                    <a:ea typeface="宋体" panose="02010600030101010101" pitchFamily="2" charset="-122"/>
                    <a:cs typeface="Helvetica" panose="020B0604020202020204" pitchFamily="34" charset="0"/>
                  </a:rPr>
                  <a:t>D: Distance</a:t>
                </a:r>
              </a:p>
            </p:txBody>
          </p:sp>
          <p:sp>
            <p:nvSpPr>
              <p:cNvPr id="5" name="矩形 4">
                <a:extLst>
                  <a:ext uri="{FF2B5EF4-FFF2-40B4-BE49-F238E27FC236}">
                    <a16:creationId xmlns:a16="http://schemas.microsoft.com/office/drawing/2014/main" id="{0EABE99E-24E5-4147-85E3-E191147AA346}"/>
                  </a:ext>
                </a:extLst>
              </p:cNvPr>
              <p:cNvSpPr/>
              <p:nvPr/>
            </p:nvSpPr>
            <p:spPr>
              <a:xfrm>
                <a:off x="2470977" y="5508598"/>
                <a:ext cx="1690209" cy="584775"/>
              </a:xfrm>
              <a:prstGeom prst="rect">
                <a:avLst/>
              </a:prstGeom>
            </p:spPr>
            <p:txBody>
              <a:bodyPr wrap="square">
                <a:spAutoFit/>
              </a:bodyPr>
              <a:lstStyle/>
              <a:p>
                <a:r>
                  <a:rPr lang="en-US" altLang="zh-CN" sz="1600" dirty="0">
                    <a:latin typeface="Helvetica" panose="020B0604020202020204" pitchFamily="34" charset="0"/>
                    <a:ea typeface="宋体" panose="02010600030101010101" pitchFamily="2" charset="-122"/>
                    <a:cs typeface="Helvetica" panose="020B0604020202020204" pitchFamily="34" charset="0"/>
                  </a:rPr>
                  <a:t>R: Residence</a:t>
                </a:r>
              </a:p>
              <a:p>
                <a:r>
                  <a:rPr lang="en-US" altLang="zh-CN" sz="1600" dirty="0">
                    <a:latin typeface="Helvetica" panose="020B0604020202020204" pitchFamily="34" charset="0"/>
                    <a:ea typeface="宋体" panose="02010600030101010101" pitchFamily="2" charset="-122"/>
                    <a:cs typeface="Helvetica" panose="020B0604020202020204" pitchFamily="34" charset="0"/>
                  </a:rPr>
                  <a:t>E: Education</a:t>
                </a:r>
              </a:p>
            </p:txBody>
          </p:sp>
          <p:sp>
            <p:nvSpPr>
              <p:cNvPr id="6" name="矩形 5">
                <a:extLst>
                  <a:ext uri="{FF2B5EF4-FFF2-40B4-BE49-F238E27FC236}">
                    <a16:creationId xmlns:a16="http://schemas.microsoft.com/office/drawing/2014/main" id="{499E2327-3E03-498B-9187-0F98D79CF632}"/>
                  </a:ext>
                </a:extLst>
              </p:cNvPr>
              <p:cNvSpPr/>
              <p:nvPr/>
            </p:nvSpPr>
            <p:spPr>
              <a:xfrm>
                <a:off x="1038409" y="5508598"/>
                <a:ext cx="1690209" cy="584775"/>
              </a:xfrm>
              <a:prstGeom prst="rect">
                <a:avLst/>
              </a:prstGeom>
            </p:spPr>
            <p:txBody>
              <a:bodyPr wrap="square">
                <a:spAutoFit/>
              </a:bodyPr>
              <a:lstStyle/>
              <a:p>
                <a:r>
                  <a:rPr lang="en-US" altLang="zh-CN" sz="1600" dirty="0">
                    <a:latin typeface="Helvetica" panose="020B0604020202020204" pitchFamily="34" charset="0"/>
                    <a:ea typeface="宋体" panose="02010600030101010101" pitchFamily="2" charset="-122"/>
                    <a:cs typeface="Helvetica" panose="020B0604020202020204" pitchFamily="34" charset="0"/>
                  </a:rPr>
                  <a:t>C: Commerce</a:t>
                </a:r>
              </a:p>
              <a:p>
                <a:r>
                  <a:rPr lang="en-US" altLang="zh-CN" sz="1600" dirty="0">
                    <a:latin typeface="Helvetica" panose="020B0604020202020204" pitchFamily="34" charset="0"/>
                    <a:ea typeface="宋体" panose="02010600030101010101" pitchFamily="2" charset="-122"/>
                    <a:cs typeface="Helvetica" panose="020B0604020202020204" pitchFamily="34" charset="0"/>
                  </a:rPr>
                  <a:t>O: Office</a:t>
                </a:r>
              </a:p>
            </p:txBody>
          </p:sp>
        </p:grpSp>
        <p:sp>
          <p:nvSpPr>
            <p:cNvPr id="20" name="矩形 19">
              <a:extLst>
                <a:ext uri="{FF2B5EF4-FFF2-40B4-BE49-F238E27FC236}">
                  <a16:creationId xmlns:a16="http://schemas.microsoft.com/office/drawing/2014/main" id="{4023FF2A-CA98-40EA-B0D7-BA181D0AD999}"/>
                </a:ext>
              </a:extLst>
            </p:cNvPr>
            <p:cNvSpPr/>
            <p:nvPr/>
          </p:nvSpPr>
          <p:spPr>
            <a:xfrm>
              <a:off x="750982" y="4322622"/>
              <a:ext cx="7989757" cy="1621753"/>
            </a:xfrm>
            <a:prstGeom prst="rect">
              <a:avLst/>
            </a:prstGeom>
            <a:noFill/>
            <a:ln w="19050">
              <a:solidFill>
                <a:srgbClr val="FF669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6" name="文本框 15">
            <a:extLst>
              <a:ext uri="{FF2B5EF4-FFF2-40B4-BE49-F238E27FC236}">
                <a16:creationId xmlns:a16="http://schemas.microsoft.com/office/drawing/2014/main" id="{87581C5A-AE8E-4A37-B534-B555ED7F1447}"/>
              </a:ext>
            </a:extLst>
          </p:cNvPr>
          <p:cNvSpPr txBox="1"/>
          <p:nvPr/>
        </p:nvSpPr>
        <p:spPr>
          <a:xfrm>
            <a:off x="2192594" y="3806199"/>
            <a:ext cx="6037005" cy="646331"/>
          </a:xfrm>
          <a:prstGeom prst="rect">
            <a:avLst/>
          </a:prstGeom>
          <a:solidFill>
            <a:schemeClr val="bg1"/>
          </a:solidFill>
          <a:ln w="19050">
            <a:solidFill>
              <a:srgbClr val="FF6699"/>
            </a:solidFill>
          </a:ln>
        </p:spPr>
        <p:txBody>
          <a:bodyPr wrap="square" rtlCol="0">
            <a:spAutoFit/>
          </a:bodyPr>
          <a:lstStyle>
            <a:defPPr>
              <a:defRPr lang="en-US"/>
            </a:defPPr>
            <a:lvl1pPr>
              <a:defRPr>
                <a:solidFill>
                  <a:srgbClr val="FF3300"/>
                </a:solidFill>
              </a:defRPr>
            </a:lvl1pPr>
          </a:lstStyle>
          <a:p>
            <a:r>
              <a:rPr lang="en-US" altLang="zh-CN" dirty="0">
                <a:latin typeface="Helvetica" panose="020B0604020202020204" pitchFamily="34" charset="0"/>
                <a:cs typeface="Helvetica" panose="020B0604020202020204" pitchFamily="34" charset="0"/>
              </a:rPr>
              <a:t>Increase in </a:t>
            </a:r>
            <a:r>
              <a:rPr lang="en-US" altLang="zh-CN" dirty="0">
                <a:solidFill>
                  <a:schemeClr val="tx1"/>
                </a:solidFill>
                <a:latin typeface="Helvetica" panose="020B0604020202020204" pitchFamily="34" charset="0"/>
                <a:cs typeface="Helvetica" panose="020B0604020202020204" pitchFamily="34" charset="0"/>
              </a:rPr>
              <a:t>this type of land use will lead to an </a:t>
            </a:r>
            <a:r>
              <a:rPr lang="en-US" altLang="zh-CN" dirty="0">
                <a:latin typeface="Helvetica" panose="020B0604020202020204" pitchFamily="34" charset="0"/>
                <a:cs typeface="Helvetica" panose="020B0604020202020204" pitchFamily="34" charset="0"/>
              </a:rPr>
              <a:t>increase in </a:t>
            </a:r>
            <a:r>
              <a:rPr lang="en-US" altLang="zh-CN" dirty="0">
                <a:solidFill>
                  <a:schemeClr val="tx1"/>
                </a:solidFill>
                <a:latin typeface="Helvetica" panose="020B0604020202020204" pitchFamily="34" charset="0"/>
                <a:cs typeface="Helvetica" panose="020B0604020202020204" pitchFamily="34" charset="0"/>
              </a:rPr>
              <a:t>the </a:t>
            </a:r>
            <a:r>
              <a:rPr lang="en-US" altLang="zh-CN" dirty="0">
                <a:latin typeface="Helvetica" panose="020B0604020202020204" pitchFamily="34" charset="0"/>
                <a:cs typeface="Helvetica" panose="020B0604020202020204" pitchFamily="34" charset="0"/>
              </a:rPr>
              <a:t>probability of choosing</a:t>
            </a:r>
            <a:r>
              <a:rPr lang="en-US" altLang="zh-CN" dirty="0">
                <a:solidFill>
                  <a:schemeClr val="tx1"/>
                </a:solidFill>
                <a:latin typeface="Helvetica" panose="020B0604020202020204" pitchFamily="34" charset="0"/>
                <a:cs typeface="Helvetica" panose="020B0604020202020204" pitchFamily="34" charset="0"/>
              </a:rPr>
              <a:t> this station as the destination</a:t>
            </a:r>
          </a:p>
        </p:txBody>
      </p:sp>
      <p:sp>
        <p:nvSpPr>
          <p:cNvPr id="17" name="矩形 16">
            <a:extLst>
              <a:ext uri="{FF2B5EF4-FFF2-40B4-BE49-F238E27FC236}">
                <a16:creationId xmlns:a16="http://schemas.microsoft.com/office/drawing/2014/main" id="{7D3669B1-7E47-4FB7-8AEE-CC82871B54D3}"/>
              </a:ext>
            </a:extLst>
          </p:cNvPr>
          <p:cNvSpPr/>
          <p:nvPr/>
        </p:nvSpPr>
        <p:spPr>
          <a:xfrm>
            <a:off x="2192594" y="2553059"/>
            <a:ext cx="6037006" cy="646331"/>
          </a:xfrm>
          <a:prstGeom prst="rect">
            <a:avLst/>
          </a:prstGeom>
          <a:solidFill>
            <a:schemeClr val="bg1"/>
          </a:solidFill>
          <a:ln w="19050">
            <a:solidFill>
              <a:srgbClr val="FF6699"/>
            </a:solidFill>
          </a:ln>
        </p:spPr>
        <p:txBody>
          <a:bodyPr wrap="square" rtlCol="0">
            <a:spAutoFit/>
          </a:bodyPr>
          <a:lstStyle/>
          <a:p>
            <a:r>
              <a:rPr lang="en-US" altLang="zh-CN" dirty="0">
                <a:solidFill>
                  <a:srgbClr val="FF3300"/>
                </a:solidFill>
                <a:latin typeface="Helvetica" panose="020B0604020202020204" pitchFamily="34" charset="0"/>
                <a:cs typeface="Helvetica" panose="020B0604020202020204" pitchFamily="34" charset="0"/>
              </a:rPr>
              <a:t>Increase in </a:t>
            </a:r>
            <a:r>
              <a:rPr lang="en-US" altLang="zh-CN" dirty="0">
                <a:latin typeface="Helvetica" panose="020B0604020202020204" pitchFamily="34" charset="0"/>
                <a:cs typeface="Helvetica" panose="020B0604020202020204" pitchFamily="34" charset="0"/>
              </a:rPr>
              <a:t>this type of </a:t>
            </a:r>
            <a:r>
              <a:rPr lang="en-US" altLang="zh-CN" dirty="0">
                <a:solidFill>
                  <a:srgbClr val="FF3300"/>
                </a:solidFill>
                <a:latin typeface="Helvetica" panose="020B0604020202020204" pitchFamily="34" charset="0"/>
                <a:cs typeface="Helvetica" panose="020B0604020202020204" pitchFamily="34" charset="0"/>
              </a:rPr>
              <a:t>land use </a:t>
            </a:r>
            <a:r>
              <a:rPr lang="en-US" altLang="zh-CN" dirty="0">
                <a:latin typeface="Helvetica" panose="020B0604020202020204" pitchFamily="34" charset="0"/>
                <a:cs typeface="Helvetica" panose="020B0604020202020204" pitchFamily="34" charset="0"/>
              </a:rPr>
              <a:t>will lead to a </a:t>
            </a:r>
            <a:r>
              <a:rPr lang="en-US" altLang="zh-CN" dirty="0">
                <a:solidFill>
                  <a:srgbClr val="FF3300"/>
                </a:solidFill>
                <a:latin typeface="Helvetica" panose="020B0604020202020204" pitchFamily="34" charset="0"/>
                <a:cs typeface="Helvetica" panose="020B0604020202020204" pitchFamily="34" charset="0"/>
              </a:rPr>
              <a:t>decrease in</a:t>
            </a:r>
            <a:r>
              <a:rPr lang="en-US" altLang="zh-CN" dirty="0">
                <a:latin typeface="Helvetica" panose="020B0604020202020204" pitchFamily="34" charset="0"/>
                <a:cs typeface="Helvetica" panose="020B0604020202020204" pitchFamily="34" charset="0"/>
              </a:rPr>
              <a:t> the </a:t>
            </a:r>
            <a:r>
              <a:rPr lang="en-US" altLang="zh-CN" dirty="0">
                <a:solidFill>
                  <a:srgbClr val="FF3300"/>
                </a:solidFill>
                <a:latin typeface="Helvetica" panose="020B0604020202020204" pitchFamily="34" charset="0"/>
                <a:cs typeface="Helvetica" panose="020B0604020202020204" pitchFamily="34" charset="0"/>
              </a:rPr>
              <a:t>probability of choosing</a:t>
            </a:r>
            <a:r>
              <a:rPr lang="en-US" altLang="zh-CN" dirty="0">
                <a:latin typeface="Helvetica" panose="020B0604020202020204" pitchFamily="34" charset="0"/>
                <a:cs typeface="Helvetica" panose="020B0604020202020204" pitchFamily="34" charset="0"/>
              </a:rPr>
              <a:t> this station as the destination</a:t>
            </a:r>
          </a:p>
        </p:txBody>
      </p:sp>
      <p:sp>
        <p:nvSpPr>
          <p:cNvPr id="22" name="箭头: 右 21">
            <a:extLst>
              <a:ext uri="{FF2B5EF4-FFF2-40B4-BE49-F238E27FC236}">
                <a16:creationId xmlns:a16="http://schemas.microsoft.com/office/drawing/2014/main" id="{35550CF7-8542-4184-AD46-C46C7A0AD5BF}"/>
              </a:ext>
            </a:extLst>
          </p:cNvPr>
          <p:cNvSpPr/>
          <p:nvPr/>
        </p:nvSpPr>
        <p:spPr>
          <a:xfrm rot="16200000">
            <a:off x="5457905" y="3593958"/>
            <a:ext cx="193688" cy="169277"/>
          </a:xfrm>
          <a:prstGeom prst="rightArrow">
            <a:avLst/>
          </a:prstGeom>
          <a:solidFill>
            <a:srgbClr val="FF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箭头: 右 22">
            <a:extLst>
              <a:ext uri="{FF2B5EF4-FFF2-40B4-BE49-F238E27FC236}">
                <a16:creationId xmlns:a16="http://schemas.microsoft.com/office/drawing/2014/main" id="{411C032B-E6EA-4F49-959B-8D8865DD8575}"/>
              </a:ext>
            </a:extLst>
          </p:cNvPr>
          <p:cNvSpPr/>
          <p:nvPr/>
        </p:nvSpPr>
        <p:spPr>
          <a:xfrm rot="16200000">
            <a:off x="3492236" y="2350399"/>
            <a:ext cx="193688" cy="169277"/>
          </a:xfrm>
          <a:prstGeom prst="rightArrow">
            <a:avLst/>
          </a:prstGeom>
          <a:solidFill>
            <a:srgbClr val="FF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圆角 23">
            <a:extLst>
              <a:ext uri="{FF2B5EF4-FFF2-40B4-BE49-F238E27FC236}">
                <a16:creationId xmlns:a16="http://schemas.microsoft.com/office/drawing/2014/main" id="{6213CE35-CFF8-49B7-A786-ECC03E9A98B7}"/>
              </a:ext>
            </a:extLst>
          </p:cNvPr>
          <p:cNvSpPr/>
          <p:nvPr/>
        </p:nvSpPr>
        <p:spPr>
          <a:xfrm>
            <a:off x="3316082" y="2041244"/>
            <a:ext cx="565659" cy="282912"/>
          </a:xfrm>
          <a:prstGeom prst="roundRect">
            <a:avLst/>
          </a:prstGeom>
          <a:noFill/>
          <a:ln w="19050">
            <a:solidFill>
              <a:srgbClr val="FF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elvetica" panose="020B0604020202020204" pitchFamily="34" charset="0"/>
              <a:cs typeface="Helvetica" panose="020B0604020202020204" pitchFamily="34" charset="0"/>
            </a:endParaRPr>
          </a:p>
        </p:txBody>
      </p:sp>
      <p:sp>
        <p:nvSpPr>
          <p:cNvPr id="25" name="矩形: 圆角 24">
            <a:extLst>
              <a:ext uri="{FF2B5EF4-FFF2-40B4-BE49-F238E27FC236}">
                <a16:creationId xmlns:a16="http://schemas.microsoft.com/office/drawing/2014/main" id="{C647AD08-377A-49E5-8A04-A035AD802CE7}"/>
              </a:ext>
            </a:extLst>
          </p:cNvPr>
          <p:cNvSpPr/>
          <p:nvPr/>
        </p:nvSpPr>
        <p:spPr>
          <a:xfrm>
            <a:off x="5271918" y="3289008"/>
            <a:ext cx="565659" cy="282912"/>
          </a:xfrm>
          <a:prstGeom prst="roundRect">
            <a:avLst/>
          </a:prstGeom>
          <a:noFill/>
          <a:ln w="19050">
            <a:solidFill>
              <a:srgbClr val="FF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elvetica" panose="020B0604020202020204" pitchFamily="34" charset="0"/>
              <a:cs typeface="Helvetica" panose="020B0604020202020204" pitchFamily="34" charset="0"/>
            </a:endParaRPr>
          </a:p>
        </p:txBody>
      </p:sp>
      <p:sp>
        <p:nvSpPr>
          <p:cNvPr id="27" name="矩形 26">
            <a:extLst>
              <a:ext uri="{FF2B5EF4-FFF2-40B4-BE49-F238E27FC236}">
                <a16:creationId xmlns:a16="http://schemas.microsoft.com/office/drawing/2014/main" id="{32364C2A-005A-48D1-A106-B71DC1D2F345}"/>
              </a:ext>
            </a:extLst>
          </p:cNvPr>
          <p:cNvSpPr/>
          <p:nvPr/>
        </p:nvSpPr>
        <p:spPr>
          <a:xfrm>
            <a:off x="133505" y="5276090"/>
            <a:ext cx="617477" cy="338554"/>
          </a:xfrm>
          <a:prstGeom prst="rect">
            <a:avLst/>
          </a:prstGeom>
        </p:spPr>
        <p:txBody>
          <a:bodyPr wrap="none">
            <a:spAutoFit/>
          </a:bodyPr>
          <a:lstStyle/>
          <a:p>
            <a:r>
              <a:rPr lang="en-US" altLang="zh-CN" sz="1600" dirty="0">
                <a:latin typeface="Helvetica" panose="020B0604020202020204" pitchFamily="34" charset="0"/>
                <a:ea typeface="宋体" panose="02010600030101010101" pitchFamily="2" charset="-122"/>
                <a:cs typeface="Helvetica" panose="020B0604020202020204" pitchFamily="34" charset="0"/>
              </a:rPr>
              <a:t>Note</a:t>
            </a:r>
            <a:endParaRPr lang="zh-CN" altLang="en-US" sz="1600" dirty="0"/>
          </a:p>
        </p:txBody>
      </p:sp>
      <p:sp>
        <p:nvSpPr>
          <p:cNvPr id="28" name="矩形 27">
            <a:extLst>
              <a:ext uri="{FF2B5EF4-FFF2-40B4-BE49-F238E27FC236}">
                <a16:creationId xmlns:a16="http://schemas.microsoft.com/office/drawing/2014/main" id="{569B168E-770C-43CA-A206-82113C13BF21}"/>
              </a:ext>
            </a:extLst>
          </p:cNvPr>
          <p:cNvSpPr/>
          <p:nvPr/>
        </p:nvSpPr>
        <p:spPr>
          <a:xfrm>
            <a:off x="715150" y="4628636"/>
            <a:ext cx="3379330" cy="338554"/>
          </a:xfrm>
          <a:prstGeom prst="rect">
            <a:avLst/>
          </a:prstGeom>
        </p:spPr>
        <p:txBody>
          <a:bodyPr wrap="square">
            <a:spAutoFit/>
          </a:bodyPr>
          <a:lstStyle/>
          <a:p>
            <a:pPr marL="285750" indent="-285750">
              <a:buFont typeface="Wingdings" panose="05000000000000000000" pitchFamily="2" charset="2"/>
              <a:buChar char="l"/>
            </a:pPr>
            <a:r>
              <a:rPr lang="en-US" altLang="zh-CN" sz="1600" dirty="0">
                <a:latin typeface="Helvetica" panose="020B0604020202020204" pitchFamily="34" charset="0"/>
                <a:ea typeface="宋体" panose="02010600030101010101" pitchFamily="2" charset="-122"/>
                <a:cs typeface="Helvetica" panose="020B0604020202020204" pitchFamily="34" charset="0"/>
              </a:rPr>
              <a:t>Meaning of the coefficients</a:t>
            </a:r>
          </a:p>
        </p:txBody>
      </p:sp>
      <p:sp>
        <p:nvSpPr>
          <p:cNvPr id="29" name="矩形 28">
            <a:extLst>
              <a:ext uri="{FF2B5EF4-FFF2-40B4-BE49-F238E27FC236}">
                <a16:creationId xmlns:a16="http://schemas.microsoft.com/office/drawing/2014/main" id="{165729B6-ED97-46D6-AB65-AD229F0FEA36}"/>
              </a:ext>
            </a:extLst>
          </p:cNvPr>
          <p:cNvSpPr/>
          <p:nvPr/>
        </p:nvSpPr>
        <p:spPr>
          <a:xfrm>
            <a:off x="1038409" y="4927018"/>
            <a:ext cx="7525487" cy="584775"/>
          </a:xfrm>
          <a:prstGeom prst="rect">
            <a:avLst/>
          </a:prstGeom>
        </p:spPr>
        <p:txBody>
          <a:bodyPr wrap="square">
            <a:spAutoFit/>
          </a:bodyPr>
          <a:lstStyle/>
          <a:p>
            <a:r>
              <a:rPr lang="en-US" altLang="zh-CN" sz="1600" dirty="0">
                <a:solidFill>
                  <a:srgbClr val="FF3300"/>
                </a:solidFill>
                <a:latin typeface="Helvetica" panose="020B0604020202020204" pitchFamily="34" charset="0"/>
                <a:ea typeface="宋体" panose="02010600030101010101" pitchFamily="2" charset="-122"/>
                <a:cs typeface="Helvetica" panose="020B0604020202020204" pitchFamily="34" charset="0"/>
              </a:rPr>
              <a:t>1% increase in the proportion of land use</a:t>
            </a:r>
            <a:r>
              <a:rPr lang="en-US" altLang="zh-CN" sz="1600" dirty="0">
                <a:latin typeface="Helvetica" panose="020B0604020202020204" pitchFamily="34" charset="0"/>
                <a:ea typeface="宋体" panose="02010600030101010101" pitchFamily="2" charset="-122"/>
                <a:cs typeface="Helvetica" panose="020B0604020202020204" pitchFamily="34" charset="0"/>
              </a:rPr>
              <a:t> will lead to a corresponding variation in the </a:t>
            </a:r>
            <a:r>
              <a:rPr lang="en-US" altLang="zh-CN" sz="1600" dirty="0">
                <a:solidFill>
                  <a:srgbClr val="FF3300"/>
                </a:solidFill>
                <a:latin typeface="Helvetica" panose="020B0604020202020204" pitchFamily="34" charset="0"/>
                <a:ea typeface="宋体" panose="02010600030101010101" pitchFamily="2" charset="-122"/>
                <a:cs typeface="Helvetica" panose="020B0604020202020204" pitchFamily="34" charset="0"/>
              </a:rPr>
              <a:t>probability of getting off</a:t>
            </a:r>
            <a:r>
              <a:rPr lang="en-US" altLang="zh-CN" sz="1600" dirty="0">
                <a:latin typeface="Helvetica" panose="020B0604020202020204" pitchFamily="34" charset="0"/>
                <a:ea typeface="宋体" panose="02010600030101010101" pitchFamily="2" charset="-122"/>
                <a:cs typeface="Helvetica" panose="020B0604020202020204" pitchFamily="34" charset="0"/>
              </a:rPr>
              <a:t> at the destination</a:t>
            </a:r>
          </a:p>
        </p:txBody>
      </p:sp>
    </p:spTree>
    <p:extLst>
      <p:ext uri="{BB962C8B-B14F-4D97-AF65-F5344CB8AC3E}">
        <p14:creationId xmlns:p14="http://schemas.microsoft.com/office/powerpoint/2010/main" val="37313942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a:extLst>
              <a:ext uri="{FF2B5EF4-FFF2-40B4-BE49-F238E27FC236}">
                <a16:creationId xmlns:a16="http://schemas.microsoft.com/office/drawing/2014/main" id="{6F79BAA3-F476-4E79-93FE-F93186D32448}"/>
              </a:ext>
            </a:extLst>
          </p:cNvPr>
          <p:cNvSpPr/>
          <p:nvPr/>
        </p:nvSpPr>
        <p:spPr>
          <a:xfrm>
            <a:off x="0" y="537683"/>
            <a:ext cx="9144000" cy="4286037"/>
          </a:xfrm>
          <a:prstGeom prst="rect">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elvetica" panose="020B0604020202020204" pitchFamily="34" charset="0"/>
              <a:cs typeface="Helvetica" panose="020B0604020202020204" pitchFamily="34" charset="0"/>
            </a:endParaRPr>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Results and discussion</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rgbClr val="FF6699"/>
          </a:solidFill>
          <a:ln w="28575" cap="flat">
            <a:solidFill>
              <a:srgbClr val="FF6699"/>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800" dirty="0">
                <a:solidFill>
                  <a:schemeClr val="bg1"/>
                </a:solidFill>
                <a:latin typeface="Helvetica" panose="020B0604020202020204" pitchFamily="34" charset="0"/>
                <a:cs typeface="Helvetica" panose="020B0604020202020204" pitchFamily="34" charset="0"/>
                <a:sym typeface="Helvetica Light"/>
              </a:rPr>
              <a:t>5.4</a:t>
            </a:r>
            <a:endParaRPr kumimoji="0" lang="zh-CN" altLang="en-US" sz="2800" b="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rgbClr val="FF6699"/>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212E5C61-65A2-4D9A-893B-D5C1882AEA40}"/>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5 - Influencing Factors on Transit Ridership at Station-to-Station Level</a:t>
            </a:r>
            <a:endParaRPr lang="en-US" altLang="zh-CN" sz="1400" i="1" dirty="0">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A596BF2E-BEB6-4F50-9AE3-645D73684490}"/>
              </a:ext>
            </a:extLst>
          </p:cNvPr>
          <p:cNvSpPr>
            <a:spLocks noGrp="1"/>
          </p:cNvSpPr>
          <p:nvPr>
            <p:ph type="sldNum" sz="quarter" idx="12"/>
          </p:nvPr>
        </p:nvSpPr>
        <p:spPr/>
        <p:txBody>
          <a:bodyPr/>
          <a:lstStyle/>
          <a:p>
            <a:fld id="{A17BB91D-344C-44E0-9148-DFE0CFF5CFC9}" type="slidenum">
              <a:rPr lang="zh-CN" altLang="en-US" smtClean="0"/>
              <a:t>67</a:t>
            </a:fld>
            <a:endParaRPr lang="zh-CN" altLang="en-US"/>
          </a:p>
        </p:txBody>
      </p:sp>
      <p:graphicFrame>
        <p:nvGraphicFramePr>
          <p:cNvPr id="10" name="表格 9">
            <a:extLst>
              <a:ext uri="{FF2B5EF4-FFF2-40B4-BE49-F238E27FC236}">
                <a16:creationId xmlns:a16="http://schemas.microsoft.com/office/drawing/2014/main" id="{B43BF77F-8FC8-4BBB-A5D5-0579C83B4FBD}"/>
              </a:ext>
            </a:extLst>
          </p:cNvPr>
          <p:cNvGraphicFramePr>
            <a:graphicFrameLocks noGrp="1"/>
          </p:cNvGraphicFramePr>
          <p:nvPr>
            <p:extLst>
              <p:ext uri="{D42A27DB-BD31-4B8C-83A1-F6EECF244321}">
                <p14:modId xmlns:p14="http://schemas.microsoft.com/office/powerpoint/2010/main" val="1453530533"/>
              </p:ext>
            </p:extLst>
          </p:nvPr>
        </p:nvGraphicFramePr>
        <p:xfrm>
          <a:off x="134435" y="1150046"/>
          <a:ext cx="8841506" cy="3481776"/>
        </p:xfrm>
        <a:graphic>
          <a:graphicData uri="http://schemas.openxmlformats.org/drawingml/2006/table">
            <a:tbl>
              <a:tblPr firstRow="1" firstCol="1" bandRow="1"/>
              <a:tblGrid>
                <a:gridCol w="1713346">
                  <a:extLst>
                    <a:ext uri="{9D8B030D-6E8A-4147-A177-3AD203B41FA5}">
                      <a16:colId xmlns:a16="http://schemas.microsoft.com/office/drawing/2014/main" val="2036717952"/>
                    </a:ext>
                  </a:extLst>
                </a:gridCol>
                <a:gridCol w="1330036">
                  <a:extLst>
                    <a:ext uri="{9D8B030D-6E8A-4147-A177-3AD203B41FA5}">
                      <a16:colId xmlns:a16="http://schemas.microsoft.com/office/drawing/2014/main" val="366087659"/>
                    </a:ext>
                  </a:extLst>
                </a:gridCol>
                <a:gridCol w="644236">
                  <a:extLst>
                    <a:ext uri="{9D8B030D-6E8A-4147-A177-3AD203B41FA5}">
                      <a16:colId xmlns:a16="http://schemas.microsoft.com/office/drawing/2014/main" val="642216286"/>
                    </a:ext>
                  </a:extLst>
                </a:gridCol>
                <a:gridCol w="644236">
                  <a:extLst>
                    <a:ext uri="{9D8B030D-6E8A-4147-A177-3AD203B41FA5}">
                      <a16:colId xmlns:a16="http://schemas.microsoft.com/office/drawing/2014/main" val="2950878561"/>
                    </a:ext>
                  </a:extLst>
                </a:gridCol>
                <a:gridCol w="644236">
                  <a:extLst>
                    <a:ext uri="{9D8B030D-6E8A-4147-A177-3AD203B41FA5}">
                      <a16:colId xmlns:a16="http://schemas.microsoft.com/office/drawing/2014/main" val="1102718997"/>
                    </a:ext>
                  </a:extLst>
                </a:gridCol>
                <a:gridCol w="644236">
                  <a:extLst>
                    <a:ext uri="{9D8B030D-6E8A-4147-A177-3AD203B41FA5}">
                      <a16:colId xmlns:a16="http://schemas.microsoft.com/office/drawing/2014/main" val="949943006"/>
                    </a:ext>
                  </a:extLst>
                </a:gridCol>
                <a:gridCol w="644236">
                  <a:extLst>
                    <a:ext uri="{9D8B030D-6E8A-4147-A177-3AD203B41FA5}">
                      <a16:colId xmlns:a16="http://schemas.microsoft.com/office/drawing/2014/main" val="3291683229"/>
                    </a:ext>
                  </a:extLst>
                </a:gridCol>
                <a:gridCol w="644236">
                  <a:extLst>
                    <a:ext uri="{9D8B030D-6E8A-4147-A177-3AD203B41FA5}">
                      <a16:colId xmlns:a16="http://schemas.microsoft.com/office/drawing/2014/main" val="34905620"/>
                    </a:ext>
                  </a:extLst>
                </a:gridCol>
                <a:gridCol w="644236">
                  <a:extLst>
                    <a:ext uri="{9D8B030D-6E8A-4147-A177-3AD203B41FA5}">
                      <a16:colId xmlns:a16="http://schemas.microsoft.com/office/drawing/2014/main" val="99492520"/>
                    </a:ext>
                  </a:extLst>
                </a:gridCol>
                <a:gridCol w="644236">
                  <a:extLst>
                    <a:ext uri="{9D8B030D-6E8A-4147-A177-3AD203B41FA5}">
                      <a16:colId xmlns:a16="http://schemas.microsoft.com/office/drawing/2014/main" val="3040830648"/>
                    </a:ext>
                  </a:extLst>
                </a:gridCol>
                <a:gridCol w="644236">
                  <a:extLst>
                    <a:ext uri="{9D8B030D-6E8A-4147-A177-3AD203B41FA5}">
                      <a16:colId xmlns:a16="http://schemas.microsoft.com/office/drawing/2014/main" val="1153674411"/>
                    </a:ext>
                  </a:extLst>
                </a:gridCol>
              </a:tblGrid>
              <a:tr h="307152">
                <a:tc gridSpan="2">
                  <a:txBody>
                    <a:bodyPr/>
                    <a:lstStyle/>
                    <a:p>
                      <a:pPr indent="0" algn="ctr" hangingPunct="0">
                        <a:lnSpc>
                          <a:spcPct val="100000"/>
                        </a:lnSpc>
                        <a:spcAft>
                          <a:spcPts val="0"/>
                        </a:spcAft>
                      </a:pPr>
                      <a:r>
                        <a:rPr lang="en-US" sz="1400" dirty="0">
                          <a:effectLst/>
                          <a:latin typeface="Helvetica" panose="020B0604020202020204" pitchFamily="34" charset="0"/>
                          <a:ea typeface="宋体" panose="02010600030101010101" pitchFamily="2" charset="-122"/>
                          <a:cs typeface="Helvetica" panose="020B0604020202020204" pitchFamily="34" charset="0"/>
                        </a:rPr>
                        <a:t>Destination Station</a:t>
                      </a:r>
                      <a:endParaRPr lang="zh-CN" sz="1400" dirty="0">
                        <a:effectLst/>
                        <a:latin typeface="Helvetica" panose="020B0604020202020204" pitchFamily="34" charset="0"/>
                        <a:ea typeface="宋体" panose="02010600030101010101" pitchFamily="2" charset="-122"/>
                        <a:cs typeface="Helvetica" panose="020B0604020202020204" pitchFamily="34" charset="0"/>
                      </a:endParaRPr>
                    </a:p>
                  </a:txBody>
                  <a:tcPr marL="110370" marR="11037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gridSpan="9">
                  <a:txBody>
                    <a:bodyPr/>
                    <a:lstStyle/>
                    <a:p>
                      <a:pPr indent="0" algn="ctr" hangingPunct="0">
                        <a:lnSpc>
                          <a:spcPct val="100000"/>
                        </a:lnSpc>
                        <a:spcAft>
                          <a:spcPts val="0"/>
                        </a:spcAft>
                      </a:pPr>
                      <a:r>
                        <a:rPr lang="en-US" sz="1400" dirty="0">
                          <a:effectLst/>
                          <a:latin typeface="Helvetica" panose="020B0604020202020204" pitchFamily="34" charset="0"/>
                          <a:ea typeface="宋体" panose="02010600030101010101" pitchFamily="2" charset="-122"/>
                          <a:cs typeface="Helvetica" panose="020B0604020202020204" pitchFamily="34" charset="0"/>
                        </a:rPr>
                        <a:t>Variables in Departure Station</a:t>
                      </a:r>
                      <a:endParaRPr lang="zh-CN" sz="1400" dirty="0">
                        <a:effectLst/>
                        <a:latin typeface="Helvetica" panose="020B0604020202020204" pitchFamily="34" charset="0"/>
                        <a:ea typeface="宋体" panose="02010600030101010101" pitchFamily="2" charset="-122"/>
                        <a:cs typeface="Helvetica" panose="020B0604020202020204" pitchFamily="34" charset="0"/>
                      </a:endParaRPr>
                    </a:p>
                  </a:txBody>
                  <a:tcPr marL="110370" marR="11037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630430125"/>
                  </a:ext>
                </a:extLst>
              </a:tr>
              <a:tr h="307152">
                <a:tc rowSpan="2">
                  <a:txBody>
                    <a:bodyPr/>
                    <a:lstStyle/>
                    <a:p>
                      <a:pPr indent="0" algn="ctr" hangingPunct="0">
                        <a:lnSpc>
                          <a:spcPct val="100000"/>
                        </a:lnSpc>
                        <a:spcAft>
                          <a:spcPts val="0"/>
                        </a:spcAft>
                      </a:pPr>
                      <a:r>
                        <a:rPr lang="en-US" sz="1400" dirty="0">
                          <a:effectLst/>
                          <a:latin typeface="Helvetica" panose="020B0604020202020204" pitchFamily="34" charset="0"/>
                          <a:ea typeface="宋体" panose="02010600030101010101" pitchFamily="2" charset="-122"/>
                          <a:cs typeface="Helvetica" panose="020B0604020202020204" pitchFamily="34" charset="0"/>
                        </a:rPr>
                        <a:t>Station</a:t>
                      </a:r>
                    </a:p>
                    <a:p>
                      <a:pPr indent="0" algn="ctr" hangingPunct="0">
                        <a:lnSpc>
                          <a:spcPct val="100000"/>
                        </a:lnSpc>
                        <a:spcAft>
                          <a:spcPts val="0"/>
                        </a:spcAft>
                      </a:pPr>
                      <a:r>
                        <a:rPr lang="en-US" sz="1400" dirty="0">
                          <a:effectLst/>
                          <a:latin typeface="Helvetica" panose="020B0604020202020204" pitchFamily="34" charset="0"/>
                          <a:ea typeface="宋体" panose="02010600030101010101" pitchFamily="2" charset="-122"/>
                          <a:cs typeface="Helvetica" panose="020B0604020202020204" pitchFamily="34" charset="0"/>
                        </a:rPr>
                        <a:t>Type</a:t>
                      </a:r>
                      <a:endParaRPr lang="zh-CN" sz="1400" dirty="0">
                        <a:effectLst/>
                        <a:latin typeface="Helvetica" panose="020B0604020202020204" pitchFamily="34" charset="0"/>
                        <a:ea typeface="宋体" panose="02010600030101010101" pitchFamily="2" charset="-122"/>
                        <a:cs typeface="Helvetica" panose="020B0604020202020204" pitchFamily="34"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rowSpan="2">
                  <a:txBody>
                    <a:bodyPr/>
                    <a:lstStyle/>
                    <a:p>
                      <a:pPr indent="0" algn="ctr" hangingPunct="0">
                        <a:lnSpc>
                          <a:spcPct val="100000"/>
                        </a:lnSpc>
                        <a:spcAft>
                          <a:spcPts val="0"/>
                        </a:spcAft>
                      </a:pPr>
                      <a:r>
                        <a:rPr lang="en-US" sz="1400" dirty="0">
                          <a:effectLst/>
                          <a:latin typeface="Helvetica" panose="020B0604020202020204" pitchFamily="34" charset="0"/>
                          <a:ea typeface="宋体" panose="02010600030101010101" pitchFamily="2" charset="-122"/>
                          <a:cs typeface="Helvetica" panose="020B0604020202020204" pitchFamily="34" charset="0"/>
                        </a:rPr>
                        <a:t>Station</a:t>
                      </a:r>
                    </a:p>
                    <a:p>
                      <a:pPr indent="0" algn="ctr" hangingPunct="0">
                        <a:lnSpc>
                          <a:spcPct val="100000"/>
                        </a:lnSpc>
                        <a:spcAft>
                          <a:spcPts val="0"/>
                        </a:spcAft>
                      </a:pPr>
                      <a:r>
                        <a:rPr lang="en-US" altLang="zh-CN" sz="1400" dirty="0">
                          <a:effectLst/>
                          <a:latin typeface="Helvetica" panose="020B0604020202020204" pitchFamily="34" charset="0"/>
                          <a:ea typeface="宋体" panose="02010600030101010101" pitchFamily="2" charset="-122"/>
                          <a:cs typeface="Helvetica" panose="020B0604020202020204" pitchFamily="34" charset="0"/>
                        </a:rPr>
                        <a:t>Name</a:t>
                      </a:r>
                      <a:endParaRPr lang="zh-CN" sz="1400" dirty="0">
                        <a:effectLst/>
                        <a:latin typeface="Helvetica" panose="020B0604020202020204" pitchFamily="34" charset="0"/>
                        <a:ea typeface="宋体" panose="02010600030101010101" pitchFamily="2" charset="-122"/>
                        <a:cs typeface="Helvetica" panose="020B0604020202020204" pitchFamily="34"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gridSpan="5">
                  <a:txBody>
                    <a:bodyPr/>
                    <a:lstStyle/>
                    <a:p>
                      <a:pPr indent="0" algn="ctr" hangingPunct="0">
                        <a:lnSpc>
                          <a:spcPct val="100000"/>
                        </a:lnSpc>
                        <a:spcAft>
                          <a:spcPts val="0"/>
                        </a:spcAft>
                      </a:pPr>
                      <a:r>
                        <a:rPr lang="en-US" sz="1400" dirty="0">
                          <a:effectLst/>
                          <a:latin typeface="Helvetica" panose="020B0604020202020204" pitchFamily="34" charset="0"/>
                          <a:ea typeface="宋体" panose="02010600030101010101" pitchFamily="2" charset="-122"/>
                          <a:cs typeface="Helvetica" panose="020B0604020202020204" pitchFamily="34" charset="0"/>
                        </a:rPr>
                        <a:t>Land-use</a:t>
                      </a:r>
                      <a:endParaRPr lang="zh-CN" sz="1400" dirty="0">
                        <a:effectLst/>
                        <a:latin typeface="Helvetica" panose="020B0604020202020204" pitchFamily="34" charset="0"/>
                        <a:ea typeface="宋体" panose="02010600030101010101" pitchFamily="2" charset="-122"/>
                        <a:cs typeface="Helvetica" panose="020B0604020202020204" pitchFamily="34"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indent="0" algn="l" hangingPunct="0">
                        <a:lnSpc>
                          <a:spcPct val="100000"/>
                        </a:lnSpc>
                        <a:spcAft>
                          <a:spcPts val="0"/>
                        </a:spcAft>
                      </a:pPr>
                      <a:r>
                        <a:rPr lang="en-US" sz="1400">
                          <a:effectLst/>
                          <a:latin typeface="Helvetica" panose="020B0604020202020204" pitchFamily="34" charset="0"/>
                          <a:ea typeface="宋体" panose="02010600030101010101" pitchFamily="2" charset="-122"/>
                          <a:cs typeface="Helvetica" panose="020B0604020202020204" pitchFamily="34" charset="0"/>
                        </a:rPr>
                        <a:t> </a:t>
                      </a:r>
                      <a:endParaRPr lang="zh-CN" sz="1400">
                        <a:effectLst/>
                        <a:latin typeface="Helvetica" panose="020B0604020202020204" pitchFamily="34" charset="0"/>
                        <a:ea typeface="宋体" panose="02010600030101010101" pitchFamily="2" charset="-122"/>
                        <a:cs typeface="Helvetica" panose="020B0604020202020204" pitchFamily="34"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gridSpan="3">
                  <a:txBody>
                    <a:bodyPr/>
                    <a:lstStyle/>
                    <a:p>
                      <a:pPr indent="0" algn="ctr" hangingPunct="0">
                        <a:lnSpc>
                          <a:spcPct val="100000"/>
                        </a:lnSpc>
                        <a:spcAft>
                          <a:spcPts val="0"/>
                        </a:spcAft>
                      </a:pPr>
                      <a:r>
                        <a:rPr lang="en-US" sz="1400" dirty="0">
                          <a:effectLst/>
                          <a:latin typeface="Helvetica" panose="020B0604020202020204" pitchFamily="34" charset="0"/>
                          <a:ea typeface="宋体" panose="02010600030101010101" pitchFamily="2" charset="-122"/>
                          <a:cs typeface="Helvetica" panose="020B0604020202020204" pitchFamily="34" charset="0"/>
                        </a:rPr>
                        <a:t>Impedance</a:t>
                      </a:r>
                      <a:endParaRPr lang="zh-CN" sz="1400" dirty="0">
                        <a:effectLst/>
                        <a:latin typeface="Helvetica" panose="020B0604020202020204" pitchFamily="34" charset="0"/>
                        <a:ea typeface="宋体" panose="02010600030101010101" pitchFamily="2" charset="-122"/>
                        <a:cs typeface="Helvetica" panose="020B0604020202020204" pitchFamily="34"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462031001"/>
                  </a:ext>
                </a:extLst>
              </a:tr>
              <a:tr h="307152">
                <a:tc vMerge="1">
                  <a:txBody>
                    <a:bodyPr/>
                    <a:lstStyle/>
                    <a:p>
                      <a:endParaRPr lang="zh-CN" altLang="en-US"/>
                    </a:p>
                  </a:txBody>
                  <a:tcPr/>
                </a:tc>
                <a:tc vMerge="1">
                  <a:txBody>
                    <a:bodyPr/>
                    <a:lstStyle/>
                    <a:p>
                      <a:endParaRPr lang="zh-CN" altLang="en-US"/>
                    </a:p>
                  </a:txBody>
                  <a:tcPr/>
                </a:tc>
                <a:tc>
                  <a:txBody>
                    <a:bodyPr/>
                    <a:lstStyle/>
                    <a:p>
                      <a:pPr indent="0" algn="ctr" hangingPunct="0">
                        <a:lnSpc>
                          <a:spcPct val="100000"/>
                        </a:lnSpc>
                        <a:spcAft>
                          <a:spcPts val="0"/>
                        </a:spcAft>
                      </a:pPr>
                      <a:r>
                        <a:rPr lang="en-US" sz="1400" dirty="0">
                          <a:effectLst/>
                          <a:latin typeface="Helvetica" panose="020B0604020202020204" pitchFamily="34" charset="0"/>
                          <a:ea typeface="宋体" panose="02010600030101010101" pitchFamily="2" charset="-122"/>
                          <a:cs typeface="Helvetica" panose="020B0604020202020204" pitchFamily="34" charset="0"/>
                        </a:rPr>
                        <a:t>C</a:t>
                      </a:r>
                      <a:endParaRPr lang="zh-CN" sz="1400" dirty="0">
                        <a:effectLst/>
                        <a:latin typeface="Helvetica" panose="020B0604020202020204" pitchFamily="34" charset="0"/>
                        <a:ea typeface="宋体" panose="02010600030101010101" pitchFamily="2" charset="-122"/>
                        <a:cs typeface="Helvetica" panose="020B0604020202020204" pitchFamily="34"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400" dirty="0">
                          <a:effectLst/>
                          <a:latin typeface="Helvetica" panose="020B0604020202020204" pitchFamily="34" charset="0"/>
                          <a:ea typeface="宋体" panose="02010600030101010101" pitchFamily="2" charset="-122"/>
                          <a:cs typeface="Helvetica" panose="020B0604020202020204" pitchFamily="34" charset="0"/>
                        </a:rPr>
                        <a:t>O</a:t>
                      </a:r>
                      <a:endParaRPr lang="zh-CN" sz="1400" dirty="0">
                        <a:effectLst/>
                        <a:latin typeface="Helvetica" panose="020B0604020202020204" pitchFamily="34" charset="0"/>
                        <a:ea typeface="宋体" panose="02010600030101010101" pitchFamily="2" charset="-122"/>
                        <a:cs typeface="Helvetica" panose="020B0604020202020204" pitchFamily="34"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400" dirty="0">
                          <a:effectLst/>
                          <a:latin typeface="Helvetica" panose="020B0604020202020204" pitchFamily="34" charset="0"/>
                          <a:ea typeface="宋体" panose="02010600030101010101" pitchFamily="2" charset="-122"/>
                          <a:cs typeface="Helvetica" panose="020B0604020202020204" pitchFamily="34" charset="0"/>
                        </a:rPr>
                        <a:t>R</a:t>
                      </a:r>
                      <a:endParaRPr lang="zh-CN" sz="1400" dirty="0">
                        <a:effectLst/>
                        <a:latin typeface="Helvetica" panose="020B0604020202020204" pitchFamily="34" charset="0"/>
                        <a:ea typeface="宋体" panose="02010600030101010101" pitchFamily="2" charset="-122"/>
                        <a:cs typeface="Helvetica" panose="020B0604020202020204" pitchFamily="34"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400" dirty="0">
                          <a:effectLst/>
                          <a:latin typeface="Helvetica" panose="020B0604020202020204" pitchFamily="34" charset="0"/>
                          <a:ea typeface="宋体" panose="02010600030101010101" pitchFamily="2" charset="-122"/>
                          <a:cs typeface="Helvetica" panose="020B0604020202020204" pitchFamily="34" charset="0"/>
                        </a:rPr>
                        <a:t>E</a:t>
                      </a:r>
                      <a:endParaRPr lang="zh-CN" sz="1400" dirty="0">
                        <a:effectLst/>
                        <a:latin typeface="Helvetica" panose="020B0604020202020204" pitchFamily="34" charset="0"/>
                        <a:ea typeface="宋体" panose="02010600030101010101" pitchFamily="2" charset="-122"/>
                        <a:cs typeface="Helvetica" panose="020B0604020202020204" pitchFamily="34"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400" dirty="0">
                          <a:effectLst/>
                          <a:latin typeface="Helvetica" panose="020B0604020202020204" pitchFamily="34" charset="0"/>
                          <a:ea typeface="宋体" panose="02010600030101010101" pitchFamily="2" charset="-122"/>
                          <a:cs typeface="Helvetica" panose="020B0604020202020204" pitchFamily="34" charset="0"/>
                        </a:rPr>
                        <a:t>L-A</a:t>
                      </a:r>
                      <a:endParaRPr lang="zh-CN" sz="1400" dirty="0">
                        <a:effectLst/>
                        <a:latin typeface="Helvetica" panose="020B0604020202020204" pitchFamily="34" charset="0"/>
                        <a:ea typeface="宋体" panose="02010600030101010101" pitchFamily="2" charset="-122"/>
                        <a:cs typeface="Helvetica" panose="020B0604020202020204" pitchFamily="34"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400" dirty="0">
                          <a:effectLst/>
                          <a:latin typeface="Helvetica" panose="020B0604020202020204" pitchFamily="34" charset="0"/>
                          <a:ea typeface="宋体" panose="02010600030101010101" pitchFamily="2" charset="-122"/>
                          <a:cs typeface="Helvetica" panose="020B0604020202020204" pitchFamily="34" charset="0"/>
                        </a:rPr>
                        <a:t> </a:t>
                      </a:r>
                      <a:endParaRPr lang="zh-CN" sz="1400" dirty="0">
                        <a:effectLst/>
                        <a:latin typeface="Helvetica" panose="020B0604020202020204" pitchFamily="34" charset="0"/>
                        <a:ea typeface="宋体" panose="02010600030101010101" pitchFamily="2" charset="-122"/>
                        <a:cs typeface="Helvetica" panose="020B0604020202020204" pitchFamily="34"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400" dirty="0">
                          <a:effectLst/>
                          <a:latin typeface="Helvetica" panose="020B0604020202020204" pitchFamily="34" charset="0"/>
                          <a:ea typeface="宋体" panose="02010600030101010101" pitchFamily="2" charset="-122"/>
                          <a:cs typeface="Helvetica" panose="020B0604020202020204" pitchFamily="34" charset="0"/>
                        </a:rPr>
                        <a:t>D</a:t>
                      </a:r>
                      <a:endParaRPr lang="zh-CN" sz="1400" dirty="0">
                        <a:effectLst/>
                        <a:latin typeface="Helvetica" panose="020B0604020202020204" pitchFamily="34" charset="0"/>
                        <a:ea typeface="宋体" panose="02010600030101010101" pitchFamily="2" charset="-122"/>
                        <a:cs typeface="Helvetica" panose="020B0604020202020204" pitchFamily="34"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400" dirty="0">
                          <a:effectLst/>
                          <a:latin typeface="Helvetica" panose="020B0604020202020204" pitchFamily="34" charset="0"/>
                          <a:ea typeface="宋体" panose="02010600030101010101" pitchFamily="2" charset="-122"/>
                          <a:cs typeface="Helvetica" panose="020B0604020202020204" pitchFamily="34" charset="0"/>
                        </a:rPr>
                        <a:t>B-C</a:t>
                      </a:r>
                      <a:endParaRPr lang="zh-CN" sz="1400" dirty="0">
                        <a:effectLst/>
                        <a:latin typeface="Helvetica" panose="020B0604020202020204" pitchFamily="34" charset="0"/>
                        <a:ea typeface="宋体" panose="02010600030101010101" pitchFamily="2" charset="-122"/>
                        <a:cs typeface="Helvetica" panose="020B0604020202020204" pitchFamily="34"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400" dirty="0">
                          <a:effectLst/>
                          <a:latin typeface="Helvetica" panose="020B0604020202020204" pitchFamily="34" charset="0"/>
                          <a:ea typeface="宋体" panose="02010600030101010101" pitchFamily="2" charset="-122"/>
                          <a:cs typeface="Helvetica" panose="020B0604020202020204" pitchFamily="34" charset="0"/>
                        </a:rPr>
                        <a:t>B-A</a:t>
                      </a:r>
                      <a:endParaRPr lang="zh-CN" sz="1400" dirty="0">
                        <a:effectLst/>
                        <a:latin typeface="Helvetica" panose="020B0604020202020204" pitchFamily="34" charset="0"/>
                        <a:ea typeface="宋体" panose="02010600030101010101" pitchFamily="2" charset="-122"/>
                        <a:cs typeface="Helvetica" panose="020B0604020202020204" pitchFamily="34"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2030222970"/>
                  </a:ext>
                </a:extLst>
              </a:tr>
              <a:tr h="426720">
                <a:tc>
                  <a:txBody>
                    <a:bodyPr/>
                    <a:lstStyle/>
                    <a:p>
                      <a:pPr indent="0" algn="ctr" hangingPunct="0">
                        <a:spcAft>
                          <a:spcPts val="0"/>
                        </a:spcAft>
                      </a:pPr>
                      <a:r>
                        <a:rPr lang="en-US" altLang="zh-CN" sz="1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Low-density residence</a:t>
                      </a: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ja-JP" altLang="en-US" sz="1400" dirty="0">
                          <a:effectLst/>
                          <a:latin typeface="Helvetica" panose="020B0604020202020204" pitchFamily="34" charset="0"/>
                          <a:ea typeface="宋体" panose="02010600030101010101" pitchFamily="2" charset="-122"/>
                          <a:cs typeface="Helvetica" panose="020B0604020202020204" pitchFamily="34" charset="0"/>
                        </a:rPr>
                        <a:t>賀茂</a:t>
                      </a:r>
                      <a:endParaRPr lang="zh-CN" sz="1400" dirty="0">
                        <a:effectLst/>
                        <a:latin typeface="Helvetica" panose="020B0604020202020204" pitchFamily="34" charset="0"/>
                        <a:ea typeface="宋体" panose="02010600030101010101" pitchFamily="2" charset="-122"/>
                        <a:cs typeface="Helvetica" panose="020B0604020202020204" pitchFamily="34"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0.95</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0.94</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0.94</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0.93</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0.97</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　</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1.07</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1.01</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1.00</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232850442"/>
                  </a:ext>
                </a:extLst>
              </a:tr>
              <a:tr h="426720">
                <a:tc>
                  <a:txBody>
                    <a:bodyPr/>
                    <a:lstStyle/>
                    <a:p>
                      <a:pPr indent="0" algn="ctr" hangingPunct="0">
                        <a:spcAft>
                          <a:spcPts val="0"/>
                        </a:spcAft>
                      </a:pPr>
                      <a:r>
                        <a:rPr lang="en-US" altLang="zh-CN" sz="1400" dirty="0">
                          <a:solidFill>
                            <a:srgbClr val="000000"/>
                          </a:solidFill>
                          <a:effectLst/>
                          <a:latin typeface="Helvetica" panose="020B0604020202020204" pitchFamily="34" charset="0"/>
                          <a:ea typeface="+mn-ea"/>
                          <a:cs typeface="Helvetica" panose="020B0604020202020204" pitchFamily="34" charset="0"/>
                        </a:rPr>
                        <a:t>High-density residence</a:t>
                      </a: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ja-JP" altLang="en-US" sz="1400" dirty="0">
                          <a:effectLst/>
                          <a:latin typeface="Helvetica" panose="020B0604020202020204" pitchFamily="34" charset="0"/>
                          <a:ea typeface="宋体" panose="02010600030101010101" pitchFamily="2" charset="-122"/>
                          <a:cs typeface="Helvetica" panose="020B0604020202020204" pitchFamily="34" charset="0"/>
                        </a:rPr>
                        <a:t>藤崎</a:t>
                      </a:r>
                      <a:endParaRPr lang="zh-CN" sz="1400" dirty="0">
                        <a:effectLst/>
                        <a:latin typeface="Helvetica" panose="020B0604020202020204" pitchFamily="34" charset="0"/>
                        <a:ea typeface="宋体" panose="02010600030101010101" pitchFamily="2" charset="-122"/>
                        <a:cs typeface="Helvetica" panose="020B0604020202020204" pitchFamily="34" charset="0"/>
                      </a:endParaRPr>
                    </a:p>
                  </a:txBody>
                  <a:tcPr marL="110370" marR="11037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1.01</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　</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0.99</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1.01</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0.98</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　</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0.95</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1.00</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1.00</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1558808812"/>
                  </a:ext>
                </a:extLst>
              </a:tr>
              <a:tr h="426720">
                <a:tc>
                  <a:txBody>
                    <a:bodyPr/>
                    <a:lstStyle/>
                    <a:p>
                      <a:pPr indent="0" algn="ctr" hangingPunct="0">
                        <a:spcAft>
                          <a:spcPts val="0"/>
                        </a:spcAft>
                      </a:pPr>
                      <a:r>
                        <a:rPr lang="en-US" sz="1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Education</a:t>
                      </a: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ja-JP" altLang="en-US" sz="1400" dirty="0">
                          <a:effectLst/>
                          <a:latin typeface="Helvetica" panose="020B0604020202020204" pitchFamily="34" charset="0"/>
                          <a:ea typeface="宋体" panose="02010600030101010101" pitchFamily="2" charset="-122"/>
                          <a:cs typeface="Helvetica" panose="020B0604020202020204" pitchFamily="34" charset="0"/>
                        </a:rPr>
                        <a:t>箱崎九大前</a:t>
                      </a:r>
                      <a:endParaRPr lang="zh-CN" sz="1400" dirty="0">
                        <a:effectLst/>
                        <a:latin typeface="Helvetica" panose="020B0604020202020204" pitchFamily="34" charset="0"/>
                        <a:ea typeface="宋体" panose="02010600030101010101" pitchFamily="2" charset="-122"/>
                        <a:cs typeface="Helvetica" panose="020B0604020202020204" pitchFamily="34" charset="0"/>
                      </a:endParaRPr>
                    </a:p>
                  </a:txBody>
                  <a:tcPr marL="110370" marR="11037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1.02</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　</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1.02</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1.03</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0.99</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lnSpc>
                          <a:spcPct val="100000"/>
                        </a:lnSpc>
                        <a:spcAft>
                          <a:spcPts val="0"/>
                        </a:spcAft>
                      </a:pPr>
                      <a:r>
                        <a:rPr lang="de-DE" sz="1400" dirty="0">
                          <a:solidFill>
                            <a:srgbClr val="000000"/>
                          </a:solidFill>
                          <a:effectLst/>
                          <a:latin typeface="Helvetica" panose="020B0604020202020204" pitchFamily="34" charset="0"/>
                          <a:ea typeface="宋体" panose="02010600030101010101" pitchFamily="2" charset="-122"/>
                          <a:cs typeface="Helvetica" panose="020B0604020202020204" pitchFamily="34" charset="0"/>
                        </a:rPr>
                        <a:t>　</a:t>
                      </a:r>
                      <a:endParaRPr lang="zh-CN" sz="1400" dirty="0">
                        <a:effectLst/>
                        <a:latin typeface="Helvetica" panose="020B0604020202020204" pitchFamily="34" charset="0"/>
                        <a:ea typeface="宋体" panose="02010600030101010101" pitchFamily="2" charset="-122"/>
                        <a:cs typeface="Helvetica" panose="020B0604020202020204" pitchFamily="34" charset="0"/>
                      </a:endParaRPr>
                    </a:p>
                  </a:txBody>
                  <a:tcPr marL="110370" marR="11037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-0.13</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de-DE"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0.00　</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0.00</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2008956217"/>
                  </a:ext>
                </a:extLst>
              </a:tr>
              <a:tr h="426720">
                <a:tc>
                  <a:txBody>
                    <a:bodyPr/>
                    <a:lstStyle/>
                    <a:p>
                      <a:pPr indent="0" algn="ctr" hangingPunct="0">
                        <a:spcAft>
                          <a:spcPts val="0"/>
                        </a:spcAft>
                      </a:pPr>
                      <a:r>
                        <a:rPr lang="en-US" sz="1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Office</a:t>
                      </a: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ja-JP" altLang="en-US" sz="1400" dirty="0">
                          <a:effectLst/>
                          <a:latin typeface="Helvetica" panose="020B0604020202020204" pitchFamily="34" charset="0"/>
                          <a:ea typeface="宋体" panose="02010600030101010101" pitchFamily="2" charset="-122"/>
                          <a:cs typeface="Helvetica" panose="020B0604020202020204" pitchFamily="34" charset="0"/>
                        </a:rPr>
                        <a:t>呉服町</a:t>
                      </a:r>
                      <a:endParaRPr lang="zh-CN" sz="1400" dirty="0">
                        <a:effectLst/>
                        <a:latin typeface="Helvetica" panose="020B0604020202020204" pitchFamily="34" charset="0"/>
                        <a:ea typeface="宋体" panose="02010600030101010101" pitchFamily="2" charset="-122"/>
                        <a:cs typeface="Helvetica" panose="020B0604020202020204" pitchFamily="34"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1.02</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0.98</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1.02</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1.06</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0.99</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　</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　</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1.00</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1.00</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502000185"/>
                  </a:ext>
                </a:extLst>
              </a:tr>
              <a:tr h="426720">
                <a:tc>
                  <a:txBody>
                    <a:bodyPr/>
                    <a:lstStyle/>
                    <a:p>
                      <a:pPr indent="0" algn="ctr" hangingPunct="0">
                        <a:spcAft>
                          <a:spcPts val="0"/>
                        </a:spcAft>
                      </a:pPr>
                      <a:r>
                        <a:rPr lang="en-US" altLang="zh-CN" sz="1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Commerce</a:t>
                      </a: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ja-JP" altLang="en-US" sz="1400" dirty="0">
                          <a:effectLst/>
                          <a:latin typeface="Helvetica" panose="020B0604020202020204" pitchFamily="34" charset="0"/>
                          <a:ea typeface="宋体" panose="02010600030101010101" pitchFamily="2" charset="-122"/>
                          <a:cs typeface="Helvetica" panose="020B0604020202020204" pitchFamily="34" charset="0"/>
                        </a:rPr>
                        <a:t>天神</a:t>
                      </a:r>
                      <a:endParaRPr lang="zh-CN" sz="1400" dirty="0">
                        <a:effectLst/>
                        <a:latin typeface="Helvetica" panose="020B0604020202020204" pitchFamily="34" charset="0"/>
                        <a:ea typeface="宋体" panose="02010600030101010101" pitchFamily="2" charset="-122"/>
                        <a:cs typeface="Helvetica" panose="020B0604020202020204" pitchFamily="34"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1.00</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0.99</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1.01</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1.03</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1.02</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de-DE"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　</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1.06</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de-DE"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　</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1.00</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2262010766"/>
                  </a:ext>
                </a:extLst>
              </a:tr>
              <a:tr h="426720">
                <a:tc>
                  <a:txBody>
                    <a:bodyPr/>
                    <a:lstStyle/>
                    <a:p>
                      <a:pPr indent="0" algn="ctr" hangingPunct="0">
                        <a:spcAft>
                          <a:spcPts val="0"/>
                        </a:spcAft>
                      </a:pPr>
                      <a:r>
                        <a:rPr lang="en-US" altLang="zh-CN" sz="1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Airport</a:t>
                      </a:r>
                    </a:p>
                  </a:txBody>
                  <a:tcPr marL="68580" marR="68580" marT="0" marB="0" anchor="ctr">
                    <a:lnL>
                      <a:noFill/>
                    </a:lnL>
                    <a:lnR>
                      <a:noFill/>
                    </a:lnR>
                    <a:lnT w="12700" cap="flat" cmpd="sng" algn="ctr">
                      <a:solidFill>
                        <a:srgbClr val="808080"/>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ja-JP" altLang="en-US" sz="1400" dirty="0">
                          <a:effectLst/>
                          <a:latin typeface="Helvetica" panose="020B0604020202020204" pitchFamily="34" charset="0"/>
                          <a:ea typeface="宋体" panose="02010600030101010101" pitchFamily="2" charset="-122"/>
                          <a:cs typeface="Helvetica" panose="020B0604020202020204" pitchFamily="34" charset="0"/>
                        </a:rPr>
                        <a:t>空港</a:t>
                      </a:r>
                      <a:endParaRPr lang="zh-CN" sz="1400" dirty="0">
                        <a:effectLst/>
                        <a:latin typeface="Helvetica" panose="020B0604020202020204" pitchFamily="34" charset="0"/>
                        <a:ea typeface="宋体" panose="02010600030101010101" pitchFamily="2" charset="-122"/>
                        <a:cs typeface="Helvetica" panose="020B0604020202020204" pitchFamily="34" charset="0"/>
                      </a:endParaRPr>
                    </a:p>
                  </a:txBody>
                  <a:tcPr marL="110370" marR="11037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0.97</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1.03</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0.99</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0.99</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1.03</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　</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0.92</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1.00</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1.00</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73957963"/>
                  </a:ext>
                </a:extLst>
              </a:tr>
            </a:tbl>
          </a:graphicData>
        </a:graphic>
      </p:graphicFrame>
      <p:sp>
        <p:nvSpPr>
          <p:cNvPr id="11" name="矩形: 圆角 10">
            <a:extLst>
              <a:ext uri="{FF2B5EF4-FFF2-40B4-BE49-F238E27FC236}">
                <a16:creationId xmlns:a16="http://schemas.microsoft.com/office/drawing/2014/main" id="{8B378127-924D-43A9-9072-CB52E1C48C2E}"/>
              </a:ext>
            </a:extLst>
          </p:cNvPr>
          <p:cNvSpPr/>
          <p:nvPr/>
        </p:nvSpPr>
        <p:spPr>
          <a:xfrm>
            <a:off x="3229107" y="2163114"/>
            <a:ext cx="3190009" cy="265454"/>
          </a:xfrm>
          <a:prstGeom prst="roundRect">
            <a:avLst/>
          </a:prstGeom>
          <a:noFill/>
          <a:ln w="19050">
            <a:solidFill>
              <a:srgbClr val="FF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elvetica" panose="020B0604020202020204" pitchFamily="34" charset="0"/>
              <a:cs typeface="Helvetica" panose="020B0604020202020204" pitchFamily="34" charset="0"/>
            </a:endParaRPr>
          </a:p>
        </p:txBody>
      </p:sp>
      <p:grpSp>
        <p:nvGrpSpPr>
          <p:cNvPr id="18" name="组合 17">
            <a:extLst>
              <a:ext uri="{FF2B5EF4-FFF2-40B4-BE49-F238E27FC236}">
                <a16:creationId xmlns:a16="http://schemas.microsoft.com/office/drawing/2014/main" id="{FF966050-B8DE-4520-9D15-3C09CBF3D971}"/>
              </a:ext>
            </a:extLst>
          </p:cNvPr>
          <p:cNvGrpSpPr/>
          <p:nvPr/>
        </p:nvGrpSpPr>
        <p:grpSpPr>
          <a:xfrm>
            <a:off x="306570" y="591906"/>
            <a:ext cx="3305131" cy="461665"/>
            <a:chOff x="-3" y="4326643"/>
            <a:chExt cx="3305131" cy="461665"/>
          </a:xfrm>
        </p:grpSpPr>
        <p:sp>
          <p:nvSpPr>
            <p:cNvPr id="19" name="矩形 18">
              <a:extLst>
                <a:ext uri="{FF2B5EF4-FFF2-40B4-BE49-F238E27FC236}">
                  <a16:creationId xmlns:a16="http://schemas.microsoft.com/office/drawing/2014/main" id="{B135806E-2D2C-4F9C-A3E3-FC6195CB6BA7}"/>
                </a:ext>
              </a:extLst>
            </p:cNvPr>
            <p:cNvSpPr/>
            <p:nvPr/>
          </p:nvSpPr>
          <p:spPr>
            <a:xfrm>
              <a:off x="-3" y="4460785"/>
              <a:ext cx="193382" cy="193382"/>
            </a:xfrm>
            <a:prstGeom prst="rect">
              <a:avLst/>
            </a:prstGeom>
            <a:solidFill>
              <a:srgbClr val="FF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20" name="文本框 19">
              <a:extLst>
                <a:ext uri="{FF2B5EF4-FFF2-40B4-BE49-F238E27FC236}">
                  <a16:creationId xmlns:a16="http://schemas.microsoft.com/office/drawing/2014/main" id="{10316371-31D8-4079-A0C5-87CA90B44E86}"/>
                </a:ext>
              </a:extLst>
            </p:cNvPr>
            <p:cNvSpPr txBox="1"/>
            <p:nvPr/>
          </p:nvSpPr>
          <p:spPr>
            <a:xfrm>
              <a:off x="193379" y="4326643"/>
              <a:ext cx="3111749" cy="461665"/>
            </a:xfrm>
            <a:prstGeom prst="rect">
              <a:avLst/>
            </a:prstGeom>
            <a:noFill/>
          </p:spPr>
          <p:txBody>
            <a:bodyPr wrap="none" rtlCol="0">
              <a:spAutoFit/>
            </a:bodyPr>
            <a:lstStyle/>
            <a:p>
              <a:r>
                <a:rPr lang="en-US" altLang="zh-CN" sz="2400" dirty="0">
                  <a:latin typeface="Helvetica" panose="020B0604020202020204" pitchFamily="34" charset="0"/>
                  <a:ea typeface="+mj-ea"/>
                  <a:cs typeface="Helvetica" panose="020B0604020202020204" pitchFamily="34" charset="0"/>
                </a:rPr>
                <a:t>Discussion for results</a:t>
              </a:r>
            </a:p>
          </p:txBody>
        </p:sp>
      </p:grpSp>
      <p:grpSp>
        <p:nvGrpSpPr>
          <p:cNvPr id="6" name="组合 5">
            <a:extLst>
              <a:ext uri="{FF2B5EF4-FFF2-40B4-BE49-F238E27FC236}">
                <a16:creationId xmlns:a16="http://schemas.microsoft.com/office/drawing/2014/main" id="{61B6E7BB-BB84-4AD4-9A54-58DA57C05C96}"/>
              </a:ext>
            </a:extLst>
          </p:cNvPr>
          <p:cNvGrpSpPr/>
          <p:nvPr/>
        </p:nvGrpSpPr>
        <p:grpSpPr>
          <a:xfrm>
            <a:off x="499952" y="5096217"/>
            <a:ext cx="7505911" cy="1274464"/>
            <a:chOff x="499952" y="4723535"/>
            <a:chExt cx="7505911" cy="1274464"/>
          </a:xfrm>
        </p:grpSpPr>
        <p:sp>
          <p:nvSpPr>
            <p:cNvPr id="3" name="矩形 2">
              <a:extLst>
                <a:ext uri="{FF2B5EF4-FFF2-40B4-BE49-F238E27FC236}">
                  <a16:creationId xmlns:a16="http://schemas.microsoft.com/office/drawing/2014/main" id="{1028A9C1-B38A-4252-92CF-42C072F0F7C6}"/>
                </a:ext>
              </a:extLst>
            </p:cNvPr>
            <p:cNvSpPr/>
            <p:nvPr/>
          </p:nvSpPr>
          <p:spPr>
            <a:xfrm>
              <a:off x="499952" y="4723535"/>
              <a:ext cx="1127232" cy="369332"/>
            </a:xfrm>
            <a:prstGeom prst="rect">
              <a:avLst/>
            </a:prstGeom>
          </p:spPr>
          <p:txBody>
            <a:bodyPr wrap="none">
              <a:spAutoFit/>
            </a:bodyPr>
            <a:lstStyle/>
            <a:p>
              <a:pPr marL="285750" indent="-285750">
                <a:buFont typeface="Wingdings" panose="05000000000000000000" pitchFamily="2" charset="2"/>
                <a:buChar char="l"/>
              </a:pPr>
              <a:r>
                <a:rPr lang="en-US" altLang="zh-CN" dirty="0">
                  <a:solidFill>
                    <a:schemeClr val="tx1">
                      <a:lumMod val="95000"/>
                      <a:lumOff val="5000"/>
                    </a:schemeClr>
                  </a:solidFill>
                  <a:latin typeface="Helvetica" panose="020B0604020202020204" pitchFamily="34" charset="0"/>
                  <a:cs typeface="Helvetica" panose="020B0604020202020204" pitchFamily="34" charset="0"/>
                </a:rPr>
                <a:t>Result</a:t>
              </a:r>
              <a:endParaRPr lang="zh-CN" altLang="en-US" dirty="0"/>
            </a:p>
          </p:txBody>
        </p:sp>
        <p:sp>
          <p:nvSpPr>
            <p:cNvPr id="4" name="矩形 3">
              <a:extLst>
                <a:ext uri="{FF2B5EF4-FFF2-40B4-BE49-F238E27FC236}">
                  <a16:creationId xmlns:a16="http://schemas.microsoft.com/office/drawing/2014/main" id="{09690AE1-BBFF-4F33-9DFC-E72FE7D53EF7}"/>
                </a:ext>
              </a:extLst>
            </p:cNvPr>
            <p:cNvSpPr/>
            <p:nvPr/>
          </p:nvSpPr>
          <p:spPr>
            <a:xfrm>
              <a:off x="736846" y="5074669"/>
              <a:ext cx="7269017" cy="923330"/>
            </a:xfrm>
            <a:prstGeom prst="rect">
              <a:avLst/>
            </a:prstGeom>
          </p:spPr>
          <p:txBody>
            <a:bodyPr wrap="square">
              <a:spAutoFit/>
            </a:bodyPr>
            <a:lstStyle/>
            <a:p>
              <a:r>
                <a:rPr lang="en-US" altLang="zh-CN" dirty="0">
                  <a:latin typeface="Helvetica" panose="020B0604020202020204" pitchFamily="34" charset="0"/>
                  <a:cs typeface="Helvetica" panose="020B0604020202020204" pitchFamily="34" charset="0"/>
                </a:rPr>
                <a:t>Land use increased in </a:t>
              </a:r>
              <a:r>
                <a:rPr lang="en-US" altLang="zh-CN" dirty="0">
                  <a:solidFill>
                    <a:srgbClr val="FF3300"/>
                  </a:solidFill>
                  <a:latin typeface="Helvetica" panose="020B0604020202020204" pitchFamily="34" charset="0"/>
                  <a:cs typeface="Helvetica" panose="020B0604020202020204" pitchFamily="34" charset="0"/>
                </a:rPr>
                <a:t>departure station</a:t>
              </a:r>
              <a:r>
                <a:rPr lang="en-US" altLang="zh-CN" dirty="0">
                  <a:latin typeface="Helvetica" panose="020B0604020202020204" pitchFamily="34" charset="0"/>
                  <a:cs typeface="Helvetica" panose="020B0604020202020204" pitchFamily="34" charset="0"/>
                </a:rPr>
                <a:t>: </a:t>
              </a:r>
              <a:r>
                <a:rPr lang="en-US" altLang="zh-CN" dirty="0">
                  <a:solidFill>
                    <a:srgbClr val="FF3300"/>
                  </a:solidFill>
                  <a:latin typeface="Helvetica" panose="020B0604020202020204" pitchFamily="34" charset="0"/>
                  <a:cs typeface="Helvetica" panose="020B0604020202020204" pitchFamily="34" charset="0"/>
                </a:rPr>
                <a:t>All types</a:t>
              </a:r>
            </a:p>
            <a:p>
              <a:r>
                <a:rPr lang="en-US" altLang="zh-CN" dirty="0">
                  <a:solidFill>
                    <a:srgbClr val="FF3300"/>
                  </a:solidFill>
                  <a:latin typeface="Helvetica" panose="020B0604020202020204" pitchFamily="34" charset="0"/>
                  <a:cs typeface="Helvetica" panose="020B0604020202020204" pitchFamily="34" charset="0"/>
                </a:rPr>
                <a:t>Probability of choosing </a:t>
              </a:r>
              <a:r>
                <a:rPr lang="en-US" altLang="zh-CN" dirty="0">
                  <a:latin typeface="Helvetica" panose="020B0604020202020204" pitchFamily="34" charset="0"/>
                  <a:cs typeface="Helvetica" panose="020B0604020202020204" pitchFamily="34" charset="0"/>
                </a:rPr>
                <a:t>the destination station belong to </a:t>
              </a:r>
              <a:r>
                <a:rPr lang="en-US" altLang="zh-CN" dirty="0">
                  <a:solidFill>
                    <a:srgbClr val="FF3300"/>
                  </a:solidFill>
                  <a:latin typeface="Helvetica" panose="020B0604020202020204" pitchFamily="34" charset="0"/>
                  <a:cs typeface="Helvetica" panose="020B0604020202020204" pitchFamily="34" charset="0"/>
                </a:rPr>
                <a:t>low-density residence</a:t>
              </a:r>
              <a:r>
                <a:rPr lang="en-US" altLang="zh-CN" dirty="0">
                  <a:latin typeface="Helvetica" panose="020B0604020202020204" pitchFamily="34" charset="0"/>
                  <a:cs typeface="Helvetica" panose="020B0604020202020204" pitchFamily="34" charset="0"/>
                </a:rPr>
                <a:t> type: </a:t>
              </a:r>
              <a:r>
                <a:rPr lang="en-US" altLang="zh-CN" dirty="0">
                  <a:solidFill>
                    <a:srgbClr val="FF3300"/>
                  </a:solidFill>
                  <a:latin typeface="Helvetica" panose="020B0604020202020204" pitchFamily="34" charset="0"/>
                  <a:cs typeface="Helvetica" panose="020B0604020202020204" pitchFamily="34" charset="0"/>
                </a:rPr>
                <a:t>decrease</a:t>
              </a:r>
            </a:p>
          </p:txBody>
        </p:sp>
      </p:grpSp>
    </p:spTree>
    <p:extLst>
      <p:ext uri="{BB962C8B-B14F-4D97-AF65-F5344CB8AC3E}">
        <p14:creationId xmlns:p14="http://schemas.microsoft.com/office/powerpoint/2010/main" val="222845872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a:extLst>
              <a:ext uri="{FF2B5EF4-FFF2-40B4-BE49-F238E27FC236}">
                <a16:creationId xmlns:a16="http://schemas.microsoft.com/office/drawing/2014/main" id="{59D85B94-9C30-49CE-A805-205A7691FC08}"/>
              </a:ext>
            </a:extLst>
          </p:cNvPr>
          <p:cNvSpPr/>
          <p:nvPr/>
        </p:nvSpPr>
        <p:spPr>
          <a:xfrm>
            <a:off x="0" y="537684"/>
            <a:ext cx="9144000" cy="4239559"/>
          </a:xfrm>
          <a:prstGeom prst="rect">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elvetica" panose="020B0604020202020204" pitchFamily="34" charset="0"/>
              <a:cs typeface="Helvetica" panose="020B0604020202020204" pitchFamily="34" charset="0"/>
            </a:endParaRPr>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Results and discussion</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rgbClr val="FF6699"/>
          </a:solidFill>
          <a:ln w="28575" cap="flat">
            <a:solidFill>
              <a:srgbClr val="FF6699"/>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800" dirty="0">
                <a:solidFill>
                  <a:schemeClr val="bg1"/>
                </a:solidFill>
                <a:latin typeface="Helvetica" panose="020B0604020202020204" pitchFamily="34" charset="0"/>
                <a:cs typeface="Helvetica" panose="020B0604020202020204" pitchFamily="34" charset="0"/>
                <a:sym typeface="Helvetica Light"/>
              </a:rPr>
              <a:t>5.4</a:t>
            </a:r>
            <a:endParaRPr kumimoji="0" lang="zh-CN" altLang="en-US" sz="2800" b="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rgbClr val="FF6699"/>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212E5C61-65A2-4D9A-893B-D5C1882AEA40}"/>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5 - Influencing Factors on Transit Ridership at Station-to-Station Level</a:t>
            </a:r>
            <a:endParaRPr lang="en-US" altLang="zh-CN" sz="1400" i="1" dirty="0">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A596BF2E-BEB6-4F50-9AE3-645D73684490}"/>
              </a:ext>
            </a:extLst>
          </p:cNvPr>
          <p:cNvSpPr>
            <a:spLocks noGrp="1"/>
          </p:cNvSpPr>
          <p:nvPr>
            <p:ph type="sldNum" sz="quarter" idx="12"/>
          </p:nvPr>
        </p:nvSpPr>
        <p:spPr/>
        <p:txBody>
          <a:bodyPr/>
          <a:lstStyle/>
          <a:p>
            <a:fld id="{A17BB91D-344C-44E0-9148-DFE0CFF5CFC9}" type="slidenum">
              <a:rPr lang="zh-CN" altLang="en-US" smtClean="0"/>
              <a:t>68</a:t>
            </a:fld>
            <a:endParaRPr lang="zh-CN" altLang="en-US"/>
          </a:p>
        </p:txBody>
      </p:sp>
      <p:graphicFrame>
        <p:nvGraphicFramePr>
          <p:cNvPr id="10" name="表格 9">
            <a:extLst>
              <a:ext uri="{FF2B5EF4-FFF2-40B4-BE49-F238E27FC236}">
                <a16:creationId xmlns:a16="http://schemas.microsoft.com/office/drawing/2014/main" id="{4F7BAF03-0DD8-4DAA-8CE9-0B7FF6529430}"/>
              </a:ext>
            </a:extLst>
          </p:cNvPr>
          <p:cNvGraphicFramePr>
            <a:graphicFrameLocks noGrp="1"/>
          </p:cNvGraphicFramePr>
          <p:nvPr>
            <p:extLst>
              <p:ext uri="{D42A27DB-BD31-4B8C-83A1-F6EECF244321}">
                <p14:modId xmlns:p14="http://schemas.microsoft.com/office/powerpoint/2010/main" val="37193936"/>
              </p:ext>
            </p:extLst>
          </p:nvPr>
        </p:nvGraphicFramePr>
        <p:xfrm>
          <a:off x="146627" y="1123417"/>
          <a:ext cx="8841506" cy="3413706"/>
        </p:xfrm>
        <a:graphic>
          <a:graphicData uri="http://schemas.openxmlformats.org/drawingml/2006/table">
            <a:tbl>
              <a:tblPr firstRow="1" firstCol="1" bandRow="1"/>
              <a:tblGrid>
                <a:gridCol w="1713346">
                  <a:extLst>
                    <a:ext uri="{9D8B030D-6E8A-4147-A177-3AD203B41FA5}">
                      <a16:colId xmlns:a16="http://schemas.microsoft.com/office/drawing/2014/main" val="2036717952"/>
                    </a:ext>
                  </a:extLst>
                </a:gridCol>
                <a:gridCol w="1330036">
                  <a:extLst>
                    <a:ext uri="{9D8B030D-6E8A-4147-A177-3AD203B41FA5}">
                      <a16:colId xmlns:a16="http://schemas.microsoft.com/office/drawing/2014/main" val="366087659"/>
                    </a:ext>
                  </a:extLst>
                </a:gridCol>
                <a:gridCol w="644236">
                  <a:extLst>
                    <a:ext uri="{9D8B030D-6E8A-4147-A177-3AD203B41FA5}">
                      <a16:colId xmlns:a16="http://schemas.microsoft.com/office/drawing/2014/main" val="642216286"/>
                    </a:ext>
                  </a:extLst>
                </a:gridCol>
                <a:gridCol w="644236">
                  <a:extLst>
                    <a:ext uri="{9D8B030D-6E8A-4147-A177-3AD203B41FA5}">
                      <a16:colId xmlns:a16="http://schemas.microsoft.com/office/drawing/2014/main" val="2950878561"/>
                    </a:ext>
                  </a:extLst>
                </a:gridCol>
                <a:gridCol w="644236">
                  <a:extLst>
                    <a:ext uri="{9D8B030D-6E8A-4147-A177-3AD203B41FA5}">
                      <a16:colId xmlns:a16="http://schemas.microsoft.com/office/drawing/2014/main" val="1102718997"/>
                    </a:ext>
                  </a:extLst>
                </a:gridCol>
                <a:gridCol w="644236">
                  <a:extLst>
                    <a:ext uri="{9D8B030D-6E8A-4147-A177-3AD203B41FA5}">
                      <a16:colId xmlns:a16="http://schemas.microsoft.com/office/drawing/2014/main" val="949943006"/>
                    </a:ext>
                  </a:extLst>
                </a:gridCol>
                <a:gridCol w="644236">
                  <a:extLst>
                    <a:ext uri="{9D8B030D-6E8A-4147-A177-3AD203B41FA5}">
                      <a16:colId xmlns:a16="http://schemas.microsoft.com/office/drawing/2014/main" val="3291683229"/>
                    </a:ext>
                  </a:extLst>
                </a:gridCol>
                <a:gridCol w="644236">
                  <a:extLst>
                    <a:ext uri="{9D8B030D-6E8A-4147-A177-3AD203B41FA5}">
                      <a16:colId xmlns:a16="http://schemas.microsoft.com/office/drawing/2014/main" val="34905620"/>
                    </a:ext>
                  </a:extLst>
                </a:gridCol>
                <a:gridCol w="644236">
                  <a:extLst>
                    <a:ext uri="{9D8B030D-6E8A-4147-A177-3AD203B41FA5}">
                      <a16:colId xmlns:a16="http://schemas.microsoft.com/office/drawing/2014/main" val="99492520"/>
                    </a:ext>
                  </a:extLst>
                </a:gridCol>
                <a:gridCol w="644236">
                  <a:extLst>
                    <a:ext uri="{9D8B030D-6E8A-4147-A177-3AD203B41FA5}">
                      <a16:colId xmlns:a16="http://schemas.microsoft.com/office/drawing/2014/main" val="3040830648"/>
                    </a:ext>
                  </a:extLst>
                </a:gridCol>
                <a:gridCol w="644236">
                  <a:extLst>
                    <a:ext uri="{9D8B030D-6E8A-4147-A177-3AD203B41FA5}">
                      <a16:colId xmlns:a16="http://schemas.microsoft.com/office/drawing/2014/main" val="1153674411"/>
                    </a:ext>
                  </a:extLst>
                </a:gridCol>
              </a:tblGrid>
              <a:tr h="284462">
                <a:tc gridSpan="2">
                  <a:txBody>
                    <a:bodyPr/>
                    <a:lstStyle/>
                    <a:p>
                      <a:pPr indent="0" algn="ctr" hangingPunct="0">
                        <a:lnSpc>
                          <a:spcPct val="100000"/>
                        </a:lnSpc>
                        <a:spcAft>
                          <a:spcPts val="0"/>
                        </a:spcAft>
                      </a:pPr>
                      <a:r>
                        <a:rPr lang="en-US" sz="1400" dirty="0">
                          <a:effectLst/>
                          <a:latin typeface="Helvetica" panose="020B0604020202020204" pitchFamily="34" charset="0"/>
                          <a:ea typeface="宋体" panose="02010600030101010101" pitchFamily="2" charset="-122"/>
                          <a:cs typeface="Helvetica" panose="020B0604020202020204" pitchFamily="34" charset="0"/>
                        </a:rPr>
                        <a:t>Destination Station</a:t>
                      </a:r>
                      <a:endParaRPr lang="zh-CN" sz="1400" dirty="0">
                        <a:effectLst/>
                        <a:latin typeface="Helvetica" panose="020B0604020202020204" pitchFamily="34" charset="0"/>
                        <a:ea typeface="宋体" panose="02010600030101010101" pitchFamily="2" charset="-122"/>
                        <a:cs typeface="Helvetica" panose="020B0604020202020204" pitchFamily="34" charset="0"/>
                      </a:endParaRPr>
                    </a:p>
                  </a:txBody>
                  <a:tcPr marL="110370" marR="11037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gridSpan="9">
                  <a:txBody>
                    <a:bodyPr/>
                    <a:lstStyle/>
                    <a:p>
                      <a:pPr indent="0" algn="ctr" hangingPunct="0">
                        <a:lnSpc>
                          <a:spcPct val="100000"/>
                        </a:lnSpc>
                        <a:spcAft>
                          <a:spcPts val="0"/>
                        </a:spcAft>
                      </a:pPr>
                      <a:r>
                        <a:rPr lang="en-US" sz="1400" dirty="0">
                          <a:effectLst/>
                          <a:latin typeface="Helvetica" panose="020B0604020202020204" pitchFamily="34" charset="0"/>
                          <a:ea typeface="宋体" panose="02010600030101010101" pitchFamily="2" charset="-122"/>
                          <a:cs typeface="Helvetica" panose="020B0604020202020204" pitchFamily="34" charset="0"/>
                        </a:rPr>
                        <a:t>Variables in Departure Station</a:t>
                      </a:r>
                      <a:endParaRPr lang="zh-CN" sz="1400" dirty="0">
                        <a:effectLst/>
                        <a:latin typeface="Helvetica" panose="020B0604020202020204" pitchFamily="34" charset="0"/>
                        <a:ea typeface="宋体" panose="02010600030101010101" pitchFamily="2" charset="-122"/>
                        <a:cs typeface="Helvetica" panose="020B0604020202020204" pitchFamily="34" charset="0"/>
                      </a:endParaRPr>
                    </a:p>
                  </a:txBody>
                  <a:tcPr marL="110370" marR="11037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630430125"/>
                  </a:ext>
                </a:extLst>
              </a:tr>
              <a:tr h="284462">
                <a:tc rowSpan="2">
                  <a:txBody>
                    <a:bodyPr/>
                    <a:lstStyle/>
                    <a:p>
                      <a:pPr indent="0" algn="ctr" hangingPunct="0">
                        <a:lnSpc>
                          <a:spcPct val="100000"/>
                        </a:lnSpc>
                        <a:spcAft>
                          <a:spcPts val="0"/>
                        </a:spcAft>
                      </a:pPr>
                      <a:r>
                        <a:rPr lang="en-US" sz="1400" dirty="0">
                          <a:effectLst/>
                          <a:latin typeface="Helvetica" panose="020B0604020202020204" pitchFamily="34" charset="0"/>
                          <a:ea typeface="宋体" panose="02010600030101010101" pitchFamily="2" charset="-122"/>
                          <a:cs typeface="Helvetica" panose="020B0604020202020204" pitchFamily="34" charset="0"/>
                        </a:rPr>
                        <a:t>Station</a:t>
                      </a:r>
                    </a:p>
                    <a:p>
                      <a:pPr indent="0" algn="ctr" hangingPunct="0">
                        <a:lnSpc>
                          <a:spcPct val="100000"/>
                        </a:lnSpc>
                        <a:spcAft>
                          <a:spcPts val="0"/>
                        </a:spcAft>
                      </a:pPr>
                      <a:r>
                        <a:rPr lang="en-US" sz="1400" dirty="0">
                          <a:effectLst/>
                          <a:latin typeface="Helvetica" panose="020B0604020202020204" pitchFamily="34" charset="0"/>
                          <a:ea typeface="宋体" panose="02010600030101010101" pitchFamily="2" charset="-122"/>
                          <a:cs typeface="Helvetica" panose="020B0604020202020204" pitchFamily="34" charset="0"/>
                        </a:rPr>
                        <a:t>Type</a:t>
                      </a:r>
                      <a:endParaRPr lang="zh-CN" sz="1400" dirty="0">
                        <a:effectLst/>
                        <a:latin typeface="Helvetica" panose="020B0604020202020204" pitchFamily="34" charset="0"/>
                        <a:ea typeface="宋体" panose="02010600030101010101" pitchFamily="2" charset="-122"/>
                        <a:cs typeface="Helvetica" panose="020B0604020202020204" pitchFamily="34"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rowSpan="2">
                  <a:txBody>
                    <a:bodyPr/>
                    <a:lstStyle/>
                    <a:p>
                      <a:pPr indent="0" algn="ctr" hangingPunct="0">
                        <a:lnSpc>
                          <a:spcPct val="100000"/>
                        </a:lnSpc>
                        <a:spcAft>
                          <a:spcPts val="0"/>
                        </a:spcAft>
                      </a:pPr>
                      <a:r>
                        <a:rPr lang="en-US" sz="1400" dirty="0">
                          <a:effectLst/>
                          <a:latin typeface="Helvetica" panose="020B0604020202020204" pitchFamily="34" charset="0"/>
                          <a:ea typeface="宋体" panose="02010600030101010101" pitchFamily="2" charset="-122"/>
                          <a:cs typeface="Helvetica" panose="020B0604020202020204" pitchFamily="34" charset="0"/>
                        </a:rPr>
                        <a:t>Station</a:t>
                      </a:r>
                    </a:p>
                    <a:p>
                      <a:pPr indent="0" algn="ctr" hangingPunct="0">
                        <a:lnSpc>
                          <a:spcPct val="100000"/>
                        </a:lnSpc>
                        <a:spcAft>
                          <a:spcPts val="0"/>
                        </a:spcAft>
                      </a:pPr>
                      <a:r>
                        <a:rPr lang="en-US" altLang="zh-CN" sz="1400" dirty="0">
                          <a:effectLst/>
                          <a:latin typeface="Helvetica" panose="020B0604020202020204" pitchFamily="34" charset="0"/>
                          <a:ea typeface="宋体" panose="02010600030101010101" pitchFamily="2" charset="-122"/>
                          <a:cs typeface="Helvetica" panose="020B0604020202020204" pitchFamily="34" charset="0"/>
                        </a:rPr>
                        <a:t>Name</a:t>
                      </a:r>
                      <a:endParaRPr lang="zh-CN" sz="1400" dirty="0">
                        <a:effectLst/>
                        <a:latin typeface="Helvetica" panose="020B0604020202020204" pitchFamily="34" charset="0"/>
                        <a:ea typeface="宋体" panose="02010600030101010101" pitchFamily="2" charset="-122"/>
                        <a:cs typeface="Helvetica" panose="020B0604020202020204" pitchFamily="34"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gridSpan="5">
                  <a:txBody>
                    <a:bodyPr/>
                    <a:lstStyle/>
                    <a:p>
                      <a:pPr indent="0" algn="ctr" hangingPunct="0">
                        <a:lnSpc>
                          <a:spcPct val="100000"/>
                        </a:lnSpc>
                        <a:spcAft>
                          <a:spcPts val="0"/>
                        </a:spcAft>
                      </a:pPr>
                      <a:r>
                        <a:rPr lang="en-US" sz="1400" dirty="0">
                          <a:effectLst/>
                          <a:latin typeface="Helvetica" panose="020B0604020202020204" pitchFamily="34" charset="0"/>
                          <a:ea typeface="宋体" panose="02010600030101010101" pitchFamily="2" charset="-122"/>
                          <a:cs typeface="Helvetica" panose="020B0604020202020204" pitchFamily="34" charset="0"/>
                        </a:rPr>
                        <a:t>Land-use</a:t>
                      </a:r>
                      <a:endParaRPr lang="zh-CN" sz="1400" dirty="0">
                        <a:effectLst/>
                        <a:latin typeface="Helvetica" panose="020B0604020202020204" pitchFamily="34" charset="0"/>
                        <a:ea typeface="宋体" panose="02010600030101010101" pitchFamily="2" charset="-122"/>
                        <a:cs typeface="Helvetica" panose="020B0604020202020204" pitchFamily="34"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indent="0" algn="l" hangingPunct="0">
                        <a:lnSpc>
                          <a:spcPct val="100000"/>
                        </a:lnSpc>
                        <a:spcAft>
                          <a:spcPts val="0"/>
                        </a:spcAft>
                      </a:pPr>
                      <a:r>
                        <a:rPr lang="en-US" sz="1400">
                          <a:effectLst/>
                          <a:latin typeface="Helvetica" panose="020B0604020202020204" pitchFamily="34" charset="0"/>
                          <a:ea typeface="宋体" panose="02010600030101010101" pitchFamily="2" charset="-122"/>
                          <a:cs typeface="Helvetica" panose="020B0604020202020204" pitchFamily="34" charset="0"/>
                        </a:rPr>
                        <a:t> </a:t>
                      </a:r>
                      <a:endParaRPr lang="zh-CN" sz="1400">
                        <a:effectLst/>
                        <a:latin typeface="Helvetica" panose="020B0604020202020204" pitchFamily="34" charset="0"/>
                        <a:ea typeface="宋体" panose="02010600030101010101" pitchFamily="2" charset="-122"/>
                        <a:cs typeface="Helvetica" panose="020B0604020202020204" pitchFamily="34"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gridSpan="3">
                  <a:txBody>
                    <a:bodyPr/>
                    <a:lstStyle/>
                    <a:p>
                      <a:pPr indent="0" algn="ctr" hangingPunct="0">
                        <a:lnSpc>
                          <a:spcPct val="100000"/>
                        </a:lnSpc>
                        <a:spcAft>
                          <a:spcPts val="0"/>
                        </a:spcAft>
                      </a:pPr>
                      <a:r>
                        <a:rPr lang="en-US" sz="1400" dirty="0">
                          <a:effectLst/>
                          <a:latin typeface="Helvetica" panose="020B0604020202020204" pitchFamily="34" charset="0"/>
                          <a:ea typeface="宋体" panose="02010600030101010101" pitchFamily="2" charset="-122"/>
                          <a:cs typeface="Helvetica" panose="020B0604020202020204" pitchFamily="34" charset="0"/>
                        </a:rPr>
                        <a:t>Impedance</a:t>
                      </a:r>
                      <a:endParaRPr lang="zh-CN" sz="1400" dirty="0">
                        <a:effectLst/>
                        <a:latin typeface="Helvetica" panose="020B0604020202020204" pitchFamily="34" charset="0"/>
                        <a:ea typeface="宋体" panose="02010600030101010101" pitchFamily="2" charset="-122"/>
                        <a:cs typeface="Helvetica" panose="020B0604020202020204" pitchFamily="34"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462031001"/>
                  </a:ext>
                </a:extLst>
              </a:tr>
              <a:tr h="284462">
                <a:tc vMerge="1">
                  <a:txBody>
                    <a:bodyPr/>
                    <a:lstStyle/>
                    <a:p>
                      <a:endParaRPr lang="zh-CN" altLang="en-US"/>
                    </a:p>
                  </a:txBody>
                  <a:tcPr/>
                </a:tc>
                <a:tc vMerge="1">
                  <a:txBody>
                    <a:bodyPr/>
                    <a:lstStyle/>
                    <a:p>
                      <a:endParaRPr lang="zh-CN" altLang="en-US"/>
                    </a:p>
                  </a:txBody>
                  <a:tcPr/>
                </a:tc>
                <a:tc>
                  <a:txBody>
                    <a:bodyPr/>
                    <a:lstStyle/>
                    <a:p>
                      <a:pPr indent="0" algn="ctr" hangingPunct="0">
                        <a:lnSpc>
                          <a:spcPct val="100000"/>
                        </a:lnSpc>
                        <a:spcAft>
                          <a:spcPts val="0"/>
                        </a:spcAft>
                      </a:pPr>
                      <a:r>
                        <a:rPr lang="en-US" sz="1400" dirty="0">
                          <a:effectLst/>
                          <a:latin typeface="Helvetica" panose="020B0604020202020204" pitchFamily="34" charset="0"/>
                          <a:ea typeface="宋体" panose="02010600030101010101" pitchFamily="2" charset="-122"/>
                          <a:cs typeface="Helvetica" panose="020B0604020202020204" pitchFamily="34" charset="0"/>
                        </a:rPr>
                        <a:t>C</a:t>
                      </a:r>
                      <a:endParaRPr lang="zh-CN" sz="1400" dirty="0">
                        <a:effectLst/>
                        <a:latin typeface="Helvetica" panose="020B0604020202020204" pitchFamily="34" charset="0"/>
                        <a:ea typeface="宋体" panose="02010600030101010101" pitchFamily="2" charset="-122"/>
                        <a:cs typeface="Helvetica" panose="020B0604020202020204" pitchFamily="34"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400" dirty="0">
                          <a:effectLst/>
                          <a:latin typeface="Helvetica" panose="020B0604020202020204" pitchFamily="34" charset="0"/>
                          <a:ea typeface="宋体" panose="02010600030101010101" pitchFamily="2" charset="-122"/>
                          <a:cs typeface="Helvetica" panose="020B0604020202020204" pitchFamily="34" charset="0"/>
                        </a:rPr>
                        <a:t>O</a:t>
                      </a:r>
                      <a:endParaRPr lang="zh-CN" sz="1400" dirty="0">
                        <a:effectLst/>
                        <a:latin typeface="Helvetica" panose="020B0604020202020204" pitchFamily="34" charset="0"/>
                        <a:ea typeface="宋体" panose="02010600030101010101" pitchFamily="2" charset="-122"/>
                        <a:cs typeface="Helvetica" panose="020B0604020202020204" pitchFamily="34"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400" dirty="0">
                          <a:effectLst/>
                          <a:latin typeface="Helvetica" panose="020B0604020202020204" pitchFamily="34" charset="0"/>
                          <a:ea typeface="宋体" panose="02010600030101010101" pitchFamily="2" charset="-122"/>
                          <a:cs typeface="Helvetica" panose="020B0604020202020204" pitchFamily="34" charset="0"/>
                        </a:rPr>
                        <a:t>R</a:t>
                      </a:r>
                      <a:endParaRPr lang="zh-CN" sz="1400" dirty="0">
                        <a:effectLst/>
                        <a:latin typeface="Helvetica" panose="020B0604020202020204" pitchFamily="34" charset="0"/>
                        <a:ea typeface="宋体" panose="02010600030101010101" pitchFamily="2" charset="-122"/>
                        <a:cs typeface="Helvetica" panose="020B0604020202020204" pitchFamily="34"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400" dirty="0">
                          <a:effectLst/>
                          <a:latin typeface="Helvetica" panose="020B0604020202020204" pitchFamily="34" charset="0"/>
                          <a:ea typeface="宋体" panose="02010600030101010101" pitchFamily="2" charset="-122"/>
                          <a:cs typeface="Helvetica" panose="020B0604020202020204" pitchFamily="34" charset="0"/>
                        </a:rPr>
                        <a:t>E</a:t>
                      </a:r>
                      <a:endParaRPr lang="zh-CN" sz="1400" dirty="0">
                        <a:effectLst/>
                        <a:latin typeface="Helvetica" panose="020B0604020202020204" pitchFamily="34" charset="0"/>
                        <a:ea typeface="宋体" panose="02010600030101010101" pitchFamily="2" charset="-122"/>
                        <a:cs typeface="Helvetica" panose="020B0604020202020204" pitchFamily="34"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400" dirty="0">
                          <a:effectLst/>
                          <a:latin typeface="Helvetica" panose="020B0604020202020204" pitchFamily="34" charset="0"/>
                          <a:ea typeface="宋体" panose="02010600030101010101" pitchFamily="2" charset="-122"/>
                          <a:cs typeface="Helvetica" panose="020B0604020202020204" pitchFamily="34" charset="0"/>
                        </a:rPr>
                        <a:t>L-A</a:t>
                      </a:r>
                      <a:endParaRPr lang="zh-CN" sz="1400" dirty="0">
                        <a:effectLst/>
                        <a:latin typeface="Helvetica" panose="020B0604020202020204" pitchFamily="34" charset="0"/>
                        <a:ea typeface="宋体" panose="02010600030101010101" pitchFamily="2" charset="-122"/>
                        <a:cs typeface="Helvetica" panose="020B0604020202020204" pitchFamily="34"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400" dirty="0">
                          <a:effectLst/>
                          <a:latin typeface="Helvetica" panose="020B0604020202020204" pitchFamily="34" charset="0"/>
                          <a:ea typeface="宋体" panose="02010600030101010101" pitchFamily="2" charset="-122"/>
                          <a:cs typeface="Helvetica" panose="020B0604020202020204" pitchFamily="34" charset="0"/>
                        </a:rPr>
                        <a:t> </a:t>
                      </a:r>
                      <a:endParaRPr lang="zh-CN" sz="1400" dirty="0">
                        <a:effectLst/>
                        <a:latin typeface="Helvetica" panose="020B0604020202020204" pitchFamily="34" charset="0"/>
                        <a:ea typeface="宋体" panose="02010600030101010101" pitchFamily="2" charset="-122"/>
                        <a:cs typeface="Helvetica" panose="020B0604020202020204" pitchFamily="34"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400" dirty="0">
                          <a:effectLst/>
                          <a:latin typeface="Helvetica" panose="020B0604020202020204" pitchFamily="34" charset="0"/>
                          <a:ea typeface="宋体" panose="02010600030101010101" pitchFamily="2" charset="-122"/>
                          <a:cs typeface="Helvetica" panose="020B0604020202020204" pitchFamily="34" charset="0"/>
                        </a:rPr>
                        <a:t>D</a:t>
                      </a:r>
                      <a:endParaRPr lang="zh-CN" sz="1400" dirty="0">
                        <a:effectLst/>
                        <a:latin typeface="Helvetica" panose="020B0604020202020204" pitchFamily="34" charset="0"/>
                        <a:ea typeface="宋体" panose="02010600030101010101" pitchFamily="2" charset="-122"/>
                        <a:cs typeface="Helvetica" panose="020B0604020202020204" pitchFamily="34"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400" dirty="0">
                          <a:effectLst/>
                          <a:latin typeface="Helvetica" panose="020B0604020202020204" pitchFamily="34" charset="0"/>
                          <a:ea typeface="宋体" panose="02010600030101010101" pitchFamily="2" charset="-122"/>
                          <a:cs typeface="Helvetica" panose="020B0604020202020204" pitchFamily="34" charset="0"/>
                        </a:rPr>
                        <a:t>B-C</a:t>
                      </a:r>
                      <a:endParaRPr lang="zh-CN" sz="1400" dirty="0">
                        <a:effectLst/>
                        <a:latin typeface="Helvetica" panose="020B0604020202020204" pitchFamily="34" charset="0"/>
                        <a:ea typeface="宋体" panose="02010600030101010101" pitchFamily="2" charset="-122"/>
                        <a:cs typeface="Helvetica" panose="020B0604020202020204" pitchFamily="34"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400" dirty="0">
                          <a:effectLst/>
                          <a:latin typeface="Helvetica" panose="020B0604020202020204" pitchFamily="34" charset="0"/>
                          <a:ea typeface="宋体" panose="02010600030101010101" pitchFamily="2" charset="-122"/>
                          <a:cs typeface="Helvetica" panose="020B0604020202020204" pitchFamily="34" charset="0"/>
                        </a:rPr>
                        <a:t>B-A</a:t>
                      </a:r>
                      <a:endParaRPr lang="zh-CN" sz="1400" dirty="0">
                        <a:effectLst/>
                        <a:latin typeface="Helvetica" panose="020B0604020202020204" pitchFamily="34" charset="0"/>
                        <a:ea typeface="宋体" panose="02010600030101010101" pitchFamily="2" charset="-122"/>
                        <a:cs typeface="Helvetica" panose="020B0604020202020204" pitchFamily="34"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2030222970"/>
                  </a:ext>
                </a:extLst>
              </a:tr>
              <a:tr h="426720">
                <a:tc>
                  <a:txBody>
                    <a:bodyPr/>
                    <a:lstStyle/>
                    <a:p>
                      <a:pPr indent="0" algn="ctr" hangingPunct="0">
                        <a:spcAft>
                          <a:spcPts val="0"/>
                        </a:spcAft>
                      </a:pPr>
                      <a:r>
                        <a:rPr lang="en-US" altLang="zh-CN" sz="1400" dirty="0">
                          <a:solidFill>
                            <a:srgbClr val="000000"/>
                          </a:solidFill>
                          <a:effectLst/>
                          <a:latin typeface="Helvetica" panose="020B0604020202020204" pitchFamily="34" charset="0"/>
                          <a:ea typeface="+mn-ea"/>
                          <a:cs typeface="Helvetica" panose="020B0604020202020204" pitchFamily="34" charset="0"/>
                        </a:rPr>
                        <a:t>Low-density residence</a:t>
                      </a: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ja-JP" altLang="en-US" sz="1400" dirty="0">
                          <a:effectLst/>
                          <a:latin typeface="Times" panose="02020603050405020304" pitchFamily="18" charset="0"/>
                          <a:ea typeface="宋体" panose="02010600030101010101" pitchFamily="2" charset="-122"/>
                          <a:cs typeface="Times New Roman" panose="02020603050405020304" pitchFamily="18" charset="0"/>
                        </a:rPr>
                        <a:t>賀茂</a:t>
                      </a:r>
                      <a:endParaRPr lang="zh-CN" sz="14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0.95</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0.94</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0.94</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0.93</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0.97</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　</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1.07</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1.01</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1.00</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232850442"/>
                  </a:ext>
                </a:extLst>
              </a:tr>
              <a:tr h="426720">
                <a:tc>
                  <a:txBody>
                    <a:bodyPr/>
                    <a:lstStyle/>
                    <a:p>
                      <a:pPr indent="0" algn="ctr" hangingPunct="0">
                        <a:spcAft>
                          <a:spcPts val="0"/>
                        </a:spcAft>
                      </a:pPr>
                      <a:r>
                        <a:rPr lang="en-US" altLang="zh-CN" sz="1400" dirty="0">
                          <a:solidFill>
                            <a:srgbClr val="000000"/>
                          </a:solidFill>
                          <a:effectLst/>
                          <a:latin typeface="Helvetica" panose="020B0604020202020204" pitchFamily="34" charset="0"/>
                          <a:ea typeface="+mn-ea"/>
                          <a:cs typeface="Helvetica" panose="020B0604020202020204" pitchFamily="34" charset="0"/>
                        </a:rPr>
                        <a:t>High-density residence</a:t>
                      </a: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ja-JP" altLang="en-US" sz="1400" dirty="0">
                          <a:effectLst/>
                          <a:latin typeface="Times" panose="02020603050405020304" pitchFamily="18" charset="0"/>
                          <a:ea typeface="宋体" panose="02010600030101010101" pitchFamily="2" charset="-122"/>
                          <a:cs typeface="Times New Roman" panose="02020603050405020304" pitchFamily="18" charset="0"/>
                        </a:rPr>
                        <a:t>藤崎</a:t>
                      </a:r>
                      <a:endParaRPr lang="zh-CN" sz="14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1.01</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　</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0.99</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1.01</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0.98</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　</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0.95</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1.00</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1.00</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1558808812"/>
                  </a:ext>
                </a:extLst>
              </a:tr>
              <a:tr h="426720">
                <a:tc>
                  <a:txBody>
                    <a:bodyPr/>
                    <a:lstStyle/>
                    <a:p>
                      <a:pPr indent="0" algn="ctr" hangingPunct="0">
                        <a:spcAft>
                          <a:spcPts val="0"/>
                        </a:spcAft>
                      </a:pPr>
                      <a:r>
                        <a:rPr lang="en-US" sz="1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Education</a:t>
                      </a: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ja-JP" altLang="en-US" sz="1400" dirty="0">
                          <a:effectLst/>
                          <a:latin typeface="Times" panose="02020603050405020304" pitchFamily="18" charset="0"/>
                          <a:ea typeface="宋体" panose="02010600030101010101" pitchFamily="2" charset="-122"/>
                          <a:cs typeface="Times New Roman" panose="02020603050405020304" pitchFamily="18" charset="0"/>
                        </a:rPr>
                        <a:t>箱崎九大前</a:t>
                      </a:r>
                      <a:endParaRPr lang="zh-CN" sz="14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1.02</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　</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1.02</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1.03</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0.99</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lnSpc>
                          <a:spcPct val="100000"/>
                        </a:lnSpc>
                        <a:spcAft>
                          <a:spcPts val="0"/>
                        </a:spcAft>
                      </a:pPr>
                      <a:r>
                        <a:rPr lang="de-DE" sz="1400" dirty="0">
                          <a:solidFill>
                            <a:srgbClr val="000000"/>
                          </a:solidFill>
                          <a:effectLst/>
                          <a:latin typeface="Helvetica" panose="020B0604020202020204" pitchFamily="34" charset="0"/>
                          <a:ea typeface="宋体" panose="02010600030101010101" pitchFamily="2" charset="-122"/>
                          <a:cs typeface="Helvetica" panose="020B0604020202020204" pitchFamily="34" charset="0"/>
                        </a:rPr>
                        <a:t>　</a:t>
                      </a:r>
                      <a:endParaRPr lang="zh-CN" sz="1400" dirty="0">
                        <a:effectLst/>
                        <a:latin typeface="Helvetica" panose="020B0604020202020204" pitchFamily="34" charset="0"/>
                        <a:ea typeface="宋体" panose="02010600030101010101" pitchFamily="2" charset="-122"/>
                        <a:cs typeface="Helvetica" panose="020B0604020202020204" pitchFamily="34" charset="0"/>
                      </a:endParaRPr>
                    </a:p>
                  </a:txBody>
                  <a:tcPr marL="110370" marR="11037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-0.13</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de-DE"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0.00　</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0.00</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2008956217"/>
                  </a:ext>
                </a:extLst>
              </a:tr>
              <a:tr h="426720">
                <a:tc>
                  <a:txBody>
                    <a:bodyPr/>
                    <a:lstStyle/>
                    <a:p>
                      <a:pPr indent="0" algn="ctr" hangingPunct="0">
                        <a:spcAft>
                          <a:spcPts val="0"/>
                        </a:spcAft>
                      </a:pPr>
                      <a:r>
                        <a:rPr lang="en-US" sz="1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Office</a:t>
                      </a: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ja-JP" altLang="en-US" sz="1400" dirty="0">
                          <a:effectLst/>
                          <a:latin typeface="Times" panose="02020603050405020304" pitchFamily="18" charset="0"/>
                          <a:ea typeface="宋体" panose="02010600030101010101" pitchFamily="2" charset="-122"/>
                          <a:cs typeface="Times New Roman" panose="02020603050405020304" pitchFamily="18" charset="0"/>
                        </a:rPr>
                        <a:t>呉服町</a:t>
                      </a:r>
                      <a:endParaRPr lang="zh-CN" sz="14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1.02</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0.98</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1.02</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1.06</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0.99</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　</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　</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1.00</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1.00</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502000185"/>
                  </a:ext>
                </a:extLst>
              </a:tr>
              <a:tr h="426720">
                <a:tc>
                  <a:txBody>
                    <a:bodyPr/>
                    <a:lstStyle/>
                    <a:p>
                      <a:pPr indent="0" algn="ctr" hangingPunct="0">
                        <a:spcAft>
                          <a:spcPts val="0"/>
                        </a:spcAft>
                      </a:pPr>
                      <a:r>
                        <a:rPr lang="en-US" altLang="zh-CN" sz="1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Commerce</a:t>
                      </a: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ja-JP" altLang="en-US" sz="1400" dirty="0">
                          <a:effectLst/>
                          <a:latin typeface="Times" panose="02020603050405020304" pitchFamily="18" charset="0"/>
                          <a:ea typeface="宋体" panose="02010600030101010101" pitchFamily="2" charset="-122"/>
                          <a:cs typeface="Times New Roman" panose="02020603050405020304" pitchFamily="18" charset="0"/>
                        </a:rPr>
                        <a:t>天神</a:t>
                      </a:r>
                      <a:endParaRPr lang="zh-CN" sz="14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1.00</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0.99</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1.01</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1.03</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1.02</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de-DE"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　</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1.06</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de-DE"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　</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1.00</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2262010766"/>
                  </a:ext>
                </a:extLst>
              </a:tr>
              <a:tr h="426720">
                <a:tc>
                  <a:txBody>
                    <a:bodyPr/>
                    <a:lstStyle/>
                    <a:p>
                      <a:pPr indent="0" algn="ctr" hangingPunct="0">
                        <a:spcAft>
                          <a:spcPts val="0"/>
                        </a:spcAft>
                      </a:pPr>
                      <a:r>
                        <a:rPr lang="en-US" altLang="zh-CN" sz="1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Airport</a:t>
                      </a:r>
                    </a:p>
                  </a:txBody>
                  <a:tcPr marL="68580" marR="68580" marT="0" marB="0" anchor="ctr">
                    <a:lnL>
                      <a:noFill/>
                    </a:lnL>
                    <a:lnR>
                      <a:noFill/>
                    </a:lnR>
                    <a:lnT w="12700" cap="flat" cmpd="sng" algn="ctr">
                      <a:solidFill>
                        <a:srgbClr val="808080"/>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ja-JP" altLang="en-US" sz="1400" dirty="0">
                          <a:effectLst/>
                          <a:latin typeface="Times" panose="02020603050405020304" pitchFamily="18" charset="0"/>
                          <a:ea typeface="宋体" panose="02010600030101010101" pitchFamily="2" charset="-122"/>
                          <a:cs typeface="Times New Roman" panose="02020603050405020304" pitchFamily="18" charset="0"/>
                        </a:rPr>
                        <a:t>空港</a:t>
                      </a:r>
                      <a:endParaRPr lang="zh-CN" sz="14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0.97</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1.03</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0.99</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0.99</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1.03</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　</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0.92</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1.00</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1.00</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73957963"/>
                  </a:ext>
                </a:extLst>
              </a:tr>
            </a:tbl>
          </a:graphicData>
        </a:graphic>
      </p:graphicFrame>
      <p:sp>
        <p:nvSpPr>
          <p:cNvPr id="11" name="矩形: 圆角 10">
            <a:extLst>
              <a:ext uri="{FF2B5EF4-FFF2-40B4-BE49-F238E27FC236}">
                <a16:creationId xmlns:a16="http://schemas.microsoft.com/office/drawing/2014/main" id="{D37C1DD0-5B7C-4B19-A6F8-1BE91DFBE385}"/>
              </a:ext>
            </a:extLst>
          </p:cNvPr>
          <p:cNvSpPr/>
          <p:nvPr/>
        </p:nvSpPr>
        <p:spPr>
          <a:xfrm>
            <a:off x="5279923" y="2458065"/>
            <a:ext cx="528596" cy="1587162"/>
          </a:xfrm>
          <a:prstGeom prst="roundRect">
            <a:avLst/>
          </a:prstGeom>
          <a:noFill/>
          <a:ln w="19050">
            <a:solidFill>
              <a:srgbClr val="FF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elvetica" panose="020B0604020202020204" pitchFamily="34" charset="0"/>
              <a:cs typeface="Helvetica" panose="020B0604020202020204" pitchFamily="34" charset="0"/>
            </a:endParaRPr>
          </a:p>
        </p:txBody>
      </p:sp>
      <p:grpSp>
        <p:nvGrpSpPr>
          <p:cNvPr id="18" name="组合 17">
            <a:extLst>
              <a:ext uri="{FF2B5EF4-FFF2-40B4-BE49-F238E27FC236}">
                <a16:creationId xmlns:a16="http://schemas.microsoft.com/office/drawing/2014/main" id="{D78324F5-E986-4197-8F25-6E4BCD70D961}"/>
              </a:ext>
            </a:extLst>
          </p:cNvPr>
          <p:cNvGrpSpPr/>
          <p:nvPr/>
        </p:nvGrpSpPr>
        <p:grpSpPr>
          <a:xfrm>
            <a:off x="306570" y="591906"/>
            <a:ext cx="3305131" cy="461665"/>
            <a:chOff x="-3" y="4326643"/>
            <a:chExt cx="3305131" cy="461665"/>
          </a:xfrm>
        </p:grpSpPr>
        <p:sp>
          <p:nvSpPr>
            <p:cNvPr id="19" name="矩形 18">
              <a:extLst>
                <a:ext uri="{FF2B5EF4-FFF2-40B4-BE49-F238E27FC236}">
                  <a16:creationId xmlns:a16="http://schemas.microsoft.com/office/drawing/2014/main" id="{6A3872BA-B615-477A-B76A-0E193BCD9C60}"/>
                </a:ext>
              </a:extLst>
            </p:cNvPr>
            <p:cNvSpPr/>
            <p:nvPr/>
          </p:nvSpPr>
          <p:spPr>
            <a:xfrm>
              <a:off x="-3" y="4460785"/>
              <a:ext cx="193382" cy="193382"/>
            </a:xfrm>
            <a:prstGeom prst="rect">
              <a:avLst/>
            </a:prstGeom>
            <a:solidFill>
              <a:srgbClr val="FF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20" name="文本框 19">
              <a:extLst>
                <a:ext uri="{FF2B5EF4-FFF2-40B4-BE49-F238E27FC236}">
                  <a16:creationId xmlns:a16="http://schemas.microsoft.com/office/drawing/2014/main" id="{AEF2C110-F6CB-4790-BD5F-E9CAD8D58AC6}"/>
                </a:ext>
              </a:extLst>
            </p:cNvPr>
            <p:cNvSpPr txBox="1"/>
            <p:nvPr/>
          </p:nvSpPr>
          <p:spPr>
            <a:xfrm>
              <a:off x="193379" y="4326643"/>
              <a:ext cx="3111749" cy="461665"/>
            </a:xfrm>
            <a:prstGeom prst="rect">
              <a:avLst/>
            </a:prstGeom>
            <a:noFill/>
          </p:spPr>
          <p:txBody>
            <a:bodyPr wrap="none" rtlCol="0">
              <a:spAutoFit/>
            </a:bodyPr>
            <a:lstStyle/>
            <a:p>
              <a:r>
                <a:rPr lang="en-US" altLang="zh-CN" sz="2400" dirty="0">
                  <a:latin typeface="Helvetica" panose="020B0604020202020204" pitchFamily="34" charset="0"/>
                  <a:ea typeface="+mj-ea"/>
                  <a:cs typeface="Helvetica" panose="020B0604020202020204" pitchFamily="34" charset="0"/>
                </a:rPr>
                <a:t>Discussion for results</a:t>
              </a:r>
            </a:p>
          </p:txBody>
        </p:sp>
      </p:grpSp>
      <p:grpSp>
        <p:nvGrpSpPr>
          <p:cNvPr id="29" name="组合 28">
            <a:extLst>
              <a:ext uri="{FF2B5EF4-FFF2-40B4-BE49-F238E27FC236}">
                <a16:creationId xmlns:a16="http://schemas.microsoft.com/office/drawing/2014/main" id="{D882CCC8-4222-4B90-83B9-F37E4189CE51}"/>
              </a:ext>
            </a:extLst>
          </p:cNvPr>
          <p:cNvGrpSpPr/>
          <p:nvPr/>
        </p:nvGrpSpPr>
        <p:grpSpPr>
          <a:xfrm>
            <a:off x="499952" y="5073329"/>
            <a:ext cx="8073777" cy="997465"/>
            <a:chOff x="499952" y="4723535"/>
            <a:chExt cx="8073777" cy="997465"/>
          </a:xfrm>
        </p:grpSpPr>
        <p:sp>
          <p:nvSpPr>
            <p:cNvPr id="30" name="矩形 29">
              <a:extLst>
                <a:ext uri="{FF2B5EF4-FFF2-40B4-BE49-F238E27FC236}">
                  <a16:creationId xmlns:a16="http://schemas.microsoft.com/office/drawing/2014/main" id="{0358D7EF-1C9B-4017-8539-42C40EE4DF7C}"/>
                </a:ext>
              </a:extLst>
            </p:cNvPr>
            <p:cNvSpPr/>
            <p:nvPr/>
          </p:nvSpPr>
          <p:spPr>
            <a:xfrm>
              <a:off x="499952" y="4723535"/>
              <a:ext cx="1127232" cy="369332"/>
            </a:xfrm>
            <a:prstGeom prst="rect">
              <a:avLst/>
            </a:prstGeom>
          </p:spPr>
          <p:txBody>
            <a:bodyPr wrap="none">
              <a:spAutoFit/>
            </a:bodyPr>
            <a:lstStyle/>
            <a:p>
              <a:pPr marL="285750" indent="-285750">
                <a:buFont typeface="Wingdings" panose="05000000000000000000" pitchFamily="2" charset="2"/>
                <a:buChar char="l"/>
              </a:pPr>
              <a:r>
                <a:rPr lang="en-US" altLang="zh-CN" dirty="0">
                  <a:solidFill>
                    <a:schemeClr val="tx1">
                      <a:lumMod val="95000"/>
                      <a:lumOff val="5000"/>
                    </a:schemeClr>
                  </a:solidFill>
                  <a:latin typeface="Helvetica" panose="020B0604020202020204" pitchFamily="34" charset="0"/>
                  <a:cs typeface="Helvetica" panose="020B0604020202020204" pitchFamily="34" charset="0"/>
                </a:rPr>
                <a:t>Result</a:t>
              </a:r>
              <a:endParaRPr lang="zh-CN" altLang="en-US" dirty="0"/>
            </a:p>
          </p:txBody>
        </p:sp>
        <p:sp>
          <p:nvSpPr>
            <p:cNvPr id="31" name="矩形 30">
              <a:extLst>
                <a:ext uri="{FF2B5EF4-FFF2-40B4-BE49-F238E27FC236}">
                  <a16:creationId xmlns:a16="http://schemas.microsoft.com/office/drawing/2014/main" id="{6B0A5CE1-1102-4933-8327-709DA25A8E5C}"/>
                </a:ext>
              </a:extLst>
            </p:cNvPr>
            <p:cNvSpPr/>
            <p:nvPr/>
          </p:nvSpPr>
          <p:spPr>
            <a:xfrm>
              <a:off x="736846" y="5074669"/>
              <a:ext cx="7836883" cy="646331"/>
            </a:xfrm>
            <a:prstGeom prst="rect">
              <a:avLst/>
            </a:prstGeom>
          </p:spPr>
          <p:txBody>
            <a:bodyPr wrap="square">
              <a:spAutoFit/>
            </a:bodyPr>
            <a:lstStyle/>
            <a:p>
              <a:r>
                <a:rPr lang="en-US" altLang="zh-CN" dirty="0">
                  <a:latin typeface="Helvetica" panose="020B0604020202020204" pitchFamily="34" charset="0"/>
                  <a:cs typeface="Helvetica" panose="020B0604020202020204" pitchFamily="34" charset="0"/>
                </a:rPr>
                <a:t>Land use increased in </a:t>
              </a:r>
              <a:r>
                <a:rPr lang="en-US" altLang="zh-CN" dirty="0">
                  <a:solidFill>
                    <a:srgbClr val="FF3300"/>
                  </a:solidFill>
                  <a:latin typeface="Helvetica" panose="020B0604020202020204" pitchFamily="34" charset="0"/>
                  <a:cs typeface="Helvetica" panose="020B0604020202020204" pitchFamily="34" charset="0"/>
                </a:rPr>
                <a:t>departure station</a:t>
              </a:r>
              <a:r>
                <a:rPr lang="en-US" altLang="zh-CN" dirty="0">
                  <a:latin typeface="Helvetica" panose="020B0604020202020204" pitchFamily="34" charset="0"/>
                  <a:cs typeface="Helvetica" panose="020B0604020202020204" pitchFamily="34" charset="0"/>
                </a:rPr>
                <a:t>: </a:t>
              </a:r>
              <a:r>
                <a:rPr lang="en-US" altLang="zh-CN" dirty="0">
                  <a:solidFill>
                    <a:srgbClr val="FF3300"/>
                  </a:solidFill>
                  <a:latin typeface="Helvetica" panose="020B0604020202020204" pitchFamily="34" charset="0"/>
                  <a:cs typeface="Helvetica" panose="020B0604020202020204" pitchFamily="34" charset="0"/>
                </a:rPr>
                <a:t>increase in education</a:t>
              </a:r>
            </a:p>
            <a:p>
              <a:r>
                <a:rPr lang="en-US" altLang="zh-CN" dirty="0">
                  <a:solidFill>
                    <a:srgbClr val="FF3300"/>
                  </a:solidFill>
                  <a:latin typeface="Helvetica" panose="020B0604020202020204" pitchFamily="34" charset="0"/>
                  <a:cs typeface="Helvetica" panose="020B0604020202020204" pitchFamily="34" charset="0"/>
                </a:rPr>
                <a:t>Probability of choosing </a:t>
              </a:r>
              <a:r>
                <a:rPr lang="en-US" altLang="zh-CN" dirty="0">
                  <a:latin typeface="Helvetica" panose="020B0604020202020204" pitchFamily="34" charset="0"/>
                  <a:cs typeface="Helvetica" panose="020B0604020202020204" pitchFamily="34" charset="0"/>
                </a:rPr>
                <a:t>the destination station: </a:t>
              </a:r>
              <a:r>
                <a:rPr lang="en-US" altLang="zh-CN" dirty="0">
                  <a:solidFill>
                    <a:srgbClr val="FF3300"/>
                  </a:solidFill>
                  <a:latin typeface="Helvetica" panose="020B0604020202020204" pitchFamily="34" charset="0"/>
                  <a:cs typeface="Helvetica" panose="020B0604020202020204" pitchFamily="34" charset="0"/>
                </a:rPr>
                <a:t>increase</a:t>
              </a:r>
            </a:p>
          </p:txBody>
        </p:sp>
      </p:grpSp>
    </p:spTree>
    <p:extLst>
      <p:ext uri="{BB962C8B-B14F-4D97-AF65-F5344CB8AC3E}">
        <p14:creationId xmlns:p14="http://schemas.microsoft.com/office/powerpoint/2010/main" val="244688210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a16="http://schemas.microsoft.com/office/drawing/2014/main" id="{C8CE6ACE-971F-49F5-A692-D1D7385A80C6}"/>
              </a:ext>
            </a:extLst>
          </p:cNvPr>
          <p:cNvSpPr/>
          <p:nvPr/>
        </p:nvSpPr>
        <p:spPr>
          <a:xfrm>
            <a:off x="0" y="537683"/>
            <a:ext cx="9144000" cy="4256369"/>
          </a:xfrm>
          <a:prstGeom prst="rect">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elvetica" panose="020B0604020202020204" pitchFamily="34" charset="0"/>
              <a:cs typeface="Helvetica" panose="020B0604020202020204" pitchFamily="34" charset="0"/>
            </a:endParaRPr>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Results and discussion</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rgbClr val="FF6699"/>
          </a:solidFill>
          <a:ln w="28575" cap="flat">
            <a:solidFill>
              <a:srgbClr val="FF6699"/>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800" dirty="0">
                <a:solidFill>
                  <a:schemeClr val="bg1"/>
                </a:solidFill>
                <a:latin typeface="Helvetica" panose="020B0604020202020204" pitchFamily="34" charset="0"/>
                <a:cs typeface="Helvetica" panose="020B0604020202020204" pitchFamily="34" charset="0"/>
                <a:sym typeface="Helvetica Light"/>
              </a:rPr>
              <a:t>5.4</a:t>
            </a:r>
            <a:endParaRPr kumimoji="0" lang="zh-CN" altLang="en-US" sz="2800" b="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rgbClr val="FF6699"/>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212E5C61-65A2-4D9A-893B-D5C1882AEA40}"/>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5 - Influencing Factors on Transit Ridership at Station-to-Station Level</a:t>
            </a:r>
            <a:endParaRPr lang="en-US" altLang="zh-CN" sz="1400" i="1" dirty="0">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A596BF2E-BEB6-4F50-9AE3-645D73684490}"/>
              </a:ext>
            </a:extLst>
          </p:cNvPr>
          <p:cNvSpPr>
            <a:spLocks noGrp="1"/>
          </p:cNvSpPr>
          <p:nvPr>
            <p:ph type="sldNum" sz="quarter" idx="12"/>
          </p:nvPr>
        </p:nvSpPr>
        <p:spPr/>
        <p:txBody>
          <a:bodyPr/>
          <a:lstStyle/>
          <a:p>
            <a:fld id="{A17BB91D-344C-44E0-9148-DFE0CFF5CFC9}" type="slidenum">
              <a:rPr lang="zh-CN" altLang="en-US" smtClean="0"/>
              <a:t>69</a:t>
            </a:fld>
            <a:endParaRPr lang="zh-CN" altLang="en-US"/>
          </a:p>
        </p:txBody>
      </p:sp>
      <p:graphicFrame>
        <p:nvGraphicFramePr>
          <p:cNvPr id="10" name="表格 9">
            <a:extLst>
              <a:ext uri="{FF2B5EF4-FFF2-40B4-BE49-F238E27FC236}">
                <a16:creationId xmlns:a16="http://schemas.microsoft.com/office/drawing/2014/main" id="{BA24832A-5F8B-4D9F-B29C-BEA20EFC9C98}"/>
              </a:ext>
            </a:extLst>
          </p:cNvPr>
          <p:cNvGraphicFramePr>
            <a:graphicFrameLocks noGrp="1"/>
          </p:cNvGraphicFramePr>
          <p:nvPr>
            <p:extLst>
              <p:ext uri="{D42A27DB-BD31-4B8C-83A1-F6EECF244321}">
                <p14:modId xmlns:p14="http://schemas.microsoft.com/office/powerpoint/2010/main" val="2794150375"/>
              </p:ext>
            </p:extLst>
          </p:nvPr>
        </p:nvGraphicFramePr>
        <p:xfrm>
          <a:off x="146627" y="1201461"/>
          <a:ext cx="8841506" cy="3410952"/>
        </p:xfrm>
        <a:graphic>
          <a:graphicData uri="http://schemas.openxmlformats.org/drawingml/2006/table">
            <a:tbl>
              <a:tblPr firstRow="1" firstCol="1" bandRow="1"/>
              <a:tblGrid>
                <a:gridCol w="1713346">
                  <a:extLst>
                    <a:ext uri="{9D8B030D-6E8A-4147-A177-3AD203B41FA5}">
                      <a16:colId xmlns:a16="http://schemas.microsoft.com/office/drawing/2014/main" val="2036717952"/>
                    </a:ext>
                  </a:extLst>
                </a:gridCol>
                <a:gridCol w="1330036">
                  <a:extLst>
                    <a:ext uri="{9D8B030D-6E8A-4147-A177-3AD203B41FA5}">
                      <a16:colId xmlns:a16="http://schemas.microsoft.com/office/drawing/2014/main" val="366087659"/>
                    </a:ext>
                  </a:extLst>
                </a:gridCol>
                <a:gridCol w="644236">
                  <a:extLst>
                    <a:ext uri="{9D8B030D-6E8A-4147-A177-3AD203B41FA5}">
                      <a16:colId xmlns:a16="http://schemas.microsoft.com/office/drawing/2014/main" val="642216286"/>
                    </a:ext>
                  </a:extLst>
                </a:gridCol>
                <a:gridCol w="644236">
                  <a:extLst>
                    <a:ext uri="{9D8B030D-6E8A-4147-A177-3AD203B41FA5}">
                      <a16:colId xmlns:a16="http://schemas.microsoft.com/office/drawing/2014/main" val="2950878561"/>
                    </a:ext>
                  </a:extLst>
                </a:gridCol>
                <a:gridCol w="644236">
                  <a:extLst>
                    <a:ext uri="{9D8B030D-6E8A-4147-A177-3AD203B41FA5}">
                      <a16:colId xmlns:a16="http://schemas.microsoft.com/office/drawing/2014/main" val="1102718997"/>
                    </a:ext>
                  </a:extLst>
                </a:gridCol>
                <a:gridCol w="644236">
                  <a:extLst>
                    <a:ext uri="{9D8B030D-6E8A-4147-A177-3AD203B41FA5}">
                      <a16:colId xmlns:a16="http://schemas.microsoft.com/office/drawing/2014/main" val="949943006"/>
                    </a:ext>
                  </a:extLst>
                </a:gridCol>
                <a:gridCol w="644236">
                  <a:extLst>
                    <a:ext uri="{9D8B030D-6E8A-4147-A177-3AD203B41FA5}">
                      <a16:colId xmlns:a16="http://schemas.microsoft.com/office/drawing/2014/main" val="3291683229"/>
                    </a:ext>
                  </a:extLst>
                </a:gridCol>
                <a:gridCol w="644236">
                  <a:extLst>
                    <a:ext uri="{9D8B030D-6E8A-4147-A177-3AD203B41FA5}">
                      <a16:colId xmlns:a16="http://schemas.microsoft.com/office/drawing/2014/main" val="34905620"/>
                    </a:ext>
                  </a:extLst>
                </a:gridCol>
                <a:gridCol w="644236">
                  <a:extLst>
                    <a:ext uri="{9D8B030D-6E8A-4147-A177-3AD203B41FA5}">
                      <a16:colId xmlns:a16="http://schemas.microsoft.com/office/drawing/2014/main" val="99492520"/>
                    </a:ext>
                  </a:extLst>
                </a:gridCol>
                <a:gridCol w="644236">
                  <a:extLst>
                    <a:ext uri="{9D8B030D-6E8A-4147-A177-3AD203B41FA5}">
                      <a16:colId xmlns:a16="http://schemas.microsoft.com/office/drawing/2014/main" val="3040830648"/>
                    </a:ext>
                  </a:extLst>
                </a:gridCol>
                <a:gridCol w="644236">
                  <a:extLst>
                    <a:ext uri="{9D8B030D-6E8A-4147-A177-3AD203B41FA5}">
                      <a16:colId xmlns:a16="http://schemas.microsoft.com/office/drawing/2014/main" val="1153674411"/>
                    </a:ext>
                  </a:extLst>
                </a:gridCol>
              </a:tblGrid>
              <a:tr h="283544">
                <a:tc gridSpan="2">
                  <a:txBody>
                    <a:bodyPr/>
                    <a:lstStyle/>
                    <a:p>
                      <a:pPr indent="0" algn="ctr" hangingPunct="0">
                        <a:lnSpc>
                          <a:spcPct val="100000"/>
                        </a:lnSpc>
                        <a:spcAft>
                          <a:spcPts val="0"/>
                        </a:spcAft>
                      </a:pPr>
                      <a:r>
                        <a:rPr lang="en-US" sz="1400" dirty="0">
                          <a:effectLst/>
                          <a:latin typeface="Helvetica" panose="020B0604020202020204" pitchFamily="34" charset="0"/>
                          <a:ea typeface="宋体" panose="02010600030101010101" pitchFamily="2" charset="-122"/>
                          <a:cs typeface="Helvetica" panose="020B0604020202020204" pitchFamily="34" charset="0"/>
                        </a:rPr>
                        <a:t>Destination Station</a:t>
                      </a:r>
                      <a:endParaRPr lang="zh-CN" sz="1400" dirty="0">
                        <a:effectLst/>
                        <a:latin typeface="Helvetica" panose="020B0604020202020204" pitchFamily="34" charset="0"/>
                        <a:ea typeface="宋体" panose="02010600030101010101" pitchFamily="2" charset="-122"/>
                        <a:cs typeface="Helvetica" panose="020B0604020202020204" pitchFamily="34" charset="0"/>
                      </a:endParaRPr>
                    </a:p>
                  </a:txBody>
                  <a:tcPr marL="110370" marR="11037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gridSpan="9">
                  <a:txBody>
                    <a:bodyPr/>
                    <a:lstStyle/>
                    <a:p>
                      <a:pPr indent="0" algn="ctr" hangingPunct="0">
                        <a:lnSpc>
                          <a:spcPct val="100000"/>
                        </a:lnSpc>
                        <a:spcAft>
                          <a:spcPts val="0"/>
                        </a:spcAft>
                      </a:pPr>
                      <a:r>
                        <a:rPr lang="en-US" sz="1400" dirty="0">
                          <a:effectLst/>
                          <a:latin typeface="Helvetica" panose="020B0604020202020204" pitchFamily="34" charset="0"/>
                          <a:ea typeface="宋体" panose="02010600030101010101" pitchFamily="2" charset="-122"/>
                          <a:cs typeface="Helvetica" panose="020B0604020202020204" pitchFamily="34" charset="0"/>
                        </a:rPr>
                        <a:t>Variables in Departure Station</a:t>
                      </a:r>
                      <a:endParaRPr lang="zh-CN" sz="1400" dirty="0">
                        <a:effectLst/>
                        <a:latin typeface="Helvetica" panose="020B0604020202020204" pitchFamily="34" charset="0"/>
                        <a:ea typeface="宋体" panose="02010600030101010101" pitchFamily="2" charset="-122"/>
                        <a:cs typeface="Helvetica" panose="020B0604020202020204" pitchFamily="34" charset="0"/>
                      </a:endParaRPr>
                    </a:p>
                  </a:txBody>
                  <a:tcPr marL="110370" marR="11037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630430125"/>
                  </a:ext>
                </a:extLst>
              </a:tr>
              <a:tr h="283544">
                <a:tc rowSpan="2">
                  <a:txBody>
                    <a:bodyPr/>
                    <a:lstStyle/>
                    <a:p>
                      <a:pPr indent="0" algn="ctr" hangingPunct="0">
                        <a:lnSpc>
                          <a:spcPct val="100000"/>
                        </a:lnSpc>
                        <a:spcAft>
                          <a:spcPts val="0"/>
                        </a:spcAft>
                      </a:pPr>
                      <a:r>
                        <a:rPr lang="en-US" sz="1400" dirty="0">
                          <a:effectLst/>
                          <a:latin typeface="Helvetica" panose="020B0604020202020204" pitchFamily="34" charset="0"/>
                          <a:ea typeface="宋体" panose="02010600030101010101" pitchFamily="2" charset="-122"/>
                          <a:cs typeface="Helvetica" panose="020B0604020202020204" pitchFamily="34" charset="0"/>
                        </a:rPr>
                        <a:t>Station</a:t>
                      </a:r>
                    </a:p>
                    <a:p>
                      <a:pPr indent="0" algn="ctr" hangingPunct="0">
                        <a:lnSpc>
                          <a:spcPct val="100000"/>
                        </a:lnSpc>
                        <a:spcAft>
                          <a:spcPts val="0"/>
                        </a:spcAft>
                      </a:pPr>
                      <a:r>
                        <a:rPr lang="en-US" sz="1400" dirty="0">
                          <a:effectLst/>
                          <a:latin typeface="Helvetica" panose="020B0604020202020204" pitchFamily="34" charset="0"/>
                          <a:ea typeface="宋体" panose="02010600030101010101" pitchFamily="2" charset="-122"/>
                          <a:cs typeface="Helvetica" panose="020B0604020202020204" pitchFamily="34" charset="0"/>
                        </a:rPr>
                        <a:t>Type</a:t>
                      </a:r>
                      <a:endParaRPr lang="zh-CN" sz="1400" dirty="0">
                        <a:effectLst/>
                        <a:latin typeface="Helvetica" panose="020B0604020202020204" pitchFamily="34" charset="0"/>
                        <a:ea typeface="宋体" panose="02010600030101010101" pitchFamily="2" charset="-122"/>
                        <a:cs typeface="Helvetica" panose="020B0604020202020204" pitchFamily="34"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rowSpan="2">
                  <a:txBody>
                    <a:bodyPr/>
                    <a:lstStyle/>
                    <a:p>
                      <a:pPr indent="0" algn="ctr" hangingPunct="0">
                        <a:lnSpc>
                          <a:spcPct val="100000"/>
                        </a:lnSpc>
                        <a:spcAft>
                          <a:spcPts val="0"/>
                        </a:spcAft>
                      </a:pPr>
                      <a:r>
                        <a:rPr lang="en-US" sz="1400" dirty="0">
                          <a:effectLst/>
                          <a:latin typeface="Helvetica" panose="020B0604020202020204" pitchFamily="34" charset="0"/>
                          <a:ea typeface="宋体" panose="02010600030101010101" pitchFamily="2" charset="-122"/>
                          <a:cs typeface="Helvetica" panose="020B0604020202020204" pitchFamily="34" charset="0"/>
                        </a:rPr>
                        <a:t>Station</a:t>
                      </a:r>
                    </a:p>
                    <a:p>
                      <a:pPr indent="0" algn="ctr" hangingPunct="0">
                        <a:lnSpc>
                          <a:spcPct val="100000"/>
                        </a:lnSpc>
                        <a:spcAft>
                          <a:spcPts val="0"/>
                        </a:spcAft>
                      </a:pPr>
                      <a:r>
                        <a:rPr lang="en-US" altLang="zh-CN" sz="1400" dirty="0">
                          <a:effectLst/>
                          <a:latin typeface="Helvetica" panose="020B0604020202020204" pitchFamily="34" charset="0"/>
                          <a:ea typeface="宋体" panose="02010600030101010101" pitchFamily="2" charset="-122"/>
                          <a:cs typeface="Helvetica" panose="020B0604020202020204" pitchFamily="34" charset="0"/>
                        </a:rPr>
                        <a:t>Name</a:t>
                      </a:r>
                      <a:endParaRPr lang="zh-CN" sz="1400" dirty="0">
                        <a:effectLst/>
                        <a:latin typeface="Helvetica" panose="020B0604020202020204" pitchFamily="34" charset="0"/>
                        <a:ea typeface="宋体" panose="02010600030101010101" pitchFamily="2" charset="-122"/>
                        <a:cs typeface="Helvetica" panose="020B0604020202020204" pitchFamily="34"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gridSpan="5">
                  <a:txBody>
                    <a:bodyPr/>
                    <a:lstStyle/>
                    <a:p>
                      <a:pPr indent="0" algn="ctr" hangingPunct="0">
                        <a:lnSpc>
                          <a:spcPct val="100000"/>
                        </a:lnSpc>
                        <a:spcAft>
                          <a:spcPts val="0"/>
                        </a:spcAft>
                      </a:pPr>
                      <a:r>
                        <a:rPr lang="en-US" sz="1400" dirty="0">
                          <a:effectLst/>
                          <a:latin typeface="Helvetica" panose="020B0604020202020204" pitchFamily="34" charset="0"/>
                          <a:ea typeface="宋体" panose="02010600030101010101" pitchFamily="2" charset="-122"/>
                          <a:cs typeface="Helvetica" panose="020B0604020202020204" pitchFamily="34" charset="0"/>
                        </a:rPr>
                        <a:t>Land-use</a:t>
                      </a:r>
                      <a:endParaRPr lang="zh-CN" sz="1400" dirty="0">
                        <a:effectLst/>
                        <a:latin typeface="Helvetica" panose="020B0604020202020204" pitchFamily="34" charset="0"/>
                        <a:ea typeface="宋体" panose="02010600030101010101" pitchFamily="2" charset="-122"/>
                        <a:cs typeface="Helvetica" panose="020B0604020202020204" pitchFamily="34"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indent="0" algn="l" hangingPunct="0">
                        <a:lnSpc>
                          <a:spcPct val="100000"/>
                        </a:lnSpc>
                        <a:spcAft>
                          <a:spcPts val="0"/>
                        </a:spcAft>
                      </a:pPr>
                      <a:r>
                        <a:rPr lang="en-US" sz="1400">
                          <a:effectLst/>
                          <a:latin typeface="Helvetica" panose="020B0604020202020204" pitchFamily="34" charset="0"/>
                          <a:ea typeface="宋体" panose="02010600030101010101" pitchFamily="2" charset="-122"/>
                          <a:cs typeface="Helvetica" panose="020B0604020202020204" pitchFamily="34" charset="0"/>
                        </a:rPr>
                        <a:t> </a:t>
                      </a:r>
                      <a:endParaRPr lang="zh-CN" sz="1400">
                        <a:effectLst/>
                        <a:latin typeface="Helvetica" panose="020B0604020202020204" pitchFamily="34" charset="0"/>
                        <a:ea typeface="宋体" panose="02010600030101010101" pitchFamily="2" charset="-122"/>
                        <a:cs typeface="Helvetica" panose="020B0604020202020204" pitchFamily="34"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gridSpan="3">
                  <a:txBody>
                    <a:bodyPr/>
                    <a:lstStyle/>
                    <a:p>
                      <a:pPr indent="0" algn="ctr" hangingPunct="0">
                        <a:lnSpc>
                          <a:spcPct val="100000"/>
                        </a:lnSpc>
                        <a:spcAft>
                          <a:spcPts val="0"/>
                        </a:spcAft>
                      </a:pPr>
                      <a:r>
                        <a:rPr lang="en-US" sz="1400" dirty="0">
                          <a:effectLst/>
                          <a:latin typeface="Helvetica" panose="020B0604020202020204" pitchFamily="34" charset="0"/>
                          <a:ea typeface="宋体" panose="02010600030101010101" pitchFamily="2" charset="-122"/>
                          <a:cs typeface="Helvetica" panose="020B0604020202020204" pitchFamily="34" charset="0"/>
                        </a:rPr>
                        <a:t>Impedance</a:t>
                      </a:r>
                      <a:endParaRPr lang="zh-CN" sz="1400" dirty="0">
                        <a:effectLst/>
                        <a:latin typeface="Helvetica" panose="020B0604020202020204" pitchFamily="34" charset="0"/>
                        <a:ea typeface="宋体" panose="02010600030101010101" pitchFamily="2" charset="-122"/>
                        <a:cs typeface="Helvetica" panose="020B0604020202020204" pitchFamily="34"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462031001"/>
                  </a:ext>
                </a:extLst>
              </a:tr>
              <a:tr h="283544">
                <a:tc vMerge="1">
                  <a:txBody>
                    <a:bodyPr/>
                    <a:lstStyle/>
                    <a:p>
                      <a:endParaRPr lang="zh-CN" altLang="en-US"/>
                    </a:p>
                  </a:txBody>
                  <a:tcPr/>
                </a:tc>
                <a:tc vMerge="1">
                  <a:txBody>
                    <a:bodyPr/>
                    <a:lstStyle/>
                    <a:p>
                      <a:endParaRPr lang="zh-CN" altLang="en-US"/>
                    </a:p>
                  </a:txBody>
                  <a:tcPr/>
                </a:tc>
                <a:tc>
                  <a:txBody>
                    <a:bodyPr/>
                    <a:lstStyle/>
                    <a:p>
                      <a:pPr indent="0" algn="ctr" hangingPunct="0">
                        <a:lnSpc>
                          <a:spcPct val="100000"/>
                        </a:lnSpc>
                        <a:spcAft>
                          <a:spcPts val="0"/>
                        </a:spcAft>
                      </a:pPr>
                      <a:r>
                        <a:rPr lang="en-US" sz="1400" dirty="0">
                          <a:effectLst/>
                          <a:latin typeface="Helvetica" panose="020B0604020202020204" pitchFamily="34" charset="0"/>
                          <a:ea typeface="宋体" panose="02010600030101010101" pitchFamily="2" charset="-122"/>
                          <a:cs typeface="Helvetica" panose="020B0604020202020204" pitchFamily="34" charset="0"/>
                        </a:rPr>
                        <a:t>C</a:t>
                      </a:r>
                      <a:endParaRPr lang="zh-CN" sz="1400" dirty="0">
                        <a:effectLst/>
                        <a:latin typeface="Helvetica" panose="020B0604020202020204" pitchFamily="34" charset="0"/>
                        <a:ea typeface="宋体" panose="02010600030101010101" pitchFamily="2" charset="-122"/>
                        <a:cs typeface="Helvetica" panose="020B0604020202020204" pitchFamily="34"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400" dirty="0">
                          <a:effectLst/>
                          <a:latin typeface="Helvetica" panose="020B0604020202020204" pitchFamily="34" charset="0"/>
                          <a:ea typeface="宋体" panose="02010600030101010101" pitchFamily="2" charset="-122"/>
                          <a:cs typeface="Helvetica" panose="020B0604020202020204" pitchFamily="34" charset="0"/>
                        </a:rPr>
                        <a:t>O</a:t>
                      </a:r>
                      <a:endParaRPr lang="zh-CN" sz="1400" dirty="0">
                        <a:effectLst/>
                        <a:latin typeface="Helvetica" panose="020B0604020202020204" pitchFamily="34" charset="0"/>
                        <a:ea typeface="宋体" panose="02010600030101010101" pitchFamily="2" charset="-122"/>
                        <a:cs typeface="Helvetica" panose="020B0604020202020204" pitchFamily="34"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400" dirty="0">
                          <a:effectLst/>
                          <a:latin typeface="Helvetica" panose="020B0604020202020204" pitchFamily="34" charset="0"/>
                          <a:ea typeface="宋体" panose="02010600030101010101" pitchFamily="2" charset="-122"/>
                          <a:cs typeface="Helvetica" panose="020B0604020202020204" pitchFamily="34" charset="0"/>
                        </a:rPr>
                        <a:t>R</a:t>
                      </a:r>
                      <a:endParaRPr lang="zh-CN" sz="1400" dirty="0">
                        <a:effectLst/>
                        <a:latin typeface="Helvetica" panose="020B0604020202020204" pitchFamily="34" charset="0"/>
                        <a:ea typeface="宋体" panose="02010600030101010101" pitchFamily="2" charset="-122"/>
                        <a:cs typeface="Helvetica" panose="020B0604020202020204" pitchFamily="34"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400" dirty="0">
                          <a:effectLst/>
                          <a:latin typeface="Helvetica" panose="020B0604020202020204" pitchFamily="34" charset="0"/>
                          <a:ea typeface="宋体" panose="02010600030101010101" pitchFamily="2" charset="-122"/>
                          <a:cs typeface="Helvetica" panose="020B0604020202020204" pitchFamily="34" charset="0"/>
                        </a:rPr>
                        <a:t>E</a:t>
                      </a:r>
                      <a:endParaRPr lang="zh-CN" sz="1400" dirty="0">
                        <a:effectLst/>
                        <a:latin typeface="Helvetica" panose="020B0604020202020204" pitchFamily="34" charset="0"/>
                        <a:ea typeface="宋体" panose="02010600030101010101" pitchFamily="2" charset="-122"/>
                        <a:cs typeface="Helvetica" panose="020B0604020202020204" pitchFamily="34"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400" dirty="0">
                          <a:effectLst/>
                          <a:latin typeface="Helvetica" panose="020B0604020202020204" pitchFamily="34" charset="0"/>
                          <a:ea typeface="宋体" panose="02010600030101010101" pitchFamily="2" charset="-122"/>
                          <a:cs typeface="Helvetica" panose="020B0604020202020204" pitchFamily="34" charset="0"/>
                        </a:rPr>
                        <a:t>L-A</a:t>
                      </a:r>
                      <a:endParaRPr lang="zh-CN" sz="1400" dirty="0">
                        <a:effectLst/>
                        <a:latin typeface="Helvetica" panose="020B0604020202020204" pitchFamily="34" charset="0"/>
                        <a:ea typeface="宋体" panose="02010600030101010101" pitchFamily="2" charset="-122"/>
                        <a:cs typeface="Helvetica" panose="020B0604020202020204" pitchFamily="34"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400" dirty="0">
                          <a:effectLst/>
                          <a:latin typeface="Helvetica" panose="020B0604020202020204" pitchFamily="34" charset="0"/>
                          <a:ea typeface="宋体" panose="02010600030101010101" pitchFamily="2" charset="-122"/>
                          <a:cs typeface="Helvetica" panose="020B0604020202020204" pitchFamily="34" charset="0"/>
                        </a:rPr>
                        <a:t> </a:t>
                      </a:r>
                      <a:endParaRPr lang="zh-CN" sz="1400" dirty="0">
                        <a:effectLst/>
                        <a:latin typeface="Helvetica" panose="020B0604020202020204" pitchFamily="34" charset="0"/>
                        <a:ea typeface="宋体" panose="02010600030101010101" pitchFamily="2" charset="-122"/>
                        <a:cs typeface="Helvetica" panose="020B0604020202020204" pitchFamily="34"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400" dirty="0">
                          <a:effectLst/>
                          <a:latin typeface="Helvetica" panose="020B0604020202020204" pitchFamily="34" charset="0"/>
                          <a:ea typeface="宋体" panose="02010600030101010101" pitchFamily="2" charset="-122"/>
                          <a:cs typeface="Helvetica" panose="020B0604020202020204" pitchFamily="34" charset="0"/>
                        </a:rPr>
                        <a:t>D</a:t>
                      </a:r>
                      <a:endParaRPr lang="zh-CN" sz="1400" dirty="0">
                        <a:effectLst/>
                        <a:latin typeface="Helvetica" panose="020B0604020202020204" pitchFamily="34" charset="0"/>
                        <a:ea typeface="宋体" panose="02010600030101010101" pitchFamily="2" charset="-122"/>
                        <a:cs typeface="Helvetica" panose="020B0604020202020204" pitchFamily="34"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400" dirty="0">
                          <a:effectLst/>
                          <a:latin typeface="Helvetica" panose="020B0604020202020204" pitchFamily="34" charset="0"/>
                          <a:ea typeface="宋体" panose="02010600030101010101" pitchFamily="2" charset="-122"/>
                          <a:cs typeface="Helvetica" panose="020B0604020202020204" pitchFamily="34" charset="0"/>
                        </a:rPr>
                        <a:t>B-C</a:t>
                      </a:r>
                      <a:endParaRPr lang="zh-CN" sz="1400" dirty="0">
                        <a:effectLst/>
                        <a:latin typeface="Helvetica" panose="020B0604020202020204" pitchFamily="34" charset="0"/>
                        <a:ea typeface="宋体" panose="02010600030101010101" pitchFamily="2" charset="-122"/>
                        <a:cs typeface="Helvetica" panose="020B0604020202020204" pitchFamily="34"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400" dirty="0">
                          <a:effectLst/>
                          <a:latin typeface="Helvetica" panose="020B0604020202020204" pitchFamily="34" charset="0"/>
                          <a:ea typeface="宋体" panose="02010600030101010101" pitchFamily="2" charset="-122"/>
                          <a:cs typeface="Helvetica" panose="020B0604020202020204" pitchFamily="34" charset="0"/>
                        </a:rPr>
                        <a:t>B-A</a:t>
                      </a:r>
                      <a:endParaRPr lang="zh-CN" sz="1400" dirty="0">
                        <a:effectLst/>
                        <a:latin typeface="Helvetica" panose="020B0604020202020204" pitchFamily="34" charset="0"/>
                        <a:ea typeface="宋体" panose="02010600030101010101" pitchFamily="2" charset="-122"/>
                        <a:cs typeface="Helvetica" panose="020B0604020202020204" pitchFamily="34"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2030222970"/>
                  </a:ext>
                </a:extLst>
              </a:tr>
              <a:tr h="426720">
                <a:tc>
                  <a:txBody>
                    <a:bodyPr/>
                    <a:lstStyle/>
                    <a:p>
                      <a:pPr indent="0" algn="ctr" hangingPunct="0">
                        <a:spcAft>
                          <a:spcPts val="0"/>
                        </a:spcAft>
                      </a:pPr>
                      <a:r>
                        <a:rPr lang="en-US" altLang="zh-CN" sz="1400" dirty="0">
                          <a:solidFill>
                            <a:srgbClr val="000000"/>
                          </a:solidFill>
                          <a:effectLst/>
                          <a:latin typeface="Helvetica" panose="020B0604020202020204" pitchFamily="34" charset="0"/>
                          <a:ea typeface="+mn-ea"/>
                          <a:cs typeface="Helvetica" panose="020B0604020202020204" pitchFamily="34" charset="0"/>
                        </a:rPr>
                        <a:t>Low-density residence</a:t>
                      </a: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ja-JP" altLang="en-US" sz="1400" dirty="0">
                          <a:effectLst/>
                          <a:latin typeface="Times" panose="02020603050405020304" pitchFamily="18" charset="0"/>
                          <a:ea typeface="宋体" panose="02010600030101010101" pitchFamily="2" charset="-122"/>
                          <a:cs typeface="Times New Roman" panose="02020603050405020304" pitchFamily="18" charset="0"/>
                        </a:rPr>
                        <a:t>賀茂</a:t>
                      </a:r>
                      <a:endParaRPr lang="zh-CN" sz="14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0.95</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0.94</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0.94</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0.93</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0.97</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　</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1.07</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1.01</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1.00</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232850442"/>
                  </a:ext>
                </a:extLst>
              </a:tr>
              <a:tr h="426720">
                <a:tc>
                  <a:txBody>
                    <a:bodyPr/>
                    <a:lstStyle/>
                    <a:p>
                      <a:pPr indent="0" algn="ctr" hangingPunct="0">
                        <a:spcAft>
                          <a:spcPts val="0"/>
                        </a:spcAft>
                      </a:pPr>
                      <a:r>
                        <a:rPr lang="en-US" altLang="zh-CN" sz="1400" dirty="0">
                          <a:solidFill>
                            <a:srgbClr val="000000"/>
                          </a:solidFill>
                          <a:effectLst/>
                          <a:latin typeface="Helvetica" panose="020B0604020202020204" pitchFamily="34" charset="0"/>
                          <a:ea typeface="+mn-ea"/>
                          <a:cs typeface="Helvetica" panose="020B0604020202020204" pitchFamily="34" charset="0"/>
                        </a:rPr>
                        <a:t>High-density residence</a:t>
                      </a: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ja-JP" altLang="en-US" sz="1400" dirty="0">
                          <a:effectLst/>
                          <a:latin typeface="Times" panose="02020603050405020304" pitchFamily="18" charset="0"/>
                          <a:ea typeface="宋体" panose="02010600030101010101" pitchFamily="2" charset="-122"/>
                          <a:cs typeface="Times New Roman" panose="02020603050405020304" pitchFamily="18" charset="0"/>
                        </a:rPr>
                        <a:t>藤崎</a:t>
                      </a:r>
                      <a:endParaRPr lang="zh-CN" sz="14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1.01</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　</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0.99</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1.01</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0.98</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　</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0.95</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1.00</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1.00</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1558808812"/>
                  </a:ext>
                </a:extLst>
              </a:tr>
              <a:tr h="426720">
                <a:tc>
                  <a:txBody>
                    <a:bodyPr/>
                    <a:lstStyle/>
                    <a:p>
                      <a:pPr indent="0" algn="ctr" hangingPunct="0">
                        <a:spcAft>
                          <a:spcPts val="0"/>
                        </a:spcAft>
                      </a:pPr>
                      <a:r>
                        <a:rPr lang="en-US" sz="1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Education</a:t>
                      </a: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ja-JP" altLang="en-US" sz="1400" dirty="0">
                          <a:effectLst/>
                          <a:latin typeface="Times" panose="02020603050405020304" pitchFamily="18" charset="0"/>
                          <a:ea typeface="宋体" panose="02010600030101010101" pitchFamily="2" charset="-122"/>
                          <a:cs typeface="Times New Roman" panose="02020603050405020304" pitchFamily="18" charset="0"/>
                        </a:rPr>
                        <a:t>箱崎九大前</a:t>
                      </a:r>
                      <a:endParaRPr lang="zh-CN" sz="14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1.02</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　</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1.02</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1.03</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0.99</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lnSpc>
                          <a:spcPct val="100000"/>
                        </a:lnSpc>
                        <a:spcAft>
                          <a:spcPts val="0"/>
                        </a:spcAft>
                      </a:pPr>
                      <a:r>
                        <a:rPr lang="de-DE" sz="1400" dirty="0">
                          <a:solidFill>
                            <a:srgbClr val="000000"/>
                          </a:solidFill>
                          <a:effectLst/>
                          <a:latin typeface="Helvetica" panose="020B0604020202020204" pitchFamily="34" charset="0"/>
                          <a:ea typeface="宋体" panose="02010600030101010101" pitchFamily="2" charset="-122"/>
                          <a:cs typeface="Helvetica" panose="020B0604020202020204" pitchFamily="34" charset="0"/>
                        </a:rPr>
                        <a:t>　</a:t>
                      </a:r>
                      <a:endParaRPr lang="zh-CN" sz="1400" dirty="0">
                        <a:effectLst/>
                        <a:latin typeface="Helvetica" panose="020B0604020202020204" pitchFamily="34" charset="0"/>
                        <a:ea typeface="宋体" panose="02010600030101010101" pitchFamily="2" charset="-122"/>
                        <a:cs typeface="Helvetica" panose="020B0604020202020204" pitchFamily="34" charset="0"/>
                      </a:endParaRPr>
                    </a:p>
                  </a:txBody>
                  <a:tcPr marL="110370" marR="11037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-0.13</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de-DE"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0.00　</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0.00</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2008956217"/>
                  </a:ext>
                </a:extLst>
              </a:tr>
              <a:tr h="426720">
                <a:tc>
                  <a:txBody>
                    <a:bodyPr/>
                    <a:lstStyle/>
                    <a:p>
                      <a:pPr indent="0" algn="ctr" hangingPunct="0">
                        <a:spcAft>
                          <a:spcPts val="0"/>
                        </a:spcAft>
                      </a:pPr>
                      <a:r>
                        <a:rPr lang="en-US" sz="1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Office</a:t>
                      </a: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ja-JP" altLang="en-US" sz="1400" dirty="0">
                          <a:effectLst/>
                          <a:latin typeface="Times" panose="02020603050405020304" pitchFamily="18" charset="0"/>
                          <a:ea typeface="宋体" panose="02010600030101010101" pitchFamily="2" charset="-122"/>
                          <a:cs typeface="Times New Roman" panose="02020603050405020304" pitchFamily="18" charset="0"/>
                        </a:rPr>
                        <a:t>呉服町</a:t>
                      </a:r>
                      <a:endParaRPr lang="zh-CN" sz="14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1.02</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0.98</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1.02</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1.06</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0.99</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　</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　</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1.00</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1.00</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502000185"/>
                  </a:ext>
                </a:extLst>
              </a:tr>
              <a:tr h="426720">
                <a:tc>
                  <a:txBody>
                    <a:bodyPr/>
                    <a:lstStyle/>
                    <a:p>
                      <a:pPr indent="0" algn="ctr" hangingPunct="0">
                        <a:spcAft>
                          <a:spcPts val="0"/>
                        </a:spcAft>
                      </a:pPr>
                      <a:r>
                        <a:rPr lang="en-US" altLang="zh-CN" sz="1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Commerce</a:t>
                      </a: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ja-JP" altLang="en-US" sz="1400" dirty="0">
                          <a:effectLst/>
                          <a:latin typeface="Times" panose="02020603050405020304" pitchFamily="18" charset="0"/>
                          <a:ea typeface="宋体" panose="02010600030101010101" pitchFamily="2" charset="-122"/>
                          <a:cs typeface="Times New Roman" panose="02020603050405020304" pitchFamily="18" charset="0"/>
                        </a:rPr>
                        <a:t>天神</a:t>
                      </a:r>
                      <a:endParaRPr lang="zh-CN" sz="14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1.00</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0.99</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1.01</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1.03</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1.02</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de-DE"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　</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1.06</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de-DE"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　</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1.00</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2262010766"/>
                  </a:ext>
                </a:extLst>
              </a:tr>
              <a:tr h="426720">
                <a:tc>
                  <a:txBody>
                    <a:bodyPr/>
                    <a:lstStyle/>
                    <a:p>
                      <a:pPr indent="0" algn="ctr" hangingPunct="0">
                        <a:spcAft>
                          <a:spcPts val="0"/>
                        </a:spcAft>
                      </a:pPr>
                      <a:r>
                        <a:rPr lang="en-US" altLang="zh-CN" sz="1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Airport</a:t>
                      </a:r>
                    </a:p>
                  </a:txBody>
                  <a:tcPr marL="68580" marR="68580" marT="0" marB="0" anchor="ctr">
                    <a:lnL>
                      <a:noFill/>
                    </a:lnL>
                    <a:lnR>
                      <a:noFill/>
                    </a:lnR>
                    <a:lnT w="12700" cap="flat" cmpd="sng" algn="ctr">
                      <a:solidFill>
                        <a:srgbClr val="808080"/>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ja-JP" altLang="en-US" sz="1400" dirty="0">
                          <a:effectLst/>
                          <a:latin typeface="Times" panose="02020603050405020304" pitchFamily="18" charset="0"/>
                          <a:ea typeface="宋体" panose="02010600030101010101" pitchFamily="2" charset="-122"/>
                          <a:cs typeface="Times New Roman" panose="02020603050405020304" pitchFamily="18" charset="0"/>
                        </a:rPr>
                        <a:t>空港</a:t>
                      </a:r>
                      <a:endParaRPr lang="zh-CN" sz="14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0.97</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1.03</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0.99</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0.99</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1.03</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　</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0.92</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1.00</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rPr>
                        <a:t>1.00</a:t>
                      </a:r>
                      <a:endParaRPr lang="zh-CN" sz="1400" kern="1200" dirty="0">
                        <a:solidFill>
                          <a:srgbClr val="000000"/>
                        </a:solidFill>
                        <a:effectLst/>
                        <a:latin typeface="Helvetica" panose="020B0604020202020204" pitchFamily="34" charset="0"/>
                        <a:ea typeface="Yu Gothic" panose="020B0400000000000000" pitchFamily="34" charset="-128"/>
                        <a:cs typeface="Helvetica" panose="020B0604020202020204" pitchFamily="34"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73957963"/>
                  </a:ext>
                </a:extLst>
              </a:tr>
            </a:tbl>
          </a:graphicData>
        </a:graphic>
      </p:graphicFrame>
      <p:sp>
        <p:nvSpPr>
          <p:cNvPr id="11" name="矩形: 圆角 10">
            <a:extLst>
              <a:ext uri="{FF2B5EF4-FFF2-40B4-BE49-F238E27FC236}">
                <a16:creationId xmlns:a16="http://schemas.microsoft.com/office/drawing/2014/main" id="{96BA2E15-2D2A-4C16-8561-E5479446E4AB}"/>
              </a:ext>
            </a:extLst>
          </p:cNvPr>
          <p:cNvSpPr/>
          <p:nvPr/>
        </p:nvSpPr>
        <p:spPr>
          <a:xfrm>
            <a:off x="4640826" y="2133600"/>
            <a:ext cx="505056" cy="717755"/>
          </a:xfrm>
          <a:prstGeom prst="roundRect">
            <a:avLst/>
          </a:prstGeom>
          <a:noFill/>
          <a:ln w="19050">
            <a:solidFill>
              <a:srgbClr val="FF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elvetica" panose="020B0604020202020204" pitchFamily="34" charset="0"/>
              <a:cs typeface="Helvetica" panose="020B0604020202020204" pitchFamily="34" charset="0"/>
            </a:endParaRPr>
          </a:p>
        </p:txBody>
      </p:sp>
      <p:sp>
        <p:nvSpPr>
          <p:cNvPr id="16" name="矩形: 圆角 15">
            <a:extLst>
              <a:ext uri="{FF2B5EF4-FFF2-40B4-BE49-F238E27FC236}">
                <a16:creationId xmlns:a16="http://schemas.microsoft.com/office/drawing/2014/main" id="{64EF2D50-1A4F-4A37-AF31-3379FCDCCF4E}"/>
              </a:ext>
            </a:extLst>
          </p:cNvPr>
          <p:cNvSpPr/>
          <p:nvPr/>
        </p:nvSpPr>
        <p:spPr>
          <a:xfrm>
            <a:off x="3972231" y="3389330"/>
            <a:ext cx="549637" cy="297767"/>
          </a:xfrm>
          <a:prstGeom prst="roundRect">
            <a:avLst/>
          </a:prstGeom>
          <a:noFill/>
          <a:ln w="19050">
            <a:solidFill>
              <a:srgbClr val="FF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elvetica" panose="020B0604020202020204" pitchFamily="34" charset="0"/>
              <a:cs typeface="Helvetica" panose="020B0604020202020204" pitchFamily="34" charset="0"/>
            </a:endParaRPr>
          </a:p>
        </p:txBody>
      </p:sp>
      <p:sp>
        <p:nvSpPr>
          <p:cNvPr id="17" name="矩形: 圆角 16">
            <a:extLst>
              <a:ext uri="{FF2B5EF4-FFF2-40B4-BE49-F238E27FC236}">
                <a16:creationId xmlns:a16="http://schemas.microsoft.com/office/drawing/2014/main" id="{E1545079-0A88-477A-AC55-8A6FAF20F3B8}"/>
              </a:ext>
            </a:extLst>
          </p:cNvPr>
          <p:cNvSpPr/>
          <p:nvPr/>
        </p:nvSpPr>
        <p:spPr>
          <a:xfrm>
            <a:off x="3323303" y="3814915"/>
            <a:ext cx="560438" cy="319151"/>
          </a:xfrm>
          <a:prstGeom prst="roundRect">
            <a:avLst/>
          </a:prstGeom>
          <a:noFill/>
          <a:ln w="19050">
            <a:solidFill>
              <a:srgbClr val="FF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elvetica" panose="020B0604020202020204" pitchFamily="34" charset="0"/>
              <a:cs typeface="Helvetica" panose="020B0604020202020204" pitchFamily="34" charset="0"/>
            </a:endParaRPr>
          </a:p>
        </p:txBody>
      </p:sp>
      <p:grpSp>
        <p:nvGrpSpPr>
          <p:cNvPr id="20" name="组合 19">
            <a:extLst>
              <a:ext uri="{FF2B5EF4-FFF2-40B4-BE49-F238E27FC236}">
                <a16:creationId xmlns:a16="http://schemas.microsoft.com/office/drawing/2014/main" id="{EDFBBE54-634D-478D-B70C-C7486B4D953C}"/>
              </a:ext>
            </a:extLst>
          </p:cNvPr>
          <p:cNvGrpSpPr/>
          <p:nvPr/>
        </p:nvGrpSpPr>
        <p:grpSpPr>
          <a:xfrm>
            <a:off x="306570" y="591906"/>
            <a:ext cx="3305131" cy="461665"/>
            <a:chOff x="-3" y="4326643"/>
            <a:chExt cx="3305131" cy="461665"/>
          </a:xfrm>
        </p:grpSpPr>
        <p:sp>
          <p:nvSpPr>
            <p:cNvPr id="21" name="矩形 20">
              <a:extLst>
                <a:ext uri="{FF2B5EF4-FFF2-40B4-BE49-F238E27FC236}">
                  <a16:creationId xmlns:a16="http://schemas.microsoft.com/office/drawing/2014/main" id="{2C695B2F-E912-40A2-9E41-F17B4C5AB435}"/>
                </a:ext>
              </a:extLst>
            </p:cNvPr>
            <p:cNvSpPr/>
            <p:nvPr/>
          </p:nvSpPr>
          <p:spPr>
            <a:xfrm>
              <a:off x="-3" y="4460785"/>
              <a:ext cx="193382" cy="193382"/>
            </a:xfrm>
            <a:prstGeom prst="rect">
              <a:avLst/>
            </a:prstGeom>
            <a:solidFill>
              <a:srgbClr val="FF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22" name="文本框 21">
              <a:extLst>
                <a:ext uri="{FF2B5EF4-FFF2-40B4-BE49-F238E27FC236}">
                  <a16:creationId xmlns:a16="http://schemas.microsoft.com/office/drawing/2014/main" id="{EABCA205-05E1-46B1-B3A4-F0C55C0EF212}"/>
                </a:ext>
              </a:extLst>
            </p:cNvPr>
            <p:cNvSpPr txBox="1"/>
            <p:nvPr/>
          </p:nvSpPr>
          <p:spPr>
            <a:xfrm>
              <a:off x="193379" y="4326643"/>
              <a:ext cx="3111749" cy="461665"/>
            </a:xfrm>
            <a:prstGeom prst="rect">
              <a:avLst/>
            </a:prstGeom>
            <a:noFill/>
          </p:spPr>
          <p:txBody>
            <a:bodyPr wrap="none" rtlCol="0">
              <a:spAutoFit/>
            </a:bodyPr>
            <a:lstStyle/>
            <a:p>
              <a:r>
                <a:rPr lang="en-US" altLang="zh-CN" sz="2400" dirty="0">
                  <a:latin typeface="Helvetica" panose="020B0604020202020204" pitchFamily="34" charset="0"/>
                  <a:ea typeface="+mj-ea"/>
                  <a:cs typeface="Helvetica" panose="020B0604020202020204" pitchFamily="34" charset="0"/>
                </a:rPr>
                <a:t>Discussion for results</a:t>
              </a:r>
            </a:p>
          </p:txBody>
        </p:sp>
      </p:grpSp>
      <p:grpSp>
        <p:nvGrpSpPr>
          <p:cNvPr id="24" name="组合 23">
            <a:extLst>
              <a:ext uri="{FF2B5EF4-FFF2-40B4-BE49-F238E27FC236}">
                <a16:creationId xmlns:a16="http://schemas.microsoft.com/office/drawing/2014/main" id="{95F3B5ED-DDFF-4A25-9A25-2933CA17087F}"/>
              </a:ext>
            </a:extLst>
          </p:cNvPr>
          <p:cNvGrpSpPr/>
          <p:nvPr/>
        </p:nvGrpSpPr>
        <p:grpSpPr>
          <a:xfrm>
            <a:off x="499952" y="4995195"/>
            <a:ext cx="7739480" cy="1274464"/>
            <a:chOff x="499952" y="4723535"/>
            <a:chExt cx="7739480" cy="1274464"/>
          </a:xfrm>
        </p:grpSpPr>
        <p:sp>
          <p:nvSpPr>
            <p:cNvPr id="25" name="矩形 24">
              <a:extLst>
                <a:ext uri="{FF2B5EF4-FFF2-40B4-BE49-F238E27FC236}">
                  <a16:creationId xmlns:a16="http://schemas.microsoft.com/office/drawing/2014/main" id="{B7F24DEF-642F-4905-BA91-E9B70EF0258C}"/>
                </a:ext>
              </a:extLst>
            </p:cNvPr>
            <p:cNvSpPr/>
            <p:nvPr/>
          </p:nvSpPr>
          <p:spPr>
            <a:xfrm>
              <a:off x="499952" y="4723535"/>
              <a:ext cx="1127232" cy="369332"/>
            </a:xfrm>
            <a:prstGeom prst="rect">
              <a:avLst/>
            </a:prstGeom>
          </p:spPr>
          <p:txBody>
            <a:bodyPr wrap="none">
              <a:spAutoFit/>
            </a:bodyPr>
            <a:lstStyle/>
            <a:p>
              <a:pPr marL="285750" indent="-285750">
                <a:buFont typeface="Wingdings" panose="05000000000000000000" pitchFamily="2" charset="2"/>
                <a:buChar char="l"/>
              </a:pPr>
              <a:r>
                <a:rPr lang="en-US" altLang="zh-CN" dirty="0">
                  <a:solidFill>
                    <a:schemeClr val="tx1">
                      <a:lumMod val="95000"/>
                      <a:lumOff val="5000"/>
                    </a:schemeClr>
                  </a:solidFill>
                  <a:latin typeface="Helvetica" panose="020B0604020202020204" pitchFamily="34" charset="0"/>
                  <a:cs typeface="Helvetica" panose="020B0604020202020204" pitchFamily="34" charset="0"/>
                </a:rPr>
                <a:t>Result</a:t>
              </a:r>
              <a:endParaRPr lang="zh-CN" altLang="en-US" dirty="0"/>
            </a:p>
          </p:txBody>
        </p:sp>
        <p:sp>
          <p:nvSpPr>
            <p:cNvPr id="26" name="矩形 25">
              <a:extLst>
                <a:ext uri="{FF2B5EF4-FFF2-40B4-BE49-F238E27FC236}">
                  <a16:creationId xmlns:a16="http://schemas.microsoft.com/office/drawing/2014/main" id="{D67D967F-B57E-4A9E-921C-1648B601FF4A}"/>
                </a:ext>
              </a:extLst>
            </p:cNvPr>
            <p:cNvSpPr/>
            <p:nvPr/>
          </p:nvSpPr>
          <p:spPr>
            <a:xfrm>
              <a:off x="736846" y="5074669"/>
              <a:ext cx="7502586" cy="923330"/>
            </a:xfrm>
            <a:prstGeom prst="rect">
              <a:avLst/>
            </a:prstGeom>
          </p:spPr>
          <p:txBody>
            <a:bodyPr wrap="square">
              <a:spAutoFit/>
            </a:bodyPr>
            <a:lstStyle/>
            <a:p>
              <a:r>
                <a:rPr lang="en-US" altLang="zh-CN" dirty="0">
                  <a:latin typeface="Helvetica" panose="020B0604020202020204" pitchFamily="34" charset="0"/>
                  <a:cs typeface="Helvetica" panose="020B0604020202020204" pitchFamily="34" charset="0"/>
                </a:rPr>
                <a:t>Land use increased in </a:t>
              </a:r>
              <a:r>
                <a:rPr lang="en-US" altLang="zh-CN" dirty="0">
                  <a:solidFill>
                    <a:srgbClr val="FF3300"/>
                  </a:solidFill>
                  <a:latin typeface="Helvetica" panose="020B0604020202020204" pitchFamily="34" charset="0"/>
                  <a:cs typeface="Helvetica" panose="020B0604020202020204" pitchFamily="34" charset="0"/>
                </a:rPr>
                <a:t>departure station</a:t>
              </a:r>
              <a:r>
                <a:rPr lang="en-US" altLang="zh-CN" dirty="0">
                  <a:latin typeface="Helvetica" panose="020B0604020202020204" pitchFamily="34" charset="0"/>
                  <a:cs typeface="Helvetica" panose="020B0604020202020204" pitchFamily="34" charset="0"/>
                </a:rPr>
                <a:t>: The </a:t>
              </a:r>
              <a:r>
                <a:rPr lang="en-US" altLang="zh-CN" dirty="0">
                  <a:solidFill>
                    <a:srgbClr val="FF3300"/>
                  </a:solidFill>
                  <a:latin typeface="Helvetica" panose="020B0604020202020204" pitchFamily="34" charset="0"/>
                  <a:cs typeface="Helvetica" panose="020B0604020202020204" pitchFamily="34" charset="0"/>
                </a:rPr>
                <a:t>same type</a:t>
              </a:r>
              <a:r>
                <a:rPr lang="en-US" altLang="zh-CN" dirty="0">
                  <a:latin typeface="Helvetica" panose="020B0604020202020204" pitchFamily="34" charset="0"/>
                  <a:cs typeface="Helvetica" panose="020B0604020202020204" pitchFamily="34" charset="0"/>
                </a:rPr>
                <a:t> with the that of the </a:t>
              </a:r>
              <a:r>
                <a:rPr lang="en-US" altLang="zh-CN" dirty="0">
                  <a:solidFill>
                    <a:srgbClr val="FF3300"/>
                  </a:solidFill>
                  <a:latin typeface="Helvetica" panose="020B0604020202020204" pitchFamily="34" charset="0"/>
                  <a:cs typeface="Helvetica" panose="020B0604020202020204" pitchFamily="34" charset="0"/>
                </a:rPr>
                <a:t>destination</a:t>
              </a:r>
              <a:r>
                <a:rPr lang="en-US" altLang="zh-CN" dirty="0">
                  <a:latin typeface="Helvetica" panose="020B0604020202020204" pitchFamily="34" charset="0"/>
                  <a:cs typeface="Helvetica" panose="020B0604020202020204" pitchFamily="34" charset="0"/>
                </a:rPr>
                <a:t> station</a:t>
              </a:r>
            </a:p>
            <a:p>
              <a:r>
                <a:rPr lang="en-US" altLang="zh-CN" dirty="0">
                  <a:solidFill>
                    <a:srgbClr val="FF3300"/>
                  </a:solidFill>
                  <a:latin typeface="Helvetica" panose="020B0604020202020204" pitchFamily="34" charset="0"/>
                  <a:cs typeface="Helvetica" panose="020B0604020202020204" pitchFamily="34" charset="0"/>
                </a:rPr>
                <a:t>Probability of choosing </a:t>
              </a:r>
              <a:r>
                <a:rPr lang="en-US" altLang="zh-CN" dirty="0">
                  <a:latin typeface="Helvetica" panose="020B0604020202020204" pitchFamily="34" charset="0"/>
                  <a:cs typeface="Helvetica" panose="020B0604020202020204" pitchFamily="34" charset="0"/>
                </a:rPr>
                <a:t>the destination station: </a:t>
              </a:r>
              <a:r>
                <a:rPr lang="en-US" altLang="zh-CN" dirty="0">
                  <a:solidFill>
                    <a:srgbClr val="FF3300"/>
                  </a:solidFill>
                  <a:latin typeface="Helvetica" panose="020B0604020202020204" pitchFamily="34" charset="0"/>
                  <a:cs typeface="Helvetica" panose="020B0604020202020204" pitchFamily="34" charset="0"/>
                </a:rPr>
                <a:t>decrease</a:t>
              </a:r>
            </a:p>
          </p:txBody>
        </p:sp>
      </p:grpSp>
    </p:spTree>
    <p:extLst>
      <p:ext uri="{BB962C8B-B14F-4D97-AF65-F5344CB8AC3E}">
        <p14:creationId xmlns:p14="http://schemas.microsoft.com/office/powerpoint/2010/main" val="1519289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表格 15">
            <a:extLst>
              <a:ext uri="{FF2B5EF4-FFF2-40B4-BE49-F238E27FC236}">
                <a16:creationId xmlns:a16="http://schemas.microsoft.com/office/drawing/2014/main" id="{5467791D-20DD-43AD-A252-F3AC23A3FD8D}"/>
              </a:ext>
            </a:extLst>
          </p:cNvPr>
          <p:cNvGraphicFramePr>
            <a:graphicFrameLocks noGrp="1"/>
          </p:cNvGraphicFramePr>
          <p:nvPr>
            <p:extLst>
              <p:ext uri="{D42A27DB-BD31-4B8C-83A1-F6EECF244321}">
                <p14:modId xmlns:p14="http://schemas.microsoft.com/office/powerpoint/2010/main" val="3106240405"/>
              </p:ext>
            </p:extLst>
          </p:nvPr>
        </p:nvGraphicFramePr>
        <p:xfrm>
          <a:off x="297399" y="640864"/>
          <a:ext cx="8549199" cy="5764800"/>
        </p:xfrm>
        <a:graphic>
          <a:graphicData uri="http://schemas.openxmlformats.org/drawingml/2006/table">
            <a:tbl>
              <a:tblPr firstRow="1" firstCol="1" bandRow="1"/>
              <a:tblGrid>
                <a:gridCol w="922311">
                  <a:extLst>
                    <a:ext uri="{9D8B030D-6E8A-4147-A177-3AD203B41FA5}">
                      <a16:colId xmlns:a16="http://schemas.microsoft.com/office/drawing/2014/main" val="2628351163"/>
                    </a:ext>
                  </a:extLst>
                </a:gridCol>
                <a:gridCol w="1374426">
                  <a:extLst>
                    <a:ext uri="{9D8B030D-6E8A-4147-A177-3AD203B41FA5}">
                      <a16:colId xmlns:a16="http://schemas.microsoft.com/office/drawing/2014/main" val="2502733831"/>
                    </a:ext>
                  </a:extLst>
                </a:gridCol>
                <a:gridCol w="694718">
                  <a:extLst>
                    <a:ext uri="{9D8B030D-6E8A-4147-A177-3AD203B41FA5}">
                      <a16:colId xmlns:a16="http://schemas.microsoft.com/office/drawing/2014/main" val="1884390496"/>
                    </a:ext>
                  </a:extLst>
                </a:gridCol>
                <a:gridCol w="694718">
                  <a:extLst>
                    <a:ext uri="{9D8B030D-6E8A-4147-A177-3AD203B41FA5}">
                      <a16:colId xmlns:a16="http://schemas.microsoft.com/office/drawing/2014/main" val="3289626098"/>
                    </a:ext>
                  </a:extLst>
                </a:gridCol>
                <a:gridCol w="694718">
                  <a:extLst>
                    <a:ext uri="{9D8B030D-6E8A-4147-A177-3AD203B41FA5}">
                      <a16:colId xmlns:a16="http://schemas.microsoft.com/office/drawing/2014/main" val="2137226651"/>
                    </a:ext>
                  </a:extLst>
                </a:gridCol>
                <a:gridCol w="694718">
                  <a:extLst>
                    <a:ext uri="{9D8B030D-6E8A-4147-A177-3AD203B41FA5}">
                      <a16:colId xmlns:a16="http://schemas.microsoft.com/office/drawing/2014/main" val="1150514539"/>
                    </a:ext>
                  </a:extLst>
                </a:gridCol>
                <a:gridCol w="694718">
                  <a:extLst>
                    <a:ext uri="{9D8B030D-6E8A-4147-A177-3AD203B41FA5}">
                      <a16:colId xmlns:a16="http://schemas.microsoft.com/office/drawing/2014/main" val="1696517231"/>
                    </a:ext>
                  </a:extLst>
                </a:gridCol>
                <a:gridCol w="694718">
                  <a:extLst>
                    <a:ext uri="{9D8B030D-6E8A-4147-A177-3AD203B41FA5}">
                      <a16:colId xmlns:a16="http://schemas.microsoft.com/office/drawing/2014/main" val="1393346790"/>
                    </a:ext>
                  </a:extLst>
                </a:gridCol>
                <a:gridCol w="694718">
                  <a:extLst>
                    <a:ext uri="{9D8B030D-6E8A-4147-A177-3AD203B41FA5}">
                      <a16:colId xmlns:a16="http://schemas.microsoft.com/office/drawing/2014/main" val="468237921"/>
                    </a:ext>
                  </a:extLst>
                </a:gridCol>
                <a:gridCol w="694718">
                  <a:extLst>
                    <a:ext uri="{9D8B030D-6E8A-4147-A177-3AD203B41FA5}">
                      <a16:colId xmlns:a16="http://schemas.microsoft.com/office/drawing/2014/main" val="2326270092"/>
                    </a:ext>
                  </a:extLst>
                </a:gridCol>
                <a:gridCol w="694718">
                  <a:extLst>
                    <a:ext uri="{9D8B030D-6E8A-4147-A177-3AD203B41FA5}">
                      <a16:colId xmlns:a16="http://schemas.microsoft.com/office/drawing/2014/main" val="430365797"/>
                    </a:ext>
                  </a:extLst>
                </a:gridCol>
              </a:tblGrid>
              <a:tr h="170048">
                <a:tc gridSpan="2">
                  <a:txBody>
                    <a:bodyPr/>
                    <a:lstStyle/>
                    <a:p>
                      <a:pPr algn="ctr">
                        <a:spcAft>
                          <a:spcPts val="0"/>
                        </a:spcAft>
                      </a:pPr>
                      <a:r>
                        <a:rPr lang="en-US" sz="10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Year</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spcAft>
                          <a:spcPts val="0"/>
                        </a:spcAft>
                      </a:pPr>
                      <a:r>
                        <a:rPr lang="en-US" sz="10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2004</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2004</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2009</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2010</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2011</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2012</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2013</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2013</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2015</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3718041"/>
                  </a:ext>
                </a:extLst>
              </a:tr>
              <a:tr h="256073">
                <a:tc gridSpan="2">
                  <a:txBody>
                    <a:bodyPr/>
                    <a:lstStyle/>
                    <a:p>
                      <a:pPr algn="ctr">
                        <a:spcAft>
                          <a:spcPts val="0"/>
                        </a:spcAft>
                      </a:pPr>
                      <a:r>
                        <a:rPr lang="en-US" sz="10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Author</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spcAft>
                          <a:spcPts val="0"/>
                        </a:spcAft>
                      </a:pPr>
                      <a:r>
                        <a:rPr lang="en-US" sz="10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Chu</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Kuby</a:t>
                      </a:r>
                      <a:r>
                        <a:rPr lang="en-US" sz="10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et al.</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Taylor et al.</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Sohn and Shim</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Gutiérrez et al.</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Cardozo et al.</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Chakraborty et al.</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Zhao et al.</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Jun et al.</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4848098"/>
                  </a:ext>
                </a:extLst>
              </a:tr>
              <a:tr h="0">
                <a:tc gridSpan="2">
                  <a:txBody>
                    <a:bodyPr/>
                    <a:lstStyle/>
                    <a:p>
                      <a:pPr algn="ctr">
                        <a:spcAft>
                          <a:spcPts val="0"/>
                        </a:spcAft>
                      </a:pPr>
                      <a:r>
                        <a:rPr lang="en-US" sz="10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Catchment</a:t>
                      </a:r>
                    </a:p>
                    <a:p>
                      <a:pPr algn="ctr">
                        <a:spcAft>
                          <a:spcPts val="0"/>
                        </a:spcAft>
                      </a:pPr>
                      <a:r>
                        <a:rPr lang="en-US" sz="1000" kern="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(walking</a:t>
                      </a:r>
                      <a:r>
                        <a:rPr lang="en-US" sz="1000" kern="0" baseline="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 distance)</a:t>
                      </a:r>
                      <a:endParaRPr lang="en-US"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spcAft>
                          <a:spcPts val="0"/>
                        </a:spcAft>
                      </a:pPr>
                      <a:r>
                        <a:rPr lang="en-US" sz="1000" kern="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400m walking distance</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800m walking distance</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N/A</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N/A</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Distance-decay 800m buffer</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800m walking distance</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N/A</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800m radius</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300</a:t>
                      </a:r>
                      <a:r>
                        <a:rPr lang="en-US" sz="1000" kern="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m,600m,900m radius</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0111703"/>
                  </a:ext>
                </a:extLst>
              </a:tr>
              <a:tr h="0">
                <a:tc gridSpan="2">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Method</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spcAft>
                          <a:spcPts val="0"/>
                        </a:spcAft>
                      </a:pPr>
                      <a:r>
                        <a:rPr lang="en-US" sz="1000" kern="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Poisson Regression</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WLS</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2SLS</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OLS/SEM</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OLS</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OLS/GWR</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OLS/SEM</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OLS</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OLS/MGWR</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76703623"/>
                  </a:ext>
                </a:extLst>
              </a:tr>
              <a:tr h="170048">
                <a:tc gridSpan="2">
                  <a:txBody>
                    <a:bodyPr/>
                    <a:lstStyle/>
                    <a:p>
                      <a:pPr algn="ctr">
                        <a:spcAft>
                          <a:spcPts val="0"/>
                        </a:spcAft>
                      </a:pPr>
                      <a:r>
                        <a:rPr lang="en-US" sz="1000"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Sample Size</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spcAft>
                          <a:spcPts val="0"/>
                        </a:spcAft>
                      </a:pPr>
                      <a:r>
                        <a:rPr lang="en-US" sz="1000" kern="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2568</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268</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265</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251</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158</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190</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900</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55</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442</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5747150"/>
                  </a:ext>
                </a:extLst>
              </a:tr>
              <a:tr h="170048">
                <a:tc gridSpan="2">
                  <a:txBody>
                    <a:bodyPr/>
                    <a:lstStyle/>
                    <a:p>
                      <a:pPr algn="ctr">
                        <a:spcAft>
                          <a:spcPts val="0"/>
                        </a:spcAft>
                      </a:pPr>
                      <a:r>
                        <a:rPr lang="en-US" sz="1000"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Number of Valid Indicator</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spcAft>
                          <a:spcPts val="0"/>
                        </a:spcAft>
                      </a:pPr>
                      <a:r>
                        <a:rPr lang="en-US" sz="1000" kern="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15</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11</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8</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7</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9</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4</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9</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11</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11</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7766982"/>
                  </a:ext>
                </a:extLst>
              </a:tr>
              <a:tr h="170048">
                <a:tc gridSpan="2">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Coefficient of determination (Adjusted R</a:t>
                      </a:r>
                      <a:r>
                        <a:rPr lang="en-US" sz="1000" kern="0" baseline="300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0.54</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0.71</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0.91</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0.60</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0.73</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0.56</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0.69</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0.95</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0.77</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52456"/>
                  </a:ext>
                </a:extLst>
              </a:tr>
              <a:tr h="170048">
                <a:tc rowSpan="6">
                  <a:txBody>
                    <a:bodyPr/>
                    <a:lstStyle/>
                    <a:p>
                      <a:pPr algn="ctr">
                        <a:spcAft>
                          <a:spcPts val="0"/>
                        </a:spcAft>
                      </a:pPr>
                      <a:r>
                        <a:rPr lang="en-US" sz="1000" kern="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Building environment</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Built environment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926150248"/>
                  </a:ext>
                </a:extLst>
              </a:tr>
              <a:tr h="170048">
                <a:tc vMerge="1">
                  <a:txBody>
                    <a:bodyPr/>
                    <a:lstStyle/>
                    <a:p>
                      <a:endParaRPr lang="zh-CN" altLang="en-US"/>
                    </a:p>
                  </a:txBody>
                  <a:tcPr/>
                </a:tc>
                <a:tc>
                  <a:txBody>
                    <a:bodyPr/>
                    <a:lstStyle/>
                    <a:p>
                      <a:pPr algn="ctr">
                        <a:spcAft>
                          <a:spcPts val="0"/>
                        </a:spcAft>
                      </a:pPr>
                      <a:r>
                        <a:rPr lang="en-US" sz="1000"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Hospital</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803496174"/>
                  </a:ext>
                </a:extLst>
              </a:tr>
              <a:tr h="170048">
                <a:tc vMerge="1">
                  <a:txBody>
                    <a:bodyPr/>
                    <a:lstStyle/>
                    <a:p>
                      <a:endParaRPr lang="zh-CN" altLang="en-US"/>
                    </a:p>
                  </a:txBody>
                  <a:tcPr/>
                </a:tc>
                <a:tc>
                  <a:txBody>
                    <a:bodyPr/>
                    <a:lstStyle/>
                    <a:p>
                      <a:pPr algn="ctr">
                        <a:spcAft>
                          <a:spcPts val="0"/>
                        </a:spcAft>
                      </a:pPr>
                      <a:r>
                        <a:rPr lang="en-US" sz="1000"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School/University</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4023451786"/>
                  </a:ext>
                </a:extLst>
              </a:tr>
              <a:tr h="170048">
                <a:tc vMerge="1">
                  <a:txBody>
                    <a:bodyPr/>
                    <a:lstStyle/>
                    <a:p>
                      <a:endParaRPr lang="zh-CN" altLang="en-US"/>
                    </a:p>
                  </a:txBody>
                  <a:tcPr/>
                </a:tc>
                <a:tc>
                  <a:txBody>
                    <a:bodyPr/>
                    <a:lstStyle/>
                    <a:p>
                      <a:pPr algn="ctr">
                        <a:spcAft>
                          <a:spcPts val="0"/>
                        </a:spcAft>
                      </a:pPr>
                      <a:r>
                        <a:rPr lang="en-US" sz="1000"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CBD</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444618976"/>
                  </a:ext>
                </a:extLst>
              </a:tr>
              <a:tr h="170048">
                <a:tc vMerge="1">
                  <a:txBody>
                    <a:bodyPr/>
                    <a:lstStyle/>
                    <a:p>
                      <a:endParaRPr lang="zh-CN" altLang="en-US"/>
                    </a:p>
                  </a:txBody>
                  <a:tcPr/>
                </a:tc>
                <a:tc>
                  <a:txBody>
                    <a:bodyPr/>
                    <a:lstStyle/>
                    <a:p>
                      <a:pPr algn="ctr">
                        <a:spcAft>
                          <a:spcPts val="0"/>
                        </a:spcAft>
                      </a:pPr>
                      <a:r>
                        <a:rPr lang="en-US" sz="1000"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Land use mix</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587797640"/>
                  </a:ext>
                </a:extLst>
              </a:tr>
              <a:tr h="170048">
                <a:tc vMerge="1">
                  <a:txBody>
                    <a:bodyPr/>
                    <a:lstStyle/>
                    <a:p>
                      <a:endParaRPr lang="zh-CN" altLang="en-US"/>
                    </a:p>
                  </a:txBody>
                  <a:tcPr/>
                </a:tc>
                <a:tc>
                  <a:txBody>
                    <a:bodyPr/>
                    <a:lstStyle/>
                    <a:p>
                      <a:pPr algn="ctr">
                        <a:spcAft>
                          <a:spcPts val="0"/>
                        </a:spcAft>
                      </a:pPr>
                      <a:r>
                        <a:rPr lang="en-US" sz="1000"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Other infrastructures</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906434216"/>
                  </a:ext>
                </a:extLst>
              </a:tr>
              <a:tr h="256073">
                <a:tc rowSpan="6">
                  <a:txBody>
                    <a:bodyPr/>
                    <a:lstStyle/>
                    <a:p>
                      <a:pPr algn="ctr">
                        <a:spcAft>
                          <a:spcPts val="0"/>
                        </a:spcAft>
                      </a:pPr>
                      <a:r>
                        <a:rPr lang="en-US" sz="1000" kern="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 Transportation Accessibility</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Accessibility of pedestrian</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8993138"/>
                  </a:ext>
                </a:extLst>
              </a:tr>
              <a:tr h="170048">
                <a:tc vMerge="1">
                  <a:txBody>
                    <a:bodyPr/>
                    <a:lstStyle/>
                    <a:p>
                      <a:endParaRPr lang="zh-CN" altLang="en-US"/>
                    </a:p>
                  </a:txBody>
                  <a:tcPr/>
                </a:tc>
                <a:tc>
                  <a:txBody>
                    <a:bodyPr/>
                    <a:lstStyle/>
                    <a:p>
                      <a:pPr algn="ctr">
                        <a:spcAft>
                          <a:spcPts val="0"/>
                        </a:spcAft>
                      </a:pPr>
                      <a:r>
                        <a:rPr lang="en-US" sz="1000"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Accessibility of transfer</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4147040"/>
                  </a:ext>
                </a:extLst>
              </a:tr>
              <a:tr h="170048">
                <a:tc vMerge="1">
                  <a:txBody>
                    <a:bodyPr/>
                    <a:lstStyle/>
                    <a:p>
                      <a:endParaRPr lang="zh-CN" altLang="en-US"/>
                    </a:p>
                  </a:txBody>
                  <a:tcPr/>
                </a:tc>
                <a:tc>
                  <a:txBody>
                    <a:bodyPr/>
                    <a:lstStyle/>
                    <a:p>
                      <a:pPr algn="ctr">
                        <a:spcAft>
                          <a:spcPts val="0"/>
                        </a:spcAft>
                      </a:pPr>
                      <a:r>
                        <a:rPr lang="en-US" sz="1000"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Road coverage</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6244418"/>
                  </a:ext>
                </a:extLst>
              </a:tr>
              <a:tr h="170048">
                <a:tc vMerge="1">
                  <a:txBody>
                    <a:bodyPr/>
                    <a:lstStyle/>
                    <a:p>
                      <a:endParaRPr lang="zh-CN" altLang="en-US"/>
                    </a:p>
                  </a:txBody>
                  <a:tcPr/>
                </a:tc>
                <a:tc>
                  <a:txBody>
                    <a:bodyPr/>
                    <a:lstStyle/>
                    <a:p>
                      <a:pPr algn="ctr">
                        <a:spcAft>
                          <a:spcPts val="0"/>
                        </a:spcAft>
                      </a:pPr>
                      <a:r>
                        <a:rPr lang="en-US" sz="1000"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Parking</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43981"/>
                  </a:ext>
                </a:extLst>
              </a:tr>
              <a:tr h="256073">
                <a:tc vMerge="1">
                  <a:txBody>
                    <a:bodyPr/>
                    <a:lstStyle/>
                    <a:p>
                      <a:endParaRPr lang="zh-CN" altLang="en-US"/>
                    </a:p>
                  </a:txBody>
                  <a:tcPr/>
                </a:tc>
                <a:tc>
                  <a:txBody>
                    <a:bodyPr/>
                    <a:lstStyle/>
                    <a:p>
                      <a:pPr algn="ctr">
                        <a:spcAft>
                          <a:spcPts val="0"/>
                        </a:spcAft>
                      </a:pPr>
                      <a:r>
                        <a:rPr lang="en-US" sz="1000"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Service level of public transit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47918138"/>
                  </a:ext>
                </a:extLst>
              </a:tr>
              <a:tr h="170048">
                <a:tc vMerge="1">
                  <a:txBody>
                    <a:bodyPr/>
                    <a:lstStyle/>
                    <a:p>
                      <a:endParaRPr lang="zh-CN" altLang="en-US"/>
                    </a:p>
                  </a:txBody>
                  <a:tcPr/>
                </a:tc>
                <a:tc>
                  <a:txBody>
                    <a:bodyPr/>
                    <a:lstStyle/>
                    <a:p>
                      <a:pPr algn="ctr">
                        <a:spcAft>
                          <a:spcPts val="0"/>
                        </a:spcAft>
                      </a:pPr>
                      <a:r>
                        <a:rPr lang="en-US" sz="1000"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Locational factor</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000" kern="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000" kern="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000" kern="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3698229"/>
                  </a:ext>
                </a:extLst>
              </a:tr>
              <a:tr h="170048">
                <a:tc rowSpan="8">
                  <a:txBody>
                    <a:bodyPr/>
                    <a:lstStyle/>
                    <a:p>
                      <a:pPr algn="ctr">
                        <a:spcAft>
                          <a:spcPts val="0"/>
                        </a:spcAft>
                      </a:pPr>
                      <a:r>
                        <a:rPr lang="en-US" sz="1000" kern="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Demographic and Socioeconomic Environment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Population</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499876465"/>
                  </a:ext>
                </a:extLst>
              </a:tr>
              <a:tr h="170048">
                <a:tc vMerge="1">
                  <a:txBody>
                    <a:bodyPr/>
                    <a:lstStyle/>
                    <a:p>
                      <a:endParaRPr lang="zh-CN" altLang="en-US"/>
                    </a:p>
                  </a:txBody>
                  <a:tcPr/>
                </a:tc>
                <a:tc>
                  <a:txBody>
                    <a:bodyPr/>
                    <a:lstStyle/>
                    <a:p>
                      <a:pPr algn="ctr">
                        <a:spcAft>
                          <a:spcPts val="0"/>
                        </a:spcAft>
                      </a:pPr>
                      <a:r>
                        <a:rPr lang="en-US" sz="1000"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Employment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609622752"/>
                  </a:ext>
                </a:extLst>
              </a:tr>
              <a:tr h="170048">
                <a:tc vMerge="1">
                  <a:txBody>
                    <a:bodyPr/>
                    <a:lstStyle/>
                    <a:p>
                      <a:endParaRPr lang="zh-CN" altLang="en-US"/>
                    </a:p>
                  </a:txBody>
                  <a:tcPr/>
                </a:tc>
                <a:tc>
                  <a:txBody>
                    <a:bodyPr/>
                    <a:lstStyle/>
                    <a:p>
                      <a:pPr algn="ctr">
                        <a:spcAft>
                          <a:spcPts val="0"/>
                        </a:spcAft>
                      </a:pPr>
                      <a:r>
                        <a:rPr lang="en-US" sz="1000"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Age</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173869226"/>
                  </a:ext>
                </a:extLst>
              </a:tr>
              <a:tr h="170048">
                <a:tc vMerge="1">
                  <a:txBody>
                    <a:bodyPr/>
                    <a:lstStyle/>
                    <a:p>
                      <a:endParaRPr lang="zh-CN" altLang="en-US"/>
                    </a:p>
                  </a:txBody>
                  <a:tcPr/>
                </a:tc>
                <a:tc>
                  <a:txBody>
                    <a:bodyPr/>
                    <a:lstStyle/>
                    <a:p>
                      <a:pPr algn="ctr">
                        <a:spcAft>
                          <a:spcPts val="0"/>
                        </a:spcAft>
                      </a:pPr>
                      <a:r>
                        <a:rPr lang="en-US" sz="1000"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Tenant proportion</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2177470"/>
                  </a:ext>
                </a:extLst>
              </a:tr>
              <a:tr h="170048">
                <a:tc vMerge="1">
                  <a:txBody>
                    <a:bodyPr/>
                    <a:lstStyle/>
                    <a:p>
                      <a:endParaRPr lang="zh-CN" altLang="en-US"/>
                    </a:p>
                  </a:txBody>
                  <a:tcPr/>
                </a:tc>
                <a:tc>
                  <a:txBody>
                    <a:bodyPr/>
                    <a:lstStyle/>
                    <a:p>
                      <a:pPr algn="ctr">
                        <a:spcAft>
                          <a:spcPts val="0"/>
                        </a:spcAft>
                      </a:pPr>
                      <a:r>
                        <a:rPr lang="en-US" sz="1000"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Race</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779512484"/>
                  </a:ext>
                </a:extLst>
              </a:tr>
              <a:tr h="170048">
                <a:tc vMerge="1">
                  <a:txBody>
                    <a:bodyPr/>
                    <a:lstStyle/>
                    <a:p>
                      <a:endParaRPr lang="zh-CN" altLang="en-US"/>
                    </a:p>
                  </a:txBody>
                  <a:tcPr/>
                </a:tc>
                <a:tc>
                  <a:txBody>
                    <a:bodyPr/>
                    <a:lstStyle/>
                    <a:p>
                      <a:pPr algn="ctr">
                        <a:spcAft>
                          <a:spcPts val="0"/>
                        </a:spcAft>
                      </a:pPr>
                      <a:r>
                        <a:rPr lang="en-US" sz="1000"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Income</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463859745"/>
                  </a:ext>
                </a:extLst>
              </a:tr>
              <a:tr h="170048">
                <a:tc vMerge="1">
                  <a:txBody>
                    <a:bodyPr/>
                    <a:lstStyle/>
                    <a:p>
                      <a:endParaRPr lang="zh-CN" altLang="en-US"/>
                    </a:p>
                  </a:txBody>
                  <a:tcPr/>
                </a:tc>
                <a:tc>
                  <a:txBody>
                    <a:bodyPr/>
                    <a:lstStyle/>
                    <a:p>
                      <a:pPr algn="ctr">
                        <a:spcAft>
                          <a:spcPts val="0"/>
                        </a:spcAft>
                      </a:pPr>
                      <a:r>
                        <a:rPr lang="en-US" sz="1000"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Vehicles holdings</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414171630"/>
                  </a:ext>
                </a:extLst>
              </a:tr>
              <a:tr h="170048">
                <a:tc vMerge="1">
                  <a:txBody>
                    <a:bodyPr/>
                    <a:lstStyle/>
                    <a:p>
                      <a:endParaRPr lang="zh-CN" altLang="en-US"/>
                    </a:p>
                  </a:txBody>
                  <a:tcPr/>
                </a:tc>
                <a:tc>
                  <a:txBody>
                    <a:bodyPr/>
                    <a:lstStyle/>
                    <a:p>
                      <a:pPr algn="ctr">
                        <a:spcAft>
                          <a:spcPts val="0"/>
                        </a:spcAft>
                      </a:pPr>
                      <a:r>
                        <a:rPr lang="en-US" sz="1000"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Fare</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550173520"/>
                  </a:ext>
                </a:extLst>
              </a:tr>
            </a:tbl>
          </a:graphicData>
        </a:graphic>
      </p:graphicFrame>
      <p:sp>
        <p:nvSpPr>
          <p:cNvPr id="9" name="文本框 8">
            <a:extLst>
              <a:ext uri="{FF2B5EF4-FFF2-40B4-BE49-F238E27FC236}">
                <a16:creationId xmlns:a16="http://schemas.microsoft.com/office/drawing/2014/main" id="{569A348F-8472-4C4D-9E9E-EA67A912B7B0}"/>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1 - Introduction </a:t>
            </a:r>
            <a:endParaRPr lang="zh-CN" altLang="en-US" i="1" dirty="0">
              <a:latin typeface="Times New Roman" panose="02020603050405020304" pitchFamily="18" charset="0"/>
              <a:cs typeface="Times New Roman" panose="02020603050405020304" pitchFamily="18" charset="0"/>
            </a:endParaRPr>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Literature review</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rgbClr val="85023E"/>
          </a:solidFill>
          <a:ln w="28575" cap="flat">
            <a:solidFill>
              <a:srgbClr val="85023E"/>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280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rPr>
              <a:t>1.3</a:t>
            </a:r>
            <a:endParaRPr kumimoji="0" lang="zh-CN" altLang="en-US" sz="280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rgbClr val="85023E"/>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63F59275-CC6F-4F8D-8315-9AF7F1394307}"/>
              </a:ext>
            </a:extLst>
          </p:cNvPr>
          <p:cNvSpPr>
            <a:spLocks noGrp="1"/>
          </p:cNvSpPr>
          <p:nvPr>
            <p:ph type="sldNum" sz="quarter" idx="12"/>
          </p:nvPr>
        </p:nvSpPr>
        <p:spPr/>
        <p:txBody>
          <a:bodyPr/>
          <a:lstStyle/>
          <a:p>
            <a:fld id="{A17BB91D-344C-44E0-9148-DFE0CFF5CFC9}" type="slidenum">
              <a:rPr lang="zh-CN" altLang="en-US" smtClean="0">
                <a:latin typeface="Helvetica" panose="020B0604020202020204" pitchFamily="34" charset="0"/>
                <a:cs typeface="Helvetica" panose="020B0604020202020204" pitchFamily="34" charset="0"/>
              </a:rPr>
              <a:t>7</a:t>
            </a:fld>
            <a:endParaRPr lang="zh-CN" altLang="en-US">
              <a:latin typeface="Helvetica" panose="020B0604020202020204" pitchFamily="34" charset="0"/>
              <a:cs typeface="Helvetica" panose="020B0604020202020204" pitchFamily="34" charset="0"/>
            </a:endParaRPr>
          </a:p>
        </p:txBody>
      </p:sp>
      <p:sp>
        <p:nvSpPr>
          <p:cNvPr id="4" name="矩形: 圆角 3">
            <a:extLst>
              <a:ext uri="{FF2B5EF4-FFF2-40B4-BE49-F238E27FC236}">
                <a16:creationId xmlns:a16="http://schemas.microsoft.com/office/drawing/2014/main" id="{0C2520E4-3FA1-4B65-B8CA-06335BC5AF95}"/>
              </a:ext>
            </a:extLst>
          </p:cNvPr>
          <p:cNvSpPr/>
          <p:nvPr/>
        </p:nvSpPr>
        <p:spPr>
          <a:xfrm>
            <a:off x="908050" y="1252036"/>
            <a:ext cx="1073150" cy="416744"/>
          </a:xfrm>
          <a:prstGeom prst="roundRect">
            <a:avLst/>
          </a:prstGeom>
          <a:noFill/>
          <a:ln w="19050">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elvetica" panose="020B0604020202020204" pitchFamily="34" charset="0"/>
              <a:cs typeface="Helvetica" panose="020B0604020202020204" pitchFamily="34" charset="0"/>
            </a:endParaRPr>
          </a:p>
        </p:txBody>
      </p:sp>
      <p:sp>
        <p:nvSpPr>
          <p:cNvPr id="10" name="矩形: 圆角 9">
            <a:extLst>
              <a:ext uri="{FF2B5EF4-FFF2-40B4-BE49-F238E27FC236}">
                <a16:creationId xmlns:a16="http://schemas.microsoft.com/office/drawing/2014/main" id="{71653E4F-9C5E-450E-8026-D9A8A3CB8379}"/>
              </a:ext>
            </a:extLst>
          </p:cNvPr>
          <p:cNvSpPr/>
          <p:nvPr/>
        </p:nvSpPr>
        <p:spPr>
          <a:xfrm>
            <a:off x="1127760" y="1842761"/>
            <a:ext cx="647700" cy="205740"/>
          </a:xfrm>
          <a:prstGeom prst="roundRect">
            <a:avLst/>
          </a:prstGeom>
          <a:noFill/>
          <a:ln w="19050">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elvetica" panose="020B0604020202020204" pitchFamily="34" charset="0"/>
              <a:cs typeface="Helvetica" panose="020B0604020202020204" pitchFamily="34" charset="0"/>
            </a:endParaRPr>
          </a:p>
        </p:txBody>
      </p:sp>
      <p:sp>
        <p:nvSpPr>
          <p:cNvPr id="11" name="矩形: 圆角 10">
            <a:extLst>
              <a:ext uri="{FF2B5EF4-FFF2-40B4-BE49-F238E27FC236}">
                <a16:creationId xmlns:a16="http://schemas.microsoft.com/office/drawing/2014/main" id="{A0A3CA1F-ABA0-494B-8169-B50C090F701D}"/>
              </a:ext>
            </a:extLst>
          </p:cNvPr>
          <p:cNvSpPr/>
          <p:nvPr/>
        </p:nvSpPr>
        <p:spPr>
          <a:xfrm>
            <a:off x="358139" y="2919721"/>
            <a:ext cx="769621" cy="3192780"/>
          </a:xfrm>
          <a:prstGeom prst="roundRect">
            <a:avLst/>
          </a:prstGeom>
          <a:noFill/>
          <a:ln w="19050">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elvetica" panose="020B0604020202020204" pitchFamily="34" charset="0"/>
              <a:cs typeface="Helvetica" panose="020B0604020202020204" pitchFamily="34" charset="0"/>
            </a:endParaRPr>
          </a:p>
        </p:txBody>
      </p:sp>
      <p:sp>
        <p:nvSpPr>
          <p:cNvPr id="5" name="文本框 4">
            <a:extLst>
              <a:ext uri="{FF2B5EF4-FFF2-40B4-BE49-F238E27FC236}">
                <a16:creationId xmlns:a16="http://schemas.microsoft.com/office/drawing/2014/main" id="{BD23AC59-8525-42B6-A6AF-0C1FA4398482}"/>
              </a:ext>
            </a:extLst>
          </p:cNvPr>
          <p:cNvSpPr txBox="1"/>
          <p:nvPr/>
        </p:nvSpPr>
        <p:spPr>
          <a:xfrm>
            <a:off x="3982065" y="2919721"/>
            <a:ext cx="4864533" cy="3485944"/>
          </a:xfrm>
          <a:prstGeom prst="rect">
            <a:avLst/>
          </a:prstGeom>
          <a:solidFill>
            <a:schemeClr val="bg1"/>
          </a:solidFill>
          <a:ln w="19050">
            <a:solidFill>
              <a:srgbClr val="85023E"/>
            </a:solidFill>
          </a:ln>
        </p:spPr>
        <p:txBody>
          <a:bodyPr wrap="square" rtlCol="0">
            <a:spAutoFit/>
          </a:bodyPr>
          <a:lstStyle/>
          <a:p>
            <a:pPr marL="285750" indent="-285750">
              <a:lnSpc>
                <a:spcPct val="150000"/>
              </a:lnSpc>
              <a:buFont typeface="Wingdings" panose="05000000000000000000" pitchFamily="2" charset="2"/>
              <a:buChar char="l"/>
            </a:pPr>
            <a:r>
              <a:rPr lang="en-US" altLang="zh-CN" dirty="0">
                <a:latin typeface="Helvetica" panose="020B0604020202020204" pitchFamily="34" charset="0"/>
                <a:cs typeface="Helvetica" panose="020B0604020202020204" pitchFamily="34" charset="0"/>
              </a:rPr>
              <a:t>Points discussed in previous studies</a:t>
            </a:r>
          </a:p>
          <a:p>
            <a:pPr marL="342900" indent="-342900">
              <a:lnSpc>
                <a:spcPct val="150000"/>
              </a:lnSpc>
              <a:buFont typeface="Wingdings" panose="05000000000000000000" pitchFamily="2" charset="2"/>
              <a:buChar char="Ø"/>
            </a:pPr>
            <a:r>
              <a:rPr lang="en-US" altLang="zh-CN" dirty="0">
                <a:latin typeface="Helvetica" panose="020B0604020202020204" pitchFamily="34" charset="0"/>
                <a:cs typeface="Helvetica" panose="020B0604020202020204" pitchFamily="34" charset="0"/>
              </a:rPr>
              <a:t>Catchment area</a:t>
            </a:r>
          </a:p>
          <a:p>
            <a:pPr marL="342900" indent="-342900">
              <a:lnSpc>
                <a:spcPct val="150000"/>
              </a:lnSpc>
              <a:buFont typeface="Wingdings" panose="05000000000000000000" pitchFamily="2" charset="2"/>
              <a:buChar char="Ø"/>
            </a:pPr>
            <a:r>
              <a:rPr lang="en-US" altLang="zh-CN" dirty="0">
                <a:latin typeface="Helvetica" panose="020B0604020202020204" pitchFamily="34" charset="0"/>
                <a:cs typeface="Helvetica" panose="020B0604020202020204" pitchFamily="34" charset="0"/>
              </a:rPr>
              <a:t>Model</a:t>
            </a:r>
          </a:p>
          <a:p>
            <a:pPr marL="342900" indent="-342900">
              <a:lnSpc>
                <a:spcPct val="150000"/>
              </a:lnSpc>
              <a:buFont typeface="Wingdings" panose="05000000000000000000" pitchFamily="2" charset="2"/>
              <a:buChar char="Ø"/>
            </a:pPr>
            <a:r>
              <a:rPr lang="en-US" altLang="zh-CN" dirty="0">
                <a:latin typeface="Helvetica" panose="020B0604020202020204" pitchFamily="34" charset="0"/>
                <a:cs typeface="Helvetica" panose="020B0604020202020204" pitchFamily="34" charset="0"/>
              </a:rPr>
              <a:t>Indicator system</a:t>
            </a:r>
          </a:p>
          <a:p>
            <a:pPr>
              <a:lnSpc>
                <a:spcPct val="150000"/>
              </a:lnSpc>
            </a:pPr>
            <a:endParaRPr lang="en-US" altLang="zh-CN" dirty="0">
              <a:latin typeface="Helvetica" panose="020B0604020202020204" pitchFamily="34" charset="0"/>
              <a:cs typeface="Helvetica" panose="020B0604020202020204" pitchFamily="34" charset="0"/>
            </a:endParaRPr>
          </a:p>
          <a:p>
            <a:pPr marL="285750" indent="-285750">
              <a:lnSpc>
                <a:spcPct val="150000"/>
              </a:lnSpc>
              <a:buFont typeface="Wingdings" panose="05000000000000000000" pitchFamily="2" charset="2"/>
              <a:buChar char="l"/>
            </a:pPr>
            <a:r>
              <a:rPr lang="en-US" altLang="zh-CN" dirty="0">
                <a:latin typeface="Helvetica" panose="020B0604020202020204" pitchFamily="34" charset="0"/>
                <a:cs typeface="Helvetica" panose="020B0604020202020204" pitchFamily="34" charset="0"/>
              </a:rPr>
              <a:t>Lack of consideration</a:t>
            </a:r>
          </a:p>
          <a:p>
            <a:pPr marL="285750" indent="-285750">
              <a:lnSpc>
                <a:spcPct val="150000"/>
              </a:lnSpc>
              <a:buFont typeface="Wingdings" panose="05000000000000000000" pitchFamily="2" charset="2"/>
              <a:buChar char="Ø"/>
            </a:pPr>
            <a:r>
              <a:rPr lang="en-US" altLang="zh-CN" dirty="0">
                <a:solidFill>
                  <a:srgbClr val="FF3300"/>
                </a:solidFill>
                <a:latin typeface="Helvetica" panose="020B0604020202020204" pitchFamily="34" charset="0"/>
                <a:cs typeface="Helvetica" panose="020B0604020202020204" pitchFamily="34" charset="0"/>
              </a:rPr>
              <a:t>Small sample case</a:t>
            </a:r>
          </a:p>
          <a:p>
            <a:pPr marL="285750" indent="-285750">
              <a:lnSpc>
                <a:spcPct val="150000"/>
              </a:lnSpc>
              <a:buFont typeface="Wingdings" panose="05000000000000000000" pitchFamily="2" charset="2"/>
              <a:buChar char="Ø"/>
            </a:pPr>
            <a:r>
              <a:rPr lang="en-US" altLang="zh-CN" dirty="0">
                <a:latin typeface="Helvetica" panose="020B0604020202020204" pitchFamily="34" charset="0"/>
                <a:cs typeface="Helvetica" panose="020B0604020202020204" pitchFamily="34" charset="0"/>
              </a:rPr>
              <a:t>The ridership between </a:t>
            </a:r>
            <a:r>
              <a:rPr lang="en-US" altLang="zh-CN" dirty="0">
                <a:solidFill>
                  <a:srgbClr val="FF3300"/>
                </a:solidFill>
                <a:latin typeface="Helvetica" panose="020B0604020202020204" pitchFamily="34" charset="0"/>
                <a:cs typeface="Helvetica" panose="020B0604020202020204" pitchFamily="34" charset="0"/>
              </a:rPr>
              <a:t>station and station</a:t>
            </a:r>
          </a:p>
        </p:txBody>
      </p:sp>
    </p:spTree>
    <p:extLst>
      <p:ext uri="{BB962C8B-B14F-4D97-AF65-F5344CB8AC3E}">
        <p14:creationId xmlns:p14="http://schemas.microsoft.com/office/powerpoint/2010/main" val="379847141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Conclusion</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rgbClr val="FF6699"/>
          </a:solidFill>
          <a:ln w="28575" cap="flat">
            <a:solidFill>
              <a:srgbClr val="FF6699"/>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800" dirty="0">
                <a:solidFill>
                  <a:schemeClr val="bg1"/>
                </a:solidFill>
                <a:latin typeface="Helvetica" panose="020B0604020202020204" pitchFamily="34" charset="0"/>
                <a:cs typeface="Helvetica" panose="020B0604020202020204" pitchFamily="34" charset="0"/>
                <a:sym typeface="Helvetica Light"/>
              </a:rPr>
              <a:t>5.5</a:t>
            </a:r>
            <a:endParaRPr kumimoji="0" lang="zh-CN" altLang="en-US" sz="2800" b="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rgbClr val="FF6699"/>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212E5C61-65A2-4D9A-893B-D5C1882AEA40}"/>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5 - Influencing Factors on Transit Ridership at Station-to-Station Level</a:t>
            </a:r>
            <a:endParaRPr lang="en-US" altLang="zh-CN" sz="1400" i="1" dirty="0">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A596BF2E-BEB6-4F50-9AE3-645D73684490}"/>
              </a:ext>
            </a:extLst>
          </p:cNvPr>
          <p:cNvSpPr>
            <a:spLocks noGrp="1"/>
          </p:cNvSpPr>
          <p:nvPr>
            <p:ph type="sldNum" sz="quarter" idx="12"/>
          </p:nvPr>
        </p:nvSpPr>
        <p:spPr/>
        <p:txBody>
          <a:bodyPr/>
          <a:lstStyle/>
          <a:p>
            <a:fld id="{A17BB91D-344C-44E0-9148-DFE0CFF5CFC9}" type="slidenum">
              <a:rPr lang="zh-CN" altLang="en-US" smtClean="0"/>
              <a:t>70</a:t>
            </a:fld>
            <a:endParaRPr lang="zh-CN" altLang="en-US"/>
          </a:p>
        </p:txBody>
      </p:sp>
      <p:grpSp>
        <p:nvGrpSpPr>
          <p:cNvPr id="20" name="组合 19">
            <a:extLst>
              <a:ext uri="{FF2B5EF4-FFF2-40B4-BE49-F238E27FC236}">
                <a16:creationId xmlns:a16="http://schemas.microsoft.com/office/drawing/2014/main" id="{EDFBBE54-634D-478D-B70C-C7486B4D953C}"/>
              </a:ext>
            </a:extLst>
          </p:cNvPr>
          <p:cNvGrpSpPr/>
          <p:nvPr/>
        </p:nvGrpSpPr>
        <p:grpSpPr>
          <a:xfrm>
            <a:off x="306570" y="591906"/>
            <a:ext cx="1543432" cy="461665"/>
            <a:chOff x="-3" y="4326643"/>
            <a:chExt cx="1543432" cy="461665"/>
          </a:xfrm>
        </p:grpSpPr>
        <p:sp>
          <p:nvSpPr>
            <p:cNvPr id="21" name="矩形 20">
              <a:extLst>
                <a:ext uri="{FF2B5EF4-FFF2-40B4-BE49-F238E27FC236}">
                  <a16:creationId xmlns:a16="http://schemas.microsoft.com/office/drawing/2014/main" id="{2C695B2F-E912-40A2-9E41-F17B4C5AB435}"/>
                </a:ext>
              </a:extLst>
            </p:cNvPr>
            <p:cNvSpPr/>
            <p:nvPr/>
          </p:nvSpPr>
          <p:spPr>
            <a:xfrm>
              <a:off x="-3" y="4460785"/>
              <a:ext cx="193382" cy="193382"/>
            </a:xfrm>
            <a:prstGeom prst="rect">
              <a:avLst/>
            </a:prstGeom>
            <a:solidFill>
              <a:srgbClr val="FF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22" name="文本框 21">
              <a:extLst>
                <a:ext uri="{FF2B5EF4-FFF2-40B4-BE49-F238E27FC236}">
                  <a16:creationId xmlns:a16="http://schemas.microsoft.com/office/drawing/2014/main" id="{EABCA205-05E1-46B1-B3A4-F0C55C0EF212}"/>
                </a:ext>
              </a:extLst>
            </p:cNvPr>
            <p:cNvSpPr txBox="1"/>
            <p:nvPr/>
          </p:nvSpPr>
          <p:spPr>
            <a:xfrm>
              <a:off x="193379" y="4326643"/>
              <a:ext cx="1350050" cy="461665"/>
            </a:xfrm>
            <a:prstGeom prst="rect">
              <a:avLst/>
            </a:prstGeom>
            <a:noFill/>
          </p:spPr>
          <p:txBody>
            <a:bodyPr wrap="none" rtlCol="0">
              <a:spAutoFit/>
            </a:bodyPr>
            <a:lstStyle/>
            <a:p>
              <a:r>
                <a:rPr lang="en-US" altLang="zh-CN" sz="2400" dirty="0">
                  <a:latin typeface="Helvetica" panose="020B0604020202020204" pitchFamily="34" charset="0"/>
                  <a:ea typeface="+mj-ea"/>
                  <a:cs typeface="Helvetica" panose="020B0604020202020204" pitchFamily="34" charset="0"/>
                </a:rPr>
                <a:t>Findings</a:t>
              </a:r>
            </a:p>
          </p:txBody>
        </p:sp>
      </p:grpSp>
      <p:sp>
        <p:nvSpPr>
          <p:cNvPr id="17" name="矩形 16">
            <a:extLst>
              <a:ext uri="{FF2B5EF4-FFF2-40B4-BE49-F238E27FC236}">
                <a16:creationId xmlns:a16="http://schemas.microsoft.com/office/drawing/2014/main" id="{1C38128B-3864-41DA-9725-63A8199D9672}"/>
              </a:ext>
            </a:extLst>
          </p:cNvPr>
          <p:cNvSpPr/>
          <p:nvPr/>
        </p:nvSpPr>
        <p:spPr>
          <a:xfrm>
            <a:off x="499952" y="1465360"/>
            <a:ext cx="8144095" cy="4611519"/>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altLang="zh-CN" dirty="0">
                <a:latin typeface="Helvetica" panose="020B0604020202020204" pitchFamily="34" charset="0"/>
                <a:ea typeface="MS Mincho" panose="02020609040205080304" pitchFamily="49" charset="-128"/>
                <a:cs typeface="Helvetica" panose="020B0604020202020204" pitchFamily="34" charset="0"/>
              </a:rPr>
              <a:t>Confirmed the influence of </a:t>
            </a:r>
            <a:r>
              <a:rPr lang="en-US" altLang="zh-CN" dirty="0">
                <a:solidFill>
                  <a:srgbClr val="FF3300"/>
                </a:solidFill>
                <a:latin typeface="Helvetica" panose="020B0604020202020204" pitchFamily="34" charset="0"/>
                <a:ea typeface="MS Mincho" panose="02020609040205080304" pitchFamily="49" charset="-128"/>
                <a:cs typeface="Helvetica" panose="020B0604020202020204" pitchFamily="34" charset="0"/>
              </a:rPr>
              <a:t>land use </a:t>
            </a:r>
            <a:r>
              <a:rPr lang="en-US" altLang="zh-CN" dirty="0">
                <a:latin typeface="Helvetica" panose="020B0604020202020204" pitchFamily="34" charset="0"/>
                <a:ea typeface="MS Mincho" panose="02020609040205080304" pitchFamily="49" charset="-128"/>
                <a:cs typeface="Helvetica" panose="020B0604020202020204" pitchFamily="34" charset="0"/>
              </a:rPr>
              <a:t>on the </a:t>
            </a:r>
            <a:r>
              <a:rPr lang="en-US" altLang="zh-CN" dirty="0">
                <a:solidFill>
                  <a:srgbClr val="FF3300"/>
                </a:solidFill>
                <a:latin typeface="Helvetica" panose="020B0604020202020204" pitchFamily="34" charset="0"/>
                <a:ea typeface="MS Mincho" panose="02020609040205080304" pitchFamily="49" charset="-128"/>
                <a:cs typeface="Helvetica" panose="020B0604020202020204" pitchFamily="34" charset="0"/>
              </a:rPr>
              <a:t>choice of destination.</a:t>
            </a:r>
          </a:p>
          <a:p>
            <a:pPr marL="285750" indent="-285750">
              <a:lnSpc>
                <a:spcPct val="150000"/>
              </a:lnSpc>
              <a:buFont typeface="Wingdings" panose="05000000000000000000" pitchFamily="2" charset="2"/>
              <a:buChar char="Ø"/>
            </a:pPr>
            <a:endParaRPr lang="en-US" altLang="zh-CN" dirty="0">
              <a:latin typeface="Helvetica" panose="020B0604020202020204" pitchFamily="34" charset="0"/>
              <a:ea typeface="MS Mincho" panose="02020609040205080304" pitchFamily="49" charset="-128"/>
              <a:cs typeface="Helvetica" panose="020B0604020202020204" pitchFamily="34" charset="0"/>
            </a:endParaRPr>
          </a:p>
          <a:p>
            <a:pPr marL="285750" indent="-285750">
              <a:lnSpc>
                <a:spcPct val="150000"/>
              </a:lnSpc>
              <a:buFont typeface="Wingdings" panose="05000000000000000000" pitchFamily="2" charset="2"/>
              <a:buChar char="Ø"/>
            </a:pPr>
            <a:r>
              <a:rPr lang="en-US" altLang="zh-CN" dirty="0">
                <a:latin typeface="Helvetica" panose="020B0604020202020204" pitchFamily="34" charset="0"/>
                <a:ea typeface="MS Mincho" panose="02020609040205080304" pitchFamily="49" charset="-128"/>
                <a:cs typeface="Helvetica" panose="020B0604020202020204" pitchFamily="34" charset="0"/>
              </a:rPr>
              <a:t>The probability of choosing a destination has a trend of </a:t>
            </a:r>
            <a:r>
              <a:rPr lang="en-US" altLang="zh-CN" dirty="0">
                <a:solidFill>
                  <a:srgbClr val="FF3300"/>
                </a:solidFill>
                <a:latin typeface="Helvetica" panose="020B0604020202020204" pitchFamily="34" charset="0"/>
                <a:ea typeface="MS Mincho" panose="02020609040205080304" pitchFamily="49" charset="-128"/>
                <a:cs typeface="Helvetica" panose="020B0604020202020204" pitchFamily="34" charset="0"/>
              </a:rPr>
              <a:t>decreasing</a:t>
            </a:r>
            <a:r>
              <a:rPr lang="en-US" altLang="zh-CN" dirty="0">
                <a:latin typeface="Helvetica" panose="020B0604020202020204" pitchFamily="34" charset="0"/>
                <a:ea typeface="MS Mincho" panose="02020609040205080304" pitchFamily="49" charset="-128"/>
                <a:cs typeface="Helvetica" panose="020B0604020202020204" pitchFamily="34" charset="0"/>
              </a:rPr>
              <a:t> between the </a:t>
            </a:r>
            <a:r>
              <a:rPr lang="en-US" altLang="zh-CN" dirty="0">
                <a:solidFill>
                  <a:srgbClr val="FF3300"/>
                </a:solidFill>
                <a:latin typeface="Helvetica" panose="020B0604020202020204" pitchFamily="34" charset="0"/>
                <a:ea typeface="MS Mincho" panose="02020609040205080304" pitchFamily="49" charset="-128"/>
                <a:cs typeface="Helvetica" panose="020B0604020202020204" pitchFamily="34" charset="0"/>
              </a:rPr>
              <a:t>same type of land use.</a:t>
            </a:r>
          </a:p>
          <a:p>
            <a:pPr marL="285750" indent="-285750">
              <a:lnSpc>
                <a:spcPct val="150000"/>
              </a:lnSpc>
              <a:buFont typeface="Wingdings" panose="05000000000000000000" pitchFamily="2" charset="2"/>
              <a:buChar char="Ø"/>
            </a:pPr>
            <a:endParaRPr lang="en-US" altLang="zh-CN" dirty="0">
              <a:latin typeface="Helvetica" panose="020B0604020202020204" pitchFamily="34" charset="0"/>
              <a:ea typeface="MS Mincho" panose="02020609040205080304" pitchFamily="49" charset="-128"/>
              <a:cs typeface="Helvetica" panose="020B0604020202020204" pitchFamily="34" charset="0"/>
            </a:endParaRPr>
          </a:p>
          <a:p>
            <a:pPr marL="285750" indent="-285750">
              <a:lnSpc>
                <a:spcPct val="150000"/>
              </a:lnSpc>
              <a:buFont typeface="Wingdings" panose="05000000000000000000" pitchFamily="2" charset="2"/>
              <a:buChar char="Ø"/>
            </a:pPr>
            <a:r>
              <a:rPr lang="en-US" altLang="zh-CN" dirty="0">
                <a:latin typeface="Helvetica" panose="020B0604020202020204" pitchFamily="34" charset="0"/>
                <a:ea typeface="MS Mincho" panose="02020609040205080304" pitchFamily="49" charset="-128"/>
                <a:cs typeface="Helvetica" panose="020B0604020202020204" pitchFamily="34" charset="0"/>
              </a:rPr>
              <a:t>The probability of choosing a destination belong to </a:t>
            </a:r>
            <a:r>
              <a:rPr lang="en-US" altLang="zh-CN" dirty="0">
                <a:solidFill>
                  <a:srgbClr val="FF3300"/>
                </a:solidFill>
                <a:latin typeface="Helvetica" panose="020B0604020202020204" pitchFamily="34" charset="0"/>
                <a:ea typeface="MS Mincho" panose="02020609040205080304" pitchFamily="49" charset="-128"/>
                <a:cs typeface="Helvetica" panose="020B0604020202020204" pitchFamily="34" charset="0"/>
              </a:rPr>
              <a:t>low-density residence </a:t>
            </a:r>
            <a:r>
              <a:rPr lang="en-US" altLang="zh-CN" dirty="0">
                <a:latin typeface="Helvetica" panose="020B0604020202020204" pitchFamily="34" charset="0"/>
                <a:ea typeface="MS Mincho" panose="02020609040205080304" pitchFamily="49" charset="-128"/>
                <a:cs typeface="Helvetica" panose="020B0604020202020204" pitchFamily="34" charset="0"/>
              </a:rPr>
              <a:t>type </a:t>
            </a:r>
            <a:r>
              <a:rPr lang="en-US" altLang="zh-CN" dirty="0">
                <a:solidFill>
                  <a:srgbClr val="FF3300"/>
                </a:solidFill>
                <a:latin typeface="Helvetica" panose="020B0604020202020204" pitchFamily="34" charset="0"/>
                <a:ea typeface="MS Mincho" panose="02020609040205080304" pitchFamily="49" charset="-128"/>
                <a:cs typeface="Helvetica" panose="020B0604020202020204" pitchFamily="34" charset="0"/>
              </a:rPr>
              <a:t>never increase</a:t>
            </a:r>
            <a:r>
              <a:rPr lang="en-US" altLang="zh-CN" dirty="0">
                <a:latin typeface="Helvetica" panose="020B0604020202020204" pitchFamily="34" charset="0"/>
                <a:ea typeface="MS Mincho" panose="02020609040205080304" pitchFamily="49" charset="-128"/>
                <a:cs typeface="Helvetica" panose="020B0604020202020204" pitchFamily="34" charset="0"/>
              </a:rPr>
              <a:t> regarding to the variation of land use in the departure station.</a:t>
            </a:r>
          </a:p>
          <a:p>
            <a:pPr marL="285750" indent="-285750">
              <a:lnSpc>
                <a:spcPct val="150000"/>
              </a:lnSpc>
              <a:buFont typeface="Wingdings" panose="05000000000000000000" pitchFamily="2" charset="2"/>
              <a:buChar char="Ø"/>
            </a:pPr>
            <a:endParaRPr lang="en-US" altLang="zh-CN" dirty="0">
              <a:latin typeface="Helvetica" panose="020B0604020202020204" pitchFamily="34" charset="0"/>
              <a:ea typeface="MS Mincho" panose="02020609040205080304" pitchFamily="49" charset="-128"/>
              <a:cs typeface="Helvetica" panose="020B0604020202020204" pitchFamily="34" charset="0"/>
            </a:endParaRPr>
          </a:p>
          <a:p>
            <a:pPr marL="285750" indent="-285750">
              <a:lnSpc>
                <a:spcPct val="150000"/>
              </a:lnSpc>
              <a:buFont typeface="Wingdings" panose="05000000000000000000" pitchFamily="2" charset="2"/>
              <a:buChar char="Ø"/>
            </a:pPr>
            <a:r>
              <a:rPr lang="en-US" altLang="zh-CN" dirty="0">
                <a:latin typeface="Helvetica" panose="020B0604020202020204" pitchFamily="34" charset="0"/>
                <a:ea typeface="MS Mincho" panose="02020609040205080304" pitchFamily="49" charset="-128"/>
                <a:cs typeface="Helvetica" panose="020B0604020202020204" pitchFamily="34" charset="0"/>
              </a:rPr>
              <a:t>Increase in the </a:t>
            </a:r>
            <a:r>
              <a:rPr lang="en-US" altLang="zh-CN" dirty="0">
                <a:solidFill>
                  <a:srgbClr val="FF3300"/>
                </a:solidFill>
                <a:latin typeface="Helvetica" panose="020B0604020202020204" pitchFamily="34" charset="0"/>
                <a:ea typeface="MS Mincho" panose="02020609040205080304" pitchFamily="49" charset="-128"/>
                <a:cs typeface="Helvetica" panose="020B0604020202020204" pitchFamily="34" charset="0"/>
              </a:rPr>
              <a:t>education</a:t>
            </a:r>
            <a:r>
              <a:rPr lang="en-US" altLang="zh-CN" dirty="0">
                <a:latin typeface="Helvetica" panose="020B0604020202020204" pitchFamily="34" charset="0"/>
                <a:ea typeface="MS Mincho" panose="02020609040205080304" pitchFamily="49" charset="-128"/>
                <a:cs typeface="Helvetica" panose="020B0604020202020204" pitchFamily="34" charset="0"/>
              </a:rPr>
              <a:t> land use tends to lead </a:t>
            </a:r>
            <a:r>
              <a:rPr lang="en-US" altLang="zh-CN" dirty="0">
                <a:solidFill>
                  <a:srgbClr val="FF3300"/>
                </a:solidFill>
                <a:latin typeface="Helvetica" panose="020B0604020202020204" pitchFamily="34" charset="0"/>
                <a:ea typeface="MS Mincho" panose="02020609040205080304" pitchFamily="49" charset="-128"/>
                <a:cs typeface="Helvetica" panose="020B0604020202020204" pitchFamily="34" charset="0"/>
              </a:rPr>
              <a:t>increase</a:t>
            </a:r>
            <a:r>
              <a:rPr lang="en-US" altLang="zh-CN" dirty="0">
                <a:latin typeface="Helvetica" panose="020B0604020202020204" pitchFamily="34" charset="0"/>
                <a:ea typeface="MS Mincho" panose="02020609040205080304" pitchFamily="49" charset="-128"/>
                <a:cs typeface="Helvetica" panose="020B0604020202020204" pitchFamily="34" charset="0"/>
              </a:rPr>
              <a:t> in the ridership between station and station.</a:t>
            </a:r>
          </a:p>
        </p:txBody>
      </p:sp>
    </p:spTree>
    <p:extLst>
      <p:ext uri="{BB962C8B-B14F-4D97-AF65-F5344CB8AC3E}">
        <p14:creationId xmlns:p14="http://schemas.microsoft.com/office/powerpoint/2010/main" val="71324077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06CDD74-0F1F-4B07-B064-8048678A8350}"/>
              </a:ext>
            </a:extLst>
          </p:cNvPr>
          <p:cNvSpPr txBox="1"/>
          <p:nvPr/>
        </p:nvSpPr>
        <p:spPr>
          <a:xfrm>
            <a:off x="190870" y="0"/>
            <a:ext cx="8762260" cy="646331"/>
          </a:xfrm>
          <a:prstGeom prst="rect">
            <a:avLst/>
          </a:prstGeom>
          <a:noFill/>
        </p:spPr>
        <p:txBody>
          <a:bodyPr wrap="square" rtlCol="0">
            <a:spAutoFit/>
          </a:bodyPr>
          <a:lstStyle/>
          <a:p>
            <a:r>
              <a:rPr lang="en-US" altLang="zh-CN" sz="3600" i="1" dirty="0">
                <a:latin typeface="Times New Roman" panose="02020603050405020304" pitchFamily="18" charset="0"/>
                <a:cs typeface="Times New Roman" panose="02020603050405020304" pitchFamily="18" charset="0"/>
              </a:rPr>
              <a:t>Chapter 6</a:t>
            </a:r>
            <a:endParaRPr lang="zh-CN" altLang="en-US" sz="3600" i="1"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E31BC675-D63F-461D-B67D-BB14BD33B5D0}"/>
              </a:ext>
            </a:extLst>
          </p:cNvPr>
          <p:cNvSpPr txBox="1"/>
          <p:nvPr/>
        </p:nvSpPr>
        <p:spPr>
          <a:xfrm>
            <a:off x="929936" y="652674"/>
            <a:ext cx="7284128" cy="1307537"/>
          </a:xfrm>
          <a:prstGeom prst="rect">
            <a:avLst/>
          </a:prstGeom>
          <a:noFill/>
        </p:spPr>
        <p:txBody>
          <a:bodyPr wrap="square" rtlCol="0">
            <a:spAutoFit/>
          </a:bodyPr>
          <a:lstStyle/>
          <a:p>
            <a:pPr>
              <a:lnSpc>
                <a:spcPct val="150000"/>
              </a:lnSpc>
            </a:pPr>
            <a:endParaRPr lang="en-US" altLang="zh-CN" sz="2800" i="1" dirty="0">
              <a:latin typeface="Times New Roman" panose="02020603050405020304" pitchFamily="18" charset="0"/>
              <a:cs typeface="Times New Roman" panose="02020603050405020304" pitchFamily="18" charset="0"/>
            </a:endParaRPr>
          </a:p>
          <a:p>
            <a:pPr>
              <a:lnSpc>
                <a:spcPct val="150000"/>
              </a:lnSpc>
            </a:pPr>
            <a:r>
              <a:rPr lang="en-US" altLang="zh-CN" sz="2800" i="1" dirty="0">
                <a:latin typeface="Times New Roman" panose="02020603050405020304" pitchFamily="18" charset="0"/>
                <a:cs typeface="Times New Roman" panose="02020603050405020304" pitchFamily="18" charset="0"/>
              </a:rPr>
              <a:t>Conclusion</a:t>
            </a:r>
          </a:p>
        </p:txBody>
      </p:sp>
      <p:grpSp>
        <p:nvGrpSpPr>
          <p:cNvPr id="23" name="组合 22">
            <a:extLst>
              <a:ext uri="{FF2B5EF4-FFF2-40B4-BE49-F238E27FC236}">
                <a16:creationId xmlns:a16="http://schemas.microsoft.com/office/drawing/2014/main" id="{DFCFAF47-F178-4FE1-89C8-DDA21BCC7192}"/>
              </a:ext>
            </a:extLst>
          </p:cNvPr>
          <p:cNvGrpSpPr/>
          <p:nvPr/>
        </p:nvGrpSpPr>
        <p:grpSpPr>
          <a:xfrm>
            <a:off x="2182083" y="3534292"/>
            <a:ext cx="4779834" cy="324303"/>
            <a:chOff x="2130084" y="3124941"/>
            <a:chExt cx="4779834" cy="324303"/>
          </a:xfrm>
        </p:grpSpPr>
        <p:sp>
          <p:nvSpPr>
            <p:cNvPr id="24" name="椭圆 23">
              <a:extLst>
                <a:ext uri="{FF2B5EF4-FFF2-40B4-BE49-F238E27FC236}">
                  <a16:creationId xmlns:a16="http://schemas.microsoft.com/office/drawing/2014/main" id="{A9188812-3047-44E6-A020-979B21521FCE}"/>
                </a:ext>
              </a:extLst>
            </p:cNvPr>
            <p:cNvSpPr/>
            <p:nvPr/>
          </p:nvSpPr>
          <p:spPr>
            <a:xfrm>
              <a:off x="2130084" y="3218424"/>
              <a:ext cx="230820" cy="230820"/>
            </a:xfrm>
            <a:prstGeom prst="ellipse">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矩形 24">
              <a:extLst>
                <a:ext uri="{FF2B5EF4-FFF2-40B4-BE49-F238E27FC236}">
                  <a16:creationId xmlns:a16="http://schemas.microsoft.com/office/drawing/2014/main" id="{40E408F7-D71F-4E33-B889-F8ED8416F0DC}"/>
                </a:ext>
              </a:extLst>
            </p:cNvPr>
            <p:cNvSpPr/>
            <p:nvPr/>
          </p:nvSpPr>
          <p:spPr>
            <a:xfrm>
              <a:off x="2354921" y="3124941"/>
              <a:ext cx="4554997" cy="3243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latin typeface="Helvetica" panose="020B0604020202020204" pitchFamily="34" charset="0"/>
                  <a:cs typeface="Helvetica" panose="020B0604020202020204" pitchFamily="34" charset="0"/>
                </a:rPr>
                <a:t>Findings</a:t>
              </a:r>
            </a:p>
          </p:txBody>
        </p:sp>
        <p:cxnSp>
          <p:nvCxnSpPr>
            <p:cNvPr id="26" name="直接连接符 25">
              <a:extLst>
                <a:ext uri="{FF2B5EF4-FFF2-40B4-BE49-F238E27FC236}">
                  <a16:creationId xmlns:a16="http://schemas.microsoft.com/office/drawing/2014/main" id="{AF0F9D7E-D609-4791-937B-DEA59561F0BA}"/>
                </a:ext>
              </a:extLst>
            </p:cNvPr>
            <p:cNvCxnSpPr>
              <a:cxnSpLocks/>
              <a:stCxn id="24" idx="4"/>
            </p:cNvCxnSpPr>
            <p:nvPr/>
          </p:nvCxnSpPr>
          <p:spPr>
            <a:xfrm>
              <a:off x="2245494" y="3449244"/>
              <a:ext cx="4664424" cy="0"/>
            </a:xfrm>
            <a:prstGeom prst="line">
              <a:avLst/>
            </a:prstGeom>
            <a:ln w="95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grpSp>
        <p:nvGrpSpPr>
          <p:cNvPr id="58" name="组合 57">
            <a:extLst>
              <a:ext uri="{FF2B5EF4-FFF2-40B4-BE49-F238E27FC236}">
                <a16:creationId xmlns:a16="http://schemas.microsoft.com/office/drawing/2014/main" id="{49AD157B-F4F5-48BC-954C-955694FDED46}"/>
              </a:ext>
            </a:extLst>
          </p:cNvPr>
          <p:cNvGrpSpPr/>
          <p:nvPr/>
        </p:nvGrpSpPr>
        <p:grpSpPr>
          <a:xfrm>
            <a:off x="2182083" y="4751054"/>
            <a:ext cx="4779834" cy="327938"/>
            <a:chOff x="2130084" y="3121306"/>
            <a:chExt cx="4779834" cy="327938"/>
          </a:xfrm>
        </p:grpSpPr>
        <p:sp>
          <p:nvSpPr>
            <p:cNvPr id="59" name="椭圆 58">
              <a:extLst>
                <a:ext uri="{FF2B5EF4-FFF2-40B4-BE49-F238E27FC236}">
                  <a16:creationId xmlns:a16="http://schemas.microsoft.com/office/drawing/2014/main" id="{588B2241-4014-4100-9AFA-7396D0D5A330}"/>
                </a:ext>
              </a:extLst>
            </p:cNvPr>
            <p:cNvSpPr/>
            <p:nvPr/>
          </p:nvSpPr>
          <p:spPr>
            <a:xfrm>
              <a:off x="2130084" y="3218424"/>
              <a:ext cx="230820" cy="230820"/>
            </a:xfrm>
            <a:prstGeom prst="ellipse">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0" name="矩形 59">
              <a:extLst>
                <a:ext uri="{FF2B5EF4-FFF2-40B4-BE49-F238E27FC236}">
                  <a16:creationId xmlns:a16="http://schemas.microsoft.com/office/drawing/2014/main" id="{8F084F53-EDB6-4E52-9B8E-FF157686C7BF}"/>
                </a:ext>
              </a:extLst>
            </p:cNvPr>
            <p:cNvSpPr/>
            <p:nvPr/>
          </p:nvSpPr>
          <p:spPr>
            <a:xfrm>
              <a:off x="2354921" y="3121306"/>
              <a:ext cx="4554997" cy="3243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latin typeface="Helvetica" panose="020B0604020202020204" pitchFamily="34" charset="0"/>
                  <a:cs typeface="Helvetica" panose="020B0604020202020204" pitchFamily="34" charset="0"/>
                </a:rPr>
                <a:t>Recommendations</a:t>
              </a:r>
            </a:p>
          </p:txBody>
        </p:sp>
        <p:cxnSp>
          <p:nvCxnSpPr>
            <p:cNvPr id="61" name="直接连接符 60">
              <a:extLst>
                <a:ext uri="{FF2B5EF4-FFF2-40B4-BE49-F238E27FC236}">
                  <a16:creationId xmlns:a16="http://schemas.microsoft.com/office/drawing/2014/main" id="{9E487AA2-02F2-4A6C-A8B9-7CC791867794}"/>
                </a:ext>
              </a:extLst>
            </p:cNvPr>
            <p:cNvCxnSpPr>
              <a:cxnSpLocks/>
              <a:stCxn id="59" idx="4"/>
            </p:cNvCxnSpPr>
            <p:nvPr/>
          </p:nvCxnSpPr>
          <p:spPr>
            <a:xfrm>
              <a:off x="2245494" y="3449244"/>
              <a:ext cx="4664424" cy="0"/>
            </a:xfrm>
            <a:prstGeom prst="line">
              <a:avLst/>
            </a:prstGeom>
            <a:ln w="95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sp>
        <p:nvSpPr>
          <p:cNvPr id="2" name="灯片编号占位符 1">
            <a:extLst>
              <a:ext uri="{FF2B5EF4-FFF2-40B4-BE49-F238E27FC236}">
                <a16:creationId xmlns:a16="http://schemas.microsoft.com/office/drawing/2014/main" id="{7703A2A5-7BBC-4288-8476-DD47F03810AB}"/>
              </a:ext>
            </a:extLst>
          </p:cNvPr>
          <p:cNvSpPr>
            <a:spLocks noGrp="1"/>
          </p:cNvSpPr>
          <p:nvPr>
            <p:ph type="sldNum" sz="quarter" idx="12"/>
          </p:nvPr>
        </p:nvSpPr>
        <p:spPr/>
        <p:txBody>
          <a:bodyPr/>
          <a:lstStyle/>
          <a:p>
            <a:fld id="{A17BB91D-344C-44E0-9148-DFE0CFF5CFC9}" type="slidenum">
              <a:rPr lang="zh-CN" altLang="en-US" smtClean="0"/>
              <a:t>71</a:t>
            </a:fld>
            <a:endParaRPr lang="zh-CN" altLang="en-US"/>
          </a:p>
        </p:txBody>
      </p:sp>
    </p:spTree>
    <p:extLst>
      <p:ext uri="{BB962C8B-B14F-4D97-AF65-F5344CB8AC3E}">
        <p14:creationId xmlns:p14="http://schemas.microsoft.com/office/powerpoint/2010/main" val="216544835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Findings</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rgbClr val="85023E"/>
          </a:solidFill>
          <a:ln w="28575" cap="flat">
            <a:solidFill>
              <a:srgbClr val="85023E"/>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800" dirty="0">
                <a:solidFill>
                  <a:schemeClr val="bg1"/>
                </a:solidFill>
                <a:latin typeface="Helvetica" panose="020B0604020202020204" pitchFamily="34" charset="0"/>
                <a:cs typeface="Helvetica" panose="020B0604020202020204" pitchFamily="34" charset="0"/>
                <a:sym typeface="Helvetica Light"/>
              </a:rPr>
              <a:t>6.1</a:t>
            </a:r>
            <a:endParaRPr kumimoji="0" lang="zh-CN" altLang="en-US" sz="2800" b="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rgbClr val="85023E"/>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8ACA536B-0A46-4170-9A79-761C06A76B97}"/>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6 - Conclusion</a:t>
            </a:r>
            <a:endParaRPr lang="en-US" altLang="zh-CN" sz="1400" i="1" dirty="0">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4DA41DE6-2E3C-4CE2-BE7E-AC289CE108D4}"/>
              </a:ext>
            </a:extLst>
          </p:cNvPr>
          <p:cNvSpPr>
            <a:spLocks noGrp="1"/>
          </p:cNvSpPr>
          <p:nvPr>
            <p:ph type="sldNum" sz="quarter" idx="12"/>
          </p:nvPr>
        </p:nvSpPr>
        <p:spPr/>
        <p:txBody>
          <a:bodyPr/>
          <a:lstStyle/>
          <a:p>
            <a:fld id="{A17BB91D-344C-44E0-9148-DFE0CFF5CFC9}" type="slidenum">
              <a:rPr lang="zh-CN" altLang="en-US" smtClean="0"/>
              <a:t>72</a:t>
            </a:fld>
            <a:endParaRPr lang="zh-CN" altLang="en-US"/>
          </a:p>
        </p:txBody>
      </p:sp>
      <p:grpSp>
        <p:nvGrpSpPr>
          <p:cNvPr id="11" name="组合 10">
            <a:extLst>
              <a:ext uri="{FF2B5EF4-FFF2-40B4-BE49-F238E27FC236}">
                <a16:creationId xmlns:a16="http://schemas.microsoft.com/office/drawing/2014/main" id="{23042929-9A8D-41ED-ADA6-C03B4A623253}"/>
              </a:ext>
            </a:extLst>
          </p:cNvPr>
          <p:cNvGrpSpPr/>
          <p:nvPr/>
        </p:nvGrpSpPr>
        <p:grpSpPr>
          <a:xfrm>
            <a:off x="306570" y="591906"/>
            <a:ext cx="2662135" cy="461665"/>
            <a:chOff x="-3" y="4326643"/>
            <a:chExt cx="2662135" cy="461665"/>
          </a:xfrm>
        </p:grpSpPr>
        <p:sp>
          <p:nvSpPr>
            <p:cNvPr id="15" name="矩形 14">
              <a:extLst>
                <a:ext uri="{FF2B5EF4-FFF2-40B4-BE49-F238E27FC236}">
                  <a16:creationId xmlns:a16="http://schemas.microsoft.com/office/drawing/2014/main" id="{38ABA0E7-B084-4452-AF33-773F17C33862}"/>
                </a:ext>
              </a:extLst>
            </p:cNvPr>
            <p:cNvSpPr/>
            <p:nvPr/>
          </p:nvSpPr>
          <p:spPr>
            <a:xfrm>
              <a:off x="-3" y="4460785"/>
              <a:ext cx="193382" cy="193382"/>
            </a:xfrm>
            <a:prstGeom prst="rect">
              <a:avLst/>
            </a:prstGeom>
            <a:solidFill>
              <a:srgbClr val="850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16" name="文本框 15">
              <a:extLst>
                <a:ext uri="{FF2B5EF4-FFF2-40B4-BE49-F238E27FC236}">
                  <a16:creationId xmlns:a16="http://schemas.microsoft.com/office/drawing/2014/main" id="{38D1509A-201C-4EE8-94AF-B920DF583320}"/>
                </a:ext>
              </a:extLst>
            </p:cNvPr>
            <p:cNvSpPr txBox="1"/>
            <p:nvPr/>
          </p:nvSpPr>
          <p:spPr>
            <a:xfrm>
              <a:off x="193379" y="4326643"/>
              <a:ext cx="2468753" cy="461665"/>
            </a:xfrm>
            <a:prstGeom prst="rect">
              <a:avLst/>
            </a:prstGeom>
            <a:noFill/>
          </p:spPr>
          <p:txBody>
            <a:bodyPr wrap="none" rtlCol="0">
              <a:spAutoFit/>
            </a:bodyPr>
            <a:lstStyle/>
            <a:p>
              <a:r>
                <a:rPr lang="en-US" altLang="zh-CN" sz="2400" dirty="0">
                  <a:latin typeface="Helvetica" panose="020B0604020202020204" pitchFamily="34" charset="0"/>
                  <a:ea typeface="+mj-ea"/>
                  <a:cs typeface="Helvetica" panose="020B0604020202020204" pitchFamily="34" charset="0"/>
                </a:rPr>
                <a:t>Walking duration</a:t>
              </a:r>
            </a:p>
          </p:txBody>
        </p:sp>
      </p:grpSp>
      <p:sp>
        <p:nvSpPr>
          <p:cNvPr id="18" name="文本框 17">
            <a:extLst>
              <a:ext uri="{FF2B5EF4-FFF2-40B4-BE49-F238E27FC236}">
                <a16:creationId xmlns:a16="http://schemas.microsoft.com/office/drawing/2014/main" id="{8D611072-0A65-43E7-820A-63B6CFDCF0B1}"/>
              </a:ext>
            </a:extLst>
          </p:cNvPr>
          <p:cNvSpPr txBox="1"/>
          <p:nvPr/>
        </p:nvSpPr>
        <p:spPr>
          <a:xfrm>
            <a:off x="736847" y="1498138"/>
            <a:ext cx="7645153" cy="4196020"/>
          </a:xfrm>
          <a:prstGeom prst="rect">
            <a:avLst/>
          </a:prstGeom>
          <a:noFill/>
        </p:spPr>
        <p:txBody>
          <a:bodyPr wrap="square" rtlCol="0">
            <a:spAutoFit/>
          </a:bodyPr>
          <a:lstStyle/>
          <a:p>
            <a:pPr marL="457200" indent="-457200">
              <a:lnSpc>
                <a:spcPct val="150000"/>
              </a:lnSpc>
              <a:buFont typeface="Wingdings" panose="05000000000000000000" pitchFamily="2" charset="2"/>
              <a:buChar char="Ø"/>
            </a:pPr>
            <a:r>
              <a:rPr lang="en-US" altLang="zh-CN" dirty="0">
                <a:solidFill>
                  <a:srgbClr val="FF3300"/>
                </a:solidFill>
                <a:latin typeface="Helvetica" panose="020B0604020202020204" pitchFamily="34" charset="0"/>
                <a:cs typeface="Helvetica" panose="020B0604020202020204" pitchFamily="34" charset="0"/>
              </a:rPr>
              <a:t>5 minutes is a widely accepted</a:t>
            </a:r>
            <a:r>
              <a:rPr lang="en-US" altLang="zh-CN" dirty="0">
                <a:latin typeface="Helvetica" panose="020B0604020202020204" pitchFamily="34" charset="0"/>
                <a:cs typeface="Helvetica" panose="020B0604020202020204" pitchFamily="34" charset="0"/>
              </a:rPr>
              <a:t> walking duration to rail transit.</a:t>
            </a:r>
          </a:p>
          <a:p>
            <a:pPr marL="457200" indent="-457200">
              <a:lnSpc>
                <a:spcPct val="150000"/>
              </a:lnSpc>
              <a:buFont typeface="Wingdings" panose="05000000000000000000" pitchFamily="2" charset="2"/>
              <a:buChar char="Ø"/>
            </a:pPr>
            <a:endParaRPr lang="en-US" altLang="zh-CN" dirty="0">
              <a:latin typeface="Helvetica" panose="020B0604020202020204" pitchFamily="34" charset="0"/>
              <a:cs typeface="Helvetica" panose="020B0604020202020204" pitchFamily="34" charset="0"/>
            </a:endParaRPr>
          </a:p>
          <a:p>
            <a:pPr marL="457200" indent="-457200">
              <a:lnSpc>
                <a:spcPct val="150000"/>
              </a:lnSpc>
              <a:buFont typeface="Wingdings" panose="05000000000000000000" pitchFamily="2" charset="2"/>
              <a:buChar char="Ø"/>
            </a:pPr>
            <a:r>
              <a:rPr lang="en-US" altLang="zh-CN" dirty="0">
                <a:latin typeface="Helvetica" panose="020B0604020202020204" pitchFamily="34" charset="0"/>
                <a:cs typeface="Helvetica" panose="020B0604020202020204" pitchFamily="34" charset="0"/>
              </a:rPr>
              <a:t>Whether accepting the </a:t>
            </a:r>
            <a:r>
              <a:rPr lang="en-US" altLang="zh-CN" dirty="0">
                <a:solidFill>
                  <a:srgbClr val="FF3300"/>
                </a:solidFill>
                <a:latin typeface="Helvetica" panose="020B0604020202020204" pitchFamily="34" charset="0"/>
                <a:cs typeface="Helvetica" panose="020B0604020202020204" pitchFamily="34" charset="0"/>
              </a:rPr>
              <a:t>8 minutes walking duration is ambiguous</a:t>
            </a:r>
            <a:r>
              <a:rPr lang="en-US" altLang="zh-CN" dirty="0">
                <a:latin typeface="Helvetica" panose="020B0604020202020204" pitchFamily="34" charset="0"/>
                <a:cs typeface="Helvetica" panose="020B0604020202020204" pitchFamily="34" charset="0"/>
              </a:rPr>
              <a:t> in passenger’s  practical behaviors.</a:t>
            </a:r>
          </a:p>
          <a:p>
            <a:pPr marL="457200" indent="-457200">
              <a:lnSpc>
                <a:spcPct val="150000"/>
              </a:lnSpc>
              <a:buFont typeface="Wingdings" panose="05000000000000000000" pitchFamily="2" charset="2"/>
              <a:buChar char="Ø"/>
            </a:pPr>
            <a:endParaRPr lang="en-US" altLang="zh-CN" dirty="0">
              <a:latin typeface="Helvetica" panose="020B0604020202020204" pitchFamily="34" charset="0"/>
              <a:cs typeface="Helvetica" panose="020B0604020202020204" pitchFamily="34" charset="0"/>
            </a:endParaRPr>
          </a:p>
          <a:p>
            <a:pPr marL="457200" indent="-457200">
              <a:lnSpc>
                <a:spcPct val="150000"/>
              </a:lnSpc>
              <a:buFont typeface="Wingdings" panose="05000000000000000000" pitchFamily="2" charset="2"/>
              <a:buChar char="Ø"/>
            </a:pPr>
            <a:r>
              <a:rPr lang="en-US" altLang="zh-CN" dirty="0">
                <a:latin typeface="Helvetica" panose="020B0604020202020204" pitchFamily="34" charset="0"/>
                <a:cs typeface="Helvetica" panose="020B0604020202020204" pitchFamily="34" charset="0"/>
              </a:rPr>
              <a:t>Passengers with the </a:t>
            </a:r>
            <a:r>
              <a:rPr lang="en-US" altLang="zh-CN" dirty="0">
                <a:solidFill>
                  <a:srgbClr val="FF3300"/>
                </a:solidFill>
                <a:latin typeface="Helvetica" panose="020B0604020202020204" pitchFamily="34" charset="0"/>
                <a:cs typeface="Helvetica" panose="020B0604020202020204" pitchFamily="34" charset="0"/>
              </a:rPr>
              <a:t>private travel purpose</a:t>
            </a:r>
            <a:r>
              <a:rPr lang="en-US" altLang="zh-CN" dirty="0">
                <a:latin typeface="Helvetica" panose="020B0604020202020204" pitchFamily="34" charset="0"/>
                <a:cs typeface="Helvetica" panose="020B0604020202020204" pitchFamily="34" charset="0"/>
              </a:rPr>
              <a:t> tend to </a:t>
            </a:r>
            <a:r>
              <a:rPr lang="en-US" altLang="zh-CN" dirty="0">
                <a:solidFill>
                  <a:srgbClr val="FF3300"/>
                </a:solidFill>
                <a:latin typeface="Helvetica" panose="020B0604020202020204" pitchFamily="34" charset="0"/>
                <a:cs typeface="Helvetica" panose="020B0604020202020204" pitchFamily="34" charset="0"/>
              </a:rPr>
              <a:t>accept the longest</a:t>
            </a:r>
            <a:r>
              <a:rPr lang="en-US" altLang="zh-CN" dirty="0">
                <a:latin typeface="Helvetica" panose="020B0604020202020204" pitchFamily="34" charset="0"/>
                <a:cs typeface="Helvetica" panose="020B0604020202020204" pitchFamily="34" charset="0"/>
              </a:rPr>
              <a:t> walking duration.</a:t>
            </a:r>
          </a:p>
          <a:p>
            <a:pPr marL="457200" indent="-457200">
              <a:lnSpc>
                <a:spcPct val="150000"/>
              </a:lnSpc>
              <a:buFont typeface="Wingdings" panose="05000000000000000000" pitchFamily="2" charset="2"/>
              <a:buChar char="Ø"/>
            </a:pPr>
            <a:endParaRPr lang="en-US" altLang="zh-CN" dirty="0">
              <a:latin typeface="Helvetica" panose="020B0604020202020204" pitchFamily="34" charset="0"/>
              <a:cs typeface="Helvetica" panose="020B0604020202020204" pitchFamily="34" charset="0"/>
            </a:endParaRPr>
          </a:p>
          <a:p>
            <a:pPr marL="457200" indent="-457200">
              <a:lnSpc>
                <a:spcPct val="150000"/>
              </a:lnSpc>
              <a:buFont typeface="Wingdings" panose="05000000000000000000" pitchFamily="2" charset="2"/>
              <a:buChar char="Ø"/>
            </a:pPr>
            <a:r>
              <a:rPr lang="en-US" altLang="zh-CN" dirty="0">
                <a:latin typeface="Helvetica" panose="020B0604020202020204" pitchFamily="34" charset="0"/>
                <a:cs typeface="Helvetica" panose="020B0604020202020204" pitchFamily="34" charset="0"/>
              </a:rPr>
              <a:t>Passengers with the </a:t>
            </a:r>
            <a:r>
              <a:rPr lang="en-US" altLang="zh-CN" dirty="0">
                <a:solidFill>
                  <a:srgbClr val="FF3300"/>
                </a:solidFill>
                <a:latin typeface="Helvetica" panose="020B0604020202020204" pitchFamily="34" charset="0"/>
                <a:cs typeface="Helvetica" panose="020B0604020202020204" pitchFamily="34" charset="0"/>
              </a:rPr>
              <a:t>commuting travel purpose</a:t>
            </a:r>
            <a:r>
              <a:rPr lang="en-US" altLang="zh-CN" dirty="0">
                <a:latin typeface="Helvetica" panose="020B0604020202020204" pitchFamily="34" charset="0"/>
                <a:cs typeface="Helvetica" panose="020B0604020202020204" pitchFamily="34" charset="0"/>
              </a:rPr>
              <a:t> and during the </a:t>
            </a:r>
            <a:r>
              <a:rPr lang="en-US" altLang="zh-CN" dirty="0">
                <a:solidFill>
                  <a:srgbClr val="FF3300"/>
                </a:solidFill>
                <a:latin typeface="Helvetica" panose="020B0604020202020204" pitchFamily="34" charset="0"/>
                <a:cs typeface="Helvetica" panose="020B0604020202020204" pitchFamily="34" charset="0"/>
              </a:rPr>
              <a:t>peak hour</a:t>
            </a:r>
            <a:r>
              <a:rPr lang="en-US" altLang="zh-CN" dirty="0">
                <a:latin typeface="Helvetica" panose="020B0604020202020204" pitchFamily="34" charset="0"/>
                <a:cs typeface="Helvetica" panose="020B0604020202020204" pitchFamily="34" charset="0"/>
              </a:rPr>
              <a:t> tend to arrive at transit station </a:t>
            </a:r>
            <a:r>
              <a:rPr lang="en-US" altLang="zh-CN" dirty="0">
                <a:solidFill>
                  <a:srgbClr val="FF3300"/>
                </a:solidFill>
                <a:latin typeface="Helvetica" panose="020B0604020202020204" pitchFamily="34" charset="0"/>
                <a:cs typeface="Helvetica" panose="020B0604020202020204" pitchFamily="34" charset="0"/>
              </a:rPr>
              <a:t>as soon as possible</a:t>
            </a:r>
            <a:r>
              <a:rPr lang="en-US" altLang="zh-CN" dirty="0">
                <a:latin typeface="Helvetica" panose="020B0604020202020204" pitchFamily="34" charset="0"/>
                <a:cs typeface="Helvetica" panose="020B0604020202020204" pitchFamily="34" charset="0"/>
              </a:rPr>
              <a:t>.</a:t>
            </a:r>
          </a:p>
        </p:txBody>
      </p:sp>
    </p:spTree>
    <p:extLst>
      <p:ext uri="{BB962C8B-B14F-4D97-AF65-F5344CB8AC3E}">
        <p14:creationId xmlns:p14="http://schemas.microsoft.com/office/powerpoint/2010/main" val="415316995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Findings</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rgbClr val="85023E"/>
          </a:solidFill>
          <a:ln w="28575" cap="flat">
            <a:solidFill>
              <a:srgbClr val="85023E"/>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800" dirty="0">
                <a:solidFill>
                  <a:schemeClr val="bg1"/>
                </a:solidFill>
                <a:latin typeface="Helvetica" panose="020B0604020202020204" pitchFamily="34" charset="0"/>
                <a:cs typeface="Helvetica" panose="020B0604020202020204" pitchFamily="34" charset="0"/>
                <a:sym typeface="Helvetica Light"/>
              </a:rPr>
              <a:t>6.1</a:t>
            </a:r>
            <a:endParaRPr kumimoji="0" lang="zh-CN" altLang="en-US" sz="2800" b="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rgbClr val="85023E"/>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8ACA536B-0A46-4170-9A79-761C06A76B97}"/>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6 - Conclusion</a:t>
            </a:r>
            <a:endParaRPr lang="en-US" altLang="zh-CN" sz="1400" i="1" dirty="0">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4DA41DE6-2E3C-4CE2-BE7E-AC289CE108D4}"/>
              </a:ext>
            </a:extLst>
          </p:cNvPr>
          <p:cNvSpPr>
            <a:spLocks noGrp="1"/>
          </p:cNvSpPr>
          <p:nvPr>
            <p:ph type="sldNum" sz="quarter" idx="12"/>
          </p:nvPr>
        </p:nvSpPr>
        <p:spPr/>
        <p:txBody>
          <a:bodyPr/>
          <a:lstStyle/>
          <a:p>
            <a:fld id="{A17BB91D-344C-44E0-9148-DFE0CFF5CFC9}" type="slidenum">
              <a:rPr lang="zh-CN" altLang="en-US" smtClean="0"/>
              <a:t>73</a:t>
            </a:fld>
            <a:endParaRPr lang="zh-CN" altLang="en-US"/>
          </a:p>
        </p:txBody>
      </p:sp>
      <p:grpSp>
        <p:nvGrpSpPr>
          <p:cNvPr id="11" name="组合 10">
            <a:extLst>
              <a:ext uri="{FF2B5EF4-FFF2-40B4-BE49-F238E27FC236}">
                <a16:creationId xmlns:a16="http://schemas.microsoft.com/office/drawing/2014/main" id="{23042929-9A8D-41ED-ADA6-C03B4A623253}"/>
              </a:ext>
            </a:extLst>
          </p:cNvPr>
          <p:cNvGrpSpPr/>
          <p:nvPr/>
        </p:nvGrpSpPr>
        <p:grpSpPr>
          <a:xfrm>
            <a:off x="306570" y="591906"/>
            <a:ext cx="6295950" cy="461665"/>
            <a:chOff x="-3" y="4326643"/>
            <a:chExt cx="6295950" cy="461665"/>
          </a:xfrm>
        </p:grpSpPr>
        <p:sp>
          <p:nvSpPr>
            <p:cNvPr id="15" name="矩形 14">
              <a:extLst>
                <a:ext uri="{FF2B5EF4-FFF2-40B4-BE49-F238E27FC236}">
                  <a16:creationId xmlns:a16="http://schemas.microsoft.com/office/drawing/2014/main" id="{38ABA0E7-B084-4452-AF33-773F17C33862}"/>
                </a:ext>
              </a:extLst>
            </p:cNvPr>
            <p:cNvSpPr/>
            <p:nvPr/>
          </p:nvSpPr>
          <p:spPr>
            <a:xfrm>
              <a:off x="-3" y="4460785"/>
              <a:ext cx="193382" cy="193382"/>
            </a:xfrm>
            <a:prstGeom prst="rect">
              <a:avLst/>
            </a:prstGeom>
            <a:solidFill>
              <a:srgbClr val="850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16" name="文本框 15">
              <a:extLst>
                <a:ext uri="{FF2B5EF4-FFF2-40B4-BE49-F238E27FC236}">
                  <a16:creationId xmlns:a16="http://schemas.microsoft.com/office/drawing/2014/main" id="{38D1509A-201C-4EE8-94AF-B920DF583320}"/>
                </a:ext>
              </a:extLst>
            </p:cNvPr>
            <p:cNvSpPr txBox="1"/>
            <p:nvPr/>
          </p:nvSpPr>
          <p:spPr>
            <a:xfrm>
              <a:off x="193379" y="4326643"/>
              <a:ext cx="6102568" cy="461665"/>
            </a:xfrm>
            <a:prstGeom prst="rect">
              <a:avLst/>
            </a:prstGeom>
            <a:noFill/>
          </p:spPr>
          <p:txBody>
            <a:bodyPr wrap="none" rtlCol="0">
              <a:spAutoFit/>
            </a:bodyPr>
            <a:lstStyle/>
            <a:p>
              <a:r>
                <a:rPr lang="en-US" altLang="zh-CN" sz="2400" dirty="0">
                  <a:latin typeface="Helvetica" panose="020B0604020202020204" pitchFamily="34" charset="0"/>
                  <a:ea typeface="+mj-ea"/>
                  <a:cs typeface="Helvetica" panose="020B0604020202020204" pitchFamily="34" charset="0"/>
                </a:rPr>
                <a:t>Valid factors selection in small sample case</a:t>
              </a:r>
            </a:p>
          </p:txBody>
        </p:sp>
      </p:grpSp>
      <p:sp>
        <p:nvSpPr>
          <p:cNvPr id="18" name="文本框 17">
            <a:extLst>
              <a:ext uri="{FF2B5EF4-FFF2-40B4-BE49-F238E27FC236}">
                <a16:creationId xmlns:a16="http://schemas.microsoft.com/office/drawing/2014/main" id="{8D611072-0A65-43E7-820A-63B6CFDCF0B1}"/>
              </a:ext>
            </a:extLst>
          </p:cNvPr>
          <p:cNvSpPr txBox="1"/>
          <p:nvPr/>
        </p:nvSpPr>
        <p:spPr>
          <a:xfrm>
            <a:off x="736847" y="1498138"/>
            <a:ext cx="7645153" cy="3780522"/>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zh-CN" dirty="0">
                <a:latin typeface="Helvetica" panose="020B0604020202020204" pitchFamily="34" charset="0"/>
                <a:ea typeface="MS Mincho" panose="02020609040205080304" pitchFamily="49" charset="-128"/>
                <a:cs typeface="Helvetica" panose="020B0604020202020204" pitchFamily="34" charset="0"/>
              </a:rPr>
              <a:t>Approach of </a:t>
            </a:r>
            <a:r>
              <a:rPr lang="en-US" altLang="zh-CN" dirty="0">
                <a:solidFill>
                  <a:srgbClr val="FF3300"/>
                </a:solidFill>
                <a:latin typeface="Helvetica" panose="020B0604020202020204" pitchFamily="34" charset="0"/>
                <a:ea typeface="MS Mincho" panose="02020609040205080304" pitchFamily="49" charset="-128"/>
                <a:cs typeface="Helvetica" panose="020B0604020202020204" pitchFamily="34" charset="0"/>
              </a:rPr>
              <a:t>screening valid indicator in small sample</a:t>
            </a:r>
            <a:r>
              <a:rPr lang="en-US" altLang="zh-CN" dirty="0">
                <a:latin typeface="Helvetica" panose="020B0604020202020204" pitchFamily="34" charset="0"/>
                <a:ea typeface="MS Mincho" panose="02020609040205080304" pitchFamily="49" charset="-128"/>
                <a:cs typeface="Helvetica" panose="020B0604020202020204" pitchFamily="34" charset="0"/>
              </a:rPr>
              <a:t> case is confirmed to be</a:t>
            </a:r>
            <a:r>
              <a:rPr lang="en-US" altLang="zh-CN" dirty="0">
                <a:solidFill>
                  <a:srgbClr val="FF3300"/>
                </a:solidFill>
                <a:latin typeface="Helvetica" panose="020B0604020202020204" pitchFamily="34" charset="0"/>
                <a:ea typeface="MS Mincho" panose="02020609040205080304" pitchFamily="49" charset="-128"/>
                <a:cs typeface="Helvetica" panose="020B0604020202020204" pitchFamily="34" charset="0"/>
              </a:rPr>
              <a:t> effective</a:t>
            </a:r>
            <a:r>
              <a:rPr lang="en-US" altLang="zh-CN" dirty="0">
                <a:latin typeface="Helvetica" panose="020B0604020202020204" pitchFamily="34" charset="0"/>
                <a:ea typeface="MS Mincho" panose="02020609040205080304" pitchFamily="49" charset="-128"/>
                <a:cs typeface="Helvetica" panose="020B0604020202020204" pitchFamily="34" charset="0"/>
              </a:rPr>
              <a:t>.</a:t>
            </a:r>
          </a:p>
          <a:p>
            <a:pPr marL="285750" indent="-285750">
              <a:lnSpc>
                <a:spcPct val="150000"/>
              </a:lnSpc>
              <a:buFont typeface="Wingdings" panose="05000000000000000000" pitchFamily="2" charset="2"/>
              <a:buChar char="Ø"/>
            </a:pPr>
            <a:endParaRPr lang="en-US" altLang="zh-CN" dirty="0">
              <a:latin typeface="Helvetica" panose="020B0604020202020204" pitchFamily="34" charset="0"/>
              <a:ea typeface="MS Mincho" panose="02020609040205080304" pitchFamily="49" charset="-128"/>
              <a:cs typeface="Helvetica" panose="020B0604020202020204" pitchFamily="34" charset="0"/>
            </a:endParaRPr>
          </a:p>
          <a:p>
            <a:pPr marL="285750" indent="-285750">
              <a:lnSpc>
                <a:spcPct val="150000"/>
              </a:lnSpc>
              <a:buFont typeface="Wingdings" panose="05000000000000000000" pitchFamily="2" charset="2"/>
              <a:buChar char="Ø"/>
            </a:pPr>
            <a:r>
              <a:rPr lang="en-US" altLang="zh-CN" dirty="0">
                <a:latin typeface="Helvetica" panose="020B0604020202020204" pitchFamily="34" charset="0"/>
                <a:ea typeface="MS Mincho" panose="02020609040205080304" pitchFamily="49" charset="-128"/>
                <a:cs typeface="Helvetica" panose="020B0604020202020204" pitchFamily="34" charset="0"/>
              </a:rPr>
              <a:t>High </a:t>
            </a:r>
            <a:r>
              <a:rPr lang="en-US" altLang="zh-CN" dirty="0">
                <a:solidFill>
                  <a:srgbClr val="FF3300"/>
                </a:solidFill>
                <a:latin typeface="Helvetica" panose="020B0604020202020204" pitchFamily="34" charset="0"/>
                <a:ea typeface="MS Mincho" panose="02020609040205080304" pitchFamily="49" charset="-128"/>
                <a:cs typeface="Helvetica" panose="020B0604020202020204" pitchFamily="34" charset="0"/>
              </a:rPr>
              <a:t>diversity of land use leads to decrease </a:t>
            </a:r>
            <a:r>
              <a:rPr lang="en-US" altLang="zh-CN" dirty="0">
                <a:latin typeface="Helvetica" panose="020B0604020202020204" pitchFamily="34" charset="0"/>
                <a:ea typeface="MS Mincho" panose="02020609040205080304" pitchFamily="49" charset="-128"/>
                <a:cs typeface="Helvetica" panose="020B0604020202020204" pitchFamily="34" charset="0"/>
              </a:rPr>
              <a:t>in transit ridership.</a:t>
            </a:r>
          </a:p>
          <a:p>
            <a:pPr marL="285750" indent="-285750">
              <a:lnSpc>
                <a:spcPct val="150000"/>
              </a:lnSpc>
              <a:buFont typeface="Wingdings" panose="05000000000000000000" pitchFamily="2" charset="2"/>
              <a:buChar char="Ø"/>
            </a:pPr>
            <a:endParaRPr lang="en-US" altLang="zh-CN" dirty="0">
              <a:latin typeface="Helvetica" panose="020B0604020202020204" pitchFamily="34" charset="0"/>
              <a:ea typeface="MS Mincho" panose="02020609040205080304" pitchFamily="49" charset="-128"/>
              <a:cs typeface="Helvetica" panose="020B0604020202020204" pitchFamily="34" charset="0"/>
            </a:endParaRPr>
          </a:p>
          <a:p>
            <a:pPr marL="285750" indent="-285750">
              <a:lnSpc>
                <a:spcPct val="150000"/>
              </a:lnSpc>
              <a:buFont typeface="Wingdings" panose="05000000000000000000" pitchFamily="2" charset="2"/>
              <a:buChar char="Ø"/>
            </a:pPr>
            <a:r>
              <a:rPr lang="en-US" altLang="zh-CN" dirty="0">
                <a:latin typeface="Helvetica" panose="020B0604020202020204" pitchFamily="34" charset="0"/>
                <a:ea typeface="MS Mincho" panose="02020609040205080304" pitchFamily="49" charset="-128"/>
                <a:cs typeface="Helvetica" panose="020B0604020202020204" pitchFamily="34" charset="0"/>
              </a:rPr>
              <a:t>The bus system has </a:t>
            </a:r>
            <a:r>
              <a:rPr lang="en-US" altLang="zh-CN" dirty="0">
                <a:solidFill>
                  <a:srgbClr val="FF3300"/>
                </a:solidFill>
                <a:latin typeface="Helvetica" panose="020B0604020202020204" pitchFamily="34" charset="0"/>
                <a:ea typeface="MS Mincho" panose="02020609040205080304" pitchFamily="49" charset="-128"/>
                <a:cs typeface="Helvetica" panose="020B0604020202020204" pitchFamily="34" charset="0"/>
              </a:rPr>
              <a:t>both positive and negative effects </a:t>
            </a:r>
            <a:r>
              <a:rPr lang="en-US" altLang="zh-CN" dirty="0">
                <a:latin typeface="Helvetica" panose="020B0604020202020204" pitchFamily="34" charset="0"/>
                <a:ea typeface="MS Mincho" panose="02020609040205080304" pitchFamily="49" charset="-128"/>
                <a:cs typeface="Helvetica" panose="020B0604020202020204" pitchFamily="34" charset="0"/>
              </a:rPr>
              <a:t>on rail transit ridership.</a:t>
            </a:r>
          </a:p>
          <a:p>
            <a:pPr marL="285750" indent="-285750">
              <a:lnSpc>
                <a:spcPct val="150000"/>
              </a:lnSpc>
              <a:buFont typeface="Wingdings" panose="05000000000000000000" pitchFamily="2" charset="2"/>
              <a:buChar char="Ø"/>
            </a:pPr>
            <a:endParaRPr lang="en-US" altLang="zh-CN" dirty="0">
              <a:latin typeface="Helvetica" panose="020B0604020202020204" pitchFamily="34" charset="0"/>
              <a:ea typeface="MS Mincho" panose="02020609040205080304" pitchFamily="49" charset="-128"/>
              <a:cs typeface="Helvetica" panose="020B0604020202020204" pitchFamily="34" charset="0"/>
            </a:endParaRPr>
          </a:p>
          <a:p>
            <a:pPr marL="285750" indent="-285750">
              <a:lnSpc>
                <a:spcPct val="150000"/>
              </a:lnSpc>
              <a:buFont typeface="Wingdings" panose="05000000000000000000" pitchFamily="2" charset="2"/>
              <a:buChar char="Ø"/>
            </a:pPr>
            <a:r>
              <a:rPr lang="en-US" altLang="zh-CN" dirty="0">
                <a:latin typeface="Helvetica" panose="020B0604020202020204" pitchFamily="34" charset="0"/>
                <a:ea typeface="MS Mincho" panose="02020609040205080304" pitchFamily="49" charset="-128"/>
                <a:cs typeface="Helvetica" panose="020B0604020202020204" pitchFamily="34" charset="0"/>
              </a:rPr>
              <a:t>The </a:t>
            </a:r>
            <a:r>
              <a:rPr lang="en-US" altLang="zh-CN" dirty="0">
                <a:solidFill>
                  <a:srgbClr val="FF3300"/>
                </a:solidFill>
                <a:latin typeface="Helvetica" panose="020B0604020202020204" pitchFamily="34" charset="0"/>
                <a:ea typeface="MS Mincho" panose="02020609040205080304" pitchFamily="49" charset="-128"/>
                <a:cs typeface="Helvetica" panose="020B0604020202020204" pitchFamily="34" charset="0"/>
              </a:rPr>
              <a:t>tenants are more willing to use </a:t>
            </a:r>
            <a:r>
              <a:rPr lang="en-US" altLang="zh-CN" dirty="0">
                <a:latin typeface="Helvetica" panose="020B0604020202020204" pitchFamily="34" charset="0"/>
                <a:ea typeface="MS Mincho" panose="02020609040205080304" pitchFamily="49" charset="-128"/>
                <a:cs typeface="Helvetica" panose="020B0604020202020204" pitchFamily="34" charset="0"/>
              </a:rPr>
              <a:t>rail transit in the case of Fukuoka.</a:t>
            </a:r>
          </a:p>
        </p:txBody>
      </p:sp>
    </p:spTree>
    <p:extLst>
      <p:ext uri="{BB962C8B-B14F-4D97-AF65-F5344CB8AC3E}">
        <p14:creationId xmlns:p14="http://schemas.microsoft.com/office/powerpoint/2010/main" val="30868130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Findings</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rgbClr val="85023E"/>
          </a:solidFill>
          <a:ln w="28575" cap="flat">
            <a:solidFill>
              <a:srgbClr val="85023E"/>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800" dirty="0">
                <a:solidFill>
                  <a:schemeClr val="bg1"/>
                </a:solidFill>
                <a:latin typeface="Helvetica" panose="020B0604020202020204" pitchFamily="34" charset="0"/>
                <a:cs typeface="Helvetica" panose="020B0604020202020204" pitchFamily="34" charset="0"/>
                <a:sym typeface="Helvetica Light"/>
              </a:rPr>
              <a:t>6.1</a:t>
            </a:r>
            <a:endParaRPr kumimoji="0" lang="zh-CN" altLang="en-US" sz="2800" b="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rgbClr val="85023E"/>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8ACA536B-0A46-4170-9A79-761C06A76B97}"/>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6 - Conclusion</a:t>
            </a:r>
            <a:endParaRPr lang="en-US" altLang="zh-CN" sz="1400" i="1" dirty="0">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4DA41DE6-2E3C-4CE2-BE7E-AC289CE108D4}"/>
              </a:ext>
            </a:extLst>
          </p:cNvPr>
          <p:cNvSpPr>
            <a:spLocks noGrp="1"/>
          </p:cNvSpPr>
          <p:nvPr>
            <p:ph type="sldNum" sz="quarter" idx="12"/>
          </p:nvPr>
        </p:nvSpPr>
        <p:spPr/>
        <p:txBody>
          <a:bodyPr/>
          <a:lstStyle/>
          <a:p>
            <a:fld id="{A17BB91D-344C-44E0-9148-DFE0CFF5CFC9}" type="slidenum">
              <a:rPr lang="zh-CN" altLang="en-US" smtClean="0"/>
              <a:t>74</a:t>
            </a:fld>
            <a:endParaRPr lang="zh-CN" altLang="en-US"/>
          </a:p>
        </p:txBody>
      </p:sp>
      <p:grpSp>
        <p:nvGrpSpPr>
          <p:cNvPr id="11" name="组合 10">
            <a:extLst>
              <a:ext uri="{FF2B5EF4-FFF2-40B4-BE49-F238E27FC236}">
                <a16:creationId xmlns:a16="http://schemas.microsoft.com/office/drawing/2014/main" id="{23042929-9A8D-41ED-ADA6-C03B4A623253}"/>
              </a:ext>
            </a:extLst>
          </p:cNvPr>
          <p:cNvGrpSpPr/>
          <p:nvPr/>
        </p:nvGrpSpPr>
        <p:grpSpPr>
          <a:xfrm>
            <a:off x="306570" y="591906"/>
            <a:ext cx="6027030" cy="461665"/>
            <a:chOff x="-3" y="4326643"/>
            <a:chExt cx="6027030" cy="461665"/>
          </a:xfrm>
        </p:grpSpPr>
        <p:sp>
          <p:nvSpPr>
            <p:cNvPr id="15" name="矩形 14">
              <a:extLst>
                <a:ext uri="{FF2B5EF4-FFF2-40B4-BE49-F238E27FC236}">
                  <a16:creationId xmlns:a16="http://schemas.microsoft.com/office/drawing/2014/main" id="{38ABA0E7-B084-4452-AF33-773F17C33862}"/>
                </a:ext>
              </a:extLst>
            </p:cNvPr>
            <p:cNvSpPr/>
            <p:nvPr/>
          </p:nvSpPr>
          <p:spPr>
            <a:xfrm>
              <a:off x="-3" y="4460785"/>
              <a:ext cx="193382" cy="193382"/>
            </a:xfrm>
            <a:prstGeom prst="rect">
              <a:avLst/>
            </a:prstGeom>
            <a:solidFill>
              <a:srgbClr val="850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16" name="文本框 15">
              <a:extLst>
                <a:ext uri="{FF2B5EF4-FFF2-40B4-BE49-F238E27FC236}">
                  <a16:creationId xmlns:a16="http://schemas.microsoft.com/office/drawing/2014/main" id="{38D1509A-201C-4EE8-94AF-B920DF583320}"/>
                </a:ext>
              </a:extLst>
            </p:cNvPr>
            <p:cNvSpPr txBox="1"/>
            <p:nvPr/>
          </p:nvSpPr>
          <p:spPr>
            <a:xfrm>
              <a:off x="193379" y="4326643"/>
              <a:ext cx="5833648" cy="461665"/>
            </a:xfrm>
            <a:prstGeom prst="rect">
              <a:avLst/>
            </a:prstGeom>
            <a:noFill/>
          </p:spPr>
          <p:txBody>
            <a:bodyPr wrap="none" rtlCol="0">
              <a:spAutoFit/>
            </a:bodyPr>
            <a:lstStyle/>
            <a:p>
              <a:r>
                <a:rPr lang="en-US" altLang="zh-CN" sz="2400" dirty="0">
                  <a:latin typeface="Helvetica" panose="020B0604020202020204" pitchFamily="34" charset="0"/>
                  <a:ea typeface="+mj-ea"/>
                  <a:cs typeface="Helvetica" panose="020B0604020202020204" pitchFamily="34" charset="0"/>
                </a:rPr>
                <a:t>Choice of destination regarding land use</a:t>
              </a:r>
            </a:p>
          </p:txBody>
        </p:sp>
      </p:grpSp>
      <p:sp>
        <p:nvSpPr>
          <p:cNvPr id="18" name="文本框 17">
            <a:extLst>
              <a:ext uri="{FF2B5EF4-FFF2-40B4-BE49-F238E27FC236}">
                <a16:creationId xmlns:a16="http://schemas.microsoft.com/office/drawing/2014/main" id="{8D611072-0A65-43E7-820A-63B6CFDCF0B1}"/>
              </a:ext>
            </a:extLst>
          </p:cNvPr>
          <p:cNvSpPr txBox="1"/>
          <p:nvPr/>
        </p:nvSpPr>
        <p:spPr>
          <a:xfrm>
            <a:off x="736847" y="1498138"/>
            <a:ext cx="7645153" cy="4611519"/>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zh-CN" dirty="0">
                <a:latin typeface="Helvetica" panose="020B0604020202020204" pitchFamily="34" charset="0"/>
                <a:ea typeface="MS Mincho" panose="02020609040205080304" pitchFamily="49" charset="-128"/>
                <a:cs typeface="Helvetica" panose="020B0604020202020204" pitchFamily="34" charset="0"/>
              </a:rPr>
              <a:t>Confirmed the influence of </a:t>
            </a:r>
            <a:r>
              <a:rPr lang="en-US" altLang="zh-CN" dirty="0">
                <a:solidFill>
                  <a:srgbClr val="FF3300"/>
                </a:solidFill>
                <a:latin typeface="Helvetica" panose="020B0604020202020204" pitchFamily="34" charset="0"/>
                <a:ea typeface="MS Mincho" panose="02020609040205080304" pitchFamily="49" charset="-128"/>
                <a:cs typeface="Helvetica" panose="020B0604020202020204" pitchFamily="34" charset="0"/>
              </a:rPr>
              <a:t>land use </a:t>
            </a:r>
            <a:r>
              <a:rPr lang="en-US" altLang="zh-CN" dirty="0">
                <a:latin typeface="Helvetica" panose="020B0604020202020204" pitchFamily="34" charset="0"/>
                <a:ea typeface="MS Mincho" panose="02020609040205080304" pitchFamily="49" charset="-128"/>
                <a:cs typeface="Helvetica" panose="020B0604020202020204" pitchFamily="34" charset="0"/>
              </a:rPr>
              <a:t>on the </a:t>
            </a:r>
            <a:r>
              <a:rPr lang="en-US" altLang="zh-CN" dirty="0">
                <a:solidFill>
                  <a:srgbClr val="FF3300"/>
                </a:solidFill>
                <a:latin typeface="Helvetica" panose="020B0604020202020204" pitchFamily="34" charset="0"/>
                <a:ea typeface="MS Mincho" panose="02020609040205080304" pitchFamily="49" charset="-128"/>
                <a:cs typeface="Helvetica" panose="020B0604020202020204" pitchFamily="34" charset="0"/>
              </a:rPr>
              <a:t>choice of destination.</a:t>
            </a:r>
          </a:p>
          <a:p>
            <a:pPr marL="285750" indent="-285750">
              <a:lnSpc>
                <a:spcPct val="150000"/>
              </a:lnSpc>
              <a:buFont typeface="Wingdings" panose="05000000000000000000" pitchFamily="2" charset="2"/>
              <a:buChar char="Ø"/>
            </a:pPr>
            <a:endParaRPr lang="en-US" altLang="zh-CN" dirty="0">
              <a:latin typeface="Helvetica" panose="020B0604020202020204" pitchFamily="34" charset="0"/>
              <a:ea typeface="MS Mincho" panose="02020609040205080304" pitchFamily="49" charset="-128"/>
              <a:cs typeface="Helvetica" panose="020B0604020202020204" pitchFamily="34" charset="0"/>
            </a:endParaRPr>
          </a:p>
          <a:p>
            <a:pPr marL="285750" indent="-285750">
              <a:lnSpc>
                <a:spcPct val="150000"/>
              </a:lnSpc>
              <a:buFont typeface="Wingdings" panose="05000000000000000000" pitchFamily="2" charset="2"/>
              <a:buChar char="Ø"/>
            </a:pPr>
            <a:r>
              <a:rPr lang="en-US" altLang="zh-CN" dirty="0">
                <a:latin typeface="Helvetica" panose="020B0604020202020204" pitchFamily="34" charset="0"/>
                <a:ea typeface="MS Mincho" panose="02020609040205080304" pitchFamily="49" charset="-128"/>
                <a:cs typeface="Helvetica" panose="020B0604020202020204" pitchFamily="34" charset="0"/>
              </a:rPr>
              <a:t>The probability of choosing a destination has a trend of </a:t>
            </a:r>
            <a:r>
              <a:rPr lang="en-US" altLang="zh-CN" dirty="0">
                <a:solidFill>
                  <a:srgbClr val="FF3300"/>
                </a:solidFill>
                <a:latin typeface="Helvetica" panose="020B0604020202020204" pitchFamily="34" charset="0"/>
                <a:ea typeface="MS Mincho" panose="02020609040205080304" pitchFamily="49" charset="-128"/>
                <a:cs typeface="Helvetica" panose="020B0604020202020204" pitchFamily="34" charset="0"/>
              </a:rPr>
              <a:t>decreasing</a:t>
            </a:r>
            <a:r>
              <a:rPr lang="en-US" altLang="zh-CN" dirty="0">
                <a:latin typeface="Helvetica" panose="020B0604020202020204" pitchFamily="34" charset="0"/>
                <a:ea typeface="MS Mincho" panose="02020609040205080304" pitchFamily="49" charset="-128"/>
                <a:cs typeface="Helvetica" panose="020B0604020202020204" pitchFamily="34" charset="0"/>
              </a:rPr>
              <a:t> between the </a:t>
            </a:r>
            <a:r>
              <a:rPr lang="en-US" altLang="zh-CN" dirty="0">
                <a:solidFill>
                  <a:srgbClr val="FF3300"/>
                </a:solidFill>
                <a:latin typeface="Helvetica" panose="020B0604020202020204" pitchFamily="34" charset="0"/>
                <a:ea typeface="MS Mincho" panose="02020609040205080304" pitchFamily="49" charset="-128"/>
                <a:cs typeface="Helvetica" panose="020B0604020202020204" pitchFamily="34" charset="0"/>
              </a:rPr>
              <a:t>same type of land use.</a:t>
            </a:r>
          </a:p>
          <a:p>
            <a:pPr marL="285750" indent="-285750">
              <a:lnSpc>
                <a:spcPct val="150000"/>
              </a:lnSpc>
              <a:buFont typeface="Wingdings" panose="05000000000000000000" pitchFamily="2" charset="2"/>
              <a:buChar char="Ø"/>
            </a:pPr>
            <a:endParaRPr lang="en-US" altLang="zh-CN" dirty="0">
              <a:latin typeface="Helvetica" panose="020B0604020202020204" pitchFamily="34" charset="0"/>
              <a:ea typeface="MS Mincho" panose="02020609040205080304" pitchFamily="49" charset="-128"/>
              <a:cs typeface="Helvetica" panose="020B0604020202020204" pitchFamily="34" charset="0"/>
            </a:endParaRPr>
          </a:p>
          <a:p>
            <a:pPr marL="285750" indent="-285750">
              <a:lnSpc>
                <a:spcPct val="150000"/>
              </a:lnSpc>
              <a:buFont typeface="Wingdings" panose="05000000000000000000" pitchFamily="2" charset="2"/>
              <a:buChar char="Ø"/>
            </a:pPr>
            <a:r>
              <a:rPr lang="en-US" altLang="zh-CN" dirty="0">
                <a:latin typeface="Helvetica" panose="020B0604020202020204" pitchFamily="34" charset="0"/>
                <a:ea typeface="MS Mincho" panose="02020609040205080304" pitchFamily="49" charset="-128"/>
                <a:cs typeface="Helvetica" panose="020B0604020202020204" pitchFamily="34" charset="0"/>
              </a:rPr>
              <a:t>The probability of choosing a destination belong to </a:t>
            </a:r>
            <a:r>
              <a:rPr lang="en-US" altLang="zh-CN" dirty="0">
                <a:solidFill>
                  <a:srgbClr val="FF3300"/>
                </a:solidFill>
                <a:latin typeface="Helvetica" panose="020B0604020202020204" pitchFamily="34" charset="0"/>
                <a:ea typeface="MS Mincho" panose="02020609040205080304" pitchFamily="49" charset="-128"/>
                <a:cs typeface="Helvetica" panose="020B0604020202020204" pitchFamily="34" charset="0"/>
              </a:rPr>
              <a:t>low-density residence </a:t>
            </a:r>
            <a:r>
              <a:rPr lang="en-US" altLang="zh-CN" dirty="0">
                <a:latin typeface="Helvetica" panose="020B0604020202020204" pitchFamily="34" charset="0"/>
                <a:ea typeface="MS Mincho" panose="02020609040205080304" pitchFamily="49" charset="-128"/>
                <a:cs typeface="Helvetica" panose="020B0604020202020204" pitchFamily="34" charset="0"/>
              </a:rPr>
              <a:t>type </a:t>
            </a:r>
            <a:r>
              <a:rPr lang="en-US" altLang="zh-CN" dirty="0">
                <a:solidFill>
                  <a:srgbClr val="FF3300"/>
                </a:solidFill>
                <a:latin typeface="Helvetica" panose="020B0604020202020204" pitchFamily="34" charset="0"/>
                <a:ea typeface="MS Mincho" panose="02020609040205080304" pitchFamily="49" charset="-128"/>
                <a:cs typeface="Helvetica" panose="020B0604020202020204" pitchFamily="34" charset="0"/>
              </a:rPr>
              <a:t>never increase</a:t>
            </a:r>
            <a:r>
              <a:rPr lang="en-US" altLang="zh-CN" dirty="0">
                <a:latin typeface="Helvetica" panose="020B0604020202020204" pitchFamily="34" charset="0"/>
                <a:ea typeface="MS Mincho" panose="02020609040205080304" pitchFamily="49" charset="-128"/>
                <a:cs typeface="Helvetica" panose="020B0604020202020204" pitchFamily="34" charset="0"/>
              </a:rPr>
              <a:t> regarding to the variation of land use in the departure station.</a:t>
            </a:r>
          </a:p>
          <a:p>
            <a:pPr marL="285750" indent="-285750">
              <a:lnSpc>
                <a:spcPct val="150000"/>
              </a:lnSpc>
              <a:buFont typeface="Wingdings" panose="05000000000000000000" pitchFamily="2" charset="2"/>
              <a:buChar char="Ø"/>
            </a:pPr>
            <a:endParaRPr lang="en-US" altLang="zh-CN" dirty="0">
              <a:latin typeface="Helvetica" panose="020B0604020202020204" pitchFamily="34" charset="0"/>
              <a:ea typeface="MS Mincho" panose="02020609040205080304" pitchFamily="49" charset="-128"/>
              <a:cs typeface="Helvetica" panose="020B0604020202020204" pitchFamily="34" charset="0"/>
            </a:endParaRPr>
          </a:p>
          <a:p>
            <a:pPr marL="285750" indent="-285750">
              <a:lnSpc>
                <a:spcPct val="150000"/>
              </a:lnSpc>
              <a:buFont typeface="Wingdings" panose="05000000000000000000" pitchFamily="2" charset="2"/>
              <a:buChar char="Ø"/>
            </a:pPr>
            <a:r>
              <a:rPr lang="en-US" altLang="zh-CN" dirty="0">
                <a:latin typeface="Helvetica" panose="020B0604020202020204" pitchFamily="34" charset="0"/>
                <a:ea typeface="MS Mincho" panose="02020609040205080304" pitchFamily="49" charset="-128"/>
                <a:cs typeface="Helvetica" panose="020B0604020202020204" pitchFamily="34" charset="0"/>
              </a:rPr>
              <a:t>Increase in the </a:t>
            </a:r>
            <a:r>
              <a:rPr lang="en-US" altLang="zh-CN" dirty="0">
                <a:solidFill>
                  <a:srgbClr val="FF3300"/>
                </a:solidFill>
                <a:latin typeface="Helvetica" panose="020B0604020202020204" pitchFamily="34" charset="0"/>
                <a:ea typeface="MS Mincho" panose="02020609040205080304" pitchFamily="49" charset="-128"/>
                <a:cs typeface="Helvetica" panose="020B0604020202020204" pitchFamily="34" charset="0"/>
              </a:rPr>
              <a:t>education</a:t>
            </a:r>
            <a:r>
              <a:rPr lang="en-US" altLang="zh-CN" dirty="0">
                <a:latin typeface="Helvetica" panose="020B0604020202020204" pitchFamily="34" charset="0"/>
                <a:ea typeface="MS Mincho" panose="02020609040205080304" pitchFamily="49" charset="-128"/>
                <a:cs typeface="Helvetica" panose="020B0604020202020204" pitchFamily="34" charset="0"/>
              </a:rPr>
              <a:t> land use tends to lead </a:t>
            </a:r>
            <a:r>
              <a:rPr lang="en-US" altLang="zh-CN" dirty="0">
                <a:solidFill>
                  <a:srgbClr val="FF3300"/>
                </a:solidFill>
                <a:latin typeface="Helvetica" panose="020B0604020202020204" pitchFamily="34" charset="0"/>
                <a:ea typeface="MS Mincho" panose="02020609040205080304" pitchFamily="49" charset="-128"/>
                <a:cs typeface="Helvetica" panose="020B0604020202020204" pitchFamily="34" charset="0"/>
              </a:rPr>
              <a:t>increase</a:t>
            </a:r>
            <a:r>
              <a:rPr lang="en-US" altLang="zh-CN" dirty="0">
                <a:latin typeface="Helvetica" panose="020B0604020202020204" pitchFamily="34" charset="0"/>
                <a:ea typeface="MS Mincho" panose="02020609040205080304" pitchFamily="49" charset="-128"/>
                <a:cs typeface="Helvetica" panose="020B0604020202020204" pitchFamily="34" charset="0"/>
              </a:rPr>
              <a:t> in the ridership between station and station.</a:t>
            </a:r>
          </a:p>
        </p:txBody>
      </p:sp>
    </p:spTree>
    <p:extLst>
      <p:ext uri="{BB962C8B-B14F-4D97-AF65-F5344CB8AC3E}">
        <p14:creationId xmlns:p14="http://schemas.microsoft.com/office/powerpoint/2010/main" val="57812862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90525A92-9ED1-4EE2-B223-8510F3621C4C}"/>
              </a:ext>
            </a:extLst>
          </p:cNvPr>
          <p:cNvSpPr/>
          <p:nvPr/>
        </p:nvSpPr>
        <p:spPr>
          <a:xfrm>
            <a:off x="0" y="537685"/>
            <a:ext cx="9144000" cy="4034312"/>
          </a:xfrm>
          <a:prstGeom prst="rect">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569A348F-8472-4C4D-9E9E-EA67A912B7B0}"/>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2 - </a:t>
            </a:r>
            <a:r>
              <a:rPr lang="en-US" altLang="zh-CN" sz="1400" i="1" dirty="0">
                <a:latin typeface="Times New Roman" panose="02020603050405020304" pitchFamily="18" charset="0"/>
                <a:cs typeface="Times New Roman" panose="02020603050405020304" pitchFamily="18" charset="0"/>
              </a:rPr>
              <a:t>Analyzing Willingness of Walking Duration to Transit Stations Using Socio-Demographic Characteristics</a:t>
            </a:r>
            <a:endParaRPr lang="en-US" altLang="zh-CN" i="1" dirty="0">
              <a:latin typeface="Times New Roman" panose="02020603050405020304" pitchFamily="18" charset="0"/>
              <a:cs typeface="Times New Roman" panose="02020603050405020304" pitchFamily="18" charset="0"/>
            </a:endParaRPr>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Recommendations</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rgbClr val="85023E"/>
          </a:solidFill>
          <a:ln w="28575" cap="flat">
            <a:solidFill>
              <a:srgbClr val="85023E"/>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800" dirty="0">
                <a:solidFill>
                  <a:schemeClr val="bg1"/>
                </a:solidFill>
                <a:latin typeface="Helvetica" panose="020B0604020202020204" pitchFamily="34" charset="0"/>
                <a:cs typeface="Helvetica" panose="020B0604020202020204" pitchFamily="34" charset="0"/>
                <a:sym typeface="Helvetica Light"/>
              </a:rPr>
              <a:t>6.2</a:t>
            </a:r>
            <a:endParaRPr kumimoji="0" lang="zh-CN" altLang="en-US" sz="2800" b="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rgbClr val="85023E"/>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2F79DA0D-5797-4C14-AE53-834FB381BE05}"/>
              </a:ext>
            </a:extLst>
          </p:cNvPr>
          <p:cNvSpPr>
            <a:spLocks noGrp="1"/>
          </p:cNvSpPr>
          <p:nvPr>
            <p:ph type="sldNum" sz="quarter" idx="12"/>
          </p:nvPr>
        </p:nvSpPr>
        <p:spPr/>
        <p:txBody>
          <a:bodyPr/>
          <a:lstStyle/>
          <a:p>
            <a:fld id="{A17BB91D-344C-44E0-9148-DFE0CFF5CFC9}" type="slidenum">
              <a:rPr lang="zh-CN" altLang="en-US" smtClean="0"/>
              <a:t>75</a:t>
            </a:fld>
            <a:endParaRPr lang="zh-CN" altLang="en-US"/>
          </a:p>
        </p:txBody>
      </p:sp>
      <p:grpSp>
        <p:nvGrpSpPr>
          <p:cNvPr id="16" name="组合 15">
            <a:extLst>
              <a:ext uri="{FF2B5EF4-FFF2-40B4-BE49-F238E27FC236}">
                <a16:creationId xmlns:a16="http://schemas.microsoft.com/office/drawing/2014/main" id="{A413D375-7EDC-44F5-A186-562466E74B2B}"/>
              </a:ext>
            </a:extLst>
          </p:cNvPr>
          <p:cNvGrpSpPr/>
          <p:nvPr/>
        </p:nvGrpSpPr>
        <p:grpSpPr>
          <a:xfrm>
            <a:off x="871611" y="1637704"/>
            <a:ext cx="3790294" cy="2315233"/>
            <a:chOff x="964442" y="2773025"/>
            <a:chExt cx="3790294" cy="2315233"/>
          </a:xfrm>
        </p:grpSpPr>
        <p:grpSp>
          <p:nvGrpSpPr>
            <p:cNvPr id="17" name="组合 16">
              <a:extLst>
                <a:ext uri="{FF2B5EF4-FFF2-40B4-BE49-F238E27FC236}">
                  <a16:creationId xmlns:a16="http://schemas.microsoft.com/office/drawing/2014/main" id="{09837B43-DA52-4117-99C2-370EC91E9517}"/>
                </a:ext>
              </a:extLst>
            </p:cNvPr>
            <p:cNvGrpSpPr/>
            <p:nvPr/>
          </p:nvGrpSpPr>
          <p:grpSpPr>
            <a:xfrm>
              <a:off x="964442" y="2773025"/>
              <a:ext cx="3790294" cy="2315233"/>
              <a:chOff x="348346" y="2740668"/>
              <a:chExt cx="3790294" cy="2315233"/>
            </a:xfrm>
          </p:grpSpPr>
          <p:sp>
            <p:nvSpPr>
              <p:cNvPr id="21" name="椭圆 20">
                <a:extLst>
                  <a:ext uri="{FF2B5EF4-FFF2-40B4-BE49-F238E27FC236}">
                    <a16:creationId xmlns:a16="http://schemas.microsoft.com/office/drawing/2014/main" id="{70E5E682-C95B-420D-83F2-49A61D660736}"/>
                  </a:ext>
                </a:extLst>
              </p:cNvPr>
              <p:cNvSpPr/>
              <p:nvPr/>
            </p:nvSpPr>
            <p:spPr>
              <a:xfrm>
                <a:off x="2097087" y="3250489"/>
                <a:ext cx="215900" cy="2159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elvetica" panose="020B0604020202020204" pitchFamily="34" charset="0"/>
                  <a:cs typeface="Helvetica" panose="020B0604020202020204" pitchFamily="34" charset="0"/>
                </a:endParaRPr>
              </a:p>
            </p:txBody>
          </p:sp>
          <p:sp>
            <p:nvSpPr>
              <p:cNvPr id="22" name="文本框 21">
                <a:extLst>
                  <a:ext uri="{FF2B5EF4-FFF2-40B4-BE49-F238E27FC236}">
                    <a16:creationId xmlns:a16="http://schemas.microsoft.com/office/drawing/2014/main" id="{5BC27F8F-E763-4D7A-B162-AD3D1132854C}"/>
                  </a:ext>
                </a:extLst>
              </p:cNvPr>
              <p:cNvSpPr txBox="1"/>
              <p:nvPr/>
            </p:nvSpPr>
            <p:spPr>
              <a:xfrm>
                <a:off x="3031275" y="3959716"/>
                <a:ext cx="902811" cy="369332"/>
              </a:xfrm>
              <a:prstGeom prst="rect">
                <a:avLst/>
              </a:prstGeom>
              <a:noFill/>
            </p:spPr>
            <p:txBody>
              <a:bodyPr wrap="none" rtlCol="0">
                <a:spAutoFit/>
              </a:bodyPr>
              <a:lstStyle/>
              <a:p>
                <a:r>
                  <a:rPr lang="en-US" altLang="zh-CN" dirty="0">
                    <a:latin typeface="Helvetica" panose="020B0604020202020204" pitchFamily="34" charset="0"/>
                    <a:cs typeface="Helvetica" panose="020B0604020202020204" pitchFamily="34" charset="0"/>
                  </a:rPr>
                  <a:t>Station</a:t>
                </a:r>
                <a:endParaRPr lang="zh-CN" altLang="en-US" dirty="0">
                  <a:latin typeface="Helvetica" panose="020B0604020202020204" pitchFamily="34" charset="0"/>
                  <a:cs typeface="Helvetica" panose="020B0604020202020204" pitchFamily="34" charset="0"/>
                </a:endParaRPr>
              </a:p>
            </p:txBody>
          </p:sp>
          <p:sp>
            <p:nvSpPr>
              <p:cNvPr id="23" name="矩形 22">
                <a:extLst>
                  <a:ext uri="{FF2B5EF4-FFF2-40B4-BE49-F238E27FC236}">
                    <a16:creationId xmlns:a16="http://schemas.microsoft.com/office/drawing/2014/main" id="{E76B522F-AB9C-43F2-A176-27ED521160F4}"/>
                  </a:ext>
                </a:extLst>
              </p:cNvPr>
              <p:cNvSpPr/>
              <p:nvPr/>
            </p:nvSpPr>
            <p:spPr>
              <a:xfrm>
                <a:off x="704864" y="2740668"/>
                <a:ext cx="495300" cy="42774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Helvetica" panose="020B0604020202020204" pitchFamily="34" charset="0"/>
                    <a:cs typeface="Helvetica" panose="020B0604020202020204" pitchFamily="34" charset="0"/>
                  </a:rPr>
                  <a:t>A</a:t>
                </a:r>
                <a:endParaRPr lang="zh-CN" altLang="en-US" dirty="0">
                  <a:solidFill>
                    <a:schemeClr val="tx1"/>
                  </a:solidFill>
                  <a:latin typeface="Helvetica" panose="020B0604020202020204" pitchFamily="34" charset="0"/>
                  <a:cs typeface="Helvetica" panose="020B0604020202020204" pitchFamily="34" charset="0"/>
                </a:endParaRPr>
              </a:p>
            </p:txBody>
          </p:sp>
          <p:sp>
            <p:nvSpPr>
              <p:cNvPr id="24" name="矩形 23">
                <a:extLst>
                  <a:ext uri="{FF2B5EF4-FFF2-40B4-BE49-F238E27FC236}">
                    <a16:creationId xmlns:a16="http://schemas.microsoft.com/office/drawing/2014/main" id="{D519793D-207F-4EC2-84D3-A845624A6A1F}"/>
                  </a:ext>
                </a:extLst>
              </p:cNvPr>
              <p:cNvSpPr/>
              <p:nvPr/>
            </p:nvSpPr>
            <p:spPr>
              <a:xfrm>
                <a:off x="348346" y="4628152"/>
                <a:ext cx="495300" cy="42774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Helvetica" panose="020B0604020202020204" pitchFamily="34" charset="0"/>
                    <a:cs typeface="Helvetica" panose="020B0604020202020204" pitchFamily="34" charset="0"/>
                  </a:rPr>
                  <a:t>C</a:t>
                </a:r>
                <a:endParaRPr lang="zh-CN" altLang="en-US" dirty="0">
                  <a:solidFill>
                    <a:schemeClr val="tx1"/>
                  </a:solidFill>
                  <a:latin typeface="Helvetica" panose="020B0604020202020204" pitchFamily="34" charset="0"/>
                  <a:cs typeface="Helvetica" panose="020B0604020202020204" pitchFamily="34" charset="0"/>
                </a:endParaRPr>
              </a:p>
            </p:txBody>
          </p:sp>
          <p:sp>
            <p:nvSpPr>
              <p:cNvPr id="25" name="矩形 24">
                <a:extLst>
                  <a:ext uri="{FF2B5EF4-FFF2-40B4-BE49-F238E27FC236}">
                    <a16:creationId xmlns:a16="http://schemas.microsoft.com/office/drawing/2014/main" id="{97EF3A3B-99C4-4CF5-B799-A32ED22FA518}"/>
                  </a:ext>
                </a:extLst>
              </p:cNvPr>
              <p:cNvSpPr/>
              <p:nvPr/>
            </p:nvSpPr>
            <p:spPr>
              <a:xfrm>
                <a:off x="3643340" y="3061085"/>
                <a:ext cx="495300" cy="42774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Helvetica" panose="020B0604020202020204" pitchFamily="34" charset="0"/>
                    <a:cs typeface="Helvetica" panose="020B0604020202020204" pitchFamily="34" charset="0"/>
                  </a:rPr>
                  <a:t>B</a:t>
                </a:r>
                <a:endParaRPr lang="zh-CN" altLang="en-US" dirty="0">
                  <a:solidFill>
                    <a:schemeClr val="tx1"/>
                  </a:solidFill>
                  <a:latin typeface="Helvetica" panose="020B0604020202020204" pitchFamily="34" charset="0"/>
                  <a:cs typeface="Helvetica" panose="020B0604020202020204" pitchFamily="34" charset="0"/>
                </a:endParaRPr>
              </a:p>
            </p:txBody>
          </p:sp>
          <p:cxnSp>
            <p:nvCxnSpPr>
              <p:cNvPr id="26" name="直接箭头连接符 25">
                <a:extLst>
                  <a:ext uri="{FF2B5EF4-FFF2-40B4-BE49-F238E27FC236}">
                    <a16:creationId xmlns:a16="http://schemas.microsoft.com/office/drawing/2014/main" id="{16BCFDAB-2721-428A-981B-7B23B1DCC1F3}"/>
                  </a:ext>
                </a:extLst>
              </p:cNvPr>
              <p:cNvCxnSpPr>
                <a:cxnSpLocks/>
                <a:stCxn id="23" idx="3"/>
                <a:endCxn id="21" idx="2"/>
              </p:cNvCxnSpPr>
              <p:nvPr/>
            </p:nvCxnSpPr>
            <p:spPr>
              <a:xfrm>
                <a:off x="1200164" y="2954543"/>
                <a:ext cx="896923" cy="403896"/>
              </a:xfrm>
              <a:prstGeom prst="straightConnector1">
                <a:avLst/>
              </a:prstGeom>
              <a:ln w="19050">
                <a:solidFill>
                  <a:srgbClr val="85023E"/>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AC7DC55F-0289-4D0C-B72A-8F487088FBD0}"/>
                  </a:ext>
                </a:extLst>
              </p:cNvPr>
              <p:cNvCxnSpPr>
                <a:cxnSpLocks/>
                <a:stCxn id="21" idx="6"/>
                <a:endCxn id="25" idx="1"/>
              </p:cNvCxnSpPr>
              <p:nvPr/>
            </p:nvCxnSpPr>
            <p:spPr>
              <a:xfrm flipV="1">
                <a:off x="2312987" y="3274960"/>
                <a:ext cx="1330353" cy="83479"/>
              </a:xfrm>
              <a:prstGeom prst="straightConnector1">
                <a:avLst/>
              </a:prstGeom>
              <a:ln w="19050">
                <a:solidFill>
                  <a:srgbClr val="85023E"/>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AF1B762C-DD3D-4369-A2E4-2EEB4B7D7E7B}"/>
                  </a:ext>
                </a:extLst>
              </p:cNvPr>
              <p:cNvCxnSpPr>
                <a:cxnSpLocks/>
                <a:stCxn id="21" idx="3"/>
                <a:endCxn id="24" idx="0"/>
              </p:cNvCxnSpPr>
              <p:nvPr/>
            </p:nvCxnSpPr>
            <p:spPr>
              <a:xfrm flipH="1">
                <a:off x="595996" y="3434771"/>
                <a:ext cx="1532709" cy="1193381"/>
              </a:xfrm>
              <a:prstGeom prst="straightConnector1">
                <a:avLst/>
              </a:prstGeom>
              <a:ln w="19050">
                <a:solidFill>
                  <a:srgbClr val="85023E"/>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EB1F779A-6F28-4D6F-B3BD-49F10E5939A3}"/>
                  </a:ext>
                </a:extLst>
              </p:cNvPr>
              <p:cNvSpPr txBox="1"/>
              <p:nvPr/>
            </p:nvSpPr>
            <p:spPr>
              <a:xfrm rot="19184409">
                <a:off x="751977" y="3713169"/>
                <a:ext cx="877163" cy="369332"/>
              </a:xfrm>
              <a:prstGeom prst="rect">
                <a:avLst/>
              </a:prstGeom>
              <a:noFill/>
            </p:spPr>
            <p:txBody>
              <a:bodyPr wrap="none" rtlCol="0">
                <a:spAutoFit/>
              </a:bodyPr>
              <a:lstStyle/>
              <a:p>
                <a:r>
                  <a:rPr lang="en-US" altLang="zh-CN" dirty="0">
                    <a:latin typeface="Helvetica" panose="020B0604020202020204" pitchFamily="34" charset="0"/>
                    <a:cs typeface="Helvetica" panose="020B0604020202020204" pitchFamily="34" charset="0"/>
                  </a:rPr>
                  <a:t>11 min</a:t>
                </a:r>
                <a:endParaRPr lang="zh-CN" altLang="en-US" dirty="0">
                  <a:latin typeface="Helvetica" panose="020B0604020202020204" pitchFamily="34" charset="0"/>
                  <a:cs typeface="Helvetica" panose="020B0604020202020204" pitchFamily="34" charset="0"/>
                </a:endParaRPr>
              </a:p>
            </p:txBody>
          </p:sp>
          <p:sp>
            <p:nvSpPr>
              <p:cNvPr id="30" name="文本框 29">
                <a:extLst>
                  <a:ext uri="{FF2B5EF4-FFF2-40B4-BE49-F238E27FC236}">
                    <a16:creationId xmlns:a16="http://schemas.microsoft.com/office/drawing/2014/main" id="{2B74427D-6714-43BC-9DAD-A30375A1CC62}"/>
                  </a:ext>
                </a:extLst>
              </p:cNvPr>
              <p:cNvSpPr txBox="1"/>
              <p:nvPr/>
            </p:nvSpPr>
            <p:spPr>
              <a:xfrm rot="21357573">
                <a:off x="2613380" y="2946856"/>
                <a:ext cx="748923" cy="369332"/>
              </a:xfrm>
              <a:prstGeom prst="rect">
                <a:avLst/>
              </a:prstGeom>
              <a:noFill/>
            </p:spPr>
            <p:txBody>
              <a:bodyPr wrap="none" rtlCol="0">
                <a:spAutoFit/>
              </a:bodyPr>
              <a:lstStyle/>
              <a:p>
                <a:r>
                  <a:rPr lang="en-US" altLang="zh-CN" dirty="0">
                    <a:latin typeface="Helvetica" panose="020B0604020202020204" pitchFamily="34" charset="0"/>
                    <a:cs typeface="Helvetica" panose="020B0604020202020204" pitchFamily="34" charset="0"/>
                  </a:rPr>
                  <a:t>7 min</a:t>
                </a:r>
                <a:endParaRPr lang="zh-CN" altLang="en-US" dirty="0">
                  <a:latin typeface="Helvetica" panose="020B0604020202020204" pitchFamily="34" charset="0"/>
                  <a:cs typeface="Helvetica" panose="020B0604020202020204" pitchFamily="34" charset="0"/>
                </a:endParaRPr>
              </a:p>
            </p:txBody>
          </p:sp>
          <p:sp>
            <p:nvSpPr>
              <p:cNvPr id="31" name="文本框 30">
                <a:extLst>
                  <a:ext uri="{FF2B5EF4-FFF2-40B4-BE49-F238E27FC236}">
                    <a16:creationId xmlns:a16="http://schemas.microsoft.com/office/drawing/2014/main" id="{566652DA-29E4-4B4F-BF3D-FDD4A6E4535B}"/>
                  </a:ext>
                </a:extLst>
              </p:cNvPr>
              <p:cNvSpPr txBox="1"/>
              <p:nvPr/>
            </p:nvSpPr>
            <p:spPr>
              <a:xfrm rot="1470219">
                <a:off x="1371933" y="2812690"/>
                <a:ext cx="748923" cy="369332"/>
              </a:xfrm>
              <a:prstGeom prst="rect">
                <a:avLst/>
              </a:prstGeom>
              <a:noFill/>
            </p:spPr>
            <p:txBody>
              <a:bodyPr wrap="none" rtlCol="0">
                <a:spAutoFit/>
              </a:bodyPr>
              <a:lstStyle/>
              <a:p>
                <a:r>
                  <a:rPr lang="en-US" altLang="zh-CN" dirty="0">
                    <a:latin typeface="Helvetica" panose="020B0604020202020204" pitchFamily="34" charset="0"/>
                    <a:cs typeface="Helvetica" panose="020B0604020202020204" pitchFamily="34" charset="0"/>
                  </a:rPr>
                  <a:t>5 min</a:t>
                </a:r>
                <a:endParaRPr lang="zh-CN" altLang="en-US" dirty="0">
                  <a:latin typeface="Helvetica" panose="020B0604020202020204" pitchFamily="34" charset="0"/>
                  <a:cs typeface="Helvetica" panose="020B0604020202020204" pitchFamily="34" charset="0"/>
                </a:endParaRPr>
              </a:p>
            </p:txBody>
          </p:sp>
        </p:grpSp>
        <p:sp>
          <p:nvSpPr>
            <p:cNvPr id="18" name="椭圆 17">
              <a:extLst>
                <a:ext uri="{FF2B5EF4-FFF2-40B4-BE49-F238E27FC236}">
                  <a16:creationId xmlns:a16="http://schemas.microsoft.com/office/drawing/2014/main" id="{C2E7D2CE-B5F7-44AC-A178-62971AF3F47F}"/>
                </a:ext>
              </a:extLst>
            </p:cNvPr>
            <p:cNvSpPr/>
            <p:nvPr/>
          </p:nvSpPr>
          <p:spPr>
            <a:xfrm>
              <a:off x="3261273" y="4083020"/>
              <a:ext cx="191300" cy="1913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elvetica" panose="020B0604020202020204" pitchFamily="34" charset="0"/>
                <a:cs typeface="Helvetica" panose="020B0604020202020204" pitchFamily="34" charset="0"/>
              </a:endParaRPr>
            </a:p>
          </p:txBody>
        </p:sp>
        <p:sp>
          <p:nvSpPr>
            <p:cNvPr id="19" name="矩形 18">
              <a:extLst>
                <a:ext uri="{FF2B5EF4-FFF2-40B4-BE49-F238E27FC236}">
                  <a16:creationId xmlns:a16="http://schemas.microsoft.com/office/drawing/2014/main" id="{A7CEB518-0995-4B29-8F1F-187F68AA09A6}"/>
                </a:ext>
              </a:extLst>
            </p:cNvPr>
            <p:cNvSpPr/>
            <p:nvPr/>
          </p:nvSpPr>
          <p:spPr>
            <a:xfrm>
              <a:off x="3221391" y="4568176"/>
              <a:ext cx="271064" cy="184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elvetica" panose="020B0604020202020204" pitchFamily="34" charset="0"/>
                <a:cs typeface="Helvetica" panose="020B0604020202020204" pitchFamily="34" charset="0"/>
              </a:endParaRPr>
            </a:p>
          </p:txBody>
        </p:sp>
        <p:sp>
          <p:nvSpPr>
            <p:cNvPr id="20" name="文本框 19">
              <a:extLst>
                <a:ext uri="{FF2B5EF4-FFF2-40B4-BE49-F238E27FC236}">
                  <a16:creationId xmlns:a16="http://schemas.microsoft.com/office/drawing/2014/main" id="{B620D37A-DEA3-432A-8973-D90A804CF53B}"/>
                </a:ext>
              </a:extLst>
            </p:cNvPr>
            <p:cNvSpPr txBox="1"/>
            <p:nvPr/>
          </p:nvSpPr>
          <p:spPr>
            <a:xfrm>
              <a:off x="3729629" y="4473724"/>
              <a:ext cx="748923" cy="369332"/>
            </a:xfrm>
            <a:prstGeom prst="rect">
              <a:avLst/>
            </a:prstGeom>
            <a:noFill/>
          </p:spPr>
          <p:txBody>
            <a:bodyPr wrap="none" rtlCol="0">
              <a:spAutoFit/>
            </a:bodyPr>
            <a:lstStyle/>
            <a:p>
              <a:r>
                <a:rPr lang="en-US" altLang="zh-CN" dirty="0">
                  <a:latin typeface="Helvetica" panose="020B0604020202020204" pitchFamily="34" charset="0"/>
                  <a:cs typeface="Helvetica" panose="020B0604020202020204" pitchFamily="34" charset="0"/>
                </a:rPr>
                <a:t>Block</a:t>
              </a:r>
              <a:endParaRPr lang="zh-CN" altLang="en-US" dirty="0">
                <a:latin typeface="Helvetica" panose="020B0604020202020204" pitchFamily="34" charset="0"/>
                <a:cs typeface="Helvetica" panose="020B0604020202020204" pitchFamily="34" charset="0"/>
              </a:endParaRPr>
            </a:p>
          </p:txBody>
        </p:sp>
      </p:grpSp>
      <p:sp>
        <p:nvSpPr>
          <p:cNvPr id="32" name="文本框 31">
            <a:extLst>
              <a:ext uri="{FF2B5EF4-FFF2-40B4-BE49-F238E27FC236}">
                <a16:creationId xmlns:a16="http://schemas.microsoft.com/office/drawing/2014/main" id="{B47B5C64-C2CF-4E30-A936-FFA3C4B37257}"/>
              </a:ext>
            </a:extLst>
          </p:cNvPr>
          <p:cNvSpPr txBox="1"/>
          <p:nvPr/>
        </p:nvSpPr>
        <p:spPr>
          <a:xfrm>
            <a:off x="306570" y="1084499"/>
            <a:ext cx="4472929" cy="400110"/>
          </a:xfrm>
          <a:prstGeom prst="rect">
            <a:avLst/>
          </a:prstGeom>
          <a:noFill/>
        </p:spPr>
        <p:txBody>
          <a:bodyPr wrap="square" rtlCol="0">
            <a:spAutoFit/>
          </a:bodyPr>
          <a:lstStyle/>
          <a:p>
            <a:pPr marL="342900" indent="-342900">
              <a:buFont typeface="Wingdings" panose="05000000000000000000" pitchFamily="2" charset="2"/>
              <a:buChar char="l"/>
            </a:pPr>
            <a:r>
              <a:rPr lang="en-US" altLang="zh-CN" sz="2000" dirty="0">
                <a:latin typeface="Helvetica" panose="020B0604020202020204" pitchFamily="34" charset="0"/>
                <a:cs typeface="Helvetica" panose="020B0604020202020204" pitchFamily="34" charset="0"/>
              </a:rPr>
              <a:t>Achievement from </a:t>
            </a:r>
            <a:r>
              <a:rPr lang="en-US" altLang="zh-CN" sz="2000" dirty="0">
                <a:solidFill>
                  <a:srgbClr val="FF0000"/>
                </a:solidFill>
                <a:latin typeface="Helvetica" panose="020B0604020202020204" pitchFamily="34" charset="0"/>
                <a:cs typeface="Helvetica" panose="020B0604020202020204" pitchFamily="34" charset="0"/>
              </a:rPr>
              <a:t>Chapter 2</a:t>
            </a:r>
          </a:p>
        </p:txBody>
      </p:sp>
      <p:sp>
        <p:nvSpPr>
          <p:cNvPr id="33" name="文本框 32">
            <a:extLst>
              <a:ext uri="{FF2B5EF4-FFF2-40B4-BE49-F238E27FC236}">
                <a16:creationId xmlns:a16="http://schemas.microsoft.com/office/drawing/2014/main" id="{3B0C291D-B8E7-4924-89ED-CDD5A0F776A8}"/>
              </a:ext>
            </a:extLst>
          </p:cNvPr>
          <p:cNvSpPr txBox="1"/>
          <p:nvPr/>
        </p:nvSpPr>
        <p:spPr>
          <a:xfrm>
            <a:off x="306570" y="4693124"/>
            <a:ext cx="8063345" cy="400110"/>
          </a:xfrm>
          <a:prstGeom prst="rect">
            <a:avLst/>
          </a:prstGeom>
          <a:noFill/>
        </p:spPr>
        <p:txBody>
          <a:bodyPr wrap="square" rtlCol="0">
            <a:spAutoFit/>
          </a:bodyPr>
          <a:lstStyle/>
          <a:p>
            <a:pPr marL="342900" indent="-342900">
              <a:spcAft>
                <a:spcPts val="600"/>
              </a:spcAft>
              <a:buFont typeface="Wingdings" panose="05000000000000000000" pitchFamily="2" charset="2"/>
              <a:buChar char="l"/>
            </a:pPr>
            <a:r>
              <a:rPr lang="en-US" altLang="zh-CN" sz="2000" dirty="0">
                <a:latin typeface="Helvetica" panose="020B0604020202020204" pitchFamily="34" charset="0"/>
                <a:cs typeface="Helvetica" panose="020B0604020202020204" pitchFamily="34" charset="0"/>
              </a:rPr>
              <a:t>Combination with the achievements</a:t>
            </a:r>
          </a:p>
        </p:txBody>
      </p:sp>
      <p:grpSp>
        <p:nvGrpSpPr>
          <p:cNvPr id="35" name="组合 34">
            <a:extLst>
              <a:ext uri="{FF2B5EF4-FFF2-40B4-BE49-F238E27FC236}">
                <a16:creationId xmlns:a16="http://schemas.microsoft.com/office/drawing/2014/main" id="{8E84290C-848F-447F-AAD4-CC48B4D2C902}"/>
              </a:ext>
            </a:extLst>
          </p:cNvPr>
          <p:cNvGrpSpPr/>
          <p:nvPr/>
        </p:nvGrpSpPr>
        <p:grpSpPr>
          <a:xfrm>
            <a:off x="5626095" y="1084499"/>
            <a:ext cx="2877755" cy="3362044"/>
            <a:chOff x="5620658" y="2211496"/>
            <a:chExt cx="2877755" cy="3362044"/>
          </a:xfrm>
        </p:grpSpPr>
        <p:sp>
          <p:nvSpPr>
            <p:cNvPr id="36" name="矩形: 圆角 35">
              <a:extLst>
                <a:ext uri="{FF2B5EF4-FFF2-40B4-BE49-F238E27FC236}">
                  <a16:creationId xmlns:a16="http://schemas.microsoft.com/office/drawing/2014/main" id="{824D0F06-57A7-4457-A59C-9A598CFBE86F}"/>
                </a:ext>
              </a:extLst>
            </p:cNvPr>
            <p:cNvSpPr/>
            <p:nvPr/>
          </p:nvSpPr>
          <p:spPr>
            <a:xfrm>
              <a:off x="6430635" y="3315918"/>
              <a:ext cx="1257803" cy="38588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Helvetica" panose="020B0604020202020204" pitchFamily="34" charset="0"/>
                  <a:cs typeface="Helvetica" panose="020B0604020202020204" pitchFamily="34" charset="0"/>
                </a:rPr>
                <a:t>Model</a:t>
              </a:r>
              <a:endParaRPr lang="zh-CN" altLang="en-US" dirty="0">
                <a:solidFill>
                  <a:schemeClr val="tx1"/>
                </a:solidFill>
                <a:latin typeface="Helvetica" panose="020B0604020202020204" pitchFamily="34" charset="0"/>
                <a:cs typeface="Helvetica" panose="020B0604020202020204" pitchFamily="34" charset="0"/>
              </a:endParaRPr>
            </a:p>
          </p:txBody>
        </p:sp>
        <p:sp>
          <p:nvSpPr>
            <p:cNvPr id="37" name="箭头: 右 36">
              <a:extLst>
                <a:ext uri="{FF2B5EF4-FFF2-40B4-BE49-F238E27FC236}">
                  <a16:creationId xmlns:a16="http://schemas.microsoft.com/office/drawing/2014/main" id="{10C15181-4067-447E-8B20-37F366B114F6}"/>
                </a:ext>
              </a:extLst>
            </p:cNvPr>
            <p:cNvSpPr/>
            <p:nvPr/>
          </p:nvSpPr>
          <p:spPr>
            <a:xfrm rot="5400000">
              <a:off x="6898567" y="2955520"/>
              <a:ext cx="321941" cy="269839"/>
            </a:xfrm>
            <a:prstGeom prst="rightArrow">
              <a:avLst>
                <a:gd name="adj1" fmla="val 42940"/>
                <a:gd name="adj2"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elvetica" panose="020B0604020202020204" pitchFamily="34" charset="0"/>
                <a:cs typeface="Helvetica" panose="020B0604020202020204" pitchFamily="34" charset="0"/>
              </a:endParaRPr>
            </a:p>
          </p:txBody>
        </p:sp>
        <p:sp>
          <p:nvSpPr>
            <p:cNvPr id="38" name="矩形: 圆角 37">
              <a:extLst>
                <a:ext uri="{FF2B5EF4-FFF2-40B4-BE49-F238E27FC236}">
                  <a16:creationId xmlns:a16="http://schemas.microsoft.com/office/drawing/2014/main" id="{1DDE8714-D8D7-4EA3-B244-82F724613B22}"/>
                </a:ext>
              </a:extLst>
            </p:cNvPr>
            <p:cNvSpPr/>
            <p:nvPr/>
          </p:nvSpPr>
          <p:spPr>
            <a:xfrm>
              <a:off x="5620658" y="4145885"/>
              <a:ext cx="2877755" cy="10522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latin typeface="Helvetica" panose="020B0604020202020204" pitchFamily="34" charset="0"/>
                  <a:cs typeface="Helvetica" panose="020B0604020202020204" pitchFamily="34" charset="0"/>
                </a:rPr>
                <a:t>The </a:t>
              </a:r>
              <a:r>
                <a:rPr lang="en-US" altLang="zh-CN" dirty="0">
                  <a:solidFill>
                    <a:srgbClr val="FF3300"/>
                  </a:solidFill>
                  <a:latin typeface="Helvetica" panose="020B0604020202020204" pitchFamily="34" charset="0"/>
                  <a:cs typeface="Helvetica" panose="020B0604020202020204" pitchFamily="34" charset="0"/>
                </a:rPr>
                <a:t>trend</a:t>
              </a:r>
              <a:r>
                <a:rPr lang="en-US" altLang="zh-CN" dirty="0">
                  <a:solidFill>
                    <a:schemeClr val="tx1"/>
                  </a:solidFill>
                  <a:latin typeface="Helvetica" panose="020B0604020202020204" pitchFamily="34" charset="0"/>
                  <a:cs typeface="Helvetica" panose="020B0604020202020204" pitchFamily="34" charset="0"/>
                </a:rPr>
                <a:t> (probability) of using this station in the blocks can be mastered.</a:t>
              </a:r>
              <a:endParaRPr lang="zh-CN" altLang="en-US" dirty="0">
                <a:solidFill>
                  <a:schemeClr val="tx1"/>
                </a:solidFill>
                <a:latin typeface="Helvetica" panose="020B0604020202020204" pitchFamily="34" charset="0"/>
                <a:cs typeface="Helvetica" panose="020B0604020202020204" pitchFamily="34" charset="0"/>
              </a:endParaRPr>
            </a:p>
          </p:txBody>
        </p:sp>
        <p:sp>
          <p:nvSpPr>
            <p:cNvPr id="39" name="箭头: 右 38">
              <a:extLst>
                <a:ext uri="{FF2B5EF4-FFF2-40B4-BE49-F238E27FC236}">
                  <a16:creationId xmlns:a16="http://schemas.microsoft.com/office/drawing/2014/main" id="{C275BA55-6734-4CD5-9A38-8F103294EEDF}"/>
                </a:ext>
              </a:extLst>
            </p:cNvPr>
            <p:cNvSpPr/>
            <p:nvPr/>
          </p:nvSpPr>
          <p:spPr>
            <a:xfrm rot="5400000">
              <a:off x="6898567" y="3796926"/>
              <a:ext cx="321941" cy="269839"/>
            </a:xfrm>
            <a:prstGeom prst="rightArrow">
              <a:avLst>
                <a:gd name="adj1" fmla="val 42940"/>
                <a:gd name="adj2"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elvetica" panose="020B0604020202020204" pitchFamily="34" charset="0"/>
                <a:cs typeface="Helvetica" panose="020B0604020202020204" pitchFamily="34" charset="0"/>
              </a:endParaRPr>
            </a:p>
          </p:txBody>
        </p:sp>
        <p:sp>
          <p:nvSpPr>
            <p:cNvPr id="40" name="矩形: 圆角 39">
              <a:extLst>
                <a:ext uri="{FF2B5EF4-FFF2-40B4-BE49-F238E27FC236}">
                  <a16:creationId xmlns:a16="http://schemas.microsoft.com/office/drawing/2014/main" id="{B3AE9055-E233-4EFE-A350-5D505FB4711D}"/>
                </a:ext>
              </a:extLst>
            </p:cNvPr>
            <p:cNvSpPr/>
            <p:nvPr/>
          </p:nvSpPr>
          <p:spPr>
            <a:xfrm>
              <a:off x="5999086" y="2211496"/>
              <a:ext cx="2120900" cy="63206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3300"/>
                  </a:solidFill>
                  <a:latin typeface="Helvetica" panose="020B0604020202020204" pitchFamily="34" charset="0"/>
                  <a:cs typeface="Helvetica" panose="020B0604020202020204" pitchFamily="34" charset="0"/>
                </a:rPr>
                <a:t>PSDC</a:t>
              </a:r>
              <a:r>
                <a:rPr lang="en-US" altLang="zh-CN" dirty="0">
                  <a:latin typeface="Helvetica" panose="020B0604020202020204" pitchFamily="34" charset="0"/>
                  <a:cs typeface="Helvetica" panose="020B0604020202020204" pitchFamily="34" charset="0"/>
                </a:rPr>
                <a:t> </a:t>
              </a:r>
              <a:r>
                <a:rPr lang="en-US" altLang="zh-CN" dirty="0">
                  <a:solidFill>
                    <a:schemeClr val="tx1"/>
                  </a:solidFill>
                  <a:latin typeface="Helvetica" panose="020B0604020202020204" pitchFamily="34" charset="0"/>
                  <a:cs typeface="Helvetica" panose="020B0604020202020204" pitchFamily="34" charset="0"/>
                </a:rPr>
                <a:t>data in the</a:t>
              </a:r>
              <a:r>
                <a:rPr lang="zh-CN" altLang="en-US" dirty="0">
                  <a:solidFill>
                    <a:schemeClr val="tx1"/>
                  </a:solidFill>
                  <a:latin typeface="Helvetica" panose="020B0604020202020204" pitchFamily="34" charset="0"/>
                  <a:cs typeface="Helvetica" panose="020B0604020202020204" pitchFamily="34" charset="0"/>
                </a:rPr>
                <a:t> </a:t>
              </a:r>
              <a:r>
                <a:rPr lang="en-US" altLang="zh-CN" dirty="0">
                  <a:solidFill>
                    <a:schemeClr val="tx1"/>
                  </a:solidFill>
                  <a:latin typeface="Helvetica" panose="020B0604020202020204" pitchFamily="34" charset="0"/>
                  <a:cs typeface="Helvetica" panose="020B0604020202020204" pitchFamily="34" charset="0"/>
                </a:rPr>
                <a:t>blocks</a:t>
              </a:r>
              <a:r>
                <a:rPr lang="zh-CN" altLang="en-US" dirty="0">
                  <a:solidFill>
                    <a:schemeClr val="tx1"/>
                  </a:solidFill>
                  <a:latin typeface="Helvetica" panose="020B0604020202020204" pitchFamily="34" charset="0"/>
                  <a:cs typeface="Helvetica" panose="020B0604020202020204" pitchFamily="34" charset="0"/>
                </a:rPr>
                <a:t> </a:t>
              </a:r>
              <a:r>
                <a:rPr lang="en-US" altLang="zh-CN" dirty="0">
                  <a:solidFill>
                    <a:schemeClr val="tx1"/>
                  </a:solidFill>
                  <a:latin typeface="Helvetica" panose="020B0604020202020204" pitchFamily="34" charset="0"/>
                  <a:cs typeface="Helvetica" panose="020B0604020202020204" pitchFamily="34" charset="0"/>
                </a:rPr>
                <a:t>(e.g. A/B/C)</a:t>
              </a:r>
              <a:endParaRPr lang="zh-CN" altLang="en-US" dirty="0">
                <a:solidFill>
                  <a:schemeClr val="tx1"/>
                </a:solidFill>
                <a:latin typeface="Helvetica" panose="020B0604020202020204" pitchFamily="34" charset="0"/>
                <a:cs typeface="Helvetica" panose="020B0604020202020204" pitchFamily="34" charset="0"/>
              </a:endParaRPr>
            </a:p>
          </p:txBody>
        </p:sp>
        <p:sp>
          <p:nvSpPr>
            <p:cNvPr id="41" name="文本框 40">
              <a:extLst>
                <a:ext uri="{FF2B5EF4-FFF2-40B4-BE49-F238E27FC236}">
                  <a16:creationId xmlns:a16="http://schemas.microsoft.com/office/drawing/2014/main" id="{8EAE74A7-27A1-46CE-B127-7494B70F71DC}"/>
                </a:ext>
              </a:extLst>
            </p:cNvPr>
            <p:cNvSpPr txBox="1"/>
            <p:nvPr/>
          </p:nvSpPr>
          <p:spPr>
            <a:xfrm>
              <a:off x="5773781" y="2877512"/>
              <a:ext cx="985661" cy="369332"/>
            </a:xfrm>
            <a:prstGeom prst="rect">
              <a:avLst/>
            </a:prstGeom>
            <a:noFill/>
          </p:spPr>
          <p:txBody>
            <a:bodyPr wrap="square" rtlCol="0">
              <a:spAutoFit/>
            </a:bodyPr>
            <a:lstStyle/>
            <a:p>
              <a:pPr algn="ctr"/>
              <a:r>
                <a:rPr lang="en-US" altLang="zh-CN" dirty="0">
                  <a:solidFill>
                    <a:srgbClr val="FF3300"/>
                  </a:solidFill>
                  <a:latin typeface="Helvetica" panose="020B0604020202020204" pitchFamily="34" charset="0"/>
                  <a:cs typeface="Helvetica" panose="020B0604020202020204" pitchFamily="34" charset="0"/>
                </a:rPr>
                <a:t>input</a:t>
              </a:r>
              <a:endParaRPr lang="zh-CN" altLang="en-US" dirty="0">
                <a:solidFill>
                  <a:srgbClr val="FF3300"/>
                </a:solidFill>
                <a:latin typeface="Helvetica" panose="020B0604020202020204" pitchFamily="34" charset="0"/>
                <a:cs typeface="Helvetica" panose="020B0604020202020204" pitchFamily="34" charset="0"/>
              </a:endParaRPr>
            </a:p>
          </p:txBody>
        </p:sp>
        <p:sp>
          <p:nvSpPr>
            <p:cNvPr id="42" name="文本框 41">
              <a:extLst>
                <a:ext uri="{FF2B5EF4-FFF2-40B4-BE49-F238E27FC236}">
                  <a16:creationId xmlns:a16="http://schemas.microsoft.com/office/drawing/2014/main" id="{4662BF19-3B97-46AE-BA54-115FA91A3F21}"/>
                </a:ext>
              </a:extLst>
            </p:cNvPr>
            <p:cNvSpPr txBox="1"/>
            <p:nvPr/>
          </p:nvSpPr>
          <p:spPr>
            <a:xfrm>
              <a:off x="5768547" y="5204208"/>
              <a:ext cx="990895" cy="369332"/>
            </a:xfrm>
            <a:prstGeom prst="rect">
              <a:avLst/>
            </a:prstGeom>
            <a:noFill/>
          </p:spPr>
          <p:txBody>
            <a:bodyPr wrap="square" rtlCol="0">
              <a:spAutoFit/>
            </a:bodyPr>
            <a:lstStyle/>
            <a:p>
              <a:pPr algn="ctr"/>
              <a:r>
                <a:rPr lang="en-US" altLang="zh-CN" dirty="0">
                  <a:solidFill>
                    <a:srgbClr val="FF3300"/>
                  </a:solidFill>
                  <a:latin typeface="Helvetica" panose="020B0604020202020204" pitchFamily="34" charset="0"/>
                  <a:cs typeface="Helvetica" panose="020B0604020202020204" pitchFamily="34" charset="0"/>
                </a:rPr>
                <a:t>output</a:t>
              </a:r>
              <a:endParaRPr lang="zh-CN" altLang="en-US" dirty="0">
                <a:solidFill>
                  <a:srgbClr val="FF3300"/>
                </a:solidFill>
                <a:latin typeface="Helvetica" panose="020B0604020202020204" pitchFamily="34" charset="0"/>
                <a:cs typeface="Helvetica" panose="020B0604020202020204" pitchFamily="34" charset="0"/>
              </a:endParaRPr>
            </a:p>
          </p:txBody>
        </p:sp>
      </p:grpSp>
      <p:sp>
        <p:nvSpPr>
          <p:cNvPr id="4" name="矩形 3">
            <a:extLst>
              <a:ext uri="{FF2B5EF4-FFF2-40B4-BE49-F238E27FC236}">
                <a16:creationId xmlns:a16="http://schemas.microsoft.com/office/drawing/2014/main" id="{EA97E735-5158-48DE-8E92-CFE0EB5600B3}"/>
              </a:ext>
            </a:extLst>
          </p:cNvPr>
          <p:cNvSpPr/>
          <p:nvPr/>
        </p:nvSpPr>
        <p:spPr>
          <a:xfrm>
            <a:off x="403261" y="5158969"/>
            <a:ext cx="8270107" cy="1200329"/>
          </a:xfrm>
          <a:prstGeom prst="rect">
            <a:avLst/>
          </a:prstGeom>
        </p:spPr>
        <p:txBody>
          <a:bodyPr wrap="square">
            <a:spAutoFit/>
          </a:bodyPr>
          <a:lstStyle/>
          <a:p>
            <a:pPr marL="285750" indent="-285750">
              <a:buFont typeface="Wingdings" panose="05000000000000000000" pitchFamily="2" charset="2"/>
              <a:buChar char="Ø"/>
            </a:pPr>
            <a:r>
              <a:rPr lang="en-US" altLang="zh-CN" dirty="0">
                <a:latin typeface="Helvetica" panose="020B0604020202020204" pitchFamily="34" charset="0"/>
                <a:cs typeface="Helvetica" panose="020B0604020202020204" pitchFamily="34" charset="0"/>
              </a:rPr>
              <a:t>Using the estimated </a:t>
            </a:r>
            <a:r>
              <a:rPr lang="en-US" altLang="zh-CN" dirty="0">
                <a:solidFill>
                  <a:srgbClr val="FF3300"/>
                </a:solidFill>
                <a:latin typeface="Helvetica" panose="020B0604020202020204" pitchFamily="34" charset="0"/>
                <a:cs typeface="Helvetica" panose="020B0604020202020204" pitchFamily="34" charset="0"/>
              </a:rPr>
              <a:t>catchment area</a:t>
            </a:r>
            <a:r>
              <a:rPr lang="en-US" altLang="zh-CN" dirty="0">
                <a:latin typeface="Helvetica" panose="020B0604020202020204" pitchFamily="34" charset="0"/>
                <a:cs typeface="Helvetica" panose="020B0604020202020204" pitchFamily="34" charset="0"/>
              </a:rPr>
              <a:t> to make prediction of transit ridership</a:t>
            </a:r>
          </a:p>
          <a:p>
            <a:pPr marL="285750" indent="-285750">
              <a:buFont typeface="Wingdings" panose="05000000000000000000" pitchFamily="2" charset="2"/>
              <a:buChar char="Ø"/>
            </a:pPr>
            <a:endParaRPr lang="en-US" altLang="zh-CN" dirty="0">
              <a:latin typeface="Helvetica" panose="020B0604020202020204" pitchFamily="34" charset="0"/>
              <a:cs typeface="Helvetica" panose="020B0604020202020204" pitchFamily="34" charset="0"/>
            </a:endParaRPr>
          </a:p>
          <a:p>
            <a:pPr marL="285750" indent="-285750">
              <a:buFont typeface="Wingdings" panose="05000000000000000000" pitchFamily="2" charset="2"/>
              <a:buChar char="Ø"/>
            </a:pPr>
            <a:r>
              <a:rPr lang="en-US" altLang="zh-CN" dirty="0">
                <a:latin typeface="Helvetica" panose="020B0604020202020204" pitchFamily="34" charset="0"/>
                <a:cs typeface="Helvetica" panose="020B0604020202020204" pitchFamily="34" charset="0"/>
              </a:rPr>
              <a:t>Using the results of </a:t>
            </a:r>
            <a:r>
              <a:rPr lang="en-US" altLang="zh-CN" dirty="0">
                <a:solidFill>
                  <a:srgbClr val="FF3300"/>
                </a:solidFill>
                <a:latin typeface="Helvetica" panose="020B0604020202020204" pitchFamily="34" charset="0"/>
                <a:cs typeface="Helvetica" panose="020B0604020202020204" pitchFamily="34" charset="0"/>
              </a:rPr>
              <a:t>ridership transfer between station and station </a:t>
            </a:r>
            <a:r>
              <a:rPr lang="en-US" altLang="zh-CN" dirty="0">
                <a:latin typeface="Helvetica" panose="020B0604020202020204" pitchFamily="34" charset="0"/>
                <a:cs typeface="Helvetica" panose="020B0604020202020204" pitchFamily="34" charset="0"/>
              </a:rPr>
              <a:t>to </a:t>
            </a:r>
            <a:r>
              <a:rPr lang="en-US" altLang="zh-CN" dirty="0">
                <a:solidFill>
                  <a:srgbClr val="FF3300"/>
                </a:solidFill>
                <a:latin typeface="Helvetica" panose="020B0604020202020204" pitchFamily="34" charset="0"/>
                <a:cs typeface="Helvetica" panose="020B0604020202020204" pitchFamily="34" charset="0"/>
              </a:rPr>
              <a:t>correct</a:t>
            </a:r>
            <a:r>
              <a:rPr lang="en-US" altLang="zh-CN" dirty="0">
                <a:latin typeface="Helvetica" panose="020B0604020202020204" pitchFamily="34" charset="0"/>
                <a:cs typeface="Helvetica" panose="020B0604020202020204" pitchFamily="34" charset="0"/>
              </a:rPr>
              <a:t> the prediction of ridership at </a:t>
            </a:r>
            <a:r>
              <a:rPr lang="en-US" altLang="zh-CN" dirty="0">
                <a:solidFill>
                  <a:srgbClr val="FF3300"/>
                </a:solidFill>
                <a:latin typeface="Helvetica" panose="020B0604020202020204" pitchFamily="34" charset="0"/>
                <a:cs typeface="Helvetica" panose="020B0604020202020204" pitchFamily="34" charset="0"/>
              </a:rPr>
              <a:t>single station</a:t>
            </a:r>
            <a:endParaRPr lang="zh-CN" altLang="en-US" dirty="0">
              <a:solidFill>
                <a:srgbClr val="FF3300"/>
              </a:solidFill>
              <a:latin typeface="Helvetica" panose="020B0604020202020204" pitchFamily="34" charset="0"/>
              <a:cs typeface="Helvetica" panose="020B0604020202020204" pitchFamily="34" charset="0"/>
            </a:endParaRPr>
          </a:p>
        </p:txBody>
      </p:sp>
      <p:grpSp>
        <p:nvGrpSpPr>
          <p:cNvPr id="45" name="组合 44">
            <a:extLst>
              <a:ext uri="{FF2B5EF4-FFF2-40B4-BE49-F238E27FC236}">
                <a16:creationId xmlns:a16="http://schemas.microsoft.com/office/drawing/2014/main" id="{353F1CFA-27F3-4CE2-888C-13350138E776}"/>
              </a:ext>
            </a:extLst>
          </p:cNvPr>
          <p:cNvGrpSpPr/>
          <p:nvPr/>
        </p:nvGrpSpPr>
        <p:grpSpPr>
          <a:xfrm>
            <a:off x="306570" y="591906"/>
            <a:ext cx="4726995" cy="461665"/>
            <a:chOff x="-3" y="4326643"/>
            <a:chExt cx="4726995" cy="461665"/>
          </a:xfrm>
        </p:grpSpPr>
        <p:sp>
          <p:nvSpPr>
            <p:cNvPr id="47" name="矩形 46">
              <a:extLst>
                <a:ext uri="{FF2B5EF4-FFF2-40B4-BE49-F238E27FC236}">
                  <a16:creationId xmlns:a16="http://schemas.microsoft.com/office/drawing/2014/main" id="{AC22E02B-986B-4983-A91A-6931E75278E0}"/>
                </a:ext>
              </a:extLst>
            </p:cNvPr>
            <p:cNvSpPr/>
            <p:nvPr/>
          </p:nvSpPr>
          <p:spPr>
            <a:xfrm>
              <a:off x="-3" y="4460785"/>
              <a:ext cx="193382" cy="193382"/>
            </a:xfrm>
            <a:prstGeom prst="rect">
              <a:avLst/>
            </a:prstGeom>
            <a:solidFill>
              <a:srgbClr val="850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48" name="文本框 47">
              <a:extLst>
                <a:ext uri="{FF2B5EF4-FFF2-40B4-BE49-F238E27FC236}">
                  <a16:creationId xmlns:a16="http://schemas.microsoft.com/office/drawing/2014/main" id="{CD844067-6C3E-4107-AE58-C9CB6265B7E4}"/>
                </a:ext>
              </a:extLst>
            </p:cNvPr>
            <p:cNvSpPr txBox="1"/>
            <p:nvPr/>
          </p:nvSpPr>
          <p:spPr>
            <a:xfrm>
              <a:off x="193379" y="4326643"/>
              <a:ext cx="4533613" cy="461665"/>
            </a:xfrm>
            <a:prstGeom prst="rect">
              <a:avLst/>
            </a:prstGeom>
            <a:noFill/>
          </p:spPr>
          <p:txBody>
            <a:bodyPr wrap="none" rtlCol="0">
              <a:spAutoFit/>
            </a:bodyPr>
            <a:lstStyle/>
            <a:p>
              <a:r>
                <a:rPr lang="en-US" altLang="zh-CN" sz="2400" dirty="0">
                  <a:latin typeface="Helvetica" panose="020B0604020202020204" pitchFamily="34" charset="0"/>
                  <a:ea typeface="+mj-ea"/>
                  <a:cs typeface="Helvetica" panose="020B0604020202020204" pitchFamily="34" charset="0"/>
                </a:rPr>
                <a:t>Application of the achievements</a:t>
              </a:r>
            </a:p>
          </p:txBody>
        </p:sp>
      </p:grpSp>
      <p:sp>
        <p:nvSpPr>
          <p:cNvPr id="49" name="箭头: 右 48">
            <a:extLst>
              <a:ext uri="{FF2B5EF4-FFF2-40B4-BE49-F238E27FC236}">
                <a16:creationId xmlns:a16="http://schemas.microsoft.com/office/drawing/2014/main" id="{AA3B3867-4450-4BF1-A71B-AACBA88E1E6B}"/>
              </a:ext>
            </a:extLst>
          </p:cNvPr>
          <p:cNvSpPr/>
          <p:nvPr/>
        </p:nvSpPr>
        <p:spPr>
          <a:xfrm rot="10800000">
            <a:off x="5199595" y="4177238"/>
            <a:ext cx="193688" cy="169277"/>
          </a:xfrm>
          <a:prstGeom prst="rightArrow">
            <a:avLst/>
          </a:prstGeom>
          <a:solidFill>
            <a:srgbClr val="85023E"/>
          </a:solidFill>
          <a:ln>
            <a:solidFill>
              <a:srgbClr val="8502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9FCB51B1-5AA1-40FE-845F-3CD79D186D05}"/>
              </a:ext>
            </a:extLst>
          </p:cNvPr>
          <p:cNvSpPr txBox="1"/>
          <p:nvPr/>
        </p:nvSpPr>
        <p:spPr>
          <a:xfrm>
            <a:off x="1517989" y="4083774"/>
            <a:ext cx="3300904" cy="369332"/>
          </a:xfrm>
          <a:prstGeom prst="rect">
            <a:avLst/>
          </a:prstGeom>
          <a:noFill/>
          <a:ln w="19050">
            <a:solidFill>
              <a:srgbClr val="85023E"/>
            </a:solidFill>
          </a:ln>
        </p:spPr>
        <p:txBody>
          <a:bodyPr wrap="none" rtlCol="0">
            <a:spAutoFit/>
          </a:bodyPr>
          <a:lstStyle/>
          <a:p>
            <a:r>
              <a:rPr lang="en-US" altLang="zh-CN" dirty="0">
                <a:latin typeface="Helvetica" panose="020B0604020202020204" pitchFamily="34" charset="0"/>
                <a:cs typeface="Helvetica" panose="020B0604020202020204" pitchFamily="34" charset="0"/>
              </a:rPr>
              <a:t>Estimating the catchment area</a:t>
            </a:r>
            <a:endParaRPr lang="zh-CN" altLang="en-US"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05375014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 name="矩形 35">
            <a:extLst>
              <a:ext uri="{FF2B5EF4-FFF2-40B4-BE49-F238E27FC236}">
                <a16:creationId xmlns:a16="http://schemas.microsoft.com/office/drawing/2014/main" id="{CB3AB298-6100-449C-9B16-09E36F79C3D8}"/>
              </a:ext>
            </a:extLst>
          </p:cNvPr>
          <p:cNvSpPr/>
          <p:nvPr/>
        </p:nvSpPr>
        <p:spPr>
          <a:xfrm>
            <a:off x="-1" y="537684"/>
            <a:ext cx="9144000" cy="5168135"/>
          </a:xfrm>
          <a:prstGeom prst="rect">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 name="矩形 34">
            <a:extLst>
              <a:ext uri="{FF2B5EF4-FFF2-40B4-BE49-F238E27FC236}">
                <a16:creationId xmlns:a16="http://schemas.microsoft.com/office/drawing/2014/main" id="{CA97A503-B6A0-4282-BBF3-29891CC91177}"/>
              </a:ext>
            </a:extLst>
          </p:cNvPr>
          <p:cNvSpPr/>
          <p:nvPr/>
        </p:nvSpPr>
        <p:spPr>
          <a:xfrm>
            <a:off x="-1" y="537684"/>
            <a:ext cx="9144000" cy="4115379"/>
          </a:xfrm>
          <a:prstGeom prst="rect">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矩形 33">
            <a:extLst>
              <a:ext uri="{FF2B5EF4-FFF2-40B4-BE49-F238E27FC236}">
                <a16:creationId xmlns:a16="http://schemas.microsoft.com/office/drawing/2014/main" id="{DD0E50BA-02B0-401A-B409-5E70AA2FE8F7}"/>
              </a:ext>
            </a:extLst>
          </p:cNvPr>
          <p:cNvSpPr/>
          <p:nvPr/>
        </p:nvSpPr>
        <p:spPr>
          <a:xfrm>
            <a:off x="-1" y="537685"/>
            <a:ext cx="9144000" cy="3062616"/>
          </a:xfrm>
          <a:prstGeom prst="rect">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矩形 32">
            <a:extLst>
              <a:ext uri="{FF2B5EF4-FFF2-40B4-BE49-F238E27FC236}">
                <a16:creationId xmlns:a16="http://schemas.microsoft.com/office/drawing/2014/main" id="{6112EE36-B080-46F7-95D8-8301B65FBEA9}"/>
              </a:ext>
            </a:extLst>
          </p:cNvPr>
          <p:cNvSpPr/>
          <p:nvPr/>
        </p:nvSpPr>
        <p:spPr>
          <a:xfrm>
            <a:off x="-1" y="537685"/>
            <a:ext cx="9144000" cy="2009853"/>
          </a:xfrm>
          <a:prstGeom prst="rect">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矩形 31">
            <a:extLst>
              <a:ext uri="{FF2B5EF4-FFF2-40B4-BE49-F238E27FC236}">
                <a16:creationId xmlns:a16="http://schemas.microsoft.com/office/drawing/2014/main" id="{02C4C756-0111-46DA-A453-F9AAC6D9C6AB}"/>
              </a:ext>
            </a:extLst>
          </p:cNvPr>
          <p:cNvSpPr/>
          <p:nvPr/>
        </p:nvSpPr>
        <p:spPr>
          <a:xfrm>
            <a:off x="-1" y="537685"/>
            <a:ext cx="9144000" cy="957088"/>
          </a:xfrm>
          <a:prstGeom prst="rect">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灯片编号占位符 28">
            <a:extLst>
              <a:ext uri="{FF2B5EF4-FFF2-40B4-BE49-F238E27FC236}">
                <a16:creationId xmlns:a16="http://schemas.microsoft.com/office/drawing/2014/main" id="{28BCC89E-F397-429F-B935-29D5EF7C9EF3}"/>
              </a:ext>
            </a:extLst>
          </p:cNvPr>
          <p:cNvSpPr>
            <a:spLocks noGrp="1"/>
          </p:cNvSpPr>
          <p:nvPr>
            <p:ph type="sldNum" sz="quarter" idx="12"/>
          </p:nvPr>
        </p:nvSpPr>
        <p:spPr/>
        <p:txBody>
          <a:bodyPr/>
          <a:lstStyle/>
          <a:p>
            <a:fld id="{A17BB91D-344C-44E0-9148-DFE0CFF5CFC9}" type="slidenum">
              <a:rPr lang="zh-CN" altLang="en-US" smtClean="0"/>
              <a:t>76</a:t>
            </a:fld>
            <a:endParaRPr lang="zh-CN" altLang="en-US" dirty="0"/>
          </a:p>
        </p:txBody>
      </p:sp>
      <p:sp>
        <p:nvSpPr>
          <p:cNvPr id="12" name="文本框 11">
            <a:extLst>
              <a:ext uri="{FF2B5EF4-FFF2-40B4-BE49-F238E27FC236}">
                <a16:creationId xmlns:a16="http://schemas.microsoft.com/office/drawing/2014/main" id="{B17FA7D2-AE17-467B-8060-4E4F311CB2CB}"/>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Organization</a:t>
            </a:r>
          </a:p>
        </p:txBody>
      </p:sp>
      <p:sp>
        <p:nvSpPr>
          <p:cNvPr id="14" name="矩形 13">
            <a:extLst>
              <a:ext uri="{FF2B5EF4-FFF2-40B4-BE49-F238E27FC236}">
                <a16:creationId xmlns:a16="http://schemas.microsoft.com/office/drawing/2014/main" id="{8EB91C5D-429C-4E86-96C2-CBF7DDD34AF3}"/>
              </a:ext>
            </a:extLst>
          </p:cNvPr>
          <p:cNvSpPr/>
          <p:nvPr/>
        </p:nvSpPr>
        <p:spPr>
          <a:xfrm>
            <a:off x="1" y="0"/>
            <a:ext cx="736846" cy="533479"/>
          </a:xfrm>
          <a:prstGeom prst="rect">
            <a:avLst/>
          </a:prstGeom>
          <a:solidFill>
            <a:srgbClr val="85023E"/>
          </a:solidFill>
          <a:ln w="28575" cap="flat">
            <a:solidFill>
              <a:srgbClr val="85023E"/>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800" dirty="0">
                <a:solidFill>
                  <a:schemeClr val="bg1"/>
                </a:solidFill>
                <a:latin typeface="Helvetica" panose="020B0604020202020204" pitchFamily="34" charset="0"/>
                <a:cs typeface="Helvetica" panose="020B0604020202020204" pitchFamily="34" charset="0"/>
                <a:sym typeface="Helvetica Light"/>
              </a:rPr>
              <a:t>0</a:t>
            </a:r>
            <a:r>
              <a:rPr kumimoji="0" lang="en-US" altLang="zh-CN" sz="280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rPr>
              <a:t>.0</a:t>
            </a:r>
            <a:endParaRPr kumimoji="0" lang="zh-CN" altLang="en-US" sz="280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endParaRPr>
          </a:p>
        </p:txBody>
      </p:sp>
      <p:cxnSp>
        <p:nvCxnSpPr>
          <p:cNvPr id="15" name="直接连接符 14">
            <a:extLst>
              <a:ext uri="{FF2B5EF4-FFF2-40B4-BE49-F238E27FC236}">
                <a16:creationId xmlns:a16="http://schemas.microsoft.com/office/drawing/2014/main" id="{8CAF11FE-5E8F-4945-B317-B43ADA492191}"/>
              </a:ext>
            </a:extLst>
          </p:cNvPr>
          <p:cNvCxnSpPr>
            <a:cxnSpLocks/>
          </p:cNvCxnSpPr>
          <p:nvPr/>
        </p:nvCxnSpPr>
        <p:spPr>
          <a:xfrm>
            <a:off x="736847" y="533480"/>
            <a:ext cx="8407153" cy="0"/>
          </a:xfrm>
          <a:prstGeom prst="line">
            <a:avLst/>
          </a:prstGeom>
          <a:ln w="28575">
            <a:solidFill>
              <a:srgbClr val="85023E"/>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4BD374DA-D7D8-4B09-AB8D-F09E39E7C18B}"/>
              </a:ext>
            </a:extLst>
          </p:cNvPr>
          <p:cNvSpPr txBox="1"/>
          <p:nvPr/>
        </p:nvSpPr>
        <p:spPr>
          <a:xfrm>
            <a:off x="2019300" y="903674"/>
            <a:ext cx="6477000" cy="496996"/>
          </a:xfrm>
          <a:prstGeom prst="rect">
            <a:avLst/>
          </a:prstGeom>
          <a:noFill/>
          <a:ln w="19050">
            <a:noFill/>
          </a:ln>
        </p:spPr>
        <p:txBody>
          <a:bodyPr wrap="square" rtlCol="0">
            <a:spAutoFit/>
          </a:bodyPr>
          <a:lstStyle>
            <a:defPPr>
              <a:defRPr lang="en-US"/>
            </a:defPPr>
            <a:lvl1pPr>
              <a:lnSpc>
                <a:spcPct val="150000"/>
              </a:lnSpc>
              <a:defRPr sz="2000">
                <a:solidFill>
                  <a:schemeClr val="bg1"/>
                </a:solidFill>
                <a:latin typeface="Helvetica" panose="020B0604020202020204" pitchFamily="34" charset="0"/>
                <a:cs typeface="Helvetica" panose="020B0604020202020204" pitchFamily="34" charset="0"/>
              </a:defRPr>
            </a:lvl1pPr>
          </a:lstStyle>
          <a:p>
            <a:pPr algn="ctr"/>
            <a:r>
              <a:rPr lang="en-US" altLang="zh-CN" dirty="0">
                <a:solidFill>
                  <a:schemeClr val="tx1"/>
                </a:solidFill>
              </a:rPr>
              <a:t>Introduction</a:t>
            </a:r>
          </a:p>
        </p:txBody>
      </p:sp>
      <p:sp>
        <p:nvSpPr>
          <p:cNvPr id="4" name="文本框 3">
            <a:extLst>
              <a:ext uri="{FF2B5EF4-FFF2-40B4-BE49-F238E27FC236}">
                <a16:creationId xmlns:a16="http://schemas.microsoft.com/office/drawing/2014/main" id="{88D831EE-FC8F-4E4C-BC41-BE63107D06E6}"/>
              </a:ext>
            </a:extLst>
          </p:cNvPr>
          <p:cNvSpPr txBox="1"/>
          <p:nvPr/>
        </p:nvSpPr>
        <p:spPr>
          <a:xfrm>
            <a:off x="368424" y="952117"/>
            <a:ext cx="1309974" cy="400110"/>
          </a:xfrm>
          <a:prstGeom prst="rect">
            <a:avLst/>
          </a:prstGeom>
          <a:noFill/>
        </p:spPr>
        <p:txBody>
          <a:bodyPr wrap="none" rtlCol="0">
            <a:spAutoFit/>
          </a:bodyPr>
          <a:lstStyle/>
          <a:p>
            <a:r>
              <a:rPr lang="en-US" altLang="zh-CN" sz="2000" dirty="0">
                <a:latin typeface="Helvetica" panose="020B0604020202020204" pitchFamily="34" charset="0"/>
                <a:cs typeface="Helvetica" panose="020B0604020202020204" pitchFamily="34" charset="0"/>
              </a:rPr>
              <a:t>Chapter 1</a:t>
            </a:r>
            <a:endParaRPr lang="zh-CN" altLang="en-US" sz="2000" dirty="0">
              <a:latin typeface="Helvetica" panose="020B0604020202020204" pitchFamily="34" charset="0"/>
              <a:cs typeface="Helvetica" panose="020B0604020202020204" pitchFamily="34" charset="0"/>
            </a:endParaRPr>
          </a:p>
        </p:txBody>
      </p:sp>
      <p:sp>
        <p:nvSpPr>
          <p:cNvPr id="5" name="矩形 4">
            <a:extLst>
              <a:ext uri="{FF2B5EF4-FFF2-40B4-BE49-F238E27FC236}">
                <a16:creationId xmlns:a16="http://schemas.microsoft.com/office/drawing/2014/main" id="{93D39A50-EFDD-4317-BA97-7E2AA3FA2A26}"/>
              </a:ext>
            </a:extLst>
          </p:cNvPr>
          <p:cNvSpPr/>
          <p:nvPr/>
        </p:nvSpPr>
        <p:spPr>
          <a:xfrm>
            <a:off x="2019300" y="1494774"/>
            <a:ext cx="6477000" cy="958660"/>
          </a:xfrm>
          <a:prstGeom prst="rect">
            <a:avLst/>
          </a:prstGeom>
          <a:noFill/>
          <a:ln w="19050">
            <a:noFill/>
          </a:ln>
        </p:spPr>
        <p:txBody>
          <a:bodyPr wrap="square" rtlCol="0">
            <a:spAutoFit/>
          </a:bodyPr>
          <a:lstStyle/>
          <a:p>
            <a:pPr algn="ctr">
              <a:lnSpc>
                <a:spcPct val="150000"/>
              </a:lnSpc>
            </a:pPr>
            <a:r>
              <a:rPr lang="en-US" altLang="zh-CN" sz="2000" dirty="0">
                <a:latin typeface="Helvetica" panose="020B0604020202020204" pitchFamily="34" charset="0"/>
                <a:cs typeface="Helvetica" panose="020B0604020202020204" pitchFamily="34" charset="0"/>
              </a:rPr>
              <a:t>Analyzing Willingness of Walking Duration to Transit Stations Using Socio-Demographic Characteristics</a:t>
            </a:r>
          </a:p>
        </p:txBody>
      </p:sp>
      <p:sp>
        <p:nvSpPr>
          <p:cNvPr id="20" name="矩形 19">
            <a:extLst>
              <a:ext uri="{FF2B5EF4-FFF2-40B4-BE49-F238E27FC236}">
                <a16:creationId xmlns:a16="http://schemas.microsoft.com/office/drawing/2014/main" id="{2CC217F5-053A-4BF1-BF9E-20F29FFE1E83}"/>
              </a:ext>
            </a:extLst>
          </p:cNvPr>
          <p:cNvSpPr/>
          <p:nvPr/>
        </p:nvSpPr>
        <p:spPr>
          <a:xfrm>
            <a:off x="2019300" y="2547538"/>
            <a:ext cx="6477000" cy="958660"/>
          </a:xfrm>
          <a:prstGeom prst="rect">
            <a:avLst/>
          </a:prstGeom>
          <a:noFill/>
          <a:ln w="19050">
            <a:noFill/>
          </a:ln>
        </p:spPr>
        <p:txBody>
          <a:bodyPr wrap="square" rtlCol="0">
            <a:spAutoFit/>
          </a:bodyPr>
          <a:lstStyle/>
          <a:p>
            <a:pPr algn="ctr">
              <a:lnSpc>
                <a:spcPct val="150000"/>
              </a:lnSpc>
            </a:pPr>
            <a:r>
              <a:rPr lang="en-US" altLang="zh-CN" sz="2000" dirty="0">
                <a:latin typeface="Helvetica" panose="020B0604020202020204" pitchFamily="34" charset="0"/>
                <a:cs typeface="Helvetica" panose="020B0604020202020204" pitchFamily="34" charset="0"/>
              </a:rPr>
              <a:t>Analysis on the characteristics of transit ridership and land use</a:t>
            </a:r>
          </a:p>
        </p:txBody>
      </p:sp>
      <p:sp>
        <p:nvSpPr>
          <p:cNvPr id="21" name="矩形 20">
            <a:extLst>
              <a:ext uri="{FF2B5EF4-FFF2-40B4-BE49-F238E27FC236}">
                <a16:creationId xmlns:a16="http://schemas.microsoft.com/office/drawing/2014/main" id="{8E942CAB-E56E-495C-99D6-29512229E4EF}"/>
              </a:ext>
            </a:extLst>
          </p:cNvPr>
          <p:cNvSpPr/>
          <p:nvPr/>
        </p:nvSpPr>
        <p:spPr>
          <a:xfrm>
            <a:off x="2019300" y="3600302"/>
            <a:ext cx="6477000" cy="958660"/>
          </a:xfrm>
          <a:prstGeom prst="rect">
            <a:avLst/>
          </a:prstGeom>
          <a:noFill/>
          <a:ln w="19050">
            <a:noFill/>
          </a:ln>
        </p:spPr>
        <p:txBody>
          <a:bodyPr wrap="square" rtlCol="0">
            <a:spAutoFit/>
          </a:bodyPr>
          <a:lstStyle/>
          <a:p>
            <a:pPr algn="ctr">
              <a:lnSpc>
                <a:spcPct val="150000"/>
              </a:lnSpc>
            </a:pPr>
            <a:r>
              <a:rPr lang="en-US" altLang="zh-CN" sz="2000" dirty="0">
                <a:latin typeface="Helvetica" panose="020B0604020202020204" pitchFamily="34" charset="0"/>
                <a:cs typeface="Helvetica" panose="020B0604020202020204" pitchFamily="34" charset="0"/>
              </a:rPr>
              <a:t>Influencing Factors on Transit Ridership at Station Level</a:t>
            </a:r>
          </a:p>
        </p:txBody>
      </p:sp>
      <p:sp>
        <p:nvSpPr>
          <p:cNvPr id="6" name="矩形 5">
            <a:extLst>
              <a:ext uri="{FF2B5EF4-FFF2-40B4-BE49-F238E27FC236}">
                <a16:creationId xmlns:a16="http://schemas.microsoft.com/office/drawing/2014/main" id="{7B95A307-BBDD-49E3-B739-D6DB076BEAEB}"/>
              </a:ext>
            </a:extLst>
          </p:cNvPr>
          <p:cNvSpPr/>
          <p:nvPr/>
        </p:nvSpPr>
        <p:spPr>
          <a:xfrm>
            <a:off x="2019299" y="4653066"/>
            <a:ext cx="6476999" cy="958660"/>
          </a:xfrm>
          <a:prstGeom prst="rect">
            <a:avLst/>
          </a:prstGeom>
          <a:noFill/>
          <a:ln w="19050">
            <a:noFill/>
          </a:ln>
        </p:spPr>
        <p:txBody>
          <a:bodyPr wrap="square" rtlCol="0">
            <a:spAutoFit/>
          </a:bodyPr>
          <a:lstStyle/>
          <a:p>
            <a:pPr algn="ctr">
              <a:lnSpc>
                <a:spcPct val="150000"/>
              </a:lnSpc>
            </a:pPr>
            <a:r>
              <a:rPr lang="en-US" altLang="zh-CN" sz="2000" dirty="0">
                <a:latin typeface="Helvetica" panose="020B0604020202020204" pitchFamily="34" charset="0"/>
                <a:cs typeface="Helvetica" panose="020B0604020202020204" pitchFamily="34" charset="0"/>
              </a:rPr>
              <a:t>Influencing Factors on Transit Ridership at Station-to-Station Level</a:t>
            </a:r>
          </a:p>
        </p:txBody>
      </p:sp>
      <p:sp>
        <p:nvSpPr>
          <p:cNvPr id="22" name="矩形 21">
            <a:extLst>
              <a:ext uri="{FF2B5EF4-FFF2-40B4-BE49-F238E27FC236}">
                <a16:creationId xmlns:a16="http://schemas.microsoft.com/office/drawing/2014/main" id="{5DAF9EFC-DCEC-416B-B599-972050683A33}"/>
              </a:ext>
            </a:extLst>
          </p:cNvPr>
          <p:cNvSpPr/>
          <p:nvPr/>
        </p:nvSpPr>
        <p:spPr>
          <a:xfrm>
            <a:off x="2019300" y="5705828"/>
            <a:ext cx="6476998" cy="496996"/>
          </a:xfrm>
          <a:prstGeom prst="rect">
            <a:avLst/>
          </a:prstGeom>
          <a:noFill/>
          <a:ln w="19050">
            <a:noFill/>
          </a:ln>
        </p:spPr>
        <p:txBody>
          <a:bodyPr wrap="square" rtlCol="0">
            <a:spAutoFit/>
          </a:bodyPr>
          <a:lstStyle/>
          <a:p>
            <a:pPr algn="ctr">
              <a:lnSpc>
                <a:spcPct val="150000"/>
              </a:lnSpc>
            </a:pPr>
            <a:r>
              <a:rPr lang="en-US" altLang="zh-CN" sz="2000">
                <a:latin typeface="Helvetica" panose="020B0604020202020204" pitchFamily="34" charset="0"/>
                <a:cs typeface="Helvetica" panose="020B0604020202020204" pitchFamily="34" charset="0"/>
              </a:rPr>
              <a:t>Conclusion</a:t>
            </a:r>
            <a:endParaRPr lang="en-US" altLang="zh-CN" sz="2000" dirty="0">
              <a:latin typeface="Helvetica" panose="020B0604020202020204" pitchFamily="34" charset="0"/>
              <a:cs typeface="Helvetica" panose="020B0604020202020204" pitchFamily="34" charset="0"/>
            </a:endParaRPr>
          </a:p>
        </p:txBody>
      </p:sp>
      <p:sp>
        <p:nvSpPr>
          <p:cNvPr id="23" name="文本框 22">
            <a:extLst>
              <a:ext uri="{FF2B5EF4-FFF2-40B4-BE49-F238E27FC236}">
                <a16:creationId xmlns:a16="http://schemas.microsoft.com/office/drawing/2014/main" id="{0ACF1F11-061B-4A71-8355-A0C9FF176FB2}"/>
              </a:ext>
            </a:extLst>
          </p:cNvPr>
          <p:cNvSpPr txBox="1"/>
          <p:nvPr/>
        </p:nvSpPr>
        <p:spPr>
          <a:xfrm>
            <a:off x="368424" y="5754271"/>
            <a:ext cx="1309974" cy="400110"/>
          </a:xfrm>
          <a:prstGeom prst="rect">
            <a:avLst/>
          </a:prstGeom>
          <a:noFill/>
        </p:spPr>
        <p:txBody>
          <a:bodyPr wrap="none" rtlCol="0">
            <a:spAutoFit/>
          </a:bodyPr>
          <a:lstStyle/>
          <a:p>
            <a:r>
              <a:rPr lang="en-US" altLang="zh-CN" sz="2000" dirty="0">
                <a:latin typeface="Helvetica" panose="020B0604020202020204" pitchFamily="34" charset="0"/>
                <a:cs typeface="Helvetica" panose="020B0604020202020204" pitchFamily="34" charset="0"/>
              </a:rPr>
              <a:t>Chapter 6</a:t>
            </a:r>
            <a:endParaRPr lang="zh-CN" altLang="en-US" sz="2000" dirty="0">
              <a:latin typeface="Helvetica" panose="020B0604020202020204" pitchFamily="34" charset="0"/>
              <a:cs typeface="Helvetica" panose="020B0604020202020204" pitchFamily="34" charset="0"/>
            </a:endParaRPr>
          </a:p>
        </p:txBody>
      </p:sp>
      <p:sp>
        <p:nvSpPr>
          <p:cNvPr id="24" name="文本框 23">
            <a:extLst>
              <a:ext uri="{FF2B5EF4-FFF2-40B4-BE49-F238E27FC236}">
                <a16:creationId xmlns:a16="http://schemas.microsoft.com/office/drawing/2014/main" id="{71DD2D8B-1677-4DA0-A459-7FB03173FF92}"/>
              </a:ext>
            </a:extLst>
          </p:cNvPr>
          <p:cNvSpPr txBox="1"/>
          <p:nvPr/>
        </p:nvSpPr>
        <p:spPr>
          <a:xfrm>
            <a:off x="368424" y="4932341"/>
            <a:ext cx="1309974" cy="400110"/>
          </a:xfrm>
          <a:prstGeom prst="rect">
            <a:avLst/>
          </a:prstGeom>
          <a:noFill/>
        </p:spPr>
        <p:txBody>
          <a:bodyPr wrap="none" rtlCol="0">
            <a:spAutoFit/>
          </a:bodyPr>
          <a:lstStyle/>
          <a:p>
            <a:r>
              <a:rPr lang="en-US" altLang="zh-CN" sz="2000" dirty="0">
                <a:latin typeface="Helvetica" panose="020B0604020202020204" pitchFamily="34" charset="0"/>
                <a:cs typeface="Helvetica" panose="020B0604020202020204" pitchFamily="34" charset="0"/>
              </a:rPr>
              <a:t>Chapter 5</a:t>
            </a:r>
            <a:endParaRPr lang="zh-CN" altLang="en-US" sz="2000" dirty="0">
              <a:latin typeface="Helvetica" panose="020B0604020202020204" pitchFamily="34" charset="0"/>
              <a:cs typeface="Helvetica" panose="020B0604020202020204" pitchFamily="34" charset="0"/>
            </a:endParaRPr>
          </a:p>
        </p:txBody>
      </p:sp>
      <p:sp>
        <p:nvSpPr>
          <p:cNvPr id="25" name="文本框 24">
            <a:extLst>
              <a:ext uri="{FF2B5EF4-FFF2-40B4-BE49-F238E27FC236}">
                <a16:creationId xmlns:a16="http://schemas.microsoft.com/office/drawing/2014/main" id="{8FEA75B9-71A5-4BD3-B500-71AFDDC58E5E}"/>
              </a:ext>
            </a:extLst>
          </p:cNvPr>
          <p:cNvSpPr txBox="1"/>
          <p:nvPr/>
        </p:nvSpPr>
        <p:spPr>
          <a:xfrm>
            <a:off x="368424" y="3882763"/>
            <a:ext cx="1309974" cy="400110"/>
          </a:xfrm>
          <a:prstGeom prst="rect">
            <a:avLst/>
          </a:prstGeom>
          <a:noFill/>
        </p:spPr>
        <p:txBody>
          <a:bodyPr wrap="none" rtlCol="0">
            <a:spAutoFit/>
          </a:bodyPr>
          <a:lstStyle/>
          <a:p>
            <a:r>
              <a:rPr lang="en-US" altLang="zh-CN" sz="2000" dirty="0">
                <a:latin typeface="Helvetica" panose="020B0604020202020204" pitchFamily="34" charset="0"/>
                <a:cs typeface="Helvetica" panose="020B0604020202020204" pitchFamily="34" charset="0"/>
              </a:rPr>
              <a:t>Chapter 4</a:t>
            </a:r>
            <a:endParaRPr lang="zh-CN" altLang="en-US" sz="2000" dirty="0">
              <a:latin typeface="Helvetica" panose="020B0604020202020204" pitchFamily="34" charset="0"/>
              <a:cs typeface="Helvetica" panose="020B0604020202020204" pitchFamily="34" charset="0"/>
            </a:endParaRPr>
          </a:p>
        </p:txBody>
      </p:sp>
      <p:sp>
        <p:nvSpPr>
          <p:cNvPr id="30" name="文本框 29">
            <a:extLst>
              <a:ext uri="{FF2B5EF4-FFF2-40B4-BE49-F238E27FC236}">
                <a16:creationId xmlns:a16="http://schemas.microsoft.com/office/drawing/2014/main" id="{99E67226-83D7-4A9F-AA85-5A6AA5C1EA0D}"/>
              </a:ext>
            </a:extLst>
          </p:cNvPr>
          <p:cNvSpPr txBox="1"/>
          <p:nvPr/>
        </p:nvSpPr>
        <p:spPr>
          <a:xfrm>
            <a:off x="368424" y="2826813"/>
            <a:ext cx="1309974" cy="400110"/>
          </a:xfrm>
          <a:prstGeom prst="rect">
            <a:avLst/>
          </a:prstGeom>
          <a:noFill/>
        </p:spPr>
        <p:txBody>
          <a:bodyPr wrap="none" rtlCol="0">
            <a:spAutoFit/>
          </a:bodyPr>
          <a:lstStyle/>
          <a:p>
            <a:r>
              <a:rPr lang="en-US" altLang="zh-CN" sz="2000" dirty="0">
                <a:latin typeface="Helvetica" panose="020B0604020202020204" pitchFamily="34" charset="0"/>
                <a:cs typeface="Helvetica" panose="020B0604020202020204" pitchFamily="34" charset="0"/>
              </a:rPr>
              <a:t>Chapter 3</a:t>
            </a:r>
            <a:endParaRPr lang="zh-CN" altLang="en-US" sz="2000" dirty="0">
              <a:latin typeface="Helvetica" panose="020B0604020202020204" pitchFamily="34" charset="0"/>
              <a:cs typeface="Helvetica" panose="020B0604020202020204" pitchFamily="34" charset="0"/>
            </a:endParaRPr>
          </a:p>
        </p:txBody>
      </p:sp>
      <p:sp>
        <p:nvSpPr>
          <p:cNvPr id="31" name="文本框 30">
            <a:extLst>
              <a:ext uri="{FF2B5EF4-FFF2-40B4-BE49-F238E27FC236}">
                <a16:creationId xmlns:a16="http://schemas.microsoft.com/office/drawing/2014/main" id="{E3867D27-3A12-41E6-A2C9-D7E9DC85147A}"/>
              </a:ext>
            </a:extLst>
          </p:cNvPr>
          <p:cNvSpPr txBox="1"/>
          <p:nvPr/>
        </p:nvSpPr>
        <p:spPr>
          <a:xfrm>
            <a:off x="368424" y="1770863"/>
            <a:ext cx="1309974" cy="400110"/>
          </a:xfrm>
          <a:prstGeom prst="rect">
            <a:avLst/>
          </a:prstGeom>
          <a:noFill/>
        </p:spPr>
        <p:txBody>
          <a:bodyPr wrap="none" rtlCol="0">
            <a:spAutoFit/>
          </a:bodyPr>
          <a:lstStyle/>
          <a:p>
            <a:r>
              <a:rPr lang="en-US" altLang="zh-CN" sz="2000" dirty="0">
                <a:latin typeface="Helvetica" panose="020B0604020202020204" pitchFamily="34" charset="0"/>
                <a:cs typeface="Helvetica" panose="020B0604020202020204" pitchFamily="34" charset="0"/>
              </a:rPr>
              <a:t>Chapter 2</a:t>
            </a:r>
            <a:endParaRPr lang="zh-CN" altLang="en-US" sz="20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89946027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 name="矩形 20">
            <a:extLst>
              <a:ext uri="{FF2B5EF4-FFF2-40B4-BE49-F238E27FC236}">
                <a16:creationId xmlns:a16="http://schemas.microsoft.com/office/drawing/2014/main" id="{2038F0DA-C764-4B5C-AA46-336CBDC0478D}"/>
              </a:ext>
            </a:extLst>
          </p:cNvPr>
          <p:cNvSpPr/>
          <p:nvPr/>
        </p:nvSpPr>
        <p:spPr>
          <a:xfrm>
            <a:off x="-1" y="537685"/>
            <a:ext cx="9144000" cy="2088542"/>
          </a:xfrm>
          <a:prstGeom prst="rect">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569A348F-8472-4C4D-9E9E-EA67A912B7B0}"/>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1 - Introduction </a:t>
            </a:r>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Background</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rgbClr val="85023E"/>
          </a:solidFill>
          <a:ln w="28575" cap="flat">
            <a:solidFill>
              <a:srgbClr val="85023E"/>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280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rPr>
              <a:t>1.1</a:t>
            </a:r>
            <a:endParaRPr kumimoji="0" lang="zh-CN" altLang="en-US" sz="280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rgbClr val="85023E"/>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AAECABB8-8A29-49A4-94DA-06AC41487BE8}"/>
              </a:ext>
            </a:extLst>
          </p:cNvPr>
          <p:cNvSpPr>
            <a:spLocks noGrp="1"/>
          </p:cNvSpPr>
          <p:nvPr>
            <p:ph type="sldNum" sz="quarter" idx="12"/>
          </p:nvPr>
        </p:nvSpPr>
        <p:spPr/>
        <p:txBody>
          <a:bodyPr/>
          <a:lstStyle/>
          <a:p>
            <a:fld id="{A17BB91D-344C-44E0-9148-DFE0CFF5CFC9}" type="slidenum">
              <a:rPr lang="zh-CN" altLang="en-US" smtClean="0"/>
              <a:t>77</a:t>
            </a:fld>
            <a:endParaRPr lang="zh-CN" altLang="en-US"/>
          </a:p>
        </p:txBody>
      </p:sp>
      <p:grpSp>
        <p:nvGrpSpPr>
          <p:cNvPr id="17" name="组合 16">
            <a:extLst>
              <a:ext uri="{FF2B5EF4-FFF2-40B4-BE49-F238E27FC236}">
                <a16:creationId xmlns:a16="http://schemas.microsoft.com/office/drawing/2014/main" id="{68FB3A5C-D110-4031-A1D9-B83CB2F6FB4C}"/>
              </a:ext>
            </a:extLst>
          </p:cNvPr>
          <p:cNvGrpSpPr/>
          <p:nvPr/>
        </p:nvGrpSpPr>
        <p:grpSpPr>
          <a:xfrm>
            <a:off x="306570" y="591906"/>
            <a:ext cx="1679686" cy="461665"/>
            <a:chOff x="-3" y="4326643"/>
            <a:chExt cx="1679686" cy="461665"/>
          </a:xfrm>
        </p:grpSpPr>
        <p:sp>
          <p:nvSpPr>
            <p:cNvPr id="18" name="矩形 17">
              <a:extLst>
                <a:ext uri="{FF2B5EF4-FFF2-40B4-BE49-F238E27FC236}">
                  <a16:creationId xmlns:a16="http://schemas.microsoft.com/office/drawing/2014/main" id="{7C47C82F-75F1-4DE9-B722-F0801E108486}"/>
                </a:ext>
              </a:extLst>
            </p:cNvPr>
            <p:cNvSpPr/>
            <p:nvPr/>
          </p:nvSpPr>
          <p:spPr>
            <a:xfrm>
              <a:off x="-3" y="4460785"/>
              <a:ext cx="193382" cy="193382"/>
            </a:xfrm>
            <a:prstGeom prst="rect">
              <a:avLst/>
            </a:prstGeom>
            <a:solidFill>
              <a:srgbClr val="850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19" name="文本框 18">
              <a:extLst>
                <a:ext uri="{FF2B5EF4-FFF2-40B4-BE49-F238E27FC236}">
                  <a16:creationId xmlns:a16="http://schemas.microsoft.com/office/drawing/2014/main" id="{40E2032E-67A5-4577-9EC6-6CFD98FC4C62}"/>
                </a:ext>
              </a:extLst>
            </p:cNvPr>
            <p:cNvSpPr txBox="1"/>
            <p:nvPr/>
          </p:nvSpPr>
          <p:spPr>
            <a:xfrm>
              <a:off x="193379" y="4326643"/>
              <a:ext cx="1486304" cy="461665"/>
            </a:xfrm>
            <a:prstGeom prst="rect">
              <a:avLst/>
            </a:prstGeom>
            <a:noFill/>
          </p:spPr>
          <p:txBody>
            <a:bodyPr wrap="none" rtlCol="0">
              <a:spAutoFit/>
            </a:bodyPr>
            <a:lstStyle/>
            <a:p>
              <a:r>
                <a:rPr lang="en-US" altLang="zh-CN" sz="2400" dirty="0">
                  <a:latin typeface="Helvetica" panose="020B0604020202020204" pitchFamily="34" charset="0"/>
                  <a:ea typeface="+mj-ea"/>
                  <a:cs typeface="Helvetica" panose="020B0604020202020204" pitchFamily="34" charset="0"/>
                </a:rPr>
                <a:t>Problems</a:t>
              </a:r>
            </a:p>
          </p:txBody>
        </p:sp>
      </p:grpSp>
      <p:grpSp>
        <p:nvGrpSpPr>
          <p:cNvPr id="32" name="组合 31">
            <a:extLst>
              <a:ext uri="{FF2B5EF4-FFF2-40B4-BE49-F238E27FC236}">
                <a16:creationId xmlns:a16="http://schemas.microsoft.com/office/drawing/2014/main" id="{D274D4BD-CB74-4440-8A83-FE275BE2413A}"/>
              </a:ext>
            </a:extLst>
          </p:cNvPr>
          <p:cNvGrpSpPr/>
          <p:nvPr/>
        </p:nvGrpSpPr>
        <p:grpSpPr>
          <a:xfrm>
            <a:off x="822401" y="1422195"/>
            <a:ext cx="7589025" cy="982370"/>
            <a:chOff x="822401" y="1422195"/>
            <a:chExt cx="7589025" cy="982370"/>
          </a:xfrm>
        </p:grpSpPr>
        <p:sp>
          <p:nvSpPr>
            <p:cNvPr id="33" name="矩形 32">
              <a:extLst>
                <a:ext uri="{FF2B5EF4-FFF2-40B4-BE49-F238E27FC236}">
                  <a16:creationId xmlns:a16="http://schemas.microsoft.com/office/drawing/2014/main" id="{B3EE70F6-2B4A-4586-92D3-C22AF772E0AF}"/>
                </a:ext>
              </a:extLst>
            </p:cNvPr>
            <p:cNvSpPr/>
            <p:nvPr/>
          </p:nvSpPr>
          <p:spPr>
            <a:xfrm>
              <a:off x="3458059" y="1758234"/>
              <a:ext cx="2227877" cy="646331"/>
            </a:xfrm>
            <a:prstGeom prst="rect">
              <a:avLst/>
            </a:prstGeom>
          </p:spPr>
          <p:txBody>
            <a:bodyPr wrap="square">
              <a:spAutoFit/>
            </a:bodyPr>
            <a:lstStyle/>
            <a:p>
              <a:r>
                <a:rPr lang="en-US" altLang="zh-CN" dirty="0">
                  <a:latin typeface="Helvetica" panose="020B0604020202020204" pitchFamily="34" charset="0"/>
                  <a:cs typeface="Helvetica" panose="020B0604020202020204" pitchFamily="34" charset="0"/>
                </a:rPr>
                <a:t>Reduction in share rate of public transit</a:t>
              </a:r>
            </a:p>
          </p:txBody>
        </p:sp>
        <p:sp>
          <p:nvSpPr>
            <p:cNvPr id="34" name="矩形: 圆角 33">
              <a:extLst>
                <a:ext uri="{FF2B5EF4-FFF2-40B4-BE49-F238E27FC236}">
                  <a16:creationId xmlns:a16="http://schemas.microsoft.com/office/drawing/2014/main" id="{1FA9055A-0739-4FCB-A7FF-64818EFA95FA}"/>
                </a:ext>
              </a:extLst>
            </p:cNvPr>
            <p:cNvSpPr/>
            <p:nvPr/>
          </p:nvSpPr>
          <p:spPr>
            <a:xfrm>
              <a:off x="822401" y="1422195"/>
              <a:ext cx="288758" cy="288758"/>
            </a:xfrm>
            <a:prstGeom prst="roundRect">
              <a:avLst/>
            </a:prstGeom>
            <a:noFill/>
            <a:ln w="19050">
              <a:solidFill>
                <a:srgbClr val="8502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Helvetica" panose="020B0604020202020204" pitchFamily="34" charset="0"/>
                  <a:cs typeface="Helvetica" panose="020B0604020202020204" pitchFamily="34" charset="0"/>
                </a:rPr>
                <a:t>1</a:t>
              </a:r>
              <a:endParaRPr lang="zh-CN" altLang="en-US" dirty="0">
                <a:solidFill>
                  <a:schemeClr val="tx1"/>
                </a:solidFill>
                <a:latin typeface="Helvetica" panose="020B0604020202020204" pitchFamily="34" charset="0"/>
                <a:cs typeface="Helvetica" panose="020B0604020202020204" pitchFamily="34" charset="0"/>
              </a:endParaRPr>
            </a:p>
          </p:txBody>
        </p:sp>
        <p:sp>
          <p:nvSpPr>
            <p:cNvPr id="35" name="矩形 34">
              <a:extLst>
                <a:ext uri="{FF2B5EF4-FFF2-40B4-BE49-F238E27FC236}">
                  <a16:creationId xmlns:a16="http://schemas.microsoft.com/office/drawing/2014/main" id="{D9A30AD5-D084-402F-904F-D7BDB4496F80}"/>
                </a:ext>
              </a:extLst>
            </p:cNvPr>
            <p:cNvSpPr/>
            <p:nvPr/>
          </p:nvSpPr>
          <p:spPr>
            <a:xfrm>
              <a:off x="822401" y="1896733"/>
              <a:ext cx="1903085" cy="369332"/>
            </a:xfrm>
            <a:prstGeom prst="rect">
              <a:avLst/>
            </a:prstGeom>
          </p:spPr>
          <p:txBody>
            <a:bodyPr wrap="none">
              <a:spAutoFit/>
            </a:bodyPr>
            <a:lstStyle/>
            <a:p>
              <a:pPr marL="0" lvl="1"/>
              <a:r>
                <a:rPr lang="en-US" altLang="zh-CN" dirty="0">
                  <a:latin typeface="Helvetica" panose="020B0604020202020204" pitchFamily="34" charset="0"/>
                  <a:cs typeface="Helvetica" panose="020B0604020202020204" pitchFamily="34" charset="0"/>
                </a:rPr>
                <a:t>Aging population</a:t>
              </a:r>
            </a:p>
          </p:txBody>
        </p:sp>
        <p:sp>
          <p:nvSpPr>
            <p:cNvPr id="36" name="矩形: 圆角 35">
              <a:extLst>
                <a:ext uri="{FF2B5EF4-FFF2-40B4-BE49-F238E27FC236}">
                  <a16:creationId xmlns:a16="http://schemas.microsoft.com/office/drawing/2014/main" id="{26A13688-2843-4384-9C8E-22B5124CBC3C}"/>
                </a:ext>
              </a:extLst>
            </p:cNvPr>
            <p:cNvSpPr/>
            <p:nvPr/>
          </p:nvSpPr>
          <p:spPr>
            <a:xfrm>
              <a:off x="3458059" y="1422195"/>
              <a:ext cx="288758" cy="288758"/>
            </a:xfrm>
            <a:prstGeom prst="roundRect">
              <a:avLst/>
            </a:prstGeom>
            <a:noFill/>
            <a:ln w="19050">
              <a:solidFill>
                <a:srgbClr val="8502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Helvetica" panose="020B0604020202020204" pitchFamily="34" charset="0"/>
                  <a:cs typeface="Helvetica" panose="020B0604020202020204" pitchFamily="34" charset="0"/>
                </a:rPr>
                <a:t>2</a:t>
              </a:r>
              <a:endParaRPr lang="zh-CN" altLang="en-US" dirty="0">
                <a:solidFill>
                  <a:schemeClr val="tx1"/>
                </a:solidFill>
                <a:latin typeface="Helvetica" panose="020B0604020202020204" pitchFamily="34" charset="0"/>
                <a:cs typeface="Helvetica" panose="020B0604020202020204" pitchFamily="34" charset="0"/>
              </a:endParaRPr>
            </a:p>
          </p:txBody>
        </p:sp>
        <p:sp>
          <p:nvSpPr>
            <p:cNvPr id="37" name="矩形 36">
              <a:extLst>
                <a:ext uri="{FF2B5EF4-FFF2-40B4-BE49-F238E27FC236}">
                  <a16:creationId xmlns:a16="http://schemas.microsoft.com/office/drawing/2014/main" id="{5E34F94B-99D1-4E8F-BF0B-DA4ACFEE6DF2}"/>
                </a:ext>
              </a:extLst>
            </p:cNvPr>
            <p:cNvSpPr/>
            <p:nvPr/>
          </p:nvSpPr>
          <p:spPr>
            <a:xfrm>
              <a:off x="6418508" y="1896733"/>
              <a:ext cx="1992918" cy="369332"/>
            </a:xfrm>
            <a:prstGeom prst="rect">
              <a:avLst/>
            </a:prstGeom>
          </p:spPr>
          <p:txBody>
            <a:bodyPr wrap="none">
              <a:spAutoFit/>
            </a:bodyPr>
            <a:lstStyle/>
            <a:p>
              <a:r>
                <a:rPr lang="en-US" altLang="zh-CN" dirty="0">
                  <a:latin typeface="Helvetica" panose="020B0604020202020204" pitchFamily="34" charset="0"/>
                  <a:cs typeface="Helvetica" panose="020B0604020202020204" pitchFamily="34" charset="0"/>
                </a:rPr>
                <a:t>Traffic congestion</a:t>
              </a:r>
              <a:endParaRPr lang="zh-CN" altLang="en-US" dirty="0">
                <a:latin typeface="Helvetica" panose="020B0604020202020204" pitchFamily="34" charset="0"/>
                <a:cs typeface="Helvetica" panose="020B0604020202020204" pitchFamily="34" charset="0"/>
              </a:endParaRPr>
            </a:p>
          </p:txBody>
        </p:sp>
        <p:sp>
          <p:nvSpPr>
            <p:cNvPr id="38" name="矩形: 圆角 37">
              <a:extLst>
                <a:ext uri="{FF2B5EF4-FFF2-40B4-BE49-F238E27FC236}">
                  <a16:creationId xmlns:a16="http://schemas.microsoft.com/office/drawing/2014/main" id="{026DF4D0-7942-4A34-8BD5-D9DBFC58A778}"/>
                </a:ext>
              </a:extLst>
            </p:cNvPr>
            <p:cNvSpPr/>
            <p:nvPr/>
          </p:nvSpPr>
          <p:spPr>
            <a:xfrm>
              <a:off x="6411472" y="1422195"/>
              <a:ext cx="288758" cy="288758"/>
            </a:xfrm>
            <a:prstGeom prst="roundRect">
              <a:avLst/>
            </a:prstGeom>
            <a:noFill/>
            <a:ln w="19050">
              <a:solidFill>
                <a:srgbClr val="8502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Helvetica" panose="020B0604020202020204" pitchFamily="34" charset="0"/>
                  <a:cs typeface="Helvetica" panose="020B0604020202020204" pitchFamily="34" charset="0"/>
                </a:rPr>
                <a:t>3</a:t>
              </a:r>
              <a:endParaRPr lang="zh-CN" altLang="en-US" dirty="0">
                <a:solidFill>
                  <a:schemeClr val="tx1"/>
                </a:solidFill>
                <a:latin typeface="Helvetica" panose="020B0604020202020204" pitchFamily="34" charset="0"/>
                <a:cs typeface="Helvetica" panose="020B0604020202020204" pitchFamily="34" charset="0"/>
              </a:endParaRPr>
            </a:p>
          </p:txBody>
        </p:sp>
      </p:grpSp>
      <p:sp>
        <p:nvSpPr>
          <p:cNvPr id="20" name="矩形 19">
            <a:extLst>
              <a:ext uri="{FF2B5EF4-FFF2-40B4-BE49-F238E27FC236}">
                <a16:creationId xmlns:a16="http://schemas.microsoft.com/office/drawing/2014/main" id="{13ECA1AE-11AA-41D6-871A-547BD6210B6E}"/>
              </a:ext>
            </a:extLst>
          </p:cNvPr>
          <p:cNvSpPr/>
          <p:nvPr/>
        </p:nvSpPr>
        <p:spPr>
          <a:xfrm>
            <a:off x="3284621" y="1237883"/>
            <a:ext cx="5126805" cy="1166682"/>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aphicFrame>
        <p:nvGraphicFramePr>
          <p:cNvPr id="22" name="图表 21">
            <a:extLst>
              <a:ext uri="{FF2B5EF4-FFF2-40B4-BE49-F238E27FC236}">
                <a16:creationId xmlns:a16="http://schemas.microsoft.com/office/drawing/2014/main" id="{AAD92382-4048-4C3B-8577-5D4DB44812A7}"/>
              </a:ext>
            </a:extLst>
          </p:cNvPr>
          <p:cNvGraphicFramePr>
            <a:graphicFrameLocks/>
          </p:cNvGraphicFramePr>
          <p:nvPr>
            <p:extLst/>
          </p:nvPr>
        </p:nvGraphicFramePr>
        <p:xfrm>
          <a:off x="306570" y="2820217"/>
          <a:ext cx="8539664" cy="353398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2510737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2" name="矩形: 圆角 181">
            <a:extLst>
              <a:ext uri="{FF2B5EF4-FFF2-40B4-BE49-F238E27FC236}">
                <a16:creationId xmlns:a16="http://schemas.microsoft.com/office/drawing/2014/main" id="{AC6E2335-6835-42B6-9E92-46EB96A045F2}"/>
              </a:ext>
            </a:extLst>
          </p:cNvPr>
          <p:cNvSpPr/>
          <p:nvPr/>
        </p:nvSpPr>
        <p:spPr>
          <a:xfrm>
            <a:off x="666948" y="5558757"/>
            <a:ext cx="8261152" cy="36933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Helvetica" panose="020B0604020202020204" pitchFamily="34" charset="0"/>
              <a:cs typeface="Helvetica" panose="020B0604020202020204" pitchFamily="34" charset="0"/>
            </a:endParaRPr>
          </a:p>
        </p:txBody>
      </p:sp>
      <p:sp>
        <p:nvSpPr>
          <p:cNvPr id="181" name="矩形: 圆角 180">
            <a:extLst>
              <a:ext uri="{FF2B5EF4-FFF2-40B4-BE49-F238E27FC236}">
                <a16:creationId xmlns:a16="http://schemas.microsoft.com/office/drawing/2014/main" id="{7696C0B1-1A76-428E-A136-66B7787F7021}"/>
              </a:ext>
            </a:extLst>
          </p:cNvPr>
          <p:cNvSpPr/>
          <p:nvPr/>
        </p:nvSpPr>
        <p:spPr>
          <a:xfrm>
            <a:off x="666948" y="4745767"/>
            <a:ext cx="8281488" cy="352105"/>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Helvetica" panose="020B0604020202020204" pitchFamily="34" charset="0"/>
              <a:cs typeface="Helvetica" panose="020B0604020202020204" pitchFamily="34" charset="0"/>
            </a:endParaRPr>
          </a:p>
        </p:txBody>
      </p:sp>
      <p:sp>
        <p:nvSpPr>
          <p:cNvPr id="179" name="矩形: 圆角 178">
            <a:extLst>
              <a:ext uri="{FF2B5EF4-FFF2-40B4-BE49-F238E27FC236}">
                <a16:creationId xmlns:a16="http://schemas.microsoft.com/office/drawing/2014/main" id="{C33C61E7-8F41-457B-B958-33E57EEFEFAC}"/>
              </a:ext>
            </a:extLst>
          </p:cNvPr>
          <p:cNvSpPr/>
          <p:nvPr/>
        </p:nvSpPr>
        <p:spPr>
          <a:xfrm>
            <a:off x="666945" y="1863892"/>
            <a:ext cx="8261156" cy="938144"/>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elvetica" panose="020B0604020202020204" pitchFamily="34" charset="0"/>
              <a:cs typeface="Helvetica" panose="020B0604020202020204" pitchFamily="34" charset="0"/>
            </a:endParaRPr>
          </a:p>
        </p:txBody>
      </p:sp>
      <p:sp>
        <p:nvSpPr>
          <p:cNvPr id="180" name="矩形: 圆角 179">
            <a:extLst>
              <a:ext uri="{FF2B5EF4-FFF2-40B4-BE49-F238E27FC236}">
                <a16:creationId xmlns:a16="http://schemas.microsoft.com/office/drawing/2014/main" id="{A7D09220-5B97-4649-8EDB-D923CAAC0BC5}"/>
              </a:ext>
            </a:extLst>
          </p:cNvPr>
          <p:cNvSpPr/>
          <p:nvPr/>
        </p:nvSpPr>
        <p:spPr>
          <a:xfrm>
            <a:off x="666945" y="3280760"/>
            <a:ext cx="8261153" cy="989289"/>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Helvetica" panose="020B0604020202020204" pitchFamily="34" charset="0"/>
              <a:cs typeface="Helvetica" panose="020B0604020202020204" pitchFamily="34" charset="0"/>
            </a:endParaRPr>
          </a:p>
        </p:txBody>
      </p:sp>
      <p:grpSp>
        <p:nvGrpSpPr>
          <p:cNvPr id="130" name="组合 129">
            <a:extLst>
              <a:ext uri="{FF2B5EF4-FFF2-40B4-BE49-F238E27FC236}">
                <a16:creationId xmlns:a16="http://schemas.microsoft.com/office/drawing/2014/main" id="{B06A0C8F-1995-464B-B32C-C3A57FE81922}"/>
              </a:ext>
            </a:extLst>
          </p:cNvPr>
          <p:cNvGrpSpPr/>
          <p:nvPr/>
        </p:nvGrpSpPr>
        <p:grpSpPr>
          <a:xfrm>
            <a:off x="2633472" y="1844928"/>
            <a:ext cx="6412993" cy="967271"/>
            <a:chOff x="2633472" y="1971245"/>
            <a:chExt cx="6412993" cy="967271"/>
          </a:xfrm>
          <a:noFill/>
        </p:grpSpPr>
        <p:sp>
          <p:nvSpPr>
            <p:cNvPr id="128" name="矩形 127">
              <a:extLst>
                <a:ext uri="{FF2B5EF4-FFF2-40B4-BE49-F238E27FC236}">
                  <a16:creationId xmlns:a16="http://schemas.microsoft.com/office/drawing/2014/main" id="{3DAF6F47-4FCA-4A7D-9753-65B44965F9EC}"/>
                </a:ext>
              </a:extLst>
            </p:cNvPr>
            <p:cNvSpPr/>
            <p:nvPr/>
          </p:nvSpPr>
          <p:spPr>
            <a:xfrm>
              <a:off x="6280221" y="1971245"/>
              <a:ext cx="2766244" cy="96141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CN" dirty="0">
                  <a:solidFill>
                    <a:schemeClr val="tx1"/>
                  </a:solidFill>
                  <a:latin typeface="Helvetica" panose="020B0604020202020204" pitchFamily="34" charset="0"/>
                  <a:cs typeface="Helvetica" panose="020B0604020202020204" pitchFamily="34" charset="0"/>
                </a:rPr>
                <a:t>Aged society</a:t>
              </a:r>
            </a:p>
            <a:p>
              <a:pPr marL="285750" indent="-285750">
                <a:buFont typeface="Arial" panose="020B0604020202020204" pitchFamily="34" charset="0"/>
                <a:buChar char="•"/>
              </a:pPr>
              <a:r>
                <a:rPr lang="en-US" altLang="zh-CN" dirty="0">
                  <a:solidFill>
                    <a:schemeClr val="tx1"/>
                  </a:solidFill>
                  <a:latin typeface="Helvetica" panose="020B0604020202020204" pitchFamily="34" charset="0"/>
                  <a:cs typeface="Helvetica" panose="020B0604020202020204" pitchFamily="34" charset="0"/>
                </a:rPr>
                <a:t>Low birthrate</a:t>
              </a:r>
            </a:p>
            <a:p>
              <a:pPr marL="285750" indent="-285750">
                <a:buFont typeface="Arial" panose="020B0604020202020204" pitchFamily="34" charset="0"/>
                <a:buChar char="•"/>
              </a:pPr>
              <a:r>
                <a:rPr lang="en-US" altLang="zh-CN" dirty="0">
                  <a:solidFill>
                    <a:schemeClr val="tx1"/>
                  </a:solidFill>
                  <a:latin typeface="Helvetica" panose="020B0604020202020204" pitchFamily="34" charset="0"/>
                  <a:cs typeface="Helvetica" panose="020B0604020202020204" pitchFamily="34" charset="0"/>
                </a:rPr>
                <a:t>Fiscal burden</a:t>
              </a:r>
            </a:p>
          </p:txBody>
        </p:sp>
        <p:sp>
          <p:nvSpPr>
            <p:cNvPr id="127" name="矩形 126">
              <a:extLst>
                <a:ext uri="{FF2B5EF4-FFF2-40B4-BE49-F238E27FC236}">
                  <a16:creationId xmlns:a16="http://schemas.microsoft.com/office/drawing/2014/main" id="{95D3C7BB-D8B0-4475-A0F8-E1772BB1627A}"/>
                </a:ext>
              </a:extLst>
            </p:cNvPr>
            <p:cNvSpPr/>
            <p:nvPr/>
          </p:nvSpPr>
          <p:spPr>
            <a:xfrm>
              <a:off x="2633472" y="1977098"/>
              <a:ext cx="2766243" cy="96141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CN" dirty="0">
                  <a:solidFill>
                    <a:schemeClr val="tx1"/>
                  </a:solidFill>
                  <a:latin typeface="Helvetica" panose="020B0604020202020204" pitchFamily="34" charset="0"/>
                  <a:cs typeface="Helvetica" panose="020B0604020202020204" pitchFamily="34" charset="0"/>
                </a:rPr>
                <a:t>Urbanization</a:t>
              </a:r>
            </a:p>
            <a:p>
              <a:pPr marL="285750" indent="-285750">
                <a:buFont typeface="Arial" panose="020B0604020202020204" pitchFamily="34" charset="0"/>
                <a:buChar char="•"/>
              </a:pPr>
              <a:r>
                <a:rPr lang="en-US" altLang="zh-CN" dirty="0">
                  <a:solidFill>
                    <a:schemeClr val="tx1"/>
                  </a:solidFill>
                  <a:latin typeface="Helvetica" panose="020B0604020202020204" pitchFamily="34" charset="0"/>
                  <a:cs typeface="Helvetica" panose="020B0604020202020204" pitchFamily="34" charset="0"/>
                </a:rPr>
                <a:t>Congestion, pollution</a:t>
              </a:r>
            </a:p>
            <a:p>
              <a:pPr marL="285750" indent="-285750">
                <a:buFont typeface="Arial" panose="020B0604020202020204" pitchFamily="34" charset="0"/>
                <a:buChar char="•"/>
              </a:pPr>
              <a:r>
                <a:rPr lang="en-US" altLang="zh-CN" dirty="0">
                  <a:solidFill>
                    <a:schemeClr val="tx1"/>
                  </a:solidFill>
                  <a:latin typeface="Helvetica" panose="020B0604020202020204" pitchFamily="34" charset="0"/>
                  <a:cs typeface="Helvetica" panose="020B0604020202020204" pitchFamily="34" charset="0"/>
                </a:rPr>
                <a:t>Lack of resources</a:t>
              </a:r>
              <a:endParaRPr lang="zh-CN" altLang="en-US" dirty="0">
                <a:solidFill>
                  <a:schemeClr val="tx1"/>
                </a:solidFill>
                <a:latin typeface="Helvetica" panose="020B0604020202020204" pitchFamily="34" charset="0"/>
                <a:cs typeface="Helvetica" panose="020B0604020202020204" pitchFamily="34" charset="0"/>
              </a:endParaRPr>
            </a:p>
          </p:txBody>
        </p:sp>
      </p:grpSp>
      <p:sp>
        <p:nvSpPr>
          <p:cNvPr id="9" name="文本框 8">
            <a:extLst>
              <a:ext uri="{FF2B5EF4-FFF2-40B4-BE49-F238E27FC236}">
                <a16:creationId xmlns:a16="http://schemas.microsoft.com/office/drawing/2014/main" id="{569A348F-8472-4C4D-9E9E-EA67A912B7B0}"/>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1 - Introduction </a:t>
            </a:r>
            <a:endParaRPr lang="zh-CN" altLang="en-US" i="1" dirty="0">
              <a:latin typeface="Times New Roman" panose="02020603050405020304" pitchFamily="18" charset="0"/>
              <a:cs typeface="Times New Roman" panose="02020603050405020304" pitchFamily="18" charset="0"/>
            </a:endParaRPr>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Background</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chemeClr val="tx1">
              <a:lumMod val="75000"/>
              <a:lumOff val="25000"/>
            </a:schemeClr>
          </a:solidFill>
          <a:ln w="28575" cap="flat">
            <a:solidFill>
              <a:schemeClr val="tx1">
                <a:lumMod val="75000"/>
                <a:lumOff val="25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280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rPr>
              <a:t>1.1</a:t>
            </a:r>
            <a:endParaRPr kumimoji="0" lang="zh-CN" altLang="en-US" sz="280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灯片编号占位符 16">
            <a:extLst>
              <a:ext uri="{FF2B5EF4-FFF2-40B4-BE49-F238E27FC236}">
                <a16:creationId xmlns:a16="http://schemas.microsoft.com/office/drawing/2014/main" id="{E93E85A9-80CB-438B-ABB3-BF951FE249C6}"/>
              </a:ext>
            </a:extLst>
          </p:cNvPr>
          <p:cNvSpPr>
            <a:spLocks noGrp="1"/>
          </p:cNvSpPr>
          <p:nvPr>
            <p:ph type="sldNum" sz="quarter" idx="12"/>
          </p:nvPr>
        </p:nvSpPr>
        <p:spPr/>
        <p:txBody>
          <a:bodyPr/>
          <a:lstStyle/>
          <a:p>
            <a:fld id="{A17BB91D-344C-44E0-9148-DFE0CFF5CFC9}" type="slidenum">
              <a:rPr lang="zh-CN" altLang="en-US" smtClean="0">
                <a:latin typeface="Helvetica" panose="020B0604020202020204" pitchFamily="34" charset="0"/>
                <a:cs typeface="Helvetica" panose="020B0604020202020204" pitchFamily="34" charset="0"/>
              </a:rPr>
              <a:t>78</a:t>
            </a:fld>
            <a:endParaRPr lang="zh-CN" altLang="en-US" dirty="0">
              <a:latin typeface="Helvetica" panose="020B0604020202020204" pitchFamily="34" charset="0"/>
              <a:cs typeface="Helvetica" panose="020B0604020202020204" pitchFamily="34" charset="0"/>
            </a:endParaRPr>
          </a:p>
        </p:txBody>
      </p:sp>
      <p:sp>
        <p:nvSpPr>
          <p:cNvPr id="4" name="文本框 3">
            <a:extLst>
              <a:ext uri="{FF2B5EF4-FFF2-40B4-BE49-F238E27FC236}">
                <a16:creationId xmlns:a16="http://schemas.microsoft.com/office/drawing/2014/main" id="{0D9648B6-CD41-4CA2-9045-F73FAE37C41C}"/>
              </a:ext>
            </a:extLst>
          </p:cNvPr>
          <p:cNvSpPr txBox="1"/>
          <p:nvPr/>
        </p:nvSpPr>
        <p:spPr>
          <a:xfrm>
            <a:off x="5501084" y="1367639"/>
            <a:ext cx="3644955" cy="400110"/>
          </a:xfrm>
          <a:prstGeom prst="rect">
            <a:avLst/>
          </a:prstGeom>
          <a:noFill/>
        </p:spPr>
        <p:txBody>
          <a:bodyPr wrap="square" rtlCol="0">
            <a:spAutoFit/>
          </a:bodyPr>
          <a:lstStyle/>
          <a:p>
            <a:pPr algn="ctr"/>
            <a:r>
              <a:rPr lang="en-US" altLang="zh-CN" sz="2000" dirty="0">
                <a:latin typeface="Helvetica" panose="020B0604020202020204" pitchFamily="34" charset="0"/>
                <a:cs typeface="Helvetica" panose="020B0604020202020204" pitchFamily="34" charset="0"/>
              </a:rPr>
              <a:t>Developed Countries</a:t>
            </a:r>
            <a:endParaRPr lang="zh-CN" altLang="en-US" sz="2000" dirty="0">
              <a:latin typeface="Helvetica" panose="020B0604020202020204" pitchFamily="34" charset="0"/>
              <a:cs typeface="Helvetica" panose="020B0604020202020204" pitchFamily="34" charset="0"/>
            </a:endParaRPr>
          </a:p>
        </p:txBody>
      </p:sp>
      <p:sp>
        <p:nvSpPr>
          <p:cNvPr id="15" name="文本框 14">
            <a:extLst>
              <a:ext uri="{FF2B5EF4-FFF2-40B4-BE49-F238E27FC236}">
                <a16:creationId xmlns:a16="http://schemas.microsoft.com/office/drawing/2014/main" id="{BB697E64-7843-4E6D-9530-7290B967D120}"/>
              </a:ext>
            </a:extLst>
          </p:cNvPr>
          <p:cNvSpPr txBox="1"/>
          <p:nvPr/>
        </p:nvSpPr>
        <p:spPr>
          <a:xfrm>
            <a:off x="2060901" y="1365790"/>
            <a:ext cx="3422525" cy="400110"/>
          </a:xfrm>
          <a:prstGeom prst="rect">
            <a:avLst/>
          </a:prstGeom>
          <a:noFill/>
        </p:spPr>
        <p:txBody>
          <a:bodyPr wrap="square" rtlCol="0">
            <a:spAutoFit/>
          </a:bodyPr>
          <a:lstStyle/>
          <a:p>
            <a:pPr algn="ctr"/>
            <a:r>
              <a:rPr lang="en-US" altLang="zh-CN" sz="2000" dirty="0">
                <a:latin typeface="Helvetica" panose="020B0604020202020204" pitchFamily="34" charset="0"/>
                <a:cs typeface="Helvetica" panose="020B0604020202020204" pitchFamily="34" charset="0"/>
              </a:rPr>
              <a:t>Developing Countries</a:t>
            </a:r>
            <a:endParaRPr lang="zh-CN" altLang="en-US" sz="2000" dirty="0">
              <a:latin typeface="Helvetica" panose="020B0604020202020204" pitchFamily="34" charset="0"/>
              <a:cs typeface="Helvetica" panose="020B0604020202020204" pitchFamily="34" charset="0"/>
            </a:endParaRPr>
          </a:p>
        </p:txBody>
      </p:sp>
      <p:sp>
        <p:nvSpPr>
          <p:cNvPr id="18" name="文本框 17">
            <a:extLst>
              <a:ext uri="{FF2B5EF4-FFF2-40B4-BE49-F238E27FC236}">
                <a16:creationId xmlns:a16="http://schemas.microsoft.com/office/drawing/2014/main" id="{382BCAEA-E0CD-40E3-91B0-F1251D82FF15}"/>
              </a:ext>
            </a:extLst>
          </p:cNvPr>
          <p:cNvSpPr txBox="1"/>
          <p:nvPr/>
        </p:nvSpPr>
        <p:spPr>
          <a:xfrm>
            <a:off x="4476455" y="3910401"/>
            <a:ext cx="1846521" cy="369332"/>
          </a:xfrm>
          <a:prstGeom prst="rect">
            <a:avLst/>
          </a:prstGeom>
          <a:noFill/>
        </p:spPr>
        <p:txBody>
          <a:bodyPr wrap="square" rtlCol="0">
            <a:spAutoFit/>
          </a:bodyPr>
          <a:lstStyle/>
          <a:p>
            <a:pPr algn="ctr"/>
            <a:r>
              <a:rPr lang="en-US" altLang="zh-CN" b="1" dirty="0">
                <a:latin typeface="Helvetica" panose="020B0604020202020204" pitchFamily="34" charset="0"/>
                <a:cs typeface="Helvetica" panose="020B0604020202020204" pitchFamily="34" charset="0"/>
              </a:rPr>
              <a:t>sustainability</a:t>
            </a:r>
            <a:endParaRPr lang="zh-CN" altLang="en-US" b="1" dirty="0">
              <a:latin typeface="Helvetica" panose="020B0604020202020204" pitchFamily="34" charset="0"/>
              <a:cs typeface="Helvetica" panose="020B0604020202020204" pitchFamily="34" charset="0"/>
            </a:endParaRPr>
          </a:p>
        </p:txBody>
      </p:sp>
      <p:sp>
        <p:nvSpPr>
          <p:cNvPr id="19" name="文本框 18">
            <a:extLst>
              <a:ext uri="{FF2B5EF4-FFF2-40B4-BE49-F238E27FC236}">
                <a16:creationId xmlns:a16="http://schemas.microsoft.com/office/drawing/2014/main" id="{12513BDC-3767-4B2E-BD34-B4144552D805}"/>
              </a:ext>
            </a:extLst>
          </p:cNvPr>
          <p:cNvSpPr txBox="1"/>
          <p:nvPr/>
        </p:nvSpPr>
        <p:spPr>
          <a:xfrm>
            <a:off x="2160051" y="3289075"/>
            <a:ext cx="3239665" cy="369332"/>
          </a:xfrm>
          <a:prstGeom prst="rect">
            <a:avLst/>
          </a:prstGeom>
          <a:noFill/>
        </p:spPr>
        <p:txBody>
          <a:bodyPr wrap="square" rtlCol="0">
            <a:spAutoFit/>
          </a:bodyPr>
          <a:lstStyle/>
          <a:p>
            <a:pPr marL="285750" indent="-285750" algn="ctr">
              <a:buFont typeface="Wingdings" panose="05000000000000000000" pitchFamily="2" charset="2"/>
              <a:buChar char="l"/>
            </a:pPr>
            <a:r>
              <a:rPr lang="en-US" altLang="zh-CN" dirty="0">
                <a:latin typeface="Helvetica" panose="020B0604020202020204" pitchFamily="34" charset="0"/>
                <a:cs typeface="Helvetica" panose="020B0604020202020204" pitchFamily="34" charset="0"/>
              </a:rPr>
              <a:t>Increasing supply</a:t>
            </a:r>
            <a:endParaRPr lang="zh-CN" altLang="en-US" dirty="0">
              <a:latin typeface="Helvetica" panose="020B0604020202020204" pitchFamily="34" charset="0"/>
              <a:cs typeface="Helvetica" panose="020B0604020202020204" pitchFamily="34" charset="0"/>
            </a:endParaRPr>
          </a:p>
        </p:txBody>
      </p:sp>
      <p:sp>
        <p:nvSpPr>
          <p:cNvPr id="21" name="文本框 20">
            <a:extLst>
              <a:ext uri="{FF2B5EF4-FFF2-40B4-BE49-F238E27FC236}">
                <a16:creationId xmlns:a16="http://schemas.microsoft.com/office/drawing/2014/main" id="{2A96DC4E-9C82-4A89-BE9E-9C21F0E76D5E}"/>
              </a:ext>
            </a:extLst>
          </p:cNvPr>
          <p:cNvSpPr txBox="1"/>
          <p:nvPr/>
        </p:nvSpPr>
        <p:spPr>
          <a:xfrm>
            <a:off x="5558126" y="3289075"/>
            <a:ext cx="3530867" cy="369332"/>
          </a:xfrm>
          <a:prstGeom prst="rect">
            <a:avLst/>
          </a:prstGeom>
          <a:noFill/>
        </p:spPr>
        <p:txBody>
          <a:bodyPr wrap="square" rtlCol="0">
            <a:spAutoFit/>
          </a:bodyPr>
          <a:lstStyle/>
          <a:p>
            <a:pPr marL="285750" indent="-285750" algn="ctr">
              <a:buFont typeface="Wingdings" panose="05000000000000000000" pitchFamily="2" charset="2"/>
              <a:buChar char="l"/>
            </a:pPr>
            <a:r>
              <a:rPr lang="en-US" altLang="zh-CN" dirty="0">
                <a:latin typeface="Helvetica" panose="020B0604020202020204" pitchFamily="34" charset="0"/>
                <a:cs typeface="Helvetica" panose="020B0604020202020204" pitchFamily="34" charset="0"/>
              </a:rPr>
              <a:t>Improving financial situation</a:t>
            </a:r>
            <a:endParaRPr lang="zh-CN" altLang="en-US" dirty="0">
              <a:latin typeface="Helvetica" panose="020B0604020202020204" pitchFamily="34" charset="0"/>
              <a:cs typeface="Helvetica" panose="020B0604020202020204" pitchFamily="34" charset="0"/>
            </a:endParaRPr>
          </a:p>
        </p:txBody>
      </p:sp>
      <p:sp>
        <p:nvSpPr>
          <p:cNvPr id="22" name="文本框 21">
            <a:extLst>
              <a:ext uri="{FF2B5EF4-FFF2-40B4-BE49-F238E27FC236}">
                <a16:creationId xmlns:a16="http://schemas.microsoft.com/office/drawing/2014/main" id="{C6835EF3-6E73-48C0-B4D5-74202CE865F9}"/>
              </a:ext>
            </a:extLst>
          </p:cNvPr>
          <p:cNvSpPr txBox="1"/>
          <p:nvPr/>
        </p:nvSpPr>
        <p:spPr>
          <a:xfrm>
            <a:off x="2041029" y="5550430"/>
            <a:ext cx="7105010" cy="369332"/>
          </a:xfrm>
          <a:prstGeom prst="rect">
            <a:avLst/>
          </a:prstGeom>
          <a:noFill/>
        </p:spPr>
        <p:txBody>
          <a:bodyPr wrap="square" rtlCol="0">
            <a:spAutoFit/>
          </a:bodyPr>
          <a:lstStyle/>
          <a:p>
            <a:pPr algn="ctr"/>
            <a:r>
              <a:rPr lang="en-US" altLang="zh-CN" dirty="0">
                <a:solidFill>
                  <a:srgbClr val="FF3300"/>
                </a:solidFill>
                <a:latin typeface="Helvetica" panose="020B0604020202020204" pitchFamily="34" charset="0"/>
                <a:cs typeface="Helvetica" panose="020B0604020202020204" pitchFamily="34" charset="0"/>
              </a:rPr>
              <a:t>Exploring the determinants of rail transit ridership</a:t>
            </a:r>
            <a:endParaRPr lang="zh-CN" altLang="en-US" dirty="0">
              <a:solidFill>
                <a:srgbClr val="FF3300"/>
              </a:solidFill>
              <a:latin typeface="Helvetica" panose="020B0604020202020204" pitchFamily="34" charset="0"/>
              <a:cs typeface="Helvetica" panose="020B0604020202020204" pitchFamily="34" charset="0"/>
            </a:endParaRPr>
          </a:p>
        </p:txBody>
      </p:sp>
      <p:sp>
        <p:nvSpPr>
          <p:cNvPr id="7" name="矩形 6">
            <a:extLst>
              <a:ext uri="{FF2B5EF4-FFF2-40B4-BE49-F238E27FC236}">
                <a16:creationId xmlns:a16="http://schemas.microsoft.com/office/drawing/2014/main" id="{6F2829E5-ED65-433A-92F2-529D42F16DCD}"/>
              </a:ext>
            </a:extLst>
          </p:cNvPr>
          <p:cNvSpPr/>
          <p:nvPr/>
        </p:nvSpPr>
        <p:spPr>
          <a:xfrm>
            <a:off x="2060903" y="4732291"/>
            <a:ext cx="7083095" cy="369332"/>
          </a:xfrm>
          <a:prstGeom prst="rect">
            <a:avLst/>
          </a:prstGeom>
        </p:spPr>
        <p:txBody>
          <a:bodyPr wrap="square">
            <a:spAutoFit/>
          </a:bodyPr>
          <a:lstStyle/>
          <a:p>
            <a:pPr algn="ctr"/>
            <a:r>
              <a:rPr lang="en-US" altLang="zh-CN" dirty="0">
                <a:latin typeface="Helvetica" panose="020B0604020202020204" pitchFamily="34" charset="0"/>
                <a:cs typeface="Helvetica" panose="020B0604020202020204" pitchFamily="34" charset="0"/>
              </a:rPr>
              <a:t>Increase</a:t>
            </a:r>
            <a:r>
              <a:rPr lang="zh-CN" altLang="en-US" dirty="0">
                <a:latin typeface="Helvetica" panose="020B0604020202020204" pitchFamily="34" charset="0"/>
                <a:cs typeface="Helvetica" panose="020B0604020202020204" pitchFamily="34" charset="0"/>
              </a:rPr>
              <a:t> public transportation utilization</a:t>
            </a:r>
          </a:p>
        </p:txBody>
      </p:sp>
      <p:grpSp>
        <p:nvGrpSpPr>
          <p:cNvPr id="36" name="组合 35">
            <a:extLst>
              <a:ext uri="{FF2B5EF4-FFF2-40B4-BE49-F238E27FC236}">
                <a16:creationId xmlns:a16="http://schemas.microsoft.com/office/drawing/2014/main" id="{8EE8079D-37AD-4338-A5BF-51C58D51F551}"/>
              </a:ext>
            </a:extLst>
          </p:cNvPr>
          <p:cNvGrpSpPr/>
          <p:nvPr/>
        </p:nvGrpSpPr>
        <p:grpSpPr>
          <a:xfrm>
            <a:off x="306570" y="600476"/>
            <a:ext cx="5462773" cy="461665"/>
            <a:chOff x="-3" y="4331456"/>
            <a:chExt cx="5462773" cy="461665"/>
          </a:xfrm>
        </p:grpSpPr>
        <p:sp>
          <p:nvSpPr>
            <p:cNvPr id="37" name="矩形 36">
              <a:extLst>
                <a:ext uri="{FF2B5EF4-FFF2-40B4-BE49-F238E27FC236}">
                  <a16:creationId xmlns:a16="http://schemas.microsoft.com/office/drawing/2014/main" id="{EB96E17A-1716-4914-B434-35AD97600238}"/>
                </a:ext>
              </a:extLst>
            </p:cNvPr>
            <p:cNvSpPr/>
            <p:nvPr/>
          </p:nvSpPr>
          <p:spPr>
            <a:xfrm>
              <a:off x="-3" y="4460785"/>
              <a:ext cx="193382" cy="19338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cs typeface="Helvetica" panose="020B0604020202020204" pitchFamily="34" charset="0"/>
              </a:endParaRPr>
            </a:p>
          </p:txBody>
        </p:sp>
        <p:sp>
          <p:nvSpPr>
            <p:cNvPr id="38" name="文本框 37">
              <a:extLst>
                <a:ext uri="{FF2B5EF4-FFF2-40B4-BE49-F238E27FC236}">
                  <a16:creationId xmlns:a16="http://schemas.microsoft.com/office/drawing/2014/main" id="{AA739435-CB29-4BE0-9500-807DEE89C2F8}"/>
                </a:ext>
              </a:extLst>
            </p:cNvPr>
            <p:cNvSpPr txBox="1"/>
            <p:nvPr/>
          </p:nvSpPr>
          <p:spPr>
            <a:xfrm>
              <a:off x="193379" y="4331456"/>
              <a:ext cx="5269391" cy="461665"/>
            </a:xfrm>
            <a:prstGeom prst="rect">
              <a:avLst/>
            </a:prstGeom>
            <a:noFill/>
          </p:spPr>
          <p:txBody>
            <a:bodyPr wrap="none" rtlCol="0">
              <a:spAutoFit/>
            </a:bodyPr>
            <a:lstStyle/>
            <a:p>
              <a:r>
                <a:rPr lang="en-US" altLang="zh-CN" sz="2400" dirty="0">
                  <a:latin typeface="Helvetica" panose="020B0604020202020204" pitchFamily="34" charset="0"/>
                  <a:cs typeface="Helvetica" panose="020B0604020202020204" pitchFamily="34" charset="0"/>
                </a:rPr>
                <a:t>How is the research topic proposed ?</a:t>
              </a:r>
            </a:p>
          </p:txBody>
        </p:sp>
      </p:grpSp>
      <p:pic>
        <p:nvPicPr>
          <p:cNvPr id="165" name="图形 164" descr="箭头: 轻微弯曲">
            <a:extLst>
              <a:ext uri="{FF2B5EF4-FFF2-40B4-BE49-F238E27FC236}">
                <a16:creationId xmlns:a16="http://schemas.microsoft.com/office/drawing/2014/main" id="{4F127E91-9020-493C-9441-53DC05C690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800000">
            <a:off x="3406402" y="3486179"/>
            <a:ext cx="731520" cy="731520"/>
          </a:xfrm>
          <a:prstGeom prst="rect">
            <a:avLst/>
          </a:prstGeom>
        </p:spPr>
      </p:pic>
      <p:pic>
        <p:nvPicPr>
          <p:cNvPr id="170" name="图形 169" descr="箭头: 顺时针弯曲">
            <a:extLst>
              <a:ext uri="{FF2B5EF4-FFF2-40B4-BE49-F238E27FC236}">
                <a16:creationId xmlns:a16="http://schemas.microsoft.com/office/drawing/2014/main" id="{B5E583FC-06DE-41B6-A660-41D6A95847E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5818198">
            <a:off x="6957799" y="3570414"/>
            <a:ext cx="731520" cy="731520"/>
          </a:xfrm>
          <a:prstGeom prst="rect">
            <a:avLst/>
          </a:prstGeom>
        </p:spPr>
      </p:pic>
      <p:sp>
        <p:nvSpPr>
          <p:cNvPr id="171" name="箭头: V 形 170">
            <a:extLst>
              <a:ext uri="{FF2B5EF4-FFF2-40B4-BE49-F238E27FC236}">
                <a16:creationId xmlns:a16="http://schemas.microsoft.com/office/drawing/2014/main" id="{AA128C4C-0EE1-4B8F-8264-9B4231116F25}"/>
              </a:ext>
            </a:extLst>
          </p:cNvPr>
          <p:cNvSpPr/>
          <p:nvPr/>
        </p:nvSpPr>
        <p:spPr>
          <a:xfrm rot="5400000">
            <a:off x="5330408" y="4313398"/>
            <a:ext cx="299473" cy="369330"/>
          </a:xfrm>
          <a:prstGeom prst="chevron">
            <a:avLst/>
          </a:prstGeom>
          <a:solidFill>
            <a:srgbClr val="00B0F0"/>
          </a:solidFill>
          <a:ln w="12700"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tx1"/>
              </a:solidFill>
              <a:latin typeface="Helvetica" panose="020B0604020202020204" pitchFamily="34" charset="0"/>
              <a:cs typeface="Helvetica" panose="020B0604020202020204" pitchFamily="34" charset="0"/>
            </a:endParaRPr>
          </a:p>
        </p:txBody>
      </p:sp>
      <p:sp>
        <p:nvSpPr>
          <p:cNvPr id="172" name="箭头: V 形 171">
            <a:extLst>
              <a:ext uri="{FF2B5EF4-FFF2-40B4-BE49-F238E27FC236}">
                <a16:creationId xmlns:a16="http://schemas.microsoft.com/office/drawing/2014/main" id="{AD60F92A-ACCE-4F2F-B6E0-6AF7002F4749}"/>
              </a:ext>
            </a:extLst>
          </p:cNvPr>
          <p:cNvSpPr/>
          <p:nvPr/>
        </p:nvSpPr>
        <p:spPr>
          <a:xfrm rot="5400000">
            <a:off x="5330407" y="5154500"/>
            <a:ext cx="299473" cy="369330"/>
          </a:xfrm>
          <a:prstGeom prst="chevron">
            <a:avLst/>
          </a:prstGeom>
          <a:solidFill>
            <a:srgbClr val="00B0F0"/>
          </a:solidFill>
          <a:ln w="12700"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tx1"/>
              </a:solidFill>
              <a:latin typeface="Helvetica" panose="020B0604020202020204" pitchFamily="34" charset="0"/>
              <a:cs typeface="Helvetica" panose="020B0604020202020204" pitchFamily="34" charset="0"/>
            </a:endParaRPr>
          </a:p>
        </p:txBody>
      </p:sp>
      <p:sp>
        <p:nvSpPr>
          <p:cNvPr id="3" name="文本框 2">
            <a:extLst>
              <a:ext uri="{FF2B5EF4-FFF2-40B4-BE49-F238E27FC236}">
                <a16:creationId xmlns:a16="http://schemas.microsoft.com/office/drawing/2014/main" id="{15510C81-B834-4180-860E-54E7F137DE89}"/>
              </a:ext>
            </a:extLst>
          </p:cNvPr>
          <p:cNvSpPr txBox="1"/>
          <p:nvPr/>
        </p:nvSpPr>
        <p:spPr>
          <a:xfrm>
            <a:off x="708613" y="2141953"/>
            <a:ext cx="1287532" cy="369332"/>
          </a:xfrm>
          <a:prstGeom prst="rect">
            <a:avLst/>
          </a:prstGeom>
          <a:noFill/>
        </p:spPr>
        <p:txBody>
          <a:bodyPr wrap="none" rtlCol="0">
            <a:spAutoFit/>
          </a:bodyPr>
          <a:lstStyle/>
          <a:p>
            <a:pPr algn="ctr"/>
            <a:r>
              <a:rPr lang="en-US" altLang="zh-CN" dirty="0">
                <a:latin typeface="Helvetica" panose="020B0604020202020204" pitchFamily="34" charset="0"/>
                <a:cs typeface="Helvetica" panose="020B0604020202020204" pitchFamily="34" charset="0"/>
              </a:rPr>
              <a:t>Status quo</a:t>
            </a:r>
            <a:endParaRPr lang="zh-CN" altLang="en-US" dirty="0">
              <a:latin typeface="Helvetica" panose="020B0604020202020204" pitchFamily="34" charset="0"/>
              <a:cs typeface="Helvetica" panose="020B0604020202020204" pitchFamily="34" charset="0"/>
            </a:endParaRPr>
          </a:p>
        </p:txBody>
      </p:sp>
      <p:sp>
        <p:nvSpPr>
          <p:cNvPr id="10" name="文本框 9">
            <a:extLst>
              <a:ext uri="{FF2B5EF4-FFF2-40B4-BE49-F238E27FC236}">
                <a16:creationId xmlns:a16="http://schemas.microsoft.com/office/drawing/2014/main" id="{BFCC1901-0F31-40A9-A265-EC16B2CAA6E7}"/>
              </a:ext>
            </a:extLst>
          </p:cNvPr>
          <p:cNvSpPr txBox="1"/>
          <p:nvPr/>
        </p:nvSpPr>
        <p:spPr>
          <a:xfrm>
            <a:off x="804793" y="3616930"/>
            <a:ext cx="1095172" cy="369332"/>
          </a:xfrm>
          <a:prstGeom prst="rect">
            <a:avLst/>
          </a:prstGeom>
          <a:noFill/>
        </p:spPr>
        <p:txBody>
          <a:bodyPr wrap="none" rtlCol="0">
            <a:spAutoFit/>
          </a:bodyPr>
          <a:lstStyle/>
          <a:p>
            <a:pPr algn="ctr"/>
            <a:r>
              <a:rPr lang="en-US" altLang="zh-CN" dirty="0">
                <a:latin typeface="Helvetica" panose="020B0604020202020204" pitchFamily="34" charset="0"/>
                <a:cs typeface="Helvetica" panose="020B0604020202020204" pitchFamily="34" charset="0"/>
              </a:rPr>
              <a:t>Demand</a:t>
            </a:r>
            <a:endParaRPr lang="zh-CN" altLang="en-US" dirty="0">
              <a:latin typeface="Helvetica" panose="020B0604020202020204" pitchFamily="34" charset="0"/>
              <a:cs typeface="Helvetica" panose="020B0604020202020204" pitchFamily="34" charset="0"/>
            </a:endParaRPr>
          </a:p>
        </p:txBody>
      </p:sp>
      <p:sp>
        <p:nvSpPr>
          <p:cNvPr id="11" name="文本框 10">
            <a:extLst>
              <a:ext uri="{FF2B5EF4-FFF2-40B4-BE49-F238E27FC236}">
                <a16:creationId xmlns:a16="http://schemas.microsoft.com/office/drawing/2014/main" id="{DF06F04C-1C65-4D12-8211-57FF1D358050}"/>
              </a:ext>
            </a:extLst>
          </p:cNvPr>
          <p:cNvSpPr txBox="1"/>
          <p:nvPr/>
        </p:nvSpPr>
        <p:spPr>
          <a:xfrm>
            <a:off x="789028" y="4728540"/>
            <a:ext cx="1120820" cy="369332"/>
          </a:xfrm>
          <a:prstGeom prst="rect">
            <a:avLst/>
          </a:prstGeom>
          <a:noFill/>
        </p:spPr>
        <p:txBody>
          <a:bodyPr wrap="none" rtlCol="0">
            <a:spAutoFit/>
          </a:bodyPr>
          <a:lstStyle/>
          <a:p>
            <a:pPr algn="ctr"/>
            <a:r>
              <a:rPr lang="en-US" altLang="zh-CN" dirty="0">
                <a:latin typeface="Helvetica" panose="020B0604020202020204" pitchFamily="34" charset="0"/>
                <a:cs typeface="Helvetica" panose="020B0604020202020204" pitchFamily="34" charset="0"/>
              </a:rPr>
              <a:t>Measure</a:t>
            </a:r>
            <a:endParaRPr lang="zh-CN" altLang="en-US" dirty="0">
              <a:latin typeface="Helvetica" panose="020B0604020202020204" pitchFamily="34" charset="0"/>
              <a:cs typeface="Helvetica" panose="020B0604020202020204" pitchFamily="34" charset="0"/>
            </a:endParaRPr>
          </a:p>
        </p:txBody>
      </p:sp>
      <p:sp>
        <p:nvSpPr>
          <p:cNvPr id="6" name="文本框 5">
            <a:extLst>
              <a:ext uri="{FF2B5EF4-FFF2-40B4-BE49-F238E27FC236}">
                <a16:creationId xmlns:a16="http://schemas.microsoft.com/office/drawing/2014/main" id="{A498050D-CCAF-428F-B552-05306D933A77}"/>
              </a:ext>
            </a:extLst>
          </p:cNvPr>
          <p:cNvSpPr txBox="1"/>
          <p:nvPr/>
        </p:nvSpPr>
        <p:spPr>
          <a:xfrm>
            <a:off x="987767" y="5550430"/>
            <a:ext cx="723340" cy="369332"/>
          </a:xfrm>
          <a:prstGeom prst="rect">
            <a:avLst/>
          </a:prstGeom>
          <a:noFill/>
        </p:spPr>
        <p:txBody>
          <a:bodyPr wrap="none" rtlCol="0">
            <a:spAutoFit/>
          </a:bodyPr>
          <a:lstStyle/>
          <a:p>
            <a:pPr algn="ctr"/>
            <a:r>
              <a:rPr lang="en-US" altLang="zh-CN" dirty="0">
                <a:latin typeface="Helvetica" panose="020B0604020202020204" pitchFamily="34" charset="0"/>
                <a:cs typeface="Helvetica" panose="020B0604020202020204" pitchFamily="34" charset="0"/>
              </a:rPr>
              <a:t>Topic</a:t>
            </a:r>
            <a:endParaRPr lang="zh-CN" altLang="en-US" dirty="0">
              <a:latin typeface="Helvetica" panose="020B0604020202020204" pitchFamily="34" charset="0"/>
              <a:cs typeface="Helvetica" panose="020B0604020202020204" pitchFamily="34" charset="0"/>
            </a:endParaRPr>
          </a:p>
        </p:txBody>
      </p:sp>
      <p:sp>
        <p:nvSpPr>
          <p:cNvPr id="186" name="箭头: V 形 185">
            <a:extLst>
              <a:ext uri="{FF2B5EF4-FFF2-40B4-BE49-F238E27FC236}">
                <a16:creationId xmlns:a16="http://schemas.microsoft.com/office/drawing/2014/main" id="{8D1762C6-5244-4EDF-B475-C251BD8CABDA}"/>
              </a:ext>
            </a:extLst>
          </p:cNvPr>
          <p:cNvSpPr/>
          <p:nvPr/>
        </p:nvSpPr>
        <p:spPr>
          <a:xfrm rot="5400000">
            <a:off x="3630851" y="2853795"/>
            <a:ext cx="299473" cy="369330"/>
          </a:xfrm>
          <a:prstGeom prst="chevron">
            <a:avLst/>
          </a:prstGeom>
          <a:solidFill>
            <a:srgbClr val="00B0F0"/>
          </a:solidFill>
          <a:ln w="12700"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Helvetica" panose="020B0604020202020204" pitchFamily="34" charset="0"/>
              <a:cs typeface="Helvetica" panose="020B0604020202020204" pitchFamily="34" charset="0"/>
            </a:endParaRPr>
          </a:p>
        </p:txBody>
      </p:sp>
      <p:sp>
        <p:nvSpPr>
          <p:cNvPr id="187" name="箭头: V 形 186">
            <a:extLst>
              <a:ext uri="{FF2B5EF4-FFF2-40B4-BE49-F238E27FC236}">
                <a16:creationId xmlns:a16="http://schemas.microsoft.com/office/drawing/2014/main" id="{88A2A788-92EE-40C7-9FF5-13330C611BDE}"/>
              </a:ext>
            </a:extLst>
          </p:cNvPr>
          <p:cNvSpPr/>
          <p:nvPr/>
        </p:nvSpPr>
        <p:spPr>
          <a:xfrm rot="5400000">
            <a:off x="7173824" y="2853796"/>
            <a:ext cx="299473" cy="369330"/>
          </a:xfrm>
          <a:prstGeom prst="chevron">
            <a:avLst/>
          </a:prstGeom>
          <a:solidFill>
            <a:srgbClr val="00B0F0"/>
          </a:solidFill>
          <a:ln w="12700"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tx1"/>
              </a:solidFill>
              <a:latin typeface="Helvetica" panose="020B0604020202020204" pitchFamily="34" charset="0"/>
              <a:cs typeface="Helvetica" panose="020B0604020202020204" pitchFamily="34" charset="0"/>
            </a:endParaRPr>
          </a:p>
        </p:txBody>
      </p:sp>
      <p:cxnSp>
        <p:nvCxnSpPr>
          <p:cNvPr id="189" name="直接连接符 188">
            <a:extLst>
              <a:ext uri="{FF2B5EF4-FFF2-40B4-BE49-F238E27FC236}">
                <a16:creationId xmlns:a16="http://schemas.microsoft.com/office/drawing/2014/main" id="{788B8BC4-8682-45A3-AF76-525D63866626}"/>
              </a:ext>
            </a:extLst>
          </p:cNvPr>
          <p:cNvCxnSpPr>
            <a:cxnSpLocks/>
          </p:cNvCxnSpPr>
          <p:nvPr/>
        </p:nvCxnSpPr>
        <p:spPr>
          <a:xfrm>
            <a:off x="2041029" y="1863892"/>
            <a:ext cx="0" cy="4055870"/>
          </a:xfrm>
          <a:prstGeom prst="line">
            <a:avLst/>
          </a:prstGeom>
          <a:ln w="38100">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195" name="箭头: 下 194">
            <a:extLst>
              <a:ext uri="{FF2B5EF4-FFF2-40B4-BE49-F238E27FC236}">
                <a16:creationId xmlns:a16="http://schemas.microsoft.com/office/drawing/2014/main" id="{4A83482B-4BE1-4F00-B4E5-F04A74862AD9}"/>
              </a:ext>
            </a:extLst>
          </p:cNvPr>
          <p:cNvSpPr/>
          <p:nvPr/>
        </p:nvSpPr>
        <p:spPr>
          <a:xfrm>
            <a:off x="174599" y="2594286"/>
            <a:ext cx="293568" cy="2946172"/>
          </a:xfrm>
          <a:prstGeom prst="downArrow">
            <a:avLst>
              <a:gd name="adj1" fmla="val 50000"/>
              <a:gd name="adj2" fmla="val 236887"/>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74846846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 name="矩形 65">
            <a:extLst>
              <a:ext uri="{FF2B5EF4-FFF2-40B4-BE49-F238E27FC236}">
                <a16:creationId xmlns:a16="http://schemas.microsoft.com/office/drawing/2014/main" id="{9E9D6D49-0D57-4DC1-8205-14148C417F62}"/>
              </a:ext>
            </a:extLst>
          </p:cNvPr>
          <p:cNvSpPr/>
          <p:nvPr/>
        </p:nvSpPr>
        <p:spPr>
          <a:xfrm>
            <a:off x="0" y="537684"/>
            <a:ext cx="9143999" cy="2330733"/>
          </a:xfrm>
          <a:prstGeom prst="rect">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569A348F-8472-4C4D-9E9E-EA67A912B7B0}"/>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1 - Introduction </a:t>
            </a:r>
            <a:endParaRPr lang="zh-CN" altLang="en-US" i="1" dirty="0">
              <a:latin typeface="Times New Roman" panose="02020603050405020304" pitchFamily="18" charset="0"/>
              <a:cs typeface="Times New Roman" panose="02020603050405020304" pitchFamily="18" charset="0"/>
            </a:endParaRPr>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Research purpose</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chemeClr val="tx1">
              <a:lumMod val="75000"/>
              <a:lumOff val="25000"/>
            </a:schemeClr>
          </a:solidFill>
          <a:ln w="28575" cap="flat">
            <a:solidFill>
              <a:schemeClr val="tx1">
                <a:lumMod val="75000"/>
                <a:lumOff val="25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280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rPr>
              <a:t>1.2</a:t>
            </a:r>
            <a:endParaRPr kumimoji="0" lang="zh-CN" altLang="en-US" sz="280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234FC402-70AC-44C2-A3EF-B46A5706EA68}"/>
              </a:ext>
            </a:extLst>
          </p:cNvPr>
          <p:cNvSpPr>
            <a:spLocks noGrp="1"/>
          </p:cNvSpPr>
          <p:nvPr>
            <p:ph type="sldNum" sz="quarter" idx="12"/>
          </p:nvPr>
        </p:nvSpPr>
        <p:spPr/>
        <p:txBody>
          <a:bodyPr/>
          <a:lstStyle/>
          <a:p>
            <a:fld id="{A17BB91D-344C-44E0-9148-DFE0CFF5CFC9}" type="slidenum">
              <a:rPr lang="zh-CN" altLang="en-US" smtClean="0">
                <a:latin typeface="Helvetica" panose="020B0604020202020204" pitchFamily="34" charset="0"/>
                <a:cs typeface="Helvetica" panose="020B0604020202020204" pitchFamily="34" charset="0"/>
              </a:rPr>
              <a:t>79</a:t>
            </a:fld>
            <a:endParaRPr lang="zh-CN" altLang="en-US">
              <a:latin typeface="Helvetica" panose="020B0604020202020204" pitchFamily="34" charset="0"/>
              <a:cs typeface="Helvetica" panose="020B0604020202020204" pitchFamily="34" charset="0"/>
            </a:endParaRPr>
          </a:p>
        </p:txBody>
      </p:sp>
      <p:sp>
        <p:nvSpPr>
          <p:cNvPr id="3" name="文本框 2">
            <a:extLst>
              <a:ext uri="{FF2B5EF4-FFF2-40B4-BE49-F238E27FC236}">
                <a16:creationId xmlns:a16="http://schemas.microsoft.com/office/drawing/2014/main" id="{DA298F3E-6243-40DD-8AD4-BA9C11564A1C}"/>
              </a:ext>
            </a:extLst>
          </p:cNvPr>
          <p:cNvSpPr txBox="1"/>
          <p:nvPr/>
        </p:nvSpPr>
        <p:spPr>
          <a:xfrm>
            <a:off x="736847" y="1176793"/>
            <a:ext cx="5637321" cy="369332"/>
          </a:xfrm>
          <a:prstGeom prst="rect">
            <a:avLst/>
          </a:prstGeom>
          <a:noFill/>
        </p:spPr>
        <p:txBody>
          <a:bodyPr wrap="square" rtlCol="0">
            <a:spAutoFit/>
          </a:bodyPr>
          <a:lstStyle/>
          <a:p>
            <a:pPr marL="285750" indent="-285750">
              <a:buFont typeface="Wingdings" panose="05000000000000000000" pitchFamily="2" charset="2"/>
              <a:buChar char="l"/>
            </a:pPr>
            <a:r>
              <a:rPr lang="en-US" altLang="zh-CN" dirty="0">
                <a:latin typeface="Helvetica" panose="020B0604020202020204" pitchFamily="34" charset="0"/>
                <a:ea typeface="+mj-ea"/>
                <a:cs typeface="Helvetica" panose="020B0604020202020204" pitchFamily="34" charset="0"/>
              </a:rPr>
              <a:t>Explore the determinants of rail transit ridership</a:t>
            </a:r>
          </a:p>
        </p:txBody>
      </p:sp>
      <p:sp>
        <p:nvSpPr>
          <p:cNvPr id="5" name="矩形 4">
            <a:extLst>
              <a:ext uri="{FF2B5EF4-FFF2-40B4-BE49-F238E27FC236}">
                <a16:creationId xmlns:a16="http://schemas.microsoft.com/office/drawing/2014/main" id="{C45B0CAF-C07D-452D-9653-1EC3510E52F8}"/>
              </a:ext>
            </a:extLst>
          </p:cNvPr>
          <p:cNvSpPr/>
          <p:nvPr/>
        </p:nvSpPr>
        <p:spPr>
          <a:xfrm>
            <a:off x="732253" y="2135945"/>
            <a:ext cx="6013185" cy="369332"/>
          </a:xfrm>
          <a:prstGeom prst="rect">
            <a:avLst/>
          </a:prstGeom>
        </p:spPr>
        <p:txBody>
          <a:bodyPr wrap="none">
            <a:spAutoFit/>
          </a:bodyPr>
          <a:lstStyle/>
          <a:p>
            <a:pPr marL="285750" indent="-285750">
              <a:buFont typeface="Wingdings" panose="05000000000000000000" pitchFamily="2" charset="2"/>
              <a:buChar char="l"/>
            </a:pPr>
            <a:r>
              <a:rPr lang="en-US" altLang="zh-CN" dirty="0">
                <a:latin typeface="Helvetica" panose="020B0604020202020204" pitchFamily="34" charset="0"/>
                <a:ea typeface="+mj-ea"/>
                <a:cs typeface="Helvetica" panose="020B0604020202020204" pitchFamily="34" charset="0"/>
              </a:rPr>
              <a:t>Giving reference for increasing the rail transit ridership</a:t>
            </a:r>
          </a:p>
        </p:txBody>
      </p:sp>
      <p:sp>
        <p:nvSpPr>
          <p:cNvPr id="7" name="矩形 6">
            <a:extLst>
              <a:ext uri="{FF2B5EF4-FFF2-40B4-BE49-F238E27FC236}">
                <a16:creationId xmlns:a16="http://schemas.microsoft.com/office/drawing/2014/main" id="{5C8D561E-8DC1-463F-A4FF-1E70136E54BC}"/>
              </a:ext>
            </a:extLst>
          </p:cNvPr>
          <p:cNvSpPr/>
          <p:nvPr/>
        </p:nvSpPr>
        <p:spPr>
          <a:xfrm>
            <a:off x="2102367" y="5485621"/>
            <a:ext cx="3388702" cy="646331"/>
          </a:xfrm>
          <a:prstGeom prst="rect">
            <a:avLst/>
          </a:prstGeom>
        </p:spPr>
        <p:txBody>
          <a:bodyPr wrap="square">
            <a:spAutoFit/>
          </a:bodyPr>
          <a:lstStyle/>
          <a:p>
            <a:r>
              <a:rPr lang="zh-CN" altLang="en-US" dirty="0">
                <a:latin typeface="Helvetica" panose="020B0604020202020204" pitchFamily="34" charset="0"/>
                <a:ea typeface="+mj-ea"/>
                <a:cs typeface="Helvetica" panose="020B0604020202020204" pitchFamily="34" charset="0"/>
              </a:rPr>
              <a:t>What factors influence transit ridership among stations?</a:t>
            </a:r>
          </a:p>
        </p:txBody>
      </p:sp>
      <p:grpSp>
        <p:nvGrpSpPr>
          <p:cNvPr id="23" name="组合 22">
            <a:extLst>
              <a:ext uri="{FF2B5EF4-FFF2-40B4-BE49-F238E27FC236}">
                <a16:creationId xmlns:a16="http://schemas.microsoft.com/office/drawing/2014/main" id="{D2030FBA-BDBC-4A39-B5DD-4D26FE5149D3}"/>
              </a:ext>
            </a:extLst>
          </p:cNvPr>
          <p:cNvGrpSpPr/>
          <p:nvPr/>
        </p:nvGrpSpPr>
        <p:grpSpPr>
          <a:xfrm>
            <a:off x="5000183" y="3576507"/>
            <a:ext cx="4004948" cy="2088588"/>
            <a:chOff x="483782" y="1944876"/>
            <a:chExt cx="8245802" cy="4300202"/>
          </a:xfrm>
        </p:grpSpPr>
        <p:grpSp>
          <p:nvGrpSpPr>
            <p:cNvPr id="24" name="组合 23">
              <a:extLst>
                <a:ext uri="{FF2B5EF4-FFF2-40B4-BE49-F238E27FC236}">
                  <a16:creationId xmlns:a16="http://schemas.microsoft.com/office/drawing/2014/main" id="{B6324CBB-078B-43DA-85F8-0A217DA400E6}"/>
                </a:ext>
              </a:extLst>
            </p:cNvPr>
            <p:cNvGrpSpPr/>
            <p:nvPr/>
          </p:nvGrpSpPr>
          <p:grpSpPr>
            <a:xfrm rot="2158665" flipH="1">
              <a:off x="587035" y="1944876"/>
              <a:ext cx="3818332" cy="3685172"/>
              <a:chOff x="708361" y="2507618"/>
              <a:chExt cx="3397388" cy="3737460"/>
            </a:xfrm>
          </p:grpSpPr>
          <p:sp>
            <p:nvSpPr>
              <p:cNvPr id="49" name="任意形状 6">
                <a:extLst>
                  <a:ext uri="{FF2B5EF4-FFF2-40B4-BE49-F238E27FC236}">
                    <a16:creationId xmlns:a16="http://schemas.microsoft.com/office/drawing/2014/main" id="{746DC6FA-59B4-4A05-8DEE-5C0A438B2A6C}"/>
                  </a:ext>
                </a:extLst>
              </p:cNvPr>
              <p:cNvSpPr/>
              <p:nvPr/>
            </p:nvSpPr>
            <p:spPr>
              <a:xfrm>
                <a:off x="1370128" y="4996335"/>
                <a:ext cx="2380713" cy="1248743"/>
              </a:xfrm>
              <a:custGeom>
                <a:avLst/>
                <a:gdLst>
                  <a:gd name="connsiteX0" fmla="*/ 2210200 w 2380713"/>
                  <a:gd name="connsiteY0" fmla="*/ 0 h 1248743"/>
                  <a:gd name="connsiteX1" fmla="*/ 2263531 w 2380713"/>
                  <a:gd name="connsiteY1" fmla="*/ 0 h 1248743"/>
                  <a:gd name="connsiteX2" fmla="*/ 2205222 w 2380713"/>
                  <a:gd name="connsiteY2" fmla="*/ 62474 h 1248743"/>
                  <a:gd name="connsiteX3" fmla="*/ 2094386 w 2380713"/>
                  <a:gd name="connsiteY3" fmla="*/ 145601 h 1248743"/>
                  <a:gd name="connsiteX4" fmla="*/ 2052822 w 2380713"/>
                  <a:gd name="connsiteY4" fmla="*/ 265674 h 1248743"/>
                  <a:gd name="connsiteX5" fmla="*/ 2103622 w 2380713"/>
                  <a:gd name="connsiteY5" fmla="*/ 311856 h 1248743"/>
                  <a:gd name="connsiteX6" fmla="*/ 2232931 w 2380713"/>
                  <a:gd name="connsiteY6" fmla="*/ 371892 h 1248743"/>
                  <a:gd name="connsiteX7" fmla="*/ 2380713 w 2380713"/>
                  <a:gd name="connsiteY7" fmla="*/ 362656 h 1248743"/>
                  <a:gd name="connsiteX8" fmla="*/ 2371477 w 2380713"/>
                  <a:gd name="connsiteY8" fmla="*/ 501201 h 1248743"/>
                  <a:gd name="connsiteX9" fmla="*/ 2304975 w 2380713"/>
                  <a:gd name="connsiteY9" fmla="*/ 629125 h 1248743"/>
                  <a:gd name="connsiteX10" fmla="*/ 2208455 w 2380713"/>
                  <a:gd name="connsiteY10" fmla="*/ 563085 h 1248743"/>
                  <a:gd name="connsiteX11" fmla="*/ 2157655 w 2380713"/>
                  <a:gd name="connsiteY11" fmla="*/ 608805 h 1248743"/>
                  <a:gd name="connsiteX12" fmla="*/ 2111935 w 2380713"/>
                  <a:gd name="connsiteY12" fmla="*/ 695165 h 1248743"/>
                  <a:gd name="connsiteX13" fmla="*/ 2106902 w 2380713"/>
                  <a:gd name="connsiteY13" fmla="*/ 753086 h 1248743"/>
                  <a:gd name="connsiteX14" fmla="*/ 2004353 w 2380713"/>
                  <a:gd name="connsiteY14" fmla="*/ 889819 h 1248743"/>
                  <a:gd name="connsiteX15" fmla="*/ 1995807 w 2380713"/>
                  <a:gd name="connsiteY15" fmla="*/ 975277 h 1248743"/>
                  <a:gd name="connsiteX16" fmla="*/ 1859074 w 2380713"/>
                  <a:gd name="connsiteY16" fmla="*/ 1035098 h 1248743"/>
                  <a:gd name="connsiteX17" fmla="*/ 1756525 w 2380713"/>
                  <a:gd name="connsiteY17" fmla="*/ 1060735 h 1248743"/>
                  <a:gd name="connsiteX18" fmla="*/ 1722342 w 2380713"/>
                  <a:gd name="connsiteY18" fmla="*/ 949640 h 1248743"/>
                  <a:gd name="connsiteX19" fmla="*/ 1619792 w 2380713"/>
                  <a:gd name="connsiteY19" fmla="*/ 778724 h 1248743"/>
                  <a:gd name="connsiteX20" fmla="*/ 1500151 w 2380713"/>
                  <a:gd name="connsiteY20" fmla="*/ 898365 h 1248743"/>
                  <a:gd name="connsiteX21" fmla="*/ 1423239 w 2380713"/>
                  <a:gd name="connsiteY21" fmla="*/ 821453 h 1248743"/>
                  <a:gd name="connsiteX22" fmla="*/ 1363418 w 2380713"/>
                  <a:gd name="connsiteY22" fmla="*/ 812907 h 1248743"/>
                  <a:gd name="connsiteX23" fmla="*/ 1286506 w 2380713"/>
                  <a:gd name="connsiteY23" fmla="*/ 770178 h 1248743"/>
                  <a:gd name="connsiteX24" fmla="*/ 1218140 w 2380713"/>
                  <a:gd name="connsiteY24" fmla="*/ 787270 h 1248743"/>
                  <a:gd name="connsiteX25" fmla="*/ 1141228 w 2380713"/>
                  <a:gd name="connsiteY25" fmla="*/ 915457 h 1248743"/>
                  <a:gd name="connsiteX26" fmla="*/ 1081407 w 2380713"/>
                  <a:gd name="connsiteY26" fmla="*/ 966731 h 1248743"/>
                  <a:gd name="connsiteX27" fmla="*/ 910491 w 2380713"/>
                  <a:gd name="connsiteY27" fmla="*/ 958186 h 1248743"/>
                  <a:gd name="connsiteX28" fmla="*/ 893400 w 2380713"/>
                  <a:gd name="connsiteY28" fmla="*/ 1069281 h 1248743"/>
                  <a:gd name="connsiteX29" fmla="*/ 765213 w 2380713"/>
                  <a:gd name="connsiteY29" fmla="*/ 1223105 h 1248743"/>
                  <a:gd name="connsiteX30" fmla="*/ 671209 w 2380713"/>
                  <a:gd name="connsiteY30" fmla="*/ 1248743 h 1248743"/>
                  <a:gd name="connsiteX31" fmla="*/ 551568 w 2380713"/>
                  <a:gd name="connsiteY31" fmla="*/ 1180376 h 1248743"/>
                  <a:gd name="connsiteX32" fmla="*/ 483202 w 2380713"/>
                  <a:gd name="connsiteY32" fmla="*/ 932548 h 1248743"/>
                  <a:gd name="connsiteX33" fmla="*/ 167007 w 2380713"/>
                  <a:gd name="connsiteY33" fmla="*/ 667629 h 1248743"/>
                  <a:gd name="connsiteX34" fmla="*/ 158461 w 2380713"/>
                  <a:gd name="connsiteY34" fmla="*/ 599262 h 1248743"/>
                  <a:gd name="connsiteX35" fmla="*/ 0 w 2380713"/>
                  <a:gd name="connsiteY35" fmla="*/ 433598 h 1248743"/>
                  <a:gd name="connsiteX36" fmla="*/ 219647 w 2380713"/>
                  <a:gd name="connsiteY36" fmla="*/ 433598 h 1248743"/>
                  <a:gd name="connsiteX37" fmla="*/ 321230 w 2380713"/>
                  <a:gd name="connsiteY37" fmla="*/ 524488 h 1248743"/>
                  <a:gd name="connsiteX38" fmla="*/ 506056 w 2380713"/>
                  <a:gd name="connsiteY38" fmla="*/ 592582 h 1248743"/>
                  <a:gd name="connsiteX39" fmla="*/ 671426 w 2380713"/>
                  <a:gd name="connsiteY39" fmla="*/ 592582 h 1248743"/>
                  <a:gd name="connsiteX40" fmla="*/ 797885 w 2380713"/>
                  <a:gd name="connsiteY40" fmla="*/ 514760 h 1248743"/>
                  <a:gd name="connsiteX41" fmla="*/ 914617 w 2380713"/>
                  <a:gd name="connsiteY41" fmla="*/ 398028 h 1248743"/>
                  <a:gd name="connsiteX42" fmla="*/ 1021621 w 2380713"/>
                  <a:gd name="connsiteY42" fmla="*/ 242386 h 1248743"/>
                  <a:gd name="connsiteX43" fmla="*/ 1148081 w 2380713"/>
                  <a:gd name="connsiteY43" fmla="*/ 125654 h 1248743"/>
                  <a:gd name="connsiteX44" fmla="*/ 1401000 w 2380713"/>
                  <a:gd name="connsiteY44" fmla="*/ 86743 h 1248743"/>
                  <a:gd name="connsiteX45" fmla="*/ 1624736 w 2380713"/>
                  <a:gd name="connsiteY45" fmla="*/ 96471 h 1248743"/>
                  <a:gd name="connsiteX46" fmla="*/ 1848473 w 2380713"/>
                  <a:gd name="connsiteY46" fmla="*/ 145109 h 1248743"/>
                  <a:gd name="connsiteX47" fmla="*/ 2188941 w 2380713"/>
                  <a:gd name="connsiteY47" fmla="*/ 47833 h 1248743"/>
                  <a:gd name="connsiteX48" fmla="*/ 2210200 w 2380713"/>
                  <a:gd name="connsiteY48" fmla="*/ 0 h 124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2380713" h="1248743">
                    <a:moveTo>
                      <a:pt x="2210200" y="0"/>
                    </a:moveTo>
                    <a:lnTo>
                      <a:pt x="2263531" y="0"/>
                    </a:lnTo>
                    <a:lnTo>
                      <a:pt x="2205222" y="62474"/>
                    </a:lnTo>
                    <a:lnTo>
                      <a:pt x="2094386" y="145601"/>
                    </a:lnTo>
                    <a:lnTo>
                      <a:pt x="2052822" y="265674"/>
                    </a:lnTo>
                    <a:lnTo>
                      <a:pt x="2103622" y="311856"/>
                    </a:lnTo>
                    <a:lnTo>
                      <a:pt x="2232931" y="371892"/>
                    </a:lnTo>
                    <a:lnTo>
                      <a:pt x="2380713" y="362656"/>
                    </a:lnTo>
                    <a:lnTo>
                      <a:pt x="2371477" y="501201"/>
                    </a:lnTo>
                    <a:lnTo>
                      <a:pt x="2304975" y="629125"/>
                    </a:lnTo>
                    <a:lnTo>
                      <a:pt x="2208455" y="563085"/>
                    </a:lnTo>
                    <a:lnTo>
                      <a:pt x="2157655" y="608805"/>
                    </a:lnTo>
                    <a:lnTo>
                      <a:pt x="2111935" y="695165"/>
                    </a:lnTo>
                    <a:lnTo>
                      <a:pt x="2106902" y="753086"/>
                    </a:lnTo>
                    <a:lnTo>
                      <a:pt x="2004353" y="889819"/>
                    </a:lnTo>
                    <a:lnTo>
                      <a:pt x="1995807" y="975277"/>
                    </a:lnTo>
                    <a:lnTo>
                      <a:pt x="1859074" y="1035098"/>
                    </a:lnTo>
                    <a:lnTo>
                      <a:pt x="1756525" y="1060735"/>
                    </a:lnTo>
                    <a:lnTo>
                      <a:pt x="1722342" y="949640"/>
                    </a:lnTo>
                    <a:lnTo>
                      <a:pt x="1619792" y="778724"/>
                    </a:lnTo>
                    <a:lnTo>
                      <a:pt x="1500151" y="898365"/>
                    </a:lnTo>
                    <a:lnTo>
                      <a:pt x="1423239" y="821453"/>
                    </a:lnTo>
                    <a:lnTo>
                      <a:pt x="1363418" y="812907"/>
                    </a:lnTo>
                    <a:lnTo>
                      <a:pt x="1286506" y="770178"/>
                    </a:lnTo>
                    <a:lnTo>
                      <a:pt x="1218140" y="787270"/>
                    </a:lnTo>
                    <a:lnTo>
                      <a:pt x="1141228" y="915457"/>
                    </a:lnTo>
                    <a:lnTo>
                      <a:pt x="1081407" y="966731"/>
                    </a:lnTo>
                    <a:lnTo>
                      <a:pt x="910491" y="958186"/>
                    </a:lnTo>
                    <a:lnTo>
                      <a:pt x="893400" y="1069281"/>
                    </a:lnTo>
                    <a:lnTo>
                      <a:pt x="765213" y="1223105"/>
                    </a:lnTo>
                    <a:lnTo>
                      <a:pt x="671209" y="1248743"/>
                    </a:lnTo>
                    <a:lnTo>
                      <a:pt x="551568" y="1180376"/>
                    </a:lnTo>
                    <a:lnTo>
                      <a:pt x="483202" y="932548"/>
                    </a:lnTo>
                    <a:lnTo>
                      <a:pt x="167007" y="667629"/>
                    </a:lnTo>
                    <a:lnTo>
                      <a:pt x="158461" y="599262"/>
                    </a:lnTo>
                    <a:lnTo>
                      <a:pt x="0" y="433598"/>
                    </a:lnTo>
                    <a:lnTo>
                      <a:pt x="219647" y="433598"/>
                    </a:lnTo>
                    <a:lnTo>
                      <a:pt x="321230" y="524488"/>
                    </a:lnTo>
                    <a:lnTo>
                      <a:pt x="506056" y="592582"/>
                    </a:lnTo>
                    <a:lnTo>
                      <a:pt x="671426" y="592582"/>
                    </a:lnTo>
                    <a:lnTo>
                      <a:pt x="797885" y="514760"/>
                    </a:lnTo>
                    <a:lnTo>
                      <a:pt x="914617" y="398028"/>
                    </a:lnTo>
                    <a:lnTo>
                      <a:pt x="1021621" y="242386"/>
                    </a:lnTo>
                    <a:lnTo>
                      <a:pt x="1148081" y="125654"/>
                    </a:lnTo>
                    <a:lnTo>
                      <a:pt x="1401000" y="86743"/>
                    </a:lnTo>
                    <a:lnTo>
                      <a:pt x="1624736" y="96471"/>
                    </a:lnTo>
                    <a:lnTo>
                      <a:pt x="1848473" y="145109"/>
                    </a:lnTo>
                    <a:lnTo>
                      <a:pt x="2188941" y="47833"/>
                    </a:lnTo>
                    <a:lnTo>
                      <a:pt x="2210200" y="0"/>
                    </a:lnTo>
                    <a:close/>
                  </a:path>
                </a:pathLst>
              </a:custGeom>
              <a:solidFill>
                <a:schemeClr val="accent3">
                  <a:lumMod val="75000"/>
                  <a:alpha val="9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no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400" b="0" i="0" u="none" strike="noStrike" cap="none" spc="0" normalizeH="0" baseline="0" dirty="0">
                  <a:ln>
                    <a:noFill/>
                  </a:ln>
                  <a:solidFill>
                    <a:srgbClr val="FFFFFF"/>
                  </a:solidFill>
                  <a:effectLst/>
                  <a:uFillTx/>
                  <a:sym typeface="Helvetica Light"/>
                </a:endParaRPr>
              </a:p>
            </p:txBody>
          </p:sp>
          <p:sp>
            <p:nvSpPr>
              <p:cNvPr id="48" name="任意形状 5">
                <a:extLst>
                  <a:ext uri="{FF2B5EF4-FFF2-40B4-BE49-F238E27FC236}">
                    <a16:creationId xmlns:a16="http://schemas.microsoft.com/office/drawing/2014/main" id="{091C2FEB-A7F3-4621-B336-9C021C206975}"/>
                  </a:ext>
                </a:extLst>
              </p:cNvPr>
              <p:cNvSpPr/>
              <p:nvPr/>
            </p:nvSpPr>
            <p:spPr>
              <a:xfrm rot="15085133">
                <a:off x="611407" y="2604572"/>
                <a:ext cx="3591296" cy="3397388"/>
              </a:xfrm>
              <a:custGeom>
                <a:avLst/>
                <a:gdLst>
                  <a:gd name="connsiteX0" fmla="*/ 2476424 w 3150679"/>
                  <a:gd name="connsiteY0" fmla="*/ 1591733 h 3872511"/>
                  <a:gd name="connsiteX1" fmla="*/ 2633442 w 3150679"/>
                  <a:gd name="connsiteY1" fmla="*/ 1559406 h 3872511"/>
                  <a:gd name="connsiteX2" fmla="*/ 2795079 w 3150679"/>
                  <a:gd name="connsiteY2" fmla="*/ 1402388 h 3872511"/>
                  <a:gd name="connsiteX3" fmla="*/ 2855115 w 3150679"/>
                  <a:gd name="connsiteY3" fmla="*/ 1296169 h 3872511"/>
                  <a:gd name="connsiteX4" fmla="*/ 2965952 w 3150679"/>
                  <a:gd name="connsiteY4" fmla="*/ 1286933 h 3872511"/>
                  <a:gd name="connsiteX5" fmla="*/ 2979806 w 3150679"/>
                  <a:gd name="connsiteY5" fmla="*/ 1370060 h 3872511"/>
                  <a:gd name="connsiteX6" fmla="*/ 2979806 w 3150679"/>
                  <a:gd name="connsiteY6" fmla="*/ 1370060 h 3872511"/>
                  <a:gd name="connsiteX7" fmla="*/ 3122970 w 3150679"/>
                  <a:gd name="connsiteY7" fmla="*/ 1397769 h 3872511"/>
                  <a:gd name="connsiteX8" fmla="*/ 3132206 w 3150679"/>
                  <a:gd name="connsiteY8" fmla="*/ 1420860 h 3872511"/>
                  <a:gd name="connsiteX9" fmla="*/ 3104497 w 3150679"/>
                  <a:gd name="connsiteY9" fmla="*/ 1490133 h 3872511"/>
                  <a:gd name="connsiteX10" fmla="*/ 3104497 w 3150679"/>
                  <a:gd name="connsiteY10" fmla="*/ 1540933 h 3872511"/>
                  <a:gd name="connsiteX11" fmla="*/ 3076788 w 3150679"/>
                  <a:gd name="connsiteY11" fmla="*/ 1600969 h 3872511"/>
                  <a:gd name="connsiteX12" fmla="*/ 3062933 w 3150679"/>
                  <a:gd name="connsiteY12" fmla="*/ 1748751 h 3872511"/>
                  <a:gd name="connsiteX13" fmla="*/ 3044461 w 3150679"/>
                  <a:gd name="connsiteY13" fmla="*/ 1804169 h 3872511"/>
                  <a:gd name="connsiteX14" fmla="*/ 3049079 w 3150679"/>
                  <a:gd name="connsiteY14" fmla="*/ 1938097 h 3872511"/>
                  <a:gd name="connsiteX15" fmla="*/ 3146061 w 3150679"/>
                  <a:gd name="connsiteY15" fmla="*/ 2011988 h 3872511"/>
                  <a:gd name="connsiteX16" fmla="*/ 3150679 w 3150679"/>
                  <a:gd name="connsiteY16" fmla="*/ 2150533 h 3872511"/>
                  <a:gd name="connsiteX17" fmla="*/ 3099879 w 3150679"/>
                  <a:gd name="connsiteY17" fmla="*/ 2247515 h 3872511"/>
                  <a:gd name="connsiteX18" fmla="*/ 2984424 w 3150679"/>
                  <a:gd name="connsiteY18" fmla="*/ 2316788 h 3872511"/>
                  <a:gd name="connsiteX19" fmla="*/ 2979806 w 3150679"/>
                  <a:gd name="connsiteY19" fmla="*/ 2390678 h 3872511"/>
                  <a:gd name="connsiteX20" fmla="*/ 2905915 w 3150679"/>
                  <a:gd name="connsiteY20" fmla="*/ 2436860 h 3872511"/>
                  <a:gd name="connsiteX21" fmla="*/ 2859733 w 3150679"/>
                  <a:gd name="connsiteY21" fmla="*/ 2547697 h 3872511"/>
                  <a:gd name="connsiteX22" fmla="*/ 2730424 w 3150679"/>
                  <a:gd name="connsiteY22" fmla="*/ 2686242 h 3872511"/>
                  <a:gd name="connsiteX23" fmla="*/ 2619588 w 3150679"/>
                  <a:gd name="connsiteY23" fmla="*/ 2769369 h 3872511"/>
                  <a:gd name="connsiteX24" fmla="*/ 2578024 w 3150679"/>
                  <a:gd name="connsiteY24" fmla="*/ 2889442 h 3872511"/>
                  <a:gd name="connsiteX25" fmla="*/ 2628824 w 3150679"/>
                  <a:gd name="connsiteY25" fmla="*/ 2935624 h 3872511"/>
                  <a:gd name="connsiteX26" fmla="*/ 2758133 w 3150679"/>
                  <a:gd name="connsiteY26" fmla="*/ 2995660 h 3872511"/>
                  <a:gd name="connsiteX27" fmla="*/ 2905915 w 3150679"/>
                  <a:gd name="connsiteY27" fmla="*/ 2986424 h 3872511"/>
                  <a:gd name="connsiteX28" fmla="*/ 2896679 w 3150679"/>
                  <a:gd name="connsiteY28" fmla="*/ 3124969 h 3872511"/>
                  <a:gd name="connsiteX29" fmla="*/ 2830177 w 3150679"/>
                  <a:gd name="connsiteY29" fmla="*/ 3252893 h 3872511"/>
                  <a:gd name="connsiteX30" fmla="*/ 2733657 w 3150679"/>
                  <a:gd name="connsiteY30" fmla="*/ 3186853 h 3872511"/>
                  <a:gd name="connsiteX31" fmla="*/ 2682857 w 3150679"/>
                  <a:gd name="connsiteY31" fmla="*/ 3232573 h 3872511"/>
                  <a:gd name="connsiteX32" fmla="*/ 2637137 w 3150679"/>
                  <a:gd name="connsiteY32" fmla="*/ 3318933 h 3872511"/>
                  <a:gd name="connsiteX33" fmla="*/ 2632104 w 3150679"/>
                  <a:gd name="connsiteY33" fmla="*/ 3376854 h 3872511"/>
                  <a:gd name="connsiteX34" fmla="*/ 2529555 w 3150679"/>
                  <a:gd name="connsiteY34" fmla="*/ 3513587 h 3872511"/>
                  <a:gd name="connsiteX35" fmla="*/ 2521009 w 3150679"/>
                  <a:gd name="connsiteY35" fmla="*/ 3599045 h 3872511"/>
                  <a:gd name="connsiteX36" fmla="*/ 2384276 w 3150679"/>
                  <a:gd name="connsiteY36" fmla="*/ 3658866 h 3872511"/>
                  <a:gd name="connsiteX37" fmla="*/ 2281727 w 3150679"/>
                  <a:gd name="connsiteY37" fmla="*/ 3684503 h 3872511"/>
                  <a:gd name="connsiteX38" fmla="*/ 2247544 w 3150679"/>
                  <a:gd name="connsiteY38" fmla="*/ 3573408 h 3872511"/>
                  <a:gd name="connsiteX39" fmla="*/ 2144994 w 3150679"/>
                  <a:gd name="connsiteY39" fmla="*/ 3402492 h 3872511"/>
                  <a:gd name="connsiteX40" fmla="*/ 2025353 w 3150679"/>
                  <a:gd name="connsiteY40" fmla="*/ 3522133 h 3872511"/>
                  <a:gd name="connsiteX41" fmla="*/ 2025353 w 3150679"/>
                  <a:gd name="connsiteY41" fmla="*/ 3522133 h 3872511"/>
                  <a:gd name="connsiteX42" fmla="*/ 1948441 w 3150679"/>
                  <a:gd name="connsiteY42" fmla="*/ 3445221 h 3872511"/>
                  <a:gd name="connsiteX43" fmla="*/ 1888620 w 3150679"/>
                  <a:gd name="connsiteY43" fmla="*/ 3436675 h 3872511"/>
                  <a:gd name="connsiteX44" fmla="*/ 1811708 w 3150679"/>
                  <a:gd name="connsiteY44" fmla="*/ 3393946 h 3872511"/>
                  <a:gd name="connsiteX45" fmla="*/ 1743342 w 3150679"/>
                  <a:gd name="connsiteY45" fmla="*/ 3411038 h 3872511"/>
                  <a:gd name="connsiteX46" fmla="*/ 1666430 w 3150679"/>
                  <a:gd name="connsiteY46" fmla="*/ 3539225 h 3872511"/>
                  <a:gd name="connsiteX47" fmla="*/ 1606609 w 3150679"/>
                  <a:gd name="connsiteY47" fmla="*/ 3590499 h 3872511"/>
                  <a:gd name="connsiteX48" fmla="*/ 1435693 w 3150679"/>
                  <a:gd name="connsiteY48" fmla="*/ 3581954 h 3872511"/>
                  <a:gd name="connsiteX49" fmla="*/ 1418602 w 3150679"/>
                  <a:gd name="connsiteY49" fmla="*/ 3693049 h 3872511"/>
                  <a:gd name="connsiteX50" fmla="*/ 1290415 w 3150679"/>
                  <a:gd name="connsiteY50" fmla="*/ 3846873 h 3872511"/>
                  <a:gd name="connsiteX51" fmla="*/ 1196411 w 3150679"/>
                  <a:gd name="connsiteY51" fmla="*/ 3872511 h 3872511"/>
                  <a:gd name="connsiteX52" fmla="*/ 1076770 w 3150679"/>
                  <a:gd name="connsiteY52" fmla="*/ 3804144 h 3872511"/>
                  <a:gd name="connsiteX53" fmla="*/ 1008404 w 3150679"/>
                  <a:gd name="connsiteY53" fmla="*/ 3556316 h 3872511"/>
                  <a:gd name="connsiteX54" fmla="*/ 692209 w 3150679"/>
                  <a:gd name="connsiteY54" fmla="*/ 3291397 h 3872511"/>
                  <a:gd name="connsiteX55" fmla="*/ 683663 w 3150679"/>
                  <a:gd name="connsiteY55" fmla="*/ 3223030 h 3872511"/>
                  <a:gd name="connsiteX56" fmla="*/ 495656 w 3150679"/>
                  <a:gd name="connsiteY56" fmla="*/ 3026477 h 3872511"/>
                  <a:gd name="connsiteX57" fmla="*/ 307648 w 3150679"/>
                  <a:gd name="connsiteY57" fmla="*/ 2983748 h 3872511"/>
                  <a:gd name="connsiteX58" fmla="*/ 273465 w 3150679"/>
                  <a:gd name="connsiteY58" fmla="*/ 2556458 h 3872511"/>
                  <a:gd name="connsiteX59" fmla="*/ 564022 w 3150679"/>
                  <a:gd name="connsiteY59" fmla="*/ 2488092 h 3872511"/>
                  <a:gd name="connsiteX60" fmla="*/ 606751 w 3150679"/>
                  <a:gd name="connsiteY60" fmla="*/ 2308630 h 3872511"/>
                  <a:gd name="connsiteX61" fmla="*/ 734938 w 3150679"/>
                  <a:gd name="connsiteY61" fmla="*/ 2248810 h 3872511"/>
                  <a:gd name="connsiteX62" fmla="*/ 760576 w 3150679"/>
                  <a:gd name="connsiteY62" fmla="*/ 2206081 h 3872511"/>
                  <a:gd name="connsiteX63" fmla="*/ 572568 w 3150679"/>
                  <a:gd name="connsiteY63" fmla="*/ 2206081 h 3872511"/>
                  <a:gd name="connsiteX64" fmla="*/ 418744 w 3150679"/>
                  <a:gd name="connsiteY64" fmla="*/ 2077894 h 3872511"/>
                  <a:gd name="connsiteX65" fmla="*/ 692209 w 3150679"/>
                  <a:gd name="connsiteY65" fmla="*/ 1958253 h 3872511"/>
                  <a:gd name="connsiteX66" fmla="*/ 478564 w 3150679"/>
                  <a:gd name="connsiteY66" fmla="*/ 1667696 h 3872511"/>
                  <a:gd name="connsiteX67" fmla="*/ 487110 w 3150679"/>
                  <a:gd name="connsiteY67" fmla="*/ 1565146 h 3872511"/>
                  <a:gd name="connsiteX68" fmla="*/ 299103 w 3150679"/>
                  <a:gd name="connsiteY68" fmla="*/ 1513871 h 3872511"/>
                  <a:gd name="connsiteX69" fmla="*/ 299103 w 3150679"/>
                  <a:gd name="connsiteY69" fmla="*/ 1334410 h 3872511"/>
                  <a:gd name="connsiteX70" fmla="*/ 341832 w 3150679"/>
                  <a:gd name="connsiteY70" fmla="*/ 1163494 h 3872511"/>
                  <a:gd name="connsiteX71" fmla="*/ 393106 w 3150679"/>
                  <a:gd name="connsiteY71" fmla="*/ 1112219 h 3872511"/>
                  <a:gd name="connsiteX72" fmla="*/ 341832 w 3150679"/>
                  <a:gd name="connsiteY72" fmla="*/ 966940 h 3872511"/>
                  <a:gd name="connsiteX73" fmla="*/ 247828 w 3150679"/>
                  <a:gd name="connsiteY73" fmla="*/ 1112219 h 3872511"/>
                  <a:gd name="connsiteX74" fmla="*/ 170916 w 3150679"/>
                  <a:gd name="connsiteY74" fmla="*/ 1103673 h 3872511"/>
                  <a:gd name="connsiteX75" fmla="*/ 145278 w 3150679"/>
                  <a:gd name="connsiteY75" fmla="*/ 881483 h 3872511"/>
                  <a:gd name="connsiteX76" fmla="*/ 0 w 3150679"/>
                  <a:gd name="connsiteY76" fmla="*/ 787479 h 3872511"/>
                  <a:gd name="connsiteX77" fmla="*/ 153824 w 3150679"/>
                  <a:gd name="connsiteY77" fmla="*/ 531105 h 3872511"/>
                  <a:gd name="connsiteX78" fmla="*/ 94004 w 3150679"/>
                  <a:gd name="connsiteY78" fmla="*/ 394372 h 3872511"/>
                  <a:gd name="connsiteX79" fmla="*/ 119641 w 3150679"/>
                  <a:gd name="connsiteY79" fmla="*/ 334552 h 3872511"/>
                  <a:gd name="connsiteX80" fmla="*/ 538385 w 3150679"/>
                  <a:gd name="connsiteY80" fmla="*/ 274731 h 3872511"/>
                  <a:gd name="connsiteX81" fmla="*/ 615297 w 3150679"/>
                  <a:gd name="connsiteY81" fmla="*/ 180727 h 3872511"/>
                  <a:gd name="connsiteX82" fmla="*/ 863125 w 3150679"/>
                  <a:gd name="connsiteY82" fmla="*/ 155090 h 3872511"/>
                  <a:gd name="connsiteX83" fmla="*/ 999858 w 3150679"/>
                  <a:gd name="connsiteY83" fmla="*/ 232002 h 3872511"/>
                  <a:gd name="connsiteX84" fmla="*/ 1191030 w 3150679"/>
                  <a:gd name="connsiteY84" fmla="*/ 211666 h 3872511"/>
                  <a:gd name="connsiteX85" fmla="*/ 1199497 w 3150679"/>
                  <a:gd name="connsiteY85" fmla="*/ 127000 h 3872511"/>
                  <a:gd name="connsiteX86" fmla="*/ 1123297 w 3150679"/>
                  <a:gd name="connsiteY86" fmla="*/ 42333 h 3872511"/>
                  <a:gd name="connsiteX87" fmla="*/ 1241830 w 3150679"/>
                  <a:gd name="connsiteY87" fmla="*/ 0 h 3872511"/>
                  <a:gd name="connsiteX88" fmla="*/ 1478897 w 3150679"/>
                  <a:gd name="connsiteY88" fmla="*/ 84666 h 3872511"/>
                  <a:gd name="connsiteX89" fmla="*/ 1470430 w 3150679"/>
                  <a:gd name="connsiteY89" fmla="*/ 338666 h 3872511"/>
                  <a:gd name="connsiteX90" fmla="*/ 1580497 w 3150679"/>
                  <a:gd name="connsiteY90" fmla="*/ 431800 h 3872511"/>
                  <a:gd name="connsiteX91" fmla="*/ 1910697 w 3150679"/>
                  <a:gd name="connsiteY91" fmla="*/ 457200 h 3872511"/>
                  <a:gd name="connsiteX92" fmla="*/ 1995364 w 3150679"/>
                  <a:gd name="connsiteY92" fmla="*/ 550333 h 3872511"/>
                  <a:gd name="connsiteX93" fmla="*/ 1995364 w 3150679"/>
                  <a:gd name="connsiteY93" fmla="*/ 753533 h 3872511"/>
                  <a:gd name="connsiteX94" fmla="*/ 1936097 w 3150679"/>
                  <a:gd name="connsiteY94" fmla="*/ 914400 h 3872511"/>
                  <a:gd name="connsiteX95" fmla="*/ 2003830 w 3150679"/>
                  <a:gd name="connsiteY95" fmla="*/ 1024466 h 3872511"/>
                  <a:gd name="connsiteX96" fmla="*/ 2020764 w 3150679"/>
                  <a:gd name="connsiteY96" fmla="*/ 1143000 h 3872511"/>
                  <a:gd name="connsiteX97" fmla="*/ 2105430 w 3150679"/>
                  <a:gd name="connsiteY97" fmla="*/ 1143000 h 3872511"/>
                  <a:gd name="connsiteX98" fmla="*/ 2274764 w 3150679"/>
                  <a:gd name="connsiteY98" fmla="*/ 1092200 h 3872511"/>
                  <a:gd name="connsiteX99" fmla="*/ 2334030 w 3150679"/>
                  <a:gd name="connsiteY99" fmla="*/ 1312333 h 3872511"/>
                  <a:gd name="connsiteX100" fmla="*/ 2342497 w 3150679"/>
                  <a:gd name="connsiteY100" fmla="*/ 1435704 h 3872511"/>
                  <a:gd name="connsiteX101" fmla="*/ 2476424 w 3150679"/>
                  <a:gd name="connsiteY101" fmla="*/ 1591733 h 3872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3150679" h="3872511">
                    <a:moveTo>
                      <a:pt x="2476424" y="1591733"/>
                    </a:moveTo>
                    <a:lnTo>
                      <a:pt x="2633442" y="1559406"/>
                    </a:lnTo>
                    <a:lnTo>
                      <a:pt x="2795079" y="1402388"/>
                    </a:lnTo>
                    <a:lnTo>
                      <a:pt x="2855115" y="1296169"/>
                    </a:lnTo>
                    <a:lnTo>
                      <a:pt x="2965952" y="1286933"/>
                    </a:lnTo>
                    <a:lnTo>
                      <a:pt x="2979806" y="1370060"/>
                    </a:lnTo>
                    <a:lnTo>
                      <a:pt x="2979806" y="1370060"/>
                    </a:lnTo>
                    <a:lnTo>
                      <a:pt x="3122970" y="1397769"/>
                    </a:lnTo>
                    <a:lnTo>
                      <a:pt x="3132206" y="1420860"/>
                    </a:lnTo>
                    <a:lnTo>
                      <a:pt x="3104497" y="1490133"/>
                    </a:lnTo>
                    <a:lnTo>
                      <a:pt x="3104497" y="1540933"/>
                    </a:lnTo>
                    <a:lnTo>
                      <a:pt x="3076788" y="1600969"/>
                    </a:lnTo>
                    <a:lnTo>
                      <a:pt x="3062933" y="1748751"/>
                    </a:lnTo>
                    <a:lnTo>
                      <a:pt x="3044461" y="1804169"/>
                    </a:lnTo>
                    <a:lnTo>
                      <a:pt x="3049079" y="1938097"/>
                    </a:lnTo>
                    <a:lnTo>
                      <a:pt x="3146061" y="2011988"/>
                    </a:lnTo>
                    <a:lnTo>
                      <a:pt x="3150679" y="2150533"/>
                    </a:lnTo>
                    <a:lnTo>
                      <a:pt x="3099879" y="2247515"/>
                    </a:lnTo>
                    <a:lnTo>
                      <a:pt x="2984424" y="2316788"/>
                    </a:lnTo>
                    <a:lnTo>
                      <a:pt x="2979806" y="2390678"/>
                    </a:lnTo>
                    <a:lnTo>
                      <a:pt x="2905915" y="2436860"/>
                    </a:lnTo>
                    <a:lnTo>
                      <a:pt x="2859733" y="2547697"/>
                    </a:lnTo>
                    <a:lnTo>
                      <a:pt x="2730424" y="2686242"/>
                    </a:lnTo>
                    <a:lnTo>
                      <a:pt x="2619588" y="2769369"/>
                    </a:lnTo>
                    <a:lnTo>
                      <a:pt x="2578024" y="2889442"/>
                    </a:lnTo>
                    <a:lnTo>
                      <a:pt x="2628824" y="2935624"/>
                    </a:lnTo>
                    <a:lnTo>
                      <a:pt x="2758133" y="2995660"/>
                    </a:lnTo>
                    <a:lnTo>
                      <a:pt x="2905915" y="2986424"/>
                    </a:lnTo>
                    <a:lnTo>
                      <a:pt x="2896679" y="3124969"/>
                    </a:lnTo>
                    <a:lnTo>
                      <a:pt x="2830177" y="3252893"/>
                    </a:lnTo>
                    <a:lnTo>
                      <a:pt x="2733657" y="3186853"/>
                    </a:lnTo>
                    <a:lnTo>
                      <a:pt x="2682857" y="3232573"/>
                    </a:lnTo>
                    <a:lnTo>
                      <a:pt x="2637137" y="3318933"/>
                    </a:lnTo>
                    <a:lnTo>
                      <a:pt x="2632104" y="3376854"/>
                    </a:lnTo>
                    <a:lnTo>
                      <a:pt x="2529555" y="3513587"/>
                    </a:lnTo>
                    <a:lnTo>
                      <a:pt x="2521009" y="3599045"/>
                    </a:lnTo>
                    <a:lnTo>
                      <a:pt x="2384276" y="3658866"/>
                    </a:lnTo>
                    <a:lnTo>
                      <a:pt x="2281727" y="3684503"/>
                    </a:lnTo>
                    <a:lnTo>
                      <a:pt x="2247544" y="3573408"/>
                    </a:lnTo>
                    <a:lnTo>
                      <a:pt x="2144994" y="3402492"/>
                    </a:lnTo>
                    <a:lnTo>
                      <a:pt x="2025353" y="3522133"/>
                    </a:lnTo>
                    <a:lnTo>
                      <a:pt x="2025353" y="3522133"/>
                    </a:lnTo>
                    <a:lnTo>
                      <a:pt x="1948441" y="3445221"/>
                    </a:lnTo>
                    <a:lnTo>
                      <a:pt x="1888620" y="3436675"/>
                    </a:lnTo>
                    <a:lnTo>
                      <a:pt x="1811708" y="3393946"/>
                    </a:lnTo>
                    <a:lnTo>
                      <a:pt x="1743342" y="3411038"/>
                    </a:lnTo>
                    <a:lnTo>
                      <a:pt x="1666430" y="3539225"/>
                    </a:lnTo>
                    <a:lnTo>
                      <a:pt x="1606609" y="3590499"/>
                    </a:lnTo>
                    <a:lnTo>
                      <a:pt x="1435693" y="3581954"/>
                    </a:lnTo>
                    <a:lnTo>
                      <a:pt x="1418602" y="3693049"/>
                    </a:lnTo>
                    <a:lnTo>
                      <a:pt x="1290415" y="3846873"/>
                    </a:lnTo>
                    <a:lnTo>
                      <a:pt x="1196411" y="3872511"/>
                    </a:lnTo>
                    <a:lnTo>
                      <a:pt x="1076770" y="3804144"/>
                    </a:lnTo>
                    <a:lnTo>
                      <a:pt x="1008404" y="3556316"/>
                    </a:lnTo>
                    <a:lnTo>
                      <a:pt x="692209" y="3291397"/>
                    </a:lnTo>
                    <a:lnTo>
                      <a:pt x="683663" y="3223030"/>
                    </a:lnTo>
                    <a:lnTo>
                      <a:pt x="495656" y="3026477"/>
                    </a:lnTo>
                    <a:lnTo>
                      <a:pt x="307648" y="2983748"/>
                    </a:lnTo>
                    <a:lnTo>
                      <a:pt x="273465" y="2556458"/>
                    </a:lnTo>
                    <a:lnTo>
                      <a:pt x="564022" y="2488092"/>
                    </a:lnTo>
                    <a:lnTo>
                      <a:pt x="606751" y="2308630"/>
                    </a:lnTo>
                    <a:lnTo>
                      <a:pt x="734938" y="2248810"/>
                    </a:lnTo>
                    <a:lnTo>
                      <a:pt x="760576" y="2206081"/>
                    </a:lnTo>
                    <a:lnTo>
                      <a:pt x="572568" y="2206081"/>
                    </a:lnTo>
                    <a:lnTo>
                      <a:pt x="418744" y="2077894"/>
                    </a:lnTo>
                    <a:lnTo>
                      <a:pt x="692209" y="1958253"/>
                    </a:lnTo>
                    <a:lnTo>
                      <a:pt x="478564" y="1667696"/>
                    </a:lnTo>
                    <a:lnTo>
                      <a:pt x="487110" y="1565146"/>
                    </a:lnTo>
                    <a:lnTo>
                      <a:pt x="299103" y="1513871"/>
                    </a:lnTo>
                    <a:lnTo>
                      <a:pt x="299103" y="1334410"/>
                    </a:lnTo>
                    <a:lnTo>
                      <a:pt x="341832" y="1163494"/>
                    </a:lnTo>
                    <a:lnTo>
                      <a:pt x="393106" y="1112219"/>
                    </a:lnTo>
                    <a:lnTo>
                      <a:pt x="341832" y="966940"/>
                    </a:lnTo>
                    <a:lnTo>
                      <a:pt x="247828" y="1112219"/>
                    </a:lnTo>
                    <a:lnTo>
                      <a:pt x="170916" y="1103673"/>
                    </a:lnTo>
                    <a:lnTo>
                      <a:pt x="145278" y="881483"/>
                    </a:lnTo>
                    <a:lnTo>
                      <a:pt x="0" y="787479"/>
                    </a:lnTo>
                    <a:lnTo>
                      <a:pt x="153824" y="531105"/>
                    </a:lnTo>
                    <a:lnTo>
                      <a:pt x="94004" y="394372"/>
                    </a:lnTo>
                    <a:lnTo>
                      <a:pt x="119641" y="334552"/>
                    </a:lnTo>
                    <a:lnTo>
                      <a:pt x="538385" y="274731"/>
                    </a:lnTo>
                    <a:lnTo>
                      <a:pt x="615297" y="180727"/>
                    </a:lnTo>
                    <a:lnTo>
                      <a:pt x="863125" y="155090"/>
                    </a:lnTo>
                    <a:lnTo>
                      <a:pt x="999858" y="232002"/>
                    </a:lnTo>
                    <a:lnTo>
                      <a:pt x="1191030" y="211666"/>
                    </a:lnTo>
                    <a:lnTo>
                      <a:pt x="1199497" y="127000"/>
                    </a:lnTo>
                    <a:lnTo>
                      <a:pt x="1123297" y="42333"/>
                    </a:lnTo>
                    <a:lnTo>
                      <a:pt x="1241830" y="0"/>
                    </a:lnTo>
                    <a:lnTo>
                      <a:pt x="1478897" y="84666"/>
                    </a:lnTo>
                    <a:lnTo>
                      <a:pt x="1470430" y="338666"/>
                    </a:lnTo>
                    <a:lnTo>
                      <a:pt x="1580497" y="431800"/>
                    </a:lnTo>
                    <a:lnTo>
                      <a:pt x="1910697" y="457200"/>
                    </a:lnTo>
                    <a:lnTo>
                      <a:pt x="1995364" y="550333"/>
                    </a:lnTo>
                    <a:lnTo>
                      <a:pt x="1995364" y="753533"/>
                    </a:lnTo>
                    <a:lnTo>
                      <a:pt x="1936097" y="914400"/>
                    </a:lnTo>
                    <a:lnTo>
                      <a:pt x="2003830" y="1024466"/>
                    </a:lnTo>
                    <a:lnTo>
                      <a:pt x="2020764" y="1143000"/>
                    </a:lnTo>
                    <a:lnTo>
                      <a:pt x="2105430" y="1143000"/>
                    </a:lnTo>
                    <a:lnTo>
                      <a:pt x="2274764" y="1092200"/>
                    </a:lnTo>
                    <a:lnTo>
                      <a:pt x="2334030" y="1312333"/>
                    </a:lnTo>
                    <a:lnTo>
                      <a:pt x="2342497" y="1435704"/>
                    </a:lnTo>
                    <a:lnTo>
                      <a:pt x="2476424" y="1591733"/>
                    </a:lnTo>
                    <a:close/>
                  </a:path>
                </a:pathLst>
              </a:custGeom>
              <a:solidFill>
                <a:srgbClr val="92D050">
                  <a:alpha val="65000"/>
                </a:srgbClr>
              </a:solidFill>
              <a:ln w="19050" cap="flat">
                <a:solidFill>
                  <a:srgbClr val="FF0000"/>
                </a:solidFill>
                <a:prstDash val="lgDashDot"/>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400" b="0" i="0" u="none" strike="noStrike" cap="none" spc="0" normalizeH="0" baseline="0" dirty="0">
                  <a:ln>
                    <a:noFill/>
                  </a:ln>
                  <a:solidFill>
                    <a:srgbClr val="FFFFFF"/>
                  </a:solidFill>
                  <a:effectLst/>
                  <a:uFillTx/>
                  <a:sym typeface="Helvetica Light"/>
                </a:endParaRPr>
              </a:p>
            </p:txBody>
          </p:sp>
          <p:sp>
            <p:nvSpPr>
              <p:cNvPr id="50" name="任意形状 7">
                <a:extLst>
                  <a:ext uri="{FF2B5EF4-FFF2-40B4-BE49-F238E27FC236}">
                    <a16:creationId xmlns:a16="http://schemas.microsoft.com/office/drawing/2014/main" id="{CA1D153E-7DBC-440D-9E23-0F239E28B03C}"/>
                  </a:ext>
                </a:extLst>
              </p:cNvPr>
              <p:cNvSpPr/>
              <p:nvPr/>
            </p:nvSpPr>
            <p:spPr>
              <a:xfrm>
                <a:off x="2213258" y="4556440"/>
                <a:ext cx="607514" cy="532355"/>
              </a:xfrm>
              <a:custGeom>
                <a:avLst/>
                <a:gdLst>
                  <a:gd name="connsiteX0" fmla="*/ 0 w 607513"/>
                  <a:gd name="connsiteY0" fmla="*/ 156575 h 532356"/>
                  <a:gd name="connsiteX1" fmla="*/ 0 w 607513"/>
                  <a:gd name="connsiteY1" fmla="*/ 37578 h 532356"/>
                  <a:gd name="connsiteX2" fmla="*/ 37578 w 607513"/>
                  <a:gd name="connsiteY2" fmla="*/ 0 h 532356"/>
                  <a:gd name="connsiteX3" fmla="*/ 288099 w 607513"/>
                  <a:gd name="connsiteY3" fmla="*/ 0 h 532356"/>
                  <a:gd name="connsiteX4" fmla="*/ 425885 w 607513"/>
                  <a:gd name="connsiteY4" fmla="*/ 0 h 532356"/>
                  <a:gd name="connsiteX5" fmla="*/ 607513 w 607513"/>
                  <a:gd name="connsiteY5" fmla="*/ 181628 h 532356"/>
                  <a:gd name="connsiteX6" fmla="*/ 607513 w 607513"/>
                  <a:gd name="connsiteY6" fmla="*/ 313151 h 532356"/>
                  <a:gd name="connsiteX7" fmla="*/ 388308 w 607513"/>
                  <a:gd name="connsiteY7" fmla="*/ 532356 h 532356"/>
                  <a:gd name="connsiteX8" fmla="*/ 256784 w 607513"/>
                  <a:gd name="connsiteY8" fmla="*/ 501041 h 532356"/>
                  <a:gd name="connsiteX9" fmla="*/ 0 w 607513"/>
                  <a:gd name="connsiteY9" fmla="*/ 156575 h 532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7513" h="532356">
                    <a:moveTo>
                      <a:pt x="0" y="156575"/>
                    </a:moveTo>
                    <a:lnTo>
                      <a:pt x="0" y="37578"/>
                    </a:lnTo>
                    <a:lnTo>
                      <a:pt x="37578" y="0"/>
                    </a:lnTo>
                    <a:lnTo>
                      <a:pt x="288099" y="0"/>
                    </a:lnTo>
                    <a:lnTo>
                      <a:pt x="425885" y="0"/>
                    </a:lnTo>
                    <a:lnTo>
                      <a:pt x="607513" y="181628"/>
                    </a:lnTo>
                    <a:lnTo>
                      <a:pt x="607513" y="313151"/>
                    </a:lnTo>
                    <a:lnTo>
                      <a:pt x="388308" y="532356"/>
                    </a:lnTo>
                    <a:lnTo>
                      <a:pt x="256784" y="501041"/>
                    </a:lnTo>
                    <a:lnTo>
                      <a:pt x="0" y="156575"/>
                    </a:lnTo>
                    <a:close/>
                  </a:path>
                </a:pathLst>
              </a:custGeom>
              <a:solidFill>
                <a:srgbClr val="FF5C60">
                  <a:alpha val="72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400" b="0" i="0" u="none" strike="noStrike" cap="none" spc="0" normalizeH="0" baseline="0">
                  <a:ln>
                    <a:noFill/>
                  </a:ln>
                  <a:solidFill>
                    <a:srgbClr val="FFFFFF"/>
                  </a:solidFill>
                  <a:effectLst/>
                  <a:uFillTx/>
                  <a:sym typeface="Helvetica Light"/>
                </a:endParaRPr>
              </a:p>
            </p:txBody>
          </p:sp>
          <p:sp>
            <p:nvSpPr>
              <p:cNvPr id="51" name="任意形状 8">
                <a:extLst>
                  <a:ext uri="{FF2B5EF4-FFF2-40B4-BE49-F238E27FC236}">
                    <a16:creationId xmlns:a16="http://schemas.microsoft.com/office/drawing/2014/main" id="{8B997FB2-4C9F-4023-93A8-77BC074AEC74}"/>
                  </a:ext>
                </a:extLst>
              </p:cNvPr>
              <p:cNvSpPr/>
              <p:nvPr/>
            </p:nvSpPr>
            <p:spPr>
              <a:xfrm>
                <a:off x="2421852" y="4241143"/>
                <a:ext cx="613777" cy="471925"/>
              </a:xfrm>
              <a:custGeom>
                <a:avLst/>
                <a:gdLst>
                  <a:gd name="connsiteX0" fmla="*/ 0 w 613775"/>
                  <a:gd name="connsiteY0" fmla="*/ 150313 h 532356"/>
                  <a:gd name="connsiteX1" fmla="*/ 125260 w 613775"/>
                  <a:gd name="connsiteY1" fmla="*/ 81419 h 532356"/>
                  <a:gd name="connsiteX2" fmla="*/ 225468 w 613775"/>
                  <a:gd name="connsiteY2" fmla="*/ 0 h 532356"/>
                  <a:gd name="connsiteX3" fmla="*/ 338202 w 613775"/>
                  <a:gd name="connsiteY3" fmla="*/ 118997 h 532356"/>
                  <a:gd name="connsiteX4" fmla="*/ 494778 w 613775"/>
                  <a:gd name="connsiteY4" fmla="*/ 206680 h 532356"/>
                  <a:gd name="connsiteX5" fmla="*/ 613775 w 613775"/>
                  <a:gd name="connsiteY5" fmla="*/ 275573 h 532356"/>
                  <a:gd name="connsiteX6" fmla="*/ 494778 w 613775"/>
                  <a:gd name="connsiteY6" fmla="*/ 394570 h 532356"/>
                  <a:gd name="connsiteX7" fmla="*/ 463463 w 613775"/>
                  <a:gd name="connsiteY7" fmla="*/ 526093 h 532356"/>
                  <a:gd name="connsiteX8" fmla="*/ 419622 w 613775"/>
                  <a:gd name="connsiteY8" fmla="*/ 532356 h 532356"/>
                  <a:gd name="connsiteX9" fmla="*/ 338202 w 613775"/>
                  <a:gd name="connsiteY9" fmla="*/ 369518 h 532356"/>
                  <a:gd name="connsiteX10" fmla="*/ 250520 w 613775"/>
                  <a:gd name="connsiteY10" fmla="*/ 313151 h 532356"/>
                  <a:gd name="connsiteX11" fmla="*/ 50104 w 613775"/>
                  <a:gd name="connsiteY11" fmla="*/ 275573 h 532356"/>
                  <a:gd name="connsiteX12" fmla="*/ 50104 w 613775"/>
                  <a:gd name="connsiteY12" fmla="*/ 275573 h 532356"/>
                  <a:gd name="connsiteX13" fmla="*/ 0 w 613775"/>
                  <a:gd name="connsiteY13" fmla="*/ 150313 h 532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3775" h="532356">
                    <a:moveTo>
                      <a:pt x="0" y="150313"/>
                    </a:moveTo>
                    <a:lnTo>
                      <a:pt x="125260" y="81419"/>
                    </a:lnTo>
                    <a:lnTo>
                      <a:pt x="225468" y="0"/>
                    </a:lnTo>
                    <a:lnTo>
                      <a:pt x="338202" y="118997"/>
                    </a:lnTo>
                    <a:lnTo>
                      <a:pt x="494778" y="206680"/>
                    </a:lnTo>
                    <a:lnTo>
                      <a:pt x="613775" y="275573"/>
                    </a:lnTo>
                    <a:lnTo>
                      <a:pt x="494778" y="394570"/>
                    </a:lnTo>
                    <a:lnTo>
                      <a:pt x="463463" y="526093"/>
                    </a:lnTo>
                    <a:lnTo>
                      <a:pt x="419622" y="532356"/>
                    </a:lnTo>
                    <a:lnTo>
                      <a:pt x="338202" y="369518"/>
                    </a:lnTo>
                    <a:lnTo>
                      <a:pt x="250520" y="313151"/>
                    </a:lnTo>
                    <a:lnTo>
                      <a:pt x="50104" y="275573"/>
                    </a:lnTo>
                    <a:lnTo>
                      <a:pt x="50104" y="275573"/>
                    </a:lnTo>
                    <a:lnTo>
                      <a:pt x="0" y="150313"/>
                    </a:lnTo>
                    <a:close/>
                  </a:path>
                </a:pathLst>
              </a:custGeom>
              <a:solidFill>
                <a:srgbClr val="EB8CBC">
                  <a:alpha val="74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endParaRPr lang="zh-CN" altLang="en-US" sz="2400">
                  <a:solidFill>
                    <a:srgbClr val="FFFFFF"/>
                  </a:solidFill>
                </a:endParaRPr>
              </a:p>
            </p:txBody>
          </p:sp>
          <p:sp>
            <p:nvSpPr>
              <p:cNvPr id="52" name="任意形状 9">
                <a:extLst>
                  <a:ext uri="{FF2B5EF4-FFF2-40B4-BE49-F238E27FC236}">
                    <a16:creationId xmlns:a16="http://schemas.microsoft.com/office/drawing/2014/main" id="{EBB977B6-CF69-4A8D-9D57-FB5F8E89B60B}"/>
                  </a:ext>
                </a:extLst>
              </p:cNvPr>
              <p:cNvSpPr/>
              <p:nvPr/>
            </p:nvSpPr>
            <p:spPr>
              <a:xfrm>
                <a:off x="1621956" y="4695566"/>
                <a:ext cx="732771" cy="839243"/>
              </a:xfrm>
              <a:custGeom>
                <a:avLst/>
                <a:gdLst>
                  <a:gd name="connsiteX0" fmla="*/ 0 w 732772"/>
                  <a:gd name="connsiteY0" fmla="*/ 419622 h 839244"/>
                  <a:gd name="connsiteX1" fmla="*/ 62630 w 732772"/>
                  <a:gd name="connsiteY1" fmla="*/ 557408 h 839244"/>
                  <a:gd name="connsiteX2" fmla="*/ 181627 w 732772"/>
                  <a:gd name="connsiteY2" fmla="*/ 682668 h 839244"/>
                  <a:gd name="connsiteX3" fmla="*/ 325677 w 732772"/>
                  <a:gd name="connsiteY3" fmla="*/ 839244 h 839244"/>
                  <a:gd name="connsiteX4" fmla="*/ 450937 w 732772"/>
                  <a:gd name="connsiteY4" fmla="*/ 701457 h 839244"/>
                  <a:gd name="connsiteX5" fmla="*/ 563671 w 732772"/>
                  <a:gd name="connsiteY5" fmla="*/ 576197 h 839244"/>
                  <a:gd name="connsiteX6" fmla="*/ 732772 w 732772"/>
                  <a:gd name="connsiteY6" fmla="*/ 407096 h 839244"/>
                  <a:gd name="connsiteX7" fmla="*/ 732772 w 732772"/>
                  <a:gd name="connsiteY7" fmla="*/ 325676 h 839244"/>
                  <a:gd name="connsiteX8" fmla="*/ 688931 w 732772"/>
                  <a:gd name="connsiteY8" fmla="*/ 225468 h 839244"/>
                  <a:gd name="connsiteX9" fmla="*/ 594986 w 732772"/>
                  <a:gd name="connsiteY9" fmla="*/ 68893 h 839244"/>
                  <a:gd name="connsiteX10" fmla="*/ 475989 w 732772"/>
                  <a:gd name="connsiteY10" fmla="*/ 0 h 839244"/>
                  <a:gd name="connsiteX11" fmla="*/ 356992 w 732772"/>
                  <a:gd name="connsiteY11" fmla="*/ 18789 h 839244"/>
                  <a:gd name="connsiteX12" fmla="*/ 263046 w 732772"/>
                  <a:gd name="connsiteY12" fmla="*/ 50104 h 839244"/>
                  <a:gd name="connsiteX13" fmla="*/ 212942 w 732772"/>
                  <a:gd name="connsiteY13" fmla="*/ 81419 h 839244"/>
                  <a:gd name="connsiteX14" fmla="*/ 200416 w 732772"/>
                  <a:gd name="connsiteY14" fmla="*/ 162838 h 839244"/>
                  <a:gd name="connsiteX15" fmla="*/ 156575 w 732772"/>
                  <a:gd name="connsiteY15" fmla="*/ 200416 h 839244"/>
                  <a:gd name="connsiteX16" fmla="*/ 118997 w 732772"/>
                  <a:gd name="connsiteY16" fmla="*/ 294361 h 839244"/>
                  <a:gd name="connsiteX17" fmla="*/ 68893 w 732772"/>
                  <a:gd name="connsiteY17" fmla="*/ 369517 h 839244"/>
                  <a:gd name="connsiteX18" fmla="*/ 0 w 732772"/>
                  <a:gd name="connsiteY18" fmla="*/ 419622 h 83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32772" h="839244">
                    <a:moveTo>
                      <a:pt x="0" y="419622"/>
                    </a:moveTo>
                    <a:lnTo>
                      <a:pt x="62630" y="557408"/>
                    </a:lnTo>
                    <a:lnTo>
                      <a:pt x="181627" y="682668"/>
                    </a:lnTo>
                    <a:lnTo>
                      <a:pt x="325677" y="839244"/>
                    </a:lnTo>
                    <a:lnTo>
                      <a:pt x="450937" y="701457"/>
                    </a:lnTo>
                    <a:lnTo>
                      <a:pt x="563671" y="576197"/>
                    </a:lnTo>
                    <a:lnTo>
                      <a:pt x="732772" y="407096"/>
                    </a:lnTo>
                    <a:lnTo>
                      <a:pt x="732772" y="325676"/>
                    </a:lnTo>
                    <a:lnTo>
                      <a:pt x="688931" y="225468"/>
                    </a:lnTo>
                    <a:lnTo>
                      <a:pt x="594986" y="68893"/>
                    </a:lnTo>
                    <a:lnTo>
                      <a:pt x="475989" y="0"/>
                    </a:lnTo>
                    <a:lnTo>
                      <a:pt x="356992" y="18789"/>
                    </a:lnTo>
                    <a:lnTo>
                      <a:pt x="263046" y="50104"/>
                    </a:lnTo>
                    <a:lnTo>
                      <a:pt x="212942" y="81419"/>
                    </a:lnTo>
                    <a:lnTo>
                      <a:pt x="200416" y="162838"/>
                    </a:lnTo>
                    <a:lnTo>
                      <a:pt x="156575" y="200416"/>
                    </a:lnTo>
                    <a:lnTo>
                      <a:pt x="118997" y="294361"/>
                    </a:lnTo>
                    <a:lnTo>
                      <a:pt x="68893" y="369517"/>
                    </a:lnTo>
                    <a:lnTo>
                      <a:pt x="0" y="419622"/>
                    </a:lnTo>
                    <a:close/>
                  </a:path>
                </a:pathLst>
              </a:custGeom>
              <a:solidFill>
                <a:srgbClr val="EB8CBC">
                  <a:alpha val="74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400" b="0" i="0" u="none" strike="noStrike" cap="none" spc="0" normalizeH="0" baseline="0">
                  <a:ln>
                    <a:noFill/>
                  </a:ln>
                  <a:solidFill>
                    <a:srgbClr val="FFFFFF"/>
                  </a:solidFill>
                  <a:effectLst/>
                  <a:uFillTx/>
                  <a:sym typeface="Helvetica Light"/>
                </a:endParaRPr>
              </a:p>
            </p:txBody>
          </p:sp>
          <p:sp>
            <p:nvSpPr>
              <p:cNvPr id="53" name="任意形状 11">
                <a:extLst>
                  <a:ext uri="{FF2B5EF4-FFF2-40B4-BE49-F238E27FC236}">
                    <a16:creationId xmlns:a16="http://schemas.microsoft.com/office/drawing/2014/main" id="{8DC5DEC4-3DE6-4153-BFC3-65BEE5FF76BD}"/>
                  </a:ext>
                </a:extLst>
              </p:cNvPr>
              <p:cNvSpPr/>
              <p:nvPr/>
            </p:nvSpPr>
            <p:spPr>
              <a:xfrm>
                <a:off x="2460961" y="5092425"/>
                <a:ext cx="457201" cy="471925"/>
              </a:xfrm>
              <a:custGeom>
                <a:avLst/>
                <a:gdLst>
                  <a:gd name="connsiteX0" fmla="*/ 25052 w 457200"/>
                  <a:gd name="connsiteY0" fmla="*/ 56367 h 532356"/>
                  <a:gd name="connsiteX1" fmla="*/ 0 w 457200"/>
                  <a:gd name="connsiteY1" fmla="*/ 106471 h 532356"/>
                  <a:gd name="connsiteX2" fmla="*/ 43841 w 457200"/>
                  <a:gd name="connsiteY2" fmla="*/ 200417 h 532356"/>
                  <a:gd name="connsiteX3" fmla="*/ 43841 w 457200"/>
                  <a:gd name="connsiteY3" fmla="*/ 200417 h 532356"/>
                  <a:gd name="connsiteX4" fmla="*/ 0 w 457200"/>
                  <a:gd name="connsiteY4" fmla="*/ 263047 h 532356"/>
                  <a:gd name="connsiteX5" fmla="*/ 6263 w 457200"/>
                  <a:gd name="connsiteY5" fmla="*/ 325677 h 532356"/>
                  <a:gd name="connsiteX6" fmla="*/ 6263 w 457200"/>
                  <a:gd name="connsiteY6" fmla="*/ 325677 h 532356"/>
                  <a:gd name="connsiteX7" fmla="*/ 18789 w 457200"/>
                  <a:gd name="connsiteY7" fmla="*/ 407096 h 532356"/>
                  <a:gd name="connsiteX8" fmla="*/ 31315 w 457200"/>
                  <a:gd name="connsiteY8" fmla="*/ 482252 h 532356"/>
                  <a:gd name="connsiteX9" fmla="*/ 112734 w 457200"/>
                  <a:gd name="connsiteY9" fmla="*/ 501041 h 532356"/>
                  <a:gd name="connsiteX10" fmla="*/ 200416 w 457200"/>
                  <a:gd name="connsiteY10" fmla="*/ 507304 h 532356"/>
                  <a:gd name="connsiteX11" fmla="*/ 313151 w 457200"/>
                  <a:gd name="connsiteY11" fmla="*/ 532356 h 532356"/>
                  <a:gd name="connsiteX12" fmla="*/ 382044 w 457200"/>
                  <a:gd name="connsiteY12" fmla="*/ 469726 h 532356"/>
                  <a:gd name="connsiteX13" fmla="*/ 344466 w 457200"/>
                  <a:gd name="connsiteY13" fmla="*/ 369518 h 532356"/>
                  <a:gd name="connsiteX14" fmla="*/ 369518 w 457200"/>
                  <a:gd name="connsiteY14" fmla="*/ 319414 h 532356"/>
                  <a:gd name="connsiteX15" fmla="*/ 457200 w 457200"/>
                  <a:gd name="connsiteY15" fmla="*/ 194154 h 532356"/>
                  <a:gd name="connsiteX16" fmla="*/ 288099 w 457200"/>
                  <a:gd name="connsiteY16" fmla="*/ 106471 h 532356"/>
                  <a:gd name="connsiteX17" fmla="*/ 244257 w 457200"/>
                  <a:gd name="connsiteY17" fmla="*/ 43841 h 532356"/>
                  <a:gd name="connsiteX18" fmla="*/ 175364 w 457200"/>
                  <a:gd name="connsiteY18" fmla="*/ 0 h 532356"/>
                  <a:gd name="connsiteX19" fmla="*/ 81419 w 457200"/>
                  <a:gd name="connsiteY19" fmla="*/ 31315 h 532356"/>
                  <a:gd name="connsiteX20" fmla="*/ 25052 w 457200"/>
                  <a:gd name="connsiteY20" fmla="*/ 56367 h 532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7200" h="532356">
                    <a:moveTo>
                      <a:pt x="25052" y="56367"/>
                    </a:moveTo>
                    <a:lnTo>
                      <a:pt x="0" y="106471"/>
                    </a:lnTo>
                    <a:lnTo>
                      <a:pt x="43841" y="200417"/>
                    </a:lnTo>
                    <a:lnTo>
                      <a:pt x="43841" y="200417"/>
                    </a:lnTo>
                    <a:lnTo>
                      <a:pt x="0" y="263047"/>
                    </a:lnTo>
                    <a:lnTo>
                      <a:pt x="6263" y="325677"/>
                    </a:lnTo>
                    <a:lnTo>
                      <a:pt x="6263" y="325677"/>
                    </a:lnTo>
                    <a:lnTo>
                      <a:pt x="18789" y="407096"/>
                    </a:lnTo>
                    <a:lnTo>
                      <a:pt x="31315" y="482252"/>
                    </a:lnTo>
                    <a:lnTo>
                      <a:pt x="112734" y="501041"/>
                    </a:lnTo>
                    <a:lnTo>
                      <a:pt x="200416" y="507304"/>
                    </a:lnTo>
                    <a:lnTo>
                      <a:pt x="313151" y="532356"/>
                    </a:lnTo>
                    <a:lnTo>
                      <a:pt x="382044" y="469726"/>
                    </a:lnTo>
                    <a:lnTo>
                      <a:pt x="344466" y="369518"/>
                    </a:lnTo>
                    <a:lnTo>
                      <a:pt x="369518" y="319414"/>
                    </a:lnTo>
                    <a:lnTo>
                      <a:pt x="457200" y="194154"/>
                    </a:lnTo>
                    <a:lnTo>
                      <a:pt x="288099" y="106471"/>
                    </a:lnTo>
                    <a:lnTo>
                      <a:pt x="244257" y="43841"/>
                    </a:lnTo>
                    <a:lnTo>
                      <a:pt x="175364" y="0"/>
                    </a:lnTo>
                    <a:lnTo>
                      <a:pt x="81419" y="31315"/>
                    </a:lnTo>
                    <a:lnTo>
                      <a:pt x="25052" y="56367"/>
                    </a:lnTo>
                    <a:close/>
                  </a:path>
                </a:pathLst>
              </a:custGeom>
              <a:solidFill>
                <a:schemeClr val="accent3">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endParaRPr lang="zh-CN" altLang="en-US" sz="2400">
                  <a:solidFill>
                    <a:srgbClr val="FFFFFF"/>
                  </a:solidFill>
                </a:endParaRPr>
              </a:p>
            </p:txBody>
          </p:sp>
          <p:sp>
            <p:nvSpPr>
              <p:cNvPr id="54" name="任意形状 12">
                <a:extLst>
                  <a:ext uri="{FF2B5EF4-FFF2-40B4-BE49-F238E27FC236}">
                    <a16:creationId xmlns:a16="http://schemas.microsoft.com/office/drawing/2014/main" id="{7318113E-CBCC-4BD4-B486-2A933688C33C}"/>
                  </a:ext>
                </a:extLst>
              </p:cNvPr>
              <p:cNvSpPr/>
              <p:nvPr/>
            </p:nvSpPr>
            <p:spPr>
              <a:xfrm>
                <a:off x="2899370" y="4453126"/>
                <a:ext cx="526094" cy="471925"/>
              </a:xfrm>
              <a:custGeom>
                <a:avLst/>
                <a:gdLst>
                  <a:gd name="connsiteX0" fmla="*/ 43841 w 526093"/>
                  <a:gd name="connsiteY0" fmla="*/ 344466 h 350729"/>
                  <a:gd name="connsiteX1" fmla="*/ 0 w 526093"/>
                  <a:gd name="connsiteY1" fmla="*/ 300625 h 350729"/>
                  <a:gd name="connsiteX2" fmla="*/ 31315 w 526093"/>
                  <a:gd name="connsiteY2" fmla="*/ 219205 h 350729"/>
                  <a:gd name="connsiteX3" fmla="*/ 31315 w 526093"/>
                  <a:gd name="connsiteY3" fmla="*/ 219205 h 350729"/>
                  <a:gd name="connsiteX4" fmla="*/ 31315 w 526093"/>
                  <a:gd name="connsiteY4" fmla="*/ 112734 h 350729"/>
                  <a:gd name="connsiteX5" fmla="*/ 93945 w 526093"/>
                  <a:gd name="connsiteY5" fmla="*/ 75156 h 350729"/>
                  <a:gd name="connsiteX6" fmla="*/ 187890 w 526093"/>
                  <a:gd name="connsiteY6" fmla="*/ 6263 h 350729"/>
                  <a:gd name="connsiteX7" fmla="*/ 250520 w 526093"/>
                  <a:gd name="connsiteY7" fmla="*/ 0 h 350729"/>
                  <a:gd name="connsiteX8" fmla="*/ 407096 w 526093"/>
                  <a:gd name="connsiteY8" fmla="*/ 18789 h 350729"/>
                  <a:gd name="connsiteX9" fmla="*/ 526093 w 526093"/>
                  <a:gd name="connsiteY9" fmla="*/ 6263 h 350729"/>
                  <a:gd name="connsiteX10" fmla="*/ 526093 w 526093"/>
                  <a:gd name="connsiteY10" fmla="*/ 6263 h 350729"/>
                  <a:gd name="connsiteX11" fmla="*/ 469726 w 526093"/>
                  <a:gd name="connsiteY11" fmla="*/ 100208 h 350729"/>
                  <a:gd name="connsiteX12" fmla="*/ 375781 w 526093"/>
                  <a:gd name="connsiteY12" fmla="*/ 144049 h 350729"/>
                  <a:gd name="connsiteX13" fmla="*/ 275572 w 526093"/>
                  <a:gd name="connsiteY13" fmla="*/ 200416 h 350729"/>
                  <a:gd name="connsiteX14" fmla="*/ 194153 w 526093"/>
                  <a:gd name="connsiteY14" fmla="*/ 275573 h 350729"/>
                  <a:gd name="connsiteX15" fmla="*/ 137786 w 526093"/>
                  <a:gd name="connsiteY15" fmla="*/ 350729 h 350729"/>
                  <a:gd name="connsiteX16" fmla="*/ 137786 w 526093"/>
                  <a:gd name="connsiteY16" fmla="*/ 350729 h 350729"/>
                  <a:gd name="connsiteX17" fmla="*/ 43841 w 526093"/>
                  <a:gd name="connsiteY17" fmla="*/ 344466 h 350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6093" h="350729">
                    <a:moveTo>
                      <a:pt x="43841" y="344466"/>
                    </a:moveTo>
                    <a:lnTo>
                      <a:pt x="0" y="300625"/>
                    </a:lnTo>
                    <a:lnTo>
                      <a:pt x="31315" y="219205"/>
                    </a:lnTo>
                    <a:lnTo>
                      <a:pt x="31315" y="219205"/>
                    </a:lnTo>
                    <a:lnTo>
                      <a:pt x="31315" y="112734"/>
                    </a:lnTo>
                    <a:lnTo>
                      <a:pt x="93945" y="75156"/>
                    </a:lnTo>
                    <a:lnTo>
                      <a:pt x="187890" y="6263"/>
                    </a:lnTo>
                    <a:lnTo>
                      <a:pt x="250520" y="0"/>
                    </a:lnTo>
                    <a:lnTo>
                      <a:pt x="407096" y="18789"/>
                    </a:lnTo>
                    <a:lnTo>
                      <a:pt x="526093" y="6263"/>
                    </a:lnTo>
                    <a:lnTo>
                      <a:pt x="526093" y="6263"/>
                    </a:lnTo>
                    <a:lnTo>
                      <a:pt x="469726" y="100208"/>
                    </a:lnTo>
                    <a:lnTo>
                      <a:pt x="375781" y="144049"/>
                    </a:lnTo>
                    <a:lnTo>
                      <a:pt x="275572" y="200416"/>
                    </a:lnTo>
                    <a:lnTo>
                      <a:pt x="194153" y="275573"/>
                    </a:lnTo>
                    <a:lnTo>
                      <a:pt x="137786" y="350729"/>
                    </a:lnTo>
                    <a:lnTo>
                      <a:pt x="137786" y="350729"/>
                    </a:lnTo>
                    <a:lnTo>
                      <a:pt x="43841" y="344466"/>
                    </a:lnTo>
                    <a:close/>
                  </a:path>
                </a:pathLst>
              </a:custGeom>
              <a:solidFill>
                <a:schemeClr val="accent3">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endParaRPr lang="zh-CN" altLang="en-US" sz="2400">
                  <a:solidFill>
                    <a:srgbClr val="FFFFFF"/>
                  </a:solidFill>
                </a:endParaRPr>
              </a:p>
            </p:txBody>
          </p:sp>
          <p:sp>
            <p:nvSpPr>
              <p:cNvPr id="55" name="任意形状 13">
                <a:extLst>
                  <a:ext uri="{FF2B5EF4-FFF2-40B4-BE49-F238E27FC236}">
                    <a16:creationId xmlns:a16="http://schemas.microsoft.com/office/drawing/2014/main" id="{D23B79BA-1A1E-49CE-AE4E-E9B47FD85040}"/>
                  </a:ext>
                </a:extLst>
              </p:cNvPr>
              <p:cNvSpPr/>
              <p:nvPr/>
            </p:nvSpPr>
            <p:spPr>
              <a:xfrm>
                <a:off x="1965870" y="3812807"/>
                <a:ext cx="688930" cy="471925"/>
              </a:xfrm>
              <a:custGeom>
                <a:avLst/>
                <a:gdLst>
                  <a:gd name="connsiteX0" fmla="*/ 0 w 688931"/>
                  <a:gd name="connsiteY0" fmla="*/ 363255 h 632564"/>
                  <a:gd name="connsiteX1" fmla="*/ 106471 w 688931"/>
                  <a:gd name="connsiteY1" fmla="*/ 244258 h 632564"/>
                  <a:gd name="connsiteX2" fmla="*/ 250520 w 688931"/>
                  <a:gd name="connsiteY2" fmla="*/ 87682 h 632564"/>
                  <a:gd name="connsiteX3" fmla="*/ 356991 w 688931"/>
                  <a:gd name="connsiteY3" fmla="*/ 81419 h 632564"/>
                  <a:gd name="connsiteX4" fmla="*/ 444674 w 688931"/>
                  <a:gd name="connsiteY4" fmla="*/ 43841 h 632564"/>
                  <a:gd name="connsiteX5" fmla="*/ 507304 w 688931"/>
                  <a:gd name="connsiteY5" fmla="*/ 6263 h 632564"/>
                  <a:gd name="connsiteX6" fmla="*/ 563671 w 688931"/>
                  <a:gd name="connsiteY6" fmla="*/ 0 h 632564"/>
                  <a:gd name="connsiteX7" fmla="*/ 688931 w 688931"/>
                  <a:gd name="connsiteY7" fmla="*/ 87682 h 632564"/>
                  <a:gd name="connsiteX8" fmla="*/ 682668 w 688931"/>
                  <a:gd name="connsiteY8" fmla="*/ 169101 h 632564"/>
                  <a:gd name="connsiteX9" fmla="*/ 638827 w 688931"/>
                  <a:gd name="connsiteY9" fmla="*/ 350729 h 632564"/>
                  <a:gd name="connsiteX10" fmla="*/ 519830 w 688931"/>
                  <a:gd name="connsiteY10" fmla="*/ 526093 h 632564"/>
                  <a:gd name="connsiteX11" fmla="*/ 425885 w 688931"/>
                  <a:gd name="connsiteY11" fmla="*/ 632564 h 632564"/>
                  <a:gd name="connsiteX12" fmla="*/ 344465 w 688931"/>
                  <a:gd name="connsiteY12" fmla="*/ 626301 h 632564"/>
                  <a:gd name="connsiteX13" fmla="*/ 187890 w 688931"/>
                  <a:gd name="connsiteY13" fmla="*/ 594986 h 632564"/>
                  <a:gd name="connsiteX14" fmla="*/ 87682 w 688931"/>
                  <a:gd name="connsiteY14" fmla="*/ 538619 h 632564"/>
                  <a:gd name="connsiteX15" fmla="*/ 31315 w 688931"/>
                  <a:gd name="connsiteY15" fmla="*/ 469726 h 632564"/>
                  <a:gd name="connsiteX16" fmla="*/ 0 w 688931"/>
                  <a:gd name="connsiteY16" fmla="*/ 363255 h 63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8931" h="632564">
                    <a:moveTo>
                      <a:pt x="0" y="363255"/>
                    </a:moveTo>
                    <a:lnTo>
                      <a:pt x="106471" y="244258"/>
                    </a:lnTo>
                    <a:lnTo>
                      <a:pt x="250520" y="87682"/>
                    </a:lnTo>
                    <a:lnTo>
                      <a:pt x="356991" y="81419"/>
                    </a:lnTo>
                    <a:lnTo>
                      <a:pt x="444674" y="43841"/>
                    </a:lnTo>
                    <a:lnTo>
                      <a:pt x="507304" y="6263"/>
                    </a:lnTo>
                    <a:lnTo>
                      <a:pt x="563671" y="0"/>
                    </a:lnTo>
                    <a:lnTo>
                      <a:pt x="688931" y="87682"/>
                    </a:lnTo>
                    <a:lnTo>
                      <a:pt x="682668" y="169101"/>
                    </a:lnTo>
                    <a:lnTo>
                      <a:pt x="638827" y="350729"/>
                    </a:lnTo>
                    <a:lnTo>
                      <a:pt x="519830" y="526093"/>
                    </a:lnTo>
                    <a:lnTo>
                      <a:pt x="425885" y="632564"/>
                    </a:lnTo>
                    <a:lnTo>
                      <a:pt x="344465" y="626301"/>
                    </a:lnTo>
                    <a:lnTo>
                      <a:pt x="187890" y="594986"/>
                    </a:lnTo>
                    <a:lnTo>
                      <a:pt x="87682" y="538619"/>
                    </a:lnTo>
                    <a:lnTo>
                      <a:pt x="31315" y="469726"/>
                    </a:lnTo>
                    <a:lnTo>
                      <a:pt x="0" y="363255"/>
                    </a:lnTo>
                    <a:close/>
                  </a:path>
                </a:pathLst>
              </a:custGeom>
              <a:solidFill>
                <a:srgbClr val="FF5C60">
                  <a:alpha val="72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defTabSz="584200" hangingPunct="0"/>
                <a:endParaRPr lang="zh-CN" altLang="en-US" sz="2400">
                  <a:solidFill>
                    <a:srgbClr val="FFFFFF"/>
                  </a:solidFill>
                </a:endParaRPr>
              </a:p>
            </p:txBody>
          </p:sp>
          <p:sp>
            <p:nvSpPr>
              <p:cNvPr id="56" name="任意形状 14">
                <a:extLst>
                  <a:ext uri="{FF2B5EF4-FFF2-40B4-BE49-F238E27FC236}">
                    <a16:creationId xmlns:a16="http://schemas.microsoft.com/office/drawing/2014/main" id="{F17C0434-8D3F-4839-8ECB-250EECB03CAF}"/>
                  </a:ext>
                </a:extLst>
              </p:cNvPr>
              <p:cNvSpPr/>
              <p:nvPr/>
            </p:nvSpPr>
            <p:spPr>
              <a:xfrm>
                <a:off x="1571297" y="4264842"/>
                <a:ext cx="858033" cy="475988"/>
              </a:xfrm>
              <a:custGeom>
                <a:avLst/>
                <a:gdLst>
                  <a:gd name="connsiteX0" fmla="*/ 0 w 858033"/>
                  <a:gd name="connsiteY0" fmla="*/ 219206 h 475989"/>
                  <a:gd name="connsiteX1" fmla="*/ 112734 w 858033"/>
                  <a:gd name="connsiteY1" fmla="*/ 125261 h 475989"/>
                  <a:gd name="connsiteX2" fmla="*/ 288098 w 858033"/>
                  <a:gd name="connsiteY2" fmla="*/ 0 h 475989"/>
                  <a:gd name="connsiteX3" fmla="*/ 494778 w 858033"/>
                  <a:gd name="connsiteY3" fmla="*/ 100208 h 475989"/>
                  <a:gd name="connsiteX4" fmla="*/ 707720 w 858033"/>
                  <a:gd name="connsiteY4" fmla="*/ 169102 h 475989"/>
                  <a:gd name="connsiteX5" fmla="*/ 814192 w 858033"/>
                  <a:gd name="connsiteY5" fmla="*/ 175365 h 475989"/>
                  <a:gd name="connsiteX6" fmla="*/ 858033 w 858033"/>
                  <a:gd name="connsiteY6" fmla="*/ 237995 h 475989"/>
                  <a:gd name="connsiteX7" fmla="*/ 858033 w 858033"/>
                  <a:gd name="connsiteY7" fmla="*/ 237995 h 475989"/>
                  <a:gd name="connsiteX8" fmla="*/ 832981 w 858033"/>
                  <a:gd name="connsiteY8" fmla="*/ 306888 h 475989"/>
                  <a:gd name="connsiteX9" fmla="*/ 695194 w 858033"/>
                  <a:gd name="connsiteY9" fmla="*/ 288099 h 475989"/>
                  <a:gd name="connsiteX10" fmla="*/ 645090 w 858033"/>
                  <a:gd name="connsiteY10" fmla="*/ 344466 h 475989"/>
                  <a:gd name="connsiteX11" fmla="*/ 632564 w 858033"/>
                  <a:gd name="connsiteY11" fmla="*/ 407096 h 475989"/>
                  <a:gd name="connsiteX12" fmla="*/ 475989 w 858033"/>
                  <a:gd name="connsiteY12" fmla="*/ 394570 h 475989"/>
                  <a:gd name="connsiteX13" fmla="*/ 294361 w 858033"/>
                  <a:gd name="connsiteY13" fmla="*/ 475989 h 475989"/>
                  <a:gd name="connsiteX14" fmla="*/ 87682 w 858033"/>
                  <a:gd name="connsiteY14" fmla="*/ 413359 h 475989"/>
                  <a:gd name="connsiteX15" fmla="*/ 0 w 858033"/>
                  <a:gd name="connsiteY15" fmla="*/ 219206 h 475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58033" h="475989">
                    <a:moveTo>
                      <a:pt x="0" y="219206"/>
                    </a:moveTo>
                    <a:lnTo>
                      <a:pt x="112734" y="125261"/>
                    </a:lnTo>
                    <a:lnTo>
                      <a:pt x="288098" y="0"/>
                    </a:lnTo>
                    <a:lnTo>
                      <a:pt x="494778" y="100208"/>
                    </a:lnTo>
                    <a:lnTo>
                      <a:pt x="707720" y="169102"/>
                    </a:lnTo>
                    <a:lnTo>
                      <a:pt x="814192" y="175365"/>
                    </a:lnTo>
                    <a:lnTo>
                      <a:pt x="858033" y="237995"/>
                    </a:lnTo>
                    <a:lnTo>
                      <a:pt x="858033" y="237995"/>
                    </a:lnTo>
                    <a:lnTo>
                      <a:pt x="832981" y="306888"/>
                    </a:lnTo>
                    <a:lnTo>
                      <a:pt x="695194" y="288099"/>
                    </a:lnTo>
                    <a:lnTo>
                      <a:pt x="645090" y="344466"/>
                    </a:lnTo>
                    <a:lnTo>
                      <a:pt x="632564" y="407096"/>
                    </a:lnTo>
                    <a:lnTo>
                      <a:pt x="475989" y="394570"/>
                    </a:lnTo>
                    <a:lnTo>
                      <a:pt x="294361" y="475989"/>
                    </a:lnTo>
                    <a:lnTo>
                      <a:pt x="87682" y="413359"/>
                    </a:lnTo>
                    <a:lnTo>
                      <a:pt x="0" y="219206"/>
                    </a:lnTo>
                    <a:close/>
                  </a:path>
                </a:pathLst>
              </a:custGeom>
              <a:solidFill>
                <a:schemeClr val="accent3">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400" b="0" i="0" u="none" strike="noStrike" cap="none" spc="0" normalizeH="0" baseline="0">
                  <a:ln>
                    <a:noFill/>
                  </a:ln>
                  <a:solidFill>
                    <a:srgbClr val="FFFFFF"/>
                  </a:solidFill>
                  <a:effectLst/>
                  <a:uFillTx/>
                  <a:sym typeface="Helvetica Light"/>
                </a:endParaRPr>
              </a:p>
            </p:txBody>
          </p:sp>
          <p:sp>
            <p:nvSpPr>
              <p:cNvPr id="57" name="任意形状 15">
                <a:extLst>
                  <a:ext uri="{FF2B5EF4-FFF2-40B4-BE49-F238E27FC236}">
                    <a16:creationId xmlns:a16="http://schemas.microsoft.com/office/drawing/2014/main" id="{37789E2E-F87A-48A5-86D3-0F5249109A56}"/>
                  </a:ext>
                </a:extLst>
              </p:cNvPr>
              <p:cNvSpPr/>
              <p:nvPr/>
            </p:nvSpPr>
            <p:spPr>
              <a:xfrm>
                <a:off x="2348363" y="3242024"/>
                <a:ext cx="488515" cy="471925"/>
              </a:xfrm>
              <a:custGeom>
                <a:avLst/>
                <a:gdLst>
                  <a:gd name="connsiteX0" fmla="*/ 6263 w 488515"/>
                  <a:gd name="connsiteY0" fmla="*/ 0 h 375781"/>
                  <a:gd name="connsiteX1" fmla="*/ 0 w 488515"/>
                  <a:gd name="connsiteY1" fmla="*/ 87682 h 375781"/>
                  <a:gd name="connsiteX2" fmla="*/ 106471 w 488515"/>
                  <a:gd name="connsiteY2" fmla="*/ 250521 h 375781"/>
                  <a:gd name="connsiteX3" fmla="*/ 169101 w 488515"/>
                  <a:gd name="connsiteY3" fmla="*/ 344466 h 375781"/>
                  <a:gd name="connsiteX4" fmla="*/ 294361 w 488515"/>
                  <a:gd name="connsiteY4" fmla="*/ 375781 h 375781"/>
                  <a:gd name="connsiteX5" fmla="*/ 488515 w 488515"/>
                  <a:gd name="connsiteY5" fmla="*/ 125260 h 375781"/>
                  <a:gd name="connsiteX6" fmla="*/ 488515 w 488515"/>
                  <a:gd name="connsiteY6" fmla="*/ 125260 h 375781"/>
                  <a:gd name="connsiteX7" fmla="*/ 413359 w 488515"/>
                  <a:gd name="connsiteY7" fmla="*/ 43841 h 375781"/>
                  <a:gd name="connsiteX8" fmla="*/ 325676 w 488515"/>
                  <a:gd name="connsiteY8" fmla="*/ 37578 h 375781"/>
                  <a:gd name="connsiteX9" fmla="*/ 131523 w 488515"/>
                  <a:gd name="connsiteY9" fmla="*/ 25052 h 375781"/>
                  <a:gd name="connsiteX10" fmla="*/ 6263 w 488515"/>
                  <a:gd name="connsiteY10" fmla="*/ 0 h 375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8515" h="375781">
                    <a:moveTo>
                      <a:pt x="6263" y="0"/>
                    </a:moveTo>
                    <a:lnTo>
                      <a:pt x="0" y="87682"/>
                    </a:lnTo>
                    <a:lnTo>
                      <a:pt x="106471" y="250521"/>
                    </a:lnTo>
                    <a:lnTo>
                      <a:pt x="169101" y="344466"/>
                    </a:lnTo>
                    <a:lnTo>
                      <a:pt x="294361" y="375781"/>
                    </a:lnTo>
                    <a:lnTo>
                      <a:pt x="488515" y="125260"/>
                    </a:lnTo>
                    <a:lnTo>
                      <a:pt x="488515" y="125260"/>
                    </a:lnTo>
                    <a:lnTo>
                      <a:pt x="413359" y="43841"/>
                    </a:lnTo>
                    <a:lnTo>
                      <a:pt x="325676" y="37578"/>
                    </a:lnTo>
                    <a:lnTo>
                      <a:pt x="131523" y="25052"/>
                    </a:lnTo>
                    <a:lnTo>
                      <a:pt x="6263" y="0"/>
                    </a:lnTo>
                    <a:close/>
                  </a:path>
                </a:pathLst>
              </a:custGeom>
              <a:solidFill>
                <a:schemeClr val="accent3">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endParaRPr lang="zh-CN" altLang="en-US" sz="2400">
                  <a:solidFill>
                    <a:srgbClr val="FFFFFF"/>
                  </a:solidFill>
                </a:endParaRPr>
              </a:p>
            </p:txBody>
          </p:sp>
          <p:sp>
            <p:nvSpPr>
              <p:cNvPr id="58" name="任意形状 16">
                <a:extLst>
                  <a:ext uri="{FF2B5EF4-FFF2-40B4-BE49-F238E27FC236}">
                    <a16:creationId xmlns:a16="http://schemas.microsoft.com/office/drawing/2014/main" id="{56BEE37C-0B47-4E66-90A1-C627E109DB30}"/>
                  </a:ext>
                </a:extLst>
              </p:cNvPr>
              <p:cNvSpPr/>
              <p:nvPr/>
            </p:nvSpPr>
            <p:spPr>
              <a:xfrm>
                <a:off x="2725855" y="3814744"/>
                <a:ext cx="638828" cy="471925"/>
              </a:xfrm>
              <a:custGeom>
                <a:avLst/>
                <a:gdLst>
                  <a:gd name="connsiteX0" fmla="*/ 162839 w 638828"/>
                  <a:gd name="connsiteY0" fmla="*/ 87682 h 920663"/>
                  <a:gd name="connsiteX1" fmla="*/ 62630 w 638828"/>
                  <a:gd name="connsiteY1" fmla="*/ 194153 h 920663"/>
                  <a:gd name="connsiteX2" fmla="*/ 0 w 638828"/>
                  <a:gd name="connsiteY2" fmla="*/ 306887 h 920663"/>
                  <a:gd name="connsiteX3" fmla="*/ 0 w 638828"/>
                  <a:gd name="connsiteY3" fmla="*/ 469726 h 920663"/>
                  <a:gd name="connsiteX4" fmla="*/ 37578 w 638828"/>
                  <a:gd name="connsiteY4" fmla="*/ 582460 h 920663"/>
                  <a:gd name="connsiteX5" fmla="*/ 150313 w 638828"/>
                  <a:gd name="connsiteY5" fmla="*/ 676405 h 920663"/>
                  <a:gd name="connsiteX6" fmla="*/ 288099 w 638828"/>
                  <a:gd name="connsiteY6" fmla="*/ 801665 h 920663"/>
                  <a:gd name="connsiteX7" fmla="*/ 501041 w 638828"/>
                  <a:gd name="connsiteY7" fmla="*/ 914400 h 920663"/>
                  <a:gd name="connsiteX8" fmla="*/ 632565 w 638828"/>
                  <a:gd name="connsiteY8" fmla="*/ 920663 h 920663"/>
                  <a:gd name="connsiteX9" fmla="*/ 638828 w 638828"/>
                  <a:gd name="connsiteY9" fmla="*/ 851770 h 920663"/>
                  <a:gd name="connsiteX10" fmla="*/ 544882 w 638828"/>
                  <a:gd name="connsiteY10" fmla="*/ 726509 h 920663"/>
                  <a:gd name="connsiteX11" fmla="*/ 425885 w 638828"/>
                  <a:gd name="connsiteY11" fmla="*/ 657616 h 920663"/>
                  <a:gd name="connsiteX12" fmla="*/ 306888 w 638828"/>
                  <a:gd name="connsiteY12" fmla="*/ 582460 h 920663"/>
                  <a:gd name="connsiteX13" fmla="*/ 212943 w 638828"/>
                  <a:gd name="connsiteY13" fmla="*/ 494778 h 920663"/>
                  <a:gd name="connsiteX14" fmla="*/ 175365 w 638828"/>
                  <a:gd name="connsiteY14" fmla="*/ 231731 h 920663"/>
                  <a:gd name="connsiteX15" fmla="*/ 175365 w 638828"/>
                  <a:gd name="connsiteY15" fmla="*/ 231731 h 920663"/>
                  <a:gd name="connsiteX16" fmla="*/ 288099 w 638828"/>
                  <a:gd name="connsiteY16" fmla="*/ 0 h 920663"/>
                  <a:gd name="connsiteX17" fmla="*/ 162839 w 638828"/>
                  <a:gd name="connsiteY17" fmla="*/ 87682 h 920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38828" h="920663">
                    <a:moveTo>
                      <a:pt x="162839" y="87682"/>
                    </a:moveTo>
                    <a:lnTo>
                      <a:pt x="62630" y="194153"/>
                    </a:lnTo>
                    <a:lnTo>
                      <a:pt x="0" y="306887"/>
                    </a:lnTo>
                    <a:lnTo>
                      <a:pt x="0" y="469726"/>
                    </a:lnTo>
                    <a:lnTo>
                      <a:pt x="37578" y="582460"/>
                    </a:lnTo>
                    <a:lnTo>
                      <a:pt x="150313" y="676405"/>
                    </a:lnTo>
                    <a:lnTo>
                      <a:pt x="288099" y="801665"/>
                    </a:lnTo>
                    <a:lnTo>
                      <a:pt x="501041" y="914400"/>
                    </a:lnTo>
                    <a:lnTo>
                      <a:pt x="632565" y="920663"/>
                    </a:lnTo>
                    <a:lnTo>
                      <a:pt x="638828" y="851770"/>
                    </a:lnTo>
                    <a:lnTo>
                      <a:pt x="544882" y="726509"/>
                    </a:lnTo>
                    <a:lnTo>
                      <a:pt x="425885" y="657616"/>
                    </a:lnTo>
                    <a:lnTo>
                      <a:pt x="306888" y="582460"/>
                    </a:lnTo>
                    <a:lnTo>
                      <a:pt x="212943" y="494778"/>
                    </a:lnTo>
                    <a:lnTo>
                      <a:pt x="175365" y="231731"/>
                    </a:lnTo>
                    <a:lnTo>
                      <a:pt x="175365" y="231731"/>
                    </a:lnTo>
                    <a:lnTo>
                      <a:pt x="288099" y="0"/>
                    </a:lnTo>
                    <a:lnTo>
                      <a:pt x="162839" y="87682"/>
                    </a:lnTo>
                    <a:close/>
                  </a:path>
                </a:pathLst>
              </a:custGeom>
              <a:solidFill>
                <a:schemeClr val="accent3">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endParaRPr lang="zh-CN" altLang="en-US" sz="2400">
                  <a:solidFill>
                    <a:srgbClr val="FFFFFF"/>
                  </a:solidFill>
                </a:endParaRPr>
              </a:p>
            </p:txBody>
          </p:sp>
          <p:sp>
            <p:nvSpPr>
              <p:cNvPr id="59" name="任意形状 17">
                <a:extLst>
                  <a:ext uri="{FF2B5EF4-FFF2-40B4-BE49-F238E27FC236}">
                    <a16:creationId xmlns:a16="http://schemas.microsoft.com/office/drawing/2014/main" id="{927596D8-8299-4FB2-B103-1E9CE9D0BED0}"/>
                  </a:ext>
                </a:extLst>
              </p:cNvPr>
              <p:cNvSpPr/>
              <p:nvPr/>
            </p:nvSpPr>
            <p:spPr>
              <a:xfrm rot="722686">
                <a:off x="1916115" y="3417711"/>
                <a:ext cx="457201" cy="471925"/>
              </a:xfrm>
              <a:custGeom>
                <a:avLst/>
                <a:gdLst>
                  <a:gd name="connsiteX0" fmla="*/ 168965 w 457200"/>
                  <a:gd name="connsiteY0" fmla="*/ 397566 h 397566"/>
                  <a:gd name="connsiteX1" fmla="*/ 457200 w 457200"/>
                  <a:gd name="connsiteY1" fmla="*/ 248479 h 397566"/>
                  <a:gd name="connsiteX2" fmla="*/ 447261 w 457200"/>
                  <a:gd name="connsiteY2" fmla="*/ 109331 h 397566"/>
                  <a:gd name="connsiteX3" fmla="*/ 377687 w 457200"/>
                  <a:gd name="connsiteY3" fmla="*/ 19879 h 397566"/>
                  <a:gd name="connsiteX4" fmla="*/ 238539 w 457200"/>
                  <a:gd name="connsiteY4" fmla="*/ 0 h 397566"/>
                  <a:gd name="connsiteX5" fmla="*/ 109330 w 457200"/>
                  <a:gd name="connsiteY5" fmla="*/ 19879 h 397566"/>
                  <a:gd name="connsiteX6" fmla="*/ 69574 w 457200"/>
                  <a:gd name="connsiteY6" fmla="*/ 149087 h 397566"/>
                  <a:gd name="connsiteX7" fmla="*/ 0 w 457200"/>
                  <a:gd name="connsiteY7" fmla="*/ 198783 h 397566"/>
                  <a:gd name="connsiteX8" fmla="*/ 49695 w 457200"/>
                  <a:gd name="connsiteY8" fmla="*/ 318053 h 397566"/>
                  <a:gd name="connsiteX9" fmla="*/ 168965 w 457200"/>
                  <a:gd name="connsiteY9" fmla="*/ 397566 h 397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200" h="397566">
                    <a:moveTo>
                      <a:pt x="168965" y="397566"/>
                    </a:moveTo>
                    <a:lnTo>
                      <a:pt x="457200" y="248479"/>
                    </a:lnTo>
                    <a:lnTo>
                      <a:pt x="447261" y="109331"/>
                    </a:lnTo>
                    <a:lnTo>
                      <a:pt x="377687" y="19879"/>
                    </a:lnTo>
                    <a:lnTo>
                      <a:pt x="238539" y="0"/>
                    </a:lnTo>
                    <a:lnTo>
                      <a:pt x="109330" y="19879"/>
                    </a:lnTo>
                    <a:lnTo>
                      <a:pt x="69574" y="149087"/>
                    </a:lnTo>
                    <a:lnTo>
                      <a:pt x="0" y="198783"/>
                    </a:lnTo>
                    <a:lnTo>
                      <a:pt x="49695" y="318053"/>
                    </a:lnTo>
                    <a:lnTo>
                      <a:pt x="168965" y="397566"/>
                    </a:lnTo>
                    <a:close/>
                  </a:path>
                </a:pathLst>
              </a:custGeom>
              <a:solidFill>
                <a:srgbClr val="EB8CBC">
                  <a:alpha val="74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endParaRPr lang="zh-CN" altLang="en-US" sz="2400">
                  <a:solidFill>
                    <a:srgbClr val="FFFFFF"/>
                  </a:solidFill>
                </a:endParaRPr>
              </a:p>
            </p:txBody>
          </p:sp>
        </p:grpSp>
        <p:grpSp>
          <p:nvGrpSpPr>
            <p:cNvPr id="25" name="组合 24">
              <a:extLst>
                <a:ext uri="{FF2B5EF4-FFF2-40B4-BE49-F238E27FC236}">
                  <a16:creationId xmlns:a16="http://schemas.microsoft.com/office/drawing/2014/main" id="{E94D3781-A62E-4903-A684-DC37E88B5989}"/>
                </a:ext>
              </a:extLst>
            </p:cNvPr>
            <p:cNvGrpSpPr/>
            <p:nvPr/>
          </p:nvGrpSpPr>
          <p:grpSpPr>
            <a:xfrm>
              <a:off x="4606683" y="2367012"/>
              <a:ext cx="4122901" cy="3878066"/>
              <a:chOff x="6618402" y="2991111"/>
              <a:chExt cx="4122901" cy="3878066"/>
            </a:xfrm>
          </p:grpSpPr>
          <p:sp>
            <p:nvSpPr>
              <p:cNvPr id="31" name="任意形状 5">
                <a:extLst>
                  <a:ext uri="{FF2B5EF4-FFF2-40B4-BE49-F238E27FC236}">
                    <a16:creationId xmlns:a16="http://schemas.microsoft.com/office/drawing/2014/main" id="{1E77E420-E5DA-490A-97F1-F9F9CE51DE8A}"/>
                  </a:ext>
                </a:extLst>
              </p:cNvPr>
              <p:cNvSpPr/>
              <p:nvPr/>
            </p:nvSpPr>
            <p:spPr>
              <a:xfrm>
                <a:off x="6870634" y="2991111"/>
                <a:ext cx="3150678" cy="3872509"/>
              </a:xfrm>
              <a:custGeom>
                <a:avLst/>
                <a:gdLst>
                  <a:gd name="connsiteX0" fmla="*/ 2476424 w 3150679"/>
                  <a:gd name="connsiteY0" fmla="*/ 1591733 h 3872511"/>
                  <a:gd name="connsiteX1" fmla="*/ 2633442 w 3150679"/>
                  <a:gd name="connsiteY1" fmla="*/ 1559406 h 3872511"/>
                  <a:gd name="connsiteX2" fmla="*/ 2795079 w 3150679"/>
                  <a:gd name="connsiteY2" fmla="*/ 1402388 h 3872511"/>
                  <a:gd name="connsiteX3" fmla="*/ 2855115 w 3150679"/>
                  <a:gd name="connsiteY3" fmla="*/ 1296169 h 3872511"/>
                  <a:gd name="connsiteX4" fmla="*/ 2965952 w 3150679"/>
                  <a:gd name="connsiteY4" fmla="*/ 1286933 h 3872511"/>
                  <a:gd name="connsiteX5" fmla="*/ 2979806 w 3150679"/>
                  <a:gd name="connsiteY5" fmla="*/ 1370060 h 3872511"/>
                  <a:gd name="connsiteX6" fmla="*/ 2979806 w 3150679"/>
                  <a:gd name="connsiteY6" fmla="*/ 1370060 h 3872511"/>
                  <a:gd name="connsiteX7" fmla="*/ 3122970 w 3150679"/>
                  <a:gd name="connsiteY7" fmla="*/ 1397769 h 3872511"/>
                  <a:gd name="connsiteX8" fmla="*/ 3132206 w 3150679"/>
                  <a:gd name="connsiteY8" fmla="*/ 1420860 h 3872511"/>
                  <a:gd name="connsiteX9" fmla="*/ 3104497 w 3150679"/>
                  <a:gd name="connsiteY9" fmla="*/ 1490133 h 3872511"/>
                  <a:gd name="connsiteX10" fmla="*/ 3104497 w 3150679"/>
                  <a:gd name="connsiteY10" fmla="*/ 1540933 h 3872511"/>
                  <a:gd name="connsiteX11" fmla="*/ 3076788 w 3150679"/>
                  <a:gd name="connsiteY11" fmla="*/ 1600969 h 3872511"/>
                  <a:gd name="connsiteX12" fmla="*/ 3062933 w 3150679"/>
                  <a:gd name="connsiteY12" fmla="*/ 1748751 h 3872511"/>
                  <a:gd name="connsiteX13" fmla="*/ 3044461 w 3150679"/>
                  <a:gd name="connsiteY13" fmla="*/ 1804169 h 3872511"/>
                  <a:gd name="connsiteX14" fmla="*/ 3049079 w 3150679"/>
                  <a:gd name="connsiteY14" fmla="*/ 1938097 h 3872511"/>
                  <a:gd name="connsiteX15" fmla="*/ 3146061 w 3150679"/>
                  <a:gd name="connsiteY15" fmla="*/ 2011988 h 3872511"/>
                  <a:gd name="connsiteX16" fmla="*/ 3150679 w 3150679"/>
                  <a:gd name="connsiteY16" fmla="*/ 2150533 h 3872511"/>
                  <a:gd name="connsiteX17" fmla="*/ 3099879 w 3150679"/>
                  <a:gd name="connsiteY17" fmla="*/ 2247515 h 3872511"/>
                  <a:gd name="connsiteX18" fmla="*/ 2984424 w 3150679"/>
                  <a:gd name="connsiteY18" fmla="*/ 2316788 h 3872511"/>
                  <a:gd name="connsiteX19" fmla="*/ 2979806 w 3150679"/>
                  <a:gd name="connsiteY19" fmla="*/ 2390678 h 3872511"/>
                  <a:gd name="connsiteX20" fmla="*/ 2905915 w 3150679"/>
                  <a:gd name="connsiteY20" fmla="*/ 2436860 h 3872511"/>
                  <a:gd name="connsiteX21" fmla="*/ 2859733 w 3150679"/>
                  <a:gd name="connsiteY21" fmla="*/ 2547697 h 3872511"/>
                  <a:gd name="connsiteX22" fmla="*/ 2730424 w 3150679"/>
                  <a:gd name="connsiteY22" fmla="*/ 2686242 h 3872511"/>
                  <a:gd name="connsiteX23" fmla="*/ 2619588 w 3150679"/>
                  <a:gd name="connsiteY23" fmla="*/ 2769369 h 3872511"/>
                  <a:gd name="connsiteX24" fmla="*/ 2578024 w 3150679"/>
                  <a:gd name="connsiteY24" fmla="*/ 2889442 h 3872511"/>
                  <a:gd name="connsiteX25" fmla="*/ 2628824 w 3150679"/>
                  <a:gd name="connsiteY25" fmla="*/ 2935624 h 3872511"/>
                  <a:gd name="connsiteX26" fmla="*/ 2758133 w 3150679"/>
                  <a:gd name="connsiteY26" fmla="*/ 2995660 h 3872511"/>
                  <a:gd name="connsiteX27" fmla="*/ 2905915 w 3150679"/>
                  <a:gd name="connsiteY27" fmla="*/ 2986424 h 3872511"/>
                  <a:gd name="connsiteX28" fmla="*/ 2896679 w 3150679"/>
                  <a:gd name="connsiteY28" fmla="*/ 3124969 h 3872511"/>
                  <a:gd name="connsiteX29" fmla="*/ 2830177 w 3150679"/>
                  <a:gd name="connsiteY29" fmla="*/ 3252893 h 3872511"/>
                  <a:gd name="connsiteX30" fmla="*/ 2733657 w 3150679"/>
                  <a:gd name="connsiteY30" fmla="*/ 3186853 h 3872511"/>
                  <a:gd name="connsiteX31" fmla="*/ 2682857 w 3150679"/>
                  <a:gd name="connsiteY31" fmla="*/ 3232573 h 3872511"/>
                  <a:gd name="connsiteX32" fmla="*/ 2637137 w 3150679"/>
                  <a:gd name="connsiteY32" fmla="*/ 3318933 h 3872511"/>
                  <a:gd name="connsiteX33" fmla="*/ 2632104 w 3150679"/>
                  <a:gd name="connsiteY33" fmla="*/ 3376854 h 3872511"/>
                  <a:gd name="connsiteX34" fmla="*/ 2529555 w 3150679"/>
                  <a:gd name="connsiteY34" fmla="*/ 3513587 h 3872511"/>
                  <a:gd name="connsiteX35" fmla="*/ 2521009 w 3150679"/>
                  <a:gd name="connsiteY35" fmla="*/ 3599045 h 3872511"/>
                  <a:gd name="connsiteX36" fmla="*/ 2384276 w 3150679"/>
                  <a:gd name="connsiteY36" fmla="*/ 3658866 h 3872511"/>
                  <a:gd name="connsiteX37" fmla="*/ 2281727 w 3150679"/>
                  <a:gd name="connsiteY37" fmla="*/ 3684503 h 3872511"/>
                  <a:gd name="connsiteX38" fmla="*/ 2247544 w 3150679"/>
                  <a:gd name="connsiteY38" fmla="*/ 3573408 h 3872511"/>
                  <a:gd name="connsiteX39" fmla="*/ 2144994 w 3150679"/>
                  <a:gd name="connsiteY39" fmla="*/ 3402492 h 3872511"/>
                  <a:gd name="connsiteX40" fmla="*/ 2025353 w 3150679"/>
                  <a:gd name="connsiteY40" fmla="*/ 3522133 h 3872511"/>
                  <a:gd name="connsiteX41" fmla="*/ 2025353 w 3150679"/>
                  <a:gd name="connsiteY41" fmla="*/ 3522133 h 3872511"/>
                  <a:gd name="connsiteX42" fmla="*/ 1948441 w 3150679"/>
                  <a:gd name="connsiteY42" fmla="*/ 3445221 h 3872511"/>
                  <a:gd name="connsiteX43" fmla="*/ 1888620 w 3150679"/>
                  <a:gd name="connsiteY43" fmla="*/ 3436675 h 3872511"/>
                  <a:gd name="connsiteX44" fmla="*/ 1811708 w 3150679"/>
                  <a:gd name="connsiteY44" fmla="*/ 3393946 h 3872511"/>
                  <a:gd name="connsiteX45" fmla="*/ 1743342 w 3150679"/>
                  <a:gd name="connsiteY45" fmla="*/ 3411038 h 3872511"/>
                  <a:gd name="connsiteX46" fmla="*/ 1666430 w 3150679"/>
                  <a:gd name="connsiteY46" fmla="*/ 3539225 h 3872511"/>
                  <a:gd name="connsiteX47" fmla="*/ 1606609 w 3150679"/>
                  <a:gd name="connsiteY47" fmla="*/ 3590499 h 3872511"/>
                  <a:gd name="connsiteX48" fmla="*/ 1435693 w 3150679"/>
                  <a:gd name="connsiteY48" fmla="*/ 3581954 h 3872511"/>
                  <a:gd name="connsiteX49" fmla="*/ 1418602 w 3150679"/>
                  <a:gd name="connsiteY49" fmla="*/ 3693049 h 3872511"/>
                  <a:gd name="connsiteX50" fmla="*/ 1290415 w 3150679"/>
                  <a:gd name="connsiteY50" fmla="*/ 3846873 h 3872511"/>
                  <a:gd name="connsiteX51" fmla="*/ 1196411 w 3150679"/>
                  <a:gd name="connsiteY51" fmla="*/ 3872511 h 3872511"/>
                  <a:gd name="connsiteX52" fmla="*/ 1076770 w 3150679"/>
                  <a:gd name="connsiteY52" fmla="*/ 3804144 h 3872511"/>
                  <a:gd name="connsiteX53" fmla="*/ 1008404 w 3150679"/>
                  <a:gd name="connsiteY53" fmla="*/ 3556316 h 3872511"/>
                  <a:gd name="connsiteX54" fmla="*/ 692209 w 3150679"/>
                  <a:gd name="connsiteY54" fmla="*/ 3291397 h 3872511"/>
                  <a:gd name="connsiteX55" fmla="*/ 683663 w 3150679"/>
                  <a:gd name="connsiteY55" fmla="*/ 3223030 h 3872511"/>
                  <a:gd name="connsiteX56" fmla="*/ 495656 w 3150679"/>
                  <a:gd name="connsiteY56" fmla="*/ 3026477 h 3872511"/>
                  <a:gd name="connsiteX57" fmla="*/ 307648 w 3150679"/>
                  <a:gd name="connsiteY57" fmla="*/ 2983748 h 3872511"/>
                  <a:gd name="connsiteX58" fmla="*/ 273465 w 3150679"/>
                  <a:gd name="connsiteY58" fmla="*/ 2556458 h 3872511"/>
                  <a:gd name="connsiteX59" fmla="*/ 564022 w 3150679"/>
                  <a:gd name="connsiteY59" fmla="*/ 2488092 h 3872511"/>
                  <a:gd name="connsiteX60" fmla="*/ 606751 w 3150679"/>
                  <a:gd name="connsiteY60" fmla="*/ 2308630 h 3872511"/>
                  <a:gd name="connsiteX61" fmla="*/ 734938 w 3150679"/>
                  <a:gd name="connsiteY61" fmla="*/ 2248810 h 3872511"/>
                  <a:gd name="connsiteX62" fmla="*/ 760576 w 3150679"/>
                  <a:gd name="connsiteY62" fmla="*/ 2206081 h 3872511"/>
                  <a:gd name="connsiteX63" fmla="*/ 572568 w 3150679"/>
                  <a:gd name="connsiteY63" fmla="*/ 2206081 h 3872511"/>
                  <a:gd name="connsiteX64" fmla="*/ 418744 w 3150679"/>
                  <a:gd name="connsiteY64" fmla="*/ 2077894 h 3872511"/>
                  <a:gd name="connsiteX65" fmla="*/ 692209 w 3150679"/>
                  <a:gd name="connsiteY65" fmla="*/ 1958253 h 3872511"/>
                  <a:gd name="connsiteX66" fmla="*/ 478564 w 3150679"/>
                  <a:gd name="connsiteY66" fmla="*/ 1667696 h 3872511"/>
                  <a:gd name="connsiteX67" fmla="*/ 487110 w 3150679"/>
                  <a:gd name="connsiteY67" fmla="*/ 1565146 h 3872511"/>
                  <a:gd name="connsiteX68" fmla="*/ 299103 w 3150679"/>
                  <a:gd name="connsiteY68" fmla="*/ 1513871 h 3872511"/>
                  <a:gd name="connsiteX69" fmla="*/ 299103 w 3150679"/>
                  <a:gd name="connsiteY69" fmla="*/ 1334410 h 3872511"/>
                  <a:gd name="connsiteX70" fmla="*/ 341832 w 3150679"/>
                  <a:gd name="connsiteY70" fmla="*/ 1163494 h 3872511"/>
                  <a:gd name="connsiteX71" fmla="*/ 393106 w 3150679"/>
                  <a:gd name="connsiteY71" fmla="*/ 1112219 h 3872511"/>
                  <a:gd name="connsiteX72" fmla="*/ 341832 w 3150679"/>
                  <a:gd name="connsiteY72" fmla="*/ 966940 h 3872511"/>
                  <a:gd name="connsiteX73" fmla="*/ 247828 w 3150679"/>
                  <a:gd name="connsiteY73" fmla="*/ 1112219 h 3872511"/>
                  <a:gd name="connsiteX74" fmla="*/ 170916 w 3150679"/>
                  <a:gd name="connsiteY74" fmla="*/ 1103673 h 3872511"/>
                  <a:gd name="connsiteX75" fmla="*/ 145278 w 3150679"/>
                  <a:gd name="connsiteY75" fmla="*/ 881483 h 3872511"/>
                  <a:gd name="connsiteX76" fmla="*/ 0 w 3150679"/>
                  <a:gd name="connsiteY76" fmla="*/ 787479 h 3872511"/>
                  <a:gd name="connsiteX77" fmla="*/ 153824 w 3150679"/>
                  <a:gd name="connsiteY77" fmla="*/ 531105 h 3872511"/>
                  <a:gd name="connsiteX78" fmla="*/ 94004 w 3150679"/>
                  <a:gd name="connsiteY78" fmla="*/ 394372 h 3872511"/>
                  <a:gd name="connsiteX79" fmla="*/ 119641 w 3150679"/>
                  <a:gd name="connsiteY79" fmla="*/ 334552 h 3872511"/>
                  <a:gd name="connsiteX80" fmla="*/ 538385 w 3150679"/>
                  <a:gd name="connsiteY80" fmla="*/ 274731 h 3872511"/>
                  <a:gd name="connsiteX81" fmla="*/ 615297 w 3150679"/>
                  <a:gd name="connsiteY81" fmla="*/ 180727 h 3872511"/>
                  <a:gd name="connsiteX82" fmla="*/ 863125 w 3150679"/>
                  <a:gd name="connsiteY82" fmla="*/ 155090 h 3872511"/>
                  <a:gd name="connsiteX83" fmla="*/ 999858 w 3150679"/>
                  <a:gd name="connsiteY83" fmla="*/ 232002 h 3872511"/>
                  <a:gd name="connsiteX84" fmla="*/ 1191030 w 3150679"/>
                  <a:gd name="connsiteY84" fmla="*/ 211666 h 3872511"/>
                  <a:gd name="connsiteX85" fmla="*/ 1199497 w 3150679"/>
                  <a:gd name="connsiteY85" fmla="*/ 127000 h 3872511"/>
                  <a:gd name="connsiteX86" fmla="*/ 1123297 w 3150679"/>
                  <a:gd name="connsiteY86" fmla="*/ 42333 h 3872511"/>
                  <a:gd name="connsiteX87" fmla="*/ 1241830 w 3150679"/>
                  <a:gd name="connsiteY87" fmla="*/ 0 h 3872511"/>
                  <a:gd name="connsiteX88" fmla="*/ 1478897 w 3150679"/>
                  <a:gd name="connsiteY88" fmla="*/ 84666 h 3872511"/>
                  <a:gd name="connsiteX89" fmla="*/ 1470430 w 3150679"/>
                  <a:gd name="connsiteY89" fmla="*/ 338666 h 3872511"/>
                  <a:gd name="connsiteX90" fmla="*/ 1580497 w 3150679"/>
                  <a:gd name="connsiteY90" fmla="*/ 431800 h 3872511"/>
                  <a:gd name="connsiteX91" fmla="*/ 1910697 w 3150679"/>
                  <a:gd name="connsiteY91" fmla="*/ 457200 h 3872511"/>
                  <a:gd name="connsiteX92" fmla="*/ 1995364 w 3150679"/>
                  <a:gd name="connsiteY92" fmla="*/ 550333 h 3872511"/>
                  <a:gd name="connsiteX93" fmla="*/ 1995364 w 3150679"/>
                  <a:gd name="connsiteY93" fmla="*/ 753533 h 3872511"/>
                  <a:gd name="connsiteX94" fmla="*/ 1936097 w 3150679"/>
                  <a:gd name="connsiteY94" fmla="*/ 914400 h 3872511"/>
                  <a:gd name="connsiteX95" fmla="*/ 2003830 w 3150679"/>
                  <a:gd name="connsiteY95" fmla="*/ 1024466 h 3872511"/>
                  <a:gd name="connsiteX96" fmla="*/ 2020764 w 3150679"/>
                  <a:gd name="connsiteY96" fmla="*/ 1143000 h 3872511"/>
                  <a:gd name="connsiteX97" fmla="*/ 2105430 w 3150679"/>
                  <a:gd name="connsiteY97" fmla="*/ 1143000 h 3872511"/>
                  <a:gd name="connsiteX98" fmla="*/ 2274764 w 3150679"/>
                  <a:gd name="connsiteY98" fmla="*/ 1092200 h 3872511"/>
                  <a:gd name="connsiteX99" fmla="*/ 2334030 w 3150679"/>
                  <a:gd name="connsiteY99" fmla="*/ 1312333 h 3872511"/>
                  <a:gd name="connsiteX100" fmla="*/ 2342497 w 3150679"/>
                  <a:gd name="connsiteY100" fmla="*/ 1435704 h 3872511"/>
                  <a:gd name="connsiteX101" fmla="*/ 2476424 w 3150679"/>
                  <a:gd name="connsiteY101" fmla="*/ 1591733 h 3872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3150679" h="3872511">
                    <a:moveTo>
                      <a:pt x="2476424" y="1591733"/>
                    </a:moveTo>
                    <a:lnTo>
                      <a:pt x="2633442" y="1559406"/>
                    </a:lnTo>
                    <a:lnTo>
                      <a:pt x="2795079" y="1402388"/>
                    </a:lnTo>
                    <a:lnTo>
                      <a:pt x="2855115" y="1296169"/>
                    </a:lnTo>
                    <a:lnTo>
                      <a:pt x="2965952" y="1286933"/>
                    </a:lnTo>
                    <a:lnTo>
                      <a:pt x="2979806" y="1370060"/>
                    </a:lnTo>
                    <a:lnTo>
                      <a:pt x="2979806" y="1370060"/>
                    </a:lnTo>
                    <a:lnTo>
                      <a:pt x="3122970" y="1397769"/>
                    </a:lnTo>
                    <a:lnTo>
                      <a:pt x="3132206" y="1420860"/>
                    </a:lnTo>
                    <a:lnTo>
                      <a:pt x="3104497" y="1490133"/>
                    </a:lnTo>
                    <a:lnTo>
                      <a:pt x="3104497" y="1540933"/>
                    </a:lnTo>
                    <a:lnTo>
                      <a:pt x="3076788" y="1600969"/>
                    </a:lnTo>
                    <a:lnTo>
                      <a:pt x="3062933" y="1748751"/>
                    </a:lnTo>
                    <a:lnTo>
                      <a:pt x="3044461" y="1804169"/>
                    </a:lnTo>
                    <a:lnTo>
                      <a:pt x="3049079" y="1938097"/>
                    </a:lnTo>
                    <a:lnTo>
                      <a:pt x="3146061" y="2011988"/>
                    </a:lnTo>
                    <a:lnTo>
                      <a:pt x="3150679" y="2150533"/>
                    </a:lnTo>
                    <a:lnTo>
                      <a:pt x="3099879" y="2247515"/>
                    </a:lnTo>
                    <a:lnTo>
                      <a:pt x="2984424" y="2316788"/>
                    </a:lnTo>
                    <a:lnTo>
                      <a:pt x="2979806" y="2390678"/>
                    </a:lnTo>
                    <a:lnTo>
                      <a:pt x="2905915" y="2436860"/>
                    </a:lnTo>
                    <a:lnTo>
                      <a:pt x="2859733" y="2547697"/>
                    </a:lnTo>
                    <a:lnTo>
                      <a:pt x="2730424" y="2686242"/>
                    </a:lnTo>
                    <a:lnTo>
                      <a:pt x="2619588" y="2769369"/>
                    </a:lnTo>
                    <a:lnTo>
                      <a:pt x="2578024" y="2889442"/>
                    </a:lnTo>
                    <a:lnTo>
                      <a:pt x="2628824" y="2935624"/>
                    </a:lnTo>
                    <a:lnTo>
                      <a:pt x="2758133" y="2995660"/>
                    </a:lnTo>
                    <a:lnTo>
                      <a:pt x="2905915" y="2986424"/>
                    </a:lnTo>
                    <a:lnTo>
                      <a:pt x="2896679" y="3124969"/>
                    </a:lnTo>
                    <a:lnTo>
                      <a:pt x="2830177" y="3252893"/>
                    </a:lnTo>
                    <a:lnTo>
                      <a:pt x="2733657" y="3186853"/>
                    </a:lnTo>
                    <a:lnTo>
                      <a:pt x="2682857" y="3232573"/>
                    </a:lnTo>
                    <a:lnTo>
                      <a:pt x="2637137" y="3318933"/>
                    </a:lnTo>
                    <a:lnTo>
                      <a:pt x="2632104" y="3376854"/>
                    </a:lnTo>
                    <a:lnTo>
                      <a:pt x="2529555" y="3513587"/>
                    </a:lnTo>
                    <a:lnTo>
                      <a:pt x="2521009" y="3599045"/>
                    </a:lnTo>
                    <a:lnTo>
                      <a:pt x="2384276" y="3658866"/>
                    </a:lnTo>
                    <a:lnTo>
                      <a:pt x="2281727" y="3684503"/>
                    </a:lnTo>
                    <a:lnTo>
                      <a:pt x="2247544" y="3573408"/>
                    </a:lnTo>
                    <a:lnTo>
                      <a:pt x="2144994" y="3402492"/>
                    </a:lnTo>
                    <a:lnTo>
                      <a:pt x="2025353" y="3522133"/>
                    </a:lnTo>
                    <a:lnTo>
                      <a:pt x="2025353" y="3522133"/>
                    </a:lnTo>
                    <a:lnTo>
                      <a:pt x="1948441" y="3445221"/>
                    </a:lnTo>
                    <a:lnTo>
                      <a:pt x="1888620" y="3436675"/>
                    </a:lnTo>
                    <a:lnTo>
                      <a:pt x="1811708" y="3393946"/>
                    </a:lnTo>
                    <a:lnTo>
                      <a:pt x="1743342" y="3411038"/>
                    </a:lnTo>
                    <a:lnTo>
                      <a:pt x="1666430" y="3539225"/>
                    </a:lnTo>
                    <a:lnTo>
                      <a:pt x="1606609" y="3590499"/>
                    </a:lnTo>
                    <a:lnTo>
                      <a:pt x="1435693" y="3581954"/>
                    </a:lnTo>
                    <a:lnTo>
                      <a:pt x="1418602" y="3693049"/>
                    </a:lnTo>
                    <a:lnTo>
                      <a:pt x="1290415" y="3846873"/>
                    </a:lnTo>
                    <a:lnTo>
                      <a:pt x="1196411" y="3872511"/>
                    </a:lnTo>
                    <a:lnTo>
                      <a:pt x="1076770" y="3804144"/>
                    </a:lnTo>
                    <a:lnTo>
                      <a:pt x="1008404" y="3556316"/>
                    </a:lnTo>
                    <a:lnTo>
                      <a:pt x="692209" y="3291397"/>
                    </a:lnTo>
                    <a:lnTo>
                      <a:pt x="683663" y="3223030"/>
                    </a:lnTo>
                    <a:lnTo>
                      <a:pt x="495656" y="3026477"/>
                    </a:lnTo>
                    <a:lnTo>
                      <a:pt x="307648" y="2983748"/>
                    </a:lnTo>
                    <a:lnTo>
                      <a:pt x="273465" y="2556458"/>
                    </a:lnTo>
                    <a:lnTo>
                      <a:pt x="564022" y="2488092"/>
                    </a:lnTo>
                    <a:lnTo>
                      <a:pt x="606751" y="2308630"/>
                    </a:lnTo>
                    <a:lnTo>
                      <a:pt x="734938" y="2248810"/>
                    </a:lnTo>
                    <a:lnTo>
                      <a:pt x="760576" y="2206081"/>
                    </a:lnTo>
                    <a:lnTo>
                      <a:pt x="572568" y="2206081"/>
                    </a:lnTo>
                    <a:lnTo>
                      <a:pt x="418744" y="2077894"/>
                    </a:lnTo>
                    <a:lnTo>
                      <a:pt x="692209" y="1958253"/>
                    </a:lnTo>
                    <a:lnTo>
                      <a:pt x="478564" y="1667696"/>
                    </a:lnTo>
                    <a:lnTo>
                      <a:pt x="487110" y="1565146"/>
                    </a:lnTo>
                    <a:lnTo>
                      <a:pt x="299103" y="1513871"/>
                    </a:lnTo>
                    <a:lnTo>
                      <a:pt x="299103" y="1334410"/>
                    </a:lnTo>
                    <a:lnTo>
                      <a:pt x="341832" y="1163494"/>
                    </a:lnTo>
                    <a:lnTo>
                      <a:pt x="393106" y="1112219"/>
                    </a:lnTo>
                    <a:lnTo>
                      <a:pt x="341832" y="966940"/>
                    </a:lnTo>
                    <a:lnTo>
                      <a:pt x="247828" y="1112219"/>
                    </a:lnTo>
                    <a:lnTo>
                      <a:pt x="170916" y="1103673"/>
                    </a:lnTo>
                    <a:lnTo>
                      <a:pt x="145278" y="881483"/>
                    </a:lnTo>
                    <a:lnTo>
                      <a:pt x="0" y="787479"/>
                    </a:lnTo>
                    <a:lnTo>
                      <a:pt x="153824" y="531105"/>
                    </a:lnTo>
                    <a:lnTo>
                      <a:pt x="94004" y="394372"/>
                    </a:lnTo>
                    <a:lnTo>
                      <a:pt x="119641" y="334552"/>
                    </a:lnTo>
                    <a:lnTo>
                      <a:pt x="538385" y="274731"/>
                    </a:lnTo>
                    <a:lnTo>
                      <a:pt x="615297" y="180727"/>
                    </a:lnTo>
                    <a:lnTo>
                      <a:pt x="863125" y="155090"/>
                    </a:lnTo>
                    <a:lnTo>
                      <a:pt x="999858" y="232002"/>
                    </a:lnTo>
                    <a:lnTo>
                      <a:pt x="1191030" y="211666"/>
                    </a:lnTo>
                    <a:lnTo>
                      <a:pt x="1199497" y="127000"/>
                    </a:lnTo>
                    <a:lnTo>
                      <a:pt x="1123297" y="42333"/>
                    </a:lnTo>
                    <a:lnTo>
                      <a:pt x="1241830" y="0"/>
                    </a:lnTo>
                    <a:lnTo>
                      <a:pt x="1478897" y="84666"/>
                    </a:lnTo>
                    <a:lnTo>
                      <a:pt x="1470430" y="338666"/>
                    </a:lnTo>
                    <a:lnTo>
                      <a:pt x="1580497" y="431800"/>
                    </a:lnTo>
                    <a:lnTo>
                      <a:pt x="1910697" y="457200"/>
                    </a:lnTo>
                    <a:lnTo>
                      <a:pt x="1995364" y="550333"/>
                    </a:lnTo>
                    <a:lnTo>
                      <a:pt x="1995364" y="753533"/>
                    </a:lnTo>
                    <a:lnTo>
                      <a:pt x="1936097" y="914400"/>
                    </a:lnTo>
                    <a:lnTo>
                      <a:pt x="2003830" y="1024466"/>
                    </a:lnTo>
                    <a:lnTo>
                      <a:pt x="2020764" y="1143000"/>
                    </a:lnTo>
                    <a:lnTo>
                      <a:pt x="2105430" y="1143000"/>
                    </a:lnTo>
                    <a:lnTo>
                      <a:pt x="2274764" y="1092200"/>
                    </a:lnTo>
                    <a:lnTo>
                      <a:pt x="2334030" y="1312333"/>
                    </a:lnTo>
                    <a:lnTo>
                      <a:pt x="2342497" y="1435704"/>
                    </a:lnTo>
                    <a:lnTo>
                      <a:pt x="2476424" y="1591733"/>
                    </a:lnTo>
                    <a:close/>
                  </a:path>
                </a:pathLst>
              </a:custGeom>
              <a:solidFill>
                <a:srgbClr val="92D050">
                  <a:alpha val="65000"/>
                </a:srgbClr>
              </a:solidFill>
              <a:ln w="19050" cap="flat">
                <a:solidFill>
                  <a:schemeClr val="bg1">
                    <a:lumMod val="50000"/>
                  </a:schemeClr>
                </a:solidFill>
                <a:prstDash val="lgDashDot"/>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400" b="0" i="0" u="none" strike="noStrike" cap="none" spc="0" normalizeH="0" baseline="0" dirty="0">
                  <a:ln>
                    <a:noFill/>
                  </a:ln>
                  <a:solidFill>
                    <a:srgbClr val="FFFFFF"/>
                  </a:solidFill>
                  <a:effectLst/>
                  <a:uFillTx/>
                  <a:sym typeface="Helvetica Light"/>
                </a:endParaRPr>
              </a:p>
            </p:txBody>
          </p:sp>
          <p:sp>
            <p:nvSpPr>
              <p:cNvPr id="32" name="任意形状 6">
                <a:extLst>
                  <a:ext uri="{FF2B5EF4-FFF2-40B4-BE49-F238E27FC236}">
                    <a16:creationId xmlns:a16="http://schemas.microsoft.com/office/drawing/2014/main" id="{E220D218-FB4D-49BF-86B4-3094A010B0FB}"/>
                  </a:ext>
                </a:extLst>
              </p:cNvPr>
              <p:cNvSpPr/>
              <p:nvPr/>
            </p:nvSpPr>
            <p:spPr>
              <a:xfrm>
                <a:off x="7409046" y="5620434"/>
                <a:ext cx="2380713" cy="1248743"/>
              </a:xfrm>
              <a:custGeom>
                <a:avLst/>
                <a:gdLst>
                  <a:gd name="connsiteX0" fmla="*/ 2210200 w 2380713"/>
                  <a:gd name="connsiteY0" fmla="*/ 0 h 1248743"/>
                  <a:gd name="connsiteX1" fmla="*/ 2263531 w 2380713"/>
                  <a:gd name="connsiteY1" fmla="*/ 0 h 1248743"/>
                  <a:gd name="connsiteX2" fmla="*/ 2205222 w 2380713"/>
                  <a:gd name="connsiteY2" fmla="*/ 62474 h 1248743"/>
                  <a:gd name="connsiteX3" fmla="*/ 2094386 w 2380713"/>
                  <a:gd name="connsiteY3" fmla="*/ 145601 h 1248743"/>
                  <a:gd name="connsiteX4" fmla="*/ 2052822 w 2380713"/>
                  <a:gd name="connsiteY4" fmla="*/ 265674 h 1248743"/>
                  <a:gd name="connsiteX5" fmla="*/ 2103622 w 2380713"/>
                  <a:gd name="connsiteY5" fmla="*/ 311856 h 1248743"/>
                  <a:gd name="connsiteX6" fmla="*/ 2232931 w 2380713"/>
                  <a:gd name="connsiteY6" fmla="*/ 371892 h 1248743"/>
                  <a:gd name="connsiteX7" fmla="*/ 2380713 w 2380713"/>
                  <a:gd name="connsiteY7" fmla="*/ 362656 h 1248743"/>
                  <a:gd name="connsiteX8" fmla="*/ 2371477 w 2380713"/>
                  <a:gd name="connsiteY8" fmla="*/ 501201 h 1248743"/>
                  <a:gd name="connsiteX9" fmla="*/ 2304975 w 2380713"/>
                  <a:gd name="connsiteY9" fmla="*/ 629125 h 1248743"/>
                  <a:gd name="connsiteX10" fmla="*/ 2208455 w 2380713"/>
                  <a:gd name="connsiteY10" fmla="*/ 563085 h 1248743"/>
                  <a:gd name="connsiteX11" fmla="*/ 2157655 w 2380713"/>
                  <a:gd name="connsiteY11" fmla="*/ 608805 h 1248743"/>
                  <a:gd name="connsiteX12" fmla="*/ 2111935 w 2380713"/>
                  <a:gd name="connsiteY12" fmla="*/ 695165 h 1248743"/>
                  <a:gd name="connsiteX13" fmla="*/ 2106902 w 2380713"/>
                  <a:gd name="connsiteY13" fmla="*/ 753086 h 1248743"/>
                  <a:gd name="connsiteX14" fmla="*/ 2004353 w 2380713"/>
                  <a:gd name="connsiteY14" fmla="*/ 889819 h 1248743"/>
                  <a:gd name="connsiteX15" fmla="*/ 1995807 w 2380713"/>
                  <a:gd name="connsiteY15" fmla="*/ 975277 h 1248743"/>
                  <a:gd name="connsiteX16" fmla="*/ 1859074 w 2380713"/>
                  <a:gd name="connsiteY16" fmla="*/ 1035098 h 1248743"/>
                  <a:gd name="connsiteX17" fmla="*/ 1756525 w 2380713"/>
                  <a:gd name="connsiteY17" fmla="*/ 1060735 h 1248743"/>
                  <a:gd name="connsiteX18" fmla="*/ 1722342 w 2380713"/>
                  <a:gd name="connsiteY18" fmla="*/ 949640 h 1248743"/>
                  <a:gd name="connsiteX19" fmla="*/ 1619792 w 2380713"/>
                  <a:gd name="connsiteY19" fmla="*/ 778724 h 1248743"/>
                  <a:gd name="connsiteX20" fmla="*/ 1500151 w 2380713"/>
                  <a:gd name="connsiteY20" fmla="*/ 898365 h 1248743"/>
                  <a:gd name="connsiteX21" fmla="*/ 1423239 w 2380713"/>
                  <a:gd name="connsiteY21" fmla="*/ 821453 h 1248743"/>
                  <a:gd name="connsiteX22" fmla="*/ 1363418 w 2380713"/>
                  <a:gd name="connsiteY22" fmla="*/ 812907 h 1248743"/>
                  <a:gd name="connsiteX23" fmla="*/ 1286506 w 2380713"/>
                  <a:gd name="connsiteY23" fmla="*/ 770178 h 1248743"/>
                  <a:gd name="connsiteX24" fmla="*/ 1218140 w 2380713"/>
                  <a:gd name="connsiteY24" fmla="*/ 787270 h 1248743"/>
                  <a:gd name="connsiteX25" fmla="*/ 1141228 w 2380713"/>
                  <a:gd name="connsiteY25" fmla="*/ 915457 h 1248743"/>
                  <a:gd name="connsiteX26" fmla="*/ 1081407 w 2380713"/>
                  <a:gd name="connsiteY26" fmla="*/ 966731 h 1248743"/>
                  <a:gd name="connsiteX27" fmla="*/ 910491 w 2380713"/>
                  <a:gd name="connsiteY27" fmla="*/ 958186 h 1248743"/>
                  <a:gd name="connsiteX28" fmla="*/ 893400 w 2380713"/>
                  <a:gd name="connsiteY28" fmla="*/ 1069281 h 1248743"/>
                  <a:gd name="connsiteX29" fmla="*/ 765213 w 2380713"/>
                  <a:gd name="connsiteY29" fmla="*/ 1223105 h 1248743"/>
                  <a:gd name="connsiteX30" fmla="*/ 671209 w 2380713"/>
                  <a:gd name="connsiteY30" fmla="*/ 1248743 h 1248743"/>
                  <a:gd name="connsiteX31" fmla="*/ 551568 w 2380713"/>
                  <a:gd name="connsiteY31" fmla="*/ 1180376 h 1248743"/>
                  <a:gd name="connsiteX32" fmla="*/ 483202 w 2380713"/>
                  <a:gd name="connsiteY32" fmla="*/ 932548 h 1248743"/>
                  <a:gd name="connsiteX33" fmla="*/ 167007 w 2380713"/>
                  <a:gd name="connsiteY33" fmla="*/ 667629 h 1248743"/>
                  <a:gd name="connsiteX34" fmla="*/ 158461 w 2380713"/>
                  <a:gd name="connsiteY34" fmla="*/ 599262 h 1248743"/>
                  <a:gd name="connsiteX35" fmla="*/ 0 w 2380713"/>
                  <a:gd name="connsiteY35" fmla="*/ 433598 h 1248743"/>
                  <a:gd name="connsiteX36" fmla="*/ 219647 w 2380713"/>
                  <a:gd name="connsiteY36" fmla="*/ 433598 h 1248743"/>
                  <a:gd name="connsiteX37" fmla="*/ 321230 w 2380713"/>
                  <a:gd name="connsiteY37" fmla="*/ 524488 h 1248743"/>
                  <a:gd name="connsiteX38" fmla="*/ 506056 w 2380713"/>
                  <a:gd name="connsiteY38" fmla="*/ 592582 h 1248743"/>
                  <a:gd name="connsiteX39" fmla="*/ 671426 w 2380713"/>
                  <a:gd name="connsiteY39" fmla="*/ 592582 h 1248743"/>
                  <a:gd name="connsiteX40" fmla="*/ 797885 w 2380713"/>
                  <a:gd name="connsiteY40" fmla="*/ 514760 h 1248743"/>
                  <a:gd name="connsiteX41" fmla="*/ 914617 w 2380713"/>
                  <a:gd name="connsiteY41" fmla="*/ 398028 h 1248743"/>
                  <a:gd name="connsiteX42" fmla="*/ 1021621 w 2380713"/>
                  <a:gd name="connsiteY42" fmla="*/ 242386 h 1248743"/>
                  <a:gd name="connsiteX43" fmla="*/ 1148081 w 2380713"/>
                  <a:gd name="connsiteY43" fmla="*/ 125654 h 1248743"/>
                  <a:gd name="connsiteX44" fmla="*/ 1401000 w 2380713"/>
                  <a:gd name="connsiteY44" fmla="*/ 86743 h 1248743"/>
                  <a:gd name="connsiteX45" fmla="*/ 1624736 w 2380713"/>
                  <a:gd name="connsiteY45" fmla="*/ 96471 h 1248743"/>
                  <a:gd name="connsiteX46" fmla="*/ 1848473 w 2380713"/>
                  <a:gd name="connsiteY46" fmla="*/ 145109 h 1248743"/>
                  <a:gd name="connsiteX47" fmla="*/ 2188941 w 2380713"/>
                  <a:gd name="connsiteY47" fmla="*/ 47833 h 1248743"/>
                  <a:gd name="connsiteX48" fmla="*/ 2210200 w 2380713"/>
                  <a:gd name="connsiteY48" fmla="*/ 0 h 124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2380713" h="1248743">
                    <a:moveTo>
                      <a:pt x="2210200" y="0"/>
                    </a:moveTo>
                    <a:lnTo>
                      <a:pt x="2263531" y="0"/>
                    </a:lnTo>
                    <a:lnTo>
                      <a:pt x="2205222" y="62474"/>
                    </a:lnTo>
                    <a:lnTo>
                      <a:pt x="2094386" y="145601"/>
                    </a:lnTo>
                    <a:lnTo>
                      <a:pt x="2052822" y="265674"/>
                    </a:lnTo>
                    <a:lnTo>
                      <a:pt x="2103622" y="311856"/>
                    </a:lnTo>
                    <a:lnTo>
                      <a:pt x="2232931" y="371892"/>
                    </a:lnTo>
                    <a:lnTo>
                      <a:pt x="2380713" y="362656"/>
                    </a:lnTo>
                    <a:lnTo>
                      <a:pt x="2371477" y="501201"/>
                    </a:lnTo>
                    <a:lnTo>
                      <a:pt x="2304975" y="629125"/>
                    </a:lnTo>
                    <a:lnTo>
                      <a:pt x="2208455" y="563085"/>
                    </a:lnTo>
                    <a:lnTo>
                      <a:pt x="2157655" y="608805"/>
                    </a:lnTo>
                    <a:lnTo>
                      <a:pt x="2111935" y="695165"/>
                    </a:lnTo>
                    <a:lnTo>
                      <a:pt x="2106902" y="753086"/>
                    </a:lnTo>
                    <a:lnTo>
                      <a:pt x="2004353" y="889819"/>
                    </a:lnTo>
                    <a:lnTo>
                      <a:pt x="1995807" y="975277"/>
                    </a:lnTo>
                    <a:lnTo>
                      <a:pt x="1859074" y="1035098"/>
                    </a:lnTo>
                    <a:lnTo>
                      <a:pt x="1756525" y="1060735"/>
                    </a:lnTo>
                    <a:lnTo>
                      <a:pt x="1722342" y="949640"/>
                    </a:lnTo>
                    <a:lnTo>
                      <a:pt x="1619792" y="778724"/>
                    </a:lnTo>
                    <a:lnTo>
                      <a:pt x="1500151" y="898365"/>
                    </a:lnTo>
                    <a:lnTo>
                      <a:pt x="1423239" y="821453"/>
                    </a:lnTo>
                    <a:lnTo>
                      <a:pt x="1363418" y="812907"/>
                    </a:lnTo>
                    <a:lnTo>
                      <a:pt x="1286506" y="770178"/>
                    </a:lnTo>
                    <a:lnTo>
                      <a:pt x="1218140" y="787270"/>
                    </a:lnTo>
                    <a:lnTo>
                      <a:pt x="1141228" y="915457"/>
                    </a:lnTo>
                    <a:lnTo>
                      <a:pt x="1081407" y="966731"/>
                    </a:lnTo>
                    <a:lnTo>
                      <a:pt x="910491" y="958186"/>
                    </a:lnTo>
                    <a:lnTo>
                      <a:pt x="893400" y="1069281"/>
                    </a:lnTo>
                    <a:lnTo>
                      <a:pt x="765213" y="1223105"/>
                    </a:lnTo>
                    <a:lnTo>
                      <a:pt x="671209" y="1248743"/>
                    </a:lnTo>
                    <a:lnTo>
                      <a:pt x="551568" y="1180376"/>
                    </a:lnTo>
                    <a:lnTo>
                      <a:pt x="483202" y="932548"/>
                    </a:lnTo>
                    <a:lnTo>
                      <a:pt x="167007" y="667629"/>
                    </a:lnTo>
                    <a:lnTo>
                      <a:pt x="158461" y="599262"/>
                    </a:lnTo>
                    <a:lnTo>
                      <a:pt x="0" y="433598"/>
                    </a:lnTo>
                    <a:lnTo>
                      <a:pt x="219647" y="433598"/>
                    </a:lnTo>
                    <a:lnTo>
                      <a:pt x="321230" y="524488"/>
                    </a:lnTo>
                    <a:lnTo>
                      <a:pt x="506056" y="592582"/>
                    </a:lnTo>
                    <a:lnTo>
                      <a:pt x="671426" y="592582"/>
                    </a:lnTo>
                    <a:lnTo>
                      <a:pt x="797885" y="514760"/>
                    </a:lnTo>
                    <a:lnTo>
                      <a:pt x="914617" y="398028"/>
                    </a:lnTo>
                    <a:lnTo>
                      <a:pt x="1021621" y="242386"/>
                    </a:lnTo>
                    <a:lnTo>
                      <a:pt x="1148081" y="125654"/>
                    </a:lnTo>
                    <a:lnTo>
                      <a:pt x="1401000" y="86743"/>
                    </a:lnTo>
                    <a:lnTo>
                      <a:pt x="1624736" y="96471"/>
                    </a:lnTo>
                    <a:lnTo>
                      <a:pt x="1848473" y="145109"/>
                    </a:lnTo>
                    <a:lnTo>
                      <a:pt x="2188941" y="47833"/>
                    </a:lnTo>
                    <a:lnTo>
                      <a:pt x="2210200" y="0"/>
                    </a:lnTo>
                    <a:close/>
                  </a:path>
                </a:pathLst>
              </a:custGeom>
              <a:solidFill>
                <a:schemeClr val="accent3">
                  <a:lumMod val="75000"/>
                  <a:alpha val="9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no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400" b="0" i="0" u="none" strike="noStrike" cap="none" spc="0" normalizeH="0" baseline="0">
                  <a:ln>
                    <a:noFill/>
                  </a:ln>
                  <a:solidFill>
                    <a:srgbClr val="FFFFFF"/>
                  </a:solidFill>
                  <a:effectLst/>
                  <a:uFillTx/>
                  <a:sym typeface="Helvetica Light"/>
                </a:endParaRPr>
              </a:p>
            </p:txBody>
          </p:sp>
          <p:sp>
            <p:nvSpPr>
              <p:cNvPr id="33" name="任意形状 7">
                <a:extLst>
                  <a:ext uri="{FF2B5EF4-FFF2-40B4-BE49-F238E27FC236}">
                    <a16:creationId xmlns:a16="http://schemas.microsoft.com/office/drawing/2014/main" id="{D3D1402C-86F9-49FA-9E35-C4219D9A3EDC}"/>
                  </a:ext>
                </a:extLst>
              </p:cNvPr>
              <p:cNvSpPr/>
              <p:nvPr/>
            </p:nvSpPr>
            <p:spPr>
              <a:xfrm>
                <a:off x="8252177" y="5180538"/>
                <a:ext cx="607512" cy="532356"/>
              </a:xfrm>
              <a:custGeom>
                <a:avLst/>
                <a:gdLst>
                  <a:gd name="connsiteX0" fmla="*/ 0 w 607513"/>
                  <a:gd name="connsiteY0" fmla="*/ 156575 h 532356"/>
                  <a:gd name="connsiteX1" fmla="*/ 0 w 607513"/>
                  <a:gd name="connsiteY1" fmla="*/ 37578 h 532356"/>
                  <a:gd name="connsiteX2" fmla="*/ 37578 w 607513"/>
                  <a:gd name="connsiteY2" fmla="*/ 0 h 532356"/>
                  <a:gd name="connsiteX3" fmla="*/ 288099 w 607513"/>
                  <a:gd name="connsiteY3" fmla="*/ 0 h 532356"/>
                  <a:gd name="connsiteX4" fmla="*/ 425885 w 607513"/>
                  <a:gd name="connsiteY4" fmla="*/ 0 h 532356"/>
                  <a:gd name="connsiteX5" fmla="*/ 607513 w 607513"/>
                  <a:gd name="connsiteY5" fmla="*/ 181628 h 532356"/>
                  <a:gd name="connsiteX6" fmla="*/ 607513 w 607513"/>
                  <a:gd name="connsiteY6" fmla="*/ 313151 h 532356"/>
                  <a:gd name="connsiteX7" fmla="*/ 388308 w 607513"/>
                  <a:gd name="connsiteY7" fmla="*/ 532356 h 532356"/>
                  <a:gd name="connsiteX8" fmla="*/ 256784 w 607513"/>
                  <a:gd name="connsiteY8" fmla="*/ 501041 h 532356"/>
                  <a:gd name="connsiteX9" fmla="*/ 0 w 607513"/>
                  <a:gd name="connsiteY9" fmla="*/ 156575 h 532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7513" h="532356">
                    <a:moveTo>
                      <a:pt x="0" y="156575"/>
                    </a:moveTo>
                    <a:lnTo>
                      <a:pt x="0" y="37578"/>
                    </a:lnTo>
                    <a:lnTo>
                      <a:pt x="37578" y="0"/>
                    </a:lnTo>
                    <a:lnTo>
                      <a:pt x="288099" y="0"/>
                    </a:lnTo>
                    <a:lnTo>
                      <a:pt x="425885" y="0"/>
                    </a:lnTo>
                    <a:lnTo>
                      <a:pt x="607513" y="181628"/>
                    </a:lnTo>
                    <a:lnTo>
                      <a:pt x="607513" y="313151"/>
                    </a:lnTo>
                    <a:lnTo>
                      <a:pt x="388308" y="532356"/>
                    </a:lnTo>
                    <a:lnTo>
                      <a:pt x="256784" y="501041"/>
                    </a:lnTo>
                    <a:lnTo>
                      <a:pt x="0" y="156575"/>
                    </a:lnTo>
                    <a:close/>
                  </a:path>
                </a:pathLst>
              </a:custGeom>
              <a:solidFill>
                <a:srgbClr val="FF5C60">
                  <a:alpha val="72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400" b="0" i="0" u="none" strike="noStrike" cap="none" spc="0" normalizeH="0" baseline="0">
                  <a:ln>
                    <a:noFill/>
                  </a:ln>
                  <a:solidFill>
                    <a:srgbClr val="FFFFFF"/>
                  </a:solidFill>
                  <a:effectLst/>
                  <a:uFillTx/>
                  <a:sym typeface="Helvetica Light"/>
                </a:endParaRPr>
              </a:p>
            </p:txBody>
          </p:sp>
          <p:sp>
            <p:nvSpPr>
              <p:cNvPr id="34" name="任意形状 8">
                <a:extLst>
                  <a:ext uri="{FF2B5EF4-FFF2-40B4-BE49-F238E27FC236}">
                    <a16:creationId xmlns:a16="http://schemas.microsoft.com/office/drawing/2014/main" id="{AC76A821-23EB-4A49-8E55-6BAD1666A95F}"/>
                  </a:ext>
                </a:extLst>
              </p:cNvPr>
              <p:cNvSpPr/>
              <p:nvPr/>
            </p:nvSpPr>
            <p:spPr>
              <a:xfrm>
                <a:off x="8460771" y="4865242"/>
                <a:ext cx="613774" cy="471923"/>
              </a:xfrm>
              <a:custGeom>
                <a:avLst/>
                <a:gdLst>
                  <a:gd name="connsiteX0" fmla="*/ 0 w 613775"/>
                  <a:gd name="connsiteY0" fmla="*/ 150313 h 532356"/>
                  <a:gd name="connsiteX1" fmla="*/ 125260 w 613775"/>
                  <a:gd name="connsiteY1" fmla="*/ 81419 h 532356"/>
                  <a:gd name="connsiteX2" fmla="*/ 225468 w 613775"/>
                  <a:gd name="connsiteY2" fmla="*/ 0 h 532356"/>
                  <a:gd name="connsiteX3" fmla="*/ 338202 w 613775"/>
                  <a:gd name="connsiteY3" fmla="*/ 118997 h 532356"/>
                  <a:gd name="connsiteX4" fmla="*/ 494778 w 613775"/>
                  <a:gd name="connsiteY4" fmla="*/ 206680 h 532356"/>
                  <a:gd name="connsiteX5" fmla="*/ 613775 w 613775"/>
                  <a:gd name="connsiteY5" fmla="*/ 275573 h 532356"/>
                  <a:gd name="connsiteX6" fmla="*/ 494778 w 613775"/>
                  <a:gd name="connsiteY6" fmla="*/ 394570 h 532356"/>
                  <a:gd name="connsiteX7" fmla="*/ 463463 w 613775"/>
                  <a:gd name="connsiteY7" fmla="*/ 526093 h 532356"/>
                  <a:gd name="connsiteX8" fmla="*/ 419622 w 613775"/>
                  <a:gd name="connsiteY8" fmla="*/ 532356 h 532356"/>
                  <a:gd name="connsiteX9" fmla="*/ 338202 w 613775"/>
                  <a:gd name="connsiteY9" fmla="*/ 369518 h 532356"/>
                  <a:gd name="connsiteX10" fmla="*/ 250520 w 613775"/>
                  <a:gd name="connsiteY10" fmla="*/ 313151 h 532356"/>
                  <a:gd name="connsiteX11" fmla="*/ 50104 w 613775"/>
                  <a:gd name="connsiteY11" fmla="*/ 275573 h 532356"/>
                  <a:gd name="connsiteX12" fmla="*/ 50104 w 613775"/>
                  <a:gd name="connsiteY12" fmla="*/ 275573 h 532356"/>
                  <a:gd name="connsiteX13" fmla="*/ 0 w 613775"/>
                  <a:gd name="connsiteY13" fmla="*/ 150313 h 532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3775" h="532356">
                    <a:moveTo>
                      <a:pt x="0" y="150313"/>
                    </a:moveTo>
                    <a:lnTo>
                      <a:pt x="125260" y="81419"/>
                    </a:lnTo>
                    <a:lnTo>
                      <a:pt x="225468" y="0"/>
                    </a:lnTo>
                    <a:lnTo>
                      <a:pt x="338202" y="118997"/>
                    </a:lnTo>
                    <a:lnTo>
                      <a:pt x="494778" y="206680"/>
                    </a:lnTo>
                    <a:lnTo>
                      <a:pt x="613775" y="275573"/>
                    </a:lnTo>
                    <a:lnTo>
                      <a:pt x="494778" y="394570"/>
                    </a:lnTo>
                    <a:lnTo>
                      <a:pt x="463463" y="526093"/>
                    </a:lnTo>
                    <a:lnTo>
                      <a:pt x="419622" y="532356"/>
                    </a:lnTo>
                    <a:lnTo>
                      <a:pt x="338202" y="369518"/>
                    </a:lnTo>
                    <a:lnTo>
                      <a:pt x="250520" y="313151"/>
                    </a:lnTo>
                    <a:lnTo>
                      <a:pt x="50104" y="275573"/>
                    </a:lnTo>
                    <a:lnTo>
                      <a:pt x="50104" y="275573"/>
                    </a:lnTo>
                    <a:lnTo>
                      <a:pt x="0" y="150313"/>
                    </a:lnTo>
                    <a:close/>
                  </a:path>
                </a:pathLst>
              </a:custGeom>
              <a:solidFill>
                <a:srgbClr val="EB8CBC">
                  <a:alpha val="74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endParaRPr lang="zh-CN" altLang="en-US" sz="2400">
                  <a:solidFill>
                    <a:srgbClr val="FFFFFF"/>
                  </a:solidFill>
                </a:endParaRPr>
              </a:p>
            </p:txBody>
          </p:sp>
          <p:sp>
            <p:nvSpPr>
              <p:cNvPr id="35" name="任意形状 9">
                <a:extLst>
                  <a:ext uri="{FF2B5EF4-FFF2-40B4-BE49-F238E27FC236}">
                    <a16:creationId xmlns:a16="http://schemas.microsoft.com/office/drawing/2014/main" id="{182CDAD8-A701-4FC8-A431-B308C0FECB59}"/>
                  </a:ext>
                </a:extLst>
              </p:cNvPr>
              <p:cNvSpPr/>
              <p:nvPr/>
            </p:nvSpPr>
            <p:spPr>
              <a:xfrm>
                <a:off x="7660872" y="5319665"/>
                <a:ext cx="732772" cy="839244"/>
              </a:xfrm>
              <a:custGeom>
                <a:avLst/>
                <a:gdLst>
                  <a:gd name="connsiteX0" fmla="*/ 0 w 732772"/>
                  <a:gd name="connsiteY0" fmla="*/ 419622 h 839244"/>
                  <a:gd name="connsiteX1" fmla="*/ 62630 w 732772"/>
                  <a:gd name="connsiteY1" fmla="*/ 557408 h 839244"/>
                  <a:gd name="connsiteX2" fmla="*/ 181627 w 732772"/>
                  <a:gd name="connsiteY2" fmla="*/ 682668 h 839244"/>
                  <a:gd name="connsiteX3" fmla="*/ 325677 w 732772"/>
                  <a:gd name="connsiteY3" fmla="*/ 839244 h 839244"/>
                  <a:gd name="connsiteX4" fmla="*/ 450937 w 732772"/>
                  <a:gd name="connsiteY4" fmla="*/ 701457 h 839244"/>
                  <a:gd name="connsiteX5" fmla="*/ 563671 w 732772"/>
                  <a:gd name="connsiteY5" fmla="*/ 576197 h 839244"/>
                  <a:gd name="connsiteX6" fmla="*/ 732772 w 732772"/>
                  <a:gd name="connsiteY6" fmla="*/ 407096 h 839244"/>
                  <a:gd name="connsiteX7" fmla="*/ 732772 w 732772"/>
                  <a:gd name="connsiteY7" fmla="*/ 325676 h 839244"/>
                  <a:gd name="connsiteX8" fmla="*/ 688931 w 732772"/>
                  <a:gd name="connsiteY8" fmla="*/ 225468 h 839244"/>
                  <a:gd name="connsiteX9" fmla="*/ 594986 w 732772"/>
                  <a:gd name="connsiteY9" fmla="*/ 68893 h 839244"/>
                  <a:gd name="connsiteX10" fmla="*/ 475989 w 732772"/>
                  <a:gd name="connsiteY10" fmla="*/ 0 h 839244"/>
                  <a:gd name="connsiteX11" fmla="*/ 356992 w 732772"/>
                  <a:gd name="connsiteY11" fmla="*/ 18789 h 839244"/>
                  <a:gd name="connsiteX12" fmla="*/ 263046 w 732772"/>
                  <a:gd name="connsiteY12" fmla="*/ 50104 h 839244"/>
                  <a:gd name="connsiteX13" fmla="*/ 212942 w 732772"/>
                  <a:gd name="connsiteY13" fmla="*/ 81419 h 839244"/>
                  <a:gd name="connsiteX14" fmla="*/ 200416 w 732772"/>
                  <a:gd name="connsiteY14" fmla="*/ 162838 h 839244"/>
                  <a:gd name="connsiteX15" fmla="*/ 156575 w 732772"/>
                  <a:gd name="connsiteY15" fmla="*/ 200416 h 839244"/>
                  <a:gd name="connsiteX16" fmla="*/ 118997 w 732772"/>
                  <a:gd name="connsiteY16" fmla="*/ 294361 h 839244"/>
                  <a:gd name="connsiteX17" fmla="*/ 68893 w 732772"/>
                  <a:gd name="connsiteY17" fmla="*/ 369517 h 839244"/>
                  <a:gd name="connsiteX18" fmla="*/ 0 w 732772"/>
                  <a:gd name="connsiteY18" fmla="*/ 419622 h 83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32772" h="839244">
                    <a:moveTo>
                      <a:pt x="0" y="419622"/>
                    </a:moveTo>
                    <a:lnTo>
                      <a:pt x="62630" y="557408"/>
                    </a:lnTo>
                    <a:lnTo>
                      <a:pt x="181627" y="682668"/>
                    </a:lnTo>
                    <a:lnTo>
                      <a:pt x="325677" y="839244"/>
                    </a:lnTo>
                    <a:lnTo>
                      <a:pt x="450937" y="701457"/>
                    </a:lnTo>
                    <a:lnTo>
                      <a:pt x="563671" y="576197"/>
                    </a:lnTo>
                    <a:lnTo>
                      <a:pt x="732772" y="407096"/>
                    </a:lnTo>
                    <a:lnTo>
                      <a:pt x="732772" y="325676"/>
                    </a:lnTo>
                    <a:lnTo>
                      <a:pt x="688931" y="225468"/>
                    </a:lnTo>
                    <a:lnTo>
                      <a:pt x="594986" y="68893"/>
                    </a:lnTo>
                    <a:lnTo>
                      <a:pt x="475989" y="0"/>
                    </a:lnTo>
                    <a:lnTo>
                      <a:pt x="356992" y="18789"/>
                    </a:lnTo>
                    <a:lnTo>
                      <a:pt x="263046" y="50104"/>
                    </a:lnTo>
                    <a:lnTo>
                      <a:pt x="212942" y="81419"/>
                    </a:lnTo>
                    <a:lnTo>
                      <a:pt x="200416" y="162838"/>
                    </a:lnTo>
                    <a:lnTo>
                      <a:pt x="156575" y="200416"/>
                    </a:lnTo>
                    <a:lnTo>
                      <a:pt x="118997" y="294361"/>
                    </a:lnTo>
                    <a:lnTo>
                      <a:pt x="68893" y="369517"/>
                    </a:lnTo>
                    <a:lnTo>
                      <a:pt x="0" y="419622"/>
                    </a:lnTo>
                    <a:close/>
                  </a:path>
                </a:pathLst>
              </a:custGeom>
              <a:solidFill>
                <a:srgbClr val="EB8CBC">
                  <a:alpha val="74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400" b="0" i="0" u="none" strike="noStrike" cap="none" spc="0" normalizeH="0" baseline="0">
                  <a:ln>
                    <a:noFill/>
                  </a:ln>
                  <a:solidFill>
                    <a:srgbClr val="FFFFFF"/>
                  </a:solidFill>
                  <a:effectLst/>
                  <a:uFillTx/>
                  <a:sym typeface="Helvetica Light"/>
                </a:endParaRPr>
              </a:p>
            </p:txBody>
          </p:sp>
          <p:sp>
            <p:nvSpPr>
              <p:cNvPr id="36" name="任意形状 14">
                <a:extLst>
                  <a:ext uri="{FF2B5EF4-FFF2-40B4-BE49-F238E27FC236}">
                    <a16:creationId xmlns:a16="http://schemas.microsoft.com/office/drawing/2014/main" id="{757AB89C-1D10-4453-9008-77B655DE3B56}"/>
                  </a:ext>
                </a:extLst>
              </p:cNvPr>
              <p:cNvSpPr/>
              <p:nvPr/>
            </p:nvSpPr>
            <p:spPr>
              <a:xfrm>
                <a:off x="7610215" y="4888942"/>
                <a:ext cx="858034" cy="475990"/>
              </a:xfrm>
              <a:custGeom>
                <a:avLst/>
                <a:gdLst>
                  <a:gd name="connsiteX0" fmla="*/ 0 w 858033"/>
                  <a:gd name="connsiteY0" fmla="*/ 219206 h 475989"/>
                  <a:gd name="connsiteX1" fmla="*/ 112734 w 858033"/>
                  <a:gd name="connsiteY1" fmla="*/ 125261 h 475989"/>
                  <a:gd name="connsiteX2" fmla="*/ 288098 w 858033"/>
                  <a:gd name="connsiteY2" fmla="*/ 0 h 475989"/>
                  <a:gd name="connsiteX3" fmla="*/ 494778 w 858033"/>
                  <a:gd name="connsiteY3" fmla="*/ 100208 h 475989"/>
                  <a:gd name="connsiteX4" fmla="*/ 707720 w 858033"/>
                  <a:gd name="connsiteY4" fmla="*/ 169102 h 475989"/>
                  <a:gd name="connsiteX5" fmla="*/ 814192 w 858033"/>
                  <a:gd name="connsiteY5" fmla="*/ 175365 h 475989"/>
                  <a:gd name="connsiteX6" fmla="*/ 858033 w 858033"/>
                  <a:gd name="connsiteY6" fmla="*/ 237995 h 475989"/>
                  <a:gd name="connsiteX7" fmla="*/ 858033 w 858033"/>
                  <a:gd name="connsiteY7" fmla="*/ 237995 h 475989"/>
                  <a:gd name="connsiteX8" fmla="*/ 832981 w 858033"/>
                  <a:gd name="connsiteY8" fmla="*/ 306888 h 475989"/>
                  <a:gd name="connsiteX9" fmla="*/ 695194 w 858033"/>
                  <a:gd name="connsiteY9" fmla="*/ 288099 h 475989"/>
                  <a:gd name="connsiteX10" fmla="*/ 645090 w 858033"/>
                  <a:gd name="connsiteY10" fmla="*/ 344466 h 475989"/>
                  <a:gd name="connsiteX11" fmla="*/ 632564 w 858033"/>
                  <a:gd name="connsiteY11" fmla="*/ 407096 h 475989"/>
                  <a:gd name="connsiteX12" fmla="*/ 475989 w 858033"/>
                  <a:gd name="connsiteY12" fmla="*/ 394570 h 475989"/>
                  <a:gd name="connsiteX13" fmla="*/ 294361 w 858033"/>
                  <a:gd name="connsiteY13" fmla="*/ 475989 h 475989"/>
                  <a:gd name="connsiteX14" fmla="*/ 87682 w 858033"/>
                  <a:gd name="connsiteY14" fmla="*/ 413359 h 475989"/>
                  <a:gd name="connsiteX15" fmla="*/ 0 w 858033"/>
                  <a:gd name="connsiteY15" fmla="*/ 219206 h 475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58033" h="475989">
                    <a:moveTo>
                      <a:pt x="0" y="219206"/>
                    </a:moveTo>
                    <a:lnTo>
                      <a:pt x="112734" y="125261"/>
                    </a:lnTo>
                    <a:lnTo>
                      <a:pt x="288098" y="0"/>
                    </a:lnTo>
                    <a:lnTo>
                      <a:pt x="494778" y="100208"/>
                    </a:lnTo>
                    <a:lnTo>
                      <a:pt x="707720" y="169102"/>
                    </a:lnTo>
                    <a:lnTo>
                      <a:pt x="814192" y="175365"/>
                    </a:lnTo>
                    <a:lnTo>
                      <a:pt x="858033" y="237995"/>
                    </a:lnTo>
                    <a:lnTo>
                      <a:pt x="858033" y="237995"/>
                    </a:lnTo>
                    <a:lnTo>
                      <a:pt x="832981" y="306888"/>
                    </a:lnTo>
                    <a:lnTo>
                      <a:pt x="695194" y="288099"/>
                    </a:lnTo>
                    <a:lnTo>
                      <a:pt x="645090" y="344466"/>
                    </a:lnTo>
                    <a:lnTo>
                      <a:pt x="632564" y="407096"/>
                    </a:lnTo>
                    <a:lnTo>
                      <a:pt x="475989" y="394570"/>
                    </a:lnTo>
                    <a:lnTo>
                      <a:pt x="294361" y="475989"/>
                    </a:lnTo>
                    <a:lnTo>
                      <a:pt x="87682" y="413359"/>
                    </a:lnTo>
                    <a:lnTo>
                      <a:pt x="0" y="219206"/>
                    </a:lnTo>
                    <a:close/>
                  </a:path>
                </a:pathLst>
              </a:custGeom>
              <a:solidFill>
                <a:schemeClr val="accent3">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400" b="0" i="0" u="none" strike="noStrike" cap="none" spc="0" normalizeH="0" baseline="0">
                  <a:ln>
                    <a:noFill/>
                  </a:ln>
                  <a:solidFill>
                    <a:srgbClr val="FFFFFF"/>
                  </a:solidFill>
                  <a:effectLst/>
                  <a:uFillTx/>
                  <a:sym typeface="Helvetica Light"/>
                </a:endParaRPr>
              </a:p>
            </p:txBody>
          </p:sp>
          <p:sp>
            <p:nvSpPr>
              <p:cNvPr id="37" name="任意形状 12">
                <a:extLst>
                  <a:ext uri="{FF2B5EF4-FFF2-40B4-BE49-F238E27FC236}">
                    <a16:creationId xmlns:a16="http://schemas.microsoft.com/office/drawing/2014/main" id="{F7A93276-126C-4121-A5DE-69598CDA4C57}"/>
                  </a:ext>
                </a:extLst>
              </p:cNvPr>
              <p:cNvSpPr/>
              <p:nvPr/>
            </p:nvSpPr>
            <p:spPr>
              <a:xfrm>
                <a:off x="8938290" y="5077225"/>
                <a:ext cx="526093" cy="471923"/>
              </a:xfrm>
              <a:custGeom>
                <a:avLst/>
                <a:gdLst>
                  <a:gd name="connsiteX0" fmla="*/ 43841 w 526093"/>
                  <a:gd name="connsiteY0" fmla="*/ 344466 h 350729"/>
                  <a:gd name="connsiteX1" fmla="*/ 0 w 526093"/>
                  <a:gd name="connsiteY1" fmla="*/ 300625 h 350729"/>
                  <a:gd name="connsiteX2" fmla="*/ 31315 w 526093"/>
                  <a:gd name="connsiteY2" fmla="*/ 219205 h 350729"/>
                  <a:gd name="connsiteX3" fmla="*/ 31315 w 526093"/>
                  <a:gd name="connsiteY3" fmla="*/ 219205 h 350729"/>
                  <a:gd name="connsiteX4" fmla="*/ 31315 w 526093"/>
                  <a:gd name="connsiteY4" fmla="*/ 112734 h 350729"/>
                  <a:gd name="connsiteX5" fmla="*/ 93945 w 526093"/>
                  <a:gd name="connsiteY5" fmla="*/ 75156 h 350729"/>
                  <a:gd name="connsiteX6" fmla="*/ 187890 w 526093"/>
                  <a:gd name="connsiteY6" fmla="*/ 6263 h 350729"/>
                  <a:gd name="connsiteX7" fmla="*/ 250520 w 526093"/>
                  <a:gd name="connsiteY7" fmla="*/ 0 h 350729"/>
                  <a:gd name="connsiteX8" fmla="*/ 407096 w 526093"/>
                  <a:gd name="connsiteY8" fmla="*/ 18789 h 350729"/>
                  <a:gd name="connsiteX9" fmla="*/ 526093 w 526093"/>
                  <a:gd name="connsiteY9" fmla="*/ 6263 h 350729"/>
                  <a:gd name="connsiteX10" fmla="*/ 526093 w 526093"/>
                  <a:gd name="connsiteY10" fmla="*/ 6263 h 350729"/>
                  <a:gd name="connsiteX11" fmla="*/ 469726 w 526093"/>
                  <a:gd name="connsiteY11" fmla="*/ 100208 h 350729"/>
                  <a:gd name="connsiteX12" fmla="*/ 375781 w 526093"/>
                  <a:gd name="connsiteY12" fmla="*/ 144049 h 350729"/>
                  <a:gd name="connsiteX13" fmla="*/ 275572 w 526093"/>
                  <a:gd name="connsiteY13" fmla="*/ 200416 h 350729"/>
                  <a:gd name="connsiteX14" fmla="*/ 194153 w 526093"/>
                  <a:gd name="connsiteY14" fmla="*/ 275573 h 350729"/>
                  <a:gd name="connsiteX15" fmla="*/ 137786 w 526093"/>
                  <a:gd name="connsiteY15" fmla="*/ 350729 h 350729"/>
                  <a:gd name="connsiteX16" fmla="*/ 137786 w 526093"/>
                  <a:gd name="connsiteY16" fmla="*/ 350729 h 350729"/>
                  <a:gd name="connsiteX17" fmla="*/ 43841 w 526093"/>
                  <a:gd name="connsiteY17" fmla="*/ 344466 h 350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6093" h="350729">
                    <a:moveTo>
                      <a:pt x="43841" y="344466"/>
                    </a:moveTo>
                    <a:lnTo>
                      <a:pt x="0" y="300625"/>
                    </a:lnTo>
                    <a:lnTo>
                      <a:pt x="31315" y="219205"/>
                    </a:lnTo>
                    <a:lnTo>
                      <a:pt x="31315" y="219205"/>
                    </a:lnTo>
                    <a:lnTo>
                      <a:pt x="31315" y="112734"/>
                    </a:lnTo>
                    <a:lnTo>
                      <a:pt x="93945" y="75156"/>
                    </a:lnTo>
                    <a:lnTo>
                      <a:pt x="187890" y="6263"/>
                    </a:lnTo>
                    <a:lnTo>
                      <a:pt x="250520" y="0"/>
                    </a:lnTo>
                    <a:lnTo>
                      <a:pt x="407096" y="18789"/>
                    </a:lnTo>
                    <a:lnTo>
                      <a:pt x="526093" y="6263"/>
                    </a:lnTo>
                    <a:lnTo>
                      <a:pt x="526093" y="6263"/>
                    </a:lnTo>
                    <a:lnTo>
                      <a:pt x="469726" y="100208"/>
                    </a:lnTo>
                    <a:lnTo>
                      <a:pt x="375781" y="144049"/>
                    </a:lnTo>
                    <a:lnTo>
                      <a:pt x="275572" y="200416"/>
                    </a:lnTo>
                    <a:lnTo>
                      <a:pt x="194153" y="275573"/>
                    </a:lnTo>
                    <a:lnTo>
                      <a:pt x="137786" y="350729"/>
                    </a:lnTo>
                    <a:lnTo>
                      <a:pt x="137786" y="350729"/>
                    </a:lnTo>
                    <a:lnTo>
                      <a:pt x="43841" y="344466"/>
                    </a:lnTo>
                    <a:close/>
                  </a:path>
                </a:pathLst>
              </a:custGeom>
              <a:solidFill>
                <a:schemeClr val="accent3">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endParaRPr lang="zh-CN" altLang="en-US" sz="2400">
                  <a:solidFill>
                    <a:srgbClr val="FFFFFF"/>
                  </a:solidFill>
                </a:endParaRPr>
              </a:p>
            </p:txBody>
          </p:sp>
          <p:grpSp>
            <p:nvGrpSpPr>
              <p:cNvPr id="38" name="Group 6">
                <a:extLst>
                  <a:ext uri="{FF2B5EF4-FFF2-40B4-BE49-F238E27FC236}">
                    <a16:creationId xmlns:a16="http://schemas.microsoft.com/office/drawing/2014/main" id="{058ACA97-F49D-42E9-80FA-C5BE3007BBD9}"/>
                  </a:ext>
                </a:extLst>
              </p:cNvPr>
              <p:cNvGrpSpPr>
                <a:grpSpLocks/>
              </p:cNvGrpSpPr>
              <p:nvPr/>
            </p:nvGrpSpPr>
            <p:grpSpPr bwMode="auto">
              <a:xfrm>
                <a:off x="6618402" y="4361283"/>
                <a:ext cx="4122901" cy="1067897"/>
                <a:chOff x="378" y="1787"/>
                <a:chExt cx="4861" cy="1374"/>
              </a:xfrm>
            </p:grpSpPr>
            <p:sp>
              <p:nvSpPr>
                <p:cNvPr id="44" name="Freeform 7">
                  <a:extLst>
                    <a:ext uri="{FF2B5EF4-FFF2-40B4-BE49-F238E27FC236}">
                      <a16:creationId xmlns:a16="http://schemas.microsoft.com/office/drawing/2014/main" id="{7C8605F3-9DEB-4663-B455-93A9489A471A}"/>
                    </a:ext>
                  </a:extLst>
                </p:cNvPr>
                <p:cNvSpPr>
                  <a:spLocks/>
                </p:cNvSpPr>
                <p:nvPr/>
              </p:nvSpPr>
              <p:spPr bwMode="auto">
                <a:xfrm>
                  <a:off x="386" y="1812"/>
                  <a:ext cx="4853" cy="1330"/>
                </a:xfrm>
                <a:custGeom>
                  <a:avLst/>
                  <a:gdLst>
                    <a:gd name="T0" fmla="*/ 0 w 5579"/>
                    <a:gd name="T1" fmla="*/ 498 h 1330"/>
                    <a:gd name="T2" fmla="*/ 446 w 5579"/>
                    <a:gd name="T3" fmla="*/ 589 h 1330"/>
                    <a:gd name="T4" fmla="*/ 961 w 5579"/>
                    <a:gd name="T5" fmla="*/ 771 h 1330"/>
                    <a:gd name="T6" fmla="*/ 1339 w 5579"/>
                    <a:gd name="T7" fmla="*/ 1043 h 1330"/>
                    <a:gd name="T8" fmla="*/ 1785 w 5579"/>
                    <a:gd name="T9" fmla="*/ 1224 h 1330"/>
                    <a:gd name="T10" fmla="*/ 2437 w 5579"/>
                    <a:gd name="T11" fmla="*/ 1270 h 1330"/>
                    <a:gd name="T12" fmla="*/ 3226 w 5579"/>
                    <a:gd name="T13" fmla="*/ 861 h 1330"/>
                    <a:gd name="T14" fmla="*/ 3741 w 5579"/>
                    <a:gd name="T15" fmla="*/ 453 h 1330"/>
                    <a:gd name="T16" fmla="*/ 4085 w 5579"/>
                    <a:gd name="T17" fmla="*/ 136 h 1330"/>
                    <a:gd name="T18" fmla="*/ 4221 w 5579"/>
                    <a:gd name="T19" fmla="*/ 0 h 13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579"/>
                    <a:gd name="T31" fmla="*/ 0 h 1330"/>
                    <a:gd name="T32" fmla="*/ 5579 w 5579"/>
                    <a:gd name="T33" fmla="*/ 1330 h 133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579" h="1330">
                      <a:moveTo>
                        <a:pt x="0" y="498"/>
                      </a:moveTo>
                      <a:cubicBezTo>
                        <a:pt x="189" y="521"/>
                        <a:pt x="378" y="544"/>
                        <a:pt x="590" y="589"/>
                      </a:cubicBezTo>
                      <a:cubicBezTo>
                        <a:pt x="802" y="634"/>
                        <a:pt x="1074" y="695"/>
                        <a:pt x="1270" y="771"/>
                      </a:cubicBezTo>
                      <a:cubicBezTo>
                        <a:pt x="1466" y="847"/>
                        <a:pt x="1587" y="968"/>
                        <a:pt x="1769" y="1043"/>
                      </a:cubicBezTo>
                      <a:cubicBezTo>
                        <a:pt x="1951" y="1118"/>
                        <a:pt x="2117" y="1186"/>
                        <a:pt x="2359" y="1224"/>
                      </a:cubicBezTo>
                      <a:cubicBezTo>
                        <a:pt x="2601" y="1262"/>
                        <a:pt x="2903" y="1330"/>
                        <a:pt x="3221" y="1270"/>
                      </a:cubicBezTo>
                      <a:cubicBezTo>
                        <a:pt x="3539" y="1210"/>
                        <a:pt x="3977" y="997"/>
                        <a:pt x="4264" y="861"/>
                      </a:cubicBezTo>
                      <a:cubicBezTo>
                        <a:pt x="4551" y="725"/>
                        <a:pt x="4755" y="574"/>
                        <a:pt x="4944" y="453"/>
                      </a:cubicBezTo>
                      <a:cubicBezTo>
                        <a:pt x="5133" y="332"/>
                        <a:pt x="5292" y="211"/>
                        <a:pt x="5398" y="136"/>
                      </a:cubicBezTo>
                      <a:cubicBezTo>
                        <a:pt x="5504" y="61"/>
                        <a:pt x="5541" y="30"/>
                        <a:pt x="5579" y="0"/>
                      </a:cubicBezTo>
                    </a:path>
                  </a:pathLst>
                </a:custGeom>
                <a:noFill/>
                <a:ln w="57150">
                  <a:solidFill>
                    <a:schemeClr val="bg1">
                      <a:lumMod val="50000"/>
                      <a:alpha val="50000"/>
                    </a:schemeClr>
                  </a:solidFill>
                  <a:prstDash val="dash"/>
                  <a:round/>
                  <a:headEnd/>
                  <a:tailEnd/>
                </a:ln>
              </p:spPr>
              <p:txBody>
                <a:bodyPr/>
                <a:lstStyle/>
                <a:p>
                  <a:endParaRPr lang="ja-JP" altLang="en-US"/>
                </a:p>
              </p:txBody>
            </p:sp>
            <p:sp>
              <p:nvSpPr>
                <p:cNvPr id="45" name="Freeform 9">
                  <a:extLst>
                    <a:ext uri="{FF2B5EF4-FFF2-40B4-BE49-F238E27FC236}">
                      <a16:creationId xmlns:a16="http://schemas.microsoft.com/office/drawing/2014/main" id="{2EE21CE6-2F4D-4A6B-B2EF-09E85AF874BB}"/>
                    </a:ext>
                  </a:extLst>
                </p:cNvPr>
                <p:cNvSpPr>
                  <a:spLocks/>
                </p:cNvSpPr>
                <p:nvPr/>
              </p:nvSpPr>
              <p:spPr bwMode="auto">
                <a:xfrm>
                  <a:off x="382" y="1787"/>
                  <a:ext cx="4853" cy="1330"/>
                </a:xfrm>
                <a:custGeom>
                  <a:avLst/>
                  <a:gdLst>
                    <a:gd name="T0" fmla="*/ 0 w 5579"/>
                    <a:gd name="T1" fmla="*/ 498 h 1330"/>
                    <a:gd name="T2" fmla="*/ 446 w 5579"/>
                    <a:gd name="T3" fmla="*/ 589 h 1330"/>
                    <a:gd name="T4" fmla="*/ 961 w 5579"/>
                    <a:gd name="T5" fmla="*/ 771 h 1330"/>
                    <a:gd name="T6" fmla="*/ 1339 w 5579"/>
                    <a:gd name="T7" fmla="*/ 1043 h 1330"/>
                    <a:gd name="T8" fmla="*/ 1785 w 5579"/>
                    <a:gd name="T9" fmla="*/ 1224 h 1330"/>
                    <a:gd name="T10" fmla="*/ 2437 w 5579"/>
                    <a:gd name="T11" fmla="*/ 1270 h 1330"/>
                    <a:gd name="T12" fmla="*/ 3226 w 5579"/>
                    <a:gd name="T13" fmla="*/ 861 h 1330"/>
                    <a:gd name="T14" fmla="*/ 3741 w 5579"/>
                    <a:gd name="T15" fmla="*/ 453 h 1330"/>
                    <a:gd name="T16" fmla="*/ 4085 w 5579"/>
                    <a:gd name="T17" fmla="*/ 136 h 1330"/>
                    <a:gd name="T18" fmla="*/ 4221 w 5579"/>
                    <a:gd name="T19" fmla="*/ 0 h 13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579"/>
                    <a:gd name="T31" fmla="*/ 0 h 1330"/>
                    <a:gd name="T32" fmla="*/ 5579 w 5579"/>
                    <a:gd name="T33" fmla="*/ 1330 h 133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579" h="1330">
                      <a:moveTo>
                        <a:pt x="0" y="498"/>
                      </a:moveTo>
                      <a:cubicBezTo>
                        <a:pt x="189" y="521"/>
                        <a:pt x="378" y="544"/>
                        <a:pt x="590" y="589"/>
                      </a:cubicBezTo>
                      <a:cubicBezTo>
                        <a:pt x="802" y="634"/>
                        <a:pt x="1074" y="695"/>
                        <a:pt x="1270" y="771"/>
                      </a:cubicBezTo>
                      <a:cubicBezTo>
                        <a:pt x="1466" y="847"/>
                        <a:pt x="1587" y="968"/>
                        <a:pt x="1769" y="1043"/>
                      </a:cubicBezTo>
                      <a:cubicBezTo>
                        <a:pt x="1951" y="1118"/>
                        <a:pt x="2117" y="1186"/>
                        <a:pt x="2359" y="1224"/>
                      </a:cubicBezTo>
                      <a:cubicBezTo>
                        <a:pt x="2601" y="1262"/>
                        <a:pt x="2903" y="1330"/>
                        <a:pt x="3221" y="1270"/>
                      </a:cubicBezTo>
                      <a:cubicBezTo>
                        <a:pt x="3539" y="1210"/>
                        <a:pt x="3977" y="997"/>
                        <a:pt x="4264" y="861"/>
                      </a:cubicBezTo>
                      <a:cubicBezTo>
                        <a:pt x="4551" y="725"/>
                        <a:pt x="4755" y="574"/>
                        <a:pt x="4944" y="453"/>
                      </a:cubicBezTo>
                      <a:cubicBezTo>
                        <a:pt x="5133" y="332"/>
                        <a:pt x="5292" y="211"/>
                        <a:pt x="5398" y="136"/>
                      </a:cubicBezTo>
                      <a:cubicBezTo>
                        <a:pt x="5504" y="61"/>
                        <a:pt x="5541" y="30"/>
                        <a:pt x="5579" y="0"/>
                      </a:cubicBezTo>
                    </a:path>
                  </a:pathLst>
                </a:custGeom>
                <a:noFill/>
                <a:ln w="19050">
                  <a:solidFill>
                    <a:schemeClr val="bg1">
                      <a:lumMod val="50000"/>
                      <a:alpha val="50000"/>
                    </a:schemeClr>
                  </a:solidFill>
                  <a:round/>
                  <a:headEnd/>
                  <a:tailEnd/>
                </a:ln>
              </p:spPr>
              <p:txBody>
                <a:bodyPr/>
                <a:lstStyle/>
                <a:p>
                  <a:endParaRPr lang="ja-JP" altLang="en-US"/>
                </a:p>
              </p:txBody>
            </p:sp>
            <p:sp>
              <p:nvSpPr>
                <p:cNvPr id="46" name="Rectangle 10">
                  <a:extLst>
                    <a:ext uri="{FF2B5EF4-FFF2-40B4-BE49-F238E27FC236}">
                      <a16:creationId xmlns:a16="http://schemas.microsoft.com/office/drawing/2014/main" id="{A29BDDE9-C126-425C-8C78-2CC8D1D05E43}"/>
                    </a:ext>
                  </a:extLst>
                </p:cNvPr>
                <p:cNvSpPr>
                  <a:spLocks noChangeArrowheads="1"/>
                </p:cNvSpPr>
                <p:nvPr/>
              </p:nvSpPr>
              <p:spPr bwMode="auto">
                <a:xfrm rot="310076">
                  <a:off x="2523" y="3006"/>
                  <a:ext cx="318" cy="136"/>
                </a:xfrm>
                <a:prstGeom prst="rect">
                  <a:avLst/>
                </a:prstGeom>
                <a:solidFill>
                  <a:schemeClr val="tx1">
                    <a:lumMod val="50000"/>
                    <a:lumOff val="50000"/>
                  </a:schemeClr>
                </a:solidFill>
                <a:ln w="9525">
                  <a:solidFill>
                    <a:schemeClr val="bg1">
                      <a:lumMod val="50000"/>
                      <a:alpha val="50000"/>
                    </a:schemeClr>
                  </a:solidFill>
                  <a:miter lim="800000"/>
                  <a:headEnd/>
                  <a:tailEnd/>
                </a:ln>
              </p:spPr>
              <p:txBody>
                <a:bodyPr wrap="none" anchor="ctr"/>
                <a:lstStyle/>
                <a:p>
                  <a:endParaRPr lang="ja-JP" altLang="en-US"/>
                </a:p>
              </p:txBody>
            </p:sp>
            <p:sp>
              <p:nvSpPr>
                <p:cNvPr id="47" name="Freeform 8">
                  <a:extLst>
                    <a:ext uri="{FF2B5EF4-FFF2-40B4-BE49-F238E27FC236}">
                      <a16:creationId xmlns:a16="http://schemas.microsoft.com/office/drawing/2014/main" id="{69E5D328-7F70-44F1-BC42-CDA97BBE0DFD}"/>
                    </a:ext>
                  </a:extLst>
                </p:cNvPr>
                <p:cNvSpPr>
                  <a:spLocks/>
                </p:cNvSpPr>
                <p:nvPr/>
              </p:nvSpPr>
              <p:spPr bwMode="auto">
                <a:xfrm>
                  <a:off x="378" y="1831"/>
                  <a:ext cx="4853" cy="1330"/>
                </a:xfrm>
                <a:custGeom>
                  <a:avLst/>
                  <a:gdLst>
                    <a:gd name="T0" fmla="*/ 0 w 5579"/>
                    <a:gd name="T1" fmla="*/ 498 h 1330"/>
                    <a:gd name="T2" fmla="*/ 446 w 5579"/>
                    <a:gd name="T3" fmla="*/ 589 h 1330"/>
                    <a:gd name="T4" fmla="*/ 961 w 5579"/>
                    <a:gd name="T5" fmla="*/ 771 h 1330"/>
                    <a:gd name="T6" fmla="*/ 1339 w 5579"/>
                    <a:gd name="T7" fmla="*/ 1043 h 1330"/>
                    <a:gd name="T8" fmla="*/ 1785 w 5579"/>
                    <a:gd name="T9" fmla="*/ 1224 h 1330"/>
                    <a:gd name="T10" fmla="*/ 2437 w 5579"/>
                    <a:gd name="T11" fmla="*/ 1270 h 1330"/>
                    <a:gd name="T12" fmla="*/ 3226 w 5579"/>
                    <a:gd name="T13" fmla="*/ 861 h 1330"/>
                    <a:gd name="T14" fmla="*/ 3741 w 5579"/>
                    <a:gd name="T15" fmla="*/ 453 h 1330"/>
                    <a:gd name="T16" fmla="*/ 4085 w 5579"/>
                    <a:gd name="T17" fmla="*/ 136 h 1330"/>
                    <a:gd name="T18" fmla="*/ 4221 w 5579"/>
                    <a:gd name="T19" fmla="*/ 0 h 13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579"/>
                    <a:gd name="T31" fmla="*/ 0 h 1330"/>
                    <a:gd name="T32" fmla="*/ 5579 w 5579"/>
                    <a:gd name="T33" fmla="*/ 1330 h 133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579" h="1330">
                      <a:moveTo>
                        <a:pt x="0" y="498"/>
                      </a:moveTo>
                      <a:cubicBezTo>
                        <a:pt x="189" y="521"/>
                        <a:pt x="378" y="544"/>
                        <a:pt x="590" y="589"/>
                      </a:cubicBezTo>
                      <a:cubicBezTo>
                        <a:pt x="802" y="634"/>
                        <a:pt x="1074" y="695"/>
                        <a:pt x="1270" y="771"/>
                      </a:cubicBezTo>
                      <a:cubicBezTo>
                        <a:pt x="1466" y="847"/>
                        <a:pt x="1587" y="968"/>
                        <a:pt x="1769" y="1043"/>
                      </a:cubicBezTo>
                      <a:cubicBezTo>
                        <a:pt x="1951" y="1118"/>
                        <a:pt x="2117" y="1186"/>
                        <a:pt x="2359" y="1224"/>
                      </a:cubicBezTo>
                      <a:cubicBezTo>
                        <a:pt x="2601" y="1262"/>
                        <a:pt x="2903" y="1330"/>
                        <a:pt x="3221" y="1270"/>
                      </a:cubicBezTo>
                      <a:cubicBezTo>
                        <a:pt x="3539" y="1210"/>
                        <a:pt x="3977" y="997"/>
                        <a:pt x="4264" y="861"/>
                      </a:cubicBezTo>
                      <a:cubicBezTo>
                        <a:pt x="4551" y="725"/>
                        <a:pt x="4755" y="574"/>
                        <a:pt x="4944" y="453"/>
                      </a:cubicBezTo>
                      <a:cubicBezTo>
                        <a:pt x="5133" y="332"/>
                        <a:pt x="5292" y="211"/>
                        <a:pt x="5398" y="136"/>
                      </a:cubicBezTo>
                      <a:cubicBezTo>
                        <a:pt x="5504" y="61"/>
                        <a:pt x="5541" y="30"/>
                        <a:pt x="5579" y="0"/>
                      </a:cubicBezTo>
                    </a:path>
                  </a:pathLst>
                </a:custGeom>
                <a:noFill/>
                <a:ln w="19050">
                  <a:solidFill>
                    <a:schemeClr val="bg1">
                      <a:lumMod val="50000"/>
                      <a:alpha val="50000"/>
                    </a:schemeClr>
                  </a:solidFill>
                  <a:round/>
                  <a:headEnd/>
                  <a:tailEnd/>
                </a:ln>
              </p:spPr>
              <p:txBody>
                <a:bodyPr/>
                <a:lstStyle/>
                <a:p>
                  <a:endParaRPr lang="ja-JP" altLang="en-US" dirty="0"/>
                </a:p>
              </p:txBody>
            </p:sp>
          </p:grpSp>
          <p:sp>
            <p:nvSpPr>
              <p:cNvPr id="39" name="任意形状 11">
                <a:extLst>
                  <a:ext uri="{FF2B5EF4-FFF2-40B4-BE49-F238E27FC236}">
                    <a16:creationId xmlns:a16="http://schemas.microsoft.com/office/drawing/2014/main" id="{70C134E9-7A36-4324-BC15-01183A86AEA8}"/>
                  </a:ext>
                </a:extLst>
              </p:cNvPr>
              <p:cNvSpPr/>
              <p:nvPr/>
            </p:nvSpPr>
            <p:spPr>
              <a:xfrm>
                <a:off x="8499880" y="5716525"/>
                <a:ext cx="457200" cy="471923"/>
              </a:xfrm>
              <a:custGeom>
                <a:avLst/>
                <a:gdLst>
                  <a:gd name="connsiteX0" fmla="*/ 25052 w 457200"/>
                  <a:gd name="connsiteY0" fmla="*/ 56367 h 532356"/>
                  <a:gd name="connsiteX1" fmla="*/ 0 w 457200"/>
                  <a:gd name="connsiteY1" fmla="*/ 106471 h 532356"/>
                  <a:gd name="connsiteX2" fmla="*/ 43841 w 457200"/>
                  <a:gd name="connsiteY2" fmla="*/ 200417 h 532356"/>
                  <a:gd name="connsiteX3" fmla="*/ 43841 w 457200"/>
                  <a:gd name="connsiteY3" fmla="*/ 200417 h 532356"/>
                  <a:gd name="connsiteX4" fmla="*/ 0 w 457200"/>
                  <a:gd name="connsiteY4" fmla="*/ 263047 h 532356"/>
                  <a:gd name="connsiteX5" fmla="*/ 6263 w 457200"/>
                  <a:gd name="connsiteY5" fmla="*/ 325677 h 532356"/>
                  <a:gd name="connsiteX6" fmla="*/ 6263 w 457200"/>
                  <a:gd name="connsiteY6" fmla="*/ 325677 h 532356"/>
                  <a:gd name="connsiteX7" fmla="*/ 18789 w 457200"/>
                  <a:gd name="connsiteY7" fmla="*/ 407096 h 532356"/>
                  <a:gd name="connsiteX8" fmla="*/ 31315 w 457200"/>
                  <a:gd name="connsiteY8" fmla="*/ 482252 h 532356"/>
                  <a:gd name="connsiteX9" fmla="*/ 112734 w 457200"/>
                  <a:gd name="connsiteY9" fmla="*/ 501041 h 532356"/>
                  <a:gd name="connsiteX10" fmla="*/ 200416 w 457200"/>
                  <a:gd name="connsiteY10" fmla="*/ 507304 h 532356"/>
                  <a:gd name="connsiteX11" fmla="*/ 313151 w 457200"/>
                  <a:gd name="connsiteY11" fmla="*/ 532356 h 532356"/>
                  <a:gd name="connsiteX12" fmla="*/ 382044 w 457200"/>
                  <a:gd name="connsiteY12" fmla="*/ 469726 h 532356"/>
                  <a:gd name="connsiteX13" fmla="*/ 344466 w 457200"/>
                  <a:gd name="connsiteY13" fmla="*/ 369518 h 532356"/>
                  <a:gd name="connsiteX14" fmla="*/ 369518 w 457200"/>
                  <a:gd name="connsiteY14" fmla="*/ 319414 h 532356"/>
                  <a:gd name="connsiteX15" fmla="*/ 457200 w 457200"/>
                  <a:gd name="connsiteY15" fmla="*/ 194154 h 532356"/>
                  <a:gd name="connsiteX16" fmla="*/ 288099 w 457200"/>
                  <a:gd name="connsiteY16" fmla="*/ 106471 h 532356"/>
                  <a:gd name="connsiteX17" fmla="*/ 244257 w 457200"/>
                  <a:gd name="connsiteY17" fmla="*/ 43841 h 532356"/>
                  <a:gd name="connsiteX18" fmla="*/ 175364 w 457200"/>
                  <a:gd name="connsiteY18" fmla="*/ 0 h 532356"/>
                  <a:gd name="connsiteX19" fmla="*/ 81419 w 457200"/>
                  <a:gd name="connsiteY19" fmla="*/ 31315 h 532356"/>
                  <a:gd name="connsiteX20" fmla="*/ 25052 w 457200"/>
                  <a:gd name="connsiteY20" fmla="*/ 56367 h 532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7200" h="532356">
                    <a:moveTo>
                      <a:pt x="25052" y="56367"/>
                    </a:moveTo>
                    <a:lnTo>
                      <a:pt x="0" y="106471"/>
                    </a:lnTo>
                    <a:lnTo>
                      <a:pt x="43841" y="200417"/>
                    </a:lnTo>
                    <a:lnTo>
                      <a:pt x="43841" y="200417"/>
                    </a:lnTo>
                    <a:lnTo>
                      <a:pt x="0" y="263047"/>
                    </a:lnTo>
                    <a:lnTo>
                      <a:pt x="6263" y="325677"/>
                    </a:lnTo>
                    <a:lnTo>
                      <a:pt x="6263" y="325677"/>
                    </a:lnTo>
                    <a:lnTo>
                      <a:pt x="18789" y="407096"/>
                    </a:lnTo>
                    <a:lnTo>
                      <a:pt x="31315" y="482252"/>
                    </a:lnTo>
                    <a:lnTo>
                      <a:pt x="112734" y="501041"/>
                    </a:lnTo>
                    <a:lnTo>
                      <a:pt x="200416" y="507304"/>
                    </a:lnTo>
                    <a:lnTo>
                      <a:pt x="313151" y="532356"/>
                    </a:lnTo>
                    <a:lnTo>
                      <a:pt x="382044" y="469726"/>
                    </a:lnTo>
                    <a:lnTo>
                      <a:pt x="344466" y="369518"/>
                    </a:lnTo>
                    <a:lnTo>
                      <a:pt x="369518" y="319414"/>
                    </a:lnTo>
                    <a:lnTo>
                      <a:pt x="457200" y="194154"/>
                    </a:lnTo>
                    <a:lnTo>
                      <a:pt x="288099" y="106471"/>
                    </a:lnTo>
                    <a:lnTo>
                      <a:pt x="244257" y="43841"/>
                    </a:lnTo>
                    <a:lnTo>
                      <a:pt x="175364" y="0"/>
                    </a:lnTo>
                    <a:lnTo>
                      <a:pt x="81419" y="31315"/>
                    </a:lnTo>
                    <a:lnTo>
                      <a:pt x="25052" y="56367"/>
                    </a:lnTo>
                    <a:close/>
                  </a:path>
                </a:pathLst>
              </a:custGeom>
              <a:solidFill>
                <a:schemeClr val="accent3">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endParaRPr lang="zh-CN" altLang="en-US" sz="2400">
                  <a:solidFill>
                    <a:srgbClr val="FFFFFF"/>
                  </a:solidFill>
                </a:endParaRPr>
              </a:p>
            </p:txBody>
          </p:sp>
          <p:sp>
            <p:nvSpPr>
              <p:cNvPr id="40" name="任意形状 13">
                <a:extLst>
                  <a:ext uri="{FF2B5EF4-FFF2-40B4-BE49-F238E27FC236}">
                    <a16:creationId xmlns:a16="http://schemas.microsoft.com/office/drawing/2014/main" id="{E4CF85AF-C423-483C-92F4-EBB846C0DC58}"/>
                  </a:ext>
                </a:extLst>
              </p:cNvPr>
              <p:cNvSpPr/>
              <p:nvPr/>
            </p:nvSpPr>
            <p:spPr>
              <a:xfrm>
                <a:off x="8004785" y="4436908"/>
                <a:ext cx="688932" cy="471923"/>
              </a:xfrm>
              <a:custGeom>
                <a:avLst/>
                <a:gdLst>
                  <a:gd name="connsiteX0" fmla="*/ 0 w 688931"/>
                  <a:gd name="connsiteY0" fmla="*/ 363255 h 632564"/>
                  <a:gd name="connsiteX1" fmla="*/ 106471 w 688931"/>
                  <a:gd name="connsiteY1" fmla="*/ 244258 h 632564"/>
                  <a:gd name="connsiteX2" fmla="*/ 250520 w 688931"/>
                  <a:gd name="connsiteY2" fmla="*/ 87682 h 632564"/>
                  <a:gd name="connsiteX3" fmla="*/ 356991 w 688931"/>
                  <a:gd name="connsiteY3" fmla="*/ 81419 h 632564"/>
                  <a:gd name="connsiteX4" fmla="*/ 444674 w 688931"/>
                  <a:gd name="connsiteY4" fmla="*/ 43841 h 632564"/>
                  <a:gd name="connsiteX5" fmla="*/ 507304 w 688931"/>
                  <a:gd name="connsiteY5" fmla="*/ 6263 h 632564"/>
                  <a:gd name="connsiteX6" fmla="*/ 563671 w 688931"/>
                  <a:gd name="connsiteY6" fmla="*/ 0 h 632564"/>
                  <a:gd name="connsiteX7" fmla="*/ 688931 w 688931"/>
                  <a:gd name="connsiteY7" fmla="*/ 87682 h 632564"/>
                  <a:gd name="connsiteX8" fmla="*/ 682668 w 688931"/>
                  <a:gd name="connsiteY8" fmla="*/ 169101 h 632564"/>
                  <a:gd name="connsiteX9" fmla="*/ 638827 w 688931"/>
                  <a:gd name="connsiteY9" fmla="*/ 350729 h 632564"/>
                  <a:gd name="connsiteX10" fmla="*/ 519830 w 688931"/>
                  <a:gd name="connsiteY10" fmla="*/ 526093 h 632564"/>
                  <a:gd name="connsiteX11" fmla="*/ 425885 w 688931"/>
                  <a:gd name="connsiteY11" fmla="*/ 632564 h 632564"/>
                  <a:gd name="connsiteX12" fmla="*/ 344465 w 688931"/>
                  <a:gd name="connsiteY12" fmla="*/ 626301 h 632564"/>
                  <a:gd name="connsiteX13" fmla="*/ 187890 w 688931"/>
                  <a:gd name="connsiteY13" fmla="*/ 594986 h 632564"/>
                  <a:gd name="connsiteX14" fmla="*/ 87682 w 688931"/>
                  <a:gd name="connsiteY14" fmla="*/ 538619 h 632564"/>
                  <a:gd name="connsiteX15" fmla="*/ 31315 w 688931"/>
                  <a:gd name="connsiteY15" fmla="*/ 469726 h 632564"/>
                  <a:gd name="connsiteX16" fmla="*/ 0 w 688931"/>
                  <a:gd name="connsiteY16" fmla="*/ 363255 h 63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8931" h="632564">
                    <a:moveTo>
                      <a:pt x="0" y="363255"/>
                    </a:moveTo>
                    <a:lnTo>
                      <a:pt x="106471" y="244258"/>
                    </a:lnTo>
                    <a:lnTo>
                      <a:pt x="250520" y="87682"/>
                    </a:lnTo>
                    <a:lnTo>
                      <a:pt x="356991" y="81419"/>
                    </a:lnTo>
                    <a:lnTo>
                      <a:pt x="444674" y="43841"/>
                    </a:lnTo>
                    <a:lnTo>
                      <a:pt x="507304" y="6263"/>
                    </a:lnTo>
                    <a:lnTo>
                      <a:pt x="563671" y="0"/>
                    </a:lnTo>
                    <a:lnTo>
                      <a:pt x="688931" y="87682"/>
                    </a:lnTo>
                    <a:lnTo>
                      <a:pt x="682668" y="169101"/>
                    </a:lnTo>
                    <a:lnTo>
                      <a:pt x="638827" y="350729"/>
                    </a:lnTo>
                    <a:lnTo>
                      <a:pt x="519830" y="526093"/>
                    </a:lnTo>
                    <a:lnTo>
                      <a:pt x="425885" y="632564"/>
                    </a:lnTo>
                    <a:lnTo>
                      <a:pt x="344465" y="626301"/>
                    </a:lnTo>
                    <a:lnTo>
                      <a:pt x="187890" y="594986"/>
                    </a:lnTo>
                    <a:lnTo>
                      <a:pt x="87682" y="538619"/>
                    </a:lnTo>
                    <a:lnTo>
                      <a:pt x="31315" y="469726"/>
                    </a:lnTo>
                    <a:lnTo>
                      <a:pt x="0" y="363255"/>
                    </a:lnTo>
                    <a:close/>
                  </a:path>
                </a:pathLst>
              </a:custGeom>
              <a:solidFill>
                <a:schemeClr val="accent3">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endParaRPr lang="zh-CN" altLang="en-US" sz="2400">
                  <a:solidFill>
                    <a:srgbClr val="FFFFFF"/>
                  </a:solidFill>
                </a:endParaRPr>
              </a:p>
            </p:txBody>
          </p:sp>
          <p:sp>
            <p:nvSpPr>
              <p:cNvPr id="41" name="任意形状 15">
                <a:extLst>
                  <a:ext uri="{FF2B5EF4-FFF2-40B4-BE49-F238E27FC236}">
                    <a16:creationId xmlns:a16="http://schemas.microsoft.com/office/drawing/2014/main" id="{04A1C992-3089-4EC7-8AC7-AEA3A37E52C3}"/>
                  </a:ext>
                </a:extLst>
              </p:cNvPr>
              <p:cNvSpPr/>
              <p:nvPr/>
            </p:nvSpPr>
            <p:spPr>
              <a:xfrm>
                <a:off x="8387282" y="3866122"/>
                <a:ext cx="488514" cy="471923"/>
              </a:xfrm>
              <a:custGeom>
                <a:avLst/>
                <a:gdLst>
                  <a:gd name="connsiteX0" fmla="*/ 6263 w 488515"/>
                  <a:gd name="connsiteY0" fmla="*/ 0 h 375781"/>
                  <a:gd name="connsiteX1" fmla="*/ 0 w 488515"/>
                  <a:gd name="connsiteY1" fmla="*/ 87682 h 375781"/>
                  <a:gd name="connsiteX2" fmla="*/ 106471 w 488515"/>
                  <a:gd name="connsiteY2" fmla="*/ 250521 h 375781"/>
                  <a:gd name="connsiteX3" fmla="*/ 169101 w 488515"/>
                  <a:gd name="connsiteY3" fmla="*/ 344466 h 375781"/>
                  <a:gd name="connsiteX4" fmla="*/ 294361 w 488515"/>
                  <a:gd name="connsiteY4" fmla="*/ 375781 h 375781"/>
                  <a:gd name="connsiteX5" fmla="*/ 488515 w 488515"/>
                  <a:gd name="connsiteY5" fmla="*/ 125260 h 375781"/>
                  <a:gd name="connsiteX6" fmla="*/ 488515 w 488515"/>
                  <a:gd name="connsiteY6" fmla="*/ 125260 h 375781"/>
                  <a:gd name="connsiteX7" fmla="*/ 413359 w 488515"/>
                  <a:gd name="connsiteY7" fmla="*/ 43841 h 375781"/>
                  <a:gd name="connsiteX8" fmla="*/ 325676 w 488515"/>
                  <a:gd name="connsiteY8" fmla="*/ 37578 h 375781"/>
                  <a:gd name="connsiteX9" fmla="*/ 131523 w 488515"/>
                  <a:gd name="connsiteY9" fmla="*/ 25052 h 375781"/>
                  <a:gd name="connsiteX10" fmla="*/ 6263 w 488515"/>
                  <a:gd name="connsiteY10" fmla="*/ 0 h 375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8515" h="375781">
                    <a:moveTo>
                      <a:pt x="6263" y="0"/>
                    </a:moveTo>
                    <a:lnTo>
                      <a:pt x="0" y="87682"/>
                    </a:lnTo>
                    <a:lnTo>
                      <a:pt x="106471" y="250521"/>
                    </a:lnTo>
                    <a:lnTo>
                      <a:pt x="169101" y="344466"/>
                    </a:lnTo>
                    <a:lnTo>
                      <a:pt x="294361" y="375781"/>
                    </a:lnTo>
                    <a:lnTo>
                      <a:pt x="488515" y="125260"/>
                    </a:lnTo>
                    <a:lnTo>
                      <a:pt x="488515" y="125260"/>
                    </a:lnTo>
                    <a:lnTo>
                      <a:pt x="413359" y="43841"/>
                    </a:lnTo>
                    <a:lnTo>
                      <a:pt x="325676" y="37578"/>
                    </a:lnTo>
                    <a:lnTo>
                      <a:pt x="131523" y="25052"/>
                    </a:lnTo>
                    <a:lnTo>
                      <a:pt x="6263" y="0"/>
                    </a:lnTo>
                    <a:close/>
                  </a:path>
                </a:pathLst>
              </a:custGeom>
              <a:solidFill>
                <a:schemeClr val="accent3">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endParaRPr lang="zh-CN" altLang="en-US" sz="2400">
                  <a:solidFill>
                    <a:srgbClr val="FFFFFF"/>
                  </a:solidFill>
                </a:endParaRPr>
              </a:p>
            </p:txBody>
          </p:sp>
          <p:sp>
            <p:nvSpPr>
              <p:cNvPr id="42" name="任意形状 16">
                <a:extLst>
                  <a:ext uri="{FF2B5EF4-FFF2-40B4-BE49-F238E27FC236}">
                    <a16:creationId xmlns:a16="http://schemas.microsoft.com/office/drawing/2014/main" id="{D7AF8A97-4248-40B4-92E8-03E82F89F56C}"/>
                  </a:ext>
                </a:extLst>
              </p:cNvPr>
              <p:cNvSpPr/>
              <p:nvPr/>
            </p:nvSpPr>
            <p:spPr>
              <a:xfrm>
                <a:off x="8764774" y="4438843"/>
                <a:ext cx="638828" cy="471923"/>
              </a:xfrm>
              <a:custGeom>
                <a:avLst/>
                <a:gdLst>
                  <a:gd name="connsiteX0" fmla="*/ 162839 w 638828"/>
                  <a:gd name="connsiteY0" fmla="*/ 87682 h 920663"/>
                  <a:gd name="connsiteX1" fmla="*/ 62630 w 638828"/>
                  <a:gd name="connsiteY1" fmla="*/ 194153 h 920663"/>
                  <a:gd name="connsiteX2" fmla="*/ 0 w 638828"/>
                  <a:gd name="connsiteY2" fmla="*/ 306887 h 920663"/>
                  <a:gd name="connsiteX3" fmla="*/ 0 w 638828"/>
                  <a:gd name="connsiteY3" fmla="*/ 469726 h 920663"/>
                  <a:gd name="connsiteX4" fmla="*/ 37578 w 638828"/>
                  <a:gd name="connsiteY4" fmla="*/ 582460 h 920663"/>
                  <a:gd name="connsiteX5" fmla="*/ 150313 w 638828"/>
                  <a:gd name="connsiteY5" fmla="*/ 676405 h 920663"/>
                  <a:gd name="connsiteX6" fmla="*/ 288099 w 638828"/>
                  <a:gd name="connsiteY6" fmla="*/ 801665 h 920663"/>
                  <a:gd name="connsiteX7" fmla="*/ 501041 w 638828"/>
                  <a:gd name="connsiteY7" fmla="*/ 914400 h 920663"/>
                  <a:gd name="connsiteX8" fmla="*/ 632565 w 638828"/>
                  <a:gd name="connsiteY8" fmla="*/ 920663 h 920663"/>
                  <a:gd name="connsiteX9" fmla="*/ 638828 w 638828"/>
                  <a:gd name="connsiteY9" fmla="*/ 851770 h 920663"/>
                  <a:gd name="connsiteX10" fmla="*/ 544882 w 638828"/>
                  <a:gd name="connsiteY10" fmla="*/ 726509 h 920663"/>
                  <a:gd name="connsiteX11" fmla="*/ 425885 w 638828"/>
                  <a:gd name="connsiteY11" fmla="*/ 657616 h 920663"/>
                  <a:gd name="connsiteX12" fmla="*/ 306888 w 638828"/>
                  <a:gd name="connsiteY12" fmla="*/ 582460 h 920663"/>
                  <a:gd name="connsiteX13" fmla="*/ 212943 w 638828"/>
                  <a:gd name="connsiteY13" fmla="*/ 494778 h 920663"/>
                  <a:gd name="connsiteX14" fmla="*/ 175365 w 638828"/>
                  <a:gd name="connsiteY14" fmla="*/ 231731 h 920663"/>
                  <a:gd name="connsiteX15" fmla="*/ 175365 w 638828"/>
                  <a:gd name="connsiteY15" fmla="*/ 231731 h 920663"/>
                  <a:gd name="connsiteX16" fmla="*/ 288099 w 638828"/>
                  <a:gd name="connsiteY16" fmla="*/ 0 h 920663"/>
                  <a:gd name="connsiteX17" fmla="*/ 162839 w 638828"/>
                  <a:gd name="connsiteY17" fmla="*/ 87682 h 920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38828" h="920663">
                    <a:moveTo>
                      <a:pt x="162839" y="87682"/>
                    </a:moveTo>
                    <a:lnTo>
                      <a:pt x="62630" y="194153"/>
                    </a:lnTo>
                    <a:lnTo>
                      <a:pt x="0" y="306887"/>
                    </a:lnTo>
                    <a:lnTo>
                      <a:pt x="0" y="469726"/>
                    </a:lnTo>
                    <a:lnTo>
                      <a:pt x="37578" y="582460"/>
                    </a:lnTo>
                    <a:lnTo>
                      <a:pt x="150313" y="676405"/>
                    </a:lnTo>
                    <a:lnTo>
                      <a:pt x="288099" y="801665"/>
                    </a:lnTo>
                    <a:lnTo>
                      <a:pt x="501041" y="914400"/>
                    </a:lnTo>
                    <a:lnTo>
                      <a:pt x="632565" y="920663"/>
                    </a:lnTo>
                    <a:lnTo>
                      <a:pt x="638828" y="851770"/>
                    </a:lnTo>
                    <a:lnTo>
                      <a:pt x="544882" y="726509"/>
                    </a:lnTo>
                    <a:lnTo>
                      <a:pt x="425885" y="657616"/>
                    </a:lnTo>
                    <a:lnTo>
                      <a:pt x="306888" y="582460"/>
                    </a:lnTo>
                    <a:lnTo>
                      <a:pt x="212943" y="494778"/>
                    </a:lnTo>
                    <a:lnTo>
                      <a:pt x="175365" y="231731"/>
                    </a:lnTo>
                    <a:lnTo>
                      <a:pt x="175365" y="231731"/>
                    </a:lnTo>
                    <a:lnTo>
                      <a:pt x="288099" y="0"/>
                    </a:lnTo>
                    <a:lnTo>
                      <a:pt x="162839" y="87682"/>
                    </a:lnTo>
                    <a:close/>
                  </a:path>
                </a:pathLst>
              </a:custGeom>
              <a:solidFill>
                <a:schemeClr val="accent3">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endParaRPr lang="zh-CN" altLang="en-US" sz="2400">
                  <a:solidFill>
                    <a:srgbClr val="FFFFFF"/>
                  </a:solidFill>
                </a:endParaRPr>
              </a:p>
            </p:txBody>
          </p:sp>
          <p:sp>
            <p:nvSpPr>
              <p:cNvPr id="43" name="任意形状 17">
                <a:extLst>
                  <a:ext uri="{FF2B5EF4-FFF2-40B4-BE49-F238E27FC236}">
                    <a16:creationId xmlns:a16="http://schemas.microsoft.com/office/drawing/2014/main" id="{0C320671-954D-49E6-804C-132BDFF1A6CC}"/>
                  </a:ext>
                </a:extLst>
              </p:cNvPr>
              <p:cNvSpPr/>
              <p:nvPr/>
            </p:nvSpPr>
            <p:spPr>
              <a:xfrm rot="722686">
                <a:off x="7955032" y="4041806"/>
                <a:ext cx="457200" cy="471923"/>
              </a:xfrm>
              <a:custGeom>
                <a:avLst/>
                <a:gdLst>
                  <a:gd name="connsiteX0" fmla="*/ 168965 w 457200"/>
                  <a:gd name="connsiteY0" fmla="*/ 397566 h 397566"/>
                  <a:gd name="connsiteX1" fmla="*/ 457200 w 457200"/>
                  <a:gd name="connsiteY1" fmla="*/ 248479 h 397566"/>
                  <a:gd name="connsiteX2" fmla="*/ 447261 w 457200"/>
                  <a:gd name="connsiteY2" fmla="*/ 109331 h 397566"/>
                  <a:gd name="connsiteX3" fmla="*/ 377687 w 457200"/>
                  <a:gd name="connsiteY3" fmla="*/ 19879 h 397566"/>
                  <a:gd name="connsiteX4" fmla="*/ 238539 w 457200"/>
                  <a:gd name="connsiteY4" fmla="*/ 0 h 397566"/>
                  <a:gd name="connsiteX5" fmla="*/ 109330 w 457200"/>
                  <a:gd name="connsiteY5" fmla="*/ 19879 h 397566"/>
                  <a:gd name="connsiteX6" fmla="*/ 69574 w 457200"/>
                  <a:gd name="connsiteY6" fmla="*/ 149087 h 397566"/>
                  <a:gd name="connsiteX7" fmla="*/ 0 w 457200"/>
                  <a:gd name="connsiteY7" fmla="*/ 198783 h 397566"/>
                  <a:gd name="connsiteX8" fmla="*/ 49695 w 457200"/>
                  <a:gd name="connsiteY8" fmla="*/ 318053 h 397566"/>
                  <a:gd name="connsiteX9" fmla="*/ 168965 w 457200"/>
                  <a:gd name="connsiteY9" fmla="*/ 397566 h 397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200" h="397566">
                    <a:moveTo>
                      <a:pt x="168965" y="397566"/>
                    </a:moveTo>
                    <a:lnTo>
                      <a:pt x="457200" y="248479"/>
                    </a:lnTo>
                    <a:lnTo>
                      <a:pt x="447261" y="109331"/>
                    </a:lnTo>
                    <a:lnTo>
                      <a:pt x="377687" y="19879"/>
                    </a:lnTo>
                    <a:lnTo>
                      <a:pt x="238539" y="0"/>
                    </a:lnTo>
                    <a:lnTo>
                      <a:pt x="109330" y="19879"/>
                    </a:lnTo>
                    <a:lnTo>
                      <a:pt x="69574" y="149087"/>
                    </a:lnTo>
                    <a:lnTo>
                      <a:pt x="0" y="198783"/>
                    </a:lnTo>
                    <a:lnTo>
                      <a:pt x="49695" y="318053"/>
                    </a:lnTo>
                    <a:lnTo>
                      <a:pt x="168965" y="397566"/>
                    </a:lnTo>
                    <a:close/>
                  </a:path>
                </a:pathLst>
              </a:custGeom>
              <a:solidFill>
                <a:srgbClr val="EB8CBC">
                  <a:alpha val="74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endParaRPr lang="zh-CN" altLang="en-US" sz="2400">
                  <a:solidFill>
                    <a:srgbClr val="FFFFFF"/>
                  </a:solidFill>
                </a:endParaRPr>
              </a:p>
            </p:txBody>
          </p:sp>
        </p:grpSp>
        <p:grpSp>
          <p:nvGrpSpPr>
            <p:cNvPr id="26" name="Group 6">
              <a:extLst>
                <a:ext uri="{FF2B5EF4-FFF2-40B4-BE49-F238E27FC236}">
                  <a16:creationId xmlns:a16="http://schemas.microsoft.com/office/drawing/2014/main" id="{612062CE-646B-4C9E-817E-BCC9887C2C0B}"/>
                </a:ext>
              </a:extLst>
            </p:cNvPr>
            <p:cNvGrpSpPr>
              <a:grpSpLocks/>
            </p:cNvGrpSpPr>
            <p:nvPr/>
          </p:nvGrpSpPr>
          <p:grpSpPr bwMode="auto">
            <a:xfrm rot="10800000">
              <a:off x="483782" y="3488812"/>
              <a:ext cx="4122901" cy="1067897"/>
              <a:chOff x="378" y="1787"/>
              <a:chExt cx="4861" cy="1374"/>
            </a:xfrm>
          </p:grpSpPr>
          <p:sp>
            <p:nvSpPr>
              <p:cNvPr id="27" name="Freeform 7">
                <a:extLst>
                  <a:ext uri="{FF2B5EF4-FFF2-40B4-BE49-F238E27FC236}">
                    <a16:creationId xmlns:a16="http://schemas.microsoft.com/office/drawing/2014/main" id="{6111FC6D-A553-4539-B8AC-F56699D17F23}"/>
                  </a:ext>
                </a:extLst>
              </p:cNvPr>
              <p:cNvSpPr>
                <a:spLocks/>
              </p:cNvSpPr>
              <p:nvPr/>
            </p:nvSpPr>
            <p:spPr bwMode="auto">
              <a:xfrm>
                <a:off x="386" y="1812"/>
                <a:ext cx="4853" cy="1330"/>
              </a:xfrm>
              <a:custGeom>
                <a:avLst/>
                <a:gdLst>
                  <a:gd name="T0" fmla="*/ 0 w 5579"/>
                  <a:gd name="T1" fmla="*/ 498 h 1330"/>
                  <a:gd name="T2" fmla="*/ 446 w 5579"/>
                  <a:gd name="T3" fmla="*/ 589 h 1330"/>
                  <a:gd name="T4" fmla="*/ 961 w 5579"/>
                  <a:gd name="T5" fmla="*/ 771 h 1330"/>
                  <a:gd name="T6" fmla="*/ 1339 w 5579"/>
                  <a:gd name="T7" fmla="*/ 1043 h 1330"/>
                  <a:gd name="T8" fmla="*/ 1785 w 5579"/>
                  <a:gd name="T9" fmla="*/ 1224 h 1330"/>
                  <a:gd name="T10" fmla="*/ 2437 w 5579"/>
                  <a:gd name="T11" fmla="*/ 1270 h 1330"/>
                  <a:gd name="T12" fmla="*/ 3226 w 5579"/>
                  <a:gd name="T13" fmla="*/ 861 h 1330"/>
                  <a:gd name="T14" fmla="*/ 3741 w 5579"/>
                  <a:gd name="T15" fmla="*/ 453 h 1330"/>
                  <a:gd name="T16" fmla="*/ 4085 w 5579"/>
                  <a:gd name="T17" fmla="*/ 136 h 1330"/>
                  <a:gd name="T18" fmla="*/ 4221 w 5579"/>
                  <a:gd name="T19" fmla="*/ 0 h 13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579"/>
                  <a:gd name="T31" fmla="*/ 0 h 1330"/>
                  <a:gd name="T32" fmla="*/ 5579 w 5579"/>
                  <a:gd name="T33" fmla="*/ 1330 h 133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579" h="1330">
                    <a:moveTo>
                      <a:pt x="0" y="498"/>
                    </a:moveTo>
                    <a:cubicBezTo>
                      <a:pt x="189" y="521"/>
                      <a:pt x="378" y="544"/>
                      <a:pt x="590" y="589"/>
                    </a:cubicBezTo>
                    <a:cubicBezTo>
                      <a:pt x="802" y="634"/>
                      <a:pt x="1074" y="695"/>
                      <a:pt x="1270" y="771"/>
                    </a:cubicBezTo>
                    <a:cubicBezTo>
                      <a:pt x="1466" y="847"/>
                      <a:pt x="1587" y="968"/>
                      <a:pt x="1769" y="1043"/>
                    </a:cubicBezTo>
                    <a:cubicBezTo>
                      <a:pt x="1951" y="1118"/>
                      <a:pt x="2117" y="1186"/>
                      <a:pt x="2359" y="1224"/>
                    </a:cubicBezTo>
                    <a:cubicBezTo>
                      <a:pt x="2601" y="1262"/>
                      <a:pt x="2903" y="1330"/>
                      <a:pt x="3221" y="1270"/>
                    </a:cubicBezTo>
                    <a:cubicBezTo>
                      <a:pt x="3539" y="1210"/>
                      <a:pt x="3977" y="997"/>
                      <a:pt x="4264" y="861"/>
                    </a:cubicBezTo>
                    <a:cubicBezTo>
                      <a:pt x="4551" y="725"/>
                      <a:pt x="4755" y="574"/>
                      <a:pt x="4944" y="453"/>
                    </a:cubicBezTo>
                    <a:cubicBezTo>
                      <a:pt x="5133" y="332"/>
                      <a:pt x="5292" y="211"/>
                      <a:pt x="5398" y="136"/>
                    </a:cubicBezTo>
                    <a:cubicBezTo>
                      <a:pt x="5504" y="61"/>
                      <a:pt x="5541" y="30"/>
                      <a:pt x="5579" y="0"/>
                    </a:cubicBezTo>
                  </a:path>
                </a:pathLst>
              </a:custGeom>
              <a:noFill/>
              <a:ln w="57150">
                <a:solidFill>
                  <a:schemeClr val="bg1">
                    <a:lumMod val="50000"/>
                    <a:alpha val="50000"/>
                  </a:schemeClr>
                </a:solidFill>
                <a:prstDash val="dash"/>
                <a:round/>
                <a:headEnd/>
                <a:tailEnd/>
              </a:ln>
            </p:spPr>
            <p:txBody>
              <a:bodyPr/>
              <a:lstStyle/>
              <a:p>
                <a:endParaRPr lang="ja-JP" altLang="en-US"/>
              </a:p>
            </p:txBody>
          </p:sp>
          <p:sp>
            <p:nvSpPr>
              <p:cNvPr id="28" name="Freeform 8">
                <a:extLst>
                  <a:ext uri="{FF2B5EF4-FFF2-40B4-BE49-F238E27FC236}">
                    <a16:creationId xmlns:a16="http://schemas.microsoft.com/office/drawing/2014/main" id="{328328CE-CF37-4095-B626-6065CECCA4ED}"/>
                  </a:ext>
                </a:extLst>
              </p:cNvPr>
              <p:cNvSpPr>
                <a:spLocks/>
              </p:cNvSpPr>
              <p:nvPr/>
            </p:nvSpPr>
            <p:spPr bwMode="auto">
              <a:xfrm>
                <a:off x="378" y="1831"/>
                <a:ext cx="4853" cy="1330"/>
              </a:xfrm>
              <a:custGeom>
                <a:avLst/>
                <a:gdLst>
                  <a:gd name="T0" fmla="*/ 0 w 5579"/>
                  <a:gd name="T1" fmla="*/ 498 h 1330"/>
                  <a:gd name="T2" fmla="*/ 446 w 5579"/>
                  <a:gd name="T3" fmla="*/ 589 h 1330"/>
                  <a:gd name="T4" fmla="*/ 961 w 5579"/>
                  <a:gd name="T5" fmla="*/ 771 h 1330"/>
                  <a:gd name="T6" fmla="*/ 1339 w 5579"/>
                  <a:gd name="T7" fmla="*/ 1043 h 1330"/>
                  <a:gd name="T8" fmla="*/ 1785 w 5579"/>
                  <a:gd name="T9" fmla="*/ 1224 h 1330"/>
                  <a:gd name="T10" fmla="*/ 2437 w 5579"/>
                  <a:gd name="T11" fmla="*/ 1270 h 1330"/>
                  <a:gd name="T12" fmla="*/ 3226 w 5579"/>
                  <a:gd name="T13" fmla="*/ 861 h 1330"/>
                  <a:gd name="T14" fmla="*/ 3741 w 5579"/>
                  <a:gd name="T15" fmla="*/ 453 h 1330"/>
                  <a:gd name="T16" fmla="*/ 4085 w 5579"/>
                  <a:gd name="T17" fmla="*/ 136 h 1330"/>
                  <a:gd name="T18" fmla="*/ 4221 w 5579"/>
                  <a:gd name="T19" fmla="*/ 0 h 13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579"/>
                  <a:gd name="T31" fmla="*/ 0 h 1330"/>
                  <a:gd name="T32" fmla="*/ 5579 w 5579"/>
                  <a:gd name="T33" fmla="*/ 1330 h 133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579" h="1330">
                    <a:moveTo>
                      <a:pt x="0" y="498"/>
                    </a:moveTo>
                    <a:cubicBezTo>
                      <a:pt x="189" y="521"/>
                      <a:pt x="378" y="544"/>
                      <a:pt x="590" y="589"/>
                    </a:cubicBezTo>
                    <a:cubicBezTo>
                      <a:pt x="802" y="634"/>
                      <a:pt x="1074" y="695"/>
                      <a:pt x="1270" y="771"/>
                    </a:cubicBezTo>
                    <a:cubicBezTo>
                      <a:pt x="1466" y="847"/>
                      <a:pt x="1587" y="968"/>
                      <a:pt x="1769" y="1043"/>
                    </a:cubicBezTo>
                    <a:cubicBezTo>
                      <a:pt x="1951" y="1118"/>
                      <a:pt x="2117" y="1186"/>
                      <a:pt x="2359" y="1224"/>
                    </a:cubicBezTo>
                    <a:cubicBezTo>
                      <a:pt x="2601" y="1262"/>
                      <a:pt x="2903" y="1330"/>
                      <a:pt x="3221" y="1270"/>
                    </a:cubicBezTo>
                    <a:cubicBezTo>
                      <a:pt x="3539" y="1210"/>
                      <a:pt x="3977" y="997"/>
                      <a:pt x="4264" y="861"/>
                    </a:cubicBezTo>
                    <a:cubicBezTo>
                      <a:pt x="4551" y="725"/>
                      <a:pt x="4755" y="574"/>
                      <a:pt x="4944" y="453"/>
                    </a:cubicBezTo>
                    <a:cubicBezTo>
                      <a:pt x="5133" y="332"/>
                      <a:pt x="5292" y="211"/>
                      <a:pt x="5398" y="136"/>
                    </a:cubicBezTo>
                    <a:cubicBezTo>
                      <a:pt x="5504" y="61"/>
                      <a:pt x="5541" y="30"/>
                      <a:pt x="5579" y="0"/>
                    </a:cubicBezTo>
                  </a:path>
                </a:pathLst>
              </a:custGeom>
              <a:noFill/>
              <a:ln w="19050">
                <a:solidFill>
                  <a:schemeClr val="bg1">
                    <a:lumMod val="50000"/>
                    <a:alpha val="50000"/>
                  </a:schemeClr>
                </a:solidFill>
                <a:round/>
                <a:headEnd/>
                <a:tailEnd/>
              </a:ln>
            </p:spPr>
            <p:txBody>
              <a:bodyPr/>
              <a:lstStyle/>
              <a:p>
                <a:endParaRPr lang="ja-JP" altLang="en-US" dirty="0"/>
              </a:p>
            </p:txBody>
          </p:sp>
          <p:sp>
            <p:nvSpPr>
              <p:cNvPr id="29" name="Freeform 9">
                <a:extLst>
                  <a:ext uri="{FF2B5EF4-FFF2-40B4-BE49-F238E27FC236}">
                    <a16:creationId xmlns:a16="http://schemas.microsoft.com/office/drawing/2014/main" id="{1B9DB199-96DC-4D31-A0F3-6D720C293C5D}"/>
                  </a:ext>
                </a:extLst>
              </p:cNvPr>
              <p:cNvSpPr>
                <a:spLocks/>
              </p:cNvSpPr>
              <p:nvPr/>
            </p:nvSpPr>
            <p:spPr bwMode="auto">
              <a:xfrm>
                <a:off x="382" y="1787"/>
                <a:ext cx="4853" cy="1330"/>
              </a:xfrm>
              <a:custGeom>
                <a:avLst/>
                <a:gdLst>
                  <a:gd name="T0" fmla="*/ 0 w 5579"/>
                  <a:gd name="T1" fmla="*/ 498 h 1330"/>
                  <a:gd name="T2" fmla="*/ 446 w 5579"/>
                  <a:gd name="T3" fmla="*/ 589 h 1330"/>
                  <a:gd name="T4" fmla="*/ 961 w 5579"/>
                  <a:gd name="T5" fmla="*/ 771 h 1330"/>
                  <a:gd name="T6" fmla="*/ 1339 w 5579"/>
                  <a:gd name="T7" fmla="*/ 1043 h 1330"/>
                  <a:gd name="T8" fmla="*/ 1785 w 5579"/>
                  <a:gd name="T9" fmla="*/ 1224 h 1330"/>
                  <a:gd name="T10" fmla="*/ 2437 w 5579"/>
                  <a:gd name="T11" fmla="*/ 1270 h 1330"/>
                  <a:gd name="T12" fmla="*/ 3226 w 5579"/>
                  <a:gd name="T13" fmla="*/ 861 h 1330"/>
                  <a:gd name="T14" fmla="*/ 3741 w 5579"/>
                  <a:gd name="T15" fmla="*/ 453 h 1330"/>
                  <a:gd name="T16" fmla="*/ 4085 w 5579"/>
                  <a:gd name="T17" fmla="*/ 136 h 1330"/>
                  <a:gd name="T18" fmla="*/ 4221 w 5579"/>
                  <a:gd name="T19" fmla="*/ 0 h 13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579"/>
                  <a:gd name="T31" fmla="*/ 0 h 1330"/>
                  <a:gd name="T32" fmla="*/ 5579 w 5579"/>
                  <a:gd name="T33" fmla="*/ 1330 h 133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579" h="1330">
                    <a:moveTo>
                      <a:pt x="0" y="498"/>
                    </a:moveTo>
                    <a:cubicBezTo>
                      <a:pt x="189" y="521"/>
                      <a:pt x="378" y="544"/>
                      <a:pt x="590" y="589"/>
                    </a:cubicBezTo>
                    <a:cubicBezTo>
                      <a:pt x="802" y="634"/>
                      <a:pt x="1074" y="695"/>
                      <a:pt x="1270" y="771"/>
                    </a:cubicBezTo>
                    <a:cubicBezTo>
                      <a:pt x="1466" y="847"/>
                      <a:pt x="1587" y="968"/>
                      <a:pt x="1769" y="1043"/>
                    </a:cubicBezTo>
                    <a:cubicBezTo>
                      <a:pt x="1951" y="1118"/>
                      <a:pt x="2117" y="1186"/>
                      <a:pt x="2359" y="1224"/>
                    </a:cubicBezTo>
                    <a:cubicBezTo>
                      <a:pt x="2601" y="1262"/>
                      <a:pt x="2903" y="1330"/>
                      <a:pt x="3221" y="1270"/>
                    </a:cubicBezTo>
                    <a:cubicBezTo>
                      <a:pt x="3539" y="1210"/>
                      <a:pt x="3977" y="997"/>
                      <a:pt x="4264" y="861"/>
                    </a:cubicBezTo>
                    <a:cubicBezTo>
                      <a:pt x="4551" y="725"/>
                      <a:pt x="4755" y="574"/>
                      <a:pt x="4944" y="453"/>
                    </a:cubicBezTo>
                    <a:cubicBezTo>
                      <a:pt x="5133" y="332"/>
                      <a:pt x="5292" y="211"/>
                      <a:pt x="5398" y="136"/>
                    </a:cubicBezTo>
                    <a:cubicBezTo>
                      <a:pt x="5504" y="61"/>
                      <a:pt x="5541" y="30"/>
                      <a:pt x="5579" y="0"/>
                    </a:cubicBezTo>
                  </a:path>
                </a:pathLst>
              </a:custGeom>
              <a:noFill/>
              <a:ln w="19050">
                <a:solidFill>
                  <a:schemeClr val="bg1">
                    <a:lumMod val="50000"/>
                    <a:alpha val="50000"/>
                  </a:schemeClr>
                </a:solidFill>
                <a:round/>
                <a:headEnd/>
                <a:tailEnd/>
              </a:ln>
            </p:spPr>
            <p:txBody>
              <a:bodyPr/>
              <a:lstStyle/>
              <a:p>
                <a:endParaRPr lang="ja-JP" altLang="en-US" dirty="0"/>
              </a:p>
            </p:txBody>
          </p:sp>
          <p:sp>
            <p:nvSpPr>
              <p:cNvPr id="30" name="Rectangle 10">
                <a:extLst>
                  <a:ext uri="{FF2B5EF4-FFF2-40B4-BE49-F238E27FC236}">
                    <a16:creationId xmlns:a16="http://schemas.microsoft.com/office/drawing/2014/main" id="{DB9C39C1-BF94-4F85-8F58-52384E70039D}"/>
                  </a:ext>
                </a:extLst>
              </p:cNvPr>
              <p:cNvSpPr>
                <a:spLocks noChangeArrowheads="1"/>
              </p:cNvSpPr>
              <p:nvPr/>
            </p:nvSpPr>
            <p:spPr bwMode="auto">
              <a:xfrm rot="310076">
                <a:off x="2523" y="3006"/>
                <a:ext cx="318" cy="136"/>
              </a:xfrm>
              <a:prstGeom prst="rect">
                <a:avLst/>
              </a:prstGeom>
              <a:solidFill>
                <a:schemeClr val="tx1">
                  <a:lumMod val="50000"/>
                  <a:lumOff val="50000"/>
                </a:schemeClr>
              </a:solidFill>
              <a:ln w="9525">
                <a:solidFill>
                  <a:schemeClr val="bg1">
                    <a:lumMod val="50000"/>
                    <a:alpha val="50000"/>
                  </a:schemeClr>
                </a:solidFill>
                <a:miter lim="800000"/>
                <a:headEnd/>
                <a:tailEnd/>
              </a:ln>
            </p:spPr>
            <p:txBody>
              <a:bodyPr wrap="none" anchor="ctr"/>
              <a:lstStyle/>
              <a:p>
                <a:endParaRPr lang="ja-JP" altLang="en-US"/>
              </a:p>
            </p:txBody>
          </p:sp>
        </p:grpSp>
      </p:grpSp>
      <p:grpSp>
        <p:nvGrpSpPr>
          <p:cNvPr id="60" name="组合 59">
            <a:extLst>
              <a:ext uri="{FF2B5EF4-FFF2-40B4-BE49-F238E27FC236}">
                <a16:creationId xmlns:a16="http://schemas.microsoft.com/office/drawing/2014/main" id="{4D321717-5D43-4368-9DFB-F11FB2A66036}"/>
              </a:ext>
            </a:extLst>
          </p:cNvPr>
          <p:cNvGrpSpPr/>
          <p:nvPr/>
        </p:nvGrpSpPr>
        <p:grpSpPr>
          <a:xfrm>
            <a:off x="306570" y="589253"/>
            <a:ext cx="2245547" cy="461665"/>
            <a:chOff x="-3" y="4323990"/>
            <a:chExt cx="2245547" cy="461665"/>
          </a:xfrm>
        </p:grpSpPr>
        <p:sp>
          <p:nvSpPr>
            <p:cNvPr id="62" name="矩形 61">
              <a:extLst>
                <a:ext uri="{FF2B5EF4-FFF2-40B4-BE49-F238E27FC236}">
                  <a16:creationId xmlns:a16="http://schemas.microsoft.com/office/drawing/2014/main" id="{DD60977C-9EE1-448B-87A9-FE385F8DF6B4}"/>
                </a:ext>
              </a:extLst>
            </p:cNvPr>
            <p:cNvSpPr/>
            <p:nvPr/>
          </p:nvSpPr>
          <p:spPr>
            <a:xfrm>
              <a:off x="-3" y="4460785"/>
              <a:ext cx="193382" cy="19338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65" name="文本框 64">
              <a:extLst>
                <a:ext uri="{FF2B5EF4-FFF2-40B4-BE49-F238E27FC236}">
                  <a16:creationId xmlns:a16="http://schemas.microsoft.com/office/drawing/2014/main" id="{BB4E827D-21E4-4AF8-9CB4-5C69532477A1}"/>
                </a:ext>
              </a:extLst>
            </p:cNvPr>
            <p:cNvSpPr txBox="1"/>
            <p:nvPr/>
          </p:nvSpPr>
          <p:spPr>
            <a:xfrm>
              <a:off x="193379" y="4323990"/>
              <a:ext cx="2052165" cy="461665"/>
            </a:xfrm>
            <a:prstGeom prst="rect">
              <a:avLst/>
            </a:prstGeom>
            <a:noFill/>
          </p:spPr>
          <p:txBody>
            <a:bodyPr wrap="none" rtlCol="0">
              <a:spAutoFit/>
            </a:bodyPr>
            <a:lstStyle/>
            <a:p>
              <a:r>
                <a:rPr lang="en-US" altLang="zh-CN" sz="2400" dirty="0">
                  <a:latin typeface="Helvetica" panose="020B0604020202020204" pitchFamily="34" charset="0"/>
                  <a:cs typeface="Helvetica" panose="020B0604020202020204" pitchFamily="34" charset="0"/>
                </a:rPr>
                <a:t>Main purpose</a:t>
              </a:r>
            </a:p>
          </p:txBody>
        </p:sp>
      </p:grpSp>
      <p:grpSp>
        <p:nvGrpSpPr>
          <p:cNvPr id="72" name="组合 71">
            <a:extLst>
              <a:ext uri="{FF2B5EF4-FFF2-40B4-BE49-F238E27FC236}">
                <a16:creationId xmlns:a16="http://schemas.microsoft.com/office/drawing/2014/main" id="{FB4B792D-BC47-42B1-B35E-7D7CEE377B87}"/>
              </a:ext>
            </a:extLst>
          </p:cNvPr>
          <p:cNvGrpSpPr/>
          <p:nvPr/>
        </p:nvGrpSpPr>
        <p:grpSpPr>
          <a:xfrm>
            <a:off x="306570" y="3189011"/>
            <a:ext cx="2295239" cy="461665"/>
            <a:chOff x="-3" y="4332767"/>
            <a:chExt cx="2295239" cy="461665"/>
          </a:xfrm>
        </p:grpSpPr>
        <p:sp>
          <p:nvSpPr>
            <p:cNvPr id="73" name="矩形 72">
              <a:extLst>
                <a:ext uri="{FF2B5EF4-FFF2-40B4-BE49-F238E27FC236}">
                  <a16:creationId xmlns:a16="http://schemas.microsoft.com/office/drawing/2014/main" id="{6EEE6C6D-CC51-46C7-B654-9331510C1021}"/>
                </a:ext>
              </a:extLst>
            </p:cNvPr>
            <p:cNvSpPr/>
            <p:nvPr/>
          </p:nvSpPr>
          <p:spPr>
            <a:xfrm>
              <a:off x="-3" y="4460785"/>
              <a:ext cx="193382" cy="19338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74" name="文本框 73">
              <a:extLst>
                <a:ext uri="{FF2B5EF4-FFF2-40B4-BE49-F238E27FC236}">
                  <a16:creationId xmlns:a16="http://schemas.microsoft.com/office/drawing/2014/main" id="{64053A1B-FCBE-4077-B8DF-CB1615C027D2}"/>
                </a:ext>
              </a:extLst>
            </p:cNvPr>
            <p:cNvSpPr txBox="1"/>
            <p:nvPr/>
          </p:nvSpPr>
          <p:spPr>
            <a:xfrm>
              <a:off x="193379" y="4332767"/>
              <a:ext cx="2101857" cy="461665"/>
            </a:xfrm>
            <a:prstGeom prst="rect">
              <a:avLst/>
            </a:prstGeom>
            <a:noFill/>
          </p:spPr>
          <p:txBody>
            <a:bodyPr wrap="none" rtlCol="0">
              <a:spAutoFit/>
            </a:bodyPr>
            <a:lstStyle/>
            <a:p>
              <a:r>
                <a:rPr lang="en-US" altLang="zh-CN" sz="2400" dirty="0">
                  <a:latin typeface="Helvetica" panose="020B0604020202020204" pitchFamily="34" charset="0"/>
                  <a:cs typeface="Helvetica" panose="020B0604020202020204" pitchFamily="34" charset="0"/>
                </a:rPr>
                <a:t>Subject topics</a:t>
              </a:r>
            </a:p>
          </p:txBody>
        </p:sp>
      </p:grpSp>
      <p:sp>
        <p:nvSpPr>
          <p:cNvPr id="10" name="矩形 9">
            <a:extLst>
              <a:ext uri="{FF2B5EF4-FFF2-40B4-BE49-F238E27FC236}">
                <a16:creationId xmlns:a16="http://schemas.microsoft.com/office/drawing/2014/main" id="{895CD4AC-AAA5-490D-AFAF-D759AF019482}"/>
              </a:ext>
            </a:extLst>
          </p:cNvPr>
          <p:cNvSpPr/>
          <p:nvPr/>
        </p:nvSpPr>
        <p:spPr>
          <a:xfrm>
            <a:off x="499952" y="4216575"/>
            <a:ext cx="3641615" cy="369332"/>
          </a:xfrm>
          <a:prstGeom prst="rect">
            <a:avLst/>
          </a:prstGeom>
        </p:spPr>
        <p:txBody>
          <a:bodyPr wrap="square">
            <a:spAutoFit/>
          </a:bodyPr>
          <a:lstStyle/>
          <a:p>
            <a:r>
              <a:rPr lang="zh-CN" altLang="en-US" dirty="0">
                <a:latin typeface="Helvetica" panose="020B0604020202020204" pitchFamily="34" charset="0"/>
                <a:cs typeface="Helvetica" panose="020B0604020202020204" pitchFamily="34" charset="0"/>
              </a:rPr>
              <a:t>What determines catchment area?</a:t>
            </a:r>
          </a:p>
        </p:txBody>
      </p:sp>
      <p:sp>
        <p:nvSpPr>
          <p:cNvPr id="11" name="矩形 10">
            <a:extLst>
              <a:ext uri="{FF2B5EF4-FFF2-40B4-BE49-F238E27FC236}">
                <a16:creationId xmlns:a16="http://schemas.microsoft.com/office/drawing/2014/main" id="{0A4B80BD-95DE-43ED-8F2A-8C537E611729}"/>
              </a:ext>
            </a:extLst>
          </p:cNvPr>
          <p:cNvSpPr/>
          <p:nvPr/>
        </p:nvSpPr>
        <p:spPr>
          <a:xfrm>
            <a:off x="732254" y="4729532"/>
            <a:ext cx="3473585" cy="646331"/>
          </a:xfrm>
          <a:prstGeom prst="rect">
            <a:avLst/>
          </a:prstGeom>
        </p:spPr>
        <p:txBody>
          <a:bodyPr wrap="square">
            <a:spAutoFit/>
          </a:bodyPr>
          <a:lstStyle/>
          <a:p>
            <a:r>
              <a:rPr lang="zh-CN" altLang="en-US" dirty="0">
                <a:latin typeface="Helvetica" panose="020B0604020202020204" pitchFamily="34" charset="0"/>
                <a:cs typeface="Helvetica" panose="020B0604020202020204" pitchFamily="34" charset="0"/>
              </a:rPr>
              <a:t>What factors explain transit ridership at station level?</a:t>
            </a:r>
          </a:p>
        </p:txBody>
      </p:sp>
      <p:cxnSp>
        <p:nvCxnSpPr>
          <p:cNvPr id="19" name="直接连接符 18">
            <a:extLst>
              <a:ext uri="{FF2B5EF4-FFF2-40B4-BE49-F238E27FC236}">
                <a16:creationId xmlns:a16="http://schemas.microsoft.com/office/drawing/2014/main" id="{A3DA83C0-A069-47F8-954E-E0874DB106BA}"/>
              </a:ext>
            </a:extLst>
          </p:cNvPr>
          <p:cNvCxnSpPr>
            <a:cxnSpLocks/>
          </p:cNvCxnSpPr>
          <p:nvPr/>
        </p:nvCxnSpPr>
        <p:spPr>
          <a:xfrm>
            <a:off x="499952" y="4587178"/>
            <a:ext cx="3643867" cy="0"/>
          </a:xfrm>
          <a:prstGeom prst="line">
            <a:avLst/>
          </a:prstGeom>
          <a:ln w="19050">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77" name="直接连接符 76">
            <a:extLst>
              <a:ext uri="{FF2B5EF4-FFF2-40B4-BE49-F238E27FC236}">
                <a16:creationId xmlns:a16="http://schemas.microsoft.com/office/drawing/2014/main" id="{23EDDEE6-1EED-42FA-BF26-A6D3BD4B0A5F}"/>
              </a:ext>
            </a:extLst>
          </p:cNvPr>
          <p:cNvCxnSpPr>
            <a:cxnSpLocks/>
            <a:endCxn id="48" idx="52"/>
          </p:cNvCxnSpPr>
          <p:nvPr/>
        </p:nvCxnSpPr>
        <p:spPr>
          <a:xfrm flipV="1">
            <a:off x="4131083" y="3872149"/>
            <a:ext cx="1126646" cy="727149"/>
          </a:xfrm>
          <a:prstGeom prst="line">
            <a:avLst/>
          </a:prstGeom>
          <a:ln w="19050">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79" name="直接连接符 78">
            <a:extLst>
              <a:ext uri="{FF2B5EF4-FFF2-40B4-BE49-F238E27FC236}">
                <a16:creationId xmlns:a16="http://schemas.microsoft.com/office/drawing/2014/main" id="{99FFF2B1-FE3F-4398-9352-6A846088F31B}"/>
              </a:ext>
            </a:extLst>
          </p:cNvPr>
          <p:cNvCxnSpPr/>
          <p:nvPr/>
        </p:nvCxnSpPr>
        <p:spPr>
          <a:xfrm>
            <a:off x="732254" y="5384015"/>
            <a:ext cx="3466630" cy="0"/>
          </a:xfrm>
          <a:prstGeom prst="line">
            <a:avLst/>
          </a:prstGeom>
          <a:ln w="19050">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80" name="直接连接符 79">
            <a:extLst>
              <a:ext uri="{FF2B5EF4-FFF2-40B4-BE49-F238E27FC236}">
                <a16:creationId xmlns:a16="http://schemas.microsoft.com/office/drawing/2014/main" id="{5E24DA3A-8428-434B-849D-1768705B6688}"/>
              </a:ext>
            </a:extLst>
          </p:cNvPr>
          <p:cNvCxnSpPr>
            <a:cxnSpLocks/>
            <a:endCxn id="55" idx="11"/>
          </p:cNvCxnSpPr>
          <p:nvPr/>
        </p:nvCxnSpPr>
        <p:spPr>
          <a:xfrm flipV="1">
            <a:off x="4178331" y="4440843"/>
            <a:ext cx="1831809" cy="942747"/>
          </a:xfrm>
          <a:prstGeom prst="line">
            <a:avLst/>
          </a:prstGeom>
          <a:ln w="19050">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82" name="直接连接符 81">
            <a:extLst>
              <a:ext uri="{FF2B5EF4-FFF2-40B4-BE49-F238E27FC236}">
                <a16:creationId xmlns:a16="http://schemas.microsoft.com/office/drawing/2014/main" id="{22F3EE4D-8389-496D-B9F3-A32FAA3BFBDC}"/>
              </a:ext>
            </a:extLst>
          </p:cNvPr>
          <p:cNvCxnSpPr>
            <a:cxnSpLocks/>
          </p:cNvCxnSpPr>
          <p:nvPr/>
        </p:nvCxnSpPr>
        <p:spPr>
          <a:xfrm>
            <a:off x="2102367" y="6131952"/>
            <a:ext cx="3388702" cy="0"/>
          </a:xfrm>
          <a:prstGeom prst="line">
            <a:avLst/>
          </a:prstGeom>
          <a:ln w="19050">
            <a:solidFill>
              <a:srgbClr val="FF3300"/>
            </a:solidFill>
          </a:ln>
        </p:spPr>
        <p:style>
          <a:lnRef idx="1">
            <a:schemeClr val="accent1"/>
          </a:lnRef>
          <a:fillRef idx="0">
            <a:schemeClr val="accent1"/>
          </a:fillRef>
          <a:effectRef idx="0">
            <a:schemeClr val="accent1"/>
          </a:effectRef>
          <a:fontRef idx="minor">
            <a:schemeClr val="tx1"/>
          </a:fontRef>
        </p:style>
      </p:cxnSp>
      <p:sp>
        <p:nvSpPr>
          <p:cNvPr id="89" name="箭头: 左右 88">
            <a:extLst>
              <a:ext uri="{FF2B5EF4-FFF2-40B4-BE49-F238E27FC236}">
                <a16:creationId xmlns:a16="http://schemas.microsoft.com/office/drawing/2014/main" id="{C3538095-9892-4378-91F9-AB3FC10C0CE0}"/>
              </a:ext>
            </a:extLst>
          </p:cNvPr>
          <p:cNvSpPr/>
          <p:nvPr/>
        </p:nvSpPr>
        <p:spPr>
          <a:xfrm>
            <a:off x="6564178" y="5011013"/>
            <a:ext cx="536417" cy="213760"/>
          </a:xfrm>
          <a:prstGeom prst="leftRightArrow">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elvetica" panose="020B0604020202020204" pitchFamily="34" charset="0"/>
              <a:cs typeface="Helvetica" panose="020B0604020202020204" pitchFamily="34" charset="0"/>
            </a:endParaRPr>
          </a:p>
        </p:txBody>
      </p:sp>
      <p:cxnSp>
        <p:nvCxnSpPr>
          <p:cNvPr id="90" name="直接连接符 89">
            <a:extLst>
              <a:ext uri="{FF2B5EF4-FFF2-40B4-BE49-F238E27FC236}">
                <a16:creationId xmlns:a16="http://schemas.microsoft.com/office/drawing/2014/main" id="{94D838CB-5EDB-403D-B8B8-4DEC275A40EC}"/>
              </a:ext>
            </a:extLst>
          </p:cNvPr>
          <p:cNvCxnSpPr>
            <a:cxnSpLocks/>
          </p:cNvCxnSpPr>
          <p:nvPr/>
        </p:nvCxnSpPr>
        <p:spPr>
          <a:xfrm flipV="1">
            <a:off x="5491069" y="5296642"/>
            <a:ext cx="1283942" cy="835310"/>
          </a:xfrm>
          <a:prstGeom prst="line">
            <a:avLst/>
          </a:prstGeom>
          <a:ln w="19050">
            <a:solidFill>
              <a:srgbClr val="FF3300"/>
            </a:solidFill>
          </a:ln>
        </p:spPr>
        <p:style>
          <a:lnRef idx="1">
            <a:schemeClr val="accent1"/>
          </a:lnRef>
          <a:fillRef idx="0">
            <a:schemeClr val="accent1"/>
          </a:fillRef>
          <a:effectRef idx="0">
            <a:schemeClr val="accent1"/>
          </a:effectRef>
          <a:fontRef idx="minor">
            <a:schemeClr val="tx1"/>
          </a:fontRef>
        </p:style>
      </p:cxnSp>
      <p:sp>
        <p:nvSpPr>
          <p:cNvPr id="81" name="箭头: V 形 80">
            <a:extLst>
              <a:ext uri="{FF2B5EF4-FFF2-40B4-BE49-F238E27FC236}">
                <a16:creationId xmlns:a16="http://schemas.microsoft.com/office/drawing/2014/main" id="{CAE6EBAA-CB0E-41D3-AE20-D8E27B2D9A9D}"/>
              </a:ext>
            </a:extLst>
          </p:cNvPr>
          <p:cNvSpPr/>
          <p:nvPr/>
        </p:nvSpPr>
        <p:spPr>
          <a:xfrm rot="5400000">
            <a:off x="3404444" y="1659190"/>
            <a:ext cx="299473" cy="369330"/>
          </a:xfrm>
          <a:prstGeom prst="chevron">
            <a:avLst/>
          </a:prstGeom>
          <a:solidFill>
            <a:schemeClr val="tx1">
              <a:lumMod val="75000"/>
              <a:lumOff val="25000"/>
            </a:schemeClr>
          </a:solidFill>
          <a:ln w="12700"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767753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569A348F-8472-4C4D-9E9E-EA67A912B7B0}"/>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1 - Introduction </a:t>
            </a:r>
            <a:endParaRPr lang="zh-CN" altLang="en-US" i="1" dirty="0">
              <a:latin typeface="Times New Roman" panose="02020603050405020304" pitchFamily="18" charset="0"/>
              <a:cs typeface="Times New Roman" panose="02020603050405020304" pitchFamily="18" charset="0"/>
            </a:endParaRPr>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Research contents</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rgbClr val="85023E"/>
          </a:solidFill>
          <a:ln w="28575" cap="flat">
            <a:solidFill>
              <a:srgbClr val="85023E"/>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280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rPr>
              <a:t>1.4</a:t>
            </a:r>
            <a:endParaRPr kumimoji="0" lang="zh-CN" altLang="en-US" sz="280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rgbClr val="85023E"/>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7AB69BB8-1709-40FF-B319-D6BDC8AA3D1D}"/>
              </a:ext>
            </a:extLst>
          </p:cNvPr>
          <p:cNvSpPr>
            <a:spLocks noGrp="1"/>
          </p:cNvSpPr>
          <p:nvPr>
            <p:ph type="sldNum" sz="quarter" idx="12"/>
          </p:nvPr>
        </p:nvSpPr>
        <p:spPr/>
        <p:txBody>
          <a:bodyPr/>
          <a:lstStyle/>
          <a:p>
            <a:fld id="{A17BB91D-344C-44E0-9148-DFE0CFF5CFC9}" type="slidenum">
              <a:rPr lang="zh-CN" altLang="en-US" smtClean="0">
                <a:latin typeface="Helvetica" panose="020B0604020202020204" pitchFamily="34" charset="0"/>
                <a:cs typeface="Helvetica" panose="020B0604020202020204" pitchFamily="34" charset="0"/>
              </a:rPr>
              <a:t>8</a:t>
            </a:fld>
            <a:endParaRPr lang="zh-CN" altLang="en-US">
              <a:latin typeface="Helvetica" panose="020B0604020202020204" pitchFamily="34" charset="0"/>
              <a:cs typeface="Helvetica" panose="020B0604020202020204" pitchFamily="34" charset="0"/>
            </a:endParaRPr>
          </a:p>
        </p:txBody>
      </p:sp>
      <p:grpSp>
        <p:nvGrpSpPr>
          <p:cNvPr id="10" name="组合 9">
            <a:extLst>
              <a:ext uri="{FF2B5EF4-FFF2-40B4-BE49-F238E27FC236}">
                <a16:creationId xmlns:a16="http://schemas.microsoft.com/office/drawing/2014/main" id="{7BDF8FEA-D4C1-425C-9729-4ACB032CBC9C}"/>
              </a:ext>
            </a:extLst>
          </p:cNvPr>
          <p:cNvGrpSpPr/>
          <p:nvPr/>
        </p:nvGrpSpPr>
        <p:grpSpPr>
          <a:xfrm>
            <a:off x="306570" y="743924"/>
            <a:ext cx="3476653" cy="461665"/>
            <a:chOff x="-3" y="4322920"/>
            <a:chExt cx="3476653" cy="461665"/>
          </a:xfrm>
        </p:grpSpPr>
        <p:sp>
          <p:nvSpPr>
            <p:cNvPr id="11" name="矩形 10">
              <a:extLst>
                <a:ext uri="{FF2B5EF4-FFF2-40B4-BE49-F238E27FC236}">
                  <a16:creationId xmlns:a16="http://schemas.microsoft.com/office/drawing/2014/main" id="{0CA25580-65E7-4646-8C8F-012F5547732A}"/>
                </a:ext>
              </a:extLst>
            </p:cNvPr>
            <p:cNvSpPr/>
            <p:nvPr/>
          </p:nvSpPr>
          <p:spPr>
            <a:xfrm>
              <a:off x="-3" y="4460785"/>
              <a:ext cx="193382" cy="193382"/>
            </a:xfrm>
            <a:prstGeom prst="rect">
              <a:avLst/>
            </a:prstGeom>
            <a:solidFill>
              <a:srgbClr val="850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15" name="文本框 14">
              <a:extLst>
                <a:ext uri="{FF2B5EF4-FFF2-40B4-BE49-F238E27FC236}">
                  <a16:creationId xmlns:a16="http://schemas.microsoft.com/office/drawing/2014/main" id="{1B1AF694-730C-457F-8E1E-F4AE91EB2212}"/>
                </a:ext>
              </a:extLst>
            </p:cNvPr>
            <p:cNvSpPr txBox="1"/>
            <p:nvPr/>
          </p:nvSpPr>
          <p:spPr>
            <a:xfrm>
              <a:off x="193379" y="4322920"/>
              <a:ext cx="3283271" cy="461665"/>
            </a:xfrm>
            <a:prstGeom prst="rect">
              <a:avLst/>
            </a:prstGeom>
            <a:noFill/>
          </p:spPr>
          <p:txBody>
            <a:bodyPr wrap="none" rtlCol="0">
              <a:spAutoFit/>
            </a:bodyPr>
            <a:lstStyle/>
            <a:p>
              <a:r>
                <a:rPr lang="en-US" altLang="zh-CN" sz="2400" dirty="0">
                  <a:latin typeface="Helvetica" panose="020B0604020202020204" pitchFamily="34" charset="0"/>
                  <a:cs typeface="Helvetica" panose="020B0604020202020204" pitchFamily="34" charset="0"/>
                </a:rPr>
                <a:t>Specific research topic</a:t>
              </a:r>
            </a:p>
          </p:txBody>
        </p:sp>
      </p:grpSp>
      <p:grpSp>
        <p:nvGrpSpPr>
          <p:cNvPr id="52" name="组合 51">
            <a:extLst>
              <a:ext uri="{FF2B5EF4-FFF2-40B4-BE49-F238E27FC236}">
                <a16:creationId xmlns:a16="http://schemas.microsoft.com/office/drawing/2014/main" id="{4BACF9AB-08D9-434C-A207-2A8F0F98CEA6}"/>
              </a:ext>
            </a:extLst>
          </p:cNvPr>
          <p:cNvGrpSpPr/>
          <p:nvPr/>
        </p:nvGrpSpPr>
        <p:grpSpPr>
          <a:xfrm>
            <a:off x="703164" y="1800666"/>
            <a:ext cx="8196368" cy="646331"/>
            <a:chOff x="703164" y="1800666"/>
            <a:chExt cx="8196368" cy="646331"/>
          </a:xfrm>
        </p:grpSpPr>
        <p:grpSp>
          <p:nvGrpSpPr>
            <p:cNvPr id="51" name="组合 50">
              <a:extLst>
                <a:ext uri="{FF2B5EF4-FFF2-40B4-BE49-F238E27FC236}">
                  <a16:creationId xmlns:a16="http://schemas.microsoft.com/office/drawing/2014/main" id="{734676BE-7C0A-441E-B2AF-85DF432AE9F6}"/>
                </a:ext>
              </a:extLst>
            </p:cNvPr>
            <p:cNvGrpSpPr/>
            <p:nvPr/>
          </p:nvGrpSpPr>
          <p:grpSpPr>
            <a:xfrm>
              <a:off x="703164" y="1800666"/>
              <a:ext cx="8196368" cy="646331"/>
              <a:chOff x="703164" y="1800666"/>
              <a:chExt cx="8196368" cy="646331"/>
            </a:xfrm>
          </p:grpSpPr>
          <p:sp>
            <p:nvSpPr>
              <p:cNvPr id="17" name="文本框 16">
                <a:extLst>
                  <a:ext uri="{FF2B5EF4-FFF2-40B4-BE49-F238E27FC236}">
                    <a16:creationId xmlns:a16="http://schemas.microsoft.com/office/drawing/2014/main" id="{72F94284-9A10-4295-B5BE-8FF121EE5749}"/>
                  </a:ext>
                </a:extLst>
              </p:cNvPr>
              <p:cNvSpPr txBox="1"/>
              <p:nvPr/>
            </p:nvSpPr>
            <p:spPr>
              <a:xfrm>
                <a:off x="703164" y="1800666"/>
                <a:ext cx="6456394" cy="646331"/>
              </a:xfrm>
              <a:prstGeom prst="rect">
                <a:avLst/>
              </a:prstGeom>
              <a:noFill/>
              <a:ln w="19050">
                <a:solidFill>
                  <a:srgbClr val="85023E"/>
                </a:solidFill>
              </a:ln>
            </p:spPr>
            <p:txBody>
              <a:bodyPr wrap="square" rtlCol="0">
                <a:spAutoFit/>
              </a:bodyPr>
              <a:lstStyle/>
              <a:p>
                <a:r>
                  <a:rPr lang="en-US" altLang="zh-CN" dirty="0">
                    <a:latin typeface="Helvetica" panose="020B0604020202020204" pitchFamily="34" charset="0"/>
                    <a:cs typeface="Helvetica" panose="020B0604020202020204" pitchFamily="34" charset="0"/>
                  </a:rPr>
                  <a:t>Exploring the </a:t>
                </a:r>
                <a:r>
                  <a:rPr lang="en-US" altLang="zh-CN" dirty="0">
                    <a:solidFill>
                      <a:srgbClr val="FF3300"/>
                    </a:solidFill>
                    <a:latin typeface="Helvetica" panose="020B0604020202020204" pitchFamily="34" charset="0"/>
                    <a:cs typeface="Helvetica" panose="020B0604020202020204" pitchFamily="34" charset="0"/>
                  </a:rPr>
                  <a:t>willingness of walking duration</a:t>
                </a:r>
                <a:r>
                  <a:rPr lang="en-US" altLang="zh-CN" dirty="0">
                    <a:latin typeface="Helvetica" panose="020B0604020202020204" pitchFamily="34" charset="0"/>
                    <a:cs typeface="Helvetica" panose="020B0604020202020204" pitchFamily="34" charset="0"/>
                  </a:rPr>
                  <a:t> to transit stations regarding passengers’ personal attributes.</a:t>
                </a:r>
              </a:p>
            </p:txBody>
          </p:sp>
          <p:sp>
            <p:nvSpPr>
              <p:cNvPr id="28" name="矩形 27">
                <a:extLst>
                  <a:ext uri="{FF2B5EF4-FFF2-40B4-BE49-F238E27FC236}">
                    <a16:creationId xmlns:a16="http://schemas.microsoft.com/office/drawing/2014/main" id="{CD845381-E03E-4F12-BC10-3F23E57DB053}"/>
                  </a:ext>
                </a:extLst>
              </p:cNvPr>
              <p:cNvSpPr/>
              <p:nvPr/>
            </p:nvSpPr>
            <p:spPr>
              <a:xfrm>
                <a:off x="7701768" y="1939166"/>
                <a:ext cx="1197764" cy="369332"/>
              </a:xfrm>
              <a:prstGeom prst="rect">
                <a:avLst/>
              </a:prstGeom>
            </p:spPr>
            <p:txBody>
              <a:bodyPr wrap="none">
                <a:spAutoFit/>
              </a:bodyPr>
              <a:lstStyle/>
              <a:p>
                <a:r>
                  <a:rPr lang="zh-CN" altLang="en-US" dirty="0">
                    <a:latin typeface="Helvetica" panose="020B0604020202020204" pitchFamily="34" charset="0"/>
                    <a:cs typeface="Helvetica" panose="020B0604020202020204" pitchFamily="34" charset="0"/>
                  </a:rPr>
                  <a:t>Chapter </a:t>
                </a:r>
                <a:r>
                  <a:rPr lang="en-US" altLang="zh-CN" dirty="0">
                    <a:latin typeface="Helvetica" panose="020B0604020202020204" pitchFamily="34" charset="0"/>
                    <a:cs typeface="Helvetica" panose="020B0604020202020204" pitchFamily="34" charset="0"/>
                  </a:rPr>
                  <a:t>2</a:t>
                </a:r>
              </a:p>
            </p:txBody>
          </p:sp>
        </p:grpSp>
        <p:sp>
          <p:nvSpPr>
            <p:cNvPr id="37" name="箭头: V 形 36">
              <a:extLst>
                <a:ext uri="{FF2B5EF4-FFF2-40B4-BE49-F238E27FC236}">
                  <a16:creationId xmlns:a16="http://schemas.microsoft.com/office/drawing/2014/main" id="{221EFE8F-EB2A-45F9-A561-9F6D2183CD75}"/>
                </a:ext>
              </a:extLst>
            </p:cNvPr>
            <p:cNvSpPr/>
            <p:nvPr/>
          </p:nvSpPr>
          <p:spPr>
            <a:xfrm>
              <a:off x="7340982" y="1939168"/>
              <a:ext cx="299473" cy="369330"/>
            </a:xfrm>
            <a:prstGeom prst="chevron">
              <a:avLst/>
            </a:prstGeom>
            <a:solidFill>
              <a:srgbClr val="85023E"/>
            </a:solidFill>
            <a:ln w="12700"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Helvetica" panose="020B0604020202020204" pitchFamily="34" charset="0"/>
                <a:cs typeface="Helvetica" panose="020B0604020202020204" pitchFamily="34" charset="0"/>
              </a:endParaRPr>
            </a:p>
          </p:txBody>
        </p:sp>
      </p:grpSp>
      <p:grpSp>
        <p:nvGrpSpPr>
          <p:cNvPr id="50" name="组合 49">
            <a:extLst>
              <a:ext uri="{FF2B5EF4-FFF2-40B4-BE49-F238E27FC236}">
                <a16:creationId xmlns:a16="http://schemas.microsoft.com/office/drawing/2014/main" id="{9DF21C2F-2C71-496C-AD55-C21132D4D139}"/>
              </a:ext>
            </a:extLst>
          </p:cNvPr>
          <p:cNvGrpSpPr/>
          <p:nvPr/>
        </p:nvGrpSpPr>
        <p:grpSpPr>
          <a:xfrm>
            <a:off x="701156" y="2993396"/>
            <a:ext cx="8198376" cy="646331"/>
            <a:chOff x="701156" y="2860896"/>
            <a:chExt cx="8198376" cy="646331"/>
          </a:xfrm>
        </p:grpSpPr>
        <p:grpSp>
          <p:nvGrpSpPr>
            <p:cNvPr id="49" name="组合 48">
              <a:extLst>
                <a:ext uri="{FF2B5EF4-FFF2-40B4-BE49-F238E27FC236}">
                  <a16:creationId xmlns:a16="http://schemas.microsoft.com/office/drawing/2014/main" id="{2244039F-5BB3-4F1A-BA5B-115801C39318}"/>
                </a:ext>
              </a:extLst>
            </p:cNvPr>
            <p:cNvGrpSpPr/>
            <p:nvPr/>
          </p:nvGrpSpPr>
          <p:grpSpPr>
            <a:xfrm>
              <a:off x="701156" y="2860896"/>
              <a:ext cx="8198376" cy="646331"/>
              <a:chOff x="701156" y="2860896"/>
              <a:chExt cx="8198376" cy="646331"/>
            </a:xfrm>
          </p:grpSpPr>
          <p:sp>
            <p:nvSpPr>
              <p:cNvPr id="20" name="文本框 19">
                <a:extLst>
                  <a:ext uri="{FF2B5EF4-FFF2-40B4-BE49-F238E27FC236}">
                    <a16:creationId xmlns:a16="http://schemas.microsoft.com/office/drawing/2014/main" id="{2660D495-5534-428A-9B00-778A9CCB95DC}"/>
                  </a:ext>
                </a:extLst>
              </p:cNvPr>
              <p:cNvSpPr txBox="1"/>
              <p:nvPr/>
            </p:nvSpPr>
            <p:spPr>
              <a:xfrm>
                <a:off x="701156" y="2860896"/>
                <a:ext cx="6456394" cy="646331"/>
              </a:xfrm>
              <a:prstGeom prst="rect">
                <a:avLst/>
              </a:prstGeom>
              <a:noFill/>
              <a:ln w="19050">
                <a:solidFill>
                  <a:srgbClr val="85023E"/>
                </a:solidFill>
              </a:ln>
            </p:spPr>
            <p:txBody>
              <a:bodyPr wrap="square" rtlCol="0">
                <a:spAutoFit/>
              </a:bodyPr>
              <a:lstStyle/>
              <a:p>
                <a:r>
                  <a:rPr lang="en-US" altLang="zh-CN" dirty="0">
                    <a:latin typeface="Helvetica" panose="020B0604020202020204" pitchFamily="34" charset="0"/>
                    <a:cs typeface="Helvetica" panose="020B0604020202020204" pitchFamily="34" charset="0"/>
                  </a:rPr>
                  <a:t>Analyzing the </a:t>
                </a:r>
                <a:r>
                  <a:rPr lang="en-US" altLang="zh-CN" dirty="0">
                    <a:solidFill>
                      <a:srgbClr val="FF3300"/>
                    </a:solidFill>
                    <a:latin typeface="Helvetica" panose="020B0604020202020204" pitchFamily="34" charset="0"/>
                    <a:cs typeface="Helvetica" panose="020B0604020202020204" pitchFamily="34" charset="0"/>
                  </a:rPr>
                  <a:t>characteristics in the variation </a:t>
                </a:r>
                <a:r>
                  <a:rPr lang="en-US" altLang="zh-CN" dirty="0">
                    <a:latin typeface="Helvetica" panose="020B0604020202020204" pitchFamily="34" charset="0"/>
                    <a:cs typeface="Helvetica" panose="020B0604020202020204" pitchFamily="34" charset="0"/>
                  </a:rPr>
                  <a:t>of transit ridership.</a:t>
                </a:r>
              </a:p>
            </p:txBody>
          </p:sp>
          <p:sp>
            <p:nvSpPr>
              <p:cNvPr id="29" name="矩形 28">
                <a:extLst>
                  <a:ext uri="{FF2B5EF4-FFF2-40B4-BE49-F238E27FC236}">
                    <a16:creationId xmlns:a16="http://schemas.microsoft.com/office/drawing/2014/main" id="{25F8D97D-2600-4FF2-92F4-50AF58C8C7DC}"/>
                  </a:ext>
                </a:extLst>
              </p:cNvPr>
              <p:cNvSpPr/>
              <p:nvPr/>
            </p:nvSpPr>
            <p:spPr>
              <a:xfrm>
                <a:off x="7701768" y="3001696"/>
                <a:ext cx="1197764" cy="369332"/>
              </a:xfrm>
              <a:prstGeom prst="rect">
                <a:avLst/>
              </a:prstGeom>
            </p:spPr>
            <p:txBody>
              <a:bodyPr wrap="none">
                <a:spAutoFit/>
              </a:bodyPr>
              <a:lstStyle/>
              <a:p>
                <a:r>
                  <a:rPr lang="zh-CN" altLang="en-US" dirty="0">
                    <a:latin typeface="Helvetica" panose="020B0604020202020204" pitchFamily="34" charset="0"/>
                    <a:cs typeface="Helvetica" panose="020B0604020202020204" pitchFamily="34" charset="0"/>
                  </a:rPr>
                  <a:t>Chapter </a:t>
                </a:r>
                <a:r>
                  <a:rPr lang="en-US" altLang="zh-CN" dirty="0">
                    <a:latin typeface="Helvetica" panose="020B0604020202020204" pitchFamily="34" charset="0"/>
                    <a:cs typeface="Helvetica" panose="020B0604020202020204" pitchFamily="34" charset="0"/>
                  </a:rPr>
                  <a:t>3</a:t>
                </a:r>
              </a:p>
            </p:txBody>
          </p:sp>
        </p:grpSp>
        <p:sp>
          <p:nvSpPr>
            <p:cNvPr id="38" name="箭头: V 形 37">
              <a:extLst>
                <a:ext uri="{FF2B5EF4-FFF2-40B4-BE49-F238E27FC236}">
                  <a16:creationId xmlns:a16="http://schemas.microsoft.com/office/drawing/2014/main" id="{D2193C51-52EA-47B7-91C7-7D6BC48FF652}"/>
                </a:ext>
              </a:extLst>
            </p:cNvPr>
            <p:cNvSpPr/>
            <p:nvPr/>
          </p:nvSpPr>
          <p:spPr>
            <a:xfrm>
              <a:off x="7340982" y="3001698"/>
              <a:ext cx="299473" cy="369330"/>
            </a:xfrm>
            <a:prstGeom prst="chevron">
              <a:avLst/>
            </a:prstGeom>
            <a:solidFill>
              <a:srgbClr val="85023E"/>
            </a:solidFill>
            <a:ln w="12700"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Helvetica" panose="020B0604020202020204" pitchFamily="34" charset="0"/>
                <a:cs typeface="Helvetica" panose="020B0604020202020204" pitchFamily="34" charset="0"/>
              </a:endParaRPr>
            </a:p>
          </p:txBody>
        </p:sp>
      </p:grpSp>
      <p:grpSp>
        <p:nvGrpSpPr>
          <p:cNvPr id="48" name="组合 47">
            <a:extLst>
              <a:ext uri="{FF2B5EF4-FFF2-40B4-BE49-F238E27FC236}">
                <a16:creationId xmlns:a16="http://schemas.microsoft.com/office/drawing/2014/main" id="{2741BB9D-882C-4133-916E-E4541C0E297D}"/>
              </a:ext>
            </a:extLst>
          </p:cNvPr>
          <p:cNvGrpSpPr/>
          <p:nvPr/>
        </p:nvGrpSpPr>
        <p:grpSpPr>
          <a:xfrm>
            <a:off x="701157" y="4047482"/>
            <a:ext cx="8198375" cy="646331"/>
            <a:chOff x="701157" y="3918430"/>
            <a:chExt cx="8198375" cy="646331"/>
          </a:xfrm>
        </p:grpSpPr>
        <p:grpSp>
          <p:nvGrpSpPr>
            <p:cNvPr id="47" name="组合 46">
              <a:extLst>
                <a:ext uri="{FF2B5EF4-FFF2-40B4-BE49-F238E27FC236}">
                  <a16:creationId xmlns:a16="http://schemas.microsoft.com/office/drawing/2014/main" id="{53425731-9F32-4A3C-9777-EACF78AC792D}"/>
                </a:ext>
              </a:extLst>
            </p:cNvPr>
            <p:cNvGrpSpPr/>
            <p:nvPr/>
          </p:nvGrpSpPr>
          <p:grpSpPr>
            <a:xfrm>
              <a:off x="701157" y="3918430"/>
              <a:ext cx="8198375" cy="646331"/>
              <a:chOff x="701157" y="3918430"/>
              <a:chExt cx="8198375" cy="646331"/>
            </a:xfrm>
          </p:grpSpPr>
          <p:sp>
            <p:nvSpPr>
              <p:cNvPr id="23" name="文本框 22">
                <a:extLst>
                  <a:ext uri="{FF2B5EF4-FFF2-40B4-BE49-F238E27FC236}">
                    <a16:creationId xmlns:a16="http://schemas.microsoft.com/office/drawing/2014/main" id="{2A3F8B4C-769B-4146-B049-0BEB2932714F}"/>
                  </a:ext>
                </a:extLst>
              </p:cNvPr>
              <p:cNvSpPr txBox="1"/>
              <p:nvPr/>
            </p:nvSpPr>
            <p:spPr>
              <a:xfrm>
                <a:off x="701157" y="3918430"/>
                <a:ext cx="6456393" cy="646331"/>
              </a:xfrm>
              <a:prstGeom prst="rect">
                <a:avLst/>
              </a:prstGeom>
              <a:noFill/>
              <a:ln w="19050">
                <a:solidFill>
                  <a:srgbClr val="85023E"/>
                </a:solidFill>
              </a:ln>
            </p:spPr>
            <p:txBody>
              <a:bodyPr wrap="square" rtlCol="0">
                <a:spAutoFit/>
              </a:bodyPr>
              <a:lstStyle/>
              <a:p>
                <a:r>
                  <a:rPr lang="en-US" altLang="zh-CN" dirty="0">
                    <a:latin typeface="Helvetica" panose="020B0604020202020204" pitchFamily="34" charset="0"/>
                    <a:cs typeface="Helvetica" panose="020B0604020202020204" pitchFamily="34" charset="0"/>
                  </a:rPr>
                  <a:t>Exploring the approach of </a:t>
                </a:r>
                <a:r>
                  <a:rPr lang="en-US" altLang="zh-CN" dirty="0">
                    <a:solidFill>
                      <a:srgbClr val="FF3300"/>
                    </a:solidFill>
                    <a:latin typeface="Helvetica" panose="020B0604020202020204" pitchFamily="34" charset="0"/>
                    <a:cs typeface="Helvetica" panose="020B0604020202020204" pitchFamily="34" charset="0"/>
                  </a:rPr>
                  <a:t>screening effective </a:t>
                </a:r>
                <a:r>
                  <a:rPr lang="en-US" altLang="zh-CN" dirty="0">
                    <a:latin typeface="Helvetica" panose="020B0604020202020204" pitchFamily="34" charset="0"/>
                    <a:cs typeface="Helvetica" panose="020B0604020202020204" pitchFamily="34" charset="0"/>
                  </a:rPr>
                  <a:t>influencing factors in</a:t>
                </a:r>
                <a:r>
                  <a:rPr lang="en-US" altLang="zh-CN" dirty="0">
                    <a:solidFill>
                      <a:srgbClr val="FF3300"/>
                    </a:solidFill>
                    <a:latin typeface="Helvetica" panose="020B0604020202020204" pitchFamily="34" charset="0"/>
                    <a:cs typeface="Helvetica" panose="020B0604020202020204" pitchFamily="34" charset="0"/>
                  </a:rPr>
                  <a:t> small sample case</a:t>
                </a:r>
                <a:endParaRPr lang="en-US" altLang="zh-CN" dirty="0">
                  <a:latin typeface="Helvetica" panose="020B0604020202020204" pitchFamily="34" charset="0"/>
                  <a:cs typeface="Helvetica" panose="020B0604020202020204" pitchFamily="34" charset="0"/>
                </a:endParaRPr>
              </a:p>
            </p:txBody>
          </p:sp>
          <p:sp>
            <p:nvSpPr>
              <p:cNvPr id="30" name="矩形 29">
                <a:extLst>
                  <a:ext uri="{FF2B5EF4-FFF2-40B4-BE49-F238E27FC236}">
                    <a16:creationId xmlns:a16="http://schemas.microsoft.com/office/drawing/2014/main" id="{CDFF46BA-B401-41BC-81BD-8DC7D09C9374}"/>
                  </a:ext>
                </a:extLst>
              </p:cNvPr>
              <p:cNvSpPr/>
              <p:nvPr/>
            </p:nvSpPr>
            <p:spPr>
              <a:xfrm>
                <a:off x="7701768" y="4056929"/>
                <a:ext cx="1197764" cy="369332"/>
              </a:xfrm>
              <a:prstGeom prst="rect">
                <a:avLst/>
              </a:prstGeom>
            </p:spPr>
            <p:txBody>
              <a:bodyPr wrap="none">
                <a:spAutoFit/>
              </a:bodyPr>
              <a:lstStyle/>
              <a:p>
                <a:r>
                  <a:rPr lang="zh-CN" altLang="en-US" dirty="0">
                    <a:latin typeface="Helvetica" panose="020B0604020202020204" pitchFamily="34" charset="0"/>
                    <a:cs typeface="Helvetica" panose="020B0604020202020204" pitchFamily="34" charset="0"/>
                  </a:rPr>
                  <a:t>Chapter </a:t>
                </a:r>
                <a:r>
                  <a:rPr lang="en-US" altLang="zh-CN" dirty="0">
                    <a:latin typeface="Helvetica" panose="020B0604020202020204" pitchFamily="34" charset="0"/>
                    <a:cs typeface="Helvetica" panose="020B0604020202020204" pitchFamily="34" charset="0"/>
                  </a:rPr>
                  <a:t>4</a:t>
                </a:r>
              </a:p>
            </p:txBody>
          </p:sp>
        </p:grpSp>
        <p:sp>
          <p:nvSpPr>
            <p:cNvPr id="39" name="箭头: V 形 38">
              <a:extLst>
                <a:ext uri="{FF2B5EF4-FFF2-40B4-BE49-F238E27FC236}">
                  <a16:creationId xmlns:a16="http://schemas.microsoft.com/office/drawing/2014/main" id="{4488A535-8972-472A-869E-ABA444756730}"/>
                </a:ext>
              </a:extLst>
            </p:cNvPr>
            <p:cNvSpPr/>
            <p:nvPr/>
          </p:nvSpPr>
          <p:spPr>
            <a:xfrm>
              <a:off x="7340982" y="4064228"/>
              <a:ext cx="299473" cy="369330"/>
            </a:xfrm>
            <a:prstGeom prst="chevron">
              <a:avLst/>
            </a:prstGeom>
            <a:solidFill>
              <a:srgbClr val="85023E"/>
            </a:solidFill>
            <a:ln w="12700"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Helvetica" panose="020B0604020202020204" pitchFamily="34" charset="0"/>
                <a:cs typeface="Helvetica" panose="020B0604020202020204" pitchFamily="34" charset="0"/>
              </a:endParaRPr>
            </a:p>
          </p:txBody>
        </p:sp>
      </p:grpSp>
      <p:grpSp>
        <p:nvGrpSpPr>
          <p:cNvPr id="46" name="组合 45">
            <a:extLst>
              <a:ext uri="{FF2B5EF4-FFF2-40B4-BE49-F238E27FC236}">
                <a16:creationId xmlns:a16="http://schemas.microsoft.com/office/drawing/2014/main" id="{41D96B26-0428-4F3E-8427-5A61177C8A31}"/>
              </a:ext>
            </a:extLst>
          </p:cNvPr>
          <p:cNvGrpSpPr/>
          <p:nvPr/>
        </p:nvGrpSpPr>
        <p:grpSpPr>
          <a:xfrm>
            <a:off x="701162" y="5101569"/>
            <a:ext cx="8206385" cy="646331"/>
            <a:chOff x="701162" y="5101569"/>
            <a:chExt cx="8206385" cy="646331"/>
          </a:xfrm>
        </p:grpSpPr>
        <p:grpSp>
          <p:nvGrpSpPr>
            <p:cNvPr id="45" name="组合 44">
              <a:extLst>
                <a:ext uri="{FF2B5EF4-FFF2-40B4-BE49-F238E27FC236}">
                  <a16:creationId xmlns:a16="http://schemas.microsoft.com/office/drawing/2014/main" id="{E92ACD89-76BB-4212-80BB-714803922E0A}"/>
                </a:ext>
              </a:extLst>
            </p:cNvPr>
            <p:cNvGrpSpPr/>
            <p:nvPr/>
          </p:nvGrpSpPr>
          <p:grpSpPr>
            <a:xfrm>
              <a:off x="701162" y="5101569"/>
              <a:ext cx="8206385" cy="646331"/>
              <a:chOff x="701162" y="5101569"/>
              <a:chExt cx="8206385" cy="646331"/>
            </a:xfrm>
          </p:grpSpPr>
          <p:sp>
            <p:nvSpPr>
              <p:cNvPr id="26" name="文本框 25">
                <a:extLst>
                  <a:ext uri="{FF2B5EF4-FFF2-40B4-BE49-F238E27FC236}">
                    <a16:creationId xmlns:a16="http://schemas.microsoft.com/office/drawing/2014/main" id="{1BC6C759-18CA-4769-963E-055E66C526C1}"/>
                  </a:ext>
                </a:extLst>
              </p:cNvPr>
              <p:cNvSpPr txBox="1"/>
              <p:nvPr/>
            </p:nvSpPr>
            <p:spPr>
              <a:xfrm>
                <a:off x="701162" y="5101569"/>
                <a:ext cx="6456388" cy="646331"/>
              </a:xfrm>
              <a:prstGeom prst="rect">
                <a:avLst/>
              </a:prstGeom>
              <a:noFill/>
              <a:ln w="19050">
                <a:solidFill>
                  <a:srgbClr val="85023E"/>
                </a:solidFill>
              </a:ln>
            </p:spPr>
            <p:txBody>
              <a:bodyPr wrap="square" rtlCol="0">
                <a:spAutoFit/>
              </a:bodyPr>
              <a:lstStyle/>
              <a:p>
                <a:r>
                  <a:rPr lang="en-US" altLang="zh-CN" dirty="0">
                    <a:latin typeface="Helvetica" panose="020B0604020202020204" pitchFamily="34" charset="0"/>
                    <a:cs typeface="Helvetica" panose="020B0604020202020204" pitchFamily="34" charset="0"/>
                  </a:rPr>
                  <a:t>Shifting the research perspective, trying to describing the </a:t>
                </a:r>
                <a:r>
                  <a:rPr lang="en-US" altLang="zh-CN" dirty="0">
                    <a:solidFill>
                      <a:srgbClr val="FF3300"/>
                    </a:solidFill>
                    <a:latin typeface="Helvetica" panose="020B0604020202020204" pitchFamily="34" charset="0"/>
                    <a:cs typeface="Helvetica" panose="020B0604020202020204" pitchFamily="34" charset="0"/>
                  </a:rPr>
                  <a:t>variation of ridership between stations and stations</a:t>
                </a:r>
                <a:r>
                  <a:rPr lang="en-US" altLang="zh-CN" b="1" dirty="0">
                    <a:latin typeface="Helvetica" panose="020B0604020202020204" pitchFamily="34" charset="0"/>
                    <a:cs typeface="Helvetica" panose="020B0604020202020204" pitchFamily="34" charset="0"/>
                  </a:rPr>
                  <a:t>.</a:t>
                </a:r>
              </a:p>
            </p:txBody>
          </p:sp>
          <p:sp>
            <p:nvSpPr>
              <p:cNvPr id="31" name="矩形 30">
                <a:extLst>
                  <a:ext uri="{FF2B5EF4-FFF2-40B4-BE49-F238E27FC236}">
                    <a16:creationId xmlns:a16="http://schemas.microsoft.com/office/drawing/2014/main" id="{877921D6-9778-4C30-A7E5-35B460531DBA}"/>
                  </a:ext>
                </a:extLst>
              </p:cNvPr>
              <p:cNvSpPr/>
              <p:nvPr/>
            </p:nvSpPr>
            <p:spPr>
              <a:xfrm>
                <a:off x="7709783" y="5227441"/>
                <a:ext cx="1197764" cy="369332"/>
              </a:xfrm>
              <a:prstGeom prst="rect">
                <a:avLst/>
              </a:prstGeom>
            </p:spPr>
            <p:txBody>
              <a:bodyPr wrap="none">
                <a:spAutoFit/>
              </a:bodyPr>
              <a:lstStyle/>
              <a:p>
                <a:r>
                  <a:rPr lang="zh-CN" altLang="en-US" dirty="0">
                    <a:latin typeface="Helvetica" panose="020B0604020202020204" pitchFamily="34" charset="0"/>
                    <a:cs typeface="Helvetica" panose="020B0604020202020204" pitchFamily="34" charset="0"/>
                  </a:rPr>
                  <a:t>Chapter </a:t>
                </a:r>
                <a:r>
                  <a:rPr lang="en-US" altLang="zh-CN" dirty="0">
                    <a:latin typeface="Helvetica" panose="020B0604020202020204" pitchFamily="34" charset="0"/>
                    <a:cs typeface="Helvetica" panose="020B0604020202020204" pitchFamily="34" charset="0"/>
                  </a:rPr>
                  <a:t>5</a:t>
                </a:r>
              </a:p>
            </p:txBody>
          </p:sp>
        </p:grpSp>
        <p:sp>
          <p:nvSpPr>
            <p:cNvPr id="40" name="箭头: V 形 39">
              <a:extLst>
                <a:ext uri="{FF2B5EF4-FFF2-40B4-BE49-F238E27FC236}">
                  <a16:creationId xmlns:a16="http://schemas.microsoft.com/office/drawing/2014/main" id="{A35ABE5B-87ED-49E3-B843-69952D2DDE80}"/>
                </a:ext>
              </a:extLst>
            </p:cNvPr>
            <p:cNvSpPr/>
            <p:nvPr/>
          </p:nvSpPr>
          <p:spPr>
            <a:xfrm>
              <a:off x="7340982" y="5227443"/>
              <a:ext cx="299473" cy="369330"/>
            </a:xfrm>
            <a:prstGeom prst="chevron">
              <a:avLst/>
            </a:prstGeom>
            <a:solidFill>
              <a:srgbClr val="85023E"/>
            </a:solidFill>
            <a:ln w="12700"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Helvetica" panose="020B0604020202020204" pitchFamily="34" charset="0"/>
                <a:cs typeface="Helvetica" panose="020B0604020202020204" pitchFamily="34" charset="0"/>
              </a:endParaRPr>
            </a:p>
          </p:txBody>
        </p:sp>
      </p:grpSp>
      <p:sp>
        <p:nvSpPr>
          <p:cNvPr id="41" name="矩形: 圆角 40">
            <a:extLst>
              <a:ext uri="{FF2B5EF4-FFF2-40B4-BE49-F238E27FC236}">
                <a16:creationId xmlns:a16="http://schemas.microsoft.com/office/drawing/2014/main" id="{BB911D62-E2E8-4B8A-9F89-4B1BBDF5FFA5}"/>
              </a:ext>
            </a:extLst>
          </p:cNvPr>
          <p:cNvSpPr/>
          <p:nvPr/>
        </p:nvSpPr>
        <p:spPr>
          <a:xfrm>
            <a:off x="306570" y="1794632"/>
            <a:ext cx="288758" cy="288758"/>
          </a:xfrm>
          <a:prstGeom prst="roundRect">
            <a:avLst/>
          </a:prstGeom>
          <a:noFill/>
          <a:ln w="19050">
            <a:solidFill>
              <a:srgbClr val="8502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Helvetica" panose="020B0604020202020204" pitchFamily="34" charset="0"/>
                <a:cs typeface="Helvetica" panose="020B0604020202020204" pitchFamily="34" charset="0"/>
              </a:rPr>
              <a:t>1</a:t>
            </a:r>
            <a:endParaRPr lang="zh-CN" altLang="en-US" dirty="0">
              <a:solidFill>
                <a:schemeClr val="tx1"/>
              </a:solidFill>
              <a:latin typeface="Helvetica" panose="020B0604020202020204" pitchFamily="34" charset="0"/>
              <a:cs typeface="Helvetica" panose="020B0604020202020204" pitchFamily="34" charset="0"/>
            </a:endParaRPr>
          </a:p>
        </p:txBody>
      </p:sp>
      <p:sp>
        <p:nvSpPr>
          <p:cNvPr id="42" name="矩形: 圆角 41">
            <a:extLst>
              <a:ext uri="{FF2B5EF4-FFF2-40B4-BE49-F238E27FC236}">
                <a16:creationId xmlns:a16="http://schemas.microsoft.com/office/drawing/2014/main" id="{8130E9A5-6C74-41D1-AFAA-7C9372121421}"/>
              </a:ext>
            </a:extLst>
          </p:cNvPr>
          <p:cNvSpPr/>
          <p:nvPr/>
        </p:nvSpPr>
        <p:spPr>
          <a:xfrm>
            <a:off x="306570" y="2992494"/>
            <a:ext cx="288758" cy="288758"/>
          </a:xfrm>
          <a:prstGeom prst="roundRect">
            <a:avLst/>
          </a:prstGeom>
          <a:noFill/>
          <a:ln w="19050">
            <a:solidFill>
              <a:srgbClr val="8502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Helvetica" panose="020B0604020202020204" pitchFamily="34" charset="0"/>
                <a:cs typeface="Helvetica" panose="020B0604020202020204" pitchFamily="34" charset="0"/>
              </a:rPr>
              <a:t>2</a:t>
            </a:r>
            <a:endParaRPr lang="zh-CN" altLang="en-US" dirty="0">
              <a:solidFill>
                <a:schemeClr val="tx1"/>
              </a:solidFill>
              <a:latin typeface="Helvetica" panose="020B0604020202020204" pitchFamily="34" charset="0"/>
              <a:cs typeface="Helvetica" panose="020B0604020202020204" pitchFamily="34" charset="0"/>
            </a:endParaRPr>
          </a:p>
        </p:txBody>
      </p:sp>
      <p:sp>
        <p:nvSpPr>
          <p:cNvPr id="43" name="矩形: 圆角 42">
            <a:extLst>
              <a:ext uri="{FF2B5EF4-FFF2-40B4-BE49-F238E27FC236}">
                <a16:creationId xmlns:a16="http://schemas.microsoft.com/office/drawing/2014/main" id="{622076AB-7515-42DB-9638-E18C5E0EA760}"/>
              </a:ext>
            </a:extLst>
          </p:cNvPr>
          <p:cNvSpPr/>
          <p:nvPr/>
        </p:nvSpPr>
        <p:spPr>
          <a:xfrm>
            <a:off x="306570" y="4041602"/>
            <a:ext cx="288758" cy="288758"/>
          </a:xfrm>
          <a:prstGeom prst="roundRect">
            <a:avLst/>
          </a:prstGeom>
          <a:noFill/>
          <a:ln w="19050">
            <a:solidFill>
              <a:srgbClr val="8502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Helvetica" panose="020B0604020202020204" pitchFamily="34" charset="0"/>
                <a:cs typeface="Helvetica" panose="020B0604020202020204" pitchFamily="34" charset="0"/>
              </a:rPr>
              <a:t>3</a:t>
            </a:r>
            <a:endParaRPr lang="zh-CN" altLang="en-US" dirty="0">
              <a:solidFill>
                <a:schemeClr val="tx1"/>
              </a:solidFill>
              <a:latin typeface="Helvetica" panose="020B0604020202020204" pitchFamily="34" charset="0"/>
              <a:cs typeface="Helvetica" panose="020B0604020202020204" pitchFamily="34" charset="0"/>
            </a:endParaRPr>
          </a:p>
        </p:txBody>
      </p:sp>
      <p:sp>
        <p:nvSpPr>
          <p:cNvPr id="44" name="矩形: 圆角 43">
            <a:extLst>
              <a:ext uri="{FF2B5EF4-FFF2-40B4-BE49-F238E27FC236}">
                <a16:creationId xmlns:a16="http://schemas.microsoft.com/office/drawing/2014/main" id="{9C5A10DB-3850-4CDC-B418-1DB7699BE243}"/>
              </a:ext>
            </a:extLst>
          </p:cNvPr>
          <p:cNvSpPr/>
          <p:nvPr/>
        </p:nvSpPr>
        <p:spPr>
          <a:xfrm>
            <a:off x="311458" y="5088854"/>
            <a:ext cx="288758" cy="288758"/>
          </a:xfrm>
          <a:prstGeom prst="roundRect">
            <a:avLst/>
          </a:prstGeom>
          <a:noFill/>
          <a:ln w="19050">
            <a:solidFill>
              <a:srgbClr val="8502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Helvetica" panose="020B0604020202020204" pitchFamily="34" charset="0"/>
                <a:cs typeface="Helvetica" panose="020B0604020202020204" pitchFamily="34" charset="0"/>
              </a:rPr>
              <a:t>4</a:t>
            </a:r>
            <a:endParaRPr lang="zh-CN" altLang="en-US" dirty="0">
              <a:solidFill>
                <a:schemeClr val="tx1"/>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9017680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 name="矩形 20">
            <a:extLst>
              <a:ext uri="{FF2B5EF4-FFF2-40B4-BE49-F238E27FC236}">
                <a16:creationId xmlns:a16="http://schemas.microsoft.com/office/drawing/2014/main" id="{2038F0DA-C764-4B5C-AA46-336CBDC0478D}"/>
              </a:ext>
            </a:extLst>
          </p:cNvPr>
          <p:cNvSpPr/>
          <p:nvPr/>
        </p:nvSpPr>
        <p:spPr>
          <a:xfrm>
            <a:off x="-1" y="537684"/>
            <a:ext cx="9144000" cy="2186782"/>
          </a:xfrm>
          <a:prstGeom prst="rect">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569A348F-8472-4C4D-9E9E-EA67A912B7B0}"/>
              </a:ext>
            </a:extLst>
          </p:cNvPr>
          <p:cNvSpPr txBox="1"/>
          <p:nvPr/>
        </p:nvSpPr>
        <p:spPr>
          <a:xfrm>
            <a:off x="-1" y="6488668"/>
            <a:ext cx="9144001" cy="584775"/>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3 - Analysis on the characteristics of transit ridership and land use</a:t>
            </a:r>
            <a:endParaRPr lang="en-US" altLang="zh-CN" sz="1400" i="1" dirty="0">
              <a:latin typeface="Times New Roman" panose="02020603050405020304" pitchFamily="18" charset="0"/>
              <a:cs typeface="Times New Roman" panose="02020603050405020304" pitchFamily="18" charset="0"/>
            </a:endParaRPr>
          </a:p>
          <a:p>
            <a:endParaRPr lang="en-US" altLang="zh-CN" sz="1400" i="1" dirty="0">
              <a:latin typeface="Times New Roman" panose="02020603050405020304" pitchFamily="18" charset="0"/>
              <a:cs typeface="Times New Roman" panose="02020603050405020304" pitchFamily="18" charset="0"/>
            </a:endParaRPr>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Introduction</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chemeClr val="accent6"/>
          </a:solidFill>
          <a:ln w="28575" cap="flat">
            <a:solidFill>
              <a:schemeClr val="accent6"/>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280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rPr>
              <a:t>3.1</a:t>
            </a:r>
            <a:endParaRPr kumimoji="0" lang="zh-CN" altLang="en-US" sz="280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AAECABB8-8A29-49A4-94DA-06AC41487BE8}"/>
              </a:ext>
            </a:extLst>
          </p:cNvPr>
          <p:cNvSpPr>
            <a:spLocks noGrp="1"/>
          </p:cNvSpPr>
          <p:nvPr>
            <p:ph type="sldNum" sz="quarter" idx="12"/>
          </p:nvPr>
        </p:nvSpPr>
        <p:spPr/>
        <p:txBody>
          <a:bodyPr/>
          <a:lstStyle/>
          <a:p>
            <a:fld id="{A17BB91D-344C-44E0-9148-DFE0CFF5CFC9}" type="slidenum">
              <a:rPr lang="zh-CN" altLang="en-US" smtClean="0"/>
              <a:t>80</a:t>
            </a:fld>
            <a:endParaRPr lang="zh-CN" altLang="en-US"/>
          </a:p>
        </p:txBody>
      </p:sp>
      <p:sp>
        <p:nvSpPr>
          <p:cNvPr id="3" name="文本框 2">
            <a:extLst>
              <a:ext uri="{FF2B5EF4-FFF2-40B4-BE49-F238E27FC236}">
                <a16:creationId xmlns:a16="http://schemas.microsoft.com/office/drawing/2014/main" id="{57AD7839-17CD-42D4-9616-DFB01BB5341F}"/>
              </a:ext>
            </a:extLst>
          </p:cNvPr>
          <p:cNvSpPr txBox="1"/>
          <p:nvPr/>
        </p:nvSpPr>
        <p:spPr>
          <a:xfrm>
            <a:off x="700327" y="1059270"/>
            <a:ext cx="1556836" cy="400110"/>
          </a:xfrm>
          <a:prstGeom prst="rect">
            <a:avLst/>
          </a:prstGeom>
          <a:noFill/>
        </p:spPr>
        <p:txBody>
          <a:bodyPr wrap="none" rtlCol="0">
            <a:spAutoFit/>
          </a:bodyPr>
          <a:lstStyle/>
          <a:p>
            <a:pPr marL="285750" indent="-285750">
              <a:buFont typeface="Wingdings" panose="05000000000000000000" pitchFamily="2" charset="2"/>
              <a:buChar char="l"/>
            </a:pPr>
            <a:r>
              <a:rPr lang="en-US" altLang="zh-CN" sz="2000" dirty="0">
                <a:latin typeface="Helvetica" panose="020B0604020202020204" pitchFamily="34" charset="0"/>
                <a:cs typeface="Helvetica" panose="020B0604020202020204" pitchFamily="34" charset="0"/>
              </a:rPr>
              <a:t>Problems</a:t>
            </a:r>
            <a:endParaRPr lang="zh-CN" altLang="en-US" dirty="0">
              <a:latin typeface="Helvetica" panose="020B0604020202020204" pitchFamily="34" charset="0"/>
              <a:cs typeface="Helvetica" panose="020B0604020202020204" pitchFamily="34" charset="0"/>
            </a:endParaRPr>
          </a:p>
        </p:txBody>
      </p:sp>
      <p:grpSp>
        <p:nvGrpSpPr>
          <p:cNvPr id="17" name="组合 16">
            <a:extLst>
              <a:ext uri="{FF2B5EF4-FFF2-40B4-BE49-F238E27FC236}">
                <a16:creationId xmlns:a16="http://schemas.microsoft.com/office/drawing/2014/main" id="{68FB3A5C-D110-4031-A1D9-B83CB2F6FB4C}"/>
              </a:ext>
            </a:extLst>
          </p:cNvPr>
          <p:cNvGrpSpPr/>
          <p:nvPr/>
        </p:nvGrpSpPr>
        <p:grpSpPr>
          <a:xfrm>
            <a:off x="306570" y="591906"/>
            <a:ext cx="2022729" cy="461665"/>
            <a:chOff x="-3" y="4326643"/>
            <a:chExt cx="2022729" cy="461665"/>
          </a:xfrm>
        </p:grpSpPr>
        <p:sp>
          <p:nvSpPr>
            <p:cNvPr id="18" name="矩形 17">
              <a:extLst>
                <a:ext uri="{FF2B5EF4-FFF2-40B4-BE49-F238E27FC236}">
                  <a16:creationId xmlns:a16="http://schemas.microsoft.com/office/drawing/2014/main" id="{7C47C82F-75F1-4DE9-B722-F0801E108486}"/>
                </a:ext>
              </a:extLst>
            </p:cNvPr>
            <p:cNvSpPr/>
            <p:nvPr/>
          </p:nvSpPr>
          <p:spPr>
            <a:xfrm>
              <a:off x="-3" y="4460785"/>
              <a:ext cx="193382" cy="19338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19" name="文本框 18">
              <a:extLst>
                <a:ext uri="{FF2B5EF4-FFF2-40B4-BE49-F238E27FC236}">
                  <a16:creationId xmlns:a16="http://schemas.microsoft.com/office/drawing/2014/main" id="{40E2032E-67A5-4577-9EC6-6CFD98FC4C62}"/>
                </a:ext>
              </a:extLst>
            </p:cNvPr>
            <p:cNvSpPr txBox="1"/>
            <p:nvPr/>
          </p:nvSpPr>
          <p:spPr>
            <a:xfrm>
              <a:off x="193379" y="4326643"/>
              <a:ext cx="1829347" cy="461665"/>
            </a:xfrm>
            <a:prstGeom prst="rect">
              <a:avLst/>
            </a:prstGeom>
            <a:noFill/>
          </p:spPr>
          <p:txBody>
            <a:bodyPr wrap="none" rtlCol="0">
              <a:spAutoFit/>
            </a:bodyPr>
            <a:lstStyle/>
            <a:p>
              <a:r>
                <a:rPr lang="en-US" altLang="zh-CN" sz="2400" dirty="0">
                  <a:latin typeface="Helvetica" panose="020B0604020202020204" pitchFamily="34" charset="0"/>
                  <a:ea typeface="+mj-ea"/>
                  <a:cs typeface="Helvetica" panose="020B0604020202020204" pitchFamily="34" charset="0"/>
                </a:rPr>
                <a:t>Background</a:t>
              </a:r>
            </a:p>
          </p:txBody>
        </p:sp>
      </p:grpSp>
      <p:sp>
        <p:nvSpPr>
          <p:cNvPr id="5" name="矩形 4">
            <a:extLst>
              <a:ext uri="{FF2B5EF4-FFF2-40B4-BE49-F238E27FC236}">
                <a16:creationId xmlns:a16="http://schemas.microsoft.com/office/drawing/2014/main" id="{A6D310DE-7D9B-448D-90CA-763F41440BBE}"/>
              </a:ext>
            </a:extLst>
          </p:cNvPr>
          <p:cNvSpPr/>
          <p:nvPr/>
        </p:nvSpPr>
        <p:spPr>
          <a:xfrm>
            <a:off x="3458059" y="1979731"/>
            <a:ext cx="2227877" cy="646331"/>
          </a:xfrm>
          <a:prstGeom prst="rect">
            <a:avLst/>
          </a:prstGeom>
        </p:spPr>
        <p:txBody>
          <a:bodyPr wrap="square">
            <a:spAutoFit/>
          </a:bodyPr>
          <a:lstStyle/>
          <a:p>
            <a:r>
              <a:rPr lang="en-US" altLang="zh-CN" dirty="0">
                <a:latin typeface="Helvetica" panose="020B0604020202020204" pitchFamily="34" charset="0"/>
                <a:cs typeface="Helvetica" panose="020B0604020202020204" pitchFamily="34" charset="0"/>
              </a:rPr>
              <a:t>Reduction in share rate of public transit</a:t>
            </a:r>
          </a:p>
        </p:txBody>
      </p:sp>
      <p:sp>
        <p:nvSpPr>
          <p:cNvPr id="6" name="矩形: 圆角 5">
            <a:extLst>
              <a:ext uri="{FF2B5EF4-FFF2-40B4-BE49-F238E27FC236}">
                <a16:creationId xmlns:a16="http://schemas.microsoft.com/office/drawing/2014/main" id="{E2CC0D29-BE09-40E2-BEAA-6DA05ECB1F41}"/>
              </a:ext>
            </a:extLst>
          </p:cNvPr>
          <p:cNvSpPr/>
          <p:nvPr/>
        </p:nvSpPr>
        <p:spPr>
          <a:xfrm>
            <a:off x="822401" y="1643692"/>
            <a:ext cx="288758" cy="288758"/>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Helvetica" panose="020B0604020202020204" pitchFamily="34" charset="0"/>
                <a:cs typeface="Helvetica" panose="020B0604020202020204" pitchFamily="34" charset="0"/>
              </a:rPr>
              <a:t>1</a:t>
            </a:r>
            <a:endParaRPr lang="zh-CN" altLang="en-US" dirty="0">
              <a:solidFill>
                <a:schemeClr val="tx1"/>
              </a:solidFill>
              <a:latin typeface="Helvetica" panose="020B0604020202020204" pitchFamily="34" charset="0"/>
              <a:cs typeface="Helvetica" panose="020B0604020202020204" pitchFamily="34" charset="0"/>
            </a:endParaRPr>
          </a:p>
        </p:txBody>
      </p:sp>
      <p:sp>
        <p:nvSpPr>
          <p:cNvPr id="7" name="矩形 6">
            <a:extLst>
              <a:ext uri="{FF2B5EF4-FFF2-40B4-BE49-F238E27FC236}">
                <a16:creationId xmlns:a16="http://schemas.microsoft.com/office/drawing/2014/main" id="{3350FA72-87B5-4AF1-ABB3-F55FC76C345B}"/>
              </a:ext>
            </a:extLst>
          </p:cNvPr>
          <p:cNvSpPr/>
          <p:nvPr/>
        </p:nvSpPr>
        <p:spPr>
          <a:xfrm>
            <a:off x="822401" y="2118230"/>
            <a:ext cx="1903085" cy="369332"/>
          </a:xfrm>
          <a:prstGeom prst="rect">
            <a:avLst/>
          </a:prstGeom>
        </p:spPr>
        <p:txBody>
          <a:bodyPr wrap="none">
            <a:spAutoFit/>
          </a:bodyPr>
          <a:lstStyle/>
          <a:p>
            <a:pPr marL="0" lvl="1"/>
            <a:r>
              <a:rPr lang="en-US" altLang="zh-CN" dirty="0">
                <a:latin typeface="Helvetica" panose="020B0604020202020204" pitchFamily="34" charset="0"/>
                <a:cs typeface="Helvetica" panose="020B0604020202020204" pitchFamily="34" charset="0"/>
              </a:rPr>
              <a:t>Aging population</a:t>
            </a:r>
          </a:p>
        </p:txBody>
      </p:sp>
      <p:sp>
        <p:nvSpPr>
          <p:cNvPr id="24" name="矩形: 圆角 23">
            <a:extLst>
              <a:ext uri="{FF2B5EF4-FFF2-40B4-BE49-F238E27FC236}">
                <a16:creationId xmlns:a16="http://schemas.microsoft.com/office/drawing/2014/main" id="{E1799A0A-9198-4C56-A5D7-9DBC108B130C}"/>
              </a:ext>
            </a:extLst>
          </p:cNvPr>
          <p:cNvSpPr/>
          <p:nvPr/>
        </p:nvSpPr>
        <p:spPr>
          <a:xfrm>
            <a:off x="3458059" y="1643692"/>
            <a:ext cx="288758" cy="288758"/>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Helvetica" panose="020B0604020202020204" pitchFamily="34" charset="0"/>
                <a:cs typeface="Helvetica" panose="020B0604020202020204" pitchFamily="34" charset="0"/>
              </a:rPr>
              <a:t>2</a:t>
            </a:r>
            <a:endParaRPr lang="zh-CN" altLang="en-US" dirty="0">
              <a:solidFill>
                <a:schemeClr val="tx1"/>
              </a:solidFill>
              <a:latin typeface="Helvetica" panose="020B0604020202020204" pitchFamily="34" charset="0"/>
              <a:cs typeface="Helvetica" panose="020B0604020202020204" pitchFamily="34" charset="0"/>
            </a:endParaRPr>
          </a:p>
        </p:txBody>
      </p:sp>
      <p:sp>
        <p:nvSpPr>
          <p:cNvPr id="16" name="矩形 15">
            <a:extLst>
              <a:ext uri="{FF2B5EF4-FFF2-40B4-BE49-F238E27FC236}">
                <a16:creationId xmlns:a16="http://schemas.microsoft.com/office/drawing/2014/main" id="{676EDB45-691E-4971-8336-5A3D9A61BFE8}"/>
              </a:ext>
            </a:extLst>
          </p:cNvPr>
          <p:cNvSpPr/>
          <p:nvPr/>
        </p:nvSpPr>
        <p:spPr>
          <a:xfrm>
            <a:off x="6418508" y="2118230"/>
            <a:ext cx="1992918" cy="369332"/>
          </a:xfrm>
          <a:prstGeom prst="rect">
            <a:avLst/>
          </a:prstGeom>
        </p:spPr>
        <p:txBody>
          <a:bodyPr wrap="none">
            <a:spAutoFit/>
          </a:bodyPr>
          <a:lstStyle/>
          <a:p>
            <a:r>
              <a:rPr lang="en-US" altLang="zh-CN" dirty="0">
                <a:latin typeface="Helvetica" panose="020B0604020202020204" pitchFamily="34" charset="0"/>
                <a:cs typeface="Helvetica" panose="020B0604020202020204" pitchFamily="34" charset="0"/>
              </a:rPr>
              <a:t>Traffic congestion</a:t>
            </a:r>
            <a:endParaRPr lang="zh-CN" altLang="en-US" dirty="0">
              <a:latin typeface="Helvetica" panose="020B0604020202020204" pitchFamily="34" charset="0"/>
              <a:cs typeface="Helvetica" panose="020B0604020202020204" pitchFamily="34" charset="0"/>
            </a:endParaRPr>
          </a:p>
        </p:txBody>
      </p:sp>
      <p:sp>
        <p:nvSpPr>
          <p:cNvPr id="25" name="矩形: 圆角 24">
            <a:extLst>
              <a:ext uri="{FF2B5EF4-FFF2-40B4-BE49-F238E27FC236}">
                <a16:creationId xmlns:a16="http://schemas.microsoft.com/office/drawing/2014/main" id="{F3720CF6-6D13-4AA7-A914-B2AB97121606}"/>
              </a:ext>
            </a:extLst>
          </p:cNvPr>
          <p:cNvSpPr/>
          <p:nvPr/>
        </p:nvSpPr>
        <p:spPr>
          <a:xfrm>
            <a:off x="6411472" y="1643692"/>
            <a:ext cx="288758" cy="288758"/>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Helvetica" panose="020B0604020202020204" pitchFamily="34" charset="0"/>
                <a:cs typeface="Helvetica" panose="020B0604020202020204" pitchFamily="34" charset="0"/>
              </a:rPr>
              <a:t>3</a:t>
            </a:r>
            <a:endParaRPr lang="zh-CN" altLang="en-US" dirty="0">
              <a:solidFill>
                <a:schemeClr val="tx1"/>
              </a:solidFill>
              <a:latin typeface="Helvetica" panose="020B0604020202020204" pitchFamily="34" charset="0"/>
              <a:cs typeface="Helvetica" panose="020B0604020202020204" pitchFamily="34" charset="0"/>
            </a:endParaRPr>
          </a:p>
        </p:txBody>
      </p:sp>
      <p:sp>
        <p:nvSpPr>
          <p:cNvPr id="20" name="矩形 19">
            <a:extLst>
              <a:ext uri="{FF2B5EF4-FFF2-40B4-BE49-F238E27FC236}">
                <a16:creationId xmlns:a16="http://schemas.microsoft.com/office/drawing/2014/main" id="{13ECA1AE-11AA-41D6-871A-547BD6210B6E}"/>
              </a:ext>
            </a:extLst>
          </p:cNvPr>
          <p:cNvSpPr/>
          <p:nvPr/>
        </p:nvSpPr>
        <p:spPr>
          <a:xfrm>
            <a:off x="3284621" y="1459380"/>
            <a:ext cx="5126805" cy="1166682"/>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7" name="图片 26">
            <a:extLst>
              <a:ext uri="{FF2B5EF4-FFF2-40B4-BE49-F238E27FC236}">
                <a16:creationId xmlns:a16="http://schemas.microsoft.com/office/drawing/2014/main" id="{F3E19AE0-E836-4F66-98BF-DCC81C4A0521}"/>
              </a:ext>
            </a:extLst>
          </p:cNvPr>
          <p:cNvPicPr>
            <a:picLocks noChangeAspect="1"/>
          </p:cNvPicPr>
          <p:nvPr/>
        </p:nvPicPr>
        <p:blipFill>
          <a:blip r:embed="rId3"/>
          <a:stretch>
            <a:fillRect/>
          </a:stretch>
        </p:blipFill>
        <p:spPr>
          <a:xfrm>
            <a:off x="1181421" y="2908778"/>
            <a:ext cx="6781151" cy="3540100"/>
          </a:xfrm>
          <a:prstGeom prst="rect">
            <a:avLst/>
          </a:prstGeom>
        </p:spPr>
      </p:pic>
    </p:spTree>
    <p:extLst>
      <p:ext uri="{BB962C8B-B14F-4D97-AF65-F5344CB8AC3E}">
        <p14:creationId xmlns:p14="http://schemas.microsoft.com/office/powerpoint/2010/main" val="208383017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 name="矩形 20">
            <a:extLst>
              <a:ext uri="{FF2B5EF4-FFF2-40B4-BE49-F238E27FC236}">
                <a16:creationId xmlns:a16="http://schemas.microsoft.com/office/drawing/2014/main" id="{2038F0DA-C764-4B5C-AA46-336CBDC0478D}"/>
              </a:ext>
            </a:extLst>
          </p:cNvPr>
          <p:cNvSpPr/>
          <p:nvPr/>
        </p:nvSpPr>
        <p:spPr>
          <a:xfrm>
            <a:off x="-1" y="537684"/>
            <a:ext cx="9144000" cy="2186782"/>
          </a:xfrm>
          <a:prstGeom prst="rect">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569A348F-8472-4C4D-9E9E-EA67A912B7B0}"/>
              </a:ext>
            </a:extLst>
          </p:cNvPr>
          <p:cNvSpPr txBox="1"/>
          <p:nvPr/>
        </p:nvSpPr>
        <p:spPr>
          <a:xfrm>
            <a:off x="-1" y="6488668"/>
            <a:ext cx="9144001" cy="584775"/>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3 - Analysis on the characteristics of transit ridership and land use</a:t>
            </a:r>
            <a:endParaRPr lang="en-US" altLang="zh-CN" sz="1400" i="1" dirty="0">
              <a:latin typeface="Times New Roman" panose="02020603050405020304" pitchFamily="18" charset="0"/>
              <a:cs typeface="Times New Roman" panose="02020603050405020304" pitchFamily="18" charset="0"/>
            </a:endParaRPr>
          </a:p>
          <a:p>
            <a:endParaRPr lang="en-US" altLang="zh-CN" sz="1400" i="1" dirty="0">
              <a:latin typeface="Times New Roman" panose="02020603050405020304" pitchFamily="18" charset="0"/>
              <a:cs typeface="Times New Roman" panose="02020603050405020304" pitchFamily="18" charset="0"/>
            </a:endParaRPr>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Introduction</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chemeClr val="accent6"/>
          </a:solidFill>
          <a:ln w="28575" cap="flat">
            <a:solidFill>
              <a:schemeClr val="accent6"/>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280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rPr>
              <a:t>3.1</a:t>
            </a:r>
            <a:endParaRPr kumimoji="0" lang="zh-CN" altLang="en-US" sz="280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AAECABB8-8A29-49A4-94DA-06AC41487BE8}"/>
              </a:ext>
            </a:extLst>
          </p:cNvPr>
          <p:cNvSpPr>
            <a:spLocks noGrp="1"/>
          </p:cNvSpPr>
          <p:nvPr>
            <p:ph type="sldNum" sz="quarter" idx="12"/>
          </p:nvPr>
        </p:nvSpPr>
        <p:spPr/>
        <p:txBody>
          <a:bodyPr/>
          <a:lstStyle/>
          <a:p>
            <a:fld id="{A17BB91D-344C-44E0-9148-DFE0CFF5CFC9}" type="slidenum">
              <a:rPr lang="zh-CN" altLang="en-US" smtClean="0"/>
              <a:t>81</a:t>
            </a:fld>
            <a:endParaRPr lang="zh-CN" altLang="en-US"/>
          </a:p>
        </p:txBody>
      </p:sp>
      <p:sp>
        <p:nvSpPr>
          <p:cNvPr id="3" name="文本框 2">
            <a:extLst>
              <a:ext uri="{FF2B5EF4-FFF2-40B4-BE49-F238E27FC236}">
                <a16:creationId xmlns:a16="http://schemas.microsoft.com/office/drawing/2014/main" id="{57AD7839-17CD-42D4-9616-DFB01BB5341F}"/>
              </a:ext>
            </a:extLst>
          </p:cNvPr>
          <p:cNvSpPr txBox="1"/>
          <p:nvPr/>
        </p:nvSpPr>
        <p:spPr>
          <a:xfrm>
            <a:off x="700327" y="1059270"/>
            <a:ext cx="1556836" cy="400110"/>
          </a:xfrm>
          <a:prstGeom prst="rect">
            <a:avLst/>
          </a:prstGeom>
          <a:noFill/>
        </p:spPr>
        <p:txBody>
          <a:bodyPr wrap="none" rtlCol="0">
            <a:spAutoFit/>
          </a:bodyPr>
          <a:lstStyle/>
          <a:p>
            <a:pPr marL="285750" indent="-285750">
              <a:buFont typeface="Wingdings" panose="05000000000000000000" pitchFamily="2" charset="2"/>
              <a:buChar char="l"/>
            </a:pPr>
            <a:r>
              <a:rPr lang="en-US" altLang="zh-CN" sz="2000" dirty="0">
                <a:latin typeface="Helvetica" panose="020B0604020202020204" pitchFamily="34" charset="0"/>
                <a:cs typeface="Helvetica" panose="020B0604020202020204" pitchFamily="34" charset="0"/>
              </a:rPr>
              <a:t>Problems</a:t>
            </a:r>
            <a:endParaRPr lang="zh-CN" altLang="en-US" dirty="0">
              <a:latin typeface="Helvetica" panose="020B0604020202020204" pitchFamily="34" charset="0"/>
              <a:cs typeface="Helvetica" panose="020B0604020202020204" pitchFamily="34" charset="0"/>
            </a:endParaRPr>
          </a:p>
        </p:txBody>
      </p:sp>
      <p:grpSp>
        <p:nvGrpSpPr>
          <p:cNvPr id="17" name="组合 16">
            <a:extLst>
              <a:ext uri="{FF2B5EF4-FFF2-40B4-BE49-F238E27FC236}">
                <a16:creationId xmlns:a16="http://schemas.microsoft.com/office/drawing/2014/main" id="{68FB3A5C-D110-4031-A1D9-B83CB2F6FB4C}"/>
              </a:ext>
            </a:extLst>
          </p:cNvPr>
          <p:cNvGrpSpPr/>
          <p:nvPr/>
        </p:nvGrpSpPr>
        <p:grpSpPr>
          <a:xfrm>
            <a:off x="306570" y="591906"/>
            <a:ext cx="2022729" cy="461665"/>
            <a:chOff x="-3" y="4326643"/>
            <a:chExt cx="2022729" cy="461665"/>
          </a:xfrm>
        </p:grpSpPr>
        <p:sp>
          <p:nvSpPr>
            <p:cNvPr id="18" name="矩形 17">
              <a:extLst>
                <a:ext uri="{FF2B5EF4-FFF2-40B4-BE49-F238E27FC236}">
                  <a16:creationId xmlns:a16="http://schemas.microsoft.com/office/drawing/2014/main" id="{7C47C82F-75F1-4DE9-B722-F0801E108486}"/>
                </a:ext>
              </a:extLst>
            </p:cNvPr>
            <p:cNvSpPr/>
            <p:nvPr/>
          </p:nvSpPr>
          <p:spPr>
            <a:xfrm>
              <a:off x="-3" y="4460785"/>
              <a:ext cx="193382" cy="19338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19" name="文本框 18">
              <a:extLst>
                <a:ext uri="{FF2B5EF4-FFF2-40B4-BE49-F238E27FC236}">
                  <a16:creationId xmlns:a16="http://schemas.microsoft.com/office/drawing/2014/main" id="{40E2032E-67A5-4577-9EC6-6CFD98FC4C62}"/>
                </a:ext>
              </a:extLst>
            </p:cNvPr>
            <p:cNvSpPr txBox="1"/>
            <p:nvPr/>
          </p:nvSpPr>
          <p:spPr>
            <a:xfrm>
              <a:off x="193379" y="4326643"/>
              <a:ext cx="1829347" cy="461665"/>
            </a:xfrm>
            <a:prstGeom prst="rect">
              <a:avLst/>
            </a:prstGeom>
            <a:noFill/>
          </p:spPr>
          <p:txBody>
            <a:bodyPr wrap="none" rtlCol="0">
              <a:spAutoFit/>
            </a:bodyPr>
            <a:lstStyle/>
            <a:p>
              <a:r>
                <a:rPr lang="en-US" altLang="zh-CN" sz="2400" dirty="0">
                  <a:latin typeface="Helvetica" panose="020B0604020202020204" pitchFamily="34" charset="0"/>
                  <a:ea typeface="+mj-ea"/>
                  <a:cs typeface="Helvetica" panose="020B0604020202020204" pitchFamily="34" charset="0"/>
                </a:rPr>
                <a:t>Background</a:t>
              </a:r>
            </a:p>
          </p:txBody>
        </p:sp>
      </p:grpSp>
      <p:sp>
        <p:nvSpPr>
          <p:cNvPr id="5" name="矩形 4">
            <a:extLst>
              <a:ext uri="{FF2B5EF4-FFF2-40B4-BE49-F238E27FC236}">
                <a16:creationId xmlns:a16="http://schemas.microsoft.com/office/drawing/2014/main" id="{A6D310DE-7D9B-448D-90CA-763F41440BBE}"/>
              </a:ext>
            </a:extLst>
          </p:cNvPr>
          <p:cNvSpPr/>
          <p:nvPr/>
        </p:nvSpPr>
        <p:spPr>
          <a:xfrm>
            <a:off x="3458059" y="1979731"/>
            <a:ext cx="2227877" cy="646331"/>
          </a:xfrm>
          <a:prstGeom prst="rect">
            <a:avLst/>
          </a:prstGeom>
        </p:spPr>
        <p:txBody>
          <a:bodyPr wrap="square">
            <a:spAutoFit/>
          </a:bodyPr>
          <a:lstStyle/>
          <a:p>
            <a:r>
              <a:rPr lang="en-US" altLang="zh-CN" dirty="0">
                <a:latin typeface="Helvetica" panose="020B0604020202020204" pitchFamily="34" charset="0"/>
                <a:cs typeface="Helvetica" panose="020B0604020202020204" pitchFamily="34" charset="0"/>
              </a:rPr>
              <a:t>Reduction in share rate of public transit</a:t>
            </a:r>
          </a:p>
        </p:txBody>
      </p:sp>
      <p:sp>
        <p:nvSpPr>
          <p:cNvPr id="6" name="矩形: 圆角 5">
            <a:extLst>
              <a:ext uri="{FF2B5EF4-FFF2-40B4-BE49-F238E27FC236}">
                <a16:creationId xmlns:a16="http://schemas.microsoft.com/office/drawing/2014/main" id="{E2CC0D29-BE09-40E2-BEAA-6DA05ECB1F41}"/>
              </a:ext>
            </a:extLst>
          </p:cNvPr>
          <p:cNvSpPr/>
          <p:nvPr/>
        </p:nvSpPr>
        <p:spPr>
          <a:xfrm>
            <a:off x="822401" y="1643692"/>
            <a:ext cx="288758" cy="288758"/>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Helvetica" panose="020B0604020202020204" pitchFamily="34" charset="0"/>
                <a:cs typeface="Helvetica" panose="020B0604020202020204" pitchFamily="34" charset="0"/>
              </a:rPr>
              <a:t>1</a:t>
            </a:r>
            <a:endParaRPr lang="zh-CN" altLang="en-US" dirty="0">
              <a:solidFill>
                <a:schemeClr val="tx1"/>
              </a:solidFill>
              <a:latin typeface="Helvetica" panose="020B0604020202020204" pitchFamily="34" charset="0"/>
              <a:cs typeface="Helvetica" panose="020B0604020202020204" pitchFamily="34" charset="0"/>
            </a:endParaRPr>
          </a:p>
        </p:txBody>
      </p:sp>
      <p:sp>
        <p:nvSpPr>
          <p:cNvPr id="7" name="矩形 6">
            <a:extLst>
              <a:ext uri="{FF2B5EF4-FFF2-40B4-BE49-F238E27FC236}">
                <a16:creationId xmlns:a16="http://schemas.microsoft.com/office/drawing/2014/main" id="{3350FA72-87B5-4AF1-ABB3-F55FC76C345B}"/>
              </a:ext>
            </a:extLst>
          </p:cNvPr>
          <p:cNvSpPr/>
          <p:nvPr/>
        </p:nvSpPr>
        <p:spPr>
          <a:xfrm>
            <a:off x="822401" y="2118230"/>
            <a:ext cx="1903085" cy="369332"/>
          </a:xfrm>
          <a:prstGeom prst="rect">
            <a:avLst/>
          </a:prstGeom>
        </p:spPr>
        <p:txBody>
          <a:bodyPr wrap="none">
            <a:spAutoFit/>
          </a:bodyPr>
          <a:lstStyle/>
          <a:p>
            <a:pPr marL="0" lvl="1"/>
            <a:r>
              <a:rPr lang="en-US" altLang="zh-CN" dirty="0">
                <a:latin typeface="Helvetica" panose="020B0604020202020204" pitchFamily="34" charset="0"/>
                <a:cs typeface="Helvetica" panose="020B0604020202020204" pitchFamily="34" charset="0"/>
              </a:rPr>
              <a:t>Aging population</a:t>
            </a:r>
          </a:p>
        </p:txBody>
      </p:sp>
      <p:sp>
        <p:nvSpPr>
          <p:cNvPr id="24" name="矩形: 圆角 23">
            <a:extLst>
              <a:ext uri="{FF2B5EF4-FFF2-40B4-BE49-F238E27FC236}">
                <a16:creationId xmlns:a16="http://schemas.microsoft.com/office/drawing/2014/main" id="{E1799A0A-9198-4C56-A5D7-9DBC108B130C}"/>
              </a:ext>
            </a:extLst>
          </p:cNvPr>
          <p:cNvSpPr/>
          <p:nvPr/>
        </p:nvSpPr>
        <p:spPr>
          <a:xfrm>
            <a:off x="3458059" y="1643692"/>
            <a:ext cx="288758" cy="288758"/>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Helvetica" panose="020B0604020202020204" pitchFamily="34" charset="0"/>
                <a:cs typeface="Helvetica" panose="020B0604020202020204" pitchFamily="34" charset="0"/>
              </a:rPr>
              <a:t>2</a:t>
            </a:r>
            <a:endParaRPr lang="zh-CN" altLang="en-US" dirty="0">
              <a:solidFill>
                <a:schemeClr val="tx1"/>
              </a:solidFill>
              <a:latin typeface="Helvetica" panose="020B0604020202020204" pitchFamily="34" charset="0"/>
              <a:cs typeface="Helvetica" panose="020B0604020202020204" pitchFamily="34" charset="0"/>
            </a:endParaRPr>
          </a:p>
        </p:txBody>
      </p:sp>
      <p:sp>
        <p:nvSpPr>
          <p:cNvPr id="16" name="矩形 15">
            <a:extLst>
              <a:ext uri="{FF2B5EF4-FFF2-40B4-BE49-F238E27FC236}">
                <a16:creationId xmlns:a16="http://schemas.microsoft.com/office/drawing/2014/main" id="{676EDB45-691E-4971-8336-5A3D9A61BFE8}"/>
              </a:ext>
            </a:extLst>
          </p:cNvPr>
          <p:cNvSpPr/>
          <p:nvPr/>
        </p:nvSpPr>
        <p:spPr>
          <a:xfrm>
            <a:off x="6418508" y="2118230"/>
            <a:ext cx="1992918" cy="369332"/>
          </a:xfrm>
          <a:prstGeom prst="rect">
            <a:avLst/>
          </a:prstGeom>
        </p:spPr>
        <p:txBody>
          <a:bodyPr wrap="none">
            <a:spAutoFit/>
          </a:bodyPr>
          <a:lstStyle/>
          <a:p>
            <a:r>
              <a:rPr lang="en-US" altLang="zh-CN" dirty="0">
                <a:latin typeface="Helvetica" panose="020B0604020202020204" pitchFamily="34" charset="0"/>
                <a:cs typeface="Helvetica" panose="020B0604020202020204" pitchFamily="34" charset="0"/>
              </a:rPr>
              <a:t>Traffic congestion</a:t>
            </a:r>
            <a:endParaRPr lang="zh-CN" altLang="en-US" dirty="0">
              <a:latin typeface="Helvetica" panose="020B0604020202020204" pitchFamily="34" charset="0"/>
              <a:cs typeface="Helvetica" panose="020B0604020202020204" pitchFamily="34" charset="0"/>
            </a:endParaRPr>
          </a:p>
        </p:txBody>
      </p:sp>
      <p:sp>
        <p:nvSpPr>
          <p:cNvPr id="25" name="矩形: 圆角 24">
            <a:extLst>
              <a:ext uri="{FF2B5EF4-FFF2-40B4-BE49-F238E27FC236}">
                <a16:creationId xmlns:a16="http://schemas.microsoft.com/office/drawing/2014/main" id="{F3720CF6-6D13-4AA7-A914-B2AB97121606}"/>
              </a:ext>
            </a:extLst>
          </p:cNvPr>
          <p:cNvSpPr/>
          <p:nvPr/>
        </p:nvSpPr>
        <p:spPr>
          <a:xfrm>
            <a:off x="6411472" y="1643692"/>
            <a:ext cx="288758" cy="288758"/>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Helvetica" panose="020B0604020202020204" pitchFamily="34" charset="0"/>
                <a:cs typeface="Helvetica" panose="020B0604020202020204" pitchFamily="34" charset="0"/>
              </a:rPr>
              <a:t>3</a:t>
            </a:r>
            <a:endParaRPr lang="zh-CN" altLang="en-US" dirty="0">
              <a:solidFill>
                <a:schemeClr val="tx1"/>
              </a:solidFill>
              <a:latin typeface="Helvetica" panose="020B0604020202020204" pitchFamily="34" charset="0"/>
              <a:cs typeface="Helvetica" panose="020B0604020202020204" pitchFamily="34" charset="0"/>
            </a:endParaRPr>
          </a:p>
        </p:txBody>
      </p:sp>
      <p:sp>
        <p:nvSpPr>
          <p:cNvPr id="20" name="矩形 19">
            <a:extLst>
              <a:ext uri="{FF2B5EF4-FFF2-40B4-BE49-F238E27FC236}">
                <a16:creationId xmlns:a16="http://schemas.microsoft.com/office/drawing/2014/main" id="{8B101672-3302-41E5-AA9B-ED8D7D9EEDB1}"/>
              </a:ext>
            </a:extLst>
          </p:cNvPr>
          <p:cNvSpPr/>
          <p:nvPr/>
        </p:nvSpPr>
        <p:spPr>
          <a:xfrm>
            <a:off x="6093717" y="1459380"/>
            <a:ext cx="2677304" cy="1166682"/>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矩形 22">
            <a:extLst>
              <a:ext uri="{FF2B5EF4-FFF2-40B4-BE49-F238E27FC236}">
                <a16:creationId xmlns:a16="http://schemas.microsoft.com/office/drawing/2014/main" id="{D759E495-6956-44B9-AA54-F0AE48C0ACA2}"/>
              </a:ext>
            </a:extLst>
          </p:cNvPr>
          <p:cNvSpPr/>
          <p:nvPr/>
        </p:nvSpPr>
        <p:spPr>
          <a:xfrm>
            <a:off x="390377" y="1506773"/>
            <a:ext cx="2677304" cy="1166682"/>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1" name="图片 10">
            <a:extLst>
              <a:ext uri="{FF2B5EF4-FFF2-40B4-BE49-F238E27FC236}">
                <a16:creationId xmlns:a16="http://schemas.microsoft.com/office/drawing/2014/main" id="{ACCEC8A2-20FC-4C00-88BA-561BA0810FF8}"/>
              </a:ext>
            </a:extLst>
          </p:cNvPr>
          <p:cNvPicPr>
            <a:picLocks noChangeAspect="1"/>
          </p:cNvPicPr>
          <p:nvPr/>
        </p:nvPicPr>
        <p:blipFill rotWithShape="1">
          <a:blip r:embed="rId2"/>
          <a:srcRect l="1391" t="2611" r="2176" b="2566"/>
          <a:stretch/>
        </p:blipFill>
        <p:spPr>
          <a:xfrm>
            <a:off x="1568865" y="2901427"/>
            <a:ext cx="6006269" cy="3532497"/>
          </a:xfrm>
          <a:prstGeom prst="rect">
            <a:avLst/>
          </a:prstGeom>
        </p:spPr>
      </p:pic>
    </p:spTree>
    <p:extLst>
      <p:ext uri="{BB962C8B-B14F-4D97-AF65-F5344CB8AC3E}">
        <p14:creationId xmlns:p14="http://schemas.microsoft.com/office/powerpoint/2010/main" val="251512163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 name="矩形 20">
            <a:extLst>
              <a:ext uri="{FF2B5EF4-FFF2-40B4-BE49-F238E27FC236}">
                <a16:creationId xmlns:a16="http://schemas.microsoft.com/office/drawing/2014/main" id="{2038F0DA-C764-4B5C-AA46-336CBDC0478D}"/>
              </a:ext>
            </a:extLst>
          </p:cNvPr>
          <p:cNvSpPr/>
          <p:nvPr/>
        </p:nvSpPr>
        <p:spPr>
          <a:xfrm>
            <a:off x="-1" y="537684"/>
            <a:ext cx="9144000" cy="2186782"/>
          </a:xfrm>
          <a:prstGeom prst="rect">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569A348F-8472-4C4D-9E9E-EA67A912B7B0}"/>
              </a:ext>
            </a:extLst>
          </p:cNvPr>
          <p:cNvSpPr txBox="1"/>
          <p:nvPr/>
        </p:nvSpPr>
        <p:spPr>
          <a:xfrm>
            <a:off x="-1" y="6488668"/>
            <a:ext cx="9144001" cy="584775"/>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3 - Analysis on the characteristics of transit ridership and land use</a:t>
            </a:r>
            <a:endParaRPr lang="en-US" altLang="zh-CN" sz="1400" i="1" dirty="0">
              <a:latin typeface="Times New Roman" panose="02020603050405020304" pitchFamily="18" charset="0"/>
              <a:cs typeface="Times New Roman" panose="02020603050405020304" pitchFamily="18" charset="0"/>
            </a:endParaRPr>
          </a:p>
          <a:p>
            <a:endParaRPr lang="en-US" altLang="zh-CN" sz="1400" i="1" dirty="0">
              <a:latin typeface="Times New Roman" panose="02020603050405020304" pitchFamily="18" charset="0"/>
              <a:cs typeface="Times New Roman" panose="02020603050405020304" pitchFamily="18" charset="0"/>
            </a:endParaRPr>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Introduction</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chemeClr val="accent6"/>
          </a:solidFill>
          <a:ln w="28575" cap="flat">
            <a:solidFill>
              <a:schemeClr val="accent6"/>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280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rPr>
              <a:t>3.1</a:t>
            </a:r>
            <a:endParaRPr kumimoji="0" lang="zh-CN" altLang="en-US" sz="280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AAECABB8-8A29-49A4-94DA-06AC41487BE8}"/>
              </a:ext>
            </a:extLst>
          </p:cNvPr>
          <p:cNvSpPr>
            <a:spLocks noGrp="1"/>
          </p:cNvSpPr>
          <p:nvPr>
            <p:ph type="sldNum" sz="quarter" idx="12"/>
          </p:nvPr>
        </p:nvSpPr>
        <p:spPr/>
        <p:txBody>
          <a:bodyPr/>
          <a:lstStyle/>
          <a:p>
            <a:fld id="{A17BB91D-344C-44E0-9148-DFE0CFF5CFC9}" type="slidenum">
              <a:rPr lang="zh-CN" altLang="en-US" smtClean="0"/>
              <a:t>82</a:t>
            </a:fld>
            <a:endParaRPr lang="zh-CN" altLang="en-US"/>
          </a:p>
        </p:txBody>
      </p:sp>
      <p:sp>
        <p:nvSpPr>
          <p:cNvPr id="3" name="文本框 2">
            <a:extLst>
              <a:ext uri="{FF2B5EF4-FFF2-40B4-BE49-F238E27FC236}">
                <a16:creationId xmlns:a16="http://schemas.microsoft.com/office/drawing/2014/main" id="{57AD7839-17CD-42D4-9616-DFB01BB5341F}"/>
              </a:ext>
            </a:extLst>
          </p:cNvPr>
          <p:cNvSpPr txBox="1"/>
          <p:nvPr/>
        </p:nvSpPr>
        <p:spPr>
          <a:xfrm>
            <a:off x="700327" y="1059270"/>
            <a:ext cx="1556836" cy="400110"/>
          </a:xfrm>
          <a:prstGeom prst="rect">
            <a:avLst/>
          </a:prstGeom>
          <a:noFill/>
        </p:spPr>
        <p:txBody>
          <a:bodyPr wrap="square" rtlCol="0">
            <a:spAutoFit/>
          </a:bodyPr>
          <a:lstStyle/>
          <a:p>
            <a:pPr marL="285750" indent="-285750">
              <a:buFont typeface="Wingdings" panose="05000000000000000000" pitchFamily="2" charset="2"/>
              <a:buChar char="l"/>
            </a:pPr>
            <a:r>
              <a:rPr lang="en-US" altLang="zh-CN" sz="2000" dirty="0">
                <a:latin typeface="Helvetica" panose="020B0604020202020204" pitchFamily="34" charset="0"/>
                <a:cs typeface="Helvetica" panose="020B0604020202020204" pitchFamily="34" charset="0"/>
              </a:rPr>
              <a:t>Problems</a:t>
            </a:r>
            <a:endParaRPr lang="zh-CN" altLang="en-US" dirty="0">
              <a:latin typeface="Helvetica" panose="020B0604020202020204" pitchFamily="34" charset="0"/>
              <a:cs typeface="Helvetica" panose="020B0604020202020204" pitchFamily="34" charset="0"/>
            </a:endParaRPr>
          </a:p>
        </p:txBody>
      </p:sp>
      <p:grpSp>
        <p:nvGrpSpPr>
          <p:cNvPr id="17" name="组合 16">
            <a:extLst>
              <a:ext uri="{FF2B5EF4-FFF2-40B4-BE49-F238E27FC236}">
                <a16:creationId xmlns:a16="http://schemas.microsoft.com/office/drawing/2014/main" id="{68FB3A5C-D110-4031-A1D9-B83CB2F6FB4C}"/>
              </a:ext>
            </a:extLst>
          </p:cNvPr>
          <p:cNvGrpSpPr/>
          <p:nvPr/>
        </p:nvGrpSpPr>
        <p:grpSpPr>
          <a:xfrm>
            <a:off x="306570" y="591906"/>
            <a:ext cx="2022729" cy="461665"/>
            <a:chOff x="-3" y="4326643"/>
            <a:chExt cx="2022729" cy="461665"/>
          </a:xfrm>
        </p:grpSpPr>
        <p:sp>
          <p:nvSpPr>
            <p:cNvPr id="18" name="矩形 17">
              <a:extLst>
                <a:ext uri="{FF2B5EF4-FFF2-40B4-BE49-F238E27FC236}">
                  <a16:creationId xmlns:a16="http://schemas.microsoft.com/office/drawing/2014/main" id="{7C47C82F-75F1-4DE9-B722-F0801E108486}"/>
                </a:ext>
              </a:extLst>
            </p:cNvPr>
            <p:cNvSpPr/>
            <p:nvPr/>
          </p:nvSpPr>
          <p:spPr>
            <a:xfrm>
              <a:off x="-3" y="4460785"/>
              <a:ext cx="193382" cy="19338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19" name="文本框 18">
              <a:extLst>
                <a:ext uri="{FF2B5EF4-FFF2-40B4-BE49-F238E27FC236}">
                  <a16:creationId xmlns:a16="http://schemas.microsoft.com/office/drawing/2014/main" id="{40E2032E-67A5-4577-9EC6-6CFD98FC4C62}"/>
                </a:ext>
              </a:extLst>
            </p:cNvPr>
            <p:cNvSpPr txBox="1"/>
            <p:nvPr/>
          </p:nvSpPr>
          <p:spPr>
            <a:xfrm>
              <a:off x="193379" y="4326643"/>
              <a:ext cx="1829347" cy="461665"/>
            </a:xfrm>
            <a:prstGeom prst="rect">
              <a:avLst/>
            </a:prstGeom>
            <a:noFill/>
          </p:spPr>
          <p:txBody>
            <a:bodyPr wrap="none" rtlCol="0">
              <a:spAutoFit/>
            </a:bodyPr>
            <a:lstStyle/>
            <a:p>
              <a:r>
                <a:rPr lang="en-US" altLang="zh-CN" sz="2400" dirty="0">
                  <a:latin typeface="Helvetica" panose="020B0604020202020204" pitchFamily="34" charset="0"/>
                  <a:ea typeface="+mj-ea"/>
                  <a:cs typeface="Helvetica" panose="020B0604020202020204" pitchFamily="34" charset="0"/>
                </a:rPr>
                <a:t>Background</a:t>
              </a:r>
            </a:p>
          </p:txBody>
        </p:sp>
      </p:grpSp>
      <p:sp>
        <p:nvSpPr>
          <p:cNvPr id="5" name="矩形 4">
            <a:extLst>
              <a:ext uri="{FF2B5EF4-FFF2-40B4-BE49-F238E27FC236}">
                <a16:creationId xmlns:a16="http://schemas.microsoft.com/office/drawing/2014/main" id="{A6D310DE-7D9B-448D-90CA-763F41440BBE}"/>
              </a:ext>
            </a:extLst>
          </p:cNvPr>
          <p:cNvSpPr/>
          <p:nvPr/>
        </p:nvSpPr>
        <p:spPr>
          <a:xfrm>
            <a:off x="3458059" y="1979731"/>
            <a:ext cx="2227877" cy="646331"/>
          </a:xfrm>
          <a:prstGeom prst="rect">
            <a:avLst/>
          </a:prstGeom>
        </p:spPr>
        <p:txBody>
          <a:bodyPr wrap="square">
            <a:spAutoFit/>
          </a:bodyPr>
          <a:lstStyle/>
          <a:p>
            <a:r>
              <a:rPr lang="en-US" altLang="zh-CN" dirty="0">
                <a:latin typeface="Helvetica" panose="020B0604020202020204" pitchFamily="34" charset="0"/>
                <a:cs typeface="Helvetica" panose="020B0604020202020204" pitchFamily="34" charset="0"/>
              </a:rPr>
              <a:t>Reduction in share rate of public transit</a:t>
            </a:r>
          </a:p>
        </p:txBody>
      </p:sp>
      <p:sp>
        <p:nvSpPr>
          <p:cNvPr id="6" name="矩形: 圆角 5">
            <a:extLst>
              <a:ext uri="{FF2B5EF4-FFF2-40B4-BE49-F238E27FC236}">
                <a16:creationId xmlns:a16="http://schemas.microsoft.com/office/drawing/2014/main" id="{E2CC0D29-BE09-40E2-BEAA-6DA05ECB1F41}"/>
              </a:ext>
            </a:extLst>
          </p:cNvPr>
          <p:cNvSpPr/>
          <p:nvPr/>
        </p:nvSpPr>
        <p:spPr>
          <a:xfrm>
            <a:off x="822401" y="1643692"/>
            <a:ext cx="288758" cy="288758"/>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Helvetica" panose="020B0604020202020204" pitchFamily="34" charset="0"/>
                <a:cs typeface="Helvetica" panose="020B0604020202020204" pitchFamily="34" charset="0"/>
              </a:rPr>
              <a:t>1</a:t>
            </a:r>
            <a:endParaRPr lang="zh-CN" altLang="en-US" dirty="0">
              <a:solidFill>
                <a:schemeClr val="tx1"/>
              </a:solidFill>
              <a:latin typeface="Helvetica" panose="020B0604020202020204" pitchFamily="34" charset="0"/>
              <a:cs typeface="Helvetica" panose="020B0604020202020204" pitchFamily="34" charset="0"/>
            </a:endParaRPr>
          </a:p>
        </p:txBody>
      </p:sp>
      <p:sp>
        <p:nvSpPr>
          <p:cNvPr id="7" name="矩形 6">
            <a:extLst>
              <a:ext uri="{FF2B5EF4-FFF2-40B4-BE49-F238E27FC236}">
                <a16:creationId xmlns:a16="http://schemas.microsoft.com/office/drawing/2014/main" id="{3350FA72-87B5-4AF1-ABB3-F55FC76C345B}"/>
              </a:ext>
            </a:extLst>
          </p:cNvPr>
          <p:cNvSpPr/>
          <p:nvPr/>
        </p:nvSpPr>
        <p:spPr>
          <a:xfrm>
            <a:off x="822401" y="2118230"/>
            <a:ext cx="1903085" cy="369332"/>
          </a:xfrm>
          <a:prstGeom prst="rect">
            <a:avLst/>
          </a:prstGeom>
        </p:spPr>
        <p:txBody>
          <a:bodyPr wrap="none">
            <a:spAutoFit/>
          </a:bodyPr>
          <a:lstStyle/>
          <a:p>
            <a:pPr marL="0" lvl="1"/>
            <a:r>
              <a:rPr lang="en-US" altLang="zh-CN" dirty="0">
                <a:latin typeface="Helvetica" panose="020B0604020202020204" pitchFamily="34" charset="0"/>
                <a:cs typeface="Helvetica" panose="020B0604020202020204" pitchFamily="34" charset="0"/>
              </a:rPr>
              <a:t>Aging population</a:t>
            </a:r>
          </a:p>
        </p:txBody>
      </p:sp>
      <p:sp>
        <p:nvSpPr>
          <p:cNvPr id="24" name="矩形: 圆角 23">
            <a:extLst>
              <a:ext uri="{FF2B5EF4-FFF2-40B4-BE49-F238E27FC236}">
                <a16:creationId xmlns:a16="http://schemas.microsoft.com/office/drawing/2014/main" id="{E1799A0A-9198-4C56-A5D7-9DBC108B130C}"/>
              </a:ext>
            </a:extLst>
          </p:cNvPr>
          <p:cNvSpPr/>
          <p:nvPr/>
        </p:nvSpPr>
        <p:spPr>
          <a:xfrm>
            <a:off x="3458059" y="1643692"/>
            <a:ext cx="288758" cy="288758"/>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Helvetica" panose="020B0604020202020204" pitchFamily="34" charset="0"/>
                <a:cs typeface="Helvetica" panose="020B0604020202020204" pitchFamily="34" charset="0"/>
              </a:rPr>
              <a:t>2</a:t>
            </a:r>
            <a:endParaRPr lang="zh-CN" altLang="en-US" dirty="0">
              <a:solidFill>
                <a:schemeClr val="tx1"/>
              </a:solidFill>
              <a:latin typeface="Helvetica" panose="020B0604020202020204" pitchFamily="34" charset="0"/>
              <a:cs typeface="Helvetica" panose="020B0604020202020204" pitchFamily="34" charset="0"/>
            </a:endParaRPr>
          </a:p>
        </p:txBody>
      </p:sp>
      <p:sp>
        <p:nvSpPr>
          <p:cNvPr id="16" name="矩形 15">
            <a:extLst>
              <a:ext uri="{FF2B5EF4-FFF2-40B4-BE49-F238E27FC236}">
                <a16:creationId xmlns:a16="http://schemas.microsoft.com/office/drawing/2014/main" id="{676EDB45-691E-4971-8336-5A3D9A61BFE8}"/>
              </a:ext>
            </a:extLst>
          </p:cNvPr>
          <p:cNvSpPr/>
          <p:nvPr/>
        </p:nvSpPr>
        <p:spPr>
          <a:xfrm>
            <a:off x="6418508" y="2118230"/>
            <a:ext cx="1992918" cy="369332"/>
          </a:xfrm>
          <a:prstGeom prst="rect">
            <a:avLst/>
          </a:prstGeom>
        </p:spPr>
        <p:txBody>
          <a:bodyPr wrap="none">
            <a:spAutoFit/>
          </a:bodyPr>
          <a:lstStyle/>
          <a:p>
            <a:r>
              <a:rPr lang="en-US" altLang="zh-CN" dirty="0">
                <a:latin typeface="Helvetica" panose="020B0604020202020204" pitchFamily="34" charset="0"/>
                <a:cs typeface="Helvetica" panose="020B0604020202020204" pitchFamily="34" charset="0"/>
              </a:rPr>
              <a:t>Traffic congestion</a:t>
            </a:r>
            <a:endParaRPr lang="zh-CN" altLang="en-US" dirty="0">
              <a:latin typeface="Helvetica" panose="020B0604020202020204" pitchFamily="34" charset="0"/>
              <a:cs typeface="Helvetica" panose="020B0604020202020204" pitchFamily="34" charset="0"/>
            </a:endParaRPr>
          </a:p>
        </p:txBody>
      </p:sp>
      <p:sp>
        <p:nvSpPr>
          <p:cNvPr id="25" name="矩形: 圆角 24">
            <a:extLst>
              <a:ext uri="{FF2B5EF4-FFF2-40B4-BE49-F238E27FC236}">
                <a16:creationId xmlns:a16="http://schemas.microsoft.com/office/drawing/2014/main" id="{F3720CF6-6D13-4AA7-A914-B2AB97121606}"/>
              </a:ext>
            </a:extLst>
          </p:cNvPr>
          <p:cNvSpPr/>
          <p:nvPr/>
        </p:nvSpPr>
        <p:spPr>
          <a:xfrm>
            <a:off x="6411472" y="1643692"/>
            <a:ext cx="288758" cy="288758"/>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Helvetica" panose="020B0604020202020204" pitchFamily="34" charset="0"/>
                <a:cs typeface="Helvetica" panose="020B0604020202020204" pitchFamily="34" charset="0"/>
              </a:rPr>
              <a:t>3</a:t>
            </a:r>
            <a:endParaRPr lang="zh-CN" altLang="en-US" dirty="0">
              <a:solidFill>
                <a:schemeClr val="tx1"/>
              </a:solidFill>
              <a:latin typeface="Helvetica" panose="020B0604020202020204" pitchFamily="34" charset="0"/>
              <a:cs typeface="Helvetica" panose="020B0604020202020204" pitchFamily="34" charset="0"/>
            </a:endParaRPr>
          </a:p>
        </p:txBody>
      </p:sp>
      <p:sp>
        <p:nvSpPr>
          <p:cNvPr id="20" name="矩形 19">
            <a:extLst>
              <a:ext uri="{FF2B5EF4-FFF2-40B4-BE49-F238E27FC236}">
                <a16:creationId xmlns:a16="http://schemas.microsoft.com/office/drawing/2014/main" id="{AB53F7F3-65AA-40A3-8A0C-344CF86579C9}"/>
              </a:ext>
            </a:extLst>
          </p:cNvPr>
          <p:cNvSpPr/>
          <p:nvPr/>
        </p:nvSpPr>
        <p:spPr>
          <a:xfrm>
            <a:off x="700325" y="1459380"/>
            <a:ext cx="4978573" cy="1166682"/>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1" name="图片 10">
            <a:extLst>
              <a:ext uri="{FF2B5EF4-FFF2-40B4-BE49-F238E27FC236}">
                <a16:creationId xmlns:a16="http://schemas.microsoft.com/office/drawing/2014/main" id="{98E24F9A-C74A-4FA1-9DFA-E9C88C2B0858}"/>
              </a:ext>
            </a:extLst>
          </p:cNvPr>
          <p:cNvPicPr>
            <a:picLocks noChangeAspect="1"/>
          </p:cNvPicPr>
          <p:nvPr/>
        </p:nvPicPr>
        <p:blipFill rotWithShape="1">
          <a:blip r:embed="rId2"/>
          <a:srcRect l="3047" t="3317" r="1922" b="2439"/>
          <a:stretch/>
        </p:blipFill>
        <p:spPr>
          <a:xfrm>
            <a:off x="769475" y="2908778"/>
            <a:ext cx="7605049" cy="3488837"/>
          </a:xfrm>
          <a:prstGeom prst="rect">
            <a:avLst/>
          </a:prstGeom>
        </p:spPr>
      </p:pic>
    </p:spTree>
    <p:extLst>
      <p:ext uri="{BB962C8B-B14F-4D97-AF65-F5344CB8AC3E}">
        <p14:creationId xmlns:p14="http://schemas.microsoft.com/office/powerpoint/2010/main" val="391617034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 name="矩形 28">
            <a:extLst>
              <a:ext uri="{FF2B5EF4-FFF2-40B4-BE49-F238E27FC236}">
                <a16:creationId xmlns:a16="http://schemas.microsoft.com/office/drawing/2014/main" id="{27FBFB86-0C93-4BDD-A035-5998327A3AA5}"/>
              </a:ext>
            </a:extLst>
          </p:cNvPr>
          <p:cNvSpPr/>
          <p:nvPr/>
        </p:nvSpPr>
        <p:spPr>
          <a:xfrm>
            <a:off x="-4" y="3071198"/>
            <a:ext cx="9144000" cy="914732"/>
          </a:xfrm>
          <a:prstGeom prst="rect">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矩形 20">
            <a:extLst>
              <a:ext uri="{FF2B5EF4-FFF2-40B4-BE49-F238E27FC236}">
                <a16:creationId xmlns:a16="http://schemas.microsoft.com/office/drawing/2014/main" id="{2038F0DA-C764-4B5C-AA46-336CBDC0478D}"/>
              </a:ext>
            </a:extLst>
          </p:cNvPr>
          <p:cNvSpPr/>
          <p:nvPr/>
        </p:nvSpPr>
        <p:spPr>
          <a:xfrm>
            <a:off x="-1" y="537684"/>
            <a:ext cx="9144000" cy="2778949"/>
          </a:xfrm>
          <a:prstGeom prst="rect">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569A348F-8472-4C4D-9E9E-EA67A912B7B0}"/>
              </a:ext>
            </a:extLst>
          </p:cNvPr>
          <p:cNvSpPr txBox="1"/>
          <p:nvPr/>
        </p:nvSpPr>
        <p:spPr>
          <a:xfrm>
            <a:off x="-1" y="6488668"/>
            <a:ext cx="9144001" cy="584775"/>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3 - Analysis on the characteristics of transit ridership and land use</a:t>
            </a:r>
            <a:endParaRPr lang="en-US" altLang="zh-CN" sz="1400" i="1" dirty="0">
              <a:latin typeface="Times New Roman" panose="02020603050405020304" pitchFamily="18" charset="0"/>
              <a:cs typeface="Times New Roman" panose="02020603050405020304" pitchFamily="18" charset="0"/>
            </a:endParaRPr>
          </a:p>
          <a:p>
            <a:endParaRPr lang="en-US" altLang="zh-CN" sz="1400" i="1" dirty="0">
              <a:latin typeface="Times New Roman" panose="02020603050405020304" pitchFamily="18" charset="0"/>
              <a:cs typeface="Times New Roman" panose="02020603050405020304" pitchFamily="18" charset="0"/>
            </a:endParaRPr>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Introduction</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chemeClr val="accent6"/>
          </a:solidFill>
          <a:ln w="28575" cap="flat">
            <a:solidFill>
              <a:schemeClr val="accent6"/>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280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rPr>
              <a:t>3.1</a:t>
            </a:r>
            <a:endParaRPr kumimoji="0" lang="zh-CN" altLang="en-US" sz="280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AAECABB8-8A29-49A4-94DA-06AC41487BE8}"/>
              </a:ext>
            </a:extLst>
          </p:cNvPr>
          <p:cNvSpPr>
            <a:spLocks noGrp="1"/>
          </p:cNvSpPr>
          <p:nvPr>
            <p:ph type="sldNum" sz="quarter" idx="12"/>
          </p:nvPr>
        </p:nvSpPr>
        <p:spPr/>
        <p:txBody>
          <a:bodyPr/>
          <a:lstStyle/>
          <a:p>
            <a:fld id="{A17BB91D-344C-44E0-9148-DFE0CFF5CFC9}" type="slidenum">
              <a:rPr lang="zh-CN" altLang="en-US" smtClean="0"/>
              <a:t>83</a:t>
            </a:fld>
            <a:endParaRPr lang="zh-CN" altLang="en-US"/>
          </a:p>
        </p:txBody>
      </p:sp>
      <p:sp>
        <p:nvSpPr>
          <p:cNvPr id="3" name="文本框 2">
            <a:extLst>
              <a:ext uri="{FF2B5EF4-FFF2-40B4-BE49-F238E27FC236}">
                <a16:creationId xmlns:a16="http://schemas.microsoft.com/office/drawing/2014/main" id="{57AD7839-17CD-42D4-9616-DFB01BB5341F}"/>
              </a:ext>
            </a:extLst>
          </p:cNvPr>
          <p:cNvSpPr txBox="1"/>
          <p:nvPr/>
        </p:nvSpPr>
        <p:spPr>
          <a:xfrm>
            <a:off x="700327" y="1194019"/>
            <a:ext cx="1556836" cy="400110"/>
          </a:xfrm>
          <a:prstGeom prst="rect">
            <a:avLst/>
          </a:prstGeom>
          <a:noFill/>
        </p:spPr>
        <p:txBody>
          <a:bodyPr wrap="none" rtlCol="0">
            <a:spAutoFit/>
          </a:bodyPr>
          <a:lstStyle/>
          <a:p>
            <a:pPr marL="285750" indent="-285750">
              <a:buFont typeface="Wingdings" panose="05000000000000000000" pitchFamily="2" charset="2"/>
              <a:buChar char="l"/>
            </a:pPr>
            <a:r>
              <a:rPr lang="en-US" altLang="zh-CN" sz="2000" dirty="0">
                <a:latin typeface="Helvetica" panose="020B0604020202020204" pitchFamily="34" charset="0"/>
                <a:cs typeface="Helvetica" panose="020B0604020202020204" pitchFamily="34" charset="0"/>
              </a:rPr>
              <a:t>Problems</a:t>
            </a:r>
            <a:endParaRPr lang="zh-CN" altLang="en-US" dirty="0">
              <a:latin typeface="Helvetica" panose="020B0604020202020204" pitchFamily="34" charset="0"/>
              <a:cs typeface="Helvetica" panose="020B0604020202020204" pitchFamily="34" charset="0"/>
            </a:endParaRPr>
          </a:p>
        </p:txBody>
      </p:sp>
      <p:grpSp>
        <p:nvGrpSpPr>
          <p:cNvPr id="17" name="组合 16">
            <a:extLst>
              <a:ext uri="{FF2B5EF4-FFF2-40B4-BE49-F238E27FC236}">
                <a16:creationId xmlns:a16="http://schemas.microsoft.com/office/drawing/2014/main" id="{68FB3A5C-D110-4031-A1D9-B83CB2F6FB4C}"/>
              </a:ext>
            </a:extLst>
          </p:cNvPr>
          <p:cNvGrpSpPr/>
          <p:nvPr/>
        </p:nvGrpSpPr>
        <p:grpSpPr>
          <a:xfrm>
            <a:off x="306570" y="591906"/>
            <a:ext cx="2022729" cy="461665"/>
            <a:chOff x="-3" y="4326643"/>
            <a:chExt cx="2022729" cy="461665"/>
          </a:xfrm>
        </p:grpSpPr>
        <p:sp>
          <p:nvSpPr>
            <p:cNvPr id="18" name="矩形 17">
              <a:extLst>
                <a:ext uri="{FF2B5EF4-FFF2-40B4-BE49-F238E27FC236}">
                  <a16:creationId xmlns:a16="http://schemas.microsoft.com/office/drawing/2014/main" id="{7C47C82F-75F1-4DE9-B722-F0801E108486}"/>
                </a:ext>
              </a:extLst>
            </p:cNvPr>
            <p:cNvSpPr/>
            <p:nvPr/>
          </p:nvSpPr>
          <p:spPr>
            <a:xfrm>
              <a:off x="-3" y="4460785"/>
              <a:ext cx="193382" cy="19338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19" name="文本框 18">
              <a:extLst>
                <a:ext uri="{FF2B5EF4-FFF2-40B4-BE49-F238E27FC236}">
                  <a16:creationId xmlns:a16="http://schemas.microsoft.com/office/drawing/2014/main" id="{40E2032E-67A5-4577-9EC6-6CFD98FC4C62}"/>
                </a:ext>
              </a:extLst>
            </p:cNvPr>
            <p:cNvSpPr txBox="1"/>
            <p:nvPr/>
          </p:nvSpPr>
          <p:spPr>
            <a:xfrm>
              <a:off x="193379" y="4326643"/>
              <a:ext cx="1829347" cy="461665"/>
            </a:xfrm>
            <a:prstGeom prst="rect">
              <a:avLst/>
            </a:prstGeom>
            <a:noFill/>
          </p:spPr>
          <p:txBody>
            <a:bodyPr wrap="none" rtlCol="0">
              <a:spAutoFit/>
            </a:bodyPr>
            <a:lstStyle/>
            <a:p>
              <a:r>
                <a:rPr lang="en-US" altLang="zh-CN" sz="2400" dirty="0">
                  <a:latin typeface="Helvetica" panose="020B0604020202020204" pitchFamily="34" charset="0"/>
                  <a:ea typeface="+mj-ea"/>
                  <a:cs typeface="Helvetica" panose="020B0604020202020204" pitchFamily="34" charset="0"/>
                </a:rPr>
                <a:t>Background</a:t>
              </a:r>
            </a:p>
          </p:txBody>
        </p:sp>
      </p:grpSp>
      <p:sp>
        <p:nvSpPr>
          <p:cNvPr id="5" name="矩形 4">
            <a:extLst>
              <a:ext uri="{FF2B5EF4-FFF2-40B4-BE49-F238E27FC236}">
                <a16:creationId xmlns:a16="http://schemas.microsoft.com/office/drawing/2014/main" id="{A6D310DE-7D9B-448D-90CA-763F41440BBE}"/>
              </a:ext>
            </a:extLst>
          </p:cNvPr>
          <p:cNvSpPr/>
          <p:nvPr/>
        </p:nvSpPr>
        <p:spPr>
          <a:xfrm>
            <a:off x="3458059" y="2300972"/>
            <a:ext cx="2227877" cy="646331"/>
          </a:xfrm>
          <a:prstGeom prst="rect">
            <a:avLst/>
          </a:prstGeom>
        </p:spPr>
        <p:txBody>
          <a:bodyPr wrap="square">
            <a:spAutoFit/>
          </a:bodyPr>
          <a:lstStyle/>
          <a:p>
            <a:r>
              <a:rPr lang="en-US" altLang="zh-CN" dirty="0">
                <a:latin typeface="Helvetica" panose="020B0604020202020204" pitchFamily="34" charset="0"/>
                <a:cs typeface="Helvetica" panose="020B0604020202020204" pitchFamily="34" charset="0"/>
              </a:rPr>
              <a:t>Reduction in share rate of public transit</a:t>
            </a:r>
          </a:p>
        </p:txBody>
      </p:sp>
      <p:sp>
        <p:nvSpPr>
          <p:cNvPr id="6" name="矩形: 圆角 5">
            <a:extLst>
              <a:ext uri="{FF2B5EF4-FFF2-40B4-BE49-F238E27FC236}">
                <a16:creationId xmlns:a16="http://schemas.microsoft.com/office/drawing/2014/main" id="{E2CC0D29-BE09-40E2-BEAA-6DA05ECB1F41}"/>
              </a:ext>
            </a:extLst>
          </p:cNvPr>
          <p:cNvSpPr/>
          <p:nvPr/>
        </p:nvSpPr>
        <p:spPr>
          <a:xfrm>
            <a:off x="822401" y="1964933"/>
            <a:ext cx="288758" cy="288758"/>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Helvetica" panose="020B0604020202020204" pitchFamily="34" charset="0"/>
                <a:cs typeface="Helvetica" panose="020B0604020202020204" pitchFamily="34" charset="0"/>
              </a:rPr>
              <a:t>1</a:t>
            </a:r>
            <a:endParaRPr lang="zh-CN" altLang="en-US" dirty="0">
              <a:solidFill>
                <a:schemeClr val="tx1"/>
              </a:solidFill>
              <a:latin typeface="Helvetica" panose="020B0604020202020204" pitchFamily="34" charset="0"/>
              <a:cs typeface="Helvetica" panose="020B0604020202020204" pitchFamily="34" charset="0"/>
            </a:endParaRPr>
          </a:p>
        </p:txBody>
      </p:sp>
      <p:sp>
        <p:nvSpPr>
          <p:cNvPr id="7" name="矩形 6">
            <a:extLst>
              <a:ext uri="{FF2B5EF4-FFF2-40B4-BE49-F238E27FC236}">
                <a16:creationId xmlns:a16="http://schemas.microsoft.com/office/drawing/2014/main" id="{3350FA72-87B5-4AF1-ABB3-F55FC76C345B}"/>
              </a:ext>
            </a:extLst>
          </p:cNvPr>
          <p:cNvSpPr/>
          <p:nvPr/>
        </p:nvSpPr>
        <p:spPr>
          <a:xfrm>
            <a:off x="822401" y="2439471"/>
            <a:ext cx="1903085" cy="369332"/>
          </a:xfrm>
          <a:prstGeom prst="rect">
            <a:avLst/>
          </a:prstGeom>
        </p:spPr>
        <p:txBody>
          <a:bodyPr wrap="none">
            <a:spAutoFit/>
          </a:bodyPr>
          <a:lstStyle/>
          <a:p>
            <a:pPr marL="0" lvl="1"/>
            <a:r>
              <a:rPr lang="en-US" altLang="zh-CN" dirty="0">
                <a:latin typeface="Helvetica" panose="020B0604020202020204" pitchFamily="34" charset="0"/>
                <a:cs typeface="Helvetica" panose="020B0604020202020204" pitchFamily="34" charset="0"/>
              </a:rPr>
              <a:t>Aging population</a:t>
            </a:r>
          </a:p>
        </p:txBody>
      </p:sp>
      <p:sp>
        <p:nvSpPr>
          <p:cNvPr id="24" name="矩形: 圆角 23">
            <a:extLst>
              <a:ext uri="{FF2B5EF4-FFF2-40B4-BE49-F238E27FC236}">
                <a16:creationId xmlns:a16="http://schemas.microsoft.com/office/drawing/2014/main" id="{E1799A0A-9198-4C56-A5D7-9DBC108B130C}"/>
              </a:ext>
            </a:extLst>
          </p:cNvPr>
          <p:cNvSpPr/>
          <p:nvPr/>
        </p:nvSpPr>
        <p:spPr>
          <a:xfrm>
            <a:off x="3458059" y="1964933"/>
            <a:ext cx="288758" cy="288758"/>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Helvetica" panose="020B0604020202020204" pitchFamily="34" charset="0"/>
                <a:cs typeface="Helvetica" panose="020B0604020202020204" pitchFamily="34" charset="0"/>
              </a:rPr>
              <a:t>2</a:t>
            </a:r>
            <a:endParaRPr lang="zh-CN" altLang="en-US" dirty="0">
              <a:solidFill>
                <a:schemeClr val="tx1"/>
              </a:solidFill>
              <a:latin typeface="Helvetica" panose="020B0604020202020204" pitchFamily="34" charset="0"/>
              <a:cs typeface="Helvetica" panose="020B0604020202020204" pitchFamily="34" charset="0"/>
            </a:endParaRPr>
          </a:p>
        </p:txBody>
      </p:sp>
      <p:sp>
        <p:nvSpPr>
          <p:cNvPr id="16" name="矩形 15">
            <a:extLst>
              <a:ext uri="{FF2B5EF4-FFF2-40B4-BE49-F238E27FC236}">
                <a16:creationId xmlns:a16="http://schemas.microsoft.com/office/drawing/2014/main" id="{676EDB45-691E-4971-8336-5A3D9A61BFE8}"/>
              </a:ext>
            </a:extLst>
          </p:cNvPr>
          <p:cNvSpPr/>
          <p:nvPr/>
        </p:nvSpPr>
        <p:spPr>
          <a:xfrm>
            <a:off x="6418508" y="2439471"/>
            <a:ext cx="1992918" cy="369332"/>
          </a:xfrm>
          <a:prstGeom prst="rect">
            <a:avLst/>
          </a:prstGeom>
        </p:spPr>
        <p:txBody>
          <a:bodyPr wrap="none">
            <a:spAutoFit/>
          </a:bodyPr>
          <a:lstStyle/>
          <a:p>
            <a:r>
              <a:rPr lang="en-US" altLang="zh-CN" dirty="0">
                <a:latin typeface="Helvetica" panose="020B0604020202020204" pitchFamily="34" charset="0"/>
                <a:cs typeface="Helvetica" panose="020B0604020202020204" pitchFamily="34" charset="0"/>
              </a:rPr>
              <a:t>Traffic congestion</a:t>
            </a:r>
            <a:endParaRPr lang="zh-CN" altLang="en-US" dirty="0">
              <a:latin typeface="Helvetica" panose="020B0604020202020204" pitchFamily="34" charset="0"/>
              <a:cs typeface="Helvetica" panose="020B0604020202020204" pitchFamily="34" charset="0"/>
            </a:endParaRPr>
          </a:p>
        </p:txBody>
      </p:sp>
      <p:sp>
        <p:nvSpPr>
          <p:cNvPr id="25" name="矩形: 圆角 24">
            <a:extLst>
              <a:ext uri="{FF2B5EF4-FFF2-40B4-BE49-F238E27FC236}">
                <a16:creationId xmlns:a16="http://schemas.microsoft.com/office/drawing/2014/main" id="{F3720CF6-6D13-4AA7-A914-B2AB97121606}"/>
              </a:ext>
            </a:extLst>
          </p:cNvPr>
          <p:cNvSpPr/>
          <p:nvPr/>
        </p:nvSpPr>
        <p:spPr>
          <a:xfrm>
            <a:off x="6411472" y="1964933"/>
            <a:ext cx="288758" cy="288758"/>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Helvetica" panose="020B0604020202020204" pitchFamily="34" charset="0"/>
                <a:cs typeface="Helvetica" panose="020B0604020202020204" pitchFamily="34" charset="0"/>
              </a:rPr>
              <a:t>3</a:t>
            </a:r>
            <a:endParaRPr lang="zh-CN" altLang="en-US" dirty="0">
              <a:solidFill>
                <a:schemeClr val="tx1"/>
              </a:solidFill>
              <a:latin typeface="Helvetica" panose="020B0604020202020204" pitchFamily="34" charset="0"/>
              <a:cs typeface="Helvetica" panose="020B0604020202020204" pitchFamily="34" charset="0"/>
            </a:endParaRPr>
          </a:p>
        </p:txBody>
      </p:sp>
      <p:sp>
        <p:nvSpPr>
          <p:cNvPr id="22" name="文本框 21">
            <a:extLst>
              <a:ext uri="{FF2B5EF4-FFF2-40B4-BE49-F238E27FC236}">
                <a16:creationId xmlns:a16="http://schemas.microsoft.com/office/drawing/2014/main" id="{E3FE93DA-2ED1-438A-85A3-FA9451E77C03}"/>
              </a:ext>
            </a:extLst>
          </p:cNvPr>
          <p:cNvSpPr txBox="1"/>
          <p:nvPr/>
        </p:nvSpPr>
        <p:spPr>
          <a:xfrm>
            <a:off x="700327" y="4451196"/>
            <a:ext cx="1571264" cy="400110"/>
          </a:xfrm>
          <a:prstGeom prst="rect">
            <a:avLst/>
          </a:prstGeom>
          <a:noFill/>
        </p:spPr>
        <p:txBody>
          <a:bodyPr wrap="none" rtlCol="0">
            <a:spAutoFit/>
          </a:bodyPr>
          <a:lstStyle/>
          <a:p>
            <a:pPr marL="285750" indent="-285750">
              <a:buFont typeface="Wingdings" panose="05000000000000000000" pitchFamily="2" charset="2"/>
              <a:buChar char="l"/>
            </a:pPr>
            <a:r>
              <a:rPr lang="en-US" altLang="zh-CN" sz="2000" dirty="0">
                <a:latin typeface="Helvetica" panose="020B0604020202020204" pitchFamily="34" charset="0"/>
                <a:cs typeface="Helvetica" panose="020B0604020202020204" pitchFamily="34" charset="0"/>
              </a:rPr>
              <a:t>Demands</a:t>
            </a:r>
            <a:endParaRPr lang="zh-CN" altLang="en-US" sz="2000" dirty="0">
              <a:latin typeface="Helvetica" panose="020B0604020202020204" pitchFamily="34" charset="0"/>
              <a:cs typeface="Helvetica" panose="020B0604020202020204" pitchFamily="34" charset="0"/>
            </a:endParaRPr>
          </a:p>
        </p:txBody>
      </p:sp>
      <p:sp>
        <p:nvSpPr>
          <p:cNvPr id="23" name="文本框 22">
            <a:extLst>
              <a:ext uri="{FF2B5EF4-FFF2-40B4-BE49-F238E27FC236}">
                <a16:creationId xmlns:a16="http://schemas.microsoft.com/office/drawing/2014/main" id="{BA4121E6-F2A4-44CA-A970-80086745B227}"/>
              </a:ext>
            </a:extLst>
          </p:cNvPr>
          <p:cNvSpPr txBox="1"/>
          <p:nvPr/>
        </p:nvSpPr>
        <p:spPr>
          <a:xfrm>
            <a:off x="1844327" y="5076076"/>
            <a:ext cx="5455340" cy="872034"/>
          </a:xfrm>
          <a:prstGeom prst="rect">
            <a:avLst/>
          </a:prstGeom>
          <a:noFill/>
        </p:spPr>
        <p:txBody>
          <a:bodyPr wrap="none" rtlCol="0">
            <a:spAutoFit/>
          </a:bodyPr>
          <a:lstStyle/>
          <a:p>
            <a:pPr marL="342900" indent="-342900">
              <a:lnSpc>
                <a:spcPct val="150000"/>
              </a:lnSpc>
              <a:buFont typeface="Wingdings" panose="05000000000000000000" pitchFamily="2" charset="2"/>
              <a:buChar char="Ø"/>
            </a:pPr>
            <a:r>
              <a:rPr lang="en-US" altLang="zh-CN" dirty="0">
                <a:latin typeface="Helvetica" panose="020B0604020202020204" pitchFamily="34" charset="0"/>
                <a:cs typeface="Helvetica" panose="020B0604020202020204" pitchFamily="34" charset="0"/>
              </a:rPr>
              <a:t>Promoting the use of rail transit</a:t>
            </a:r>
          </a:p>
          <a:p>
            <a:pPr marL="342900" indent="-342900">
              <a:lnSpc>
                <a:spcPct val="150000"/>
              </a:lnSpc>
              <a:buFont typeface="Wingdings" panose="05000000000000000000" pitchFamily="2" charset="2"/>
              <a:buChar char="Ø"/>
            </a:pPr>
            <a:r>
              <a:rPr lang="en-US" altLang="zh-CN" dirty="0">
                <a:latin typeface="Helvetica" panose="020B0604020202020204" pitchFamily="34" charset="0"/>
                <a:cs typeface="Helvetica" panose="020B0604020202020204" pitchFamily="34" charset="0"/>
              </a:rPr>
              <a:t>Alleviating the pressure on government finances</a:t>
            </a:r>
          </a:p>
        </p:txBody>
      </p:sp>
      <p:grpSp>
        <p:nvGrpSpPr>
          <p:cNvPr id="4" name="组合 3">
            <a:extLst>
              <a:ext uri="{FF2B5EF4-FFF2-40B4-BE49-F238E27FC236}">
                <a16:creationId xmlns:a16="http://schemas.microsoft.com/office/drawing/2014/main" id="{DD6929BF-90EA-412D-8133-3D5EE6C3FF32}"/>
              </a:ext>
            </a:extLst>
          </p:cNvPr>
          <p:cNvGrpSpPr/>
          <p:nvPr/>
        </p:nvGrpSpPr>
        <p:grpSpPr>
          <a:xfrm>
            <a:off x="1589278" y="3532077"/>
            <a:ext cx="6010354" cy="305268"/>
            <a:chOff x="1589278" y="2973186"/>
            <a:chExt cx="6010354" cy="305268"/>
          </a:xfrm>
          <a:solidFill>
            <a:schemeClr val="accent6"/>
          </a:solidFill>
        </p:grpSpPr>
        <p:sp>
          <p:nvSpPr>
            <p:cNvPr id="26" name="箭头: V 形 25">
              <a:extLst>
                <a:ext uri="{FF2B5EF4-FFF2-40B4-BE49-F238E27FC236}">
                  <a16:creationId xmlns:a16="http://schemas.microsoft.com/office/drawing/2014/main" id="{D110D962-ACAC-4A3F-8886-22EC14D5B1AB}"/>
                </a:ext>
              </a:extLst>
            </p:cNvPr>
            <p:cNvSpPr/>
            <p:nvPr/>
          </p:nvSpPr>
          <p:spPr>
            <a:xfrm rot="5400000">
              <a:off x="1624206" y="2944053"/>
              <a:ext cx="299473" cy="369330"/>
            </a:xfrm>
            <a:prstGeom prst="chevron">
              <a:avLst/>
            </a:prstGeom>
            <a:grpFill/>
            <a:ln w="12700"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Helvetica" panose="020B0604020202020204" pitchFamily="34" charset="0"/>
                <a:cs typeface="Helvetica" panose="020B0604020202020204" pitchFamily="34" charset="0"/>
              </a:endParaRPr>
            </a:p>
          </p:txBody>
        </p:sp>
        <p:sp>
          <p:nvSpPr>
            <p:cNvPr id="27" name="箭头: V 形 26">
              <a:extLst>
                <a:ext uri="{FF2B5EF4-FFF2-40B4-BE49-F238E27FC236}">
                  <a16:creationId xmlns:a16="http://schemas.microsoft.com/office/drawing/2014/main" id="{145B71F7-7EDB-4A37-AD69-259ADA2EAC35}"/>
                </a:ext>
              </a:extLst>
            </p:cNvPr>
            <p:cNvSpPr/>
            <p:nvPr/>
          </p:nvSpPr>
          <p:spPr>
            <a:xfrm rot="5400000">
              <a:off x="4422260" y="2944053"/>
              <a:ext cx="299473" cy="369330"/>
            </a:xfrm>
            <a:prstGeom prst="chevron">
              <a:avLst/>
            </a:prstGeom>
            <a:grpFill/>
            <a:ln w="12700"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Helvetica" panose="020B0604020202020204" pitchFamily="34" charset="0"/>
                <a:cs typeface="Helvetica" panose="020B0604020202020204" pitchFamily="34" charset="0"/>
              </a:endParaRPr>
            </a:p>
          </p:txBody>
        </p:sp>
        <p:sp>
          <p:nvSpPr>
            <p:cNvPr id="28" name="箭头: V 形 27">
              <a:extLst>
                <a:ext uri="{FF2B5EF4-FFF2-40B4-BE49-F238E27FC236}">
                  <a16:creationId xmlns:a16="http://schemas.microsoft.com/office/drawing/2014/main" id="{BAE1616E-B560-4220-BD06-46350766E23D}"/>
                </a:ext>
              </a:extLst>
            </p:cNvPr>
            <p:cNvSpPr/>
            <p:nvPr/>
          </p:nvSpPr>
          <p:spPr>
            <a:xfrm rot="5400000">
              <a:off x="7265230" y="2938258"/>
              <a:ext cx="299473" cy="369330"/>
            </a:xfrm>
            <a:prstGeom prst="chevron">
              <a:avLst/>
            </a:prstGeom>
            <a:grpFill/>
            <a:ln w="12700"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Helvetica" panose="020B0604020202020204" pitchFamily="34" charset="0"/>
                <a:cs typeface="Helvetica" panose="020B0604020202020204" pitchFamily="34" charset="0"/>
              </a:endParaRPr>
            </a:p>
          </p:txBody>
        </p:sp>
      </p:grpSp>
    </p:spTree>
    <p:extLst>
      <p:ext uri="{BB962C8B-B14F-4D97-AF65-F5344CB8AC3E}">
        <p14:creationId xmlns:p14="http://schemas.microsoft.com/office/powerpoint/2010/main" val="51692038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 name="矩形 39">
            <a:extLst>
              <a:ext uri="{FF2B5EF4-FFF2-40B4-BE49-F238E27FC236}">
                <a16:creationId xmlns:a16="http://schemas.microsoft.com/office/drawing/2014/main" id="{C98692B0-10AB-4B8E-AD3B-B9D113A3C6B6}"/>
              </a:ext>
            </a:extLst>
          </p:cNvPr>
          <p:cNvSpPr/>
          <p:nvPr/>
        </p:nvSpPr>
        <p:spPr>
          <a:xfrm>
            <a:off x="0" y="537684"/>
            <a:ext cx="9143999" cy="2565560"/>
          </a:xfrm>
          <a:prstGeom prst="rect">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569A348F-8472-4C4D-9E9E-EA67A912B7B0}"/>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2 - </a:t>
            </a:r>
            <a:r>
              <a:rPr lang="en-US" altLang="zh-CN" sz="1400" i="1" dirty="0">
                <a:latin typeface="Times New Roman" panose="02020603050405020304" pitchFamily="18" charset="0"/>
                <a:cs typeface="Times New Roman" panose="02020603050405020304" pitchFamily="18" charset="0"/>
              </a:rPr>
              <a:t>Analyzing Willingness of Walking Duration to Transit Stations Using Socio-Demographic Characteristics</a:t>
            </a:r>
            <a:endParaRPr lang="en-US" altLang="zh-CN" i="1" dirty="0">
              <a:latin typeface="Times New Roman" panose="02020603050405020304" pitchFamily="18" charset="0"/>
              <a:cs typeface="Times New Roman" panose="02020603050405020304" pitchFamily="18" charset="0"/>
            </a:endParaRPr>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Introduction</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rgbClr val="FF5050"/>
          </a:solidFill>
          <a:ln w="28575" cap="flat">
            <a:solidFill>
              <a:srgbClr val="FF505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800" dirty="0">
                <a:solidFill>
                  <a:schemeClr val="bg1"/>
                </a:solidFill>
                <a:latin typeface="Helvetica" panose="020B0604020202020204" pitchFamily="34" charset="0"/>
                <a:cs typeface="Helvetica" panose="020B0604020202020204" pitchFamily="34" charset="0"/>
                <a:sym typeface="Helvetica Light"/>
              </a:rPr>
              <a:t>2</a:t>
            </a:r>
            <a:r>
              <a:rPr kumimoji="0" lang="en-US" altLang="zh-CN" sz="280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rPr>
              <a:t>.1</a:t>
            </a:r>
            <a:endParaRPr kumimoji="0" lang="zh-CN" altLang="en-US" sz="280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rgbClr val="FF5050"/>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1DDE6760-BFBE-4654-BCD4-E435553AC41F}"/>
              </a:ext>
            </a:extLst>
          </p:cNvPr>
          <p:cNvSpPr>
            <a:spLocks noGrp="1"/>
          </p:cNvSpPr>
          <p:nvPr>
            <p:ph type="sldNum" sz="quarter" idx="12"/>
          </p:nvPr>
        </p:nvSpPr>
        <p:spPr/>
        <p:txBody>
          <a:bodyPr/>
          <a:lstStyle/>
          <a:p>
            <a:fld id="{A17BB91D-344C-44E0-9148-DFE0CFF5CFC9}" type="slidenum">
              <a:rPr lang="zh-CN" altLang="en-US" smtClean="0"/>
              <a:t>84</a:t>
            </a:fld>
            <a:endParaRPr lang="zh-CN" altLang="en-US"/>
          </a:p>
        </p:txBody>
      </p:sp>
      <p:sp>
        <p:nvSpPr>
          <p:cNvPr id="10" name="文本框 9">
            <a:extLst>
              <a:ext uri="{FF2B5EF4-FFF2-40B4-BE49-F238E27FC236}">
                <a16:creationId xmlns:a16="http://schemas.microsoft.com/office/drawing/2014/main" id="{C422CA38-25FF-4D54-9C86-A02908B28044}"/>
              </a:ext>
            </a:extLst>
          </p:cNvPr>
          <p:cNvSpPr txBox="1"/>
          <p:nvPr/>
        </p:nvSpPr>
        <p:spPr>
          <a:xfrm>
            <a:off x="1072803" y="1280958"/>
            <a:ext cx="2548812" cy="400110"/>
          </a:xfrm>
          <a:prstGeom prst="rect">
            <a:avLst/>
          </a:prstGeom>
          <a:noFill/>
          <a:ln>
            <a:noFill/>
            <a:prstDash val="dash"/>
          </a:ln>
        </p:spPr>
        <p:txBody>
          <a:bodyPr wrap="square" rtlCol="0">
            <a:spAutoFit/>
          </a:bodyPr>
          <a:lstStyle/>
          <a:p>
            <a:pPr marL="285750" indent="-285750" algn="ctr">
              <a:buFont typeface="Wingdings" panose="05000000000000000000" pitchFamily="2" charset="2"/>
              <a:buChar char="l"/>
            </a:pPr>
            <a:r>
              <a:rPr lang="en-US" altLang="zh-CN" sz="2000" dirty="0">
                <a:latin typeface="Helvetica" panose="020B0604020202020204" pitchFamily="34" charset="0"/>
                <a:cs typeface="Helvetica" panose="020B0604020202020204" pitchFamily="34" charset="0"/>
              </a:rPr>
              <a:t>Catchment area</a:t>
            </a:r>
            <a:endParaRPr lang="zh-CN" altLang="en-US" sz="2000" dirty="0">
              <a:latin typeface="Helvetica" panose="020B0604020202020204" pitchFamily="34" charset="0"/>
              <a:cs typeface="Helvetica" panose="020B0604020202020204" pitchFamily="34" charset="0"/>
            </a:endParaRPr>
          </a:p>
        </p:txBody>
      </p:sp>
      <p:sp>
        <p:nvSpPr>
          <p:cNvPr id="15" name="矩形 14">
            <a:extLst>
              <a:ext uri="{FF2B5EF4-FFF2-40B4-BE49-F238E27FC236}">
                <a16:creationId xmlns:a16="http://schemas.microsoft.com/office/drawing/2014/main" id="{B0518561-3742-4027-8817-A6C9687EDABB}"/>
              </a:ext>
            </a:extLst>
          </p:cNvPr>
          <p:cNvSpPr/>
          <p:nvPr/>
        </p:nvSpPr>
        <p:spPr>
          <a:xfrm>
            <a:off x="5169721" y="1278357"/>
            <a:ext cx="2548811" cy="400110"/>
          </a:xfrm>
          <a:prstGeom prst="rect">
            <a:avLst/>
          </a:prstGeom>
          <a:ln>
            <a:noFill/>
            <a:prstDash val="dash"/>
          </a:ln>
        </p:spPr>
        <p:txBody>
          <a:bodyPr wrap="square">
            <a:spAutoFit/>
          </a:bodyPr>
          <a:lstStyle/>
          <a:p>
            <a:pPr marL="342900" indent="-342900" algn="ctr">
              <a:buFont typeface="Wingdings" panose="05000000000000000000" pitchFamily="2" charset="2"/>
              <a:buChar char="l"/>
            </a:pPr>
            <a:r>
              <a:rPr lang="en-US" altLang="zh-CN" sz="2000" dirty="0">
                <a:latin typeface="Helvetica" panose="020B0604020202020204" pitchFamily="34" charset="0"/>
                <a:cs typeface="Helvetica" panose="020B0604020202020204" pitchFamily="34" charset="0"/>
              </a:rPr>
              <a:t>Influencing factor</a:t>
            </a:r>
          </a:p>
        </p:txBody>
      </p:sp>
      <p:sp>
        <p:nvSpPr>
          <p:cNvPr id="17" name="矩形 16">
            <a:extLst>
              <a:ext uri="{FF2B5EF4-FFF2-40B4-BE49-F238E27FC236}">
                <a16:creationId xmlns:a16="http://schemas.microsoft.com/office/drawing/2014/main" id="{04A5912F-C105-495C-9917-B32A5D80E130}"/>
              </a:ext>
            </a:extLst>
          </p:cNvPr>
          <p:cNvSpPr/>
          <p:nvPr/>
        </p:nvSpPr>
        <p:spPr>
          <a:xfrm>
            <a:off x="3149740" y="5650814"/>
            <a:ext cx="2127672" cy="646331"/>
          </a:xfrm>
          <a:prstGeom prst="rect">
            <a:avLst/>
          </a:prstGeom>
        </p:spPr>
        <p:txBody>
          <a:bodyPr wrap="square">
            <a:spAutoFit/>
          </a:bodyPr>
          <a:lstStyle/>
          <a:p>
            <a:pPr algn="ctr"/>
            <a:r>
              <a:rPr lang="en-US" altLang="zh-CN" dirty="0">
                <a:solidFill>
                  <a:srgbClr val="FF3300"/>
                </a:solidFill>
                <a:latin typeface="Helvetica" panose="020B0604020202020204" pitchFamily="34" charset="0"/>
                <a:cs typeface="Helvetica" panose="020B0604020202020204" pitchFamily="34" charset="0"/>
              </a:rPr>
              <a:t>Research Point</a:t>
            </a:r>
          </a:p>
          <a:p>
            <a:pPr algn="ctr"/>
            <a:r>
              <a:rPr lang="en-US" altLang="zh-CN" dirty="0">
                <a:solidFill>
                  <a:srgbClr val="FF3300"/>
                </a:solidFill>
                <a:latin typeface="Helvetica" panose="020B0604020202020204" pitchFamily="34" charset="0"/>
                <a:cs typeface="Helvetica" panose="020B0604020202020204" pitchFamily="34" charset="0"/>
              </a:rPr>
              <a:t>(This Study) </a:t>
            </a:r>
          </a:p>
        </p:txBody>
      </p:sp>
      <p:grpSp>
        <p:nvGrpSpPr>
          <p:cNvPr id="6" name="组合 5">
            <a:extLst>
              <a:ext uri="{FF2B5EF4-FFF2-40B4-BE49-F238E27FC236}">
                <a16:creationId xmlns:a16="http://schemas.microsoft.com/office/drawing/2014/main" id="{82FC8E9E-1E2F-4447-84B8-07BD2C84D011}"/>
              </a:ext>
            </a:extLst>
          </p:cNvPr>
          <p:cNvGrpSpPr/>
          <p:nvPr/>
        </p:nvGrpSpPr>
        <p:grpSpPr>
          <a:xfrm>
            <a:off x="5315048" y="2066866"/>
            <a:ext cx="1926515" cy="646331"/>
            <a:chOff x="6096935" y="2113166"/>
            <a:chExt cx="1926515" cy="646331"/>
          </a:xfrm>
        </p:grpSpPr>
        <p:sp>
          <p:nvSpPr>
            <p:cNvPr id="16" name="文本框 15">
              <a:extLst>
                <a:ext uri="{FF2B5EF4-FFF2-40B4-BE49-F238E27FC236}">
                  <a16:creationId xmlns:a16="http://schemas.microsoft.com/office/drawing/2014/main" id="{86793F66-ACE0-488A-B2B4-6539C00770B5}"/>
                </a:ext>
              </a:extLst>
            </p:cNvPr>
            <p:cNvSpPr txBox="1"/>
            <p:nvPr/>
          </p:nvSpPr>
          <p:spPr>
            <a:xfrm>
              <a:off x="6197309" y="2113166"/>
              <a:ext cx="1826141" cy="646331"/>
            </a:xfrm>
            <a:prstGeom prst="rect">
              <a:avLst/>
            </a:prstGeom>
            <a:noFill/>
          </p:spPr>
          <p:txBody>
            <a:bodyPr wrap="none" rtlCol="0">
              <a:spAutoFit/>
            </a:bodyPr>
            <a:lstStyle/>
            <a:p>
              <a:pPr marL="342900" indent="-342900">
                <a:buFont typeface="Arial" panose="020B0604020202020204" pitchFamily="34" charset="0"/>
                <a:buChar char="•"/>
              </a:pPr>
              <a:r>
                <a:rPr lang="en-US" altLang="zh-CN" dirty="0">
                  <a:latin typeface="Helvetica" panose="020B0604020202020204" pitchFamily="34" charset="0"/>
                  <a:cs typeface="Helvetica" panose="020B0604020202020204" pitchFamily="34" charset="0"/>
                </a:rPr>
                <a:t>Environment</a:t>
              </a:r>
            </a:p>
            <a:p>
              <a:pPr marL="342900" indent="-342900">
                <a:buFont typeface="Arial" panose="020B0604020202020204" pitchFamily="34" charset="0"/>
                <a:buChar char="•"/>
              </a:pPr>
              <a:r>
                <a:rPr lang="en-US" altLang="zh-CN" dirty="0">
                  <a:latin typeface="Helvetica" panose="020B0604020202020204" pitchFamily="34" charset="0"/>
                  <a:cs typeface="Helvetica" panose="020B0604020202020204" pitchFamily="34" charset="0"/>
                </a:rPr>
                <a:t>Behaviors</a:t>
              </a:r>
              <a:endParaRPr lang="zh-CN" altLang="en-US" dirty="0">
                <a:latin typeface="Helvetica" panose="020B0604020202020204" pitchFamily="34" charset="0"/>
                <a:cs typeface="Helvetica" panose="020B0604020202020204" pitchFamily="34" charset="0"/>
              </a:endParaRPr>
            </a:p>
          </p:txBody>
        </p:sp>
        <p:sp>
          <p:nvSpPr>
            <p:cNvPr id="18" name="矩形: 圆角 17">
              <a:extLst>
                <a:ext uri="{FF2B5EF4-FFF2-40B4-BE49-F238E27FC236}">
                  <a16:creationId xmlns:a16="http://schemas.microsoft.com/office/drawing/2014/main" id="{8BE33850-A2F0-422E-BC19-C3E561AD0073}"/>
                </a:ext>
              </a:extLst>
            </p:cNvPr>
            <p:cNvSpPr/>
            <p:nvPr/>
          </p:nvSpPr>
          <p:spPr>
            <a:xfrm>
              <a:off x="6096935" y="2432163"/>
              <a:ext cx="1727200" cy="274247"/>
            </a:xfrm>
            <a:prstGeom prst="roundRect">
              <a:avLst/>
            </a:prstGeom>
            <a:noFill/>
            <a:ln w="1905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Helvetica" panose="020B0604020202020204" pitchFamily="34" charset="0"/>
                <a:cs typeface="Helvetica" panose="020B0604020202020204" pitchFamily="34" charset="0"/>
              </a:endParaRPr>
            </a:p>
          </p:txBody>
        </p:sp>
      </p:grpSp>
      <p:sp>
        <p:nvSpPr>
          <p:cNvPr id="19" name="文本框 18">
            <a:extLst>
              <a:ext uri="{FF2B5EF4-FFF2-40B4-BE49-F238E27FC236}">
                <a16:creationId xmlns:a16="http://schemas.microsoft.com/office/drawing/2014/main" id="{23C64E1B-EA5A-436C-AEFD-C3EA6B8F1245}"/>
              </a:ext>
            </a:extLst>
          </p:cNvPr>
          <p:cNvSpPr txBox="1"/>
          <p:nvPr/>
        </p:nvSpPr>
        <p:spPr>
          <a:xfrm>
            <a:off x="4774997" y="3666720"/>
            <a:ext cx="3215621" cy="923330"/>
          </a:xfrm>
          <a:prstGeom prst="rect">
            <a:avLst/>
          </a:prstGeom>
          <a:noFill/>
        </p:spPr>
        <p:txBody>
          <a:bodyPr wrap="square" rtlCol="0">
            <a:spAutoFit/>
          </a:bodyPr>
          <a:lstStyle/>
          <a:p>
            <a:pPr algn="ctr"/>
            <a:r>
              <a:rPr lang="en-US" altLang="zh-CN" dirty="0">
                <a:latin typeface="Helvetica" panose="020B0604020202020204" pitchFamily="34" charset="0"/>
                <a:cs typeface="Helvetica" panose="020B0604020202020204" pitchFamily="34" charset="0"/>
              </a:rPr>
              <a:t>Personal Socio-Demographic Characteristics</a:t>
            </a:r>
          </a:p>
          <a:p>
            <a:pPr algn="ctr"/>
            <a:r>
              <a:rPr lang="en-US" altLang="zh-CN" dirty="0">
                <a:latin typeface="Helvetica" panose="020B0604020202020204" pitchFamily="34" charset="0"/>
                <a:cs typeface="Helvetica" panose="020B0604020202020204" pitchFamily="34" charset="0"/>
              </a:rPr>
              <a:t>(</a:t>
            </a:r>
            <a:r>
              <a:rPr lang="en-US" altLang="zh-CN" dirty="0">
                <a:solidFill>
                  <a:srgbClr val="FF3300"/>
                </a:solidFill>
                <a:latin typeface="Helvetica" panose="020B0604020202020204" pitchFamily="34" charset="0"/>
                <a:cs typeface="Helvetica" panose="020B0604020202020204" pitchFamily="34" charset="0"/>
              </a:rPr>
              <a:t>abbreviated as PSDC</a:t>
            </a:r>
            <a:r>
              <a:rPr lang="en-US" altLang="zh-CN" dirty="0">
                <a:latin typeface="Helvetica" panose="020B0604020202020204" pitchFamily="34" charset="0"/>
                <a:cs typeface="Helvetica" panose="020B0604020202020204" pitchFamily="34" charset="0"/>
              </a:rPr>
              <a:t>)</a:t>
            </a:r>
            <a:endParaRPr lang="zh-CN" altLang="en-US" dirty="0">
              <a:latin typeface="Helvetica" panose="020B0604020202020204" pitchFamily="34" charset="0"/>
              <a:cs typeface="Helvetica" panose="020B0604020202020204" pitchFamily="34" charset="0"/>
            </a:endParaRPr>
          </a:p>
        </p:txBody>
      </p:sp>
      <p:sp>
        <p:nvSpPr>
          <p:cNvPr id="20" name="文本框 19">
            <a:extLst>
              <a:ext uri="{FF2B5EF4-FFF2-40B4-BE49-F238E27FC236}">
                <a16:creationId xmlns:a16="http://schemas.microsoft.com/office/drawing/2014/main" id="{0D633486-7447-4E38-84D7-11022200BCF2}"/>
              </a:ext>
            </a:extLst>
          </p:cNvPr>
          <p:cNvSpPr txBox="1"/>
          <p:nvPr/>
        </p:nvSpPr>
        <p:spPr>
          <a:xfrm>
            <a:off x="1153380" y="3832777"/>
            <a:ext cx="2386163" cy="646331"/>
          </a:xfrm>
          <a:prstGeom prst="rect">
            <a:avLst/>
          </a:prstGeom>
          <a:noFill/>
        </p:spPr>
        <p:txBody>
          <a:bodyPr wrap="square" rtlCol="0">
            <a:spAutoFit/>
          </a:bodyPr>
          <a:lstStyle/>
          <a:p>
            <a:pPr algn="ctr"/>
            <a:r>
              <a:rPr lang="en-US" altLang="zh-CN" dirty="0">
                <a:solidFill>
                  <a:srgbClr val="FF3300"/>
                </a:solidFill>
                <a:latin typeface="Helvetica" panose="020B0604020202020204" pitchFamily="34" charset="0"/>
                <a:cs typeface="Helvetica" panose="020B0604020202020204" pitchFamily="34" charset="0"/>
              </a:rPr>
              <a:t>Walking duration </a:t>
            </a:r>
            <a:r>
              <a:rPr lang="en-US" altLang="zh-CN" dirty="0">
                <a:latin typeface="Helvetica" panose="020B0604020202020204" pitchFamily="34" charset="0"/>
                <a:cs typeface="Helvetica" panose="020B0604020202020204" pitchFamily="34" charset="0"/>
              </a:rPr>
              <a:t>to transit stations</a:t>
            </a:r>
          </a:p>
        </p:txBody>
      </p:sp>
      <p:sp>
        <p:nvSpPr>
          <p:cNvPr id="21" name="矩形: 圆角 20">
            <a:extLst>
              <a:ext uri="{FF2B5EF4-FFF2-40B4-BE49-F238E27FC236}">
                <a16:creationId xmlns:a16="http://schemas.microsoft.com/office/drawing/2014/main" id="{A08221F3-4A92-453C-B0D2-EC98D8592FCB}"/>
              </a:ext>
            </a:extLst>
          </p:cNvPr>
          <p:cNvSpPr/>
          <p:nvPr/>
        </p:nvSpPr>
        <p:spPr>
          <a:xfrm>
            <a:off x="3349976" y="5100046"/>
            <a:ext cx="1727200" cy="443345"/>
          </a:xfrm>
          <a:prstGeom prst="roundRect">
            <a:avLst/>
          </a:prstGeom>
          <a:noFill/>
          <a:ln w="1905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Helvetica" panose="020B0604020202020204" pitchFamily="34" charset="0"/>
                <a:cs typeface="Helvetica" panose="020B0604020202020204" pitchFamily="34" charset="0"/>
              </a:rPr>
              <a:t>Relationship</a:t>
            </a:r>
            <a:endParaRPr lang="zh-CN" altLang="en-US" dirty="0">
              <a:solidFill>
                <a:schemeClr val="tx1"/>
              </a:solidFill>
              <a:latin typeface="Helvetica" panose="020B0604020202020204" pitchFamily="34" charset="0"/>
              <a:cs typeface="Helvetica" panose="020B0604020202020204" pitchFamily="34" charset="0"/>
            </a:endParaRPr>
          </a:p>
        </p:txBody>
      </p:sp>
      <p:sp>
        <p:nvSpPr>
          <p:cNvPr id="26" name="文本框 25">
            <a:extLst>
              <a:ext uri="{FF2B5EF4-FFF2-40B4-BE49-F238E27FC236}">
                <a16:creationId xmlns:a16="http://schemas.microsoft.com/office/drawing/2014/main" id="{FBF21CB5-D8AA-4325-851A-FD1E9AE85381}"/>
              </a:ext>
            </a:extLst>
          </p:cNvPr>
          <p:cNvSpPr txBox="1"/>
          <p:nvPr/>
        </p:nvSpPr>
        <p:spPr>
          <a:xfrm>
            <a:off x="1179768" y="1928367"/>
            <a:ext cx="2548812" cy="923330"/>
          </a:xfrm>
          <a:prstGeom prst="rect">
            <a:avLst/>
          </a:prstGeom>
          <a:noFill/>
        </p:spPr>
        <p:txBody>
          <a:bodyPr wrap="square" rtlCol="0">
            <a:spAutoFit/>
          </a:bodyPr>
          <a:lstStyle/>
          <a:p>
            <a:r>
              <a:rPr lang="en-US" altLang="zh-CN" dirty="0">
                <a:latin typeface="Helvetica" panose="020B0604020202020204" pitchFamily="34" charset="0"/>
                <a:cs typeface="Helvetica" panose="020B0604020202020204" pitchFamily="34" charset="0"/>
              </a:rPr>
              <a:t>The area passengers can </a:t>
            </a:r>
            <a:r>
              <a:rPr lang="en-US" altLang="zh-CN" dirty="0">
                <a:solidFill>
                  <a:srgbClr val="FF3300"/>
                </a:solidFill>
                <a:latin typeface="Helvetica" panose="020B0604020202020204" pitchFamily="34" charset="0"/>
                <a:cs typeface="Helvetica" panose="020B0604020202020204" pitchFamily="34" charset="0"/>
              </a:rPr>
              <a:t>accept to walk to the station</a:t>
            </a:r>
            <a:endParaRPr lang="zh-CN" altLang="en-US" dirty="0">
              <a:solidFill>
                <a:srgbClr val="FF3300"/>
              </a:solidFill>
              <a:latin typeface="Helvetica" panose="020B0604020202020204" pitchFamily="34" charset="0"/>
              <a:cs typeface="Helvetica" panose="020B0604020202020204" pitchFamily="34" charset="0"/>
            </a:endParaRPr>
          </a:p>
        </p:txBody>
      </p:sp>
      <p:grpSp>
        <p:nvGrpSpPr>
          <p:cNvPr id="31" name="组合 30">
            <a:extLst>
              <a:ext uri="{FF2B5EF4-FFF2-40B4-BE49-F238E27FC236}">
                <a16:creationId xmlns:a16="http://schemas.microsoft.com/office/drawing/2014/main" id="{C8714914-8B65-4751-AE3F-5464499F3D74}"/>
              </a:ext>
            </a:extLst>
          </p:cNvPr>
          <p:cNvGrpSpPr/>
          <p:nvPr/>
        </p:nvGrpSpPr>
        <p:grpSpPr>
          <a:xfrm>
            <a:off x="306570" y="591906"/>
            <a:ext cx="2845070" cy="461665"/>
            <a:chOff x="-3" y="4326643"/>
            <a:chExt cx="2845070" cy="461665"/>
          </a:xfrm>
        </p:grpSpPr>
        <p:sp>
          <p:nvSpPr>
            <p:cNvPr id="32" name="矩形 31">
              <a:extLst>
                <a:ext uri="{FF2B5EF4-FFF2-40B4-BE49-F238E27FC236}">
                  <a16:creationId xmlns:a16="http://schemas.microsoft.com/office/drawing/2014/main" id="{42763415-D4A3-40F7-A302-D2411908B0F2}"/>
                </a:ext>
              </a:extLst>
            </p:cNvPr>
            <p:cNvSpPr/>
            <p:nvPr/>
          </p:nvSpPr>
          <p:spPr>
            <a:xfrm>
              <a:off x="-3" y="4460785"/>
              <a:ext cx="193382" cy="193382"/>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33" name="文本框 32">
              <a:extLst>
                <a:ext uri="{FF2B5EF4-FFF2-40B4-BE49-F238E27FC236}">
                  <a16:creationId xmlns:a16="http://schemas.microsoft.com/office/drawing/2014/main" id="{A7BD31AF-692D-4C3D-9D82-C00D69F37791}"/>
                </a:ext>
              </a:extLst>
            </p:cNvPr>
            <p:cNvSpPr txBox="1"/>
            <p:nvPr/>
          </p:nvSpPr>
          <p:spPr>
            <a:xfrm>
              <a:off x="193379" y="4326643"/>
              <a:ext cx="2651688" cy="461665"/>
            </a:xfrm>
            <a:prstGeom prst="rect">
              <a:avLst/>
            </a:prstGeom>
            <a:noFill/>
          </p:spPr>
          <p:txBody>
            <a:bodyPr wrap="none" rtlCol="0">
              <a:spAutoFit/>
            </a:bodyPr>
            <a:lstStyle/>
            <a:p>
              <a:r>
                <a:rPr lang="en-US" altLang="zh-CN" sz="2400" dirty="0">
                  <a:latin typeface="Helvetica" panose="020B0604020202020204" pitchFamily="34" charset="0"/>
                  <a:ea typeface="+mj-ea"/>
                  <a:cs typeface="Helvetica" panose="020B0604020202020204" pitchFamily="34" charset="0"/>
                </a:rPr>
                <a:t>Research position</a:t>
              </a:r>
            </a:p>
          </p:txBody>
        </p:sp>
      </p:grpSp>
      <p:sp>
        <p:nvSpPr>
          <p:cNvPr id="34" name="箭头: V 形 33">
            <a:extLst>
              <a:ext uri="{FF2B5EF4-FFF2-40B4-BE49-F238E27FC236}">
                <a16:creationId xmlns:a16="http://schemas.microsoft.com/office/drawing/2014/main" id="{435835DE-99D3-426A-9A7A-59F4024CDE3B}"/>
              </a:ext>
            </a:extLst>
          </p:cNvPr>
          <p:cNvSpPr/>
          <p:nvPr/>
        </p:nvSpPr>
        <p:spPr>
          <a:xfrm rot="5400000">
            <a:off x="2197473" y="3205696"/>
            <a:ext cx="299473" cy="369330"/>
          </a:xfrm>
          <a:prstGeom prst="chevron">
            <a:avLst/>
          </a:prstGeom>
          <a:solidFill>
            <a:srgbClr val="FF5050"/>
          </a:solidFill>
          <a:ln w="12700"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Helvetica" panose="020B0604020202020204" pitchFamily="34" charset="0"/>
              <a:cs typeface="Helvetica" panose="020B0604020202020204" pitchFamily="34" charset="0"/>
            </a:endParaRPr>
          </a:p>
        </p:txBody>
      </p:sp>
      <p:sp>
        <p:nvSpPr>
          <p:cNvPr id="36" name="箭头: V 形 35">
            <a:extLst>
              <a:ext uri="{FF2B5EF4-FFF2-40B4-BE49-F238E27FC236}">
                <a16:creationId xmlns:a16="http://schemas.microsoft.com/office/drawing/2014/main" id="{A20D60C4-84C2-41B6-8160-DC478DAF39F4}"/>
              </a:ext>
            </a:extLst>
          </p:cNvPr>
          <p:cNvSpPr/>
          <p:nvPr/>
        </p:nvSpPr>
        <p:spPr>
          <a:xfrm rot="5400000">
            <a:off x="6233073" y="3205696"/>
            <a:ext cx="299473" cy="369330"/>
          </a:xfrm>
          <a:prstGeom prst="chevron">
            <a:avLst/>
          </a:prstGeom>
          <a:solidFill>
            <a:srgbClr val="FF5050"/>
          </a:solidFill>
          <a:ln w="12700"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Helvetica" panose="020B0604020202020204" pitchFamily="34" charset="0"/>
              <a:cs typeface="Helvetica" panose="020B0604020202020204" pitchFamily="34" charset="0"/>
            </a:endParaRPr>
          </a:p>
        </p:txBody>
      </p:sp>
      <p:pic>
        <p:nvPicPr>
          <p:cNvPr id="37" name="图形 36" descr="箭头: 轻微弯曲">
            <a:extLst>
              <a:ext uri="{FF2B5EF4-FFF2-40B4-BE49-F238E27FC236}">
                <a16:creationId xmlns:a16="http://schemas.microsoft.com/office/drawing/2014/main" id="{EF1711CF-2CE2-4AF3-B3A9-AFFE8FC9EDD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800000">
            <a:off x="2146533" y="4630260"/>
            <a:ext cx="731520" cy="731520"/>
          </a:xfrm>
          <a:prstGeom prst="rect">
            <a:avLst/>
          </a:prstGeom>
        </p:spPr>
      </p:pic>
      <p:pic>
        <p:nvPicPr>
          <p:cNvPr id="38" name="图形 37" descr="箭头: 顺时针弯曲">
            <a:extLst>
              <a:ext uri="{FF2B5EF4-FFF2-40B4-BE49-F238E27FC236}">
                <a16:creationId xmlns:a16="http://schemas.microsoft.com/office/drawing/2014/main" id="{10E8FC27-9D07-43DC-85B4-B46074EC7F8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5818198">
            <a:off x="5842946" y="4610007"/>
            <a:ext cx="731520" cy="731520"/>
          </a:xfrm>
          <a:prstGeom prst="rect">
            <a:avLst/>
          </a:prstGeom>
        </p:spPr>
      </p:pic>
      <p:cxnSp>
        <p:nvCxnSpPr>
          <p:cNvPr id="5" name="直接连接符 4">
            <a:extLst>
              <a:ext uri="{FF2B5EF4-FFF2-40B4-BE49-F238E27FC236}">
                <a16:creationId xmlns:a16="http://schemas.microsoft.com/office/drawing/2014/main" id="{9E8CF4F3-E6C6-4A91-AC00-4398FB502D99}"/>
              </a:ext>
            </a:extLst>
          </p:cNvPr>
          <p:cNvCxnSpPr/>
          <p:nvPr/>
        </p:nvCxnSpPr>
        <p:spPr>
          <a:xfrm>
            <a:off x="1072805" y="1804717"/>
            <a:ext cx="2548812"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9497E6FC-92A1-4DD1-91B5-A4B1B39F84F8}"/>
              </a:ext>
            </a:extLst>
          </p:cNvPr>
          <p:cNvCxnSpPr/>
          <p:nvPr/>
        </p:nvCxnSpPr>
        <p:spPr>
          <a:xfrm>
            <a:off x="5169721" y="1804717"/>
            <a:ext cx="2548812"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1AA867DC-39A1-4C8E-A00D-136402523570}"/>
              </a:ext>
            </a:extLst>
          </p:cNvPr>
          <p:cNvSpPr/>
          <p:nvPr/>
        </p:nvSpPr>
        <p:spPr>
          <a:xfrm>
            <a:off x="1153382" y="3679798"/>
            <a:ext cx="2386163" cy="9183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矩形 40">
            <a:extLst>
              <a:ext uri="{FF2B5EF4-FFF2-40B4-BE49-F238E27FC236}">
                <a16:creationId xmlns:a16="http://schemas.microsoft.com/office/drawing/2014/main" id="{56D870A1-A323-455E-BA1D-7773516B1826}"/>
              </a:ext>
            </a:extLst>
          </p:cNvPr>
          <p:cNvSpPr/>
          <p:nvPr/>
        </p:nvSpPr>
        <p:spPr>
          <a:xfrm>
            <a:off x="4774996" y="3673446"/>
            <a:ext cx="3215621" cy="9183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33636851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1" name="矩形 120">
            <a:extLst>
              <a:ext uri="{FF2B5EF4-FFF2-40B4-BE49-F238E27FC236}">
                <a16:creationId xmlns:a16="http://schemas.microsoft.com/office/drawing/2014/main" id="{C0F3656B-6C92-44C2-AF6A-C7875D59B3CC}"/>
              </a:ext>
            </a:extLst>
          </p:cNvPr>
          <p:cNvSpPr/>
          <p:nvPr/>
        </p:nvSpPr>
        <p:spPr>
          <a:xfrm>
            <a:off x="0" y="3125127"/>
            <a:ext cx="9143999" cy="1494513"/>
          </a:xfrm>
          <a:prstGeom prst="rect">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6" name="矩形 115">
            <a:extLst>
              <a:ext uri="{FF2B5EF4-FFF2-40B4-BE49-F238E27FC236}">
                <a16:creationId xmlns:a16="http://schemas.microsoft.com/office/drawing/2014/main" id="{617A006B-6605-41D8-BD78-56A4C10A7DB1}"/>
              </a:ext>
            </a:extLst>
          </p:cNvPr>
          <p:cNvSpPr/>
          <p:nvPr/>
        </p:nvSpPr>
        <p:spPr>
          <a:xfrm>
            <a:off x="0" y="537685"/>
            <a:ext cx="9143999" cy="2584516"/>
          </a:xfrm>
          <a:prstGeom prst="rect">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569A348F-8472-4C4D-9E9E-EA67A912B7B0}"/>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2 - </a:t>
            </a:r>
            <a:r>
              <a:rPr lang="en-US" altLang="zh-CN" sz="1400" i="1" dirty="0">
                <a:latin typeface="Times New Roman" panose="02020603050405020304" pitchFamily="18" charset="0"/>
                <a:cs typeface="Times New Roman" panose="02020603050405020304" pitchFamily="18" charset="0"/>
              </a:rPr>
              <a:t>Analyzing Willingness of Walking Duration to Transit Stations Using Socio-Demographic Characteristics</a:t>
            </a:r>
            <a:endParaRPr lang="en-US" altLang="zh-CN" i="1" dirty="0">
              <a:latin typeface="Times New Roman" panose="02020603050405020304" pitchFamily="18" charset="0"/>
              <a:cs typeface="Times New Roman" panose="02020603050405020304" pitchFamily="18" charset="0"/>
            </a:endParaRPr>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368181"/>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Introduction</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rgbClr val="FF5050"/>
          </a:solidFill>
          <a:ln w="28575" cap="flat">
            <a:solidFill>
              <a:srgbClr val="FF505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800" dirty="0">
                <a:solidFill>
                  <a:schemeClr val="bg1"/>
                </a:solidFill>
                <a:latin typeface="Helvetica" panose="020B0604020202020204" pitchFamily="34" charset="0"/>
                <a:cs typeface="Helvetica" panose="020B0604020202020204" pitchFamily="34" charset="0"/>
                <a:sym typeface="Helvetica Light"/>
              </a:rPr>
              <a:t>2.1</a:t>
            </a:r>
            <a:endParaRPr kumimoji="0" lang="zh-CN" altLang="en-US" sz="2800" b="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rgbClr val="FF5050"/>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2F79DA0D-5797-4C14-AE53-834FB381BE05}"/>
              </a:ext>
            </a:extLst>
          </p:cNvPr>
          <p:cNvSpPr>
            <a:spLocks noGrp="1"/>
          </p:cNvSpPr>
          <p:nvPr>
            <p:ph type="sldNum" sz="quarter" idx="12"/>
          </p:nvPr>
        </p:nvSpPr>
        <p:spPr/>
        <p:txBody>
          <a:bodyPr/>
          <a:lstStyle/>
          <a:p>
            <a:fld id="{A17BB91D-344C-44E0-9148-DFE0CFF5CFC9}" type="slidenum">
              <a:rPr lang="zh-CN" altLang="en-US" smtClean="0"/>
              <a:t>85</a:t>
            </a:fld>
            <a:endParaRPr lang="zh-CN" altLang="en-US"/>
          </a:p>
        </p:txBody>
      </p:sp>
      <p:grpSp>
        <p:nvGrpSpPr>
          <p:cNvPr id="45" name="组合 44">
            <a:extLst>
              <a:ext uri="{FF2B5EF4-FFF2-40B4-BE49-F238E27FC236}">
                <a16:creationId xmlns:a16="http://schemas.microsoft.com/office/drawing/2014/main" id="{0788B212-AF6F-4483-995F-F299BA63D77F}"/>
              </a:ext>
            </a:extLst>
          </p:cNvPr>
          <p:cNvGrpSpPr/>
          <p:nvPr/>
        </p:nvGrpSpPr>
        <p:grpSpPr>
          <a:xfrm>
            <a:off x="306570" y="589253"/>
            <a:ext cx="2845070" cy="461665"/>
            <a:chOff x="-3" y="4323990"/>
            <a:chExt cx="2845070" cy="461665"/>
          </a:xfrm>
        </p:grpSpPr>
        <p:sp>
          <p:nvSpPr>
            <p:cNvPr id="47" name="矩形 46">
              <a:extLst>
                <a:ext uri="{FF2B5EF4-FFF2-40B4-BE49-F238E27FC236}">
                  <a16:creationId xmlns:a16="http://schemas.microsoft.com/office/drawing/2014/main" id="{90BC2134-7AD5-42DA-936F-FDA44A89F449}"/>
                </a:ext>
              </a:extLst>
            </p:cNvPr>
            <p:cNvSpPr/>
            <p:nvPr/>
          </p:nvSpPr>
          <p:spPr>
            <a:xfrm>
              <a:off x="-3" y="4460785"/>
              <a:ext cx="193382" cy="193382"/>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48" name="文本框 47">
              <a:extLst>
                <a:ext uri="{FF2B5EF4-FFF2-40B4-BE49-F238E27FC236}">
                  <a16:creationId xmlns:a16="http://schemas.microsoft.com/office/drawing/2014/main" id="{5A0F995C-E95D-4761-B2C1-F406AEB1CC43}"/>
                </a:ext>
              </a:extLst>
            </p:cNvPr>
            <p:cNvSpPr txBox="1"/>
            <p:nvPr/>
          </p:nvSpPr>
          <p:spPr>
            <a:xfrm>
              <a:off x="193379" y="4323990"/>
              <a:ext cx="2651688" cy="461665"/>
            </a:xfrm>
            <a:prstGeom prst="rect">
              <a:avLst/>
            </a:prstGeom>
            <a:noFill/>
          </p:spPr>
          <p:txBody>
            <a:bodyPr wrap="none" rtlCol="0">
              <a:spAutoFit/>
            </a:bodyPr>
            <a:lstStyle/>
            <a:p>
              <a:r>
                <a:rPr lang="en-US" altLang="zh-CN" sz="2400" dirty="0">
                  <a:latin typeface="Helvetica" panose="020B0604020202020204" pitchFamily="34" charset="0"/>
                  <a:cs typeface="Helvetica" panose="020B0604020202020204" pitchFamily="34" charset="0"/>
                </a:rPr>
                <a:t>Research position</a:t>
              </a:r>
            </a:p>
          </p:txBody>
        </p:sp>
      </p:grpSp>
      <p:sp>
        <p:nvSpPr>
          <p:cNvPr id="68" name="文本框 67">
            <a:extLst>
              <a:ext uri="{FF2B5EF4-FFF2-40B4-BE49-F238E27FC236}">
                <a16:creationId xmlns:a16="http://schemas.microsoft.com/office/drawing/2014/main" id="{755C9EC1-6F93-4C42-8B4A-88BC0EEE91B8}"/>
              </a:ext>
            </a:extLst>
          </p:cNvPr>
          <p:cNvSpPr txBox="1"/>
          <p:nvPr/>
        </p:nvSpPr>
        <p:spPr>
          <a:xfrm>
            <a:off x="659549" y="1762134"/>
            <a:ext cx="1210588" cy="369332"/>
          </a:xfrm>
          <a:prstGeom prst="rect">
            <a:avLst/>
          </a:prstGeom>
          <a:noFill/>
          <a:ln w="19050">
            <a:solidFill>
              <a:srgbClr val="FF5050"/>
            </a:solidFill>
          </a:ln>
        </p:spPr>
        <p:txBody>
          <a:bodyPr wrap="none" rtlCol="0">
            <a:spAutoFit/>
          </a:bodyPr>
          <a:lstStyle/>
          <a:p>
            <a:r>
              <a:rPr lang="en-US" altLang="zh-CN" dirty="0">
                <a:latin typeface="Helvetica" panose="020B0604020202020204" pitchFamily="34" charset="0"/>
                <a:cs typeface="Helvetica" panose="020B0604020202020204" pitchFamily="34" charset="0"/>
              </a:rPr>
              <a:t>Behaviors</a:t>
            </a:r>
            <a:endParaRPr lang="zh-CN" altLang="en-US" dirty="0">
              <a:latin typeface="Helvetica" panose="020B0604020202020204" pitchFamily="34" charset="0"/>
              <a:cs typeface="Helvetica" panose="020B0604020202020204" pitchFamily="34" charset="0"/>
            </a:endParaRPr>
          </a:p>
        </p:txBody>
      </p:sp>
      <p:sp>
        <p:nvSpPr>
          <p:cNvPr id="69" name="文本框 68">
            <a:extLst>
              <a:ext uri="{FF2B5EF4-FFF2-40B4-BE49-F238E27FC236}">
                <a16:creationId xmlns:a16="http://schemas.microsoft.com/office/drawing/2014/main" id="{ABEF3CBE-B91A-4EA3-978D-EBF5B990BCB9}"/>
              </a:ext>
            </a:extLst>
          </p:cNvPr>
          <p:cNvSpPr txBox="1"/>
          <p:nvPr/>
        </p:nvSpPr>
        <p:spPr>
          <a:xfrm>
            <a:off x="2720407" y="1612444"/>
            <a:ext cx="3100572" cy="646331"/>
          </a:xfrm>
          <a:prstGeom prst="rect">
            <a:avLst/>
          </a:prstGeom>
          <a:noFill/>
          <a:ln w="19050">
            <a:solidFill>
              <a:srgbClr val="FF5050"/>
            </a:solidFill>
          </a:ln>
        </p:spPr>
        <p:txBody>
          <a:bodyPr wrap="square" rtlCol="0">
            <a:spAutoFit/>
          </a:bodyPr>
          <a:lstStyle/>
          <a:p>
            <a:pPr algn="ctr"/>
            <a:r>
              <a:rPr lang="en-US" altLang="zh-CN" dirty="0">
                <a:latin typeface="Helvetica" panose="020B0604020202020204" pitchFamily="34" charset="0"/>
                <a:cs typeface="Helvetica" panose="020B0604020202020204" pitchFamily="34" charset="0"/>
              </a:rPr>
              <a:t>Acceptable walking duration to rail transit stations</a:t>
            </a:r>
            <a:endParaRPr lang="zh-CN" altLang="en-US" dirty="0">
              <a:latin typeface="Helvetica" panose="020B0604020202020204" pitchFamily="34" charset="0"/>
              <a:cs typeface="Helvetica" panose="020B0604020202020204" pitchFamily="34" charset="0"/>
            </a:endParaRPr>
          </a:p>
        </p:txBody>
      </p:sp>
      <p:sp>
        <p:nvSpPr>
          <p:cNvPr id="70" name="文本框 69">
            <a:extLst>
              <a:ext uri="{FF2B5EF4-FFF2-40B4-BE49-F238E27FC236}">
                <a16:creationId xmlns:a16="http://schemas.microsoft.com/office/drawing/2014/main" id="{3D06E354-81A3-45AB-92BA-3BA077CAB353}"/>
              </a:ext>
            </a:extLst>
          </p:cNvPr>
          <p:cNvSpPr txBox="1"/>
          <p:nvPr/>
        </p:nvSpPr>
        <p:spPr>
          <a:xfrm>
            <a:off x="6780303" y="1762134"/>
            <a:ext cx="1826141" cy="369332"/>
          </a:xfrm>
          <a:prstGeom prst="rect">
            <a:avLst/>
          </a:prstGeom>
          <a:solidFill>
            <a:srgbClr val="FF5050">
              <a:alpha val="50196"/>
            </a:srgbClr>
          </a:solidFill>
          <a:ln w="19050">
            <a:noFill/>
          </a:ln>
        </p:spPr>
        <p:txBody>
          <a:bodyPr wrap="none" rtlCol="0">
            <a:spAutoFit/>
          </a:bodyPr>
          <a:lstStyle/>
          <a:p>
            <a:r>
              <a:rPr lang="en-US" altLang="zh-CN" dirty="0">
                <a:latin typeface="Helvetica" panose="020B0604020202020204" pitchFamily="34" charset="0"/>
                <a:cs typeface="Helvetica" panose="020B0604020202020204" pitchFamily="34" charset="0"/>
              </a:rPr>
              <a:t>Catchment area</a:t>
            </a:r>
            <a:endParaRPr lang="zh-CN" altLang="en-US" dirty="0">
              <a:latin typeface="Helvetica" panose="020B0604020202020204" pitchFamily="34" charset="0"/>
              <a:cs typeface="Helvetica" panose="020B0604020202020204" pitchFamily="34" charset="0"/>
            </a:endParaRPr>
          </a:p>
        </p:txBody>
      </p:sp>
      <p:sp>
        <p:nvSpPr>
          <p:cNvPr id="82" name="文本框 81">
            <a:extLst>
              <a:ext uri="{FF2B5EF4-FFF2-40B4-BE49-F238E27FC236}">
                <a16:creationId xmlns:a16="http://schemas.microsoft.com/office/drawing/2014/main" id="{B166895B-F7FD-4B43-915D-7032EC5072C0}"/>
              </a:ext>
            </a:extLst>
          </p:cNvPr>
          <p:cNvSpPr txBox="1"/>
          <p:nvPr/>
        </p:nvSpPr>
        <p:spPr>
          <a:xfrm>
            <a:off x="1660270" y="2304735"/>
            <a:ext cx="1249060" cy="369332"/>
          </a:xfrm>
          <a:prstGeom prst="rect">
            <a:avLst/>
          </a:prstGeom>
          <a:noFill/>
        </p:spPr>
        <p:txBody>
          <a:bodyPr wrap="none" rtlCol="0">
            <a:spAutoFit/>
          </a:bodyPr>
          <a:lstStyle/>
          <a:p>
            <a:r>
              <a:rPr lang="en-US" altLang="zh-CN" dirty="0">
                <a:latin typeface="Helvetica" panose="020B0604020202020204" pitchFamily="34" charset="0"/>
                <a:cs typeface="Helvetica" panose="020B0604020202020204" pitchFamily="34" charset="0"/>
              </a:rPr>
              <a:t>Determine</a:t>
            </a:r>
            <a:endParaRPr lang="zh-CN" altLang="en-US" dirty="0">
              <a:latin typeface="Helvetica" panose="020B0604020202020204" pitchFamily="34" charset="0"/>
              <a:cs typeface="Helvetica" panose="020B0604020202020204" pitchFamily="34" charset="0"/>
            </a:endParaRPr>
          </a:p>
        </p:txBody>
      </p:sp>
      <p:sp>
        <p:nvSpPr>
          <p:cNvPr id="87" name="文本框 86">
            <a:extLst>
              <a:ext uri="{FF2B5EF4-FFF2-40B4-BE49-F238E27FC236}">
                <a16:creationId xmlns:a16="http://schemas.microsoft.com/office/drawing/2014/main" id="{3BEFB7B2-50A6-4969-AEF7-E377DA051070}"/>
              </a:ext>
            </a:extLst>
          </p:cNvPr>
          <p:cNvSpPr txBox="1"/>
          <p:nvPr/>
        </p:nvSpPr>
        <p:spPr>
          <a:xfrm>
            <a:off x="5296557" y="2302633"/>
            <a:ext cx="2074029" cy="369332"/>
          </a:xfrm>
          <a:prstGeom prst="rect">
            <a:avLst/>
          </a:prstGeom>
          <a:noFill/>
        </p:spPr>
        <p:txBody>
          <a:bodyPr wrap="none" rtlCol="0">
            <a:spAutoFit/>
          </a:bodyPr>
          <a:lstStyle/>
          <a:p>
            <a:r>
              <a:rPr lang="en-US" altLang="zh-CN" dirty="0">
                <a:latin typeface="Helvetica" panose="020B0604020202020204" pitchFamily="34" charset="0"/>
                <a:cs typeface="Helvetica" panose="020B0604020202020204" pitchFamily="34" charset="0"/>
              </a:rPr>
              <a:t>Walk to the station</a:t>
            </a:r>
            <a:endParaRPr lang="zh-CN" altLang="en-US" dirty="0">
              <a:latin typeface="Helvetica" panose="020B0604020202020204" pitchFamily="34" charset="0"/>
              <a:cs typeface="Helvetica" panose="020B0604020202020204" pitchFamily="34" charset="0"/>
            </a:endParaRPr>
          </a:p>
        </p:txBody>
      </p:sp>
      <p:cxnSp>
        <p:nvCxnSpPr>
          <p:cNvPr id="92" name="直接连接符 91">
            <a:extLst>
              <a:ext uri="{FF2B5EF4-FFF2-40B4-BE49-F238E27FC236}">
                <a16:creationId xmlns:a16="http://schemas.microsoft.com/office/drawing/2014/main" id="{54445D6C-9905-486F-B452-888B27507844}"/>
              </a:ext>
            </a:extLst>
          </p:cNvPr>
          <p:cNvCxnSpPr>
            <a:cxnSpLocks/>
          </p:cNvCxnSpPr>
          <p:nvPr/>
        </p:nvCxnSpPr>
        <p:spPr>
          <a:xfrm>
            <a:off x="1660270" y="2674067"/>
            <a:ext cx="1249060" cy="0"/>
          </a:xfrm>
          <a:prstGeom prst="line">
            <a:avLst/>
          </a:prstGeom>
          <a:ln w="19050">
            <a:solidFill>
              <a:srgbClr val="FF5050"/>
            </a:solidFill>
            <a:prstDash val="sysDash"/>
          </a:ln>
        </p:spPr>
        <p:style>
          <a:lnRef idx="1">
            <a:schemeClr val="accent1"/>
          </a:lnRef>
          <a:fillRef idx="0">
            <a:schemeClr val="accent1"/>
          </a:fillRef>
          <a:effectRef idx="0">
            <a:schemeClr val="accent1"/>
          </a:effectRef>
          <a:fontRef idx="minor">
            <a:schemeClr val="tx1"/>
          </a:fontRef>
        </p:style>
      </p:cxnSp>
      <p:sp>
        <p:nvSpPr>
          <p:cNvPr id="93" name="箭头: 右 92">
            <a:extLst>
              <a:ext uri="{FF2B5EF4-FFF2-40B4-BE49-F238E27FC236}">
                <a16:creationId xmlns:a16="http://schemas.microsoft.com/office/drawing/2014/main" id="{6E7AE2E2-AD98-4816-9262-B1E9DDF7E015}"/>
              </a:ext>
            </a:extLst>
          </p:cNvPr>
          <p:cNvSpPr/>
          <p:nvPr/>
        </p:nvSpPr>
        <p:spPr>
          <a:xfrm>
            <a:off x="2235941" y="1862161"/>
            <a:ext cx="193688" cy="169277"/>
          </a:xfrm>
          <a:prstGeom prst="rightArrow">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箭头: 右 94">
            <a:extLst>
              <a:ext uri="{FF2B5EF4-FFF2-40B4-BE49-F238E27FC236}">
                <a16:creationId xmlns:a16="http://schemas.microsoft.com/office/drawing/2014/main" id="{ECBA59B0-DA75-4B80-A99F-7D316150481A}"/>
              </a:ext>
            </a:extLst>
          </p:cNvPr>
          <p:cNvSpPr/>
          <p:nvPr/>
        </p:nvSpPr>
        <p:spPr>
          <a:xfrm>
            <a:off x="6236729" y="1862161"/>
            <a:ext cx="193688" cy="169277"/>
          </a:xfrm>
          <a:prstGeom prst="rightArrow">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箭头: 右 95">
            <a:extLst>
              <a:ext uri="{FF2B5EF4-FFF2-40B4-BE49-F238E27FC236}">
                <a16:creationId xmlns:a16="http://schemas.microsoft.com/office/drawing/2014/main" id="{592DF638-138A-441D-A0BD-D6E430ABAF3E}"/>
              </a:ext>
            </a:extLst>
          </p:cNvPr>
          <p:cNvSpPr/>
          <p:nvPr/>
        </p:nvSpPr>
        <p:spPr>
          <a:xfrm rot="5400000">
            <a:off x="2187955" y="2858962"/>
            <a:ext cx="193688" cy="169277"/>
          </a:xfrm>
          <a:prstGeom prst="rightArrow">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文本框 96">
            <a:extLst>
              <a:ext uri="{FF2B5EF4-FFF2-40B4-BE49-F238E27FC236}">
                <a16:creationId xmlns:a16="http://schemas.microsoft.com/office/drawing/2014/main" id="{A68F8DC7-CA2D-4D56-936B-3D26BF5E29D9}"/>
              </a:ext>
            </a:extLst>
          </p:cNvPr>
          <p:cNvSpPr txBox="1"/>
          <p:nvPr/>
        </p:nvSpPr>
        <p:spPr>
          <a:xfrm>
            <a:off x="303964" y="5415788"/>
            <a:ext cx="7671636" cy="646331"/>
          </a:xfrm>
          <a:prstGeom prst="rect">
            <a:avLst/>
          </a:prstGeom>
          <a:noFill/>
          <a:ln w="19050">
            <a:noFill/>
          </a:ln>
        </p:spPr>
        <p:txBody>
          <a:bodyPr wrap="square" rtlCol="0">
            <a:spAutoFit/>
          </a:bodyPr>
          <a:lstStyle/>
          <a:p>
            <a:pPr marL="342900" indent="-342900">
              <a:buFont typeface="Wingdings" panose="05000000000000000000" pitchFamily="2" charset="2"/>
              <a:buChar char="l"/>
            </a:pPr>
            <a:r>
              <a:rPr lang="en-US" altLang="zh-CN" dirty="0">
                <a:latin typeface="Helvetica" panose="020B0604020202020204" pitchFamily="34" charset="0"/>
                <a:cs typeface="Helvetica" panose="020B0604020202020204" pitchFamily="34" charset="0"/>
              </a:rPr>
              <a:t>How the socio-demographic characteristics influence the acceptable walking duration</a:t>
            </a:r>
            <a:endParaRPr lang="zh-CN" altLang="en-US" dirty="0">
              <a:latin typeface="Helvetica" panose="020B0604020202020204" pitchFamily="34" charset="0"/>
              <a:cs typeface="Helvetica" panose="020B0604020202020204" pitchFamily="34" charset="0"/>
            </a:endParaRPr>
          </a:p>
        </p:txBody>
      </p:sp>
      <p:grpSp>
        <p:nvGrpSpPr>
          <p:cNvPr id="99" name="组合 98">
            <a:extLst>
              <a:ext uri="{FF2B5EF4-FFF2-40B4-BE49-F238E27FC236}">
                <a16:creationId xmlns:a16="http://schemas.microsoft.com/office/drawing/2014/main" id="{7ABE3933-F73E-482C-96CA-643B30206DCE}"/>
              </a:ext>
            </a:extLst>
          </p:cNvPr>
          <p:cNvGrpSpPr/>
          <p:nvPr/>
        </p:nvGrpSpPr>
        <p:grpSpPr>
          <a:xfrm>
            <a:off x="303964" y="4930979"/>
            <a:ext cx="2896366" cy="461665"/>
            <a:chOff x="-3" y="4323990"/>
            <a:chExt cx="2896366" cy="461665"/>
          </a:xfrm>
        </p:grpSpPr>
        <p:sp>
          <p:nvSpPr>
            <p:cNvPr id="100" name="矩形 99">
              <a:extLst>
                <a:ext uri="{FF2B5EF4-FFF2-40B4-BE49-F238E27FC236}">
                  <a16:creationId xmlns:a16="http://schemas.microsoft.com/office/drawing/2014/main" id="{90BB563A-CD65-4AEE-B7B2-31C1FFA0CC56}"/>
                </a:ext>
              </a:extLst>
            </p:cNvPr>
            <p:cNvSpPr/>
            <p:nvPr/>
          </p:nvSpPr>
          <p:spPr>
            <a:xfrm>
              <a:off x="-3" y="4460785"/>
              <a:ext cx="193382" cy="193382"/>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101" name="文本框 100">
              <a:extLst>
                <a:ext uri="{FF2B5EF4-FFF2-40B4-BE49-F238E27FC236}">
                  <a16:creationId xmlns:a16="http://schemas.microsoft.com/office/drawing/2014/main" id="{850576AD-7CD0-40FE-9E15-F59E63F4FA3B}"/>
                </a:ext>
              </a:extLst>
            </p:cNvPr>
            <p:cNvSpPr txBox="1"/>
            <p:nvPr/>
          </p:nvSpPr>
          <p:spPr>
            <a:xfrm>
              <a:off x="193379" y="4323990"/>
              <a:ext cx="2702984" cy="461665"/>
            </a:xfrm>
            <a:prstGeom prst="rect">
              <a:avLst/>
            </a:prstGeom>
            <a:noFill/>
          </p:spPr>
          <p:txBody>
            <a:bodyPr wrap="none" rtlCol="0">
              <a:spAutoFit/>
            </a:bodyPr>
            <a:lstStyle/>
            <a:p>
              <a:r>
                <a:rPr lang="en-US" altLang="zh-CN" sz="2400" dirty="0">
                  <a:latin typeface="Helvetica" panose="020B0604020202020204" pitchFamily="34" charset="0"/>
                  <a:cs typeface="Helvetica" panose="020B0604020202020204" pitchFamily="34" charset="0"/>
                </a:rPr>
                <a:t>Research purpose</a:t>
              </a:r>
            </a:p>
          </p:txBody>
        </p:sp>
      </p:grpSp>
      <p:sp>
        <p:nvSpPr>
          <p:cNvPr id="117" name="文本框 116">
            <a:extLst>
              <a:ext uri="{FF2B5EF4-FFF2-40B4-BE49-F238E27FC236}">
                <a16:creationId xmlns:a16="http://schemas.microsoft.com/office/drawing/2014/main" id="{FD43CF3D-3371-4905-AEC8-2C008C43FE9C}"/>
              </a:ext>
            </a:extLst>
          </p:cNvPr>
          <p:cNvSpPr txBox="1"/>
          <p:nvPr/>
        </p:nvSpPr>
        <p:spPr>
          <a:xfrm>
            <a:off x="676988" y="3276833"/>
            <a:ext cx="3215621" cy="1200329"/>
          </a:xfrm>
          <a:prstGeom prst="rect">
            <a:avLst/>
          </a:prstGeom>
          <a:noFill/>
        </p:spPr>
        <p:txBody>
          <a:bodyPr wrap="square" rtlCol="0">
            <a:spAutoFit/>
          </a:bodyPr>
          <a:lstStyle/>
          <a:p>
            <a:pPr algn="ctr"/>
            <a:r>
              <a:rPr lang="en-US" altLang="zh-CN" dirty="0">
                <a:latin typeface="Helvetica" panose="020B0604020202020204" pitchFamily="34" charset="0"/>
                <a:cs typeface="Helvetica" panose="020B0604020202020204" pitchFamily="34" charset="0"/>
              </a:rPr>
              <a:t>Personal attributes</a:t>
            </a:r>
          </a:p>
          <a:p>
            <a:pPr algn="ctr"/>
            <a:r>
              <a:rPr lang="en-US" altLang="zh-CN" dirty="0">
                <a:latin typeface="Helvetica" panose="020B0604020202020204" pitchFamily="34" charset="0"/>
                <a:cs typeface="Helvetica" panose="020B0604020202020204" pitchFamily="34" charset="0"/>
              </a:rPr>
              <a:t>Socio-demographic characteristics</a:t>
            </a:r>
          </a:p>
          <a:p>
            <a:pPr algn="ctr"/>
            <a:r>
              <a:rPr lang="en-US" altLang="zh-CN" dirty="0">
                <a:latin typeface="Helvetica" panose="020B0604020202020204" pitchFamily="34" charset="0"/>
                <a:cs typeface="Helvetica" panose="020B0604020202020204" pitchFamily="34" charset="0"/>
              </a:rPr>
              <a:t>(</a:t>
            </a:r>
            <a:r>
              <a:rPr lang="en-US" altLang="zh-CN" dirty="0">
                <a:solidFill>
                  <a:srgbClr val="FF3300"/>
                </a:solidFill>
                <a:latin typeface="Helvetica" panose="020B0604020202020204" pitchFamily="34" charset="0"/>
                <a:cs typeface="Helvetica" panose="020B0604020202020204" pitchFamily="34" charset="0"/>
              </a:rPr>
              <a:t>abbreviated as PSDC</a:t>
            </a:r>
            <a:r>
              <a:rPr lang="en-US" altLang="zh-CN" dirty="0">
                <a:latin typeface="Helvetica" panose="020B0604020202020204" pitchFamily="34" charset="0"/>
                <a:cs typeface="Helvetica" panose="020B0604020202020204" pitchFamily="34" charset="0"/>
              </a:rPr>
              <a:t>)</a:t>
            </a:r>
            <a:endParaRPr lang="zh-CN" altLang="en-US" dirty="0">
              <a:latin typeface="Helvetica" panose="020B0604020202020204" pitchFamily="34" charset="0"/>
              <a:cs typeface="Helvetica" panose="020B0604020202020204" pitchFamily="34" charset="0"/>
            </a:endParaRPr>
          </a:p>
        </p:txBody>
      </p:sp>
      <p:sp>
        <p:nvSpPr>
          <p:cNvPr id="120" name="箭头: 右 119">
            <a:extLst>
              <a:ext uri="{FF2B5EF4-FFF2-40B4-BE49-F238E27FC236}">
                <a16:creationId xmlns:a16="http://schemas.microsoft.com/office/drawing/2014/main" id="{AD61A3D1-E621-4719-AC75-A6D9232DA0A3}"/>
              </a:ext>
            </a:extLst>
          </p:cNvPr>
          <p:cNvSpPr/>
          <p:nvPr/>
        </p:nvSpPr>
        <p:spPr>
          <a:xfrm rot="5400000">
            <a:off x="4475155" y="4360036"/>
            <a:ext cx="193688" cy="169277"/>
          </a:xfrm>
          <a:prstGeom prst="rightArrow">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2" name="直接连接符 121">
            <a:extLst>
              <a:ext uri="{FF2B5EF4-FFF2-40B4-BE49-F238E27FC236}">
                <a16:creationId xmlns:a16="http://schemas.microsoft.com/office/drawing/2014/main" id="{000BD22D-EAA9-40D3-B02C-B8A2A4CCA859}"/>
              </a:ext>
            </a:extLst>
          </p:cNvPr>
          <p:cNvCxnSpPr>
            <a:cxnSpLocks/>
          </p:cNvCxnSpPr>
          <p:nvPr/>
        </p:nvCxnSpPr>
        <p:spPr>
          <a:xfrm>
            <a:off x="5721250" y="2674068"/>
            <a:ext cx="1249060" cy="0"/>
          </a:xfrm>
          <a:prstGeom prst="line">
            <a:avLst/>
          </a:prstGeom>
          <a:ln w="19050">
            <a:solidFill>
              <a:srgbClr val="FF5050"/>
            </a:solidFill>
            <a:prstDash val="sysDash"/>
          </a:ln>
        </p:spPr>
        <p:style>
          <a:lnRef idx="1">
            <a:schemeClr val="accent1"/>
          </a:lnRef>
          <a:fillRef idx="0">
            <a:schemeClr val="accent1"/>
          </a:fillRef>
          <a:effectRef idx="0">
            <a:schemeClr val="accent1"/>
          </a:effectRef>
          <a:fontRef idx="minor">
            <a:schemeClr val="tx1"/>
          </a:fontRef>
        </p:style>
      </p:cxnSp>
      <p:sp>
        <p:nvSpPr>
          <p:cNvPr id="123" name="箭头: 右 122">
            <a:extLst>
              <a:ext uri="{FF2B5EF4-FFF2-40B4-BE49-F238E27FC236}">
                <a16:creationId xmlns:a16="http://schemas.microsoft.com/office/drawing/2014/main" id="{691DD383-3D81-47A1-AF83-138D62E95A8D}"/>
              </a:ext>
            </a:extLst>
          </p:cNvPr>
          <p:cNvSpPr/>
          <p:nvPr/>
        </p:nvSpPr>
        <p:spPr>
          <a:xfrm rot="5400000">
            <a:off x="6248935" y="2858963"/>
            <a:ext cx="193688" cy="169277"/>
          </a:xfrm>
          <a:prstGeom prst="rightArrow">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文本框 123">
            <a:extLst>
              <a:ext uri="{FF2B5EF4-FFF2-40B4-BE49-F238E27FC236}">
                <a16:creationId xmlns:a16="http://schemas.microsoft.com/office/drawing/2014/main" id="{550EB114-D781-47ED-98A6-AE84460460B4}"/>
              </a:ext>
            </a:extLst>
          </p:cNvPr>
          <p:cNvSpPr txBox="1"/>
          <p:nvPr/>
        </p:nvSpPr>
        <p:spPr>
          <a:xfrm>
            <a:off x="5140491" y="3415332"/>
            <a:ext cx="2386163" cy="646331"/>
          </a:xfrm>
          <a:prstGeom prst="rect">
            <a:avLst/>
          </a:prstGeom>
          <a:noFill/>
        </p:spPr>
        <p:txBody>
          <a:bodyPr wrap="square" rtlCol="0">
            <a:spAutoFit/>
          </a:bodyPr>
          <a:lstStyle/>
          <a:p>
            <a:pPr algn="ctr"/>
            <a:r>
              <a:rPr lang="en-US" altLang="zh-CN" dirty="0">
                <a:solidFill>
                  <a:srgbClr val="FF3300"/>
                </a:solidFill>
                <a:latin typeface="Helvetica" panose="020B0604020202020204" pitchFamily="34" charset="0"/>
                <a:cs typeface="Helvetica" panose="020B0604020202020204" pitchFamily="34" charset="0"/>
              </a:rPr>
              <a:t>Walking duration </a:t>
            </a:r>
            <a:r>
              <a:rPr lang="en-US" altLang="zh-CN" dirty="0">
                <a:latin typeface="Helvetica" panose="020B0604020202020204" pitchFamily="34" charset="0"/>
                <a:cs typeface="Helvetica" panose="020B0604020202020204" pitchFamily="34" charset="0"/>
              </a:rPr>
              <a:t>to transit stations</a:t>
            </a:r>
          </a:p>
        </p:txBody>
      </p:sp>
    </p:spTree>
    <p:extLst>
      <p:ext uri="{BB962C8B-B14F-4D97-AF65-F5344CB8AC3E}">
        <p14:creationId xmlns:p14="http://schemas.microsoft.com/office/powerpoint/2010/main" val="179986192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 name="矩形 35">
            <a:extLst>
              <a:ext uri="{FF2B5EF4-FFF2-40B4-BE49-F238E27FC236}">
                <a16:creationId xmlns:a16="http://schemas.microsoft.com/office/drawing/2014/main" id="{D933AE12-AEC4-42B1-8DCF-2340D370C6CF}"/>
              </a:ext>
            </a:extLst>
          </p:cNvPr>
          <p:cNvSpPr/>
          <p:nvPr/>
        </p:nvSpPr>
        <p:spPr>
          <a:xfrm>
            <a:off x="0" y="2411643"/>
            <a:ext cx="9144000" cy="2716253"/>
          </a:xfrm>
          <a:prstGeom prst="rect">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 name="矩形 34">
            <a:extLst>
              <a:ext uri="{FF2B5EF4-FFF2-40B4-BE49-F238E27FC236}">
                <a16:creationId xmlns:a16="http://schemas.microsoft.com/office/drawing/2014/main" id="{D51318C5-7029-47FE-9C17-EFC60EEAE46C}"/>
              </a:ext>
            </a:extLst>
          </p:cNvPr>
          <p:cNvSpPr/>
          <p:nvPr/>
        </p:nvSpPr>
        <p:spPr>
          <a:xfrm>
            <a:off x="-1" y="537685"/>
            <a:ext cx="9144000" cy="1876658"/>
          </a:xfrm>
          <a:prstGeom prst="rect">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 name="组合 2">
            <a:extLst>
              <a:ext uri="{FF2B5EF4-FFF2-40B4-BE49-F238E27FC236}">
                <a16:creationId xmlns:a16="http://schemas.microsoft.com/office/drawing/2014/main" id="{DFFAAA45-5F5C-493F-B679-7675EB85C23D}"/>
              </a:ext>
            </a:extLst>
          </p:cNvPr>
          <p:cNvGrpSpPr/>
          <p:nvPr/>
        </p:nvGrpSpPr>
        <p:grpSpPr>
          <a:xfrm>
            <a:off x="514901" y="2598257"/>
            <a:ext cx="8063345" cy="2270588"/>
            <a:chOff x="514901" y="3606379"/>
            <a:chExt cx="8063345" cy="2270588"/>
          </a:xfrm>
        </p:grpSpPr>
        <p:grpSp>
          <p:nvGrpSpPr>
            <p:cNvPr id="7" name="组合 6">
              <a:extLst>
                <a:ext uri="{FF2B5EF4-FFF2-40B4-BE49-F238E27FC236}">
                  <a16:creationId xmlns:a16="http://schemas.microsoft.com/office/drawing/2014/main" id="{D79B7D41-1501-494C-9270-2117053F5D7F}"/>
                </a:ext>
              </a:extLst>
            </p:cNvPr>
            <p:cNvGrpSpPr/>
            <p:nvPr/>
          </p:nvGrpSpPr>
          <p:grpSpPr>
            <a:xfrm>
              <a:off x="664569" y="5015131"/>
              <a:ext cx="7814862" cy="715242"/>
              <a:chOff x="827937" y="2990091"/>
              <a:chExt cx="7814862" cy="715242"/>
            </a:xfrm>
          </p:grpSpPr>
          <p:sp>
            <p:nvSpPr>
              <p:cNvPr id="8" name="文本框 7">
                <a:extLst>
                  <a:ext uri="{FF2B5EF4-FFF2-40B4-BE49-F238E27FC236}">
                    <a16:creationId xmlns:a16="http://schemas.microsoft.com/office/drawing/2014/main" id="{C9EBCA00-FC92-46DE-A002-9C58D0936A04}"/>
                  </a:ext>
                </a:extLst>
              </p:cNvPr>
              <p:cNvSpPr txBox="1"/>
              <p:nvPr/>
            </p:nvSpPr>
            <p:spPr>
              <a:xfrm>
                <a:off x="5380334" y="2997447"/>
                <a:ext cx="3262465" cy="369332"/>
              </a:xfrm>
              <a:prstGeom prst="rect">
                <a:avLst/>
              </a:prstGeom>
              <a:noFill/>
            </p:spPr>
            <p:txBody>
              <a:bodyPr wrap="square" rtlCol="0">
                <a:spAutoFit/>
              </a:bodyPr>
              <a:lstStyle/>
              <a:p>
                <a:r>
                  <a:rPr lang="en-US" altLang="zh-CN" dirty="0">
                    <a:solidFill>
                      <a:srgbClr val="FF3300"/>
                    </a:solidFill>
                    <a:latin typeface="Helvetica" panose="020B0604020202020204" pitchFamily="34" charset="0"/>
                    <a:cs typeface="Helvetica" panose="020B0604020202020204" pitchFamily="34" charset="0"/>
                  </a:rPr>
                  <a:t>Threshold</a:t>
                </a:r>
                <a:r>
                  <a:rPr lang="en-US" altLang="zh-CN" dirty="0">
                    <a:latin typeface="Helvetica" panose="020B0604020202020204" pitchFamily="34" charset="0"/>
                    <a:cs typeface="Helvetica" panose="020B0604020202020204" pitchFamily="34" charset="0"/>
                  </a:rPr>
                  <a:t> of walking duration</a:t>
                </a:r>
                <a:endParaRPr lang="zh-CN" altLang="en-US" dirty="0">
                  <a:latin typeface="Helvetica" panose="020B0604020202020204" pitchFamily="34" charset="0"/>
                  <a:cs typeface="Helvetica" panose="020B0604020202020204" pitchFamily="34" charset="0"/>
                </a:endParaRPr>
              </a:p>
            </p:txBody>
          </p:sp>
          <p:grpSp>
            <p:nvGrpSpPr>
              <p:cNvPr id="9" name="组合 8">
                <a:extLst>
                  <a:ext uri="{FF2B5EF4-FFF2-40B4-BE49-F238E27FC236}">
                    <a16:creationId xmlns:a16="http://schemas.microsoft.com/office/drawing/2014/main" id="{4D4C9F7B-CECF-485E-A765-94F2F3183E5F}"/>
                  </a:ext>
                </a:extLst>
              </p:cNvPr>
              <p:cNvGrpSpPr/>
              <p:nvPr/>
            </p:nvGrpSpPr>
            <p:grpSpPr>
              <a:xfrm>
                <a:off x="827937" y="2990091"/>
                <a:ext cx="7087603" cy="715242"/>
                <a:chOff x="827937" y="2990091"/>
                <a:chExt cx="7087603" cy="715242"/>
              </a:xfrm>
            </p:grpSpPr>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BC04CE0C-B37C-4B2B-8208-1B1D8B053402}"/>
                        </a:ext>
                      </a:extLst>
                    </p:cNvPr>
                    <p:cNvSpPr txBox="1"/>
                    <p:nvPr/>
                  </p:nvSpPr>
                  <p:spPr>
                    <a:xfrm>
                      <a:off x="6501050" y="3323926"/>
                      <a:ext cx="14144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1</m:t>
                                </m:r>
                              </m:sub>
                            </m:sSub>
                            <m:r>
                              <a:rPr lang="en-US" altLang="zh-CN" i="1" smtClean="0">
                                <a:latin typeface="Cambria Math" panose="02040503050406030204" pitchFamily="18" charset="0"/>
                              </a:rPr>
                              <m:t>,</m:t>
                            </m:r>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oMath>
                        </m:oMathPara>
                      </a14:m>
                      <a:endParaRPr lang="zh-CN" altLang="en-US" dirty="0">
                        <a:latin typeface="Helvetica" panose="020B0604020202020204" pitchFamily="34" charset="0"/>
                        <a:cs typeface="Helvetica" panose="020B0604020202020204" pitchFamily="34" charset="0"/>
                      </a:endParaRPr>
                    </a:p>
                  </p:txBody>
                </p:sp>
              </mc:Choice>
              <mc:Fallback xmlns="">
                <p:sp>
                  <p:nvSpPr>
                    <p:cNvPr id="10" name="文本框 9">
                      <a:extLst>
                        <a:ext uri="{FF2B5EF4-FFF2-40B4-BE49-F238E27FC236}">
                          <a16:creationId xmlns:a16="http://schemas.microsoft.com/office/drawing/2014/main" id="{BC04CE0C-B37C-4B2B-8208-1B1D8B053402}"/>
                        </a:ext>
                      </a:extLst>
                    </p:cNvPr>
                    <p:cNvSpPr txBox="1">
                      <a:spLocks noRot="1" noChangeAspect="1" noMove="1" noResize="1" noEditPoints="1" noAdjustHandles="1" noChangeArrowheads="1" noChangeShapeType="1" noTextEdit="1"/>
                    </p:cNvSpPr>
                    <p:nvPr/>
                  </p:nvSpPr>
                  <p:spPr>
                    <a:xfrm>
                      <a:off x="6501050" y="3323926"/>
                      <a:ext cx="1414490" cy="369332"/>
                    </a:xfrm>
                    <a:prstGeom prst="rect">
                      <a:avLst/>
                    </a:prstGeom>
                    <a:blipFill>
                      <a:blip r:embed="rId3"/>
                      <a:stretch>
                        <a:fillRect/>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483B8496-8381-4344-88AD-41F9450554BA}"/>
                    </a:ext>
                  </a:extLst>
                </p:cNvPr>
                <p:cNvSpPr txBox="1"/>
                <p:nvPr/>
              </p:nvSpPr>
              <p:spPr>
                <a:xfrm>
                  <a:off x="827937" y="2990091"/>
                  <a:ext cx="3996082" cy="369332"/>
                </a:xfrm>
                <a:prstGeom prst="rect">
                  <a:avLst/>
                </a:prstGeom>
                <a:noFill/>
              </p:spPr>
              <p:txBody>
                <a:bodyPr wrap="square" rtlCol="0">
                  <a:spAutoFit/>
                </a:bodyPr>
                <a:lstStyle/>
                <a:p>
                  <a:r>
                    <a:rPr lang="en-US" altLang="zh-CN" dirty="0">
                      <a:solidFill>
                        <a:srgbClr val="FF3300"/>
                      </a:solidFill>
                      <a:latin typeface="Helvetica" panose="020B0604020202020204" pitchFamily="34" charset="0"/>
                      <a:cs typeface="Helvetica" panose="020B0604020202020204" pitchFamily="34" charset="0"/>
                    </a:rPr>
                    <a:t>Continuous</a:t>
                  </a:r>
                  <a:r>
                    <a:rPr lang="en-US" altLang="zh-CN" dirty="0">
                      <a:latin typeface="Helvetica" panose="020B0604020202020204" pitchFamily="34" charset="0"/>
                      <a:cs typeface="Helvetica" panose="020B0604020202020204" pitchFamily="34" charset="0"/>
                    </a:rPr>
                    <a:t> value of Walking duration</a:t>
                  </a:r>
                  <a:endParaRPr lang="zh-CN" altLang="en-US" dirty="0">
                    <a:latin typeface="Helvetica" panose="020B0604020202020204" pitchFamily="34" charset="0"/>
                    <a:cs typeface="Helvetica" panose="020B0604020202020204" pitchFamily="34" charset="0"/>
                  </a:endParaRP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819561E4-1D83-4ABE-950E-462F21BDF82F}"/>
                        </a:ext>
                      </a:extLst>
                    </p:cNvPr>
                    <p:cNvSpPr txBox="1"/>
                    <p:nvPr/>
                  </p:nvSpPr>
                  <p:spPr>
                    <a:xfrm>
                      <a:off x="2304840" y="3336001"/>
                      <a:ext cx="79759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1</m:t>
                                </m:r>
                              </m:sub>
                            </m:sSub>
                            <m:r>
                              <a:rPr lang="en-US" altLang="zh-CN"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2</m:t>
                                </m:r>
                              </m:sub>
                            </m:sSub>
                          </m:oMath>
                        </m:oMathPara>
                      </a14:m>
                      <a:endParaRPr lang="zh-CN" altLang="en-US" dirty="0">
                        <a:latin typeface="Helvetica" panose="020B0604020202020204" pitchFamily="34" charset="0"/>
                        <a:cs typeface="Helvetica" panose="020B0604020202020204" pitchFamily="34" charset="0"/>
                      </a:endParaRPr>
                    </a:p>
                  </p:txBody>
                </p:sp>
              </mc:Choice>
              <mc:Fallback xmlns="">
                <p:sp>
                  <p:nvSpPr>
                    <p:cNvPr id="14" name="文本框 13">
                      <a:extLst>
                        <a:ext uri="{FF2B5EF4-FFF2-40B4-BE49-F238E27FC236}">
                          <a16:creationId xmlns:a16="http://schemas.microsoft.com/office/drawing/2014/main" id="{819561E4-1D83-4ABE-950E-462F21BDF82F}"/>
                        </a:ext>
                      </a:extLst>
                    </p:cNvPr>
                    <p:cNvSpPr txBox="1">
                      <a:spLocks noRot="1" noChangeAspect="1" noMove="1" noResize="1" noEditPoints="1" noAdjustHandles="1" noChangeArrowheads="1" noChangeShapeType="1" noTextEdit="1"/>
                    </p:cNvSpPr>
                    <p:nvPr/>
                  </p:nvSpPr>
                  <p:spPr>
                    <a:xfrm>
                      <a:off x="2304840" y="3336001"/>
                      <a:ext cx="797591" cy="369332"/>
                    </a:xfrm>
                    <a:prstGeom prst="rect">
                      <a:avLst/>
                    </a:prstGeom>
                    <a:blipFill>
                      <a:blip r:embed="rId4"/>
                      <a:stretch>
                        <a:fillRect/>
                      </a:stretch>
                    </a:blipFill>
                  </p:spPr>
                  <p:txBody>
                    <a:bodyPr/>
                    <a:lstStyle/>
                    <a:p>
                      <a:r>
                        <a:rPr lang="zh-CN" altLang="en-US">
                          <a:noFill/>
                        </a:rPr>
                        <a:t> </a:t>
                      </a:r>
                    </a:p>
                  </p:txBody>
                </p:sp>
              </mc:Fallback>
            </mc:AlternateContent>
            <p:sp>
              <p:nvSpPr>
                <p:cNvPr id="15" name="箭头: V 形 14">
                  <a:extLst>
                    <a:ext uri="{FF2B5EF4-FFF2-40B4-BE49-F238E27FC236}">
                      <a16:creationId xmlns:a16="http://schemas.microsoft.com/office/drawing/2014/main" id="{E3BDFF63-0048-4E7A-A865-921ED6F1B4A9}"/>
                    </a:ext>
                  </a:extLst>
                </p:cNvPr>
                <p:cNvSpPr/>
                <p:nvPr/>
              </p:nvSpPr>
              <p:spPr>
                <a:xfrm>
                  <a:off x="4934020" y="3130611"/>
                  <a:ext cx="308752" cy="504531"/>
                </a:xfrm>
                <a:prstGeom prst="chevron">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Helvetica" panose="020B0604020202020204" pitchFamily="34" charset="0"/>
                    <a:cs typeface="Helvetica" panose="020B0604020202020204" pitchFamily="34" charset="0"/>
                  </a:endParaRPr>
                </a:p>
              </p:txBody>
            </p:sp>
          </p:grpSp>
        </p:grpSp>
        <p:sp>
          <p:nvSpPr>
            <p:cNvPr id="17" name="文本框 16">
              <a:extLst>
                <a:ext uri="{FF2B5EF4-FFF2-40B4-BE49-F238E27FC236}">
                  <a16:creationId xmlns:a16="http://schemas.microsoft.com/office/drawing/2014/main" id="{162E7B65-29E8-433A-B5C2-F103F0C90343}"/>
                </a:ext>
              </a:extLst>
            </p:cNvPr>
            <p:cNvSpPr txBox="1"/>
            <p:nvPr/>
          </p:nvSpPr>
          <p:spPr>
            <a:xfrm>
              <a:off x="514901" y="3606379"/>
              <a:ext cx="8063345" cy="400110"/>
            </a:xfrm>
            <a:prstGeom prst="rect">
              <a:avLst/>
            </a:prstGeom>
            <a:noFill/>
          </p:spPr>
          <p:txBody>
            <a:bodyPr wrap="square" rtlCol="0">
              <a:spAutoFit/>
            </a:bodyPr>
            <a:lstStyle/>
            <a:p>
              <a:pPr marL="342900" indent="-342900">
                <a:buFont typeface="Wingdings" panose="05000000000000000000" pitchFamily="2" charset="2"/>
                <a:buChar char="l"/>
              </a:pPr>
              <a:r>
                <a:rPr lang="en-US" altLang="zh-CN" sz="2000" dirty="0">
                  <a:latin typeface="Helvetica" panose="020B0604020202020204" pitchFamily="34" charset="0"/>
                  <a:cs typeface="Helvetica" panose="020B0604020202020204" pitchFamily="34" charset="0"/>
                </a:rPr>
                <a:t>Research object</a:t>
              </a:r>
            </a:p>
          </p:txBody>
        </p:sp>
        <p:sp>
          <p:nvSpPr>
            <p:cNvPr id="18" name="矩形: 圆角 17">
              <a:extLst>
                <a:ext uri="{FF2B5EF4-FFF2-40B4-BE49-F238E27FC236}">
                  <a16:creationId xmlns:a16="http://schemas.microsoft.com/office/drawing/2014/main" id="{E9530304-A1E0-4ABA-8D9A-2639B06E35CF}"/>
                </a:ext>
              </a:extLst>
            </p:cNvPr>
            <p:cNvSpPr/>
            <p:nvPr/>
          </p:nvSpPr>
          <p:spPr>
            <a:xfrm>
              <a:off x="616309" y="4865885"/>
              <a:ext cx="4044342" cy="1011082"/>
            </a:xfrm>
            <a:prstGeom prst="roundRect">
              <a:avLst/>
            </a:prstGeom>
            <a:no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elvetica" panose="020B0604020202020204" pitchFamily="34" charset="0"/>
                <a:cs typeface="Helvetica" panose="020B0604020202020204" pitchFamily="34" charset="0"/>
              </a:endParaRPr>
            </a:p>
          </p:txBody>
        </p:sp>
        <p:sp>
          <p:nvSpPr>
            <p:cNvPr id="19" name="矩形: 圆角 18">
              <a:extLst>
                <a:ext uri="{FF2B5EF4-FFF2-40B4-BE49-F238E27FC236}">
                  <a16:creationId xmlns:a16="http://schemas.microsoft.com/office/drawing/2014/main" id="{F9C95366-DA8D-4EC5-BEEF-ECC8E4B658BD}"/>
                </a:ext>
              </a:extLst>
            </p:cNvPr>
            <p:cNvSpPr/>
            <p:nvPr/>
          </p:nvSpPr>
          <p:spPr>
            <a:xfrm>
              <a:off x="5189405" y="4865885"/>
              <a:ext cx="3229981" cy="1011082"/>
            </a:xfrm>
            <a:prstGeom prst="roundRect">
              <a:avLst/>
            </a:prstGeom>
            <a:no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elvetica" panose="020B0604020202020204" pitchFamily="34" charset="0"/>
                <a:cs typeface="Helvetica" panose="020B0604020202020204" pitchFamily="34" charset="0"/>
              </a:endParaRPr>
            </a:p>
          </p:txBody>
        </p:sp>
        <p:sp>
          <p:nvSpPr>
            <p:cNvPr id="22" name="文本框 21">
              <a:extLst>
                <a:ext uri="{FF2B5EF4-FFF2-40B4-BE49-F238E27FC236}">
                  <a16:creationId xmlns:a16="http://schemas.microsoft.com/office/drawing/2014/main" id="{4BE932A4-C59E-472B-B87D-9AA94257ECEA}"/>
                </a:ext>
              </a:extLst>
            </p:cNvPr>
            <p:cNvSpPr txBox="1"/>
            <p:nvPr/>
          </p:nvSpPr>
          <p:spPr>
            <a:xfrm>
              <a:off x="858983" y="4034929"/>
              <a:ext cx="6893190" cy="646331"/>
            </a:xfrm>
            <a:prstGeom prst="rect">
              <a:avLst/>
            </a:prstGeom>
            <a:noFill/>
          </p:spPr>
          <p:txBody>
            <a:bodyPr wrap="square" rtlCol="0">
              <a:spAutoFit/>
            </a:bodyPr>
            <a:lstStyle/>
            <a:p>
              <a:r>
                <a:rPr lang="en-US" altLang="zh-CN" dirty="0">
                  <a:latin typeface="Helvetica" panose="020B0604020202020204" pitchFamily="34" charset="0"/>
                  <a:cs typeface="Helvetica" panose="020B0604020202020204" pitchFamily="34" charset="0"/>
                </a:rPr>
                <a:t>Examine the probability of</a:t>
              </a:r>
              <a:r>
                <a:rPr lang="zh-CN" altLang="en-US" dirty="0">
                  <a:latin typeface="Helvetica" panose="020B0604020202020204" pitchFamily="34" charset="0"/>
                  <a:cs typeface="Helvetica" panose="020B0604020202020204" pitchFamily="34" charset="0"/>
                </a:rPr>
                <a:t> </a:t>
              </a:r>
              <a:r>
                <a:rPr lang="en-US" altLang="zh-CN" dirty="0">
                  <a:latin typeface="Helvetica" panose="020B0604020202020204" pitchFamily="34" charset="0"/>
                  <a:cs typeface="Helvetica" panose="020B0604020202020204" pitchFamily="34" charset="0"/>
                </a:rPr>
                <a:t>accepting the </a:t>
              </a:r>
              <a:r>
                <a:rPr lang="en-US" altLang="zh-CN" dirty="0">
                  <a:solidFill>
                    <a:srgbClr val="FF3300"/>
                  </a:solidFill>
                  <a:latin typeface="Helvetica" panose="020B0604020202020204" pitchFamily="34" charset="0"/>
                  <a:cs typeface="Helvetica" panose="020B0604020202020204" pitchFamily="34" charset="0"/>
                </a:rPr>
                <a:t>given threshold</a:t>
              </a:r>
              <a:r>
                <a:rPr lang="en-US" altLang="zh-CN" dirty="0">
                  <a:latin typeface="Helvetica" panose="020B0604020202020204" pitchFamily="34" charset="0"/>
                  <a:cs typeface="Helvetica" panose="020B0604020202020204" pitchFamily="34" charset="0"/>
                </a:rPr>
                <a:t> of walking duration</a:t>
              </a:r>
            </a:p>
          </p:txBody>
        </p:sp>
      </p:grpSp>
      <p:sp>
        <p:nvSpPr>
          <p:cNvPr id="6" name="文本框 5">
            <a:extLst>
              <a:ext uri="{FF2B5EF4-FFF2-40B4-BE49-F238E27FC236}">
                <a16:creationId xmlns:a16="http://schemas.microsoft.com/office/drawing/2014/main" id="{B8180B19-4839-4814-B5B3-C2ABF798BCDE}"/>
              </a:ext>
            </a:extLst>
          </p:cNvPr>
          <p:cNvSpPr txBox="1"/>
          <p:nvPr/>
        </p:nvSpPr>
        <p:spPr>
          <a:xfrm>
            <a:off x="858983" y="1626271"/>
            <a:ext cx="6893190" cy="646331"/>
          </a:xfrm>
          <a:prstGeom prst="rect">
            <a:avLst/>
          </a:prstGeom>
          <a:noFill/>
        </p:spPr>
        <p:txBody>
          <a:bodyPr wrap="square" rtlCol="0">
            <a:spAutoFit/>
          </a:bodyPr>
          <a:lstStyle/>
          <a:p>
            <a:r>
              <a:rPr lang="en-US" altLang="zh-CN" dirty="0">
                <a:latin typeface="Helvetica" panose="020B0604020202020204" pitchFamily="34" charset="0"/>
                <a:cs typeface="Helvetica" panose="020B0604020202020204" pitchFamily="34" charset="0"/>
              </a:rPr>
              <a:t>Explore how the </a:t>
            </a:r>
            <a:r>
              <a:rPr lang="en-US" altLang="zh-CN" dirty="0">
                <a:solidFill>
                  <a:srgbClr val="FF3300"/>
                </a:solidFill>
                <a:latin typeface="Helvetica" panose="020B0604020202020204" pitchFamily="34" charset="0"/>
                <a:cs typeface="Helvetica" panose="020B0604020202020204" pitchFamily="34" charset="0"/>
              </a:rPr>
              <a:t>PSDC</a:t>
            </a:r>
            <a:r>
              <a:rPr lang="en-US" altLang="zh-CN" dirty="0">
                <a:latin typeface="Helvetica" panose="020B0604020202020204" pitchFamily="34" charset="0"/>
                <a:cs typeface="Helvetica" panose="020B0604020202020204" pitchFamily="34" charset="0"/>
              </a:rPr>
              <a:t> can affect the </a:t>
            </a:r>
            <a:r>
              <a:rPr lang="en-US" altLang="zh-CN" dirty="0">
                <a:solidFill>
                  <a:srgbClr val="FF3300"/>
                </a:solidFill>
                <a:latin typeface="Helvetica" panose="020B0604020202020204" pitchFamily="34" charset="0"/>
                <a:cs typeface="Helvetica" panose="020B0604020202020204" pitchFamily="34" charset="0"/>
              </a:rPr>
              <a:t>acceptable walking duration</a:t>
            </a:r>
            <a:r>
              <a:rPr lang="en-US" altLang="zh-CN" dirty="0">
                <a:solidFill>
                  <a:srgbClr val="FF0000"/>
                </a:solidFill>
                <a:latin typeface="Helvetica" panose="020B0604020202020204" pitchFamily="34" charset="0"/>
                <a:cs typeface="Helvetica" panose="020B0604020202020204" pitchFamily="34" charset="0"/>
              </a:rPr>
              <a:t> </a:t>
            </a:r>
            <a:r>
              <a:rPr lang="en-US" altLang="zh-CN" dirty="0">
                <a:latin typeface="Helvetica" panose="020B0604020202020204" pitchFamily="34" charset="0"/>
                <a:cs typeface="Helvetica" panose="020B0604020202020204" pitchFamily="34" charset="0"/>
              </a:rPr>
              <a:t>to transit stations using the data of person trip survey.</a:t>
            </a:r>
          </a:p>
        </p:txBody>
      </p:sp>
      <p:sp>
        <p:nvSpPr>
          <p:cNvPr id="16" name="文本框 15">
            <a:extLst>
              <a:ext uri="{FF2B5EF4-FFF2-40B4-BE49-F238E27FC236}">
                <a16:creationId xmlns:a16="http://schemas.microsoft.com/office/drawing/2014/main" id="{B2AE1217-9FCA-45FD-B581-DD46FBF37126}"/>
              </a:ext>
            </a:extLst>
          </p:cNvPr>
          <p:cNvSpPr txBox="1"/>
          <p:nvPr/>
        </p:nvSpPr>
        <p:spPr>
          <a:xfrm>
            <a:off x="514901" y="1127852"/>
            <a:ext cx="8063345" cy="400110"/>
          </a:xfrm>
          <a:prstGeom prst="rect">
            <a:avLst/>
          </a:prstGeom>
          <a:noFill/>
        </p:spPr>
        <p:txBody>
          <a:bodyPr wrap="square" rtlCol="0">
            <a:spAutoFit/>
          </a:bodyPr>
          <a:lstStyle/>
          <a:p>
            <a:pPr marL="342900" indent="-342900">
              <a:buFont typeface="Wingdings" panose="05000000000000000000" pitchFamily="2" charset="2"/>
              <a:buChar char="l"/>
            </a:pPr>
            <a:r>
              <a:rPr lang="en-US" altLang="zh-CN" sz="2000" dirty="0">
                <a:latin typeface="Helvetica" panose="020B0604020202020204" pitchFamily="34" charset="0"/>
                <a:cs typeface="Helvetica" panose="020B0604020202020204" pitchFamily="34" charset="0"/>
              </a:rPr>
              <a:t>Research purpose</a:t>
            </a:r>
          </a:p>
        </p:txBody>
      </p:sp>
      <p:grpSp>
        <p:nvGrpSpPr>
          <p:cNvPr id="2" name="组合 1">
            <a:extLst>
              <a:ext uri="{FF2B5EF4-FFF2-40B4-BE49-F238E27FC236}">
                <a16:creationId xmlns:a16="http://schemas.microsoft.com/office/drawing/2014/main" id="{683EF7E5-F15B-4A9A-B76A-9F7D800CD82F}"/>
              </a:ext>
            </a:extLst>
          </p:cNvPr>
          <p:cNvGrpSpPr/>
          <p:nvPr/>
        </p:nvGrpSpPr>
        <p:grpSpPr>
          <a:xfrm>
            <a:off x="514901" y="5402274"/>
            <a:ext cx="8063345" cy="800219"/>
            <a:chOff x="514901" y="2553656"/>
            <a:chExt cx="8063345" cy="800219"/>
          </a:xfrm>
        </p:grpSpPr>
        <p:sp>
          <p:nvSpPr>
            <p:cNvPr id="20" name="文本框 19">
              <a:extLst>
                <a:ext uri="{FF2B5EF4-FFF2-40B4-BE49-F238E27FC236}">
                  <a16:creationId xmlns:a16="http://schemas.microsoft.com/office/drawing/2014/main" id="{2645C0DE-3F8C-4203-B060-EAD63FF63194}"/>
                </a:ext>
              </a:extLst>
            </p:cNvPr>
            <p:cNvSpPr txBox="1"/>
            <p:nvPr/>
          </p:nvSpPr>
          <p:spPr>
            <a:xfrm>
              <a:off x="514901" y="2553656"/>
              <a:ext cx="8063345" cy="400110"/>
            </a:xfrm>
            <a:prstGeom prst="rect">
              <a:avLst/>
            </a:prstGeom>
            <a:noFill/>
          </p:spPr>
          <p:txBody>
            <a:bodyPr wrap="square" rtlCol="0">
              <a:spAutoFit/>
            </a:bodyPr>
            <a:lstStyle/>
            <a:p>
              <a:pPr marL="342900" indent="-342900">
                <a:buFont typeface="Wingdings" panose="05000000000000000000" pitchFamily="2" charset="2"/>
                <a:buChar char="l"/>
              </a:pPr>
              <a:r>
                <a:rPr lang="en-US" altLang="zh-CN" sz="2000" dirty="0">
                  <a:latin typeface="Helvetica" panose="020B0604020202020204" pitchFamily="34" charset="0"/>
                  <a:cs typeface="Helvetica" panose="020B0604020202020204" pitchFamily="34" charset="0"/>
                </a:rPr>
                <a:t>Entry point</a:t>
              </a:r>
            </a:p>
          </p:txBody>
        </p:sp>
        <p:sp>
          <p:nvSpPr>
            <p:cNvPr id="21" name="文本框 20">
              <a:extLst>
                <a:ext uri="{FF2B5EF4-FFF2-40B4-BE49-F238E27FC236}">
                  <a16:creationId xmlns:a16="http://schemas.microsoft.com/office/drawing/2014/main" id="{CE4E16B8-B776-422C-913D-345423C72D19}"/>
                </a:ext>
              </a:extLst>
            </p:cNvPr>
            <p:cNvSpPr txBox="1"/>
            <p:nvPr/>
          </p:nvSpPr>
          <p:spPr>
            <a:xfrm>
              <a:off x="858983" y="2984543"/>
              <a:ext cx="6893190" cy="369332"/>
            </a:xfrm>
            <a:prstGeom prst="rect">
              <a:avLst/>
            </a:prstGeom>
            <a:noFill/>
          </p:spPr>
          <p:txBody>
            <a:bodyPr wrap="square" rtlCol="0">
              <a:spAutoFit/>
            </a:bodyPr>
            <a:lstStyle/>
            <a:p>
              <a:r>
                <a:rPr lang="en-US" altLang="zh-CN" dirty="0">
                  <a:latin typeface="Helvetica" panose="020B0604020202020204" pitchFamily="34" charset="0"/>
                  <a:cs typeface="Helvetica" panose="020B0604020202020204" pitchFamily="34" charset="0"/>
                </a:rPr>
                <a:t>Try to explain the acceptable walking duration using </a:t>
              </a:r>
              <a:r>
                <a:rPr lang="en-US" altLang="zh-CN" dirty="0">
                  <a:solidFill>
                    <a:srgbClr val="FF3300"/>
                  </a:solidFill>
                  <a:latin typeface="Helvetica" panose="020B0604020202020204" pitchFamily="34" charset="0"/>
                  <a:cs typeface="Helvetica" panose="020B0604020202020204" pitchFamily="34" charset="0"/>
                </a:rPr>
                <a:t>probability</a:t>
              </a:r>
              <a:r>
                <a:rPr lang="en-US" altLang="zh-CN" dirty="0">
                  <a:latin typeface="Helvetica" panose="020B0604020202020204" pitchFamily="34" charset="0"/>
                  <a:cs typeface="Helvetica" panose="020B0604020202020204" pitchFamily="34" charset="0"/>
                </a:rPr>
                <a:t>.</a:t>
              </a:r>
            </a:p>
          </p:txBody>
        </p:sp>
      </p:grpSp>
      <p:sp>
        <p:nvSpPr>
          <p:cNvPr id="26" name="文本框 25">
            <a:extLst>
              <a:ext uri="{FF2B5EF4-FFF2-40B4-BE49-F238E27FC236}">
                <a16:creationId xmlns:a16="http://schemas.microsoft.com/office/drawing/2014/main" id="{2F2DC060-D47A-4470-8367-864E18116F9A}"/>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2 - </a:t>
            </a:r>
            <a:r>
              <a:rPr lang="en-US" altLang="zh-CN" sz="1400" i="1" dirty="0">
                <a:latin typeface="Times New Roman" panose="02020603050405020304" pitchFamily="18" charset="0"/>
                <a:cs typeface="Times New Roman" panose="02020603050405020304" pitchFamily="18" charset="0"/>
              </a:rPr>
              <a:t>Analyzing Willingness of Walking Duration to Transit Stations Using Socio-Demographic Characteristics</a:t>
            </a:r>
            <a:endParaRPr lang="en-US" altLang="zh-CN" i="1" dirty="0">
              <a:latin typeface="Times New Roman" panose="02020603050405020304" pitchFamily="18" charset="0"/>
              <a:cs typeface="Times New Roman" panose="02020603050405020304" pitchFamily="18" charset="0"/>
            </a:endParaRPr>
          </a:p>
        </p:txBody>
      </p:sp>
      <p:cxnSp>
        <p:nvCxnSpPr>
          <p:cNvPr id="27" name="直接连接符 26">
            <a:extLst>
              <a:ext uri="{FF2B5EF4-FFF2-40B4-BE49-F238E27FC236}">
                <a16:creationId xmlns:a16="http://schemas.microsoft.com/office/drawing/2014/main" id="{D18F1554-3EE6-46BE-B191-5CE2C3FA0591}"/>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8" name="灯片编号占位符 1">
            <a:extLst>
              <a:ext uri="{FF2B5EF4-FFF2-40B4-BE49-F238E27FC236}">
                <a16:creationId xmlns:a16="http://schemas.microsoft.com/office/drawing/2014/main" id="{DFBA74ED-AE48-4DDD-A856-32DD3A214567}"/>
              </a:ext>
            </a:extLst>
          </p:cNvPr>
          <p:cNvSpPr>
            <a:spLocks noGrp="1"/>
          </p:cNvSpPr>
          <p:nvPr>
            <p:ph type="sldNum" sz="quarter" idx="12"/>
          </p:nvPr>
        </p:nvSpPr>
        <p:spPr>
          <a:xfrm>
            <a:off x="7086600" y="6492874"/>
            <a:ext cx="2057400" cy="365125"/>
          </a:xfrm>
        </p:spPr>
        <p:txBody>
          <a:bodyPr/>
          <a:lstStyle/>
          <a:p>
            <a:fld id="{A17BB91D-344C-44E0-9148-DFE0CFF5CFC9}" type="slidenum">
              <a:rPr lang="zh-CN" altLang="en-US" smtClean="0"/>
              <a:t>86</a:t>
            </a:fld>
            <a:endParaRPr lang="zh-CN" altLang="en-US"/>
          </a:p>
        </p:txBody>
      </p:sp>
      <p:sp>
        <p:nvSpPr>
          <p:cNvPr id="29" name="文本框 28">
            <a:extLst>
              <a:ext uri="{FF2B5EF4-FFF2-40B4-BE49-F238E27FC236}">
                <a16:creationId xmlns:a16="http://schemas.microsoft.com/office/drawing/2014/main" id="{4E0DEDFF-4DC6-46FE-8347-96EC798F8767}"/>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Introduction</a:t>
            </a:r>
          </a:p>
        </p:txBody>
      </p:sp>
      <p:sp>
        <p:nvSpPr>
          <p:cNvPr id="30" name="矩形 29">
            <a:extLst>
              <a:ext uri="{FF2B5EF4-FFF2-40B4-BE49-F238E27FC236}">
                <a16:creationId xmlns:a16="http://schemas.microsoft.com/office/drawing/2014/main" id="{D30907A3-16BB-4EC7-A324-810C21DF0D6B}"/>
              </a:ext>
            </a:extLst>
          </p:cNvPr>
          <p:cNvSpPr/>
          <p:nvPr/>
        </p:nvSpPr>
        <p:spPr>
          <a:xfrm>
            <a:off x="1" y="0"/>
            <a:ext cx="736846" cy="533479"/>
          </a:xfrm>
          <a:prstGeom prst="rect">
            <a:avLst/>
          </a:prstGeom>
          <a:solidFill>
            <a:srgbClr val="FF5050"/>
          </a:solidFill>
          <a:ln w="28575" cap="flat">
            <a:solidFill>
              <a:srgbClr val="FF505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800" dirty="0">
                <a:solidFill>
                  <a:schemeClr val="bg1"/>
                </a:solidFill>
                <a:latin typeface="Helvetica" panose="020B0604020202020204" pitchFamily="34" charset="0"/>
                <a:cs typeface="Helvetica" panose="020B0604020202020204" pitchFamily="34" charset="0"/>
                <a:sym typeface="Helvetica Light"/>
              </a:rPr>
              <a:t>2</a:t>
            </a:r>
            <a:r>
              <a:rPr kumimoji="0" lang="en-US" altLang="zh-CN" sz="280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rPr>
              <a:t>.1</a:t>
            </a:r>
            <a:endParaRPr kumimoji="0" lang="zh-CN" altLang="en-US" sz="280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endParaRPr>
          </a:p>
        </p:txBody>
      </p:sp>
      <p:cxnSp>
        <p:nvCxnSpPr>
          <p:cNvPr id="31" name="直接连接符 30">
            <a:extLst>
              <a:ext uri="{FF2B5EF4-FFF2-40B4-BE49-F238E27FC236}">
                <a16:creationId xmlns:a16="http://schemas.microsoft.com/office/drawing/2014/main" id="{CB526F7B-2250-4283-B345-177879EF7F1A}"/>
              </a:ext>
            </a:extLst>
          </p:cNvPr>
          <p:cNvCxnSpPr>
            <a:cxnSpLocks/>
          </p:cNvCxnSpPr>
          <p:nvPr/>
        </p:nvCxnSpPr>
        <p:spPr>
          <a:xfrm>
            <a:off x="736847" y="533480"/>
            <a:ext cx="8407153" cy="0"/>
          </a:xfrm>
          <a:prstGeom prst="line">
            <a:avLst/>
          </a:prstGeom>
          <a:ln w="28575">
            <a:solidFill>
              <a:srgbClr val="FF5050"/>
            </a:solidFill>
          </a:ln>
        </p:spPr>
        <p:style>
          <a:lnRef idx="1">
            <a:schemeClr val="accent1"/>
          </a:lnRef>
          <a:fillRef idx="0">
            <a:schemeClr val="accent1"/>
          </a:fillRef>
          <a:effectRef idx="0">
            <a:schemeClr val="accent1"/>
          </a:effectRef>
          <a:fontRef idx="minor">
            <a:schemeClr val="tx1"/>
          </a:fontRef>
        </p:style>
      </p:cxnSp>
      <p:grpSp>
        <p:nvGrpSpPr>
          <p:cNvPr id="32" name="组合 31">
            <a:extLst>
              <a:ext uri="{FF2B5EF4-FFF2-40B4-BE49-F238E27FC236}">
                <a16:creationId xmlns:a16="http://schemas.microsoft.com/office/drawing/2014/main" id="{800E7095-77F9-4448-BE5A-2FC6EB487CF9}"/>
              </a:ext>
            </a:extLst>
          </p:cNvPr>
          <p:cNvGrpSpPr/>
          <p:nvPr/>
        </p:nvGrpSpPr>
        <p:grpSpPr>
          <a:xfrm>
            <a:off x="306570" y="591906"/>
            <a:ext cx="3370855" cy="461665"/>
            <a:chOff x="-3" y="4326643"/>
            <a:chExt cx="3370855" cy="461665"/>
          </a:xfrm>
        </p:grpSpPr>
        <p:sp>
          <p:nvSpPr>
            <p:cNvPr id="33" name="矩形 32">
              <a:extLst>
                <a:ext uri="{FF2B5EF4-FFF2-40B4-BE49-F238E27FC236}">
                  <a16:creationId xmlns:a16="http://schemas.microsoft.com/office/drawing/2014/main" id="{19A35D4B-38B7-483D-8EBD-4AB78068A285}"/>
                </a:ext>
              </a:extLst>
            </p:cNvPr>
            <p:cNvSpPr/>
            <p:nvPr/>
          </p:nvSpPr>
          <p:spPr>
            <a:xfrm>
              <a:off x="-3" y="4460785"/>
              <a:ext cx="193382" cy="193382"/>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34" name="文本框 33">
              <a:extLst>
                <a:ext uri="{FF2B5EF4-FFF2-40B4-BE49-F238E27FC236}">
                  <a16:creationId xmlns:a16="http://schemas.microsoft.com/office/drawing/2014/main" id="{7C9500A2-F44D-4185-BE2A-3690EABA75A8}"/>
                </a:ext>
              </a:extLst>
            </p:cNvPr>
            <p:cNvSpPr txBox="1"/>
            <p:nvPr/>
          </p:nvSpPr>
          <p:spPr>
            <a:xfrm>
              <a:off x="193379" y="4326643"/>
              <a:ext cx="3177473" cy="461665"/>
            </a:xfrm>
            <a:prstGeom prst="rect">
              <a:avLst/>
            </a:prstGeom>
            <a:noFill/>
          </p:spPr>
          <p:txBody>
            <a:bodyPr wrap="none" rtlCol="0">
              <a:spAutoFit/>
            </a:bodyPr>
            <a:lstStyle/>
            <a:p>
              <a:r>
                <a:rPr lang="en-US" altLang="zh-CN" sz="2400" dirty="0">
                  <a:latin typeface="Helvetica" panose="020B0604020202020204" pitchFamily="34" charset="0"/>
                  <a:ea typeface="+mj-ea"/>
                  <a:cs typeface="Helvetica" panose="020B0604020202020204" pitchFamily="34" charset="0"/>
                </a:rPr>
                <a:t>The work of this study</a:t>
              </a:r>
            </a:p>
          </p:txBody>
        </p:sp>
      </p:grpSp>
    </p:spTree>
    <p:extLst>
      <p:ext uri="{BB962C8B-B14F-4D97-AF65-F5344CB8AC3E}">
        <p14:creationId xmlns:p14="http://schemas.microsoft.com/office/powerpoint/2010/main" val="284950794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 name="矩形 35">
            <a:extLst>
              <a:ext uri="{FF2B5EF4-FFF2-40B4-BE49-F238E27FC236}">
                <a16:creationId xmlns:a16="http://schemas.microsoft.com/office/drawing/2014/main" id="{D933AE12-AEC4-42B1-8DCF-2340D370C6CF}"/>
              </a:ext>
            </a:extLst>
          </p:cNvPr>
          <p:cNvSpPr/>
          <p:nvPr/>
        </p:nvSpPr>
        <p:spPr>
          <a:xfrm>
            <a:off x="0" y="2411643"/>
            <a:ext cx="9144000" cy="2716253"/>
          </a:xfrm>
          <a:prstGeom prst="rect">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 name="矩形 34">
            <a:extLst>
              <a:ext uri="{FF2B5EF4-FFF2-40B4-BE49-F238E27FC236}">
                <a16:creationId xmlns:a16="http://schemas.microsoft.com/office/drawing/2014/main" id="{D51318C5-7029-47FE-9C17-EFC60EEAE46C}"/>
              </a:ext>
            </a:extLst>
          </p:cNvPr>
          <p:cNvSpPr/>
          <p:nvPr/>
        </p:nvSpPr>
        <p:spPr>
          <a:xfrm>
            <a:off x="-1" y="537684"/>
            <a:ext cx="9144000" cy="2484915"/>
          </a:xfrm>
          <a:prstGeom prst="rect">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 name="组合 2">
            <a:extLst>
              <a:ext uri="{FF2B5EF4-FFF2-40B4-BE49-F238E27FC236}">
                <a16:creationId xmlns:a16="http://schemas.microsoft.com/office/drawing/2014/main" id="{DFFAAA45-5F5C-493F-B679-7675EB85C23D}"/>
              </a:ext>
            </a:extLst>
          </p:cNvPr>
          <p:cNvGrpSpPr/>
          <p:nvPr/>
        </p:nvGrpSpPr>
        <p:grpSpPr>
          <a:xfrm>
            <a:off x="616309" y="3026807"/>
            <a:ext cx="7863122" cy="1842038"/>
            <a:chOff x="616309" y="4034929"/>
            <a:chExt cx="7863122" cy="1842038"/>
          </a:xfrm>
        </p:grpSpPr>
        <p:grpSp>
          <p:nvGrpSpPr>
            <p:cNvPr id="7" name="组合 6">
              <a:extLst>
                <a:ext uri="{FF2B5EF4-FFF2-40B4-BE49-F238E27FC236}">
                  <a16:creationId xmlns:a16="http://schemas.microsoft.com/office/drawing/2014/main" id="{D79B7D41-1501-494C-9270-2117053F5D7F}"/>
                </a:ext>
              </a:extLst>
            </p:cNvPr>
            <p:cNvGrpSpPr/>
            <p:nvPr/>
          </p:nvGrpSpPr>
          <p:grpSpPr>
            <a:xfrm>
              <a:off x="664569" y="5015131"/>
              <a:ext cx="7814862" cy="715242"/>
              <a:chOff x="827937" y="2990091"/>
              <a:chExt cx="7814862" cy="715242"/>
            </a:xfrm>
          </p:grpSpPr>
          <p:sp>
            <p:nvSpPr>
              <p:cNvPr id="8" name="文本框 7">
                <a:extLst>
                  <a:ext uri="{FF2B5EF4-FFF2-40B4-BE49-F238E27FC236}">
                    <a16:creationId xmlns:a16="http://schemas.microsoft.com/office/drawing/2014/main" id="{C9EBCA00-FC92-46DE-A002-9C58D0936A04}"/>
                  </a:ext>
                </a:extLst>
              </p:cNvPr>
              <p:cNvSpPr txBox="1"/>
              <p:nvPr/>
            </p:nvSpPr>
            <p:spPr>
              <a:xfrm>
                <a:off x="5380334" y="2997447"/>
                <a:ext cx="3262465" cy="369332"/>
              </a:xfrm>
              <a:prstGeom prst="rect">
                <a:avLst/>
              </a:prstGeom>
              <a:noFill/>
            </p:spPr>
            <p:txBody>
              <a:bodyPr wrap="square" rtlCol="0">
                <a:spAutoFit/>
              </a:bodyPr>
              <a:lstStyle/>
              <a:p>
                <a:r>
                  <a:rPr lang="en-US" altLang="zh-CN" dirty="0">
                    <a:solidFill>
                      <a:srgbClr val="FF3300"/>
                    </a:solidFill>
                    <a:latin typeface="Helvetica" panose="020B0604020202020204" pitchFamily="34" charset="0"/>
                    <a:cs typeface="Helvetica" panose="020B0604020202020204" pitchFamily="34" charset="0"/>
                  </a:rPr>
                  <a:t>Threshold</a:t>
                </a:r>
                <a:r>
                  <a:rPr lang="en-US" altLang="zh-CN" dirty="0">
                    <a:latin typeface="Helvetica" panose="020B0604020202020204" pitchFamily="34" charset="0"/>
                    <a:cs typeface="Helvetica" panose="020B0604020202020204" pitchFamily="34" charset="0"/>
                  </a:rPr>
                  <a:t> of walking duration</a:t>
                </a:r>
                <a:endParaRPr lang="zh-CN" altLang="en-US" dirty="0">
                  <a:latin typeface="Helvetica" panose="020B0604020202020204" pitchFamily="34" charset="0"/>
                  <a:cs typeface="Helvetica" panose="020B0604020202020204" pitchFamily="34" charset="0"/>
                </a:endParaRPr>
              </a:p>
            </p:txBody>
          </p:sp>
          <p:grpSp>
            <p:nvGrpSpPr>
              <p:cNvPr id="9" name="组合 8">
                <a:extLst>
                  <a:ext uri="{FF2B5EF4-FFF2-40B4-BE49-F238E27FC236}">
                    <a16:creationId xmlns:a16="http://schemas.microsoft.com/office/drawing/2014/main" id="{4D4C9F7B-CECF-485E-A765-94F2F3183E5F}"/>
                  </a:ext>
                </a:extLst>
              </p:cNvPr>
              <p:cNvGrpSpPr/>
              <p:nvPr/>
            </p:nvGrpSpPr>
            <p:grpSpPr>
              <a:xfrm>
                <a:off x="827937" y="2990091"/>
                <a:ext cx="7087603" cy="715242"/>
                <a:chOff x="827937" y="2990091"/>
                <a:chExt cx="7087603" cy="715242"/>
              </a:xfrm>
            </p:grpSpPr>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BC04CE0C-B37C-4B2B-8208-1B1D8B053402}"/>
                        </a:ext>
                      </a:extLst>
                    </p:cNvPr>
                    <p:cNvSpPr txBox="1"/>
                    <p:nvPr/>
                  </p:nvSpPr>
                  <p:spPr>
                    <a:xfrm>
                      <a:off x="6501050" y="3323926"/>
                      <a:ext cx="14144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1</m:t>
                                </m:r>
                              </m:sub>
                            </m:sSub>
                            <m:r>
                              <a:rPr lang="en-US" altLang="zh-CN" i="1" smtClean="0">
                                <a:latin typeface="Cambria Math" panose="02040503050406030204" pitchFamily="18" charset="0"/>
                              </a:rPr>
                              <m:t>,</m:t>
                            </m:r>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oMath>
                        </m:oMathPara>
                      </a14:m>
                      <a:endParaRPr lang="zh-CN" altLang="en-US" dirty="0">
                        <a:latin typeface="Helvetica" panose="020B0604020202020204" pitchFamily="34" charset="0"/>
                        <a:cs typeface="Helvetica" panose="020B0604020202020204" pitchFamily="34" charset="0"/>
                      </a:endParaRPr>
                    </a:p>
                  </p:txBody>
                </p:sp>
              </mc:Choice>
              <mc:Fallback xmlns="">
                <p:sp>
                  <p:nvSpPr>
                    <p:cNvPr id="10" name="文本框 9">
                      <a:extLst>
                        <a:ext uri="{FF2B5EF4-FFF2-40B4-BE49-F238E27FC236}">
                          <a16:creationId xmlns:a16="http://schemas.microsoft.com/office/drawing/2014/main" id="{BC04CE0C-B37C-4B2B-8208-1B1D8B053402}"/>
                        </a:ext>
                      </a:extLst>
                    </p:cNvPr>
                    <p:cNvSpPr txBox="1">
                      <a:spLocks noRot="1" noChangeAspect="1" noMove="1" noResize="1" noEditPoints="1" noAdjustHandles="1" noChangeArrowheads="1" noChangeShapeType="1" noTextEdit="1"/>
                    </p:cNvSpPr>
                    <p:nvPr/>
                  </p:nvSpPr>
                  <p:spPr>
                    <a:xfrm>
                      <a:off x="6501050" y="3323926"/>
                      <a:ext cx="1414490" cy="369332"/>
                    </a:xfrm>
                    <a:prstGeom prst="rect">
                      <a:avLst/>
                    </a:prstGeom>
                    <a:blipFill>
                      <a:blip r:embed="rId3"/>
                      <a:stretch>
                        <a:fillRect/>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483B8496-8381-4344-88AD-41F9450554BA}"/>
                    </a:ext>
                  </a:extLst>
                </p:cNvPr>
                <p:cNvSpPr txBox="1"/>
                <p:nvPr/>
              </p:nvSpPr>
              <p:spPr>
                <a:xfrm>
                  <a:off x="827937" y="2990091"/>
                  <a:ext cx="3996082" cy="369332"/>
                </a:xfrm>
                <a:prstGeom prst="rect">
                  <a:avLst/>
                </a:prstGeom>
                <a:noFill/>
              </p:spPr>
              <p:txBody>
                <a:bodyPr wrap="square" rtlCol="0">
                  <a:spAutoFit/>
                </a:bodyPr>
                <a:lstStyle/>
                <a:p>
                  <a:r>
                    <a:rPr lang="en-US" altLang="zh-CN" dirty="0">
                      <a:solidFill>
                        <a:srgbClr val="FF3300"/>
                      </a:solidFill>
                      <a:latin typeface="Helvetica" panose="020B0604020202020204" pitchFamily="34" charset="0"/>
                      <a:cs typeface="Helvetica" panose="020B0604020202020204" pitchFamily="34" charset="0"/>
                    </a:rPr>
                    <a:t>Continuous</a:t>
                  </a:r>
                  <a:r>
                    <a:rPr lang="en-US" altLang="zh-CN" dirty="0">
                      <a:latin typeface="Helvetica" panose="020B0604020202020204" pitchFamily="34" charset="0"/>
                      <a:cs typeface="Helvetica" panose="020B0604020202020204" pitchFamily="34" charset="0"/>
                    </a:rPr>
                    <a:t> value of Walking duration</a:t>
                  </a:r>
                  <a:endParaRPr lang="zh-CN" altLang="en-US" dirty="0">
                    <a:latin typeface="Helvetica" panose="020B0604020202020204" pitchFamily="34" charset="0"/>
                    <a:cs typeface="Helvetica" panose="020B0604020202020204" pitchFamily="34" charset="0"/>
                  </a:endParaRP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819561E4-1D83-4ABE-950E-462F21BDF82F}"/>
                        </a:ext>
                      </a:extLst>
                    </p:cNvPr>
                    <p:cNvSpPr txBox="1"/>
                    <p:nvPr/>
                  </p:nvSpPr>
                  <p:spPr>
                    <a:xfrm>
                      <a:off x="2304840" y="3336001"/>
                      <a:ext cx="79759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1</m:t>
                                </m:r>
                              </m:sub>
                            </m:sSub>
                            <m:r>
                              <a:rPr lang="en-US" altLang="zh-CN"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2</m:t>
                                </m:r>
                              </m:sub>
                            </m:sSub>
                          </m:oMath>
                        </m:oMathPara>
                      </a14:m>
                      <a:endParaRPr lang="zh-CN" altLang="en-US" dirty="0">
                        <a:latin typeface="Helvetica" panose="020B0604020202020204" pitchFamily="34" charset="0"/>
                        <a:cs typeface="Helvetica" panose="020B0604020202020204" pitchFamily="34" charset="0"/>
                      </a:endParaRPr>
                    </a:p>
                  </p:txBody>
                </p:sp>
              </mc:Choice>
              <mc:Fallback xmlns="">
                <p:sp>
                  <p:nvSpPr>
                    <p:cNvPr id="14" name="文本框 13">
                      <a:extLst>
                        <a:ext uri="{FF2B5EF4-FFF2-40B4-BE49-F238E27FC236}">
                          <a16:creationId xmlns:a16="http://schemas.microsoft.com/office/drawing/2014/main" id="{819561E4-1D83-4ABE-950E-462F21BDF82F}"/>
                        </a:ext>
                      </a:extLst>
                    </p:cNvPr>
                    <p:cNvSpPr txBox="1">
                      <a:spLocks noRot="1" noChangeAspect="1" noMove="1" noResize="1" noEditPoints="1" noAdjustHandles="1" noChangeArrowheads="1" noChangeShapeType="1" noTextEdit="1"/>
                    </p:cNvSpPr>
                    <p:nvPr/>
                  </p:nvSpPr>
                  <p:spPr>
                    <a:xfrm>
                      <a:off x="2304840" y="3336001"/>
                      <a:ext cx="797591" cy="369332"/>
                    </a:xfrm>
                    <a:prstGeom prst="rect">
                      <a:avLst/>
                    </a:prstGeom>
                    <a:blipFill>
                      <a:blip r:embed="rId4"/>
                      <a:stretch>
                        <a:fillRect/>
                      </a:stretch>
                    </a:blipFill>
                  </p:spPr>
                  <p:txBody>
                    <a:bodyPr/>
                    <a:lstStyle/>
                    <a:p>
                      <a:r>
                        <a:rPr lang="zh-CN" altLang="en-US">
                          <a:noFill/>
                        </a:rPr>
                        <a:t> </a:t>
                      </a:r>
                    </a:p>
                  </p:txBody>
                </p:sp>
              </mc:Fallback>
            </mc:AlternateContent>
            <p:sp>
              <p:nvSpPr>
                <p:cNvPr id="15" name="箭头: V 形 14">
                  <a:extLst>
                    <a:ext uri="{FF2B5EF4-FFF2-40B4-BE49-F238E27FC236}">
                      <a16:creationId xmlns:a16="http://schemas.microsoft.com/office/drawing/2014/main" id="{E3BDFF63-0048-4E7A-A865-921ED6F1B4A9}"/>
                    </a:ext>
                  </a:extLst>
                </p:cNvPr>
                <p:cNvSpPr/>
                <p:nvPr/>
              </p:nvSpPr>
              <p:spPr>
                <a:xfrm>
                  <a:off x="4934020" y="3130611"/>
                  <a:ext cx="308752" cy="504531"/>
                </a:xfrm>
                <a:prstGeom prst="chevron">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Helvetica" panose="020B0604020202020204" pitchFamily="34" charset="0"/>
                    <a:cs typeface="Helvetica" panose="020B0604020202020204" pitchFamily="34" charset="0"/>
                  </a:endParaRPr>
                </a:p>
              </p:txBody>
            </p:sp>
          </p:grpSp>
        </p:grpSp>
        <p:sp>
          <p:nvSpPr>
            <p:cNvPr id="18" name="矩形: 圆角 17">
              <a:extLst>
                <a:ext uri="{FF2B5EF4-FFF2-40B4-BE49-F238E27FC236}">
                  <a16:creationId xmlns:a16="http://schemas.microsoft.com/office/drawing/2014/main" id="{E9530304-A1E0-4ABA-8D9A-2639B06E35CF}"/>
                </a:ext>
              </a:extLst>
            </p:cNvPr>
            <p:cNvSpPr/>
            <p:nvPr/>
          </p:nvSpPr>
          <p:spPr>
            <a:xfrm>
              <a:off x="616309" y="4865885"/>
              <a:ext cx="4044342" cy="1011082"/>
            </a:xfrm>
            <a:prstGeom prst="roundRect">
              <a:avLst/>
            </a:prstGeom>
            <a:no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elvetica" panose="020B0604020202020204" pitchFamily="34" charset="0"/>
                <a:cs typeface="Helvetica" panose="020B0604020202020204" pitchFamily="34" charset="0"/>
              </a:endParaRPr>
            </a:p>
          </p:txBody>
        </p:sp>
        <p:sp>
          <p:nvSpPr>
            <p:cNvPr id="19" name="矩形: 圆角 18">
              <a:extLst>
                <a:ext uri="{FF2B5EF4-FFF2-40B4-BE49-F238E27FC236}">
                  <a16:creationId xmlns:a16="http://schemas.microsoft.com/office/drawing/2014/main" id="{F9C95366-DA8D-4EC5-BEEF-ECC8E4B658BD}"/>
                </a:ext>
              </a:extLst>
            </p:cNvPr>
            <p:cNvSpPr/>
            <p:nvPr/>
          </p:nvSpPr>
          <p:spPr>
            <a:xfrm>
              <a:off x="5189405" y="4865885"/>
              <a:ext cx="3229981" cy="1011082"/>
            </a:xfrm>
            <a:prstGeom prst="roundRect">
              <a:avLst/>
            </a:prstGeom>
            <a:no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elvetica" panose="020B0604020202020204" pitchFamily="34" charset="0"/>
                <a:cs typeface="Helvetica" panose="020B0604020202020204" pitchFamily="34" charset="0"/>
              </a:endParaRPr>
            </a:p>
          </p:txBody>
        </p:sp>
        <p:sp>
          <p:nvSpPr>
            <p:cNvPr id="22" name="文本框 21">
              <a:extLst>
                <a:ext uri="{FF2B5EF4-FFF2-40B4-BE49-F238E27FC236}">
                  <a16:creationId xmlns:a16="http://schemas.microsoft.com/office/drawing/2014/main" id="{4BE932A4-C59E-472B-B87D-9AA94257ECEA}"/>
                </a:ext>
              </a:extLst>
            </p:cNvPr>
            <p:cNvSpPr txBox="1"/>
            <p:nvPr/>
          </p:nvSpPr>
          <p:spPr>
            <a:xfrm>
              <a:off x="858983" y="4034929"/>
              <a:ext cx="6893190" cy="646331"/>
            </a:xfrm>
            <a:prstGeom prst="rect">
              <a:avLst/>
            </a:prstGeom>
            <a:noFill/>
          </p:spPr>
          <p:txBody>
            <a:bodyPr wrap="square" rtlCol="0">
              <a:spAutoFit/>
            </a:bodyPr>
            <a:lstStyle/>
            <a:p>
              <a:r>
                <a:rPr lang="en-US" altLang="zh-CN" dirty="0">
                  <a:latin typeface="Helvetica" panose="020B0604020202020204" pitchFamily="34" charset="0"/>
                  <a:cs typeface="Helvetica" panose="020B0604020202020204" pitchFamily="34" charset="0"/>
                </a:rPr>
                <a:t>Examine the probability of</a:t>
              </a:r>
              <a:r>
                <a:rPr lang="zh-CN" altLang="en-US" dirty="0">
                  <a:latin typeface="Helvetica" panose="020B0604020202020204" pitchFamily="34" charset="0"/>
                  <a:cs typeface="Helvetica" panose="020B0604020202020204" pitchFamily="34" charset="0"/>
                </a:rPr>
                <a:t> </a:t>
              </a:r>
              <a:r>
                <a:rPr lang="en-US" altLang="zh-CN" dirty="0">
                  <a:latin typeface="Helvetica" panose="020B0604020202020204" pitchFamily="34" charset="0"/>
                  <a:cs typeface="Helvetica" panose="020B0604020202020204" pitchFamily="34" charset="0"/>
                </a:rPr>
                <a:t>accepting the </a:t>
              </a:r>
              <a:r>
                <a:rPr lang="en-US" altLang="zh-CN" dirty="0">
                  <a:solidFill>
                    <a:srgbClr val="FF3300"/>
                  </a:solidFill>
                  <a:latin typeface="Helvetica" panose="020B0604020202020204" pitchFamily="34" charset="0"/>
                  <a:cs typeface="Helvetica" panose="020B0604020202020204" pitchFamily="34" charset="0"/>
                </a:rPr>
                <a:t>given threshold</a:t>
              </a:r>
              <a:r>
                <a:rPr lang="en-US" altLang="zh-CN" dirty="0">
                  <a:latin typeface="Helvetica" panose="020B0604020202020204" pitchFamily="34" charset="0"/>
                  <a:cs typeface="Helvetica" panose="020B0604020202020204" pitchFamily="34" charset="0"/>
                </a:rPr>
                <a:t> of walking duration</a:t>
              </a:r>
            </a:p>
          </p:txBody>
        </p:sp>
      </p:grpSp>
      <p:grpSp>
        <p:nvGrpSpPr>
          <p:cNvPr id="2" name="组合 1">
            <a:extLst>
              <a:ext uri="{FF2B5EF4-FFF2-40B4-BE49-F238E27FC236}">
                <a16:creationId xmlns:a16="http://schemas.microsoft.com/office/drawing/2014/main" id="{683EF7E5-F15B-4A9A-B76A-9F7D800CD82F}"/>
              </a:ext>
            </a:extLst>
          </p:cNvPr>
          <p:cNvGrpSpPr/>
          <p:nvPr/>
        </p:nvGrpSpPr>
        <p:grpSpPr>
          <a:xfrm>
            <a:off x="514901" y="5402274"/>
            <a:ext cx="8063345" cy="800219"/>
            <a:chOff x="514901" y="2553656"/>
            <a:chExt cx="8063345" cy="800219"/>
          </a:xfrm>
        </p:grpSpPr>
        <p:sp>
          <p:nvSpPr>
            <p:cNvPr id="20" name="文本框 19">
              <a:extLst>
                <a:ext uri="{FF2B5EF4-FFF2-40B4-BE49-F238E27FC236}">
                  <a16:creationId xmlns:a16="http://schemas.microsoft.com/office/drawing/2014/main" id="{2645C0DE-3F8C-4203-B060-EAD63FF63194}"/>
                </a:ext>
              </a:extLst>
            </p:cNvPr>
            <p:cNvSpPr txBox="1"/>
            <p:nvPr/>
          </p:nvSpPr>
          <p:spPr>
            <a:xfrm>
              <a:off x="514901" y="2553656"/>
              <a:ext cx="8063345" cy="400110"/>
            </a:xfrm>
            <a:prstGeom prst="rect">
              <a:avLst/>
            </a:prstGeom>
            <a:noFill/>
          </p:spPr>
          <p:txBody>
            <a:bodyPr wrap="square" rtlCol="0">
              <a:spAutoFit/>
            </a:bodyPr>
            <a:lstStyle/>
            <a:p>
              <a:pPr marL="342900" indent="-342900">
                <a:buFont typeface="Wingdings" panose="05000000000000000000" pitchFamily="2" charset="2"/>
                <a:buChar char="l"/>
              </a:pPr>
              <a:r>
                <a:rPr lang="en-US" altLang="zh-CN" sz="2000" dirty="0">
                  <a:latin typeface="Helvetica" panose="020B0604020202020204" pitchFamily="34" charset="0"/>
                  <a:cs typeface="Helvetica" panose="020B0604020202020204" pitchFamily="34" charset="0"/>
                </a:rPr>
                <a:t>Entry point</a:t>
              </a:r>
            </a:p>
          </p:txBody>
        </p:sp>
        <p:sp>
          <p:nvSpPr>
            <p:cNvPr id="21" name="文本框 20">
              <a:extLst>
                <a:ext uri="{FF2B5EF4-FFF2-40B4-BE49-F238E27FC236}">
                  <a16:creationId xmlns:a16="http://schemas.microsoft.com/office/drawing/2014/main" id="{CE4E16B8-B776-422C-913D-345423C72D19}"/>
                </a:ext>
              </a:extLst>
            </p:cNvPr>
            <p:cNvSpPr txBox="1"/>
            <p:nvPr/>
          </p:nvSpPr>
          <p:spPr>
            <a:xfrm>
              <a:off x="858983" y="2984543"/>
              <a:ext cx="6893190" cy="369332"/>
            </a:xfrm>
            <a:prstGeom prst="rect">
              <a:avLst/>
            </a:prstGeom>
            <a:noFill/>
          </p:spPr>
          <p:txBody>
            <a:bodyPr wrap="square" rtlCol="0">
              <a:spAutoFit/>
            </a:bodyPr>
            <a:lstStyle/>
            <a:p>
              <a:r>
                <a:rPr lang="en-US" altLang="zh-CN" dirty="0">
                  <a:latin typeface="Helvetica" panose="020B0604020202020204" pitchFamily="34" charset="0"/>
                  <a:cs typeface="Helvetica" panose="020B0604020202020204" pitchFamily="34" charset="0"/>
                </a:rPr>
                <a:t>Try to explain the acceptable walking duration using </a:t>
              </a:r>
              <a:r>
                <a:rPr lang="en-US" altLang="zh-CN" dirty="0">
                  <a:solidFill>
                    <a:srgbClr val="FF3300"/>
                  </a:solidFill>
                  <a:latin typeface="Helvetica" panose="020B0604020202020204" pitchFamily="34" charset="0"/>
                  <a:cs typeface="Helvetica" panose="020B0604020202020204" pitchFamily="34" charset="0"/>
                </a:rPr>
                <a:t>probability</a:t>
              </a:r>
              <a:r>
                <a:rPr lang="en-US" altLang="zh-CN" dirty="0">
                  <a:latin typeface="Helvetica" panose="020B0604020202020204" pitchFamily="34" charset="0"/>
                  <a:cs typeface="Helvetica" panose="020B0604020202020204" pitchFamily="34" charset="0"/>
                </a:rPr>
                <a:t>.</a:t>
              </a:r>
            </a:p>
          </p:txBody>
        </p:sp>
      </p:grpSp>
      <p:sp>
        <p:nvSpPr>
          <p:cNvPr id="26" name="文本框 25">
            <a:extLst>
              <a:ext uri="{FF2B5EF4-FFF2-40B4-BE49-F238E27FC236}">
                <a16:creationId xmlns:a16="http://schemas.microsoft.com/office/drawing/2014/main" id="{2F2DC060-D47A-4470-8367-864E18116F9A}"/>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2 - </a:t>
            </a:r>
            <a:r>
              <a:rPr lang="en-US" altLang="zh-CN" sz="1400" i="1" dirty="0">
                <a:latin typeface="Times New Roman" panose="02020603050405020304" pitchFamily="18" charset="0"/>
                <a:cs typeface="Times New Roman" panose="02020603050405020304" pitchFamily="18" charset="0"/>
              </a:rPr>
              <a:t>Analyzing Willingness of Walking Duration to Transit Stations Using Socio-Demographic Characteristics</a:t>
            </a:r>
            <a:endParaRPr lang="en-US" altLang="zh-CN" i="1" dirty="0">
              <a:latin typeface="Times New Roman" panose="02020603050405020304" pitchFamily="18" charset="0"/>
              <a:cs typeface="Times New Roman" panose="02020603050405020304" pitchFamily="18" charset="0"/>
            </a:endParaRPr>
          </a:p>
        </p:txBody>
      </p:sp>
      <p:cxnSp>
        <p:nvCxnSpPr>
          <p:cNvPr id="27" name="直接连接符 26">
            <a:extLst>
              <a:ext uri="{FF2B5EF4-FFF2-40B4-BE49-F238E27FC236}">
                <a16:creationId xmlns:a16="http://schemas.microsoft.com/office/drawing/2014/main" id="{D18F1554-3EE6-46BE-B191-5CE2C3FA0591}"/>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8" name="灯片编号占位符 1">
            <a:extLst>
              <a:ext uri="{FF2B5EF4-FFF2-40B4-BE49-F238E27FC236}">
                <a16:creationId xmlns:a16="http://schemas.microsoft.com/office/drawing/2014/main" id="{DFBA74ED-AE48-4DDD-A856-32DD3A214567}"/>
              </a:ext>
            </a:extLst>
          </p:cNvPr>
          <p:cNvSpPr>
            <a:spLocks noGrp="1"/>
          </p:cNvSpPr>
          <p:nvPr>
            <p:ph type="sldNum" sz="quarter" idx="12"/>
          </p:nvPr>
        </p:nvSpPr>
        <p:spPr>
          <a:xfrm>
            <a:off x="7086600" y="6492874"/>
            <a:ext cx="2057400" cy="365125"/>
          </a:xfrm>
        </p:spPr>
        <p:txBody>
          <a:bodyPr/>
          <a:lstStyle/>
          <a:p>
            <a:fld id="{A17BB91D-344C-44E0-9148-DFE0CFF5CFC9}" type="slidenum">
              <a:rPr lang="zh-CN" altLang="en-US" smtClean="0"/>
              <a:t>87</a:t>
            </a:fld>
            <a:endParaRPr lang="zh-CN" altLang="en-US"/>
          </a:p>
        </p:txBody>
      </p:sp>
      <p:sp>
        <p:nvSpPr>
          <p:cNvPr id="29" name="文本框 28">
            <a:extLst>
              <a:ext uri="{FF2B5EF4-FFF2-40B4-BE49-F238E27FC236}">
                <a16:creationId xmlns:a16="http://schemas.microsoft.com/office/drawing/2014/main" id="{4E0DEDFF-4DC6-46FE-8347-96EC798F8767}"/>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Introduction</a:t>
            </a:r>
          </a:p>
        </p:txBody>
      </p:sp>
      <p:sp>
        <p:nvSpPr>
          <p:cNvPr id="30" name="矩形 29">
            <a:extLst>
              <a:ext uri="{FF2B5EF4-FFF2-40B4-BE49-F238E27FC236}">
                <a16:creationId xmlns:a16="http://schemas.microsoft.com/office/drawing/2014/main" id="{D30907A3-16BB-4EC7-A324-810C21DF0D6B}"/>
              </a:ext>
            </a:extLst>
          </p:cNvPr>
          <p:cNvSpPr/>
          <p:nvPr/>
        </p:nvSpPr>
        <p:spPr>
          <a:xfrm>
            <a:off x="1" y="0"/>
            <a:ext cx="736846" cy="533479"/>
          </a:xfrm>
          <a:prstGeom prst="rect">
            <a:avLst/>
          </a:prstGeom>
          <a:solidFill>
            <a:srgbClr val="FF5050"/>
          </a:solidFill>
          <a:ln w="28575" cap="flat">
            <a:solidFill>
              <a:srgbClr val="FF505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800" dirty="0">
                <a:solidFill>
                  <a:schemeClr val="bg1"/>
                </a:solidFill>
                <a:latin typeface="Helvetica" panose="020B0604020202020204" pitchFamily="34" charset="0"/>
                <a:cs typeface="Helvetica" panose="020B0604020202020204" pitchFamily="34" charset="0"/>
                <a:sym typeface="Helvetica Light"/>
              </a:rPr>
              <a:t>2</a:t>
            </a:r>
            <a:r>
              <a:rPr kumimoji="0" lang="en-US" altLang="zh-CN" sz="280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rPr>
              <a:t>.1</a:t>
            </a:r>
            <a:endParaRPr kumimoji="0" lang="zh-CN" altLang="en-US" sz="280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endParaRPr>
          </a:p>
        </p:txBody>
      </p:sp>
      <p:cxnSp>
        <p:nvCxnSpPr>
          <p:cNvPr id="31" name="直接连接符 30">
            <a:extLst>
              <a:ext uri="{FF2B5EF4-FFF2-40B4-BE49-F238E27FC236}">
                <a16:creationId xmlns:a16="http://schemas.microsoft.com/office/drawing/2014/main" id="{CB526F7B-2250-4283-B345-177879EF7F1A}"/>
              </a:ext>
            </a:extLst>
          </p:cNvPr>
          <p:cNvCxnSpPr>
            <a:cxnSpLocks/>
          </p:cNvCxnSpPr>
          <p:nvPr/>
        </p:nvCxnSpPr>
        <p:spPr>
          <a:xfrm>
            <a:off x="736847" y="533480"/>
            <a:ext cx="8407153" cy="0"/>
          </a:xfrm>
          <a:prstGeom prst="line">
            <a:avLst/>
          </a:prstGeom>
          <a:ln w="28575">
            <a:solidFill>
              <a:srgbClr val="FF5050"/>
            </a:solidFill>
          </a:ln>
        </p:spPr>
        <p:style>
          <a:lnRef idx="1">
            <a:schemeClr val="accent1"/>
          </a:lnRef>
          <a:fillRef idx="0">
            <a:schemeClr val="accent1"/>
          </a:fillRef>
          <a:effectRef idx="0">
            <a:schemeClr val="accent1"/>
          </a:effectRef>
          <a:fontRef idx="minor">
            <a:schemeClr val="tx1"/>
          </a:fontRef>
        </p:style>
      </p:cxnSp>
      <p:grpSp>
        <p:nvGrpSpPr>
          <p:cNvPr id="32" name="组合 31">
            <a:extLst>
              <a:ext uri="{FF2B5EF4-FFF2-40B4-BE49-F238E27FC236}">
                <a16:creationId xmlns:a16="http://schemas.microsoft.com/office/drawing/2014/main" id="{800E7095-77F9-4448-BE5A-2FC6EB487CF9}"/>
              </a:ext>
            </a:extLst>
          </p:cNvPr>
          <p:cNvGrpSpPr/>
          <p:nvPr/>
        </p:nvGrpSpPr>
        <p:grpSpPr>
          <a:xfrm>
            <a:off x="306570" y="591906"/>
            <a:ext cx="2604620" cy="461665"/>
            <a:chOff x="-3" y="4326643"/>
            <a:chExt cx="2604620" cy="461665"/>
          </a:xfrm>
        </p:grpSpPr>
        <p:sp>
          <p:nvSpPr>
            <p:cNvPr id="33" name="矩形 32">
              <a:extLst>
                <a:ext uri="{FF2B5EF4-FFF2-40B4-BE49-F238E27FC236}">
                  <a16:creationId xmlns:a16="http://schemas.microsoft.com/office/drawing/2014/main" id="{19A35D4B-38B7-483D-8EBD-4AB78068A285}"/>
                </a:ext>
              </a:extLst>
            </p:cNvPr>
            <p:cNvSpPr/>
            <p:nvPr/>
          </p:nvSpPr>
          <p:spPr>
            <a:xfrm>
              <a:off x="-3" y="4460785"/>
              <a:ext cx="193382" cy="193382"/>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34" name="文本框 33">
              <a:extLst>
                <a:ext uri="{FF2B5EF4-FFF2-40B4-BE49-F238E27FC236}">
                  <a16:creationId xmlns:a16="http://schemas.microsoft.com/office/drawing/2014/main" id="{7C9500A2-F44D-4185-BE2A-3690EABA75A8}"/>
                </a:ext>
              </a:extLst>
            </p:cNvPr>
            <p:cNvSpPr txBox="1"/>
            <p:nvPr/>
          </p:nvSpPr>
          <p:spPr>
            <a:xfrm>
              <a:off x="193379" y="4326643"/>
              <a:ext cx="2411238" cy="461665"/>
            </a:xfrm>
            <a:prstGeom prst="rect">
              <a:avLst/>
            </a:prstGeom>
            <a:noFill/>
          </p:spPr>
          <p:txBody>
            <a:bodyPr wrap="none" rtlCol="0">
              <a:spAutoFit/>
            </a:bodyPr>
            <a:lstStyle/>
            <a:p>
              <a:r>
                <a:rPr lang="en-US" altLang="zh-CN" sz="2400" dirty="0">
                  <a:latin typeface="Helvetica" panose="020B0604020202020204" pitchFamily="34" charset="0"/>
                  <a:ea typeface="+mj-ea"/>
                  <a:cs typeface="Helvetica" panose="020B0604020202020204" pitchFamily="34" charset="0"/>
                </a:rPr>
                <a:t>Research object</a:t>
              </a:r>
            </a:p>
          </p:txBody>
        </p:sp>
      </p:grpSp>
      <p:grpSp>
        <p:nvGrpSpPr>
          <p:cNvPr id="5" name="组合 4">
            <a:extLst>
              <a:ext uri="{FF2B5EF4-FFF2-40B4-BE49-F238E27FC236}">
                <a16:creationId xmlns:a16="http://schemas.microsoft.com/office/drawing/2014/main" id="{E9078107-71F4-47A6-B72E-B8B59609CAED}"/>
              </a:ext>
            </a:extLst>
          </p:cNvPr>
          <p:cNvGrpSpPr/>
          <p:nvPr/>
        </p:nvGrpSpPr>
        <p:grpSpPr>
          <a:xfrm>
            <a:off x="313524" y="1400710"/>
            <a:ext cx="8596862" cy="1284932"/>
            <a:chOff x="304104" y="4984691"/>
            <a:chExt cx="8596862" cy="1284932"/>
          </a:xfrm>
        </p:grpSpPr>
        <p:sp>
          <p:nvSpPr>
            <p:cNvPr id="43" name="矩形: 圆角 42">
              <a:extLst>
                <a:ext uri="{FF2B5EF4-FFF2-40B4-BE49-F238E27FC236}">
                  <a16:creationId xmlns:a16="http://schemas.microsoft.com/office/drawing/2014/main" id="{50FDBB8D-39E3-4687-BA3D-02A9BE2A6651}"/>
                </a:ext>
              </a:extLst>
            </p:cNvPr>
            <p:cNvSpPr/>
            <p:nvPr/>
          </p:nvSpPr>
          <p:spPr>
            <a:xfrm>
              <a:off x="304104" y="4984691"/>
              <a:ext cx="8498148" cy="1284932"/>
            </a:xfrm>
            <a:prstGeom prst="roundRect">
              <a:avLst/>
            </a:prstGeom>
            <a:noFill/>
            <a:ln w="1905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44" name="文本框 43">
              <a:extLst>
                <a:ext uri="{FF2B5EF4-FFF2-40B4-BE49-F238E27FC236}">
                  <a16:creationId xmlns:a16="http://schemas.microsoft.com/office/drawing/2014/main" id="{293967B1-8C86-4677-A584-B41B816DF035}"/>
                </a:ext>
              </a:extLst>
            </p:cNvPr>
            <p:cNvSpPr txBox="1"/>
            <p:nvPr/>
          </p:nvSpPr>
          <p:spPr>
            <a:xfrm>
              <a:off x="304104" y="5380018"/>
              <a:ext cx="3463223" cy="369332"/>
            </a:xfrm>
            <a:prstGeom prst="rect">
              <a:avLst/>
            </a:prstGeom>
            <a:noFill/>
          </p:spPr>
          <p:txBody>
            <a:bodyPr wrap="square" rtlCol="0">
              <a:spAutoFit/>
            </a:bodyPr>
            <a:lstStyle/>
            <a:p>
              <a:pPr marL="342900" indent="-342900">
                <a:buFont typeface="Wingdings" panose="05000000000000000000" pitchFamily="2" charset="2"/>
                <a:buChar char="l"/>
              </a:pPr>
              <a:r>
                <a:rPr lang="en-US" altLang="zh-CN" dirty="0">
                  <a:solidFill>
                    <a:srgbClr val="FF3300"/>
                  </a:solidFill>
                  <a:latin typeface="Helvetica" panose="020B0604020202020204" pitchFamily="34" charset="0"/>
                  <a:cs typeface="Helvetica" panose="020B0604020202020204" pitchFamily="34" charset="0"/>
                </a:rPr>
                <a:t>Acceptable walking duration</a:t>
              </a:r>
            </a:p>
          </p:txBody>
        </p:sp>
        <mc:AlternateContent xmlns:mc="http://schemas.openxmlformats.org/markup-compatibility/2006" xmlns:a14="http://schemas.microsoft.com/office/drawing/2010/main">
          <mc:Choice Requires="a14">
            <p:sp>
              <p:nvSpPr>
                <p:cNvPr id="45" name="文本框 44">
                  <a:extLst>
                    <a:ext uri="{FF2B5EF4-FFF2-40B4-BE49-F238E27FC236}">
                      <a16:creationId xmlns:a16="http://schemas.microsoft.com/office/drawing/2014/main" id="{94C3EDE8-4A68-4A3E-9839-2CA3AE25CD19}"/>
                    </a:ext>
                  </a:extLst>
                </p:cNvPr>
                <p:cNvSpPr txBox="1"/>
                <p:nvPr/>
              </p:nvSpPr>
              <p:spPr>
                <a:xfrm>
                  <a:off x="3931694" y="5131825"/>
                  <a:ext cx="4969272" cy="276999"/>
                </a:xfrm>
                <a:prstGeom prst="rect">
                  <a:avLst/>
                </a:prstGeom>
                <a:noFill/>
              </p:spPr>
              <p:txBody>
                <a:bodyPr wrap="square" lIns="0" tIns="0" rIns="0" bIns="0" rtlCol="0">
                  <a:spAutoFit/>
                </a:bodyPr>
                <a:lstStyle/>
                <a:p>
                  <a:pPr algn="ct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 </m:t>
                        </m:r>
                        <m:r>
                          <a:rPr lang="en-US" altLang="zh-CN" b="0" i="1" smtClean="0">
                            <a:latin typeface="Cambria Math" panose="02040503050406030204" pitchFamily="18" charset="0"/>
                          </a:rPr>
                          <m:t>𝑌</m:t>
                        </m:r>
                        <m:r>
                          <a:rPr lang="en-US" altLang="zh-CN" b="0" i="1" smtClean="0">
                            <a:latin typeface="Cambria Math" panose="02040503050406030204" pitchFamily="18" charset="0"/>
                          </a:rPr>
                          <m:t>=</m:t>
                        </m:r>
                        <m:r>
                          <a:rPr lang="en-US" altLang="zh-CN" b="0" i="1" smtClean="0">
                            <a:latin typeface="Cambria Math" panose="02040503050406030204" pitchFamily="18" charset="0"/>
                          </a:rPr>
                          <m:t>𝐹</m:t>
                        </m:r>
                        <m:d>
                          <m:dPr>
                            <m:ctrlPr>
                              <a:rPr lang="en-US" altLang="zh-CN" i="1" smtClean="0">
                                <a:latin typeface="Cambria Math" panose="02040503050406030204" pitchFamily="18" charset="0"/>
                              </a:rPr>
                            </m:ctrlPr>
                          </m:d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𝑓𝑎𝑐𝑡𝑜𝑟</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m:t>
                            </m:r>
                            <m:sSub>
                              <m:sSubPr>
                                <m:ctrlPr>
                                  <a:rPr lang="en-US" altLang="zh-CN" i="1">
                                    <a:latin typeface="Cambria Math" panose="02040503050406030204" pitchFamily="18" charset="0"/>
                                  </a:rPr>
                                </m:ctrlPr>
                              </m:sSubPr>
                              <m:e>
                                <m:r>
                                  <a:rPr lang="en-US" altLang="zh-CN" b="0" i="1">
                                    <a:latin typeface="Cambria Math" panose="02040503050406030204" pitchFamily="18" charset="0"/>
                                  </a:rPr>
                                  <m:t>𝑓𝑎𝑐𝑡𝑜𝑟</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a:latin typeface="Cambria Math" panose="02040503050406030204" pitchFamily="18" charset="0"/>
                                  </a:rPr>
                                  <m:t>𝑓𝑎𝑐𝑡𝑜𝑟</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 ……</m:t>
                            </m:r>
                          </m:e>
                        </m:d>
                      </m:oMath>
                    </m:oMathPara>
                  </a14:m>
                  <a:endParaRPr lang="zh-CN" altLang="en-US" dirty="0">
                    <a:latin typeface="Helvetica" panose="020B0604020202020204" pitchFamily="34" charset="0"/>
                    <a:cs typeface="Helvetica" panose="020B0604020202020204" pitchFamily="34" charset="0"/>
                  </a:endParaRPr>
                </a:p>
              </p:txBody>
            </p:sp>
          </mc:Choice>
          <mc:Fallback xmlns="">
            <p:sp>
              <p:nvSpPr>
                <p:cNvPr id="45" name="文本框 44">
                  <a:extLst>
                    <a:ext uri="{FF2B5EF4-FFF2-40B4-BE49-F238E27FC236}">
                      <a16:creationId xmlns:a16="http://schemas.microsoft.com/office/drawing/2014/main" id="{94C3EDE8-4A68-4A3E-9839-2CA3AE25CD19}"/>
                    </a:ext>
                  </a:extLst>
                </p:cNvPr>
                <p:cNvSpPr txBox="1">
                  <a:spLocks noRot="1" noChangeAspect="1" noMove="1" noResize="1" noEditPoints="1" noAdjustHandles="1" noChangeArrowheads="1" noChangeShapeType="1" noTextEdit="1"/>
                </p:cNvSpPr>
                <p:nvPr/>
              </p:nvSpPr>
              <p:spPr>
                <a:xfrm>
                  <a:off x="3931694" y="5131825"/>
                  <a:ext cx="4969272" cy="276999"/>
                </a:xfrm>
                <a:prstGeom prst="rect">
                  <a:avLst/>
                </a:prstGeom>
                <a:blipFill>
                  <a:blip r:embed="rId5"/>
                  <a:stretch>
                    <a:fillRect l="-736" b="-3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文本框 45">
                  <a:extLst>
                    <a:ext uri="{FF2B5EF4-FFF2-40B4-BE49-F238E27FC236}">
                      <a16:creationId xmlns:a16="http://schemas.microsoft.com/office/drawing/2014/main" id="{8A85B508-64D2-4FB0-8679-0A1006E36374}"/>
                    </a:ext>
                  </a:extLst>
                </p:cNvPr>
                <p:cNvSpPr txBox="1"/>
                <p:nvPr/>
              </p:nvSpPr>
              <p:spPr>
                <a:xfrm>
                  <a:off x="3931693" y="5522112"/>
                  <a:ext cx="4870559" cy="669992"/>
                </a:xfrm>
                <a:prstGeom prst="rect">
                  <a:avLst/>
                </a:prstGeom>
                <a:noFill/>
              </p:spPr>
              <p:txBody>
                <a:bodyPr wrap="square" rtlCol="0">
                  <a:spAutoFit/>
                </a:bodyPr>
                <a:lstStyle/>
                <a:p>
                  <a:r>
                    <a:rPr lang="en-US" altLang="zh-CN" dirty="0">
                      <a:solidFill>
                        <a:schemeClr val="tx1"/>
                      </a:solidFill>
                      <a:latin typeface="Helvetica" panose="020B0604020202020204" pitchFamily="34" charset="0"/>
                      <a:cs typeface="Helvetica" panose="020B0604020202020204" pitchFamily="34" charset="0"/>
                    </a:rPr>
                    <a:t>Where</a:t>
                  </a:r>
                  <a:r>
                    <a:rPr lang="zh-CN" altLang="en-US" dirty="0">
                      <a:solidFill>
                        <a:schemeClr val="tx1"/>
                      </a:solidFill>
                      <a:latin typeface="Helvetica" panose="020B0604020202020204" pitchFamily="34" charset="0"/>
                      <a:cs typeface="Helvetica" panose="020B0604020202020204" pitchFamily="34" charset="0"/>
                    </a:rPr>
                    <a:t> </a:t>
                  </a:r>
                  <a:r>
                    <a:rPr lang="en-US" altLang="zh-CN" dirty="0">
                      <a:solidFill>
                        <a:schemeClr val="tx1"/>
                      </a:solidFill>
                      <a:latin typeface="Helvetica" panose="020B0604020202020204" pitchFamily="34" charset="0"/>
                      <a:cs typeface="Helvetica" panose="020B0604020202020204" pitchFamily="34" charset="0"/>
                    </a:rPr>
                    <a:t>the</a:t>
                  </a:r>
                  <a:r>
                    <a:rPr lang="zh-CN" altLang="en-US" dirty="0">
                      <a:solidFill>
                        <a:schemeClr val="tx1"/>
                      </a:solidFill>
                      <a:latin typeface="Helvetica" panose="020B0604020202020204" pitchFamily="34" charset="0"/>
                      <a:cs typeface="Helvetica" panose="020B0604020202020204" pitchFamily="34" charset="0"/>
                    </a:rPr>
                    <a:t> </a:t>
                  </a:r>
                  <a14:m>
                    <m:oMath xmlns:m="http://schemas.openxmlformats.org/officeDocument/2006/math">
                      <m:r>
                        <a:rPr lang="en-US" altLang="zh-CN" b="0" i="1" smtClean="0">
                          <a:solidFill>
                            <a:schemeClr val="tx1"/>
                          </a:solidFill>
                          <a:latin typeface="Cambria Math" panose="02040503050406030204" pitchFamily="18" charset="0"/>
                        </a:rPr>
                        <m:t>𝑌</m:t>
                      </m:r>
                    </m:oMath>
                  </a14:m>
                  <a:r>
                    <a:rPr lang="en-US" altLang="zh-CN" dirty="0">
                      <a:solidFill>
                        <a:schemeClr val="tx1"/>
                      </a:solidFill>
                      <a:latin typeface="Helvetica" panose="020B0604020202020204" pitchFamily="34" charset="0"/>
                      <a:cs typeface="Helvetica" panose="020B0604020202020204" pitchFamily="34" charset="0"/>
                    </a:rPr>
                    <a:t> is the </a:t>
                  </a:r>
                  <a:r>
                    <a:rPr lang="en-US" altLang="zh-CN" dirty="0">
                      <a:solidFill>
                        <a:srgbClr val="FF3300"/>
                      </a:solidFill>
                      <a:latin typeface="Helvetica" panose="020B0604020202020204" pitchFamily="34" charset="0"/>
                      <a:cs typeface="Helvetica" panose="020B0604020202020204" pitchFamily="34" charset="0"/>
                    </a:rPr>
                    <a:t>acceptable</a:t>
                  </a:r>
                  <a:r>
                    <a:rPr lang="en-US" altLang="zh-CN" dirty="0">
                      <a:solidFill>
                        <a:schemeClr val="tx1"/>
                      </a:solidFill>
                      <a:latin typeface="Helvetica" panose="020B0604020202020204" pitchFamily="34" charset="0"/>
                      <a:cs typeface="Helvetica" panose="020B0604020202020204" pitchFamily="34" charset="0"/>
                    </a:rPr>
                    <a:t> walking duration for the people with those factors</a:t>
                  </a:r>
                </a:p>
              </p:txBody>
            </p:sp>
          </mc:Choice>
          <mc:Fallback xmlns="">
            <p:sp>
              <p:nvSpPr>
                <p:cNvPr id="46" name="文本框 45">
                  <a:extLst>
                    <a:ext uri="{FF2B5EF4-FFF2-40B4-BE49-F238E27FC236}">
                      <a16:creationId xmlns:a16="http://schemas.microsoft.com/office/drawing/2014/main" id="{8A85B508-64D2-4FB0-8679-0A1006E36374}"/>
                    </a:ext>
                  </a:extLst>
                </p:cNvPr>
                <p:cNvSpPr txBox="1">
                  <a:spLocks noRot="1" noChangeAspect="1" noMove="1" noResize="1" noEditPoints="1" noAdjustHandles="1" noChangeArrowheads="1" noChangeShapeType="1" noTextEdit="1"/>
                </p:cNvSpPr>
                <p:nvPr/>
              </p:nvSpPr>
              <p:spPr>
                <a:xfrm>
                  <a:off x="3931693" y="5522112"/>
                  <a:ext cx="4870559" cy="669992"/>
                </a:xfrm>
                <a:prstGeom prst="rect">
                  <a:avLst/>
                </a:prstGeom>
                <a:blipFill>
                  <a:blip r:embed="rId6"/>
                  <a:stretch>
                    <a:fillRect l="-1128" t="-5455" b="-10000"/>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373822023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a:extLst>
              <a:ext uri="{FF2B5EF4-FFF2-40B4-BE49-F238E27FC236}">
                <a16:creationId xmlns:a16="http://schemas.microsoft.com/office/drawing/2014/main" id="{6BFEB35D-6BCD-4611-98C5-030812D9FDB4}"/>
              </a:ext>
            </a:extLst>
          </p:cNvPr>
          <p:cNvSpPr/>
          <p:nvPr/>
        </p:nvSpPr>
        <p:spPr>
          <a:xfrm>
            <a:off x="-1" y="537685"/>
            <a:ext cx="9144000" cy="4305506"/>
          </a:xfrm>
          <a:prstGeom prst="rect">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569A348F-8472-4C4D-9E9E-EA67A912B7B0}"/>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2 - </a:t>
            </a:r>
            <a:r>
              <a:rPr lang="en-US" altLang="zh-CN" sz="1400" i="1" dirty="0">
                <a:latin typeface="Times New Roman" panose="02020603050405020304" pitchFamily="18" charset="0"/>
                <a:cs typeface="Times New Roman" panose="02020603050405020304" pitchFamily="18" charset="0"/>
              </a:rPr>
              <a:t>Analyzing Willingness of Walking Duration to Transit Stations Using Socio-Demographic Characteristics</a:t>
            </a:r>
            <a:endParaRPr lang="en-US" altLang="zh-CN" i="1" dirty="0">
              <a:latin typeface="Times New Roman" panose="02020603050405020304" pitchFamily="18" charset="0"/>
              <a:cs typeface="Times New Roman" panose="02020603050405020304" pitchFamily="18" charset="0"/>
            </a:endParaRPr>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Result and Discussion</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rgbClr val="FF5050"/>
          </a:solidFill>
          <a:ln w="28575" cap="flat">
            <a:solidFill>
              <a:srgbClr val="FF505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800" dirty="0">
                <a:solidFill>
                  <a:schemeClr val="bg1"/>
                </a:solidFill>
                <a:latin typeface="Helvetica" panose="020B0604020202020204" pitchFamily="34" charset="0"/>
                <a:cs typeface="Helvetica" panose="020B0604020202020204" pitchFamily="34" charset="0"/>
                <a:sym typeface="Helvetica Light"/>
              </a:rPr>
              <a:t>2.6</a:t>
            </a:r>
            <a:endParaRPr kumimoji="0" lang="zh-CN" altLang="en-US" sz="2800" b="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rgbClr val="FF5050"/>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3C33A666-FC17-4404-BCCE-9038523E6DA9}"/>
              </a:ext>
            </a:extLst>
          </p:cNvPr>
          <p:cNvSpPr>
            <a:spLocks noGrp="1"/>
          </p:cNvSpPr>
          <p:nvPr>
            <p:ph type="sldNum" sz="quarter" idx="12"/>
          </p:nvPr>
        </p:nvSpPr>
        <p:spPr/>
        <p:txBody>
          <a:bodyPr/>
          <a:lstStyle/>
          <a:p>
            <a:fld id="{A17BB91D-344C-44E0-9148-DFE0CFF5CFC9}" type="slidenum">
              <a:rPr lang="zh-CN" altLang="en-US" smtClean="0"/>
              <a:t>88</a:t>
            </a:fld>
            <a:endParaRPr lang="zh-CN" altLang="en-US"/>
          </a:p>
        </p:txBody>
      </p:sp>
      <p:grpSp>
        <p:nvGrpSpPr>
          <p:cNvPr id="15" name="组合 14">
            <a:extLst>
              <a:ext uri="{FF2B5EF4-FFF2-40B4-BE49-F238E27FC236}">
                <a16:creationId xmlns:a16="http://schemas.microsoft.com/office/drawing/2014/main" id="{D81B395F-7A60-4ADD-A0FE-819742B6B704}"/>
              </a:ext>
            </a:extLst>
          </p:cNvPr>
          <p:cNvGrpSpPr/>
          <p:nvPr/>
        </p:nvGrpSpPr>
        <p:grpSpPr>
          <a:xfrm>
            <a:off x="306570" y="591906"/>
            <a:ext cx="3580848" cy="461665"/>
            <a:chOff x="-3" y="4326643"/>
            <a:chExt cx="3580848" cy="461665"/>
          </a:xfrm>
        </p:grpSpPr>
        <p:sp>
          <p:nvSpPr>
            <p:cNvPr id="16" name="矩形 15">
              <a:extLst>
                <a:ext uri="{FF2B5EF4-FFF2-40B4-BE49-F238E27FC236}">
                  <a16:creationId xmlns:a16="http://schemas.microsoft.com/office/drawing/2014/main" id="{999FA73E-183D-4776-9C0A-75F060B0F7F9}"/>
                </a:ext>
              </a:extLst>
            </p:cNvPr>
            <p:cNvSpPr/>
            <p:nvPr/>
          </p:nvSpPr>
          <p:spPr>
            <a:xfrm>
              <a:off x="-3" y="4460785"/>
              <a:ext cx="193382" cy="193382"/>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17" name="文本框 16">
              <a:extLst>
                <a:ext uri="{FF2B5EF4-FFF2-40B4-BE49-F238E27FC236}">
                  <a16:creationId xmlns:a16="http://schemas.microsoft.com/office/drawing/2014/main" id="{0AD80B9A-32C1-419D-A196-7DC6042C6489}"/>
                </a:ext>
              </a:extLst>
            </p:cNvPr>
            <p:cNvSpPr txBox="1"/>
            <p:nvPr/>
          </p:nvSpPr>
          <p:spPr>
            <a:xfrm>
              <a:off x="193379" y="4326643"/>
              <a:ext cx="3387466" cy="461665"/>
            </a:xfrm>
            <a:prstGeom prst="rect">
              <a:avLst/>
            </a:prstGeom>
            <a:noFill/>
          </p:spPr>
          <p:txBody>
            <a:bodyPr wrap="none" rtlCol="0">
              <a:spAutoFit/>
            </a:bodyPr>
            <a:lstStyle/>
            <a:p>
              <a:r>
                <a:rPr lang="en-US" altLang="zh-CN" sz="2400" dirty="0">
                  <a:latin typeface="Helvetica" panose="020B0604020202020204" pitchFamily="34" charset="0"/>
                  <a:ea typeface="+mj-ea"/>
                  <a:cs typeface="Helvetica" panose="020B0604020202020204" pitchFamily="34" charset="0"/>
                </a:rPr>
                <a:t>Evaluation of prediction</a:t>
              </a:r>
            </a:p>
          </p:txBody>
        </p:sp>
      </p:grpSp>
      <p:sp>
        <p:nvSpPr>
          <p:cNvPr id="23" name="文本框 22">
            <a:extLst>
              <a:ext uri="{FF2B5EF4-FFF2-40B4-BE49-F238E27FC236}">
                <a16:creationId xmlns:a16="http://schemas.microsoft.com/office/drawing/2014/main" id="{C6F575CE-C69A-49A5-968F-7FE3A1DA973D}"/>
              </a:ext>
            </a:extLst>
          </p:cNvPr>
          <p:cNvSpPr txBox="1"/>
          <p:nvPr/>
        </p:nvSpPr>
        <p:spPr>
          <a:xfrm>
            <a:off x="489527" y="1111996"/>
            <a:ext cx="4649030" cy="400110"/>
          </a:xfrm>
          <a:prstGeom prst="rect">
            <a:avLst/>
          </a:prstGeom>
          <a:noFill/>
        </p:spPr>
        <p:txBody>
          <a:bodyPr wrap="none" rtlCol="0">
            <a:spAutoFit/>
          </a:bodyPr>
          <a:lstStyle/>
          <a:p>
            <a:pPr marL="457200" indent="-457200">
              <a:buFont typeface="Wingdings" panose="05000000000000000000" pitchFamily="2" charset="2"/>
              <a:buChar char="l"/>
            </a:pPr>
            <a:r>
              <a:rPr lang="en-US" altLang="zh-CN" sz="2000" dirty="0">
                <a:latin typeface="Helvetica" panose="020B0604020202020204" pitchFamily="34" charset="0"/>
                <a:cs typeface="Helvetica" panose="020B0604020202020204" pitchFamily="34" charset="0"/>
              </a:rPr>
              <a:t>Evaluation of </a:t>
            </a:r>
            <a:r>
              <a:rPr lang="en-US" altLang="zh-CN" sz="2000" dirty="0">
                <a:solidFill>
                  <a:srgbClr val="FF3300"/>
                </a:solidFill>
                <a:latin typeface="Helvetica" panose="020B0604020202020204" pitchFamily="34" charset="0"/>
                <a:cs typeface="Helvetica" panose="020B0604020202020204" pitchFamily="34" charset="0"/>
              </a:rPr>
              <a:t>13 minutes</a:t>
            </a:r>
            <a:r>
              <a:rPr lang="en-US" altLang="zh-CN" sz="2000" dirty="0">
                <a:latin typeface="Helvetica" panose="020B0604020202020204" pitchFamily="34" charset="0"/>
                <a:cs typeface="Helvetica" panose="020B0604020202020204" pitchFamily="34" charset="0"/>
              </a:rPr>
              <a:t> threshold </a:t>
            </a:r>
            <a:endParaRPr lang="zh-CN" altLang="en-US" sz="2000" dirty="0">
              <a:latin typeface="Helvetica" panose="020B0604020202020204" pitchFamily="34" charset="0"/>
              <a:cs typeface="Helvetica" panose="020B0604020202020204" pitchFamily="34" charset="0"/>
            </a:endParaRPr>
          </a:p>
        </p:txBody>
      </p:sp>
      <p:pic>
        <p:nvPicPr>
          <p:cNvPr id="24" name="图片 23">
            <a:extLst>
              <a:ext uri="{FF2B5EF4-FFF2-40B4-BE49-F238E27FC236}">
                <a16:creationId xmlns:a16="http://schemas.microsoft.com/office/drawing/2014/main" id="{50C5C331-359B-4521-BEE0-A1ACBF9C4D6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7512" y="1609940"/>
            <a:ext cx="5040000" cy="3029361"/>
          </a:xfrm>
          <a:prstGeom prst="rect">
            <a:avLst/>
          </a:prstGeom>
          <a:noFill/>
          <a:ln>
            <a:noFill/>
          </a:ln>
        </p:spPr>
      </p:pic>
      <p:sp>
        <p:nvSpPr>
          <p:cNvPr id="26" name="矩形 25">
            <a:extLst>
              <a:ext uri="{FF2B5EF4-FFF2-40B4-BE49-F238E27FC236}">
                <a16:creationId xmlns:a16="http://schemas.microsoft.com/office/drawing/2014/main" id="{5A650565-4240-4998-A147-16F70105C2EA}"/>
              </a:ext>
            </a:extLst>
          </p:cNvPr>
          <p:cNvSpPr/>
          <p:nvPr/>
        </p:nvSpPr>
        <p:spPr>
          <a:xfrm>
            <a:off x="6269604" y="2924566"/>
            <a:ext cx="2667718" cy="400110"/>
          </a:xfrm>
          <a:prstGeom prst="rect">
            <a:avLst/>
          </a:prstGeom>
          <a:ln w="19050">
            <a:solidFill>
              <a:srgbClr val="FF5050"/>
            </a:solidFill>
            <a:prstDash val="dash"/>
          </a:ln>
        </p:spPr>
        <p:txBody>
          <a:bodyPr wrap="none">
            <a:spAutoFit/>
          </a:bodyPr>
          <a:lstStyle/>
          <a:p>
            <a:pPr>
              <a:spcAft>
                <a:spcPts val="600"/>
              </a:spcAft>
            </a:pPr>
            <a:r>
              <a:rPr lang="en-US" altLang="zh-CN" sz="2000" kern="100" dirty="0">
                <a:latin typeface="Helvetica" panose="020B0604020202020204" pitchFamily="34" charset="0"/>
                <a:cs typeface="Helvetica" panose="020B0604020202020204" pitchFamily="34" charset="0"/>
              </a:rPr>
              <a:t>Slightly high precision</a:t>
            </a:r>
          </a:p>
        </p:txBody>
      </p:sp>
      <p:sp>
        <p:nvSpPr>
          <p:cNvPr id="27" name="矩形 26">
            <a:extLst>
              <a:ext uri="{FF2B5EF4-FFF2-40B4-BE49-F238E27FC236}">
                <a16:creationId xmlns:a16="http://schemas.microsoft.com/office/drawing/2014/main" id="{F73FC422-84C6-4CBE-8054-6742FB6F8771}"/>
              </a:ext>
            </a:extLst>
          </p:cNvPr>
          <p:cNvSpPr/>
          <p:nvPr/>
        </p:nvSpPr>
        <p:spPr>
          <a:xfrm>
            <a:off x="508654" y="5063810"/>
            <a:ext cx="8126690" cy="1200329"/>
          </a:xfrm>
          <a:prstGeom prst="rect">
            <a:avLst/>
          </a:prstGeom>
        </p:spPr>
        <p:txBody>
          <a:bodyPr wrap="square">
            <a:spAutoFit/>
          </a:bodyPr>
          <a:lstStyle/>
          <a:p>
            <a:pPr marL="285750" indent="-285750">
              <a:buFont typeface="Wingdings" panose="05000000000000000000" pitchFamily="2" charset="2"/>
              <a:buChar char="Ø"/>
            </a:pPr>
            <a:r>
              <a:rPr lang="en-US" altLang="zh-CN" dirty="0">
                <a:latin typeface="Helvetica" panose="020B0604020202020204" pitchFamily="34" charset="0"/>
                <a:cs typeface="Helvetica" panose="020B0604020202020204" pitchFamily="34" charset="0"/>
              </a:rPr>
              <a:t>The threshold of 13 minute is not a </a:t>
            </a:r>
            <a:r>
              <a:rPr lang="en-US" altLang="zh-CN" dirty="0">
                <a:solidFill>
                  <a:srgbClr val="FF3300"/>
                </a:solidFill>
                <a:latin typeface="Helvetica" panose="020B0604020202020204" pitchFamily="34" charset="0"/>
                <a:cs typeface="Helvetica" panose="020B0604020202020204" pitchFamily="34" charset="0"/>
              </a:rPr>
              <a:t>commonly acceptable</a:t>
            </a:r>
            <a:r>
              <a:rPr lang="en-US" altLang="zh-CN" dirty="0">
                <a:latin typeface="Helvetica" panose="020B0604020202020204" pitchFamily="34" charset="0"/>
                <a:cs typeface="Helvetica" panose="020B0604020202020204" pitchFamily="34" charset="0"/>
              </a:rPr>
              <a:t> walking duration</a:t>
            </a:r>
          </a:p>
          <a:p>
            <a:pPr marL="285750" indent="-285750">
              <a:buFont typeface="Wingdings" panose="05000000000000000000" pitchFamily="2" charset="2"/>
              <a:buChar char="Ø"/>
            </a:pPr>
            <a:r>
              <a:rPr lang="en-US" altLang="zh-CN" dirty="0">
                <a:latin typeface="Helvetica" panose="020B0604020202020204" pitchFamily="34" charset="0"/>
                <a:cs typeface="Helvetica" panose="020B0604020202020204" pitchFamily="34" charset="0"/>
              </a:rPr>
              <a:t>Some one who can accept this threshold can be considered to have some </a:t>
            </a:r>
            <a:r>
              <a:rPr lang="en-US" altLang="zh-CN" dirty="0">
                <a:solidFill>
                  <a:srgbClr val="FF3300"/>
                </a:solidFill>
                <a:latin typeface="Helvetica" panose="020B0604020202020204" pitchFamily="34" charset="0"/>
                <a:cs typeface="Helvetica" panose="020B0604020202020204" pitchFamily="34" charset="0"/>
              </a:rPr>
              <a:t>specific characteristics</a:t>
            </a:r>
            <a:r>
              <a:rPr lang="en-US" altLang="zh-CN" dirty="0">
                <a:latin typeface="Helvetica" panose="020B0604020202020204" pitchFamily="34" charset="0"/>
                <a:cs typeface="Helvetica" panose="020B0604020202020204" pitchFamily="34" charset="0"/>
              </a:rPr>
              <a:t>. </a:t>
            </a:r>
          </a:p>
          <a:p>
            <a:pPr marL="285750" indent="-285750">
              <a:buFont typeface="Wingdings" panose="05000000000000000000" pitchFamily="2" charset="2"/>
              <a:buChar char="Ø"/>
            </a:pPr>
            <a:r>
              <a:rPr lang="en-US" altLang="zh-CN" dirty="0">
                <a:latin typeface="Helvetica" panose="020B0604020202020204" pitchFamily="34" charset="0"/>
                <a:cs typeface="Helvetica" panose="020B0604020202020204" pitchFamily="34" charset="0"/>
              </a:rPr>
              <a:t>The features are </a:t>
            </a:r>
            <a:r>
              <a:rPr lang="en-US" altLang="zh-CN" dirty="0">
                <a:solidFill>
                  <a:srgbClr val="FF3300"/>
                </a:solidFill>
                <a:latin typeface="Helvetica" panose="020B0604020202020204" pitchFamily="34" charset="0"/>
                <a:cs typeface="Helvetica" panose="020B0604020202020204" pitchFamily="34" charset="0"/>
              </a:rPr>
              <a:t>significant</a:t>
            </a:r>
            <a:r>
              <a:rPr lang="en-US" altLang="zh-CN" dirty="0">
                <a:latin typeface="Helvetica" panose="020B0604020202020204" pitchFamily="34" charset="0"/>
                <a:cs typeface="Helvetica" panose="020B0604020202020204" pitchFamily="34" charset="0"/>
              </a:rPr>
              <a:t> at this threshold.</a:t>
            </a:r>
          </a:p>
        </p:txBody>
      </p:sp>
    </p:spTree>
    <p:extLst>
      <p:ext uri="{BB962C8B-B14F-4D97-AF65-F5344CB8AC3E}">
        <p14:creationId xmlns:p14="http://schemas.microsoft.com/office/powerpoint/2010/main" val="338607756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AFC21D3-40FD-42FA-AE8D-097E4F8DA96C}"/>
              </a:ext>
            </a:extLst>
          </p:cNvPr>
          <p:cNvSpPr/>
          <p:nvPr/>
        </p:nvSpPr>
        <p:spPr>
          <a:xfrm>
            <a:off x="0" y="537684"/>
            <a:ext cx="9143998" cy="4489219"/>
          </a:xfrm>
          <a:prstGeom prst="rect">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elvetica" panose="020B0604020202020204" pitchFamily="34" charset="0"/>
              <a:cs typeface="Helvetica" panose="020B0604020202020204" pitchFamily="34" charset="0"/>
            </a:endParaRPr>
          </a:p>
        </p:txBody>
      </p:sp>
      <p:sp>
        <p:nvSpPr>
          <p:cNvPr id="9" name="文本框 8">
            <a:extLst>
              <a:ext uri="{FF2B5EF4-FFF2-40B4-BE49-F238E27FC236}">
                <a16:creationId xmlns:a16="http://schemas.microsoft.com/office/drawing/2014/main" id="{569A348F-8472-4C4D-9E9E-EA67A912B7B0}"/>
              </a:ext>
            </a:extLst>
          </p:cNvPr>
          <p:cNvSpPr txBox="1"/>
          <p:nvPr/>
        </p:nvSpPr>
        <p:spPr>
          <a:xfrm>
            <a:off x="-1" y="6488668"/>
            <a:ext cx="9144001" cy="584775"/>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3 - Analysis on the characteristics of transit ridership and land use</a:t>
            </a:r>
            <a:endParaRPr lang="en-US" altLang="zh-CN" sz="1400" i="1" dirty="0">
              <a:latin typeface="Times New Roman" panose="02020603050405020304" pitchFamily="18" charset="0"/>
              <a:cs typeface="Times New Roman" panose="02020603050405020304" pitchFamily="18" charset="0"/>
            </a:endParaRPr>
          </a:p>
          <a:p>
            <a:endParaRPr lang="en-US" altLang="zh-CN" sz="1400" i="1" dirty="0">
              <a:latin typeface="Times New Roman" panose="02020603050405020304" pitchFamily="18" charset="0"/>
              <a:cs typeface="Times New Roman" panose="02020603050405020304" pitchFamily="18" charset="0"/>
            </a:endParaRPr>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Characteristics of transit ridership and land use</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chemeClr val="accent6"/>
          </a:solidFill>
          <a:ln w="28575" cap="flat">
            <a:solidFill>
              <a:schemeClr val="accent6"/>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2800" b="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rPr>
              <a:t>3.3</a:t>
            </a:r>
            <a:endParaRPr kumimoji="0" lang="zh-CN" altLang="en-US" sz="2800" b="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7505965D-C0D8-4340-A73F-2B20B6AAF124}"/>
              </a:ext>
            </a:extLst>
          </p:cNvPr>
          <p:cNvSpPr>
            <a:spLocks noGrp="1"/>
          </p:cNvSpPr>
          <p:nvPr>
            <p:ph type="sldNum" sz="quarter" idx="12"/>
          </p:nvPr>
        </p:nvSpPr>
        <p:spPr/>
        <p:txBody>
          <a:bodyPr/>
          <a:lstStyle/>
          <a:p>
            <a:fld id="{A17BB91D-344C-44E0-9148-DFE0CFF5CFC9}" type="slidenum">
              <a:rPr lang="zh-CN" altLang="en-US" smtClean="0"/>
              <a:t>89</a:t>
            </a:fld>
            <a:endParaRPr lang="zh-CN" altLang="en-US"/>
          </a:p>
        </p:txBody>
      </p:sp>
      <p:graphicFrame>
        <p:nvGraphicFramePr>
          <p:cNvPr id="11" name="表格 10">
            <a:extLst>
              <a:ext uri="{FF2B5EF4-FFF2-40B4-BE49-F238E27FC236}">
                <a16:creationId xmlns:a16="http://schemas.microsoft.com/office/drawing/2014/main" id="{092D37FB-9524-4690-8D9C-D5BAFF74C649}"/>
              </a:ext>
            </a:extLst>
          </p:cNvPr>
          <p:cNvGraphicFramePr>
            <a:graphicFrameLocks noGrp="1"/>
          </p:cNvGraphicFramePr>
          <p:nvPr>
            <p:extLst/>
          </p:nvPr>
        </p:nvGraphicFramePr>
        <p:xfrm>
          <a:off x="789725" y="1645320"/>
          <a:ext cx="7564548" cy="3149483"/>
        </p:xfrm>
        <a:graphic>
          <a:graphicData uri="http://schemas.openxmlformats.org/drawingml/2006/table">
            <a:tbl>
              <a:tblPr/>
              <a:tblGrid>
                <a:gridCol w="742647">
                  <a:extLst>
                    <a:ext uri="{9D8B030D-6E8A-4147-A177-3AD203B41FA5}">
                      <a16:colId xmlns:a16="http://schemas.microsoft.com/office/drawing/2014/main" val="3948310603"/>
                    </a:ext>
                  </a:extLst>
                </a:gridCol>
                <a:gridCol w="1099113">
                  <a:extLst>
                    <a:ext uri="{9D8B030D-6E8A-4147-A177-3AD203B41FA5}">
                      <a16:colId xmlns:a16="http://schemas.microsoft.com/office/drawing/2014/main" val="3782086755"/>
                    </a:ext>
                  </a:extLst>
                </a:gridCol>
                <a:gridCol w="1277349">
                  <a:extLst>
                    <a:ext uri="{9D8B030D-6E8A-4147-A177-3AD203B41FA5}">
                      <a16:colId xmlns:a16="http://schemas.microsoft.com/office/drawing/2014/main" val="1718070881"/>
                    </a:ext>
                  </a:extLst>
                </a:gridCol>
                <a:gridCol w="980292">
                  <a:extLst>
                    <a:ext uri="{9D8B030D-6E8A-4147-A177-3AD203B41FA5}">
                      <a16:colId xmlns:a16="http://schemas.microsoft.com/office/drawing/2014/main" val="2778408328"/>
                    </a:ext>
                  </a:extLst>
                </a:gridCol>
                <a:gridCol w="1188233">
                  <a:extLst>
                    <a:ext uri="{9D8B030D-6E8A-4147-A177-3AD203B41FA5}">
                      <a16:colId xmlns:a16="http://schemas.microsoft.com/office/drawing/2014/main" val="1106791722"/>
                    </a:ext>
                  </a:extLst>
                </a:gridCol>
                <a:gridCol w="1084259">
                  <a:extLst>
                    <a:ext uri="{9D8B030D-6E8A-4147-A177-3AD203B41FA5}">
                      <a16:colId xmlns:a16="http://schemas.microsoft.com/office/drawing/2014/main" val="1531589913"/>
                    </a:ext>
                  </a:extLst>
                </a:gridCol>
                <a:gridCol w="1192655">
                  <a:extLst>
                    <a:ext uri="{9D8B030D-6E8A-4147-A177-3AD203B41FA5}">
                      <a16:colId xmlns:a16="http://schemas.microsoft.com/office/drawing/2014/main" val="1318883608"/>
                    </a:ext>
                  </a:extLst>
                </a:gridCol>
              </a:tblGrid>
              <a:tr h="562199">
                <a:tc>
                  <a:txBody>
                    <a:bodyPr/>
                    <a:lstStyle/>
                    <a:p>
                      <a:pPr algn="ctr" fontAlgn="ctr"/>
                      <a:r>
                        <a:rPr lang="en-US" sz="1600" b="0" i="0" u="none" strike="noStrike"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Type</a:t>
                      </a:r>
                    </a:p>
                  </a:txBody>
                  <a:tcPr marL="11319" marR="11319" marT="11319"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Station</a:t>
                      </a:r>
                    </a:p>
                    <a:p>
                      <a:pPr algn="ctr" fontAlgn="ctr"/>
                      <a:r>
                        <a:rPr lang="en-US" altLang="zh-CN" sz="1600" b="0" i="0" u="none" strike="noStrike"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No.</a:t>
                      </a:r>
                      <a:endParaRPr lang="en-US" sz="1600" b="0" i="0" u="none" strike="noStrike" dirty="0">
                        <a:solidFill>
                          <a:srgbClr val="000000"/>
                        </a:solidFill>
                        <a:effectLst/>
                        <a:latin typeface="Helvetica" panose="020B0604020202020204" pitchFamily="34" charset="0"/>
                        <a:ea typeface="等线" panose="02010600030101010101" pitchFamily="2" charset="-122"/>
                        <a:cs typeface="Helvetica" panose="020B0604020202020204" pitchFamily="34" charset="0"/>
                      </a:endParaRPr>
                    </a:p>
                  </a:txBody>
                  <a:tcPr marL="11319" marR="11319" marT="11319"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Population-density</a:t>
                      </a:r>
                    </a:p>
                  </a:txBody>
                  <a:tcPr marL="11319" marR="11319" marT="11319"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Office</a:t>
                      </a:r>
                    </a:p>
                  </a:txBody>
                  <a:tcPr marL="11319" marR="11319" marT="11319"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Commerce</a:t>
                      </a:r>
                    </a:p>
                  </a:txBody>
                  <a:tcPr marL="11319" marR="11319" marT="11319"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Residence</a:t>
                      </a:r>
                    </a:p>
                  </a:txBody>
                  <a:tcPr marL="11319" marR="11319" marT="11319"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Education</a:t>
                      </a:r>
                    </a:p>
                  </a:txBody>
                  <a:tcPr marL="11319" marR="11319" marT="11319"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1662910"/>
                  </a:ext>
                </a:extLst>
              </a:tr>
              <a:tr h="287476">
                <a:tc rowSpan="9">
                  <a:txBody>
                    <a:bodyPr/>
                    <a:lstStyle/>
                    <a:p>
                      <a:pPr algn="ctr" fontAlgn="ctr"/>
                      <a:r>
                        <a:rPr lang="en-US" sz="1600" b="0" i="0" u="none" strike="noStrike" dirty="0">
                          <a:solidFill>
                            <a:srgbClr val="FF3300"/>
                          </a:solidFill>
                          <a:effectLst/>
                          <a:latin typeface="Helvetica" panose="020B0604020202020204" pitchFamily="34" charset="0"/>
                          <a:ea typeface="等线" panose="02010600030101010101" pitchFamily="2" charset="-122"/>
                          <a:cs typeface="Helvetica" panose="020B0604020202020204" pitchFamily="34" charset="0"/>
                        </a:rPr>
                        <a:t>Low-density residence</a:t>
                      </a:r>
                    </a:p>
                  </a:txBody>
                  <a:tcPr marL="102341" marR="102341" marT="51170" marB="51170" vert="vert270" anchor="ctr">
                    <a:lnL>
                      <a:noFill/>
                    </a:lnL>
                    <a:lnR w="635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en-US" altLang="zh-CN" sz="1600" b="0" i="0" u="none" strike="noStrike"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30</a:t>
                      </a:r>
                    </a:p>
                  </a:txBody>
                  <a:tcPr marL="11319" marR="11319" marT="11319" marB="0" anchor="b">
                    <a:lnL w="6350" cap="flat" cmpd="sng" algn="ctr">
                      <a:no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33</a:t>
                      </a:r>
                    </a:p>
                  </a:txBody>
                  <a:tcPr marL="11319" marR="11319" marT="11319"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1.70%</a:t>
                      </a:r>
                    </a:p>
                  </a:txBody>
                  <a:tcPr marL="11319" marR="11319" marT="11319"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41.50%</a:t>
                      </a:r>
                    </a:p>
                  </a:txBody>
                  <a:tcPr marL="11319" marR="11319" marT="11319"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zh-CN" sz="1600" b="0" i="0" u="none" strike="noStrike"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44.95%</a:t>
                      </a:r>
                    </a:p>
                  </a:txBody>
                  <a:tcPr marL="11319" marR="11319" marT="11319"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0.18%</a:t>
                      </a:r>
                    </a:p>
                  </a:txBody>
                  <a:tcPr marL="11319" marR="11319" marT="11319"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944604622"/>
                  </a:ext>
                </a:extLst>
              </a:tr>
              <a:tr h="287476">
                <a:tc vMerge="1">
                  <a:txBody>
                    <a:bodyPr/>
                    <a:lstStyle/>
                    <a:p>
                      <a:endParaRPr lang="zh-CN" altLang="en-US"/>
                    </a:p>
                  </a:txBody>
                  <a:tcPr/>
                </a:tc>
                <a:tc>
                  <a:txBody>
                    <a:bodyPr/>
                    <a:lstStyle/>
                    <a:p>
                      <a:pPr algn="ctr" fontAlgn="b"/>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26</a:t>
                      </a:r>
                    </a:p>
                  </a:txBody>
                  <a:tcPr marL="11319" marR="11319" marT="11319" marB="0" anchor="b">
                    <a:lnL w="6350" cap="flat" cmpd="sng" algn="ctr">
                      <a:noFill/>
                      <a:prstDash val="solid"/>
                      <a:round/>
                      <a:headEnd type="none" w="med" len="med"/>
                      <a:tailEnd type="none" w="med" len="med"/>
                    </a:lnL>
                    <a:lnR>
                      <a:noFill/>
                    </a:lnR>
                    <a:lnT>
                      <a:noFill/>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54</a:t>
                      </a:r>
                    </a:p>
                  </a:txBody>
                  <a:tcPr marL="11319" marR="11319" marT="11319" marB="0" anchor="ctr">
                    <a:lnL>
                      <a:noFill/>
                    </a:lnL>
                    <a:lnR>
                      <a:noFill/>
                    </a:lnR>
                    <a:lnT>
                      <a:noFill/>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2.81%</a:t>
                      </a:r>
                    </a:p>
                  </a:txBody>
                  <a:tcPr marL="11319" marR="11319" marT="11319" marB="0" anchor="ctr">
                    <a:lnL>
                      <a:noFill/>
                    </a:lnL>
                    <a:lnR>
                      <a:noFill/>
                    </a:lnR>
                    <a:lnT>
                      <a:noFill/>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1.23%</a:t>
                      </a:r>
                    </a:p>
                  </a:txBody>
                  <a:tcPr marL="11319" marR="11319" marT="11319" marB="0" anchor="ctr">
                    <a:lnL>
                      <a:noFill/>
                    </a:lnL>
                    <a:lnR>
                      <a:noFill/>
                    </a:lnR>
                    <a:lnT>
                      <a:noFill/>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58.26%</a:t>
                      </a:r>
                    </a:p>
                  </a:txBody>
                  <a:tcPr marL="11319" marR="11319" marT="11319" marB="0" anchor="ctr">
                    <a:lnL>
                      <a:noFill/>
                    </a:lnL>
                    <a:lnR>
                      <a:noFill/>
                    </a:lnR>
                    <a:lnT>
                      <a:noFill/>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2.85%</a:t>
                      </a:r>
                    </a:p>
                  </a:txBody>
                  <a:tcPr marL="11319" marR="11319" marT="11319" marB="0" anchor="ctr">
                    <a:lnL>
                      <a:noFill/>
                    </a:lnL>
                    <a:lnR>
                      <a:noFill/>
                    </a:lnR>
                    <a:lnT>
                      <a:noFill/>
                    </a:lnT>
                    <a:lnB>
                      <a:noFill/>
                    </a:lnB>
                  </a:tcPr>
                </a:tc>
                <a:extLst>
                  <a:ext uri="{0D108BD9-81ED-4DB2-BD59-A6C34878D82A}">
                    <a16:rowId xmlns:a16="http://schemas.microsoft.com/office/drawing/2014/main" val="572642212"/>
                  </a:ext>
                </a:extLst>
              </a:tr>
              <a:tr h="287476">
                <a:tc vMerge="1">
                  <a:txBody>
                    <a:bodyPr/>
                    <a:lstStyle/>
                    <a:p>
                      <a:endParaRPr lang="zh-CN" altLang="en-US"/>
                    </a:p>
                  </a:txBody>
                  <a:tcPr/>
                </a:tc>
                <a:tc>
                  <a:txBody>
                    <a:bodyPr/>
                    <a:lstStyle/>
                    <a:p>
                      <a:pPr algn="ctr" fontAlgn="b"/>
                      <a:r>
                        <a:rPr lang="en-US" altLang="zh-CN" sz="1600" b="0" i="0" u="none" strike="noStrike"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29</a:t>
                      </a:r>
                    </a:p>
                  </a:txBody>
                  <a:tcPr marL="11319" marR="11319" marT="11319" marB="0" anchor="b">
                    <a:lnL w="6350" cap="flat" cmpd="sng" algn="ctr">
                      <a:noFill/>
                      <a:prstDash val="solid"/>
                      <a:round/>
                      <a:headEnd type="none" w="med" len="med"/>
                      <a:tailEnd type="none" w="med" len="med"/>
                    </a:lnL>
                    <a:lnR>
                      <a:noFill/>
                    </a:lnR>
                    <a:lnT>
                      <a:noFill/>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78</a:t>
                      </a:r>
                    </a:p>
                  </a:txBody>
                  <a:tcPr marL="11319" marR="11319" marT="11319" marB="0" anchor="ctr">
                    <a:lnL>
                      <a:noFill/>
                    </a:lnL>
                    <a:lnR>
                      <a:noFill/>
                    </a:lnR>
                    <a:lnT>
                      <a:noFill/>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3.02%</a:t>
                      </a:r>
                    </a:p>
                  </a:txBody>
                  <a:tcPr marL="11319" marR="11319" marT="11319" marB="0" anchor="ctr">
                    <a:lnL>
                      <a:noFill/>
                    </a:lnL>
                    <a:lnR>
                      <a:noFill/>
                    </a:lnR>
                    <a:lnT>
                      <a:noFill/>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5.40%</a:t>
                      </a:r>
                    </a:p>
                  </a:txBody>
                  <a:tcPr marL="11319" marR="11319" marT="11319" marB="0" anchor="ctr">
                    <a:lnL>
                      <a:noFill/>
                    </a:lnL>
                    <a:lnR>
                      <a:noFill/>
                    </a:lnR>
                    <a:lnT>
                      <a:noFill/>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75.86%</a:t>
                      </a:r>
                    </a:p>
                  </a:txBody>
                  <a:tcPr marL="11319" marR="11319" marT="11319" marB="0" anchor="ctr">
                    <a:lnL>
                      <a:noFill/>
                    </a:lnL>
                    <a:lnR>
                      <a:noFill/>
                    </a:lnR>
                    <a:lnT>
                      <a:noFill/>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6.94%</a:t>
                      </a:r>
                    </a:p>
                  </a:txBody>
                  <a:tcPr marL="11319" marR="11319" marT="11319" marB="0" anchor="ctr">
                    <a:lnL>
                      <a:noFill/>
                    </a:lnL>
                    <a:lnR>
                      <a:noFill/>
                    </a:lnR>
                    <a:lnT>
                      <a:noFill/>
                    </a:lnT>
                    <a:lnB>
                      <a:noFill/>
                    </a:lnB>
                  </a:tcPr>
                </a:tc>
                <a:extLst>
                  <a:ext uri="{0D108BD9-81ED-4DB2-BD59-A6C34878D82A}">
                    <a16:rowId xmlns:a16="http://schemas.microsoft.com/office/drawing/2014/main" val="3698602937"/>
                  </a:ext>
                </a:extLst>
              </a:tr>
              <a:tr h="287476">
                <a:tc vMerge="1">
                  <a:txBody>
                    <a:bodyPr/>
                    <a:lstStyle/>
                    <a:p>
                      <a:endParaRPr lang="zh-CN" altLang="en-US"/>
                    </a:p>
                  </a:txBody>
                  <a:tcPr/>
                </a:tc>
                <a:tc>
                  <a:txBody>
                    <a:bodyPr/>
                    <a:lstStyle/>
                    <a:p>
                      <a:pPr algn="ctr" fontAlgn="b"/>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27</a:t>
                      </a:r>
                    </a:p>
                  </a:txBody>
                  <a:tcPr marL="11319" marR="11319" marT="11319" marB="0" anchor="b">
                    <a:lnL w="6350" cap="flat" cmpd="sng" algn="ctr">
                      <a:noFill/>
                      <a:prstDash val="solid"/>
                      <a:round/>
                      <a:headEnd type="none" w="med" len="med"/>
                      <a:tailEnd type="none" w="med" len="med"/>
                    </a:lnL>
                    <a:lnR>
                      <a:noFill/>
                    </a:lnR>
                    <a:lnT>
                      <a:noFill/>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79</a:t>
                      </a:r>
                    </a:p>
                  </a:txBody>
                  <a:tcPr marL="11319" marR="11319" marT="11319" marB="0" anchor="ctr">
                    <a:lnL>
                      <a:noFill/>
                    </a:lnL>
                    <a:lnR>
                      <a:noFill/>
                    </a:lnR>
                    <a:lnT>
                      <a:noFill/>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4.30%</a:t>
                      </a:r>
                    </a:p>
                  </a:txBody>
                  <a:tcPr marL="11319" marR="11319" marT="11319" marB="0" anchor="ctr">
                    <a:lnL>
                      <a:noFill/>
                    </a:lnL>
                    <a:lnR>
                      <a:noFill/>
                    </a:lnR>
                    <a:lnT>
                      <a:noFill/>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4.24%</a:t>
                      </a:r>
                    </a:p>
                  </a:txBody>
                  <a:tcPr marL="11319" marR="11319" marT="11319" marB="0" anchor="ctr">
                    <a:lnL>
                      <a:noFill/>
                    </a:lnL>
                    <a:lnR>
                      <a:noFill/>
                    </a:lnR>
                    <a:lnT>
                      <a:noFill/>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75.87%</a:t>
                      </a:r>
                    </a:p>
                  </a:txBody>
                  <a:tcPr marL="11319" marR="11319" marT="11319" marB="0" anchor="ctr">
                    <a:lnL>
                      <a:noFill/>
                    </a:lnL>
                    <a:lnR>
                      <a:noFill/>
                    </a:lnR>
                    <a:lnT>
                      <a:noFill/>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0.77%</a:t>
                      </a:r>
                    </a:p>
                  </a:txBody>
                  <a:tcPr marL="11319" marR="11319" marT="11319" marB="0" anchor="ctr">
                    <a:lnL>
                      <a:noFill/>
                    </a:lnL>
                    <a:lnR>
                      <a:noFill/>
                    </a:lnR>
                    <a:lnT>
                      <a:noFill/>
                    </a:lnT>
                    <a:lnB>
                      <a:noFill/>
                    </a:lnB>
                  </a:tcPr>
                </a:tc>
                <a:extLst>
                  <a:ext uri="{0D108BD9-81ED-4DB2-BD59-A6C34878D82A}">
                    <a16:rowId xmlns:a16="http://schemas.microsoft.com/office/drawing/2014/main" val="1345586302"/>
                  </a:ext>
                </a:extLst>
              </a:tr>
              <a:tr h="287476">
                <a:tc vMerge="1">
                  <a:txBody>
                    <a:bodyPr/>
                    <a:lstStyle/>
                    <a:p>
                      <a:endParaRPr lang="zh-CN" altLang="en-US"/>
                    </a:p>
                  </a:txBody>
                  <a:tcPr/>
                </a:tc>
                <a:tc>
                  <a:txBody>
                    <a:bodyPr/>
                    <a:lstStyle/>
                    <a:p>
                      <a:pPr algn="ctr" fontAlgn="b"/>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28</a:t>
                      </a:r>
                    </a:p>
                  </a:txBody>
                  <a:tcPr marL="11319" marR="11319" marT="11319" marB="0" anchor="b">
                    <a:lnL w="6350" cap="flat" cmpd="sng" algn="ctr">
                      <a:noFill/>
                      <a:prstDash val="solid"/>
                      <a:round/>
                      <a:headEnd type="none" w="med" len="med"/>
                      <a:tailEnd type="none" w="med" len="med"/>
                    </a:lnL>
                    <a:lnR>
                      <a:noFill/>
                    </a:lnR>
                    <a:lnT>
                      <a:noFill/>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81</a:t>
                      </a:r>
                    </a:p>
                  </a:txBody>
                  <a:tcPr marL="11319" marR="11319" marT="11319" marB="0" anchor="ctr">
                    <a:lnL>
                      <a:noFill/>
                    </a:lnL>
                    <a:lnR>
                      <a:noFill/>
                    </a:lnR>
                    <a:lnT>
                      <a:noFill/>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3.55%</a:t>
                      </a:r>
                    </a:p>
                  </a:txBody>
                  <a:tcPr marL="11319" marR="11319" marT="11319" marB="0" anchor="ctr">
                    <a:lnL>
                      <a:noFill/>
                    </a:lnL>
                    <a:lnR>
                      <a:noFill/>
                    </a:lnR>
                    <a:lnT>
                      <a:noFill/>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3.42%</a:t>
                      </a:r>
                    </a:p>
                  </a:txBody>
                  <a:tcPr marL="11319" marR="11319" marT="11319" marB="0" anchor="ctr">
                    <a:lnL>
                      <a:noFill/>
                    </a:lnL>
                    <a:lnR>
                      <a:noFill/>
                    </a:lnR>
                    <a:lnT>
                      <a:noFill/>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73.46%</a:t>
                      </a:r>
                    </a:p>
                  </a:txBody>
                  <a:tcPr marL="11319" marR="11319" marT="11319" marB="0" anchor="ctr">
                    <a:lnL>
                      <a:noFill/>
                    </a:lnL>
                    <a:lnR>
                      <a:noFill/>
                    </a:lnR>
                    <a:lnT>
                      <a:noFill/>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6.24%</a:t>
                      </a:r>
                    </a:p>
                  </a:txBody>
                  <a:tcPr marL="11319" marR="11319" marT="11319" marB="0" anchor="ctr">
                    <a:lnL>
                      <a:noFill/>
                    </a:lnL>
                    <a:lnR>
                      <a:noFill/>
                    </a:lnR>
                    <a:lnT>
                      <a:noFill/>
                    </a:lnT>
                    <a:lnB>
                      <a:noFill/>
                    </a:lnB>
                  </a:tcPr>
                </a:tc>
                <a:extLst>
                  <a:ext uri="{0D108BD9-81ED-4DB2-BD59-A6C34878D82A}">
                    <a16:rowId xmlns:a16="http://schemas.microsoft.com/office/drawing/2014/main" val="4084992299"/>
                  </a:ext>
                </a:extLst>
              </a:tr>
              <a:tr h="287476">
                <a:tc vMerge="1">
                  <a:txBody>
                    <a:bodyPr/>
                    <a:lstStyle/>
                    <a:p>
                      <a:endParaRPr lang="zh-CN" altLang="en-US"/>
                    </a:p>
                  </a:txBody>
                  <a:tcPr/>
                </a:tc>
                <a:tc>
                  <a:txBody>
                    <a:bodyPr/>
                    <a:lstStyle/>
                    <a:p>
                      <a:pPr algn="ctr" fontAlgn="b"/>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3</a:t>
                      </a:r>
                    </a:p>
                  </a:txBody>
                  <a:tcPr marL="11319" marR="11319" marT="11319" marB="0" anchor="b">
                    <a:lnL w="6350" cap="flat" cmpd="sng" algn="ctr">
                      <a:noFill/>
                      <a:prstDash val="solid"/>
                      <a:round/>
                      <a:headEnd type="none" w="med" len="med"/>
                      <a:tailEnd type="none" w="med" len="med"/>
                    </a:lnL>
                    <a:lnR>
                      <a:noFill/>
                    </a:lnR>
                    <a:lnT>
                      <a:noFill/>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91</a:t>
                      </a:r>
                    </a:p>
                  </a:txBody>
                  <a:tcPr marL="11319" marR="11319" marT="11319" marB="0" anchor="ctr">
                    <a:lnL>
                      <a:noFill/>
                    </a:lnL>
                    <a:lnR>
                      <a:noFill/>
                    </a:lnR>
                    <a:lnT>
                      <a:noFill/>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4.01%</a:t>
                      </a:r>
                    </a:p>
                  </a:txBody>
                  <a:tcPr marL="11319" marR="11319" marT="11319" marB="0" anchor="ctr">
                    <a:lnL>
                      <a:noFill/>
                    </a:lnL>
                    <a:lnR>
                      <a:noFill/>
                    </a:lnR>
                    <a:lnT>
                      <a:noFill/>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8.58%</a:t>
                      </a:r>
                    </a:p>
                  </a:txBody>
                  <a:tcPr marL="11319" marR="11319" marT="11319" marB="0" anchor="ctr">
                    <a:lnL>
                      <a:noFill/>
                    </a:lnL>
                    <a:lnR>
                      <a:noFill/>
                    </a:lnR>
                    <a:lnT>
                      <a:noFill/>
                    </a:lnT>
                    <a:lnB>
                      <a:noFill/>
                    </a:lnB>
                  </a:tcPr>
                </a:tc>
                <a:tc>
                  <a:txBody>
                    <a:bodyPr/>
                    <a:lstStyle/>
                    <a:p>
                      <a:pPr algn="ctr" fontAlgn="ctr"/>
                      <a:r>
                        <a:rPr lang="en-US" altLang="zh-CN" sz="1600" b="0" i="0" u="none" strike="noStrike"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59.97%</a:t>
                      </a:r>
                    </a:p>
                  </a:txBody>
                  <a:tcPr marL="11319" marR="11319" marT="11319" marB="0" anchor="ctr">
                    <a:lnL>
                      <a:noFill/>
                    </a:lnL>
                    <a:lnR>
                      <a:noFill/>
                    </a:lnR>
                    <a:lnT>
                      <a:noFill/>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6.25%</a:t>
                      </a:r>
                    </a:p>
                  </a:txBody>
                  <a:tcPr marL="11319" marR="11319" marT="11319" marB="0" anchor="ctr">
                    <a:lnL>
                      <a:noFill/>
                    </a:lnL>
                    <a:lnR>
                      <a:noFill/>
                    </a:lnR>
                    <a:lnT>
                      <a:noFill/>
                    </a:lnT>
                    <a:lnB>
                      <a:noFill/>
                    </a:lnB>
                  </a:tcPr>
                </a:tc>
                <a:extLst>
                  <a:ext uri="{0D108BD9-81ED-4DB2-BD59-A6C34878D82A}">
                    <a16:rowId xmlns:a16="http://schemas.microsoft.com/office/drawing/2014/main" val="702282678"/>
                  </a:ext>
                </a:extLst>
              </a:tr>
              <a:tr h="287476">
                <a:tc vMerge="1">
                  <a:txBody>
                    <a:bodyPr/>
                    <a:lstStyle/>
                    <a:p>
                      <a:endParaRPr lang="zh-CN" altLang="en-US"/>
                    </a:p>
                  </a:txBody>
                  <a:tcPr/>
                </a:tc>
                <a:tc>
                  <a:txBody>
                    <a:bodyPr/>
                    <a:lstStyle/>
                    <a:p>
                      <a:pPr algn="ctr" fontAlgn="b"/>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33</a:t>
                      </a:r>
                    </a:p>
                  </a:txBody>
                  <a:tcPr marL="11319" marR="11319" marT="11319" marB="0" anchor="b">
                    <a:lnL w="6350" cap="flat" cmpd="sng" algn="ctr">
                      <a:noFill/>
                      <a:prstDash val="solid"/>
                      <a:round/>
                      <a:headEnd type="none" w="med" len="med"/>
                      <a:tailEnd type="none" w="med" len="med"/>
                    </a:lnL>
                    <a:lnR>
                      <a:noFill/>
                    </a:lnR>
                    <a:lnT>
                      <a:noFill/>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101</a:t>
                      </a:r>
                    </a:p>
                  </a:txBody>
                  <a:tcPr marL="11319" marR="11319" marT="11319" marB="0" anchor="ctr">
                    <a:lnL>
                      <a:noFill/>
                    </a:lnL>
                    <a:lnR>
                      <a:noFill/>
                    </a:lnR>
                    <a:lnT>
                      <a:noFill/>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1.74%</a:t>
                      </a:r>
                    </a:p>
                  </a:txBody>
                  <a:tcPr marL="11319" marR="11319" marT="11319" marB="0" anchor="ctr">
                    <a:lnL>
                      <a:noFill/>
                    </a:lnL>
                    <a:lnR>
                      <a:noFill/>
                    </a:lnR>
                    <a:lnT>
                      <a:noFill/>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2.10%</a:t>
                      </a:r>
                    </a:p>
                  </a:txBody>
                  <a:tcPr marL="11319" marR="11319" marT="11319" marB="0" anchor="ctr">
                    <a:lnL>
                      <a:noFill/>
                    </a:lnL>
                    <a:lnR>
                      <a:noFill/>
                    </a:lnR>
                    <a:lnT>
                      <a:noFill/>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81.71%</a:t>
                      </a:r>
                    </a:p>
                  </a:txBody>
                  <a:tcPr marL="11319" marR="11319" marT="11319" marB="0" anchor="ctr">
                    <a:lnL>
                      <a:noFill/>
                    </a:lnL>
                    <a:lnR>
                      <a:noFill/>
                    </a:lnR>
                    <a:lnT>
                      <a:noFill/>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7.84%</a:t>
                      </a:r>
                    </a:p>
                  </a:txBody>
                  <a:tcPr marL="11319" marR="11319" marT="11319" marB="0" anchor="ctr">
                    <a:lnL>
                      <a:noFill/>
                    </a:lnL>
                    <a:lnR>
                      <a:noFill/>
                    </a:lnR>
                    <a:lnT>
                      <a:noFill/>
                    </a:lnT>
                    <a:lnB>
                      <a:noFill/>
                    </a:lnB>
                  </a:tcPr>
                </a:tc>
                <a:extLst>
                  <a:ext uri="{0D108BD9-81ED-4DB2-BD59-A6C34878D82A}">
                    <a16:rowId xmlns:a16="http://schemas.microsoft.com/office/drawing/2014/main" val="1791471334"/>
                  </a:ext>
                </a:extLst>
              </a:tr>
              <a:tr h="287476">
                <a:tc vMerge="1">
                  <a:txBody>
                    <a:bodyPr/>
                    <a:lstStyle/>
                    <a:p>
                      <a:endParaRPr lang="zh-CN" altLang="en-US"/>
                    </a:p>
                  </a:txBody>
                  <a:tcPr/>
                </a:tc>
                <a:tc>
                  <a:txBody>
                    <a:bodyPr/>
                    <a:lstStyle/>
                    <a:p>
                      <a:pPr algn="ctr" fontAlgn="b"/>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24</a:t>
                      </a:r>
                    </a:p>
                  </a:txBody>
                  <a:tcPr marL="11319" marR="11319" marT="11319" marB="0" anchor="b">
                    <a:lnL w="6350" cap="flat" cmpd="sng" algn="ctr">
                      <a:noFill/>
                      <a:prstDash val="solid"/>
                      <a:round/>
                      <a:headEnd type="none" w="med" len="med"/>
                      <a:tailEnd type="none" w="med" len="med"/>
                    </a:lnL>
                    <a:lnR>
                      <a:noFill/>
                    </a:lnR>
                    <a:lnT>
                      <a:noFill/>
                    </a:lnT>
                    <a:lnB>
                      <a:noFill/>
                    </a:lnB>
                  </a:tcPr>
                </a:tc>
                <a:tc>
                  <a:txBody>
                    <a:bodyPr/>
                    <a:lstStyle/>
                    <a:p>
                      <a:pPr algn="ctr" fontAlgn="ctr"/>
                      <a:r>
                        <a:rPr lang="en-US" altLang="zh-CN" sz="1600" b="0" i="0" u="none" strike="noStrike"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103</a:t>
                      </a:r>
                    </a:p>
                  </a:txBody>
                  <a:tcPr marL="11319" marR="11319" marT="11319" marB="0" anchor="ctr">
                    <a:lnL>
                      <a:noFill/>
                    </a:lnL>
                    <a:lnR>
                      <a:noFill/>
                    </a:lnR>
                    <a:lnT>
                      <a:noFill/>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2.14%</a:t>
                      </a:r>
                    </a:p>
                  </a:txBody>
                  <a:tcPr marL="11319" marR="11319" marT="11319" marB="0" anchor="ctr">
                    <a:lnL>
                      <a:noFill/>
                    </a:lnL>
                    <a:lnR>
                      <a:noFill/>
                    </a:lnR>
                    <a:lnT>
                      <a:noFill/>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2.17%</a:t>
                      </a:r>
                    </a:p>
                  </a:txBody>
                  <a:tcPr marL="11319" marR="11319" marT="11319" marB="0" anchor="ctr">
                    <a:lnL>
                      <a:noFill/>
                    </a:lnL>
                    <a:lnR>
                      <a:noFill/>
                    </a:lnR>
                    <a:lnT>
                      <a:noFill/>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66.82%</a:t>
                      </a:r>
                    </a:p>
                  </a:txBody>
                  <a:tcPr marL="11319" marR="11319" marT="11319" marB="0" anchor="ctr">
                    <a:lnL>
                      <a:noFill/>
                    </a:lnL>
                    <a:lnR>
                      <a:noFill/>
                    </a:lnR>
                    <a:lnT>
                      <a:noFill/>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8.30%</a:t>
                      </a:r>
                    </a:p>
                  </a:txBody>
                  <a:tcPr marL="11319" marR="11319" marT="11319" marB="0" anchor="ctr">
                    <a:lnL>
                      <a:noFill/>
                    </a:lnL>
                    <a:lnR>
                      <a:noFill/>
                    </a:lnR>
                    <a:lnT>
                      <a:noFill/>
                    </a:lnT>
                    <a:lnB>
                      <a:noFill/>
                    </a:lnB>
                  </a:tcPr>
                </a:tc>
                <a:extLst>
                  <a:ext uri="{0D108BD9-81ED-4DB2-BD59-A6C34878D82A}">
                    <a16:rowId xmlns:a16="http://schemas.microsoft.com/office/drawing/2014/main" val="1914296207"/>
                  </a:ext>
                </a:extLst>
              </a:tr>
              <a:tr h="287476">
                <a:tc vMerge="1">
                  <a:txBody>
                    <a:bodyPr/>
                    <a:lstStyle/>
                    <a:p>
                      <a:endParaRPr lang="zh-CN" altLang="en-US"/>
                    </a:p>
                  </a:txBody>
                  <a:tcPr/>
                </a:tc>
                <a:tc>
                  <a:txBody>
                    <a:bodyPr/>
                    <a:lstStyle/>
                    <a:p>
                      <a:pPr algn="ctr" fontAlgn="b"/>
                      <a:r>
                        <a:rPr lang="en-US" altLang="zh-CN" sz="1600" b="0" i="0" u="none" strike="noStrike"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34</a:t>
                      </a:r>
                    </a:p>
                  </a:txBody>
                  <a:tcPr marL="11319" marR="11319" marT="11319" marB="0" anchor="b">
                    <a:lnL w="6350" cap="flat" cmpd="sng" algn="ctr">
                      <a:noFill/>
                      <a:prstDash val="solid"/>
                      <a:round/>
                      <a:headEnd type="none" w="med" len="med"/>
                      <a:tailEnd type="none" w="med" len="med"/>
                    </a:lnL>
                    <a:lnR>
                      <a:noFill/>
                    </a:lnR>
                    <a:lnT>
                      <a:noFill/>
                    </a:lnT>
                    <a:lnB w="6350" cap="flat" cmpd="sng" algn="ctr">
                      <a:solidFill>
                        <a:schemeClr val="tx1"/>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109</a:t>
                      </a:r>
                    </a:p>
                  </a:txBody>
                  <a:tcPr marL="11319" marR="11319" marT="11319" marB="0" anchor="ctr">
                    <a:lnL>
                      <a:noFill/>
                    </a:lnL>
                    <a:lnR>
                      <a:noFill/>
                    </a:lnR>
                    <a:lnT>
                      <a:noFill/>
                    </a:lnT>
                    <a:lnB w="6350" cap="flat" cmpd="sng" algn="ctr">
                      <a:solidFill>
                        <a:schemeClr val="tx1"/>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2.38%</a:t>
                      </a:r>
                    </a:p>
                  </a:txBody>
                  <a:tcPr marL="11319" marR="11319" marT="11319" marB="0" anchor="ctr">
                    <a:lnL>
                      <a:noFill/>
                    </a:lnL>
                    <a:lnR>
                      <a:noFill/>
                    </a:lnR>
                    <a:lnT>
                      <a:noFill/>
                    </a:lnT>
                    <a:lnB w="6350" cap="flat" cmpd="sng" algn="ctr">
                      <a:solidFill>
                        <a:schemeClr val="tx1"/>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3.28%</a:t>
                      </a:r>
                    </a:p>
                  </a:txBody>
                  <a:tcPr marL="11319" marR="11319" marT="11319" marB="0" anchor="ctr">
                    <a:lnL>
                      <a:noFill/>
                    </a:lnL>
                    <a:lnR>
                      <a:noFill/>
                    </a:lnR>
                    <a:lnT>
                      <a:noFill/>
                    </a:lnT>
                    <a:lnB w="6350" cap="flat" cmpd="sng" algn="ctr">
                      <a:solidFill>
                        <a:schemeClr val="tx1"/>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86.12%</a:t>
                      </a:r>
                    </a:p>
                  </a:txBody>
                  <a:tcPr marL="11319" marR="11319" marT="11319" marB="0" anchor="ctr">
                    <a:lnL>
                      <a:noFill/>
                    </a:lnL>
                    <a:lnR>
                      <a:noFill/>
                    </a:lnR>
                    <a:lnT>
                      <a:noFill/>
                    </a:lnT>
                    <a:lnB w="6350" cap="flat" cmpd="sng" algn="ctr">
                      <a:solidFill>
                        <a:schemeClr val="tx1"/>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0.86%</a:t>
                      </a:r>
                    </a:p>
                  </a:txBody>
                  <a:tcPr marL="11319" marR="11319" marT="11319" marB="0" anchor="ctr">
                    <a:lnL>
                      <a:noFill/>
                    </a:lnL>
                    <a:lnR>
                      <a:noFill/>
                    </a:lnR>
                    <a:lnT>
                      <a:noFill/>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00318217"/>
                  </a:ext>
                </a:extLst>
              </a:tr>
            </a:tbl>
          </a:graphicData>
        </a:graphic>
      </p:graphicFrame>
      <p:grpSp>
        <p:nvGrpSpPr>
          <p:cNvPr id="15" name="组合 14">
            <a:extLst>
              <a:ext uri="{FF2B5EF4-FFF2-40B4-BE49-F238E27FC236}">
                <a16:creationId xmlns:a16="http://schemas.microsoft.com/office/drawing/2014/main" id="{6563A883-0657-4DB6-9673-2C972B253464}"/>
              </a:ext>
            </a:extLst>
          </p:cNvPr>
          <p:cNvGrpSpPr/>
          <p:nvPr/>
        </p:nvGrpSpPr>
        <p:grpSpPr>
          <a:xfrm>
            <a:off x="306570" y="591906"/>
            <a:ext cx="3699470" cy="461665"/>
            <a:chOff x="-3" y="4326643"/>
            <a:chExt cx="3699470" cy="461665"/>
          </a:xfrm>
        </p:grpSpPr>
        <p:sp>
          <p:nvSpPr>
            <p:cNvPr id="18" name="矩形 17">
              <a:extLst>
                <a:ext uri="{FF2B5EF4-FFF2-40B4-BE49-F238E27FC236}">
                  <a16:creationId xmlns:a16="http://schemas.microsoft.com/office/drawing/2014/main" id="{5F735620-87C9-4A3B-B793-7AE78AD4F531}"/>
                </a:ext>
              </a:extLst>
            </p:cNvPr>
            <p:cNvSpPr/>
            <p:nvPr/>
          </p:nvSpPr>
          <p:spPr>
            <a:xfrm>
              <a:off x="-3" y="4460785"/>
              <a:ext cx="193382" cy="19338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19" name="文本框 18">
              <a:extLst>
                <a:ext uri="{FF2B5EF4-FFF2-40B4-BE49-F238E27FC236}">
                  <a16:creationId xmlns:a16="http://schemas.microsoft.com/office/drawing/2014/main" id="{E0120460-26C3-412F-8723-15E9798529C4}"/>
                </a:ext>
              </a:extLst>
            </p:cNvPr>
            <p:cNvSpPr txBox="1"/>
            <p:nvPr/>
          </p:nvSpPr>
          <p:spPr>
            <a:xfrm>
              <a:off x="193379" y="4326643"/>
              <a:ext cx="3506088" cy="461665"/>
            </a:xfrm>
            <a:prstGeom prst="rect">
              <a:avLst/>
            </a:prstGeom>
            <a:noFill/>
          </p:spPr>
          <p:txBody>
            <a:bodyPr wrap="none" rtlCol="0">
              <a:spAutoFit/>
            </a:bodyPr>
            <a:lstStyle/>
            <a:p>
              <a:r>
                <a:rPr lang="en-US" altLang="zh-CN" sz="2400" dirty="0">
                  <a:latin typeface="Helvetica" panose="020B0604020202020204" pitchFamily="34" charset="0"/>
                  <a:ea typeface="+mj-ea"/>
                  <a:cs typeface="Helvetica" panose="020B0604020202020204" pitchFamily="34" charset="0"/>
                </a:rPr>
                <a:t>Land use characteristics</a:t>
              </a:r>
            </a:p>
          </p:txBody>
        </p:sp>
      </p:grpSp>
      <p:sp>
        <p:nvSpPr>
          <p:cNvPr id="20" name="矩形 19">
            <a:extLst>
              <a:ext uri="{FF2B5EF4-FFF2-40B4-BE49-F238E27FC236}">
                <a16:creationId xmlns:a16="http://schemas.microsoft.com/office/drawing/2014/main" id="{3D43C053-2478-48BA-ADBC-27720CCB979A}"/>
              </a:ext>
            </a:extLst>
          </p:cNvPr>
          <p:cNvSpPr/>
          <p:nvPr/>
        </p:nvSpPr>
        <p:spPr>
          <a:xfrm>
            <a:off x="499952" y="1123250"/>
            <a:ext cx="4963218" cy="400110"/>
          </a:xfrm>
          <a:prstGeom prst="rect">
            <a:avLst/>
          </a:prstGeom>
        </p:spPr>
        <p:txBody>
          <a:bodyPr wrap="none">
            <a:spAutoFit/>
          </a:bodyPr>
          <a:lstStyle/>
          <a:p>
            <a:pPr marL="285750" indent="-285750">
              <a:buFont typeface="Wingdings" panose="05000000000000000000" pitchFamily="2" charset="2"/>
              <a:buChar char="l"/>
            </a:pPr>
            <a:r>
              <a:rPr lang="en-US" altLang="zh-CN" sz="2000" dirty="0">
                <a:latin typeface="Helvetica" panose="020B0604020202020204" pitchFamily="34" charset="0"/>
                <a:cs typeface="Helvetica" panose="020B0604020202020204" pitchFamily="34" charset="0"/>
              </a:rPr>
              <a:t>Station classification based on land use</a:t>
            </a:r>
          </a:p>
        </p:txBody>
      </p:sp>
      <p:sp>
        <p:nvSpPr>
          <p:cNvPr id="3" name="矩形 2">
            <a:extLst>
              <a:ext uri="{FF2B5EF4-FFF2-40B4-BE49-F238E27FC236}">
                <a16:creationId xmlns:a16="http://schemas.microsoft.com/office/drawing/2014/main" id="{C4EE0B92-22CB-4CBA-AD3E-760F781E9B81}"/>
              </a:ext>
            </a:extLst>
          </p:cNvPr>
          <p:cNvSpPr/>
          <p:nvPr/>
        </p:nvSpPr>
        <p:spPr>
          <a:xfrm>
            <a:off x="499952" y="5171943"/>
            <a:ext cx="2480166" cy="369332"/>
          </a:xfrm>
          <a:prstGeom prst="rect">
            <a:avLst/>
          </a:prstGeom>
        </p:spPr>
        <p:txBody>
          <a:bodyPr wrap="none">
            <a:spAutoFit/>
          </a:bodyPr>
          <a:lstStyle/>
          <a:p>
            <a:r>
              <a:rPr lang="en-US" altLang="zh-CN" dirty="0">
                <a:solidFill>
                  <a:srgbClr val="FF3300"/>
                </a:solidFill>
                <a:latin typeface="Helvetica" panose="020B0604020202020204" pitchFamily="34" charset="0"/>
                <a:cs typeface="Helvetica" panose="020B0604020202020204" pitchFamily="34" charset="0"/>
              </a:rPr>
              <a:t>Low-density residence</a:t>
            </a:r>
          </a:p>
        </p:txBody>
      </p:sp>
      <p:sp>
        <p:nvSpPr>
          <p:cNvPr id="4" name="文本框 3">
            <a:extLst>
              <a:ext uri="{FF2B5EF4-FFF2-40B4-BE49-F238E27FC236}">
                <a16:creationId xmlns:a16="http://schemas.microsoft.com/office/drawing/2014/main" id="{A3422CE4-4D72-4904-960D-0100ED40545C}"/>
              </a:ext>
            </a:extLst>
          </p:cNvPr>
          <p:cNvSpPr txBox="1"/>
          <p:nvPr/>
        </p:nvSpPr>
        <p:spPr>
          <a:xfrm>
            <a:off x="499952" y="5611679"/>
            <a:ext cx="8252162" cy="646331"/>
          </a:xfrm>
          <a:prstGeom prst="rect">
            <a:avLst/>
          </a:prstGeom>
          <a:noFill/>
        </p:spPr>
        <p:txBody>
          <a:bodyPr wrap="square" rtlCol="0">
            <a:spAutoFit/>
          </a:bodyPr>
          <a:lstStyle/>
          <a:p>
            <a:pPr marL="285750" indent="-285750">
              <a:buFont typeface="Wingdings" panose="05000000000000000000" pitchFamily="2" charset="2"/>
              <a:buChar char="Ø"/>
            </a:pPr>
            <a:r>
              <a:rPr lang="en-US" altLang="zh-CN" dirty="0">
                <a:latin typeface="Helvetica" panose="020B0604020202020204" pitchFamily="34" charset="0"/>
                <a:cs typeface="Helvetica" panose="020B0604020202020204" pitchFamily="34" charset="0"/>
              </a:rPr>
              <a:t>Low population-density</a:t>
            </a:r>
          </a:p>
          <a:p>
            <a:pPr marL="285750" indent="-285750">
              <a:buFont typeface="Wingdings" panose="05000000000000000000" pitchFamily="2" charset="2"/>
              <a:buChar char="Ø"/>
            </a:pPr>
            <a:r>
              <a:rPr lang="en-US" altLang="zh-CN" dirty="0">
                <a:latin typeface="Helvetica" panose="020B0604020202020204" pitchFamily="34" charset="0"/>
                <a:cs typeface="Helvetica" panose="020B0604020202020204" pitchFamily="34" charset="0"/>
              </a:rPr>
              <a:t>High proportion of residence</a:t>
            </a:r>
          </a:p>
        </p:txBody>
      </p:sp>
      <p:sp>
        <p:nvSpPr>
          <p:cNvPr id="21" name="矩形: 圆角 20">
            <a:extLst>
              <a:ext uri="{FF2B5EF4-FFF2-40B4-BE49-F238E27FC236}">
                <a16:creationId xmlns:a16="http://schemas.microsoft.com/office/drawing/2014/main" id="{1E9A6CD0-809F-419F-B1D8-C66975B0EF26}"/>
              </a:ext>
            </a:extLst>
          </p:cNvPr>
          <p:cNvSpPr/>
          <p:nvPr/>
        </p:nvSpPr>
        <p:spPr>
          <a:xfrm>
            <a:off x="6159500" y="2197100"/>
            <a:ext cx="927100" cy="2597703"/>
          </a:xfrm>
          <a:prstGeom prst="round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582698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06CDD74-0F1F-4B07-B064-8048678A8350}"/>
              </a:ext>
            </a:extLst>
          </p:cNvPr>
          <p:cNvSpPr txBox="1"/>
          <p:nvPr/>
        </p:nvSpPr>
        <p:spPr>
          <a:xfrm>
            <a:off x="190870" y="0"/>
            <a:ext cx="8762260" cy="646331"/>
          </a:xfrm>
          <a:prstGeom prst="rect">
            <a:avLst/>
          </a:prstGeom>
          <a:noFill/>
        </p:spPr>
        <p:txBody>
          <a:bodyPr wrap="square" rtlCol="0">
            <a:spAutoFit/>
          </a:bodyPr>
          <a:lstStyle/>
          <a:p>
            <a:r>
              <a:rPr lang="en-US" altLang="zh-CN" sz="3600" i="1" dirty="0">
                <a:latin typeface="Times New Roman" panose="02020603050405020304" pitchFamily="18" charset="0"/>
                <a:cs typeface="Times New Roman" panose="02020603050405020304" pitchFamily="18" charset="0"/>
              </a:rPr>
              <a:t>Chapter 2</a:t>
            </a:r>
            <a:endParaRPr lang="zh-CN" altLang="en-US" sz="3600" i="1"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E31BC675-D63F-461D-B67D-BB14BD33B5D0}"/>
              </a:ext>
            </a:extLst>
          </p:cNvPr>
          <p:cNvSpPr txBox="1"/>
          <p:nvPr/>
        </p:nvSpPr>
        <p:spPr>
          <a:xfrm>
            <a:off x="929936" y="652674"/>
            <a:ext cx="7284128" cy="1953868"/>
          </a:xfrm>
          <a:prstGeom prst="rect">
            <a:avLst/>
          </a:prstGeom>
          <a:noFill/>
        </p:spPr>
        <p:txBody>
          <a:bodyPr wrap="square" rtlCol="0">
            <a:spAutoFit/>
          </a:bodyPr>
          <a:lstStyle/>
          <a:p>
            <a:pPr>
              <a:lnSpc>
                <a:spcPct val="150000"/>
              </a:lnSpc>
            </a:pPr>
            <a:r>
              <a:rPr lang="en-US" altLang="zh-CN" sz="2800" i="1" dirty="0">
                <a:latin typeface="Times New Roman" panose="02020603050405020304" pitchFamily="18" charset="0"/>
                <a:cs typeface="Times New Roman" panose="02020603050405020304" pitchFamily="18" charset="0"/>
              </a:rPr>
              <a:t>Analyzing Willingness of Walking Duration to Transit Stations Using Socio-Demographic Characteristics</a:t>
            </a:r>
          </a:p>
        </p:txBody>
      </p:sp>
      <p:grpSp>
        <p:nvGrpSpPr>
          <p:cNvPr id="25" name="组合 24">
            <a:extLst>
              <a:ext uri="{FF2B5EF4-FFF2-40B4-BE49-F238E27FC236}">
                <a16:creationId xmlns:a16="http://schemas.microsoft.com/office/drawing/2014/main" id="{3CB3DE89-E360-455D-8483-E0D8F28B2157}"/>
              </a:ext>
            </a:extLst>
          </p:cNvPr>
          <p:cNvGrpSpPr/>
          <p:nvPr/>
        </p:nvGrpSpPr>
        <p:grpSpPr>
          <a:xfrm>
            <a:off x="2182083" y="2974020"/>
            <a:ext cx="4779834" cy="324303"/>
            <a:chOff x="2130084" y="3124941"/>
            <a:chExt cx="4779834" cy="324303"/>
          </a:xfrm>
        </p:grpSpPr>
        <p:sp>
          <p:nvSpPr>
            <p:cNvPr id="26" name="椭圆 25">
              <a:extLst>
                <a:ext uri="{FF2B5EF4-FFF2-40B4-BE49-F238E27FC236}">
                  <a16:creationId xmlns:a16="http://schemas.microsoft.com/office/drawing/2014/main" id="{2540752C-004A-40C7-B439-C39705F6443C}"/>
                </a:ext>
              </a:extLst>
            </p:cNvPr>
            <p:cNvSpPr/>
            <p:nvPr/>
          </p:nvSpPr>
          <p:spPr>
            <a:xfrm>
              <a:off x="2130084" y="3218424"/>
              <a:ext cx="230820" cy="230820"/>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矩形 26">
              <a:extLst>
                <a:ext uri="{FF2B5EF4-FFF2-40B4-BE49-F238E27FC236}">
                  <a16:creationId xmlns:a16="http://schemas.microsoft.com/office/drawing/2014/main" id="{915884FF-9C98-4B56-B72C-E76C4908EE1E}"/>
                </a:ext>
              </a:extLst>
            </p:cNvPr>
            <p:cNvSpPr/>
            <p:nvPr/>
          </p:nvSpPr>
          <p:spPr>
            <a:xfrm>
              <a:off x="2354921" y="3124941"/>
              <a:ext cx="4554997" cy="3243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latin typeface="Helvetica" panose="020B0604020202020204" pitchFamily="34" charset="0"/>
                  <a:cs typeface="Helvetica" panose="020B0604020202020204" pitchFamily="34" charset="0"/>
                </a:rPr>
                <a:t>Introduction</a:t>
              </a:r>
            </a:p>
          </p:txBody>
        </p:sp>
        <p:cxnSp>
          <p:nvCxnSpPr>
            <p:cNvPr id="28" name="直接连接符 27">
              <a:extLst>
                <a:ext uri="{FF2B5EF4-FFF2-40B4-BE49-F238E27FC236}">
                  <a16:creationId xmlns:a16="http://schemas.microsoft.com/office/drawing/2014/main" id="{74E61EA9-5301-4A57-9EEB-58111784DB31}"/>
                </a:ext>
              </a:extLst>
            </p:cNvPr>
            <p:cNvCxnSpPr>
              <a:cxnSpLocks/>
              <a:stCxn id="26" idx="4"/>
            </p:cNvCxnSpPr>
            <p:nvPr/>
          </p:nvCxnSpPr>
          <p:spPr>
            <a:xfrm>
              <a:off x="2245494" y="3449244"/>
              <a:ext cx="4664424" cy="0"/>
            </a:xfrm>
            <a:prstGeom prst="line">
              <a:avLst/>
            </a:prstGeom>
            <a:solidFill>
              <a:schemeClr val="accent4"/>
            </a:solidFill>
            <a:ln w="95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29" name="组合 28">
            <a:extLst>
              <a:ext uri="{FF2B5EF4-FFF2-40B4-BE49-F238E27FC236}">
                <a16:creationId xmlns:a16="http://schemas.microsoft.com/office/drawing/2014/main" id="{CF309B1C-3FE8-434B-A179-6D16CEDAAC8C}"/>
              </a:ext>
            </a:extLst>
          </p:cNvPr>
          <p:cNvGrpSpPr/>
          <p:nvPr/>
        </p:nvGrpSpPr>
        <p:grpSpPr>
          <a:xfrm>
            <a:off x="2182083" y="3491481"/>
            <a:ext cx="4779834" cy="326119"/>
            <a:chOff x="2130084" y="3123125"/>
            <a:chExt cx="4779834" cy="326119"/>
          </a:xfrm>
        </p:grpSpPr>
        <p:sp>
          <p:nvSpPr>
            <p:cNvPr id="30" name="椭圆 29">
              <a:extLst>
                <a:ext uri="{FF2B5EF4-FFF2-40B4-BE49-F238E27FC236}">
                  <a16:creationId xmlns:a16="http://schemas.microsoft.com/office/drawing/2014/main" id="{1EB68AA7-D5AE-4620-BB4F-98619527274A}"/>
                </a:ext>
              </a:extLst>
            </p:cNvPr>
            <p:cNvSpPr/>
            <p:nvPr/>
          </p:nvSpPr>
          <p:spPr>
            <a:xfrm>
              <a:off x="2130084" y="3218424"/>
              <a:ext cx="230820" cy="230820"/>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矩形 30">
              <a:extLst>
                <a:ext uri="{FF2B5EF4-FFF2-40B4-BE49-F238E27FC236}">
                  <a16:creationId xmlns:a16="http://schemas.microsoft.com/office/drawing/2014/main" id="{CA865D67-D639-4DB3-9E32-B1D655CF74D4}"/>
                </a:ext>
              </a:extLst>
            </p:cNvPr>
            <p:cNvSpPr/>
            <p:nvPr/>
          </p:nvSpPr>
          <p:spPr>
            <a:xfrm>
              <a:off x="2354921" y="3123125"/>
              <a:ext cx="4554997" cy="3243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latin typeface="Helvetica" panose="020B0604020202020204" pitchFamily="34" charset="0"/>
                  <a:cs typeface="Helvetica" panose="020B0604020202020204" pitchFamily="34" charset="0"/>
                </a:rPr>
                <a:t>Methods</a:t>
              </a:r>
            </a:p>
          </p:txBody>
        </p:sp>
        <p:cxnSp>
          <p:nvCxnSpPr>
            <p:cNvPr id="35" name="直接连接符 34">
              <a:extLst>
                <a:ext uri="{FF2B5EF4-FFF2-40B4-BE49-F238E27FC236}">
                  <a16:creationId xmlns:a16="http://schemas.microsoft.com/office/drawing/2014/main" id="{8C4F8F89-B0B3-4B70-A707-2044B7E059D7}"/>
                </a:ext>
              </a:extLst>
            </p:cNvPr>
            <p:cNvCxnSpPr>
              <a:cxnSpLocks/>
              <a:stCxn id="30" idx="4"/>
            </p:cNvCxnSpPr>
            <p:nvPr/>
          </p:nvCxnSpPr>
          <p:spPr>
            <a:xfrm>
              <a:off x="2245494" y="3449244"/>
              <a:ext cx="4664424" cy="0"/>
            </a:xfrm>
            <a:prstGeom prst="line">
              <a:avLst/>
            </a:prstGeom>
            <a:solidFill>
              <a:schemeClr val="tx1">
                <a:lumMod val="50000"/>
                <a:lumOff val="50000"/>
              </a:schemeClr>
            </a:solidFill>
            <a:ln w="95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36" name="组合 35">
            <a:extLst>
              <a:ext uri="{FF2B5EF4-FFF2-40B4-BE49-F238E27FC236}">
                <a16:creationId xmlns:a16="http://schemas.microsoft.com/office/drawing/2014/main" id="{61CB74A9-6B78-4FC8-BAD4-866C2F8B94CC}"/>
              </a:ext>
            </a:extLst>
          </p:cNvPr>
          <p:cNvGrpSpPr/>
          <p:nvPr/>
        </p:nvGrpSpPr>
        <p:grpSpPr>
          <a:xfrm>
            <a:off x="2182083" y="4010758"/>
            <a:ext cx="4779834" cy="326119"/>
            <a:chOff x="2130084" y="3123125"/>
            <a:chExt cx="4779834" cy="326119"/>
          </a:xfrm>
        </p:grpSpPr>
        <p:sp>
          <p:nvSpPr>
            <p:cNvPr id="54" name="椭圆 53">
              <a:extLst>
                <a:ext uri="{FF2B5EF4-FFF2-40B4-BE49-F238E27FC236}">
                  <a16:creationId xmlns:a16="http://schemas.microsoft.com/office/drawing/2014/main" id="{8F000C4C-DA02-4823-91AF-87AE683A31D9}"/>
                </a:ext>
              </a:extLst>
            </p:cNvPr>
            <p:cNvSpPr/>
            <p:nvPr/>
          </p:nvSpPr>
          <p:spPr>
            <a:xfrm>
              <a:off x="2130084" y="3218424"/>
              <a:ext cx="230820" cy="230820"/>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 name="矩形 54">
              <a:extLst>
                <a:ext uri="{FF2B5EF4-FFF2-40B4-BE49-F238E27FC236}">
                  <a16:creationId xmlns:a16="http://schemas.microsoft.com/office/drawing/2014/main" id="{F26C3363-419B-4519-9DCC-1EF21F2FA71A}"/>
                </a:ext>
              </a:extLst>
            </p:cNvPr>
            <p:cNvSpPr/>
            <p:nvPr/>
          </p:nvSpPr>
          <p:spPr>
            <a:xfrm>
              <a:off x="2354921" y="3123125"/>
              <a:ext cx="4554997" cy="3243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latin typeface="Helvetica" panose="020B0604020202020204" pitchFamily="34" charset="0"/>
                  <a:cs typeface="Helvetica" panose="020B0604020202020204" pitchFamily="34" charset="0"/>
                </a:rPr>
                <a:t>Data description</a:t>
              </a:r>
            </a:p>
          </p:txBody>
        </p:sp>
        <p:cxnSp>
          <p:nvCxnSpPr>
            <p:cNvPr id="56" name="直接连接符 55">
              <a:extLst>
                <a:ext uri="{FF2B5EF4-FFF2-40B4-BE49-F238E27FC236}">
                  <a16:creationId xmlns:a16="http://schemas.microsoft.com/office/drawing/2014/main" id="{F5A59185-944A-4C97-9002-D6268CC93A00}"/>
                </a:ext>
              </a:extLst>
            </p:cNvPr>
            <p:cNvCxnSpPr>
              <a:cxnSpLocks/>
              <a:stCxn id="54" idx="4"/>
            </p:cNvCxnSpPr>
            <p:nvPr/>
          </p:nvCxnSpPr>
          <p:spPr>
            <a:xfrm>
              <a:off x="2245494" y="3449244"/>
              <a:ext cx="4664424" cy="0"/>
            </a:xfrm>
            <a:prstGeom prst="line">
              <a:avLst/>
            </a:prstGeom>
            <a:solidFill>
              <a:schemeClr val="tx1">
                <a:lumMod val="50000"/>
                <a:lumOff val="50000"/>
              </a:schemeClr>
            </a:solidFill>
            <a:ln w="95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57" name="组合 56">
            <a:extLst>
              <a:ext uri="{FF2B5EF4-FFF2-40B4-BE49-F238E27FC236}">
                <a16:creationId xmlns:a16="http://schemas.microsoft.com/office/drawing/2014/main" id="{027C7273-BA9E-4056-927B-B2993BCCBA70}"/>
              </a:ext>
            </a:extLst>
          </p:cNvPr>
          <p:cNvGrpSpPr/>
          <p:nvPr/>
        </p:nvGrpSpPr>
        <p:grpSpPr>
          <a:xfrm>
            <a:off x="2182083" y="4530035"/>
            <a:ext cx="4779834" cy="326119"/>
            <a:chOff x="2130084" y="3123125"/>
            <a:chExt cx="4779834" cy="326119"/>
          </a:xfrm>
        </p:grpSpPr>
        <p:sp>
          <p:nvSpPr>
            <p:cNvPr id="58" name="椭圆 57">
              <a:extLst>
                <a:ext uri="{FF2B5EF4-FFF2-40B4-BE49-F238E27FC236}">
                  <a16:creationId xmlns:a16="http://schemas.microsoft.com/office/drawing/2014/main" id="{20370306-19C7-4D75-BBA4-1440B473BF81}"/>
                </a:ext>
              </a:extLst>
            </p:cNvPr>
            <p:cNvSpPr/>
            <p:nvPr/>
          </p:nvSpPr>
          <p:spPr>
            <a:xfrm>
              <a:off x="2130084" y="3218424"/>
              <a:ext cx="230820" cy="230820"/>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0" name="矩形 59">
              <a:extLst>
                <a:ext uri="{FF2B5EF4-FFF2-40B4-BE49-F238E27FC236}">
                  <a16:creationId xmlns:a16="http://schemas.microsoft.com/office/drawing/2014/main" id="{CE40DC69-5F2B-4213-8759-AD1B0DD2A886}"/>
                </a:ext>
              </a:extLst>
            </p:cNvPr>
            <p:cNvSpPr/>
            <p:nvPr/>
          </p:nvSpPr>
          <p:spPr>
            <a:xfrm>
              <a:off x="2354921" y="3123125"/>
              <a:ext cx="4554997" cy="3243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latin typeface="Helvetica" panose="020B0604020202020204" pitchFamily="34" charset="0"/>
                  <a:cs typeface="Helvetica" panose="020B0604020202020204" pitchFamily="34" charset="0"/>
                </a:rPr>
                <a:t>Selection for Valid Features</a:t>
              </a:r>
            </a:p>
          </p:txBody>
        </p:sp>
        <p:cxnSp>
          <p:nvCxnSpPr>
            <p:cNvPr id="61" name="直接连接符 60">
              <a:extLst>
                <a:ext uri="{FF2B5EF4-FFF2-40B4-BE49-F238E27FC236}">
                  <a16:creationId xmlns:a16="http://schemas.microsoft.com/office/drawing/2014/main" id="{174E1FF4-F4C0-42AE-ADD6-CADB82128307}"/>
                </a:ext>
              </a:extLst>
            </p:cNvPr>
            <p:cNvCxnSpPr>
              <a:cxnSpLocks/>
              <a:stCxn id="58" idx="4"/>
            </p:cNvCxnSpPr>
            <p:nvPr/>
          </p:nvCxnSpPr>
          <p:spPr>
            <a:xfrm>
              <a:off x="2245494" y="3449244"/>
              <a:ext cx="4664424" cy="0"/>
            </a:xfrm>
            <a:prstGeom prst="line">
              <a:avLst/>
            </a:prstGeom>
            <a:solidFill>
              <a:schemeClr val="tx1">
                <a:lumMod val="50000"/>
                <a:lumOff val="50000"/>
              </a:schemeClr>
            </a:solidFill>
            <a:ln w="95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62" name="组合 61">
            <a:extLst>
              <a:ext uri="{FF2B5EF4-FFF2-40B4-BE49-F238E27FC236}">
                <a16:creationId xmlns:a16="http://schemas.microsoft.com/office/drawing/2014/main" id="{35A136B5-DCBA-43CF-926D-3AE0DFC32386}"/>
              </a:ext>
            </a:extLst>
          </p:cNvPr>
          <p:cNvGrpSpPr/>
          <p:nvPr/>
        </p:nvGrpSpPr>
        <p:grpSpPr>
          <a:xfrm>
            <a:off x="2182083" y="5049312"/>
            <a:ext cx="4779834" cy="327938"/>
            <a:chOff x="2130084" y="3121306"/>
            <a:chExt cx="4779834" cy="327938"/>
          </a:xfrm>
        </p:grpSpPr>
        <p:sp>
          <p:nvSpPr>
            <p:cNvPr id="63" name="椭圆 62">
              <a:extLst>
                <a:ext uri="{FF2B5EF4-FFF2-40B4-BE49-F238E27FC236}">
                  <a16:creationId xmlns:a16="http://schemas.microsoft.com/office/drawing/2014/main" id="{D2F9C5C0-50A6-4AD3-A444-96850049A61F}"/>
                </a:ext>
              </a:extLst>
            </p:cNvPr>
            <p:cNvSpPr/>
            <p:nvPr/>
          </p:nvSpPr>
          <p:spPr>
            <a:xfrm>
              <a:off x="2130084" y="3218424"/>
              <a:ext cx="230820" cy="230820"/>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4" name="矩形 63">
              <a:extLst>
                <a:ext uri="{FF2B5EF4-FFF2-40B4-BE49-F238E27FC236}">
                  <a16:creationId xmlns:a16="http://schemas.microsoft.com/office/drawing/2014/main" id="{265F5AB4-7942-441B-9E8C-7E52ED26E279}"/>
                </a:ext>
              </a:extLst>
            </p:cNvPr>
            <p:cNvSpPr/>
            <p:nvPr/>
          </p:nvSpPr>
          <p:spPr>
            <a:xfrm>
              <a:off x="2354921" y="3121306"/>
              <a:ext cx="4554997" cy="3243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latin typeface="Helvetica" panose="020B0604020202020204" pitchFamily="34" charset="0"/>
                  <a:cs typeface="Helvetica" panose="020B0604020202020204" pitchFamily="34" charset="0"/>
                </a:rPr>
                <a:t>Estimation of Features</a:t>
              </a:r>
            </a:p>
          </p:txBody>
        </p:sp>
        <p:cxnSp>
          <p:nvCxnSpPr>
            <p:cNvPr id="65" name="直接连接符 64">
              <a:extLst>
                <a:ext uri="{FF2B5EF4-FFF2-40B4-BE49-F238E27FC236}">
                  <a16:creationId xmlns:a16="http://schemas.microsoft.com/office/drawing/2014/main" id="{7D682B39-36DD-46A8-BCAE-E95F5EB55CF2}"/>
                </a:ext>
              </a:extLst>
            </p:cNvPr>
            <p:cNvCxnSpPr>
              <a:cxnSpLocks/>
              <a:stCxn id="63" idx="4"/>
            </p:cNvCxnSpPr>
            <p:nvPr/>
          </p:nvCxnSpPr>
          <p:spPr>
            <a:xfrm>
              <a:off x="2245494" y="3449244"/>
              <a:ext cx="4664424" cy="0"/>
            </a:xfrm>
            <a:prstGeom prst="line">
              <a:avLst/>
            </a:prstGeom>
            <a:solidFill>
              <a:schemeClr val="tx1">
                <a:lumMod val="50000"/>
                <a:lumOff val="50000"/>
              </a:schemeClr>
            </a:solidFill>
            <a:ln w="95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66" name="组合 65">
            <a:extLst>
              <a:ext uri="{FF2B5EF4-FFF2-40B4-BE49-F238E27FC236}">
                <a16:creationId xmlns:a16="http://schemas.microsoft.com/office/drawing/2014/main" id="{1D6A04EC-7ECD-4FC2-9CC8-07E379DE6F86}"/>
              </a:ext>
            </a:extLst>
          </p:cNvPr>
          <p:cNvGrpSpPr/>
          <p:nvPr/>
        </p:nvGrpSpPr>
        <p:grpSpPr>
          <a:xfrm>
            <a:off x="2182083" y="5570408"/>
            <a:ext cx="4779834" cy="327938"/>
            <a:chOff x="2130084" y="3121306"/>
            <a:chExt cx="4779834" cy="327938"/>
          </a:xfrm>
        </p:grpSpPr>
        <p:sp>
          <p:nvSpPr>
            <p:cNvPr id="67" name="椭圆 66">
              <a:extLst>
                <a:ext uri="{FF2B5EF4-FFF2-40B4-BE49-F238E27FC236}">
                  <a16:creationId xmlns:a16="http://schemas.microsoft.com/office/drawing/2014/main" id="{8B48329D-7424-4070-9C7F-1D65977278D8}"/>
                </a:ext>
              </a:extLst>
            </p:cNvPr>
            <p:cNvSpPr/>
            <p:nvPr/>
          </p:nvSpPr>
          <p:spPr>
            <a:xfrm>
              <a:off x="2130084" y="3218424"/>
              <a:ext cx="230820" cy="230820"/>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8" name="矩形 67">
              <a:extLst>
                <a:ext uri="{FF2B5EF4-FFF2-40B4-BE49-F238E27FC236}">
                  <a16:creationId xmlns:a16="http://schemas.microsoft.com/office/drawing/2014/main" id="{F2076A0D-AFA0-487C-AAE0-6645910B5FFF}"/>
                </a:ext>
              </a:extLst>
            </p:cNvPr>
            <p:cNvSpPr/>
            <p:nvPr/>
          </p:nvSpPr>
          <p:spPr>
            <a:xfrm>
              <a:off x="2354921" y="3121306"/>
              <a:ext cx="4554997" cy="3243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latin typeface="Helvetica" panose="020B0604020202020204" pitchFamily="34" charset="0"/>
                  <a:cs typeface="Helvetica" panose="020B0604020202020204" pitchFamily="34" charset="0"/>
                </a:rPr>
                <a:t>Result and Discussion</a:t>
              </a:r>
            </a:p>
          </p:txBody>
        </p:sp>
        <p:cxnSp>
          <p:nvCxnSpPr>
            <p:cNvPr id="69" name="直接连接符 68">
              <a:extLst>
                <a:ext uri="{FF2B5EF4-FFF2-40B4-BE49-F238E27FC236}">
                  <a16:creationId xmlns:a16="http://schemas.microsoft.com/office/drawing/2014/main" id="{27F9F970-3AF5-4536-87BA-86116221A0DB}"/>
                </a:ext>
              </a:extLst>
            </p:cNvPr>
            <p:cNvCxnSpPr>
              <a:cxnSpLocks/>
              <a:stCxn id="67" idx="4"/>
            </p:cNvCxnSpPr>
            <p:nvPr/>
          </p:nvCxnSpPr>
          <p:spPr>
            <a:xfrm>
              <a:off x="2245494" y="3449244"/>
              <a:ext cx="4664424" cy="0"/>
            </a:xfrm>
            <a:prstGeom prst="line">
              <a:avLst/>
            </a:prstGeom>
            <a:solidFill>
              <a:schemeClr val="tx1">
                <a:lumMod val="50000"/>
                <a:lumOff val="50000"/>
              </a:schemeClr>
            </a:solidFill>
            <a:ln w="95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70" name="组合 69">
            <a:extLst>
              <a:ext uri="{FF2B5EF4-FFF2-40B4-BE49-F238E27FC236}">
                <a16:creationId xmlns:a16="http://schemas.microsoft.com/office/drawing/2014/main" id="{6010D50F-E3B0-4C43-83C5-3E4EBF5711DC}"/>
              </a:ext>
            </a:extLst>
          </p:cNvPr>
          <p:cNvGrpSpPr/>
          <p:nvPr/>
        </p:nvGrpSpPr>
        <p:grpSpPr>
          <a:xfrm>
            <a:off x="2182083" y="6091502"/>
            <a:ext cx="4779834" cy="327938"/>
            <a:chOff x="2130084" y="3121306"/>
            <a:chExt cx="4779834" cy="327938"/>
          </a:xfrm>
        </p:grpSpPr>
        <p:sp>
          <p:nvSpPr>
            <p:cNvPr id="71" name="椭圆 70">
              <a:extLst>
                <a:ext uri="{FF2B5EF4-FFF2-40B4-BE49-F238E27FC236}">
                  <a16:creationId xmlns:a16="http://schemas.microsoft.com/office/drawing/2014/main" id="{99A00A2D-6215-4532-978B-E810A87C9E48}"/>
                </a:ext>
              </a:extLst>
            </p:cNvPr>
            <p:cNvSpPr/>
            <p:nvPr/>
          </p:nvSpPr>
          <p:spPr>
            <a:xfrm>
              <a:off x="2130084" y="3218424"/>
              <a:ext cx="230820" cy="230820"/>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2" name="矩形 71">
              <a:extLst>
                <a:ext uri="{FF2B5EF4-FFF2-40B4-BE49-F238E27FC236}">
                  <a16:creationId xmlns:a16="http://schemas.microsoft.com/office/drawing/2014/main" id="{1575102F-5FE9-4241-A0F1-B1E8D8D05BE5}"/>
                </a:ext>
              </a:extLst>
            </p:cNvPr>
            <p:cNvSpPr/>
            <p:nvPr/>
          </p:nvSpPr>
          <p:spPr>
            <a:xfrm>
              <a:off x="2354921" y="3121306"/>
              <a:ext cx="4554997" cy="3243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latin typeface="Helvetica" panose="020B0604020202020204" pitchFamily="34" charset="0"/>
                  <a:cs typeface="Helvetica" panose="020B0604020202020204" pitchFamily="34" charset="0"/>
                </a:rPr>
                <a:t>Conclusion</a:t>
              </a:r>
            </a:p>
          </p:txBody>
        </p:sp>
        <p:cxnSp>
          <p:nvCxnSpPr>
            <p:cNvPr id="73" name="直接连接符 72">
              <a:extLst>
                <a:ext uri="{FF2B5EF4-FFF2-40B4-BE49-F238E27FC236}">
                  <a16:creationId xmlns:a16="http://schemas.microsoft.com/office/drawing/2014/main" id="{9C0676C2-712D-4A3B-8B0B-CE43EC10D496}"/>
                </a:ext>
              </a:extLst>
            </p:cNvPr>
            <p:cNvCxnSpPr>
              <a:cxnSpLocks/>
              <a:stCxn id="71" idx="4"/>
            </p:cNvCxnSpPr>
            <p:nvPr/>
          </p:nvCxnSpPr>
          <p:spPr>
            <a:xfrm>
              <a:off x="2245494" y="3449244"/>
              <a:ext cx="4664424" cy="0"/>
            </a:xfrm>
            <a:prstGeom prst="line">
              <a:avLst/>
            </a:prstGeom>
            <a:solidFill>
              <a:schemeClr val="tx1">
                <a:lumMod val="50000"/>
                <a:lumOff val="50000"/>
              </a:schemeClr>
            </a:solidFill>
            <a:ln w="95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2" name="灯片编号占位符 1">
            <a:extLst>
              <a:ext uri="{FF2B5EF4-FFF2-40B4-BE49-F238E27FC236}">
                <a16:creationId xmlns:a16="http://schemas.microsoft.com/office/drawing/2014/main" id="{560C29D3-96A5-4B94-ADF1-86F7434AD0F7}"/>
              </a:ext>
            </a:extLst>
          </p:cNvPr>
          <p:cNvSpPr>
            <a:spLocks noGrp="1"/>
          </p:cNvSpPr>
          <p:nvPr>
            <p:ph type="sldNum" sz="quarter" idx="12"/>
          </p:nvPr>
        </p:nvSpPr>
        <p:spPr/>
        <p:txBody>
          <a:bodyPr/>
          <a:lstStyle/>
          <a:p>
            <a:fld id="{A17BB91D-344C-44E0-9148-DFE0CFF5CFC9}" type="slidenum">
              <a:rPr lang="zh-CN" altLang="en-US" smtClean="0"/>
              <a:t>9</a:t>
            </a:fld>
            <a:endParaRPr lang="zh-CN" altLang="en-US"/>
          </a:p>
        </p:txBody>
      </p:sp>
    </p:spTree>
    <p:extLst>
      <p:ext uri="{BB962C8B-B14F-4D97-AF65-F5344CB8AC3E}">
        <p14:creationId xmlns:p14="http://schemas.microsoft.com/office/powerpoint/2010/main" val="49628882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E07191BD-0273-4D36-A2F7-E5A136204B8A}"/>
              </a:ext>
            </a:extLst>
          </p:cNvPr>
          <p:cNvSpPr/>
          <p:nvPr/>
        </p:nvSpPr>
        <p:spPr>
          <a:xfrm>
            <a:off x="0" y="537685"/>
            <a:ext cx="9143998" cy="3855430"/>
          </a:xfrm>
          <a:prstGeom prst="rect">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a:extLst>
              <a:ext uri="{FF2B5EF4-FFF2-40B4-BE49-F238E27FC236}">
                <a16:creationId xmlns:a16="http://schemas.microsoft.com/office/drawing/2014/main" id="{B24B6C6C-D78F-4075-9FEF-975CDE889129}"/>
              </a:ext>
            </a:extLst>
          </p:cNvPr>
          <p:cNvSpPr/>
          <p:nvPr/>
        </p:nvSpPr>
        <p:spPr>
          <a:xfrm>
            <a:off x="0" y="537684"/>
            <a:ext cx="9143998" cy="4550187"/>
          </a:xfrm>
          <a:prstGeom prst="rect">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elvetica" panose="020B0604020202020204" pitchFamily="34" charset="0"/>
              <a:cs typeface="Helvetica" panose="020B0604020202020204" pitchFamily="34" charset="0"/>
            </a:endParaRPr>
          </a:p>
        </p:txBody>
      </p:sp>
      <p:cxnSp>
        <p:nvCxnSpPr>
          <p:cNvPr id="19" name="直接连接符 18">
            <a:extLst>
              <a:ext uri="{FF2B5EF4-FFF2-40B4-BE49-F238E27FC236}">
                <a16:creationId xmlns:a16="http://schemas.microsoft.com/office/drawing/2014/main" id="{D3444059-81C3-493C-82C4-2E7671C3FB84}"/>
              </a:ext>
            </a:extLst>
          </p:cNvPr>
          <p:cNvCxnSpPr>
            <a:cxnSpLocks/>
          </p:cNvCxnSpPr>
          <p:nvPr/>
        </p:nvCxnSpPr>
        <p:spPr>
          <a:xfrm>
            <a:off x="736847" y="533480"/>
            <a:ext cx="8407153"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21" name="组合 20">
            <a:extLst>
              <a:ext uri="{FF2B5EF4-FFF2-40B4-BE49-F238E27FC236}">
                <a16:creationId xmlns:a16="http://schemas.microsoft.com/office/drawing/2014/main" id="{EF01E08A-BF01-4E49-A5ED-E2CF60D9820C}"/>
              </a:ext>
            </a:extLst>
          </p:cNvPr>
          <p:cNvGrpSpPr/>
          <p:nvPr/>
        </p:nvGrpSpPr>
        <p:grpSpPr>
          <a:xfrm>
            <a:off x="306570" y="591906"/>
            <a:ext cx="3699470" cy="461665"/>
            <a:chOff x="-3" y="4326643"/>
            <a:chExt cx="3699470" cy="461665"/>
          </a:xfrm>
        </p:grpSpPr>
        <p:sp>
          <p:nvSpPr>
            <p:cNvPr id="22" name="矩形 21">
              <a:extLst>
                <a:ext uri="{FF2B5EF4-FFF2-40B4-BE49-F238E27FC236}">
                  <a16:creationId xmlns:a16="http://schemas.microsoft.com/office/drawing/2014/main" id="{5C53A6D0-AB66-49FA-9315-AB10E9C67C92}"/>
                </a:ext>
              </a:extLst>
            </p:cNvPr>
            <p:cNvSpPr/>
            <p:nvPr/>
          </p:nvSpPr>
          <p:spPr>
            <a:xfrm>
              <a:off x="-3" y="4460785"/>
              <a:ext cx="193382" cy="19338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23" name="文本框 22">
              <a:extLst>
                <a:ext uri="{FF2B5EF4-FFF2-40B4-BE49-F238E27FC236}">
                  <a16:creationId xmlns:a16="http://schemas.microsoft.com/office/drawing/2014/main" id="{112DAC01-DD0D-4831-90ED-3B9ECAFD5852}"/>
                </a:ext>
              </a:extLst>
            </p:cNvPr>
            <p:cNvSpPr txBox="1"/>
            <p:nvPr/>
          </p:nvSpPr>
          <p:spPr>
            <a:xfrm>
              <a:off x="193379" y="4326643"/>
              <a:ext cx="3506088" cy="461665"/>
            </a:xfrm>
            <a:prstGeom prst="rect">
              <a:avLst/>
            </a:prstGeom>
            <a:noFill/>
          </p:spPr>
          <p:txBody>
            <a:bodyPr wrap="none" rtlCol="0">
              <a:spAutoFit/>
            </a:bodyPr>
            <a:lstStyle/>
            <a:p>
              <a:r>
                <a:rPr lang="en-US" altLang="zh-CN" sz="2400" dirty="0">
                  <a:latin typeface="Helvetica" panose="020B0604020202020204" pitchFamily="34" charset="0"/>
                  <a:ea typeface="+mj-ea"/>
                  <a:cs typeface="Helvetica" panose="020B0604020202020204" pitchFamily="34" charset="0"/>
                </a:rPr>
                <a:t>Land use characteristics</a:t>
              </a:r>
            </a:p>
          </p:txBody>
        </p:sp>
      </p:grpSp>
      <p:sp>
        <p:nvSpPr>
          <p:cNvPr id="24" name="矩形 23">
            <a:extLst>
              <a:ext uri="{FF2B5EF4-FFF2-40B4-BE49-F238E27FC236}">
                <a16:creationId xmlns:a16="http://schemas.microsoft.com/office/drawing/2014/main" id="{A1CAF9E2-1FBB-4079-8610-3AC37EE23BF6}"/>
              </a:ext>
            </a:extLst>
          </p:cNvPr>
          <p:cNvSpPr/>
          <p:nvPr/>
        </p:nvSpPr>
        <p:spPr>
          <a:xfrm>
            <a:off x="499952" y="1123250"/>
            <a:ext cx="4963218" cy="400110"/>
          </a:xfrm>
          <a:prstGeom prst="rect">
            <a:avLst/>
          </a:prstGeom>
        </p:spPr>
        <p:txBody>
          <a:bodyPr wrap="none">
            <a:spAutoFit/>
          </a:bodyPr>
          <a:lstStyle/>
          <a:p>
            <a:pPr marL="285750" indent="-285750">
              <a:buFont typeface="Wingdings" panose="05000000000000000000" pitchFamily="2" charset="2"/>
              <a:buChar char="l"/>
            </a:pPr>
            <a:r>
              <a:rPr lang="en-US" altLang="zh-CN" sz="2000" dirty="0">
                <a:latin typeface="Helvetica" panose="020B0604020202020204" pitchFamily="34" charset="0"/>
                <a:cs typeface="Helvetica" panose="020B0604020202020204" pitchFamily="34" charset="0"/>
              </a:rPr>
              <a:t>Station classification based on land use</a:t>
            </a:r>
          </a:p>
        </p:txBody>
      </p:sp>
      <p:sp>
        <p:nvSpPr>
          <p:cNvPr id="9" name="文本框 8">
            <a:extLst>
              <a:ext uri="{FF2B5EF4-FFF2-40B4-BE49-F238E27FC236}">
                <a16:creationId xmlns:a16="http://schemas.microsoft.com/office/drawing/2014/main" id="{569A348F-8472-4C4D-9E9E-EA67A912B7B0}"/>
              </a:ext>
            </a:extLst>
          </p:cNvPr>
          <p:cNvSpPr txBox="1"/>
          <p:nvPr/>
        </p:nvSpPr>
        <p:spPr>
          <a:xfrm>
            <a:off x="-1" y="6488668"/>
            <a:ext cx="9144001" cy="584775"/>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3 - Analysis on the characteristics of transit ridership and land use</a:t>
            </a:r>
            <a:endParaRPr lang="en-US" altLang="zh-CN" sz="1400" i="1" dirty="0">
              <a:latin typeface="Times New Roman" panose="02020603050405020304" pitchFamily="18" charset="0"/>
              <a:cs typeface="Times New Roman" panose="02020603050405020304" pitchFamily="18" charset="0"/>
            </a:endParaRPr>
          </a:p>
          <a:p>
            <a:endParaRPr lang="en-US" altLang="zh-CN" sz="1400" i="1" dirty="0">
              <a:latin typeface="Times New Roman" panose="02020603050405020304" pitchFamily="18" charset="0"/>
              <a:cs typeface="Times New Roman" panose="02020603050405020304" pitchFamily="18" charset="0"/>
            </a:endParaRPr>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Characteristics of transit ridership and land use</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chemeClr val="accent6"/>
          </a:solidFill>
          <a:ln w="28575" cap="flat">
            <a:solidFill>
              <a:srgbClr val="70AD47"/>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2800" b="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rPr>
              <a:t>3.3</a:t>
            </a:r>
            <a:endParaRPr kumimoji="0" lang="zh-CN" altLang="en-US" sz="2800" b="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rgbClr val="70AD47"/>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7505965D-C0D8-4340-A73F-2B20B6AAF124}"/>
              </a:ext>
            </a:extLst>
          </p:cNvPr>
          <p:cNvSpPr>
            <a:spLocks noGrp="1"/>
          </p:cNvSpPr>
          <p:nvPr>
            <p:ph type="sldNum" sz="quarter" idx="12"/>
          </p:nvPr>
        </p:nvSpPr>
        <p:spPr/>
        <p:txBody>
          <a:bodyPr/>
          <a:lstStyle/>
          <a:p>
            <a:fld id="{A17BB91D-344C-44E0-9148-DFE0CFF5CFC9}" type="slidenum">
              <a:rPr lang="zh-CN" altLang="en-US" smtClean="0"/>
              <a:t>90</a:t>
            </a:fld>
            <a:endParaRPr lang="zh-CN" altLang="en-US"/>
          </a:p>
        </p:txBody>
      </p:sp>
      <p:sp>
        <p:nvSpPr>
          <p:cNvPr id="26" name="矩形 25">
            <a:extLst>
              <a:ext uri="{FF2B5EF4-FFF2-40B4-BE49-F238E27FC236}">
                <a16:creationId xmlns:a16="http://schemas.microsoft.com/office/drawing/2014/main" id="{5BD78E29-B223-4DFC-9B82-34DE6EF65649}"/>
              </a:ext>
            </a:extLst>
          </p:cNvPr>
          <p:cNvSpPr/>
          <p:nvPr/>
        </p:nvSpPr>
        <p:spPr>
          <a:xfrm>
            <a:off x="499952" y="5256226"/>
            <a:ext cx="2531462" cy="369332"/>
          </a:xfrm>
          <a:prstGeom prst="rect">
            <a:avLst/>
          </a:prstGeom>
        </p:spPr>
        <p:txBody>
          <a:bodyPr wrap="none">
            <a:spAutoFit/>
          </a:bodyPr>
          <a:lstStyle/>
          <a:p>
            <a:r>
              <a:rPr lang="en-US" altLang="zh-CN" dirty="0">
                <a:solidFill>
                  <a:srgbClr val="FF3300"/>
                </a:solidFill>
                <a:latin typeface="Helvetica" panose="020B0604020202020204" pitchFamily="34" charset="0"/>
                <a:cs typeface="Helvetica" panose="020B0604020202020204" pitchFamily="34" charset="0"/>
              </a:rPr>
              <a:t>High-density residence</a:t>
            </a:r>
          </a:p>
        </p:txBody>
      </p:sp>
      <p:sp>
        <p:nvSpPr>
          <p:cNvPr id="27" name="文本框 26">
            <a:extLst>
              <a:ext uri="{FF2B5EF4-FFF2-40B4-BE49-F238E27FC236}">
                <a16:creationId xmlns:a16="http://schemas.microsoft.com/office/drawing/2014/main" id="{22AF1B6E-3365-4AB1-A82E-663CB793FB6A}"/>
              </a:ext>
            </a:extLst>
          </p:cNvPr>
          <p:cNvSpPr txBox="1"/>
          <p:nvPr/>
        </p:nvSpPr>
        <p:spPr>
          <a:xfrm>
            <a:off x="499952" y="5673984"/>
            <a:ext cx="8252162" cy="646331"/>
          </a:xfrm>
          <a:prstGeom prst="rect">
            <a:avLst/>
          </a:prstGeom>
          <a:noFill/>
        </p:spPr>
        <p:txBody>
          <a:bodyPr wrap="square" rtlCol="0">
            <a:spAutoFit/>
          </a:bodyPr>
          <a:lstStyle/>
          <a:p>
            <a:pPr marL="285750" indent="-285750">
              <a:buFont typeface="Wingdings" panose="05000000000000000000" pitchFamily="2" charset="2"/>
              <a:buChar char="Ø"/>
            </a:pPr>
            <a:r>
              <a:rPr lang="en-US" altLang="zh-CN" dirty="0">
                <a:latin typeface="Helvetica" panose="020B0604020202020204" pitchFamily="34" charset="0"/>
                <a:cs typeface="Helvetica" panose="020B0604020202020204" pitchFamily="34" charset="0"/>
              </a:rPr>
              <a:t>High population density</a:t>
            </a:r>
          </a:p>
          <a:p>
            <a:pPr marL="285750" indent="-285750">
              <a:buFont typeface="Wingdings" panose="05000000000000000000" pitchFamily="2" charset="2"/>
              <a:buChar char="Ø"/>
            </a:pPr>
            <a:r>
              <a:rPr lang="en-US" altLang="zh-CN" dirty="0">
                <a:latin typeface="Helvetica" panose="020B0604020202020204" pitchFamily="34" charset="0"/>
                <a:cs typeface="Helvetica" panose="020B0604020202020204" pitchFamily="34" charset="0"/>
              </a:rPr>
              <a:t>High proportion of residence</a:t>
            </a:r>
          </a:p>
        </p:txBody>
      </p:sp>
      <p:graphicFrame>
        <p:nvGraphicFramePr>
          <p:cNvPr id="29" name="表格 28">
            <a:extLst>
              <a:ext uri="{FF2B5EF4-FFF2-40B4-BE49-F238E27FC236}">
                <a16:creationId xmlns:a16="http://schemas.microsoft.com/office/drawing/2014/main" id="{2E1147A6-CE90-4948-A7CB-9C7EA216DE35}"/>
              </a:ext>
            </a:extLst>
          </p:cNvPr>
          <p:cNvGraphicFramePr>
            <a:graphicFrameLocks noGrp="1"/>
          </p:cNvGraphicFramePr>
          <p:nvPr>
            <p:extLst/>
          </p:nvPr>
        </p:nvGraphicFramePr>
        <p:xfrm>
          <a:off x="789723" y="1649272"/>
          <a:ext cx="7564550" cy="3125932"/>
        </p:xfrm>
        <a:graphic>
          <a:graphicData uri="http://schemas.openxmlformats.org/drawingml/2006/table">
            <a:tbl>
              <a:tblPr/>
              <a:tblGrid>
                <a:gridCol w="742645">
                  <a:extLst>
                    <a:ext uri="{9D8B030D-6E8A-4147-A177-3AD203B41FA5}">
                      <a16:colId xmlns:a16="http://schemas.microsoft.com/office/drawing/2014/main" val="3948310603"/>
                    </a:ext>
                  </a:extLst>
                </a:gridCol>
                <a:gridCol w="1099114">
                  <a:extLst>
                    <a:ext uri="{9D8B030D-6E8A-4147-A177-3AD203B41FA5}">
                      <a16:colId xmlns:a16="http://schemas.microsoft.com/office/drawing/2014/main" val="3782086755"/>
                    </a:ext>
                  </a:extLst>
                </a:gridCol>
                <a:gridCol w="1277351">
                  <a:extLst>
                    <a:ext uri="{9D8B030D-6E8A-4147-A177-3AD203B41FA5}">
                      <a16:colId xmlns:a16="http://schemas.microsoft.com/office/drawing/2014/main" val="1718070881"/>
                    </a:ext>
                  </a:extLst>
                </a:gridCol>
                <a:gridCol w="980293">
                  <a:extLst>
                    <a:ext uri="{9D8B030D-6E8A-4147-A177-3AD203B41FA5}">
                      <a16:colId xmlns:a16="http://schemas.microsoft.com/office/drawing/2014/main" val="2778408328"/>
                    </a:ext>
                  </a:extLst>
                </a:gridCol>
                <a:gridCol w="1188233">
                  <a:extLst>
                    <a:ext uri="{9D8B030D-6E8A-4147-A177-3AD203B41FA5}">
                      <a16:colId xmlns:a16="http://schemas.microsoft.com/office/drawing/2014/main" val="1106791722"/>
                    </a:ext>
                  </a:extLst>
                </a:gridCol>
                <a:gridCol w="1084259">
                  <a:extLst>
                    <a:ext uri="{9D8B030D-6E8A-4147-A177-3AD203B41FA5}">
                      <a16:colId xmlns:a16="http://schemas.microsoft.com/office/drawing/2014/main" val="1531589913"/>
                    </a:ext>
                  </a:extLst>
                </a:gridCol>
                <a:gridCol w="1192655">
                  <a:extLst>
                    <a:ext uri="{9D8B030D-6E8A-4147-A177-3AD203B41FA5}">
                      <a16:colId xmlns:a16="http://schemas.microsoft.com/office/drawing/2014/main" val="1318883608"/>
                    </a:ext>
                  </a:extLst>
                </a:gridCol>
              </a:tblGrid>
              <a:tr h="558601">
                <a:tc>
                  <a:txBody>
                    <a:bodyPr/>
                    <a:lstStyle/>
                    <a:p>
                      <a:pPr algn="ctr" fontAlgn="ctr"/>
                      <a:r>
                        <a:rPr lang="en-US" sz="1600" b="0" i="0" u="none" strike="noStrike"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Type</a:t>
                      </a:r>
                    </a:p>
                  </a:txBody>
                  <a:tcPr marL="10631" marR="10631" marT="10631"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effectLst/>
                          <a:latin typeface="Helvetica" panose="020B0604020202020204" pitchFamily="34" charset="0"/>
                          <a:ea typeface="+mn-ea"/>
                          <a:cs typeface="Helvetica" panose="020B0604020202020204" pitchFamily="34" charset="0"/>
                        </a:rPr>
                        <a:t>Station</a:t>
                      </a:r>
                    </a:p>
                    <a:p>
                      <a:pPr algn="ctr" fontAlgn="ctr"/>
                      <a:r>
                        <a:rPr lang="en-US" altLang="zh-CN" sz="1600" b="0" i="0" u="none" strike="noStrike" dirty="0">
                          <a:solidFill>
                            <a:srgbClr val="000000"/>
                          </a:solidFill>
                          <a:effectLst/>
                          <a:latin typeface="Helvetica" panose="020B0604020202020204" pitchFamily="34" charset="0"/>
                          <a:ea typeface="+mn-ea"/>
                          <a:cs typeface="Helvetica" panose="020B0604020202020204" pitchFamily="34" charset="0"/>
                        </a:rPr>
                        <a:t>No.</a:t>
                      </a:r>
                    </a:p>
                  </a:txBody>
                  <a:tcPr marL="10631" marR="10631" marT="10631"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Population-density</a:t>
                      </a:r>
                    </a:p>
                  </a:txBody>
                  <a:tcPr marL="10631" marR="10631" marT="10631"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Business</a:t>
                      </a:r>
                    </a:p>
                  </a:txBody>
                  <a:tcPr marL="10631" marR="10631" marT="10631"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Commerce</a:t>
                      </a:r>
                    </a:p>
                  </a:txBody>
                  <a:tcPr marL="10631" marR="10631" marT="10631"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Residence</a:t>
                      </a:r>
                    </a:p>
                  </a:txBody>
                  <a:tcPr marL="10631" marR="10631" marT="10631"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Education</a:t>
                      </a:r>
                    </a:p>
                  </a:txBody>
                  <a:tcPr marL="10631" marR="10631" marT="10631"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1662910"/>
                  </a:ext>
                </a:extLst>
              </a:tr>
              <a:tr h="285259">
                <a:tc rowSpan="9">
                  <a:txBody>
                    <a:bodyPr/>
                    <a:lstStyle/>
                    <a:p>
                      <a:pPr algn="ctr" fontAlgn="ctr"/>
                      <a:r>
                        <a:rPr lang="en-US" sz="1600" b="0" i="0" u="none" strike="noStrike" dirty="0">
                          <a:solidFill>
                            <a:srgbClr val="FF3300"/>
                          </a:solidFill>
                          <a:effectLst/>
                          <a:latin typeface="Helvetica" panose="020B0604020202020204" pitchFamily="34" charset="0"/>
                          <a:ea typeface="等线" panose="02010600030101010101" pitchFamily="2" charset="-122"/>
                          <a:cs typeface="Helvetica" panose="020B0604020202020204" pitchFamily="34" charset="0"/>
                        </a:rPr>
                        <a:t>High-density residence</a:t>
                      </a:r>
                    </a:p>
                  </a:txBody>
                  <a:tcPr marL="98244" marR="98244" marT="49122" marB="49122" vert="vert270" anchor="ctr">
                    <a:lnL>
                      <a:noFill/>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19</a:t>
                      </a:r>
                    </a:p>
                  </a:txBody>
                  <a:tcPr marL="10631" marR="10631" marT="10631" marB="0" anchor="b">
                    <a:lnL w="12700" cap="flat" cmpd="sng" algn="ctr">
                      <a:no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121</a:t>
                      </a:r>
                    </a:p>
                  </a:txBody>
                  <a:tcPr marL="10631" marR="10631" marT="10631"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2.17%</a:t>
                      </a:r>
                    </a:p>
                  </a:txBody>
                  <a:tcPr marL="10631" marR="10631" marT="10631"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3.15%</a:t>
                      </a:r>
                    </a:p>
                  </a:txBody>
                  <a:tcPr marL="10631" marR="10631" marT="10631"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76.63%</a:t>
                      </a:r>
                    </a:p>
                  </a:txBody>
                  <a:tcPr marL="10631" marR="10631" marT="10631"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zh-CN" sz="1600" b="0" i="0" u="none" strike="noStrike"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0.12%</a:t>
                      </a:r>
                    </a:p>
                  </a:txBody>
                  <a:tcPr marL="10631" marR="10631" marT="10631"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60210363"/>
                  </a:ext>
                </a:extLst>
              </a:tr>
              <a:tr h="285259">
                <a:tc vMerge="1">
                  <a:txBody>
                    <a:bodyPr/>
                    <a:lstStyle/>
                    <a:p>
                      <a:endParaRPr lang="zh-CN" altLang="en-US"/>
                    </a:p>
                  </a:txBody>
                  <a:tcPr/>
                </a:tc>
                <a:tc>
                  <a:txBody>
                    <a:bodyPr/>
                    <a:lstStyle/>
                    <a:p>
                      <a:pPr algn="ctr" fontAlgn="b"/>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13</a:t>
                      </a:r>
                    </a:p>
                  </a:txBody>
                  <a:tcPr marL="10631" marR="10631" marT="10631" marB="0" anchor="b">
                    <a:lnL w="12700" cap="flat" cmpd="sng" algn="ctr">
                      <a:noFill/>
                      <a:prstDash val="solid"/>
                      <a:round/>
                      <a:headEnd type="none" w="med" len="med"/>
                      <a:tailEnd type="none" w="med" len="med"/>
                    </a:lnL>
                    <a:lnR>
                      <a:noFill/>
                    </a:lnR>
                    <a:lnT>
                      <a:noFill/>
                    </a:lnT>
                    <a:lnB>
                      <a:noFill/>
                    </a:lnB>
                  </a:tcPr>
                </a:tc>
                <a:tc>
                  <a:txBody>
                    <a:bodyPr/>
                    <a:lstStyle/>
                    <a:p>
                      <a:pPr algn="ctr" fontAlgn="ctr"/>
                      <a:r>
                        <a:rPr lang="en-US" altLang="zh-CN" sz="1600" b="0" i="0" u="none" strike="noStrike"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125</a:t>
                      </a:r>
                    </a:p>
                  </a:txBody>
                  <a:tcPr marL="10631" marR="10631" marT="10631" marB="0" anchor="ctr">
                    <a:lnL>
                      <a:noFill/>
                    </a:lnL>
                    <a:lnR>
                      <a:noFill/>
                    </a:lnR>
                    <a:lnT>
                      <a:noFill/>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11.11%</a:t>
                      </a:r>
                    </a:p>
                  </a:txBody>
                  <a:tcPr marL="10631" marR="10631" marT="10631" marB="0" anchor="ctr">
                    <a:lnL>
                      <a:noFill/>
                    </a:lnL>
                    <a:lnR>
                      <a:noFill/>
                    </a:lnR>
                    <a:lnT>
                      <a:noFill/>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6.48%</a:t>
                      </a:r>
                    </a:p>
                  </a:txBody>
                  <a:tcPr marL="10631" marR="10631" marT="10631" marB="0" anchor="ctr">
                    <a:lnL>
                      <a:noFill/>
                    </a:lnL>
                    <a:lnR>
                      <a:noFill/>
                    </a:lnR>
                    <a:lnT>
                      <a:noFill/>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46.08%</a:t>
                      </a:r>
                    </a:p>
                  </a:txBody>
                  <a:tcPr marL="10631" marR="10631" marT="10631" marB="0" anchor="ctr">
                    <a:lnL>
                      <a:noFill/>
                    </a:lnL>
                    <a:lnR>
                      <a:noFill/>
                    </a:lnR>
                    <a:lnT>
                      <a:noFill/>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4.51%</a:t>
                      </a:r>
                    </a:p>
                  </a:txBody>
                  <a:tcPr marL="10631" marR="10631" marT="10631" marB="0" anchor="ctr">
                    <a:lnL>
                      <a:noFill/>
                    </a:lnL>
                    <a:lnR>
                      <a:noFill/>
                    </a:lnR>
                    <a:lnT>
                      <a:noFill/>
                    </a:lnT>
                    <a:lnB>
                      <a:noFill/>
                    </a:lnB>
                  </a:tcPr>
                </a:tc>
                <a:extLst>
                  <a:ext uri="{0D108BD9-81ED-4DB2-BD59-A6C34878D82A}">
                    <a16:rowId xmlns:a16="http://schemas.microsoft.com/office/drawing/2014/main" val="3700856986"/>
                  </a:ext>
                </a:extLst>
              </a:tr>
              <a:tr h="285259">
                <a:tc vMerge="1">
                  <a:txBody>
                    <a:bodyPr/>
                    <a:lstStyle/>
                    <a:p>
                      <a:endParaRPr lang="zh-CN" altLang="en-US"/>
                    </a:p>
                  </a:txBody>
                  <a:tcPr/>
                </a:tc>
                <a:tc>
                  <a:txBody>
                    <a:bodyPr/>
                    <a:lstStyle/>
                    <a:p>
                      <a:pPr algn="ctr" fontAlgn="b"/>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16</a:t>
                      </a:r>
                    </a:p>
                  </a:txBody>
                  <a:tcPr marL="10631" marR="10631" marT="10631" marB="0" anchor="b">
                    <a:lnL w="12700" cap="flat" cmpd="sng" algn="ctr">
                      <a:noFill/>
                      <a:prstDash val="solid"/>
                      <a:round/>
                      <a:headEnd type="none" w="med" len="med"/>
                      <a:tailEnd type="none" w="med" len="med"/>
                    </a:lnL>
                    <a:lnR>
                      <a:noFill/>
                    </a:lnR>
                    <a:lnT>
                      <a:noFill/>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142</a:t>
                      </a:r>
                    </a:p>
                  </a:txBody>
                  <a:tcPr marL="10631" marR="10631" marT="10631" marB="0" anchor="ctr">
                    <a:lnL>
                      <a:noFill/>
                    </a:lnL>
                    <a:lnR>
                      <a:noFill/>
                    </a:lnR>
                    <a:lnT>
                      <a:noFill/>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4.59%</a:t>
                      </a:r>
                    </a:p>
                  </a:txBody>
                  <a:tcPr marL="10631" marR="10631" marT="10631" marB="0" anchor="ctr">
                    <a:lnL>
                      <a:noFill/>
                    </a:lnL>
                    <a:lnR>
                      <a:noFill/>
                    </a:lnR>
                    <a:lnT>
                      <a:noFill/>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5.03%</a:t>
                      </a:r>
                    </a:p>
                  </a:txBody>
                  <a:tcPr marL="10631" marR="10631" marT="10631" marB="0" anchor="ctr">
                    <a:lnL>
                      <a:noFill/>
                    </a:lnL>
                    <a:lnR>
                      <a:noFill/>
                    </a:lnR>
                    <a:lnT>
                      <a:noFill/>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72.75%</a:t>
                      </a:r>
                    </a:p>
                  </a:txBody>
                  <a:tcPr marL="10631" marR="10631" marT="10631" marB="0" anchor="ctr">
                    <a:lnL>
                      <a:noFill/>
                    </a:lnL>
                    <a:lnR>
                      <a:noFill/>
                    </a:lnR>
                    <a:lnT>
                      <a:noFill/>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2.68%</a:t>
                      </a:r>
                    </a:p>
                  </a:txBody>
                  <a:tcPr marL="10631" marR="10631" marT="10631" marB="0" anchor="ctr">
                    <a:lnL>
                      <a:noFill/>
                    </a:lnL>
                    <a:lnR>
                      <a:noFill/>
                    </a:lnR>
                    <a:lnT>
                      <a:noFill/>
                    </a:lnT>
                    <a:lnB>
                      <a:noFill/>
                    </a:lnB>
                  </a:tcPr>
                </a:tc>
                <a:extLst>
                  <a:ext uri="{0D108BD9-81ED-4DB2-BD59-A6C34878D82A}">
                    <a16:rowId xmlns:a16="http://schemas.microsoft.com/office/drawing/2014/main" val="3579155653"/>
                  </a:ext>
                </a:extLst>
              </a:tr>
              <a:tr h="285259">
                <a:tc vMerge="1">
                  <a:txBody>
                    <a:bodyPr/>
                    <a:lstStyle/>
                    <a:p>
                      <a:endParaRPr lang="zh-CN" altLang="en-US"/>
                    </a:p>
                  </a:txBody>
                  <a:tcPr/>
                </a:tc>
                <a:tc>
                  <a:txBody>
                    <a:bodyPr/>
                    <a:lstStyle/>
                    <a:p>
                      <a:pPr algn="ctr" fontAlgn="b"/>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18</a:t>
                      </a:r>
                    </a:p>
                  </a:txBody>
                  <a:tcPr marL="10631" marR="10631" marT="10631" marB="0" anchor="b">
                    <a:lnL w="12700" cap="flat" cmpd="sng" algn="ctr">
                      <a:noFill/>
                      <a:prstDash val="solid"/>
                      <a:round/>
                      <a:headEnd type="none" w="med" len="med"/>
                      <a:tailEnd type="none" w="med" len="med"/>
                    </a:lnL>
                    <a:lnR>
                      <a:noFill/>
                    </a:lnR>
                    <a:lnT>
                      <a:noFill/>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142</a:t>
                      </a:r>
                    </a:p>
                  </a:txBody>
                  <a:tcPr marL="10631" marR="10631" marT="10631" marB="0" anchor="ctr">
                    <a:lnL>
                      <a:noFill/>
                    </a:lnL>
                    <a:lnR>
                      <a:noFill/>
                    </a:lnR>
                    <a:lnT>
                      <a:noFill/>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2.27%</a:t>
                      </a:r>
                    </a:p>
                  </a:txBody>
                  <a:tcPr marL="10631" marR="10631" marT="10631" marB="0" anchor="ctr">
                    <a:lnL>
                      <a:noFill/>
                    </a:lnL>
                    <a:lnR>
                      <a:noFill/>
                    </a:lnR>
                    <a:lnT>
                      <a:noFill/>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1.96%</a:t>
                      </a:r>
                    </a:p>
                  </a:txBody>
                  <a:tcPr marL="10631" marR="10631" marT="10631" marB="0" anchor="ctr">
                    <a:lnL>
                      <a:noFill/>
                    </a:lnL>
                    <a:lnR>
                      <a:noFill/>
                    </a:lnR>
                    <a:lnT>
                      <a:noFill/>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64.58%</a:t>
                      </a:r>
                    </a:p>
                  </a:txBody>
                  <a:tcPr marL="10631" marR="10631" marT="10631" marB="0" anchor="ctr">
                    <a:lnL>
                      <a:noFill/>
                    </a:lnL>
                    <a:lnR>
                      <a:noFill/>
                    </a:lnR>
                    <a:lnT>
                      <a:noFill/>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6.80%</a:t>
                      </a:r>
                    </a:p>
                  </a:txBody>
                  <a:tcPr marL="10631" marR="10631" marT="10631" marB="0" anchor="ctr">
                    <a:lnL>
                      <a:noFill/>
                    </a:lnL>
                    <a:lnR>
                      <a:noFill/>
                    </a:lnR>
                    <a:lnT>
                      <a:noFill/>
                    </a:lnT>
                    <a:lnB>
                      <a:noFill/>
                    </a:lnB>
                  </a:tcPr>
                </a:tc>
                <a:extLst>
                  <a:ext uri="{0D108BD9-81ED-4DB2-BD59-A6C34878D82A}">
                    <a16:rowId xmlns:a16="http://schemas.microsoft.com/office/drawing/2014/main" val="558477555"/>
                  </a:ext>
                </a:extLst>
              </a:tr>
              <a:tr h="285259">
                <a:tc vMerge="1">
                  <a:txBody>
                    <a:bodyPr/>
                    <a:lstStyle/>
                    <a:p>
                      <a:endParaRPr lang="zh-CN" altLang="en-US"/>
                    </a:p>
                  </a:txBody>
                  <a:tcPr/>
                </a:tc>
                <a:tc>
                  <a:txBody>
                    <a:bodyPr/>
                    <a:lstStyle/>
                    <a:p>
                      <a:pPr algn="ctr" fontAlgn="b"/>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31</a:t>
                      </a:r>
                    </a:p>
                  </a:txBody>
                  <a:tcPr marL="10631" marR="10631" marT="10631" marB="0" anchor="b">
                    <a:lnL w="12700" cap="flat" cmpd="sng" algn="ctr">
                      <a:noFill/>
                      <a:prstDash val="solid"/>
                      <a:round/>
                      <a:headEnd type="none" w="med" len="med"/>
                      <a:tailEnd type="none" w="med" len="med"/>
                    </a:lnL>
                    <a:lnR>
                      <a:noFill/>
                    </a:lnR>
                    <a:lnT>
                      <a:noFill/>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143</a:t>
                      </a:r>
                    </a:p>
                  </a:txBody>
                  <a:tcPr marL="10631" marR="10631" marT="10631" marB="0" anchor="ctr">
                    <a:lnL>
                      <a:noFill/>
                    </a:lnL>
                    <a:lnR>
                      <a:noFill/>
                    </a:lnR>
                    <a:lnT>
                      <a:noFill/>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4.14%</a:t>
                      </a:r>
                    </a:p>
                  </a:txBody>
                  <a:tcPr marL="10631" marR="10631" marT="10631" marB="0" anchor="ctr">
                    <a:lnL>
                      <a:noFill/>
                    </a:lnL>
                    <a:lnR>
                      <a:noFill/>
                    </a:lnR>
                    <a:lnT>
                      <a:noFill/>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2.26%</a:t>
                      </a:r>
                    </a:p>
                  </a:txBody>
                  <a:tcPr marL="10631" marR="10631" marT="10631" marB="0" anchor="ctr">
                    <a:lnL>
                      <a:noFill/>
                    </a:lnL>
                    <a:lnR>
                      <a:noFill/>
                    </a:lnR>
                    <a:lnT>
                      <a:noFill/>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54.17%</a:t>
                      </a:r>
                    </a:p>
                  </a:txBody>
                  <a:tcPr marL="10631" marR="10631" marT="10631" marB="0" anchor="ctr">
                    <a:lnL>
                      <a:noFill/>
                    </a:lnL>
                    <a:lnR>
                      <a:noFill/>
                    </a:lnR>
                    <a:lnT>
                      <a:noFill/>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18.28%</a:t>
                      </a:r>
                    </a:p>
                  </a:txBody>
                  <a:tcPr marL="10631" marR="10631" marT="10631" marB="0" anchor="ctr">
                    <a:lnL>
                      <a:noFill/>
                    </a:lnL>
                    <a:lnR>
                      <a:noFill/>
                    </a:lnR>
                    <a:lnT>
                      <a:noFill/>
                    </a:lnT>
                    <a:lnB>
                      <a:noFill/>
                    </a:lnB>
                  </a:tcPr>
                </a:tc>
                <a:extLst>
                  <a:ext uri="{0D108BD9-81ED-4DB2-BD59-A6C34878D82A}">
                    <a16:rowId xmlns:a16="http://schemas.microsoft.com/office/drawing/2014/main" val="3512203756"/>
                  </a:ext>
                </a:extLst>
              </a:tr>
              <a:tr h="285259">
                <a:tc vMerge="1">
                  <a:txBody>
                    <a:bodyPr/>
                    <a:lstStyle/>
                    <a:p>
                      <a:endParaRPr lang="zh-CN" altLang="en-US"/>
                    </a:p>
                  </a:txBody>
                  <a:tcPr/>
                </a:tc>
                <a:tc>
                  <a:txBody>
                    <a:bodyPr/>
                    <a:lstStyle/>
                    <a:p>
                      <a:pPr algn="ctr" fontAlgn="b"/>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17</a:t>
                      </a:r>
                    </a:p>
                  </a:txBody>
                  <a:tcPr marL="10631" marR="10631" marT="10631" marB="0" anchor="b">
                    <a:lnL w="12700" cap="flat" cmpd="sng" algn="ctr">
                      <a:noFill/>
                      <a:prstDash val="solid"/>
                      <a:round/>
                      <a:headEnd type="none" w="med" len="med"/>
                      <a:tailEnd type="none" w="med" len="med"/>
                    </a:lnL>
                    <a:lnR>
                      <a:noFill/>
                    </a:lnR>
                    <a:lnT>
                      <a:noFill/>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144</a:t>
                      </a:r>
                    </a:p>
                  </a:txBody>
                  <a:tcPr marL="10631" marR="10631" marT="10631" marB="0" anchor="ctr">
                    <a:lnL>
                      <a:noFill/>
                    </a:lnL>
                    <a:lnR>
                      <a:noFill/>
                    </a:lnR>
                    <a:lnT>
                      <a:noFill/>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6.02%</a:t>
                      </a:r>
                    </a:p>
                  </a:txBody>
                  <a:tcPr marL="10631" marR="10631" marT="10631" marB="0" anchor="ctr">
                    <a:lnL>
                      <a:noFill/>
                    </a:lnL>
                    <a:lnR>
                      <a:noFill/>
                    </a:lnR>
                    <a:lnT>
                      <a:noFill/>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7.28%</a:t>
                      </a:r>
                    </a:p>
                  </a:txBody>
                  <a:tcPr marL="10631" marR="10631" marT="10631" marB="0" anchor="ctr">
                    <a:lnL>
                      <a:noFill/>
                    </a:lnL>
                    <a:lnR>
                      <a:noFill/>
                    </a:lnR>
                    <a:lnT>
                      <a:noFill/>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55.45%</a:t>
                      </a:r>
                    </a:p>
                  </a:txBody>
                  <a:tcPr marL="10631" marR="10631" marT="10631" marB="0" anchor="ctr">
                    <a:lnL>
                      <a:noFill/>
                    </a:lnL>
                    <a:lnR>
                      <a:noFill/>
                    </a:lnR>
                    <a:lnT>
                      <a:noFill/>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10.60%</a:t>
                      </a:r>
                    </a:p>
                  </a:txBody>
                  <a:tcPr marL="10631" marR="10631" marT="10631" marB="0" anchor="ctr">
                    <a:lnL>
                      <a:noFill/>
                    </a:lnL>
                    <a:lnR>
                      <a:noFill/>
                    </a:lnR>
                    <a:lnT>
                      <a:noFill/>
                    </a:lnT>
                    <a:lnB>
                      <a:noFill/>
                    </a:lnB>
                  </a:tcPr>
                </a:tc>
                <a:extLst>
                  <a:ext uri="{0D108BD9-81ED-4DB2-BD59-A6C34878D82A}">
                    <a16:rowId xmlns:a16="http://schemas.microsoft.com/office/drawing/2014/main" val="281205394"/>
                  </a:ext>
                </a:extLst>
              </a:tr>
              <a:tr h="285259">
                <a:tc vMerge="1">
                  <a:txBody>
                    <a:bodyPr/>
                    <a:lstStyle/>
                    <a:p>
                      <a:endParaRPr lang="zh-CN" altLang="en-US"/>
                    </a:p>
                  </a:txBody>
                  <a:tcPr/>
                </a:tc>
                <a:tc>
                  <a:txBody>
                    <a:bodyPr/>
                    <a:lstStyle/>
                    <a:p>
                      <a:pPr algn="ctr" fontAlgn="b"/>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12</a:t>
                      </a:r>
                    </a:p>
                  </a:txBody>
                  <a:tcPr marL="10631" marR="10631" marT="10631" marB="0" anchor="b">
                    <a:lnL w="12700" cap="flat" cmpd="sng" algn="ctr">
                      <a:noFill/>
                      <a:prstDash val="solid"/>
                      <a:round/>
                      <a:headEnd type="none" w="med" len="med"/>
                      <a:tailEnd type="none" w="med" len="med"/>
                    </a:lnL>
                    <a:lnR>
                      <a:noFill/>
                    </a:lnR>
                    <a:lnT>
                      <a:noFill/>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145</a:t>
                      </a:r>
                    </a:p>
                  </a:txBody>
                  <a:tcPr marL="10631" marR="10631" marT="10631" marB="0" anchor="ctr">
                    <a:lnL>
                      <a:noFill/>
                    </a:lnL>
                    <a:lnR>
                      <a:noFill/>
                    </a:lnR>
                    <a:lnT>
                      <a:noFill/>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4.16%</a:t>
                      </a:r>
                    </a:p>
                  </a:txBody>
                  <a:tcPr marL="10631" marR="10631" marT="10631" marB="0" anchor="ctr">
                    <a:lnL>
                      <a:noFill/>
                    </a:lnL>
                    <a:lnR>
                      <a:noFill/>
                    </a:lnR>
                    <a:lnT>
                      <a:noFill/>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1.77%</a:t>
                      </a:r>
                    </a:p>
                  </a:txBody>
                  <a:tcPr marL="10631" marR="10631" marT="10631" marB="0" anchor="ctr">
                    <a:lnL>
                      <a:noFill/>
                    </a:lnL>
                    <a:lnR>
                      <a:noFill/>
                    </a:lnR>
                    <a:lnT>
                      <a:noFill/>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66.22%</a:t>
                      </a:r>
                    </a:p>
                  </a:txBody>
                  <a:tcPr marL="10631" marR="10631" marT="10631" marB="0" anchor="ctr">
                    <a:lnL>
                      <a:noFill/>
                    </a:lnL>
                    <a:lnR>
                      <a:noFill/>
                    </a:lnR>
                    <a:lnT>
                      <a:noFill/>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4.39%</a:t>
                      </a:r>
                    </a:p>
                  </a:txBody>
                  <a:tcPr marL="10631" marR="10631" marT="10631" marB="0" anchor="ctr">
                    <a:lnL>
                      <a:noFill/>
                    </a:lnL>
                    <a:lnR>
                      <a:noFill/>
                    </a:lnR>
                    <a:lnT>
                      <a:noFill/>
                    </a:lnT>
                    <a:lnB>
                      <a:noFill/>
                    </a:lnB>
                  </a:tcPr>
                </a:tc>
                <a:extLst>
                  <a:ext uri="{0D108BD9-81ED-4DB2-BD59-A6C34878D82A}">
                    <a16:rowId xmlns:a16="http://schemas.microsoft.com/office/drawing/2014/main" val="1242905821"/>
                  </a:ext>
                </a:extLst>
              </a:tr>
              <a:tr h="285259">
                <a:tc vMerge="1">
                  <a:txBody>
                    <a:bodyPr/>
                    <a:lstStyle/>
                    <a:p>
                      <a:endParaRPr lang="zh-CN" altLang="en-US"/>
                    </a:p>
                  </a:txBody>
                  <a:tcPr/>
                </a:tc>
                <a:tc>
                  <a:txBody>
                    <a:bodyPr/>
                    <a:lstStyle/>
                    <a:p>
                      <a:pPr algn="ctr" fontAlgn="b"/>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32</a:t>
                      </a:r>
                    </a:p>
                  </a:txBody>
                  <a:tcPr marL="10631" marR="10631" marT="10631" marB="0" anchor="b">
                    <a:lnL w="12700" cap="flat" cmpd="sng" algn="ctr">
                      <a:noFill/>
                      <a:prstDash val="solid"/>
                      <a:round/>
                      <a:headEnd type="none" w="med" len="med"/>
                      <a:tailEnd type="none" w="med" len="med"/>
                    </a:lnL>
                    <a:lnR>
                      <a:noFill/>
                    </a:lnR>
                    <a:lnT>
                      <a:noFill/>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170</a:t>
                      </a:r>
                    </a:p>
                  </a:txBody>
                  <a:tcPr marL="10631" marR="10631" marT="10631" marB="0" anchor="ctr">
                    <a:lnL>
                      <a:noFill/>
                    </a:lnL>
                    <a:lnR>
                      <a:noFill/>
                    </a:lnR>
                    <a:lnT>
                      <a:noFill/>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1.17%</a:t>
                      </a:r>
                    </a:p>
                  </a:txBody>
                  <a:tcPr marL="10631" marR="10631" marT="10631" marB="0" anchor="ctr">
                    <a:lnL>
                      <a:noFill/>
                    </a:lnL>
                    <a:lnR>
                      <a:noFill/>
                    </a:lnR>
                    <a:lnT>
                      <a:noFill/>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1.28%</a:t>
                      </a:r>
                    </a:p>
                  </a:txBody>
                  <a:tcPr marL="10631" marR="10631" marT="10631" marB="0" anchor="ctr">
                    <a:lnL>
                      <a:noFill/>
                    </a:lnL>
                    <a:lnR>
                      <a:noFill/>
                    </a:lnR>
                    <a:lnT>
                      <a:noFill/>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73.54%</a:t>
                      </a:r>
                    </a:p>
                  </a:txBody>
                  <a:tcPr marL="10631" marR="10631" marT="10631" marB="0" anchor="ctr">
                    <a:lnL>
                      <a:noFill/>
                    </a:lnL>
                    <a:lnR>
                      <a:noFill/>
                    </a:lnR>
                    <a:lnT>
                      <a:noFill/>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9.93%</a:t>
                      </a:r>
                    </a:p>
                  </a:txBody>
                  <a:tcPr marL="10631" marR="10631" marT="10631" marB="0" anchor="ctr">
                    <a:lnL>
                      <a:noFill/>
                    </a:lnL>
                    <a:lnR>
                      <a:noFill/>
                    </a:lnR>
                    <a:lnT>
                      <a:noFill/>
                    </a:lnT>
                    <a:lnB>
                      <a:noFill/>
                    </a:lnB>
                  </a:tcPr>
                </a:tc>
                <a:extLst>
                  <a:ext uri="{0D108BD9-81ED-4DB2-BD59-A6C34878D82A}">
                    <a16:rowId xmlns:a16="http://schemas.microsoft.com/office/drawing/2014/main" val="795242475"/>
                  </a:ext>
                </a:extLst>
              </a:tr>
              <a:tr h="285259">
                <a:tc vMerge="1">
                  <a:txBody>
                    <a:bodyPr/>
                    <a:lstStyle/>
                    <a:p>
                      <a:endParaRPr lang="zh-CN" altLang="en-US"/>
                    </a:p>
                  </a:txBody>
                  <a:tcPr/>
                </a:tc>
                <a:tc>
                  <a:txBody>
                    <a:bodyPr/>
                    <a:lstStyle/>
                    <a:p>
                      <a:pPr algn="ctr" fontAlgn="b"/>
                      <a:r>
                        <a:rPr lang="en-US" altLang="zh-CN" sz="1600" b="0" i="0" u="none" strike="noStrike"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23</a:t>
                      </a:r>
                    </a:p>
                  </a:txBody>
                  <a:tcPr marL="10631" marR="10631" marT="10631" marB="0" anchor="b">
                    <a:lnL w="12700" cap="flat" cmpd="sng" algn="ctr">
                      <a:noFill/>
                      <a:prstDash val="solid"/>
                      <a:round/>
                      <a:headEnd type="none" w="med" len="med"/>
                      <a:tailEnd type="none" w="med" len="med"/>
                    </a:lnL>
                    <a:lnR>
                      <a:noFill/>
                    </a:lnR>
                    <a:lnT>
                      <a:noFill/>
                    </a:lnT>
                    <a:lnB w="6350" cap="flat" cmpd="sng" algn="ctr">
                      <a:solidFill>
                        <a:schemeClr val="tx1"/>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193</a:t>
                      </a:r>
                    </a:p>
                  </a:txBody>
                  <a:tcPr marL="10631" marR="10631" marT="10631" marB="0" anchor="ctr">
                    <a:lnL>
                      <a:noFill/>
                    </a:lnL>
                    <a:lnR>
                      <a:noFill/>
                    </a:lnR>
                    <a:lnT>
                      <a:noFill/>
                    </a:lnT>
                    <a:lnB w="6350" cap="flat" cmpd="sng" algn="ctr">
                      <a:solidFill>
                        <a:schemeClr val="tx1"/>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10.00%</a:t>
                      </a:r>
                    </a:p>
                  </a:txBody>
                  <a:tcPr marL="10631" marR="10631" marT="10631" marB="0" anchor="ctr">
                    <a:lnL>
                      <a:noFill/>
                    </a:lnL>
                    <a:lnR>
                      <a:noFill/>
                    </a:lnR>
                    <a:lnT>
                      <a:noFill/>
                    </a:lnT>
                    <a:lnB w="6350" cap="flat" cmpd="sng" algn="ctr">
                      <a:solidFill>
                        <a:schemeClr val="tx1"/>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6.18%</a:t>
                      </a:r>
                    </a:p>
                  </a:txBody>
                  <a:tcPr marL="10631" marR="10631" marT="10631" marB="0" anchor="ctr">
                    <a:lnL>
                      <a:noFill/>
                    </a:lnL>
                    <a:lnR>
                      <a:noFill/>
                    </a:lnR>
                    <a:lnT>
                      <a:noFill/>
                    </a:lnT>
                    <a:lnB w="6350" cap="flat" cmpd="sng" algn="ctr">
                      <a:solidFill>
                        <a:schemeClr val="tx1"/>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44.52%</a:t>
                      </a:r>
                    </a:p>
                  </a:txBody>
                  <a:tcPr marL="10631" marR="10631" marT="10631" marB="0" anchor="ctr">
                    <a:lnL>
                      <a:noFill/>
                    </a:lnL>
                    <a:lnR>
                      <a:noFill/>
                    </a:lnR>
                    <a:lnT>
                      <a:noFill/>
                    </a:lnT>
                    <a:lnB w="6350" cap="flat" cmpd="sng" algn="ctr">
                      <a:solidFill>
                        <a:schemeClr val="tx1"/>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2.56%</a:t>
                      </a:r>
                    </a:p>
                  </a:txBody>
                  <a:tcPr marL="10631" marR="10631" marT="10631" marB="0" anchor="ctr">
                    <a:lnL>
                      <a:noFill/>
                    </a:lnL>
                    <a:lnR>
                      <a:noFill/>
                    </a:lnR>
                    <a:lnT>
                      <a:noFill/>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1710673"/>
                  </a:ext>
                </a:extLst>
              </a:tr>
            </a:tbl>
          </a:graphicData>
        </a:graphic>
      </p:graphicFrame>
      <p:sp>
        <p:nvSpPr>
          <p:cNvPr id="30" name="矩形: 圆角 29">
            <a:extLst>
              <a:ext uri="{FF2B5EF4-FFF2-40B4-BE49-F238E27FC236}">
                <a16:creationId xmlns:a16="http://schemas.microsoft.com/office/drawing/2014/main" id="{7CC6A8E5-D888-4264-9E25-73CD8063BB59}"/>
              </a:ext>
            </a:extLst>
          </p:cNvPr>
          <p:cNvSpPr/>
          <p:nvPr/>
        </p:nvSpPr>
        <p:spPr>
          <a:xfrm>
            <a:off x="6134100" y="2197100"/>
            <a:ext cx="927100" cy="2597703"/>
          </a:xfrm>
          <a:prstGeom prst="round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矩形: 圆角 30">
            <a:extLst>
              <a:ext uri="{FF2B5EF4-FFF2-40B4-BE49-F238E27FC236}">
                <a16:creationId xmlns:a16="http://schemas.microsoft.com/office/drawing/2014/main" id="{911933FB-01BD-415E-9DCF-BFC33B765B8A}"/>
              </a:ext>
            </a:extLst>
          </p:cNvPr>
          <p:cNvSpPr/>
          <p:nvPr/>
        </p:nvSpPr>
        <p:spPr>
          <a:xfrm>
            <a:off x="2806700" y="2197100"/>
            <a:ext cx="927100" cy="2597703"/>
          </a:xfrm>
          <a:prstGeom prst="round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418324613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E07191BD-0273-4D36-A2F7-E5A136204B8A}"/>
              </a:ext>
            </a:extLst>
          </p:cNvPr>
          <p:cNvSpPr/>
          <p:nvPr/>
        </p:nvSpPr>
        <p:spPr>
          <a:xfrm>
            <a:off x="0" y="537685"/>
            <a:ext cx="9143998" cy="3855430"/>
          </a:xfrm>
          <a:prstGeom prst="rect">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a:extLst>
              <a:ext uri="{FF2B5EF4-FFF2-40B4-BE49-F238E27FC236}">
                <a16:creationId xmlns:a16="http://schemas.microsoft.com/office/drawing/2014/main" id="{B24B6C6C-D78F-4075-9FEF-975CDE889129}"/>
              </a:ext>
            </a:extLst>
          </p:cNvPr>
          <p:cNvSpPr/>
          <p:nvPr/>
        </p:nvSpPr>
        <p:spPr>
          <a:xfrm>
            <a:off x="0" y="537684"/>
            <a:ext cx="9143998" cy="4531067"/>
          </a:xfrm>
          <a:prstGeom prst="rect">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elvetica" panose="020B0604020202020204" pitchFamily="34" charset="0"/>
              <a:cs typeface="Helvetica" panose="020B0604020202020204" pitchFamily="34" charset="0"/>
            </a:endParaRPr>
          </a:p>
        </p:txBody>
      </p:sp>
      <p:cxnSp>
        <p:nvCxnSpPr>
          <p:cNvPr id="19" name="直接连接符 18">
            <a:extLst>
              <a:ext uri="{FF2B5EF4-FFF2-40B4-BE49-F238E27FC236}">
                <a16:creationId xmlns:a16="http://schemas.microsoft.com/office/drawing/2014/main" id="{D3444059-81C3-493C-82C4-2E7671C3FB84}"/>
              </a:ext>
            </a:extLst>
          </p:cNvPr>
          <p:cNvCxnSpPr>
            <a:cxnSpLocks/>
          </p:cNvCxnSpPr>
          <p:nvPr/>
        </p:nvCxnSpPr>
        <p:spPr>
          <a:xfrm>
            <a:off x="736847" y="533480"/>
            <a:ext cx="8407153"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21" name="组合 20">
            <a:extLst>
              <a:ext uri="{FF2B5EF4-FFF2-40B4-BE49-F238E27FC236}">
                <a16:creationId xmlns:a16="http://schemas.microsoft.com/office/drawing/2014/main" id="{EF01E08A-BF01-4E49-A5ED-E2CF60D9820C}"/>
              </a:ext>
            </a:extLst>
          </p:cNvPr>
          <p:cNvGrpSpPr/>
          <p:nvPr/>
        </p:nvGrpSpPr>
        <p:grpSpPr>
          <a:xfrm>
            <a:off x="306570" y="591906"/>
            <a:ext cx="3699470" cy="461665"/>
            <a:chOff x="-3" y="4326643"/>
            <a:chExt cx="3699470" cy="461665"/>
          </a:xfrm>
        </p:grpSpPr>
        <p:sp>
          <p:nvSpPr>
            <p:cNvPr id="22" name="矩形 21">
              <a:extLst>
                <a:ext uri="{FF2B5EF4-FFF2-40B4-BE49-F238E27FC236}">
                  <a16:creationId xmlns:a16="http://schemas.microsoft.com/office/drawing/2014/main" id="{5C53A6D0-AB66-49FA-9315-AB10E9C67C92}"/>
                </a:ext>
              </a:extLst>
            </p:cNvPr>
            <p:cNvSpPr/>
            <p:nvPr/>
          </p:nvSpPr>
          <p:spPr>
            <a:xfrm>
              <a:off x="-3" y="4460785"/>
              <a:ext cx="193382" cy="19338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23" name="文本框 22">
              <a:extLst>
                <a:ext uri="{FF2B5EF4-FFF2-40B4-BE49-F238E27FC236}">
                  <a16:creationId xmlns:a16="http://schemas.microsoft.com/office/drawing/2014/main" id="{112DAC01-DD0D-4831-90ED-3B9ECAFD5852}"/>
                </a:ext>
              </a:extLst>
            </p:cNvPr>
            <p:cNvSpPr txBox="1"/>
            <p:nvPr/>
          </p:nvSpPr>
          <p:spPr>
            <a:xfrm>
              <a:off x="193379" y="4326643"/>
              <a:ext cx="3506088" cy="461665"/>
            </a:xfrm>
            <a:prstGeom prst="rect">
              <a:avLst/>
            </a:prstGeom>
            <a:noFill/>
          </p:spPr>
          <p:txBody>
            <a:bodyPr wrap="none" rtlCol="0">
              <a:spAutoFit/>
            </a:bodyPr>
            <a:lstStyle/>
            <a:p>
              <a:r>
                <a:rPr lang="en-US" altLang="zh-CN" sz="2400" dirty="0">
                  <a:latin typeface="Helvetica" panose="020B0604020202020204" pitchFamily="34" charset="0"/>
                  <a:ea typeface="+mj-ea"/>
                  <a:cs typeface="Helvetica" panose="020B0604020202020204" pitchFamily="34" charset="0"/>
                </a:rPr>
                <a:t>Land use characteristics</a:t>
              </a:r>
            </a:p>
          </p:txBody>
        </p:sp>
      </p:grpSp>
      <p:sp>
        <p:nvSpPr>
          <p:cNvPr id="24" name="矩形 23">
            <a:extLst>
              <a:ext uri="{FF2B5EF4-FFF2-40B4-BE49-F238E27FC236}">
                <a16:creationId xmlns:a16="http://schemas.microsoft.com/office/drawing/2014/main" id="{A1CAF9E2-1FBB-4079-8610-3AC37EE23BF6}"/>
              </a:ext>
            </a:extLst>
          </p:cNvPr>
          <p:cNvSpPr/>
          <p:nvPr/>
        </p:nvSpPr>
        <p:spPr>
          <a:xfrm>
            <a:off x="499952" y="1123250"/>
            <a:ext cx="4963218" cy="400110"/>
          </a:xfrm>
          <a:prstGeom prst="rect">
            <a:avLst/>
          </a:prstGeom>
        </p:spPr>
        <p:txBody>
          <a:bodyPr wrap="none">
            <a:spAutoFit/>
          </a:bodyPr>
          <a:lstStyle/>
          <a:p>
            <a:pPr marL="285750" indent="-285750">
              <a:buFont typeface="Wingdings" panose="05000000000000000000" pitchFamily="2" charset="2"/>
              <a:buChar char="l"/>
            </a:pPr>
            <a:r>
              <a:rPr lang="en-US" altLang="zh-CN" sz="2000" dirty="0">
                <a:latin typeface="Helvetica" panose="020B0604020202020204" pitchFamily="34" charset="0"/>
                <a:cs typeface="Helvetica" panose="020B0604020202020204" pitchFamily="34" charset="0"/>
              </a:rPr>
              <a:t>Station classification based on land use</a:t>
            </a:r>
          </a:p>
        </p:txBody>
      </p:sp>
      <p:sp>
        <p:nvSpPr>
          <p:cNvPr id="9" name="文本框 8">
            <a:extLst>
              <a:ext uri="{FF2B5EF4-FFF2-40B4-BE49-F238E27FC236}">
                <a16:creationId xmlns:a16="http://schemas.microsoft.com/office/drawing/2014/main" id="{569A348F-8472-4C4D-9E9E-EA67A912B7B0}"/>
              </a:ext>
            </a:extLst>
          </p:cNvPr>
          <p:cNvSpPr txBox="1"/>
          <p:nvPr/>
        </p:nvSpPr>
        <p:spPr>
          <a:xfrm>
            <a:off x="-1" y="6488668"/>
            <a:ext cx="9144001" cy="584775"/>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3 - Analysis on the characteristics of transit ridership and land use</a:t>
            </a:r>
            <a:endParaRPr lang="en-US" altLang="zh-CN" sz="1400" i="1" dirty="0">
              <a:latin typeface="Times New Roman" panose="02020603050405020304" pitchFamily="18" charset="0"/>
              <a:cs typeface="Times New Roman" panose="02020603050405020304" pitchFamily="18" charset="0"/>
            </a:endParaRPr>
          </a:p>
          <a:p>
            <a:endParaRPr lang="en-US" altLang="zh-CN" sz="1400" i="1" dirty="0">
              <a:latin typeface="Times New Roman" panose="02020603050405020304" pitchFamily="18" charset="0"/>
              <a:cs typeface="Times New Roman" panose="02020603050405020304" pitchFamily="18" charset="0"/>
            </a:endParaRPr>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Characteristics of transit ridership and land use</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chemeClr val="accent6"/>
          </a:solidFill>
          <a:ln w="28575" cap="flat">
            <a:solidFill>
              <a:srgbClr val="70AD47"/>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2800" b="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rPr>
              <a:t>3.3</a:t>
            </a:r>
            <a:endParaRPr kumimoji="0" lang="zh-CN" altLang="en-US" sz="2800" b="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rgbClr val="70AD47"/>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7505965D-C0D8-4340-A73F-2B20B6AAF124}"/>
              </a:ext>
            </a:extLst>
          </p:cNvPr>
          <p:cNvSpPr>
            <a:spLocks noGrp="1"/>
          </p:cNvSpPr>
          <p:nvPr>
            <p:ph type="sldNum" sz="quarter" idx="12"/>
          </p:nvPr>
        </p:nvSpPr>
        <p:spPr/>
        <p:txBody>
          <a:bodyPr/>
          <a:lstStyle/>
          <a:p>
            <a:fld id="{A17BB91D-344C-44E0-9148-DFE0CFF5CFC9}" type="slidenum">
              <a:rPr lang="zh-CN" altLang="en-US" smtClean="0"/>
              <a:t>91</a:t>
            </a:fld>
            <a:endParaRPr lang="zh-CN" altLang="en-US"/>
          </a:p>
        </p:txBody>
      </p:sp>
      <p:sp>
        <p:nvSpPr>
          <p:cNvPr id="26" name="矩形 25">
            <a:extLst>
              <a:ext uri="{FF2B5EF4-FFF2-40B4-BE49-F238E27FC236}">
                <a16:creationId xmlns:a16="http://schemas.microsoft.com/office/drawing/2014/main" id="{5BD78E29-B223-4DFC-9B82-34DE6EF65649}"/>
              </a:ext>
            </a:extLst>
          </p:cNvPr>
          <p:cNvSpPr/>
          <p:nvPr/>
        </p:nvSpPr>
        <p:spPr>
          <a:xfrm>
            <a:off x="499952" y="5284198"/>
            <a:ext cx="1210588" cy="369332"/>
          </a:xfrm>
          <a:prstGeom prst="rect">
            <a:avLst/>
          </a:prstGeom>
        </p:spPr>
        <p:txBody>
          <a:bodyPr wrap="none">
            <a:spAutoFit/>
          </a:bodyPr>
          <a:lstStyle/>
          <a:p>
            <a:r>
              <a:rPr lang="en-US" altLang="zh-CN" dirty="0">
                <a:solidFill>
                  <a:srgbClr val="FF3300"/>
                </a:solidFill>
                <a:latin typeface="Helvetica" panose="020B0604020202020204" pitchFamily="34" charset="0"/>
                <a:cs typeface="Helvetica" panose="020B0604020202020204" pitchFamily="34" charset="0"/>
              </a:rPr>
              <a:t>Education</a:t>
            </a:r>
          </a:p>
        </p:txBody>
      </p:sp>
      <p:sp>
        <p:nvSpPr>
          <p:cNvPr id="27" name="文本框 26">
            <a:extLst>
              <a:ext uri="{FF2B5EF4-FFF2-40B4-BE49-F238E27FC236}">
                <a16:creationId xmlns:a16="http://schemas.microsoft.com/office/drawing/2014/main" id="{22AF1B6E-3365-4AB1-A82E-663CB793FB6A}"/>
              </a:ext>
            </a:extLst>
          </p:cNvPr>
          <p:cNvSpPr txBox="1"/>
          <p:nvPr/>
        </p:nvSpPr>
        <p:spPr>
          <a:xfrm>
            <a:off x="499952" y="5762620"/>
            <a:ext cx="8252162" cy="369332"/>
          </a:xfrm>
          <a:prstGeom prst="rect">
            <a:avLst/>
          </a:prstGeom>
          <a:noFill/>
        </p:spPr>
        <p:txBody>
          <a:bodyPr wrap="square" rtlCol="0">
            <a:spAutoFit/>
          </a:bodyPr>
          <a:lstStyle/>
          <a:p>
            <a:pPr marL="285750" indent="-285750">
              <a:buFont typeface="Wingdings" panose="05000000000000000000" pitchFamily="2" charset="2"/>
              <a:buChar char="Ø"/>
            </a:pPr>
            <a:r>
              <a:rPr lang="en-US" altLang="zh-CN" dirty="0">
                <a:latin typeface="Helvetica" panose="020B0604020202020204" pitchFamily="34" charset="0"/>
                <a:cs typeface="Helvetica" panose="020B0604020202020204" pitchFamily="34" charset="0"/>
              </a:rPr>
              <a:t>High proportion of education</a:t>
            </a:r>
          </a:p>
        </p:txBody>
      </p:sp>
      <p:graphicFrame>
        <p:nvGraphicFramePr>
          <p:cNvPr id="29" name="表格 28">
            <a:extLst>
              <a:ext uri="{FF2B5EF4-FFF2-40B4-BE49-F238E27FC236}">
                <a16:creationId xmlns:a16="http://schemas.microsoft.com/office/drawing/2014/main" id="{37472A28-FDF1-4C1B-81BB-2C71CE110C28}"/>
              </a:ext>
            </a:extLst>
          </p:cNvPr>
          <p:cNvGraphicFramePr>
            <a:graphicFrameLocks noGrp="1"/>
          </p:cNvGraphicFramePr>
          <p:nvPr>
            <p:extLst/>
          </p:nvPr>
        </p:nvGraphicFramePr>
        <p:xfrm>
          <a:off x="789720" y="1749791"/>
          <a:ext cx="7564549" cy="3000039"/>
        </p:xfrm>
        <a:graphic>
          <a:graphicData uri="http://schemas.openxmlformats.org/drawingml/2006/table">
            <a:tbl>
              <a:tblPr/>
              <a:tblGrid>
                <a:gridCol w="742645">
                  <a:extLst>
                    <a:ext uri="{9D8B030D-6E8A-4147-A177-3AD203B41FA5}">
                      <a16:colId xmlns:a16="http://schemas.microsoft.com/office/drawing/2014/main" val="3948310603"/>
                    </a:ext>
                  </a:extLst>
                </a:gridCol>
                <a:gridCol w="1099114">
                  <a:extLst>
                    <a:ext uri="{9D8B030D-6E8A-4147-A177-3AD203B41FA5}">
                      <a16:colId xmlns:a16="http://schemas.microsoft.com/office/drawing/2014/main" val="3782086755"/>
                    </a:ext>
                  </a:extLst>
                </a:gridCol>
                <a:gridCol w="1277350">
                  <a:extLst>
                    <a:ext uri="{9D8B030D-6E8A-4147-A177-3AD203B41FA5}">
                      <a16:colId xmlns:a16="http://schemas.microsoft.com/office/drawing/2014/main" val="1718070881"/>
                    </a:ext>
                  </a:extLst>
                </a:gridCol>
                <a:gridCol w="980291">
                  <a:extLst>
                    <a:ext uri="{9D8B030D-6E8A-4147-A177-3AD203B41FA5}">
                      <a16:colId xmlns:a16="http://schemas.microsoft.com/office/drawing/2014/main" val="2778408328"/>
                    </a:ext>
                  </a:extLst>
                </a:gridCol>
                <a:gridCol w="1188233">
                  <a:extLst>
                    <a:ext uri="{9D8B030D-6E8A-4147-A177-3AD203B41FA5}">
                      <a16:colId xmlns:a16="http://schemas.microsoft.com/office/drawing/2014/main" val="1106791722"/>
                    </a:ext>
                  </a:extLst>
                </a:gridCol>
                <a:gridCol w="1084261">
                  <a:extLst>
                    <a:ext uri="{9D8B030D-6E8A-4147-A177-3AD203B41FA5}">
                      <a16:colId xmlns:a16="http://schemas.microsoft.com/office/drawing/2014/main" val="1531589913"/>
                    </a:ext>
                  </a:extLst>
                </a:gridCol>
                <a:gridCol w="1192655">
                  <a:extLst>
                    <a:ext uri="{9D8B030D-6E8A-4147-A177-3AD203B41FA5}">
                      <a16:colId xmlns:a16="http://schemas.microsoft.com/office/drawing/2014/main" val="1318883608"/>
                    </a:ext>
                  </a:extLst>
                </a:gridCol>
              </a:tblGrid>
              <a:tr h="736563">
                <a:tc>
                  <a:txBody>
                    <a:bodyPr/>
                    <a:lstStyle/>
                    <a:p>
                      <a:pPr algn="ctr" fontAlgn="ctr"/>
                      <a:r>
                        <a:rPr lang="en-US" sz="1600" b="0" i="0" u="none" strike="noStrike"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Type</a:t>
                      </a:r>
                    </a:p>
                  </a:txBody>
                  <a:tcPr marL="12168" marR="12168" marT="12168"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Station</a:t>
                      </a:r>
                    </a:p>
                  </a:txBody>
                  <a:tcPr marL="12168" marR="12168" marT="12168"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Population-density</a:t>
                      </a:r>
                    </a:p>
                  </a:txBody>
                  <a:tcPr marL="12168" marR="12168" marT="12168"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Business</a:t>
                      </a:r>
                    </a:p>
                  </a:txBody>
                  <a:tcPr marL="12168" marR="12168" marT="12168"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Commerce</a:t>
                      </a:r>
                    </a:p>
                  </a:txBody>
                  <a:tcPr marL="12168" marR="12168" marT="12168"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Residence</a:t>
                      </a:r>
                    </a:p>
                  </a:txBody>
                  <a:tcPr marL="12168" marR="12168" marT="12168"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Education</a:t>
                      </a:r>
                    </a:p>
                  </a:txBody>
                  <a:tcPr marL="12168" marR="12168" marT="12168"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1662910"/>
                  </a:ext>
                </a:extLst>
              </a:tr>
              <a:tr h="377246">
                <a:tc rowSpan="6">
                  <a:txBody>
                    <a:bodyPr/>
                    <a:lstStyle/>
                    <a:p>
                      <a:pPr algn="ctr" fontAlgn="ctr"/>
                      <a:r>
                        <a:rPr lang="en-US" sz="1600" b="0" i="0" u="none" strike="noStrike" dirty="0">
                          <a:solidFill>
                            <a:srgbClr val="FF3300"/>
                          </a:solidFill>
                          <a:effectLst/>
                          <a:latin typeface="Helvetica" panose="020B0604020202020204" pitchFamily="34" charset="0"/>
                          <a:ea typeface="等线" panose="02010600030101010101" pitchFamily="2" charset="-122"/>
                          <a:cs typeface="Helvetica" panose="020B0604020202020204" pitchFamily="34" charset="0"/>
                        </a:rPr>
                        <a:t>Education</a:t>
                      </a:r>
                    </a:p>
                  </a:txBody>
                  <a:tcPr marL="79681" marR="79681" marT="39840" marB="39840" vert="vert270" anchor="ctr">
                    <a:lnL>
                      <a:noFill/>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en-US" altLang="zh-CN" sz="1600" b="0" i="0" u="none" strike="noStrike"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25</a:t>
                      </a:r>
                    </a:p>
                  </a:txBody>
                  <a:tcPr marL="12168" marR="12168" marT="12168" marB="0" anchor="b">
                    <a:lnL w="12700" cap="flat" cmpd="sng" algn="ctr">
                      <a:no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35</a:t>
                      </a:r>
                    </a:p>
                  </a:txBody>
                  <a:tcPr marL="12168" marR="12168" marT="12168"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1.38%</a:t>
                      </a:r>
                    </a:p>
                  </a:txBody>
                  <a:tcPr marL="12168" marR="12168" marT="12168"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zh-CN" sz="1600" b="0" i="0" u="none" strike="noStrike"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2.31%</a:t>
                      </a:r>
                    </a:p>
                  </a:txBody>
                  <a:tcPr marL="12168" marR="12168" marT="12168"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30.04%</a:t>
                      </a:r>
                    </a:p>
                  </a:txBody>
                  <a:tcPr marL="12168" marR="12168" marT="12168"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zh-CN" sz="1600" b="0" i="0" u="none" strike="noStrike"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39.83%</a:t>
                      </a:r>
                    </a:p>
                  </a:txBody>
                  <a:tcPr marL="12168" marR="12168" marT="12168"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643127914"/>
                  </a:ext>
                </a:extLst>
              </a:tr>
              <a:tr h="377246">
                <a:tc vMerge="1">
                  <a:txBody>
                    <a:bodyPr/>
                    <a:lstStyle/>
                    <a:p>
                      <a:endParaRPr lang="zh-CN" altLang="en-US"/>
                    </a:p>
                  </a:txBody>
                  <a:tcPr>
                    <a:lnT w="12700" cap="flat" cmpd="sng" algn="ctr">
                      <a:solidFill>
                        <a:srgbClr val="000000"/>
                      </a:solidFill>
                      <a:prstDash val="solid"/>
                      <a:round/>
                      <a:headEnd type="none" w="med" len="med"/>
                      <a:tailEnd type="none" w="med" len="med"/>
                    </a:lnT>
                  </a:tcPr>
                </a:tc>
                <a:tc>
                  <a:txBody>
                    <a:bodyPr/>
                    <a:lstStyle/>
                    <a:p>
                      <a:pPr algn="ctr" fontAlgn="b"/>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1</a:t>
                      </a:r>
                    </a:p>
                  </a:txBody>
                  <a:tcPr marL="12168" marR="12168" marT="12168" marB="0" anchor="b">
                    <a:lnL w="12700" cap="flat" cmpd="sng" algn="ctr">
                      <a:noFill/>
                      <a:prstDash val="solid"/>
                      <a:round/>
                      <a:headEnd type="none" w="med" len="med"/>
                      <a:tailEnd type="none" w="med" len="med"/>
                    </a:lnL>
                    <a:lnR>
                      <a:noFill/>
                    </a:lnR>
                    <a:lnT>
                      <a:noFill/>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56</a:t>
                      </a:r>
                    </a:p>
                  </a:txBody>
                  <a:tcPr marL="12168" marR="12168" marT="12168" marB="0" anchor="ctr">
                    <a:lnL>
                      <a:noFill/>
                    </a:lnL>
                    <a:lnR>
                      <a:noFill/>
                    </a:lnR>
                    <a:lnT>
                      <a:noFill/>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8.70%</a:t>
                      </a:r>
                    </a:p>
                  </a:txBody>
                  <a:tcPr marL="12168" marR="12168" marT="12168" marB="0" anchor="ctr">
                    <a:lnL>
                      <a:noFill/>
                    </a:lnL>
                    <a:lnR>
                      <a:noFill/>
                    </a:lnR>
                    <a:lnT>
                      <a:noFill/>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1.91%</a:t>
                      </a:r>
                    </a:p>
                  </a:txBody>
                  <a:tcPr marL="12168" marR="12168" marT="12168" marB="0" anchor="ctr">
                    <a:lnL>
                      <a:noFill/>
                    </a:lnL>
                    <a:lnR>
                      <a:noFill/>
                    </a:lnR>
                    <a:lnT>
                      <a:noFill/>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48.01%</a:t>
                      </a:r>
                    </a:p>
                  </a:txBody>
                  <a:tcPr marL="12168" marR="12168" marT="12168" marB="0" anchor="ctr">
                    <a:lnL>
                      <a:noFill/>
                    </a:lnL>
                    <a:lnR>
                      <a:noFill/>
                    </a:lnR>
                    <a:lnT>
                      <a:noFill/>
                    </a:lnT>
                    <a:lnB>
                      <a:noFill/>
                    </a:lnB>
                  </a:tcPr>
                </a:tc>
                <a:tc>
                  <a:txBody>
                    <a:bodyPr/>
                    <a:lstStyle/>
                    <a:p>
                      <a:pPr algn="ctr" fontAlgn="ctr"/>
                      <a:r>
                        <a:rPr lang="en-US" altLang="zh-CN" sz="1600" b="0" i="0" u="none" strike="noStrike"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17.89%</a:t>
                      </a:r>
                    </a:p>
                  </a:txBody>
                  <a:tcPr marL="12168" marR="12168" marT="12168" marB="0" anchor="ctr">
                    <a:lnL>
                      <a:noFill/>
                    </a:lnL>
                    <a:lnR>
                      <a:noFill/>
                    </a:lnR>
                    <a:lnT>
                      <a:noFill/>
                    </a:lnT>
                    <a:lnB>
                      <a:noFill/>
                    </a:lnB>
                  </a:tcPr>
                </a:tc>
                <a:extLst>
                  <a:ext uri="{0D108BD9-81ED-4DB2-BD59-A6C34878D82A}">
                    <a16:rowId xmlns:a16="http://schemas.microsoft.com/office/drawing/2014/main" val="1476199605"/>
                  </a:ext>
                </a:extLst>
              </a:tr>
              <a:tr h="377246">
                <a:tc vMerge="1">
                  <a:txBody>
                    <a:bodyPr/>
                    <a:lstStyle/>
                    <a:p>
                      <a:endParaRPr lang="zh-CN" altLang="en-US"/>
                    </a:p>
                  </a:txBody>
                  <a:tcPr/>
                </a:tc>
                <a:tc>
                  <a:txBody>
                    <a:bodyPr/>
                    <a:lstStyle/>
                    <a:p>
                      <a:pPr algn="ctr" fontAlgn="b"/>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35</a:t>
                      </a:r>
                    </a:p>
                  </a:txBody>
                  <a:tcPr marL="12168" marR="12168" marT="12168" marB="0" anchor="b">
                    <a:lnL w="12700" cap="flat" cmpd="sng" algn="ctr">
                      <a:noFill/>
                      <a:prstDash val="solid"/>
                      <a:round/>
                      <a:headEnd type="none" w="med" len="med"/>
                      <a:tailEnd type="none" w="med" len="med"/>
                    </a:lnL>
                    <a:lnR>
                      <a:noFill/>
                    </a:lnR>
                    <a:lnT>
                      <a:noFill/>
                    </a:lnT>
                    <a:lnB>
                      <a:noFill/>
                    </a:lnB>
                  </a:tcPr>
                </a:tc>
                <a:tc>
                  <a:txBody>
                    <a:bodyPr/>
                    <a:lstStyle/>
                    <a:p>
                      <a:pPr algn="ctr" fontAlgn="ctr"/>
                      <a:r>
                        <a:rPr lang="en-US" altLang="zh-CN" sz="1600" b="0" i="0" u="none" strike="noStrike"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58</a:t>
                      </a:r>
                    </a:p>
                  </a:txBody>
                  <a:tcPr marL="12168" marR="12168" marT="12168" marB="0" anchor="ctr">
                    <a:lnL>
                      <a:noFill/>
                    </a:lnL>
                    <a:lnR>
                      <a:noFill/>
                    </a:lnR>
                    <a:lnT>
                      <a:noFill/>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5.63%</a:t>
                      </a:r>
                    </a:p>
                  </a:txBody>
                  <a:tcPr marL="12168" marR="12168" marT="12168" marB="0" anchor="ctr">
                    <a:lnL>
                      <a:noFill/>
                    </a:lnL>
                    <a:lnR>
                      <a:noFill/>
                    </a:lnR>
                    <a:lnT>
                      <a:noFill/>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3.78%</a:t>
                      </a:r>
                    </a:p>
                  </a:txBody>
                  <a:tcPr marL="12168" marR="12168" marT="12168" marB="0" anchor="ctr">
                    <a:lnL>
                      <a:noFill/>
                    </a:lnL>
                    <a:lnR>
                      <a:noFill/>
                    </a:lnR>
                    <a:lnT>
                      <a:noFill/>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55.18%</a:t>
                      </a:r>
                    </a:p>
                  </a:txBody>
                  <a:tcPr marL="12168" marR="12168" marT="12168" marB="0" anchor="ctr">
                    <a:lnL>
                      <a:noFill/>
                    </a:lnL>
                    <a:lnR>
                      <a:noFill/>
                    </a:lnR>
                    <a:lnT>
                      <a:noFill/>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21.37%</a:t>
                      </a:r>
                    </a:p>
                  </a:txBody>
                  <a:tcPr marL="12168" marR="12168" marT="12168" marB="0" anchor="ctr">
                    <a:lnL>
                      <a:noFill/>
                    </a:lnL>
                    <a:lnR>
                      <a:noFill/>
                    </a:lnR>
                    <a:lnT>
                      <a:noFill/>
                    </a:lnT>
                    <a:lnB>
                      <a:noFill/>
                    </a:lnB>
                  </a:tcPr>
                </a:tc>
                <a:extLst>
                  <a:ext uri="{0D108BD9-81ED-4DB2-BD59-A6C34878D82A}">
                    <a16:rowId xmlns:a16="http://schemas.microsoft.com/office/drawing/2014/main" val="2127667795"/>
                  </a:ext>
                </a:extLst>
              </a:tr>
              <a:tr h="377246">
                <a:tc vMerge="1">
                  <a:txBody>
                    <a:bodyPr/>
                    <a:lstStyle/>
                    <a:p>
                      <a:endParaRPr lang="zh-CN" altLang="en-US"/>
                    </a:p>
                  </a:txBody>
                  <a:tcPr/>
                </a:tc>
                <a:tc>
                  <a:txBody>
                    <a:bodyPr/>
                    <a:lstStyle/>
                    <a:p>
                      <a:pPr algn="ctr" fontAlgn="b"/>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4</a:t>
                      </a:r>
                    </a:p>
                  </a:txBody>
                  <a:tcPr marL="12168" marR="12168" marT="12168" marB="0" anchor="b">
                    <a:lnL w="12700" cap="flat" cmpd="sng" algn="ctr">
                      <a:noFill/>
                      <a:prstDash val="solid"/>
                      <a:round/>
                      <a:headEnd type="none" w="med" len="med"/>
                      <a:tailEnd type="none" w="med" len="med"/>
                    </a:lnL>
                    <a:lnR>
                      <a:noFill/>
                    </a:lnR>
                    <a:lnT>
                      <a:noFill/>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67</a:t>
                      </a:r>
                    </a:p>
                  </a:txBody>
                  <a:tcPr marL="12168" marR="12168" marT="12168" marB="0" anchor="ctr">
                    <a:lnL>
                      <a:noFill/>
                    </a:lnL>
                    <a:lnR>
                      <a:noFill/>
                    </a:lnR>
                    <a:lnT>
                      <a:noFill/>
                    </a:lnT>
                    <a:lnB>
                      <a:noFill/>
                    </a:lnB>
                  </a:tcPr>
                </a:tc>
                <a:tc>
                  <a:txBody>
                    <a:bodyPr/>
                    <a:lstStyle/>
                    <a:p>
                      <a:pPr algn="ctr" fontAlgn="ctr"/>
                      <a:r>
                        <a:rPr lang="en-US" altLang="zh-CN" sz="1600" b="0" i="0" u="none" strike="noStrike"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4.93%</a:t>
                      </a:r>
                    </a:p>
                  </a:txBody>
                  <a:tcPr marL="12168" marR="12168" marT="12168" marB="0" anchor="ctr">
                    <a:lnL>
                      <a:noFill/>
                    </a:lnL>
                    <a:lnR>
                      <a:noFill/>
                    </a:lnR>
                    <a:lnT>
                      <a:noFill/>
                    </a:lnT>
                    <a:lnB>
                      <a:noFill/>
                    </a:lnB>
                  </a:tcPr>
                </a:tc>
                <a:tc>
                  <a:txBody>
                    <a:bodyPr/>
                    <a:lstStyle/>
                    <a:p>
                      <a:pPr algn="ctr" fontAlgn="ctr"/>
                      <a:r>
                        <a:rPr lang="en-US" altLang="zh-CN" sz="1600" b="0" i="0" u="none" strike="noStrike"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3.49%</a:t>
                      </a:r>
                    </a:p>
                  </a:txBody>
                  <a:tcPr marL="12168" marR="12168" marT="12168" marB="0" anchor="ctr">
                    <a:lnL>
                      <a:noFill/>
                    </a:lnL>
                    <a:lnR>
                      <a:noFill/>
                    </a:lnR>
                    <a:lnT>
                      <a:noFill/>
                    </a:lnT>
                    <a:lnB>
                      <a:noFill/>
                    </a:lnB>
                  </a:tcPr>
                </a:tc>
                <a:tc>
                  <a:txBody>
                    <a:bodyPr/>
                    <a:lstStyle/>
                    <a:p>
                      <a:pPr algn="ctr" fontAlgn="ctr"/>
                      <a:r>
                        <a:rPr lang="en-US" altLang="zh-CN" sz="1600" b="0" i="0" u="none" strike="noStrike"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33.52%</a:t>
                      </a:r>
                    </a:p>
                  </a:txBody>
                  <a:tcPr marL="12168" marR="12168" marT="12168" marB="0" anchor="ctr">
                    <a:lnL>
                      <a:noFill/>
                    </a:lnL>
                    <a:lnR>
                      <a:noFill/>
                    </a:lnR>
                    <a:lnT>
                      <a:noFill/>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14.63%</a:t>
                      </a:r>
                    </a:p>
                  </a:txBody>
                  <a:tcPr marL="12168" marR="12168" marT="12168" marB="0" anchor="ctr">
                    <a:lnL>
                      <a:noFill/>
                    </a:lnL>
                    <a:lnR>
                      <a:noFill/>
                    </a:lnR>
                    <a:lnT>
                      <a:noFill/>
                    </a:lnT>
                    <a:lnB>
                      <a:noFill/>
                    </a:lnB>
                  </a:tcPr>
                </a:tc>
                <a:extLst>
                  <a:ext uri="{0D108BD9-81ED-4DB2-BD59-A6C34878D82A}">
                    <a16:rowId xmlns:a16="http://schemas.microsoft.com/office/drawing/2014/main" val="2965180958"/>
                  </a:ext>
                </a:extLst>
              </a:tr>
              <a:tr h="377246">
                <a:tc vMerge="1">
                  <a:txBody>
                    <a:bodyPr/>
                    <a:lstStyle/>
                    <a:p>
                      <a:endParaRPr lang="zh-CN" altLang="en-US"/>
                    </a:p>
                  </a:txBody>
                  <a:tcPr/>
                </a:tc>
                <a:tc>
                  <a:txBody>
                    <a:bodyPr/>
                    <a:lstStyle/>
                    <a:p>
                      <a:pPr algn="ctr" fontAlgn="b"/>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2</a:t>
                      </a:r>
                    </a:p>
                  </a:txBody>
                  <a:tcPr marL="12168" marR="12168" marT="12168" marB="0" anchor="b">
                    <a:lnL w="12700" cap="flat" cmpd="sng" algn="ctr">
                      <a:noFill/>
                      <a:prstDash val="solid"/>
                      <a:round/>
                      <a:headEnd type="none" w="med" len="med"/>
                      <a:tailEnd type="none" w="med" len="med"/>
                    </a:lnL>
                    <a:lnR>
                      <a:noFill/>
                    </a:lnR>
                    <a:lnT>
                      <a:noFill/>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77</a:t>
                      </a:r>
                    </a:p>
                  </a:txBody>
                  <a:tcPr marL="12168" marR="12168" marT="12168" marB="0" anchor="ctr">
                    <a:lnL>
                      <a:noFill/>
                    </a:lnL>
                    <a:lnR>
                      <a:noFill/>
                    </a:lnR>
                    <a:lnT>
                      <a:noFill/>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4.03%</a:t>
                      </a:r>
                    </a:p>
                  </a:txBody>
                  <a:tcPr marL="12168" marR="12168" marT="12168" marB="0" anchor="ctr">
                    <a:lnL>
                      <a:noFill/>
                    </a:lnL>
                    <a:lnR>
                      <a:noFill/>
                    </a:lnR>
                    <a:lnT>
                      <a:noFill/>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11.75%</a:t>
                      </a:r>
                    </a:p>
                  </a:txBody>
                  <a:tcPr marL="12168" marR="12168" marT="12168" marB="0" anchor="ctr">
                    <a:lnL>
                      <a:noFill/>
                    </a:lnL>
                    <a:lnR>
                      <a:noFill/>
                    </a:lnR>
                    <a:lnT>
                      <a:noFill/>
                    </a:lnT>
                    <a:lnB>
                      <a:noFill/>
                    </a:lnB>
                  </a:tcPr>
                </a:tc>
                <a:tc>
                  <a:txBody>
                    <a:bodyPr/>
                    <a:lstStyle/>
                    <a:p>
                      <a:pPr algn="ctr" fontAlgn="ctr"/>
                      <a:r>
                        <a:rPr lang="en-US" altLang="zh-CN" sz="1600" b="0" i="0" u="none" strike="noStrike"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44.03%</a:t>
                      </a:r>
                    </a:p>
                  </a:txBody>
                  <a:tcPr marL="12168" marR="12168" marT="12168" marB="0" anchor="ctr">
                    <a:lnL>
                      <a:noFill/>
                    </a:lnL>
                    <a:lnR>
                      <a:noFill/>
                    </a:lnR>
                    <a:lnT>
                      <a:noFill/>
                    </a:lnT>
                    <a:lnB>
                      <a:noFill/>
                    </a:lnB>
                  </a:tcPr>
                </a:tc>
                <a:tc>
                  <a:txBody>
                    <a:bodyPr/>
                    <a:lstStyle/>
                    <a:p>
                      <a:pPr algn="ctr" fontAlgn="ctr"/>
                      <a:r>
                        <a:rPr lang="en-US" altLang="zh-CN" sz="1600" b="0" i="0" u="none" strike="noStrike"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23.24%</a:t>
                      </a:r>
                    </a:p>
                  </a:txBody>
                  <a:tcPr marL="12168" marR="12168" marT="12168" marB="0" anchor="ctr">
                    <a:lnL>
                      <a:noFill/>
                    </a:lnL>
                    <a:lnR>
                      <a:noFill/>
                    </a:lnR>
                    <a:lnT>
                      <a:noFill/>
                    </a:lnT>
                    <a:lnB>
                      <a:noFill/>
                    </a:lnB>
                  </a:tcPr>
                </a:tc>
                <a:extLst>
                  <a:ext uri="{0D108BD9-81ED-4DB2-BD59-A6C34878D82A}">
                    <a16:rowId xmlns:a16="http://schemas.microsoft.com/office/drawing/2014/main" val="2498372705"/>
                  </a:ext>
                </a:extLst>
              </a:tr>
              <a:tr h="377246">
                <a:tc vMerge="1">
                  <a:txBody>
                    <a:bodyPr/>
                    <a:lstStyle/>
                    <a:p>
                      <a:endParaRPr lang="zh-CN" altLang="en-US"/>
                    </a:p>
                  </a:txBody>
                  <a:tcPr/>
                </a:tc>
                <a:tc>
                  <a:txBody>
                    <a:bodyPr/>
                    <a:lstStyle/>
                    <a:p>
                      <a:pPr algn="ctr" fontAlgn="b"/>
                      <a:r>
                        <a:rPr lang="en-US" altLang="zh-CN" sz="1600" b="0" i="0" u="none" strike="noStrike"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5</a:t>
                      </a:r>
                    </a:p>
                  </a:txBody>
                  <a:tcPr marL="12168" marR="12168" marT="12168" marB="0" anchor="b">
                    <a:lnL w="12700" cap="flat" cmpd="sng" algn="ctr">
                      <a:noFill/>
                      <a:prstDash val="solid"/>
                      <a:round/>
                      <a:headEnd type="none" w="med" len="med"/>
                      <a:tailEnd type="none" w="med" len="med"/>
                    </a:lnL>
                    <a:lnR>
                      <a:noFill/>
                    </a:lnR>
                    <a:lnT>
                      <a:noFill/>
                    </a:lnT>
                    <a:lnB w="6350" cap="flat" cmpd="sng" algn="ctr">
                      <a:solidFill>
                        <a:schemeClr val="tx1"/>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89</a:t>
                      </a:r>
                    </a:p>
                  </a:txBody>
                  <a:tcPr marL="12168" marR="12168" marT="12168" marB="0" anchor="ctr">
                    <a:lnL>
                      <a:noFill/>
                    </a:lnL>
                    <a:lnR>
                      <a:noFill/>
                    </a:lnR>
                    <a:lnT>
                      <a:noFill/>
                    </a:lnT>
                    <a:lnB w="6350" cap="flat" cmpd="sng" algn="ctr">
                      <a:solidFill>
                        <a:schemeClr val="tx1"/>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11.53%</a:t>
                      </a:r>
                    </a:p>
                  </a:txBody>
                  <a:tcPr marL="12168" marR="12168" marT="12168" marB="0" anchor="ctr">
                    <a:lnL>
                      <a:noFill/>
                    </a:lnL>
                    <a:lnR>
                      <a:noFill/>
                    </a:lnR>
                    <a:lnT>
                      <a:noFill/>
                    </a:lnT>
                    <a:lnB w="6350" cap="flat" cmpd="sng" algn="ctr">
                      <a:solidFill>
                        <a:schemeClr val="tx1"/>
                      </a:solidFill>
                      <a:prstDash val="solid"/>
                      <a:round/>
                      <a:headEnd type="none" w="med" len="med"/>
                      <a:tailEnd type="none" w="med" len="med"/>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7.26%</a:t>
                      </a:r>
                    </a:p>
                  </a:txBody>
                  <a:tcPr marL="12168" marR="12168" marT="12168" marB="0" anchor="ctr">
                    <a:lnL>
                      <a:noFill/>
                    </a:lnL>
                    <a:lnR>
                      <a:noFill/>
                    </a:lnR>
                    <a:lnT>
                      <a:noFill/>
                    </a:lnT>
                    <a:lnB w="6350" cap="flat" cmpd="sng" algn="ctr">
                      <a:solidFill>
                        <a:schemeClr val="tx1"/>
                      </a:solidFill>
                      <a:prstDash val="solid"/>
                      <a:round/>
                      <a:headEnd type="none" w="med" len="med"/>
                      <a:tailEnd type="none" w="med" len="med"/>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30.51%</a:t>
                      </a:r>
                    </a:p>
                  </a:txBody>
                  <a:tcPr marL="12168" marR="12168" marT="12168" marB="0" anchor="ctr">
                    <a:lnL>
                      <a:noFill/>
                    </a:lnL>
                    <a:lnR>
                      <a:noFill/>
                    </a:lnR>
                    <a:lnT>
                      <a:noFill/>
                    </a:lnT>
                    <a:lnB w="6350" cap="flat" cmpd="sng" algn="ctr">
                      <a:solidFill>
                        <a:schemeClr val="tx1"/>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7.30%</a:t>
                      </a:r>
                    </a:p>
                  </a:txBody>
                  <a:tcPr marL="12168" marR="12168" marT="12168" marB="0" anchor="ctr">
                    <a:lnL>
                      <a:noFill/>
                    </a:lnL>
                    <a:lnR>
                      <a:noFill/>
                    </a:lnR>
                    <a:lnT>
                      <a:noFill/>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2514059"/>
                  </a:ext>
                </a:extLst>
              </a:tr>
            </a:tbl>
          </a:graphicData>
        </a:graphic>
      </p:graphicFrame>
      <p:sp>
        <p:nvSpPr>
          <p:cNvPr id="28" name="矩形: 圆角 27">
            <a:extLst>
              <a:ext uri="{FF2B5EF4-FFF2-40B4-BE49-F238E27FC236}">
                <a16:creationId xmlns:a16="http://schemas.microsoft.com/office/drawing/2014/main" id="{DA5B1B1F-F4CD-4D4F-BF80-871E1A921132}"/>
              </a:ext>
            </a:extLst>
          </p:cNvPr>
          <p:cNvSpPr/>
          <p:nvPr/>
        </p:nvSpPr>
        <p:spPr>
          <a:xfrm>
            <a:off x="7279270" y="2563340"/>
            <a:ext cx="937630" cy="2186490"/>
          </a:xfrm>
          <a:prstGeom prst="round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6281807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B24B6C6C-D78F-4075-9FEF-975CDE889129}"/>
              </a:ext>
            </a:extLst>
          </p:cNvPr>
          <p:cNvSpPr/>
          <p:nvPr/>
        </p:nvSpPr>
        <p:spPr>
          <a:xfrm>
            <a:off x="0" y="537685"/>
            <a:ext cx="9143998" cy="4270925"/>
          </a:xfrm>
          <a:prstGeom prst="rect">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elvetica" panose="020B0604020202020204" pitchFamily="34" charset="0"/>
              <a:cs typeface="Helvetica" panose="020B0604020202020204" pitchFamily="34" charset="0"/>
            </a:endParaRPr>
          </a:p>
        </p:txBody>
      </p:sp>
      <p:cxnSp>
        <p:nvCxnSpPr>
          <p:cNvPr id="19" name="直接连接符 18">
            <a:extLst>
              <a:ext uri="{FF2B5EF4-FFF2-40B4-BE49-F238E27FC236}">
                <a16:creationId xmlns:a16="http://schemas.microsoft.com/office/drawing/2014/main" id="{D3444059-81C3-493C-82C4-2E7671C3FB84}"/>
              </a:ext>
            </a:extLst>
          </p:cNvPr>
          <p:cNvCxnSpPr>
            <a:cxnSpLocks/>
          </p:cNvCxnSpPr>
          <p:nvPr/>
        </p:nvCxnSpPr>
        <p:spPr>
          <a:xfrm>
            <a:off x="736847" y="533480"/>
            <a:ext cx="8407153"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21" name="组合 20">
            <a:extLst>
              <a:ext uri="{FF2B5EF4-FFF2-40B4-BE49-F238E27FC236}">
                <a16:creationId xmlns:a16="http://schemas.microsoft.com/office/drawing/2014/main" id="{EF01E08A-BF01-4E49-A5ED-E2CF60D9820C}"/>
              </a:ext>
            </a:extLst>
          </p:cNvPr>
          <p:cNvGrpSpPr/>
          <p:nvPr/>
        </p:nvGrpSpPr>
        <p:grpSpPr>
          <a:xfrm>
            <a:off x="306570" y="591906"/>
            <a:ext cx="3699470" cy="461665"/>
            <a:chOff x="-3" y="4326643"/>
            <a:chExt cx="3699470" cy="461665"/>
          </a:xfrm>
        </p:grpSpPr>
        <p:sp>
          <p:nvSpPr>
            <p:cNvPr id="22" name="矩形 21">
              <a:extLst>
                <a:ext uri="{FF2B5EF4-FFF2-40B4-BE49-F238E27FC236}">
                  <a16:creationId xmlns:a16="http://schemas.microsoft.com/office/drawing/2014/main" id="{5C53A6D0-AB66-49FA-9315-AB10E9C67C92}"/>
                </a:ext>
              </a:extLst>
            </p:cNvPr>
            <p:cNvSpPr/>
            <p:nvPr/>
          </p:nvSpPr>
          <p:spPr>
            <a:xfrm>
              <a:off x="-3" y="4460785"/>
              <a:ext cx="193382" cy="19338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23" name="文本框 22">
              <a:extLst>
                <a:ext uri="{FF2B5EF4-FFF2-40B4-BE49-F238E27FC236}">
                  <a16:creationId xmlns:a16="http://schemas.microsoft.com/office/drawing/2014/main" id="{112DAC01-DD0D-4831-90ED-3B9ECAFD5852}"/>
                </a:ext>
              </a:extLst>
            </p:cNvPr>
            <p:cNvSpPr txBox="1"/>
            <p:nvPr/>
          </p:nvSpPr>
          <p:spPr>
            <a:xfrm>
              <a:off x="193379" y="4326643"/>
              <a:ext cx="3506088" cy="461665"/>
            </a:xfrm>
            <a:prstGeom prst="rect">
              <a:avLst/>
            </a:prstGeom>
            <a:noFill/>
          </p:spPr>
          <p:txBody>
            <a:bodyPr wrap="none" rtlCol="0">
              <a:spAutoFit/>
            </a:bodyPr>
            <a:lstStyle/>
            <a:p>
              <a:r>
                <a:rPr lang="en-US" altLang="zh-CN" sz="2400" dirty="0">
                  <a:latin typeface="Helvetica" panose="020B0604020202020204" pitchFamily="34" charset="0"/>
                  <a:ea typeface="+mj-ea"/>
                  <a:cs typeface="Helvetica" panose="020B0604020202020204" pitchFamily="34" charset="0"/>
                </a:rPr>
                <a:t>Land use characteristics</a:t>
              </a:r>
            </a:p>
          </p:txBody>
        </p:sp>
      </p:grpSp>
      <p:sp>
        <p:nvSpPr>
          <p:cNvPr id="24" name="矩形 23">
            <a:extLst>
              <a:ext uri="{FF2B5EF4-FFF2-40B4-BE49-F238E27FC236}">
                <a16:creationId xmlns:a16="http://schemas.microsoft.com/office/drawing/2014/main" id="{A1CAF9E2-1FBB-4079-8610-3AC37EE23BF6}"/>
              </a:ext>
            </a:extLst>
          </p:cNvPr>
          <p:cNvSpPr/>
          <p:nvPr/>
        </p:nvSpPr>
        <p:spPr>
          <a:xfrm>
            <a:off x="499952" y="1123250"/>
            <a:ext cx="4963218" cy="400110"/>
          </a:xfrm>
          <a:prstGeom prst="rect">
            <a:avLst/>
          </a:prstGeom>
        </p:spPr>
        <p:txBody>
          <a:bodyPr wrap="none">
            <a:spAutoFit/>
          </a:bodyPr>
          <a:lstStyle/>
          <a:p>
            <a:pPr marL="285750" indent="-285750">
              <a:buFont typeface="Wingdings" panose="05000000000000000000" pitchFamily="2" charset="2"/>
              <a:buChar char="l"/>
            </a:pPr>
            <a:r>
              <a:rPr lang="en-US" altLang="zh-CN" sz="2000" dirty="0">
                <a:latin typeface="Helvetica" panose="020B0604020202020204" pitchFamily="34" charset="0"/>
                <a:cs typeface="Helvetica" panose="020B0604020202020204" pitchFamily="34" charset="0"/>
              </a:rPr>
              <a:t>Station classification based on land use</a:t>
            </a:r>
          </a:p>
        </p:txBody>
      </p:sp>
      <p:sp>
        <p:nvSpPr>
          <p:cNvPr id="9" name="文本框 8">
            <a:extLst>
              <a:ext uri="{FF2B5EF4-FFF2-40B4-BE49-F238E27FC236}">
                <a16:creationId xmlns:a16="http://schemas.microsoft.com/office/drawing/2014/main" id="{569A348F-8472-4C4D-9E9E-EA67A912B7B0}"/>
              </a:ext>
            </a:extLst>
          </p:cNvPr>
          <p:cNvSpPr txBox="1"/>
          <p:nvPr/>
        </p:nvSpPr>
        <p:spPr>
          <a:xfrm>
            <a:off x="-1" y="6488668"/>
            <a:ext cx="9144001" cy="584775"/>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3 - Analysis on the characteristics of transit ridership and land use</a:t>
            </a:r>
            <a:endParaRPr lang="en-US" altLang="zh-CN" sz="1400" i="1" dirty="0">
              <a:latin typeface="Times New Roman" panose="02020603050405020304" pitchFamily="18" charset="0"/>
              <a:cs typeface="Times New Roman" panose="02020603050405020304" pitchFamily="18" charset="0"/>
            </a:endParaRPr>
          </a:p>
          <a:p>
            <a:endParaRPr lang="en-US" altLang="zh-CN" sz="1400" i="1" dirty="0">
              <a:latin typeface="Times New Roman" panose="02020603050405020304" pitchFamily="18" charset="0"/>
              <a:cs typeface="Times New Roman" panose="02020603050405020304" pitchFamily="18" charset="0"/>
            </a:endParaRPr>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Characteristics of transit ridership and land use</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chemeClr val="accent6"/>
          </a:solidFill>
          <a:ln w="28575" cap="flat">
            <a:solidFill>
              <a:srgbClr val="70AD47"/>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2800" b="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rPr>
              <a:t>3.3</a:t>
            </a:r>
            <a:endParaRPr kumimoji="0" lang="zh-CN" altLang="en-US" sz="2800" b="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rgbClr val="70AD47"/>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7505965D-C0D8-4340-A73F-2B20B6AAF124}"/>
              </a:ext>
            </a:extLst>
          </p:cNvPr>
          <p:cNvSpPr>
            <a:spLocks noGrp="1"/>
          </p:cNvSpPr>
          <p:nvPr>
            <p:ph type="sldNum" sz="quarter" idx="12"/>
          </p:nvPr>
        </p:nvSpPr>
        <p:spPr/>
        <p:txBody>
          <a:bodyPr/>
          <a:lstStyle/>
          <a:p>
            <a:fld id="{A17BB91D-344C-44E0-9148-DFE0CFF5CFC9}" type="slidenum">
              <a:rPr lang="zh-CN" altLang="en-US" smtClean="0"/>
              <a:t>92</a:t>
            </a:fld>
            <a:endParaRPr lang="zh-CN" altLang="en-US"/>
          </a:p>
        </p:txBody>
      </p:sp>
      <p:sp>
        <p:nvSpPr>
          <p:cNvPr id="26" name="矩形 25">
            <a:extLst>
              <a:ext uri="{FF2B5EF4-FFF2-40B4-BE49-F238E27FC236}">
                <a16:creationId xmlns:a16="http://schemas.microsoft.com/office/drawing/2014/main" id="{5BD78E29-B223-4DFC-9B82-34DE6EF65649}"/>
              </a:ext>
            </a:extLst>
          </p:cNvPr>
          <p:cNvSpPr/>
          <p:nvPr/>
        </p:nvSpPr>
        <p:spPr>
          <a:xfrm>
            <a:off x="499952" y="5024064"/>
            <a:ext cx="2403222" cy="369332"/>
          </a:xfrm>
          <a:prstGeom prst="rect">
            <a:avLst/>
          </a:prstGeom>
        </p:spPr>
        <p:txBody>
          <a:bodyPr wrap="none">
            <a:spAutoFit/>
          </a:bodyPr>
          <a:lstStyle/>
          <a:p>
            <a:r>
              <a:rPr lang="en-US" altLang="zh-CN" dirty="0">
                <a:solidFill>
                  <a:srgbClr val="FF3300"/>
                </a:solidFill>
                <a:latin typeface="Helvetica" panose="020B0604020202020204" pitchFamily="34" charset="0"/>
                <a:cs typeface="Helvetica" panose="020B0604020202020204" pitchFamily="34" charset="0"/>
              </a:rPr>
              <a:t>Downtown commerce</a:t>
            </a:r>
          </a:p>
        </p:txBody>
      </p:sp>
      <p:sp>
        <p:nvSpPr>
          <p:cNvPr id="27" name="文本框 26">
            <a:extLst>
              <a:ext uri="{FF2B5EF4-FFF2-40B4-BE49-F238E27FC236}">
                <a16:creationId xmlns:a16="http://schemas.microsoft.com/office/drawing/2014/main" id="{22AF1B6E-3365-4AB1-A82E-663CB793FB6A}"/>
              </a:ext>
            </a:extLst>
          </p:cNvPr>
          <p:cNvSpPr txBox="1"/>
          <p:nvPr/>
        </p:nvSpPr>
        <p:spPr>
          <a:xfrm>
            <a:off x="499952" y="5485621"/>
            <a:ext cx="8252162" cy="646331"/>
          </a:xfrm>
          <a:prstGeom prst="rect">
            <a:avLst/>
          </a:prstGeom>
          <a:noFill/>
        </p:spPr>
        <p:txBody>
          <a:bodyPr wrap="square" rtlCol="0">
            <a:spAutoFit/>
          </a:bodyPr>
          <a:lstStyle/>
          <a:p>
            <a:pPr marL="285750" indent="-285750">
              <a:buFont typeface="Wingdings" panose="05000000000000000000" pitchFamily="2" charset="2"/>
              <a:buChar char="Ø"/>
            </a:pPr>
            <a:r>
              <a:rPr lang="en-US" altLang="zh-CN" dirty="0">
                <a:latin typeface="Helvetica" panose="020B0604020202020204" pitchFamily="34" charset="0"/>
                <a:cs typeface="Helvetica" panose="020B0604020202020204" pitchFamily="34" charset="0"/>
              </a:rPr>
              <a:t>High proportion of business</a:t>
            </a:r>
          </a:p>
          <a:p>
            <a:pPr marL="285750" indent="-285750">
              <a:buFont typeface="Wingdings" panose="05000000000000000000" pitchFamily="2" charset="2"/>
              <a:buChar char="Ø"/>
            </a:pPr>
            <a:r>
              <a:rPr lang="en-US" altLang="zh-CN" dirty="0">
                <a:latin typeface="Helvetica" panose="020B0604020202020204" pitchFamily="34" charset="0"/>
                <a:cs typeface="Helvetica" panose="020B0604020202020204" pitchFamily="34" charset="0"/>
              </a:rPr>
              <a:t>High proportion of commerce</a:t>
            </a:r>
          </a:p>
        </p:txBody>
      </p:sp>
      <p:graphicFrame>
        <p:nvGraphicFramePr>
          <p:cNvPr id="28" name="表格 27">
            <a:extLst>
              <a:ext uri="{FF2B5EF4-FFF2-40B4-BE49-F238E27FC236}">
                <a16:creationId xmlns:a16="http://schemas.microsoft.com/office/drawing/2014/main" id="{DCFAFEB1-B6E5-4F6F-A4CE-F357CB75A5E6}"/>
              </a:ext>
            </a:extLst>
          </p:cNvPr>
          <p:cNvGraphicFramePr>
            <a:graphicFrameLocks noGrp="1"/>
          </p:cNvGraphicFramePr>
          <p:nvPr>
            <p:extLst/>
          </p:nvPr>
        </p:nvGraphicFramePr>
        <p:xfrm>
          <a:off x="789717" y="1649270"/>
          <a:ext cx="7564550" cy="2790021"/>
        </p:xfrm>
        <a:graphic>
          <a:graphicData uri="http://schemas.openxmlformats.org/drawingml/2006/table">
            <a:tbl>
              <a:tblPr/>
              <a:tblGrid>
                <a:gridCol w="742645">
                  <a:extLst>
                    <a:ext uri="{9D8B030D-6E8A-4147-A177-3AD203B41FA5}">
                      <a16:colId xmlns:a16="http://schemas.microsoft.com/office/drawing/2014/main" val="3948310603"/>
                    </a:ext>
                  </a:extLst>
                </a:gridCol>
                <a:gridCol w="1099113">
                  <a:extLst>
                    <a:ext uri="{9D8B030D-6E8A-4147-A177-3AD203B41FA5}">
                      <a16:colId xmlns:a16="http://schemas.microsoft.com/office/drawing/2014/main" val="3782086755"/>
                    </a:ext>
                  </a:extLst>
                </a:gridCol>
                <a:gridCol w="1277350">
                  <a:extLst>
                    <a:ext uri="{9D8B030D-6E8A-4147-A177-3AD203B41FA5}">
                      <a16:colId xmlns:a16="http://schemas.microsoft.com/office/drawing/2014/main" val="1718070881"/>
                    </a:ext>
                  </a:extLst>
                </a:gridCol>
                <a:gridCol w="980294">
                  <a:extLst>
                    <a:ext uri="{9D8B030D-6E8A-4147-A177-3AD203B41FA5}">
                      <a16:colId xmlns:a16="http://schemas.microsoft.com/office/drawing/2014/main" val="2778408328"/>
                    </a:ext>
                  </a:extLst>
                </a:gridCol>
                <a:gridCol w="1188233">
                  <a:extLst>
                    <a:ext uri="{9D8B030D-6E8A-4147-A177-3AD203B41FA5}">
                      <a16:colId xmlns:a16="http://schemas.microsoft.com/office/drawing/2014/main" val="1106791722"/>
                    </a:ext>
                  </a:extLst>
                </a:gridCol>
                <a:gridCol w="1084260">
                  <a:extLst>
                    <a:ext uri="{9D8B030D-6E8A-4147-A177-3AD203B41FA5}">
                      <a16:colId xmlns:a16="http://schemas.microsoft.com/office/drawing/2014/main" val="1531589913"/>
                    </a:ext>
                  </a:extLst>
                </a:gridCol>
                <a:gridCol w="1192655">
                  <a:extLst>
                    <a:ext uri="{9D8B030D-6E8A-4147-A177-3AD203B41FA5}">
                      <a16:colId xmlns:a16="http://schemas.microsoft.com/office/drawing/2014/main" val="1318883608"/>
                    </a:ext>
                  </a:extLst>
                </a:gridCol>
              </a:tblGrid>
              <a:tr h="778777">
                <a:tc>
                  <a:txBody>
                    <a:bodyPr/>
                    <a:lstStyle/>
                    <a:p>
                      <a:pPr algn="ctr" fontAlgn="ctr"/>
                      <a:r>
                        <a:rPr lang="en-US" sz="1600" b="0" i="0" u="none" strike="noStrike"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Type</a:t>
                      </a:r>
                    </a:p>
                  </a:txBody>
                  <a:tcPr marL="10861" marR="10861" marT="10861"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Station</a:t>
                      </a:r>
                    </a:p>
                  </a:txBody>
                  <a:tcPr marL="10861" marR="10861" marT="10861"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Population-density</a:t>
                      </a:r>
                    </a:p>
                  </a:txBody>
                  <a:tcPr marL="10861" marR="10861" marT="10861"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Business</a:t>
                      </a:r>
                    </a:p>
                  </a:txBody>
                  <a:tcPr marL="10861" marR="10861" marT="10861"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Commerce</a:t>
                      </a:r>
                    </a:p>
                  </a:txBody>
                  <a:tcPr marL="10861" marR="10861" marT="10861"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Residence</a:t>
                      </a:r>
                    </a:p>
                  </a:txBody>
                  <a:tcPr marL="10861" marR="10861" marT="10861"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Education</a:t>
                      </a:r>
                    </a:p>
                  </a:txBody>
                  <a:tcPr marL="10861" marR="10861" marT="10861"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1662910"/>
                  </a:ext>
                </a:extLst>
              </a:tr>
              <a:tr h="397872">
                <a:tc rowSpan="5">
                  <a:txBody>
                    <a:bodyPr/>
                    <a:lstStyle/>
                    <a:p>
                      <a:pPr algn="ctr" fontAlgn="ctr"/>
                      <a:r>
                        <a:rPr lang="en-US" sz="1600" b="0" i="0" u="none" strike="noStrike" dirty="0">
                          <a:solidFill>
                            <a:srgbClr val="FF3300"/>
                          </a:solidFill>
                          <a:effectLst/>
                          <a:latin typeface="Helvetica" panose="020B0604020202020204" pitchFamily="34" charset="0"/>
                          <a:ea typeface="等线" panose="02010600030101010101" pitchFamily="2" charset="-122"/>
                          <a:cs typeface="Helvetica" panose="020B0604020202020204" pitchFamily="34" charset="0"/>
                        </a:rPr>
                        <a:t>Downtown commerce</a:t>
                      </a:r>
                    </a:p>
                  </a:txBody>
                  <a:tcPr marL="98645" marR="98645" marT="49323" marB="49323" vert="vert270" anchor="ctr">
                    <a:lnL>
                      <a:noFill/>
                    </a:lnL>
                    <a:lnR>
                      <a:noFill/>
                    </a:lnR>
                    <a:lnT w="1270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9</a:t>
                      </a:r>
                    </a:p>
                  </a:txBody>
                  <a:tcPr marL="10861" marR="10861" marT="10861"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zh-CN" sz="1600" b="0" i="0" u="none" strike="noStrike"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64</a:t>
                      </a:r>
                    </a:p>
                  </a:txBody>
                  <a:tcPr marL="10861" marR="10861" marT="10861"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44.97%</a:t>
                      </a:r>
                    </a:p>
                  </a:txBody>
                  <a:tcPr marL="10861" marR="10861" marT="10861"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20.55%</a:t>
                      </a:r>
                    </a:p>
                  </a:txBody>
                  <a:tcPr marL="10861" marR="10861" marT="10861"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zh-CN" sz="1600" b="0" i="0" u="none" strike="noStrike"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10.62%</a:t>
                      </a:r>
                    </a:p>
                  </a:txBody>
                  <a:tcPr marL="10861" marR="10861" marT="10861"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zh-CN" sz="1600" b="0" i="0" u="none" strike="noStrike"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0.70%</a:t>
                      </a:r>
                    </a:p>
                  </a:txBody>
                  <a:tcPr marL="10861" marR="10861" marT="10861"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663441045"/>
                  </a:ext>
                </a:extLst>
              </a:tr>
              <a:tr h="397872">
                <a:tc vMerge="1">
                  <a:txBody>
                    <a:bodyPr/>
                    <a:lstStyle/>
                    <a:p>
                      <a:endParaRPr lang="zh-CN" altLang="en-US"/>
                    </a:p>
                  </a:txBody>
                  <a:tcPr/>
                </a:tc>
                <a:tc>
                  <a:txBody>
                    <a:bodyPr/>
                    <a:lstStyle/>
                    <a:p>
                      <a:pPr algn="ctr" fontAlgn="b"/>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20</a:t>
                      </a:r>
                    </a:p>
                  </a:txBody>
                  <a:tcPr marL="10861" marR="10861" marT="10861" marB="0" anchor="b">
                    <a:lnL>
                      <a:noFill/>
                    </a:lnL>
                    <a:lnR>
                      <a:noFill/>
                    </a:lnR>
                    <a:lnT>
                      <a:noFill/>
                    </a:lnT>
                    <a:lnB>
                      <a:noFill/>
                    </a:lnB>
                  </a:tcPr>
                </a:tc>
                <a:tc>
                  <a:txBody>
                    <a:bodyPr/>
                    <a:lstStyle/>
                    <a:p>
                      <a:pPr algn="ctr" fontAlgn="ctr"/>
                      <a:r>
                        <a:rPr lang="en-US" altLang="zh-CN" sz="1600" b="0" i="0" u="none" strike="noStrike"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67</a:t>
                      </a:r>
                    </a:p>
                  </a:txBody>
                  <a:tcPr marL="10861" marR="10861" marT="10861" marB="0" anchor="ctr">
                    <a:lnL>
                      <a:noFill/>
                    </a:lnL>
                    <a:lnR>
                      <a:noFill/>
                    </a:lnR>
                    <a:lnT>
                      <a:noFill/>
                    </a:lnT>
                    <a:lnB>
                      <a:noFill/>
                    </a:lnB>
                  </a:tcPr>
                </a:tc>
                <a:tc>
                  <a:txBody>
                    <a:bodyPr/>
                    <a:lstStyle/>
                    <a:p>
                      <a:pPr algn="ctr" fontAlgn="ctr"/>
                      <a:r>
                        <a:rPr lang="en-US" altLang="zh-CN" sz="1600" b="0" i="0" u="none" strike="noStrike"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34.60%</a:t>
                      </a:r>
                    </a:p>
                  </a:txBody>
                  <a:tcPr marL="10861" marR="10861" marT="10861" marB="0" anchor="ctr">
                    <a:lnL>
                      <a:noFill/>
                    </a:lnL>
                    <a:lnR>
                      <a:noFill/>
                    </a:lnR>
                    <a:lnT>
                      <a:noFill/>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36.74%</a:t>
                      </a:r>
                    </a:p>
                  </a:txBody>
                  <a:tcPr marL="10861" marR="10861" marT="10861" marB="0" anchor="ctr">
                    <a:lnL>
                      <a:noFill/>
                    </a:lnL>
                    <a:lnR>
                      <a:noFill/>
                    </a:lnR>
                    <a:lnT>
                      <a:noFill/>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11.34%</a:t>
                      </a:r>
                    </a:p>
                  </a:txBody>
                  <a:tcPr marL="10861" marR="10861" marT="10861" marB="0" anchor="ctr">
                    <a:lnL>
                      <a:noFill/>
                    </a:lnL>
                    <a:lnR>
                      <a:noFill/>
                    </a:lnR>
                    <a:lnT>
                      <a:noFill/>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1.26%</a:t>
                      </a:r>
                    </a:p>
                  </a:txBody>
                  <a:tcPr marL="10861" marR="10861" marT="10861" marB="0" anchor="ctr">
                    <a:lnL>
                      <a:noFill/>
                    </a:lnL>
                    <a:lnR>
                      <a:noFill/>
                    </a:lnR>
                    <a:lnT>
                      <a:noFill/>
                    </a:lnT>
                    <a:lnB>
                      <a:noFill/>
                    </a:lnB>
                  </a:tcPr>
                </a:tc>
                <a:extLst>
                  <a:ext uri="{0D108BD9-81ED-4DB2-BD59-A6C34878D82A}">
                    <a16:rowId xmlns:a16="http://schemas.microsoft.com/office/drawing/2014/main" val="2039420067"/>
                  </a:ext>
                </a:extLst>
              </a:tr>
              <a:tr h="408814">
                <a:tc vMerge="1">
                  <a:txBody>
                    <a:bodyPr/>
                    <a:lstStyle/>
                    <a:p>
                      <a:endParaRPr lang="zh-CN" altLang="en-US"/>
                    </a:p>
                  </a:txBody>
                  <a:tcPr/>
                </a:tc>
                <a:tc>
                  <a:txBody>
                    <a:bodyPr/>
                    <a:lstStyle/>
                    <a:p>
                      <a:pPr algn="ctr" fontAlgn="b"/>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8</a:t>
                      </a:r>
                    </a:p>
                  </a:txBody>
                  <a:tcPr marL="10861" marR="10861" marT="10861" marB="0" anchor="b">
                    <a:lnL>
                      <a:noFill/>
                    </a:lnL>
                    <a:lnR>
                      <a:noFill/>
                    </a:lnR>
                    <a:lnT>
                      <a:noFill/>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67</a:t>
                      </a:r>
                    </a:p>
                  </a:txBody>
                  <a:tcPr marL="10861" marR="10861" marT="10861" marB="0" anchor="ctr">
                    <a:lnL>
                      <a:noFill/>
                    </a:lnL>
                    <a:lnR>
                      <a:noFill/>
                    </a:lnR>
                    <a:lnT>
                      <a:noFill/>
                    </a:lnT>
                    <a:lnB>
                      <a:noFill/>
                    </a:lnB>
                  </a:tcPr>
                </a:tc>
                <a:tc>
                  <a:txBody>
                    <a:bodyPr/>
                    <a:lstStyle/>
                    <a:p>
                      <a:pPr algn="ctr" fontAlgn="ctr"/>
                      <a:r>
                        <a:rPr lang="en-US" altLang="zh-CN" sz="1600" b="0" i="0" u="none" strike="noStrike"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42.97%</a:t>
                      </a:r>
                    </a:p>
                  </a:txBody>
                  <a:tcPr marL="10861" marR="10861" marT="10861" marB="0" anchor="ctr">
                    <a:lnL>
                      <a:noFill/>
                    </a:lnL>
                    <a:lnR>
                      <a:noFill/>
                    </a:lnR>
                    <a:lnT>
                      <a:noFill/>
                    </a:lnT>
                    <a:lnB>
                      <a:noFill/>
                    </a:lnB>
                  </a:tcPr>
                </a:tc>
                <a:tc>
                  <a:txBody>
                    <a:bodyPr/>
                    <a:lstStyle/>
                    <a:p>
                      <a:pPr algn="ctr" fontAlgn="ctr"/>
                      <a:r>
                        <a:rPr lang="en-US" altLang="zh-CN" sz="1600" b="0" i="0" u="none" strike="noStrike"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27.86%</a:t>
                      </a:r>
                    </a:p>
                  </a:txBody>
                  <a:tcPr marL="10861" marR="10861" marT="10861" marB="0" anchor="ctr">
                    <a:lnL>
                      <a:noFill/>
                    </a:lnL>
                    <a:lnR>
                      <a:noFill/>
                    </a:lnR>
                    <a:lnT>
                      <a:noFill/>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12.23%</a:t>
                      </a:r>
                    </a:p>
                  </a:txBody>
                  <a:tcPr marL="10861" marR="10861" marT="10861" marB="0" anchor="ctr">
                    <a:lnL>
                      <a:noFill/>
                    </a:lnL>
                    <a:lnR>
                      <a:noFill/>
                    </a:lnR>
                    <a:lnT>
                      <a:noFill/>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0.59%</a:t>
                      </a:r>
                    </a:p>
                  </a:txBody>
                  <a:tcPr marL="10861" marR="10861" marT="10861" marB="0" anchor="ctr">
                    <a:lnL>
                      <a:noFill/>
                    </a:lnL>
                    <a:lnR>
                      <a:noFill/>
                    </a:lnR>
                    <a:lnT>
                      <a:noFill/>
                    </a:lnT>
                    <a:lnB>
                      <a:noFill/>
                    </a:lnB>
                  </a:tcPr>
                </a:tc>
                <a:extLst>
                  <a:ext uri="{0D108BD9-81ED-4DB2-BD59-A6C34878D82A}">
                    <a16:rowId xmlns:a16="http://schemas.microsoft.com/office/drawing/2014/main" val="53891053"/>
                  </a:ext>
                </a:extLst>
              </a:tr>
              <a:tr h="397872">
                <a:tc vMerge="1">
                  <a:txBody>
                    <a:bodyPr/>
                    <a:lstStyle/>
                    <a:p>
                      <a:endParaRPr lang="zh-CN" altLang="en-US"/>
                    </a:p>
                  </a:txBody>
                  <a:tcPr/>
                </a:tc>
                <a:tc>
                  <a:txBody>
                    <a:bodyPr/>
                    <a:lstStyle/>
                    <a:p>
                      <a:pPr algn="ctr" fontAlgn="b"/>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11</a:t>
                      </a:r>
                    </a:p>
                  </a:txBody>
                  <a:tcPr marL="10861" marR="10861" marT="10861" marB="0" anchor="b">
                    <a:lnL>
                      <a:noFill/>
                    </a:lnL>
                    <a:lnR>
                      <a:noFill/>
                    </a:lnR>
                    <a:lnT>
                      <a:noFill/>
                    </a:lnT>
                    <a:lnB>
                      <a:noFill/>
                    </a:lnB>
                  </a:tcPr>
                </a:tc>
                <a:tc>
                  <a:txBody>
                    <a:bodyPr/>
                    <a:lstStyle/>
                    <a:p>
                      <a:pPr algn="ctr" fontAlgn="ctr"/>
                      <a:r>
                        <a:rPr lang="en-US" altLang="zh-CN" sz="1600" b="0" i="0" u="none" strike="noStrike"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79</a:t>
                      </a:r>
                    </a:p>
                  </a:txBody>
                  <a:tcPr marL="10861" marR="10861" marT="10861" marB="0" anchor="ctr">
                    <a:lnL>
                      <a:noFill/>
                    </a:lnL>
                    <a:lnR>
                      <a:noFill/>
                    </a:lnR>
                    <a:lnT>
                      <a:noFill/>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37.12%</a:t>
                      </a:r>
                    </a:p>
                  </a:txBody>
                  <a:tcPr marL="10861" marR="10861" marT="10861" marB="0" anchor="ctr">
                    <a:lnL>
                      <a:noFill/>
                    </a:lnL>
                    <a:lnR>
                      <a:noFill/>
                    </a:lnR>
                    <a:lnT>
                      <a:noFill/>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17.38%</a:t>
                      </a:r>
                    </a:p>
                  </a:txBody>
                  <a:tcPr marL="10861" marR="10861" marT="10861" marB="0" anchor="ctr">
                    <a:lnL>
                      <a:noFill/>
                    </a:lnL>
                    <a:lnR>
                      <a:noFill/>
                    </a:lnR>
                    <a:lnT>
                      <a:noFill/>
                    </a:lnT>
                    <a:lnB>
                      <a:noFill/>
                    </a:lnB>
                  </a:tcPr>
                </a:tc>
                <a:tc>
                  <a:txBody>
                    <a:bodyPr/>
                    <a:lstStyle/>
                    <a:p>
                      <a:pPr algn="ctr" fontAlgn="ctr"/>
                      <a:r>
                        <a:rPr lang="en-US" altLang="zh-CN" sz="1600" b="0" i="0" u="none" strike="noStrike"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18.47%</a:t>
                      </a:r>
                    </a:p>
                  </a:txBody>
                  <a:tcPr marL="10861" marR="10861" marT="10861" marB="0" anchor="ctr">
                    <a:lnL>
                      <a:noFill/>
                    </a:lnL>
                    <a:lnR>
                      <a:noFill/>
                    </a:lnR>
                    <a:lnT>
                      <a:noFill/>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1.89%</a:t>
                      </a:r>
                    </a:p>
                  </a:txBody>
                  <a:tcPr marL="10861" marR="10861" marT="10861" marB="0" anchor="ctr">
                    <a:lnL>
                      <a:noFill/>
                    </a:lnL>
                    <a:lnR>
                      <a:noFill/>
                    </a:lnR>
                    <a:lnT>
                      <a:noFill/>
                    </a:lnT>
                    <a:lnB>
                      <a:noFill/>
                    </a:lnB>
                  </a:tcPr>
                </a:tc>
                <a:extLst>
                  <a:ext uri="{0D108BD9-81ED-4DB2-BD59-A6C34878D82A}">
                    <a16:rowId xmlns:a16="http://schemas.microsoft.com/office/drawing/2014/main" val="613950808"/>
                  </a:ext>
                </a:extLst>
              </a:tr>
              <a:tr h="408814">
                <a:tc vMerge="1">
                  <a:txBody>
                    <a:bodyPr/>
                    <a:lstStyle/>
                    <a:p>
                      <a:endParaRPr lang="zh-CN" altLang="en-US"/>
                    </a:p>
                  </a:txBody>
                  <a:tcPr/>
                </a:tc>
                <a:tc>
                  <a:txBody>
                    <a:bodyPr/>
                    <a:lstStyle/>
                    <a:p>
                      <a:pPr algn="ctr" fontAlgn="b"/>
                      <a:r>
                        <a:rPr lang="en-US" altLang="zh-CN" sz="1600" b="0" i="0" u="none" strike="noStrike"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10</a:t>
                      </a:r>
                    </a:p>
                  </a:txBody>
                  <a:tcPr marL="10861" marR="10861" marT="10861" marB="0" anchor="b">
                    <a:lnL>
                      <a:noFill/>
                    </a:lnL>
                    <a:lnR>
                      <a:noFill/>
                    </a:lnR>
                    <a:lnT>
                      <a:noFill/>
                    </a:lnT>
                    <a:lnB w="6350" cap="flat" cmpd="sng" algn="ctr">
                      <a:solidFill>
                        <a:schemeClr val="tx1"/>
                      </a:solidFill>
                      <a:prstDash val="solid"/>
                      <a:round/>
                      <a:headEnd type="none" w="med" len="med"/>
                      <a:tailEnd type="none" w="med" len="med"/>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92</a:t>
                      </a:r>
                    </a:p>
                  </a:txBody>
                  <a:tcPr marL="10861" marR="10861" marT="10861" marB="0" anchor="ctr">
                    <a:lnL>
                      <a:noFill/>
                    </a:lnL>
                    <a:lnR>
                      <a:noFill/>
                    </a:lnR>
                    <a:lnT>
                      <a:noFill/>
                    </a:lnT>
                    <a:lnB w="6350" cap="flat" cmpd="sng" algn="ctr">
                      <a:solidFill>
                        <a:schemeClr val="tx1"/>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30.76%</a:t>
                      </a:r>
                    </a:p>
                  </a:txBody>
                  <a:tcPr marL="10861" marR="10861" marT="10861" marB="0" anchor="ctr">
                    <a:lnL>
                      <a:noFill/>
                    </a:lnL>
                    <a:lnR>
                      <a:noFill/>
                    </a:lnR>
                    <a:lnT>
                      <a:noFill/>
                    </a:lnT>
                    <a:lnB w="6350" cap="flat" cmpd="sng" algn="ctr">
                      <a:solidFill>
                        <a:schemeClr val="tx1"/>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26.26%</a:t>
                      </a:r>
                    </a:p>
                  </a:txBody>
                  <a:tcPr marL="10861" marR="10861" marT="10861" marB="0" anchor="ctr">
                    <a:lnL>
                      <a:noFill/>
                    </a:lnL>
                    <a:lnR>
                      <a:noFill/>
                    </a:lnR>
                    <a:lnT>
                      <a:noFill/>
                    </a:lnT>
                    <a:lnB w="6350" cap="flat" cmpd="sng" algn="ctr">
                      <a:solidFill>
                        <a:schemeClr val="tx1"/>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15.72%</a:t>
                      </a:r>
                    </a:p>
                  </a:txBody>
                  <a:tcPr marL="10861" marR="10861" marT="10861" marB="0" anchor="ctr">
                    <a:lnL>
                      <a:noFill/>
                    </a:lnL>
                    <a:lnR>
                      <a:noFill/>
                    </a:lnR>
                    <a:lnT>
                      <a:noFill/>
                    </a:lnT>
                    <a:lnB w="6350" cap="flat" cmpd="sng" algn="ctr">
                      <a:solidFill>
                        <a:schemeClr val="tx1"/>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1.74%</a:t>
                      </a:r>
                    </a:p>
                  </a:txBody>
                  <a:tcPr marL="10861" marR="10861" marT="10861" marB="0" anchor="ctr">
                    <a:lnL>
                      <a:noFill/>
                    </a:lnL>
                    <a:lnR>
                      <a:noFill/>
                    </a:lnR>
                    <a:lnT>
                      <a:noFill/>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9872786"/>
                  </a:ext>
                </a:extLst>
              </a:tr>
            </a:tbl>
          </a:graphicData>
        </a:graphic>
      </p:graphicFrame>
      <p:sp>
        <p:nvSpPr>
          <p:cNvPr id="29" name="矩形: 圆角 28">
            <a:extLst>
              <a:ext uri="{FF2B5EF4-FFF2-40B4-BE49-F238E27FC236}">
                <a16:creationId xmlns:a16="http://schemas.microsoft.com/office/drawing/2014/main" id="{2E3AB2E6-4395-44B4-A9AE-FC62EBB99055}"/>
              </a:ext>
            </a:extLst>
          </p:cNvPr>
          <p:cNvSpPr/>
          <p:nvPr/>
        </p:nvSpPr>
        <p:spPr>
          <a:xfrm>
            <a:off x="3901070" y="2425699"/>
            <a:ext cx="937630" cy="2013592"/>
          </a:xfrm>
          <a:prstGeom prst="round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矩形: 圆角 29">
            <a:extLst>
              <a:ext uri="{FF2B5EF4-FFF2-40B4-BE49-F238E27FC236}">
                <a16:creationId xmlns:a16="http://schemas.microsoft.com/office/drawing/2014/main" id="{1B72C07D-3C65-4B07-BD33-281F1EE39849}"/>
              </a:ext>
            </a:extLst>
          </p:cNvPr>
          <p:cNvSpPr/>
          <p:nvPr/>
        </p:nvSpPr>
        <p:spPr>
          <a:xfrm>
            <a:off x="4994355" y="2425699"/>
            <a:ext cx="937630" cy="2013591"/>
          </a:xfrm>
          <a:prstGeom prst="round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71744297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B24B6C6C-D78F-4075-9FEF-975CDE889129}"/>
              </a:ext>
            </a:extLst>
          </p:cNvPr>
          <p:cNvSpPr/>
          <p:nvPr/>
        </p:nvSpPr>
        <p:spPr>
          <a:xfrm>
            <a:off x="0" y="537685"/>
            <a:ext cx="9143998" cy="4459809"/>
          </a:xfrm>
          <a:prstGeom prst="rect">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elvetica" panose="020B0604020202020204" pitchFamily="34" charset="0"/>
              <a:cs typeface="Helvetica" panose="020B0604020202020204" pitchFamily="34" charset="0"/>
            </a:endParaRPr>
          </a:p>
        </p:txBody>
      </p:sp>
      <p:cxnSp>
        <p:nvCxnSpPr>
          <p:cNvPr id="19" name="直接连接符 18">
            <a:extLst>
              <a:ext uri="{FF2B5EF4-FFF2-40B4-BE49-F238E27FC236}">
                <a16:creationId xmlns:a16="http://schemas.microsoft.com/office/drawing/2014/main" id="{D3444059-81C3-493C-82C4-2E7671C3FB84}"/>
              </a:ext>
            </a:extLst>
          </p:cNvPr>
          <p:cNvCxnSpPr>
            <a:cxnSpLocks/>
          </p:cNvCxnSpPr>
          <p:nvPr/>
        </p:nvCxnSpPr>
        <p:spPr>
          <a:xfrm>
            <a:off x="736847" y="533480"/>
            <a:ext cx="8407153"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21" name="组合 20">
            <a:extLst>
              <a:ext uri="{FF2B5EF4-FFF2-40B4-BE49-F238E27FC236}">
                <a16:creationId xmlns:a16="http://schemas.microsoft.com/office/drawing/2014/main" id="{EF01E08A-BF01-4E49-A5ED-E2CF60D9820C}"/>
              </a:ext>
            </a:extLst>
          </p:cNvPr>
          <p:cNvGrpSpPr/>
          <p:nvPr/>
        </p:nvGrpSpPr>
        <p:grpSpPr>
          <a:xfrm>
            <a:off x="306570" y="591906"/>
            <a:ext cx="3699470" cy="461665"/>
            <a:chOff x="-3" y="4326643"/>
            <a:chExt cx="3699470" cy="461665"/>
          </a:xfrm>
        </p:grpSpPr>
        <p:sp>
          <p:nvSpPr>
            <p:cNvPr id="22" name="矩形 21">
              <a:extLst>
                <a:ext uri="{FF2B5EF4-FFF2-40B4-BE49-F238E27FC236}">
                  <a16:creationId xmlns:a16="http://schemas.microsoft.com/office/drawing/2014/main" id="{5C53A6D0-AB66-49FA-9315-AB10E9C67C92}"/>
                </a:ext>
              </a:extLst>
            </p:cNvPr>
            <p:cNvSpPr/>
            <p:nvPr/>
          </p:nvSpPr>
          <p:spPr>
            <a:xfrm>
              <a:off x="-3" y="4460785"/>
              <a:ext cx="193382" cy="19338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23" name="文本框 22">
              <a:extLst>
                <a:ext uri="{FF2B5EF4-FFF2-40B4-BE49-F238E27FC236}">
                  <a16:creationId xmlns:a16="http://schemas.microsoft.com/office/drawing/2014/main" id="{112DAC01-DD0D-4831-90ED-3B9ECAFD5852}"/>
                </a:ext>
              </a:extLst>
            </p:cNvPr>
            <p:cNvSpPr txBox="1"/>
            <p:nvPr/>
          </p:nvSpPr>
          <p:spPr>
            <a:xfrm>
              <a:off x="193379" y="4326643"/>
              <a:ext cx="3506088" cy="461665"/>
            </a:xfrm>
            <a:prstGeom prst="rect">
              <a:avLst/>
            </a:prstGeom>
            <a:noFill/>
          </p:spPr>
          <p:txBody>
            <a:bodyPr wrap="none" rtlCol="0">
              <a:spAutoFit/>
            </a:bodyPr>
            <a:lstStyle/>
            <a:p>
              <a:r>
                <a:rPr lang="en-US" altLang="zh-CN" sz="2400" dirty="0">
                  <a:latin typeface="Helvetica" panose="020B0604020202020204" pitchFamily="34" charset="0"/>
                  <a:ea typeface="+mj-ea"/>
                  <a:cs typeface="Helvetica" panose="020B0604020202020204" pitchFamily="34" charset="0"/>
                </a:rPr>
                <a:t>Land use characteristics</a:t>
              </a:r>
            </a:p>
          </p:txBody>
        </p:sp>
      </p:grpSp>
      <p:sp>
        <p:nvSpPr>
          <p:cNvPr id="24" name="矩形 23">
            <a:extLst>
              <a:ext uri="{FF2B5EF4-FFF2-40B4-BE49-F238E27FC236}">
                <a16:creationId xmlns:a16="http://schemas.microsoft.com/office/drawing/2014/main" id="{A1CAF9E2-1FBB-4079-8610-3AC37EE23BF6}"/>
              </a:ext>
            </a:extLst>
          </p:cNvPr>
          <p:cNvSpPr/>
          <p:nvPr/>
        </p:nvSpPr>
        <p:spPr>
          <a:xfrm>
            <a:off x="499952" y="1123250"/>
            <a:ext cx="4963218" cy="400110"/>
          </a:xfrm>
          <a:prstGeom prst="rect">
            <a:avLst/>
          </a:prstGeom>
        </p:spPr>
        <p:txBody>
          <a:bodyPr wrap="none">
            <a:spAutoFit/>
          </a:bodyPr>
          <a:lstStyle/>
          <a:p>
            <a:pPr marL="285750" indent="-285750">
              <a:buFont typeface="Wingdings" panose="05000000000000000000" pitchFamily="2" charset="2"/>
              <a:buChar char="l"/>
            </a:pPr>
            <a:r>
              <a:rPr lang="en-US" altLang="zh-CN" sz="2000" dirty="0">
                <a:latin typeface="Helvetica" panose="020B0604020202020204" pitchFamily="34" charset="0"/>
                <a:cs typeface="Helvetica" panose="020B0604020202020204" pitchFamily="34" charset="0"/>
              </a:rPr>
              <a:t>Station classification based on land use</a:t>
            </a:r>
          </a:p>
        </p:txBody>
      </p:sp>
      <p:sp>
        <p:nvSpPr>
          <p:cNvPr id="9" name="文本框 8">
            <a:extLst>
              <a:ext uri="{FF2B5EF4-FFF2-40B4-BE49-F238E27FC236}">
                <a16:creationId xmlns:a16="http://schemas.microsoft.com/office/drawing/2014/main" id="{569A348F-8472-4C4D-9E9E-EA67A912B7B0}"/>
              </a:ext>
            </a:extLst>
          </p:cNvPr>
          <p:cNvSpPr txBox="1"/>
          <p:nvPr/>
        </p:nvSpPr>
        <p:spPr>
          <a:xfrm>
            <a:off x="-1" y="6488668"/>
            <a:ext cx="9144001" cy="584775"/>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3 - Analysis on the characteristics of transit ridership and land use</a:t>
            </a:r>
            <a:endParaRPr lang="en-US" altLang="zh-CN" sz="1400" i="1" dirty="0">
              <a:latin typeface="Times New Roman" panose="02020603050405020304" pitchFamily="18" charset="0"/>
              <a:cs typeface="Times New Roman" panose="02020603050405020304" pitchFamily="18" charset="0"/>
            </a:endParaRPr>
          </a:p>
          <a:p>
            <a:endParaRPr lang="en-US" altLang="zh-CN" sz="1400" i="1" dirty="0">
              <a:latin typeface="Times New Roman" panose="02020603050405020304" pitchFamily="18" charset="0"/>
              <a:cs typeface="Times New Roman" panose="02020603050405020304" pitchFamily="18" charset="0"/>
            </a:endParaRPr>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Characteristics of transit ridership and land use</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chemeClr val="accent6"/>
          </a:solidFill>
          <a:ln w="28575" cap="flat">
            <a:solidFill>
              <a:srgbClr val="70AD47"/>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2800" b="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rPr>
              <a:t>3.3</a:t>
            </a:r>
            <a:endParaRPr kumimoji="0" lang="zh-CN" altLang="en-US" sz="2800" b="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rgbClr val="70AD47"/>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7505965D-C0D8-4340-A73F-2B20B6AAF124}"/>
              </a:ext>
            </a:extLst>
          </p:cNvPr>
          <p:cNvSpPr>
            <a:spLocks noGrp="1"/>
          </p:cNvSpPr>
          <p:nvPr>
            <p:ph type="sldNum" sz="quarter" idx="12"/>
          </p:nvPr>
        </p:nvSpPr>
        <p:spPr/>
        <p:txBody>
          <a:bodyPr/>
          <a:lstStyle/>
          <a:p>
            <a:fld id="{A17BB91D-344C-44E0-9148-DFE0CFF5CFC9}" type="slidenum">
              <a:rPr lang="zh-CN" altLang="en-US" smtClean="0"/>
              <a:t>93</a:t>
            </a:fld>
            <a:endParaRPr lang="zh-CN" altLang="en-US"/>
          </a:p>
        </p:txBody>
      </p:sp>
      <p:sp>
        <p:nvSpPr>
          <p:cNvPr id="26" name="矩形 25">
            <a:extLst>
              <a:ext uri="{FF2B5EF4-FFF2-40B4-BE49-F238E27FC236}">
                <a16:creationId xmlns:a16="http://schemas.microsoft.com/office/drawing/2014/main" id="{5BD78E29-B223-4DFC-9B82-34DE6EF65649}"/>
              </a:ext>
            </a:extLst>
          </p:cNvPr>
          <p:cNvSpPr/>
          <p:nvPr/>
        </p:nvSpPr>
        <p:spPr>
          <a:xfrm>
            <a:off x="499952" y="5212938"/>
            <a:ext cx="783228" cy="369332"/>
          </a:xfrm>
          <a:prstGeom prst="rect">
            <a:avLst/>
          </a:prstGeom>
        </p:spPr>
        <p:txBody>
          <a:bodyPr wrap="none">
            <a:spAutoFit/>
          </a:bodyPr>
          <a:lstStyle/>
          <a:p>
            <a:r>
              <a:rPr lang="en-US" altLang="zh-CN" dirty="0">
                <a:solidFill>
                  <a:srgbClr val="FF3300"/>
                </a:solidFill>
                <a:latin typeface="Helvetica" panose="020B0604020202020204" pitchFamily="34" charset="0"/>
                <a:cs typeface="Helvetica" panose="020B0604020202020204" pitchFamily="34" charset="0"/>
              </a:rPr>
              <a:t>Office</a:t>
            </a:r>
          </a:p>
        </p:txBody>
      </p:sp>
      <p:sp>
        <p:nvSpPr>
          <p:cNvPr id="27" name="文本框 26">
            <a:extLst>
              <a:ext uri="{FF2B5EF4-FFF2-40B4-BE49-F238E27FC236}">
                <a16:creationId xmlns:a16="http://schemas.microsoft.com/office/drawing/2014/main" id="{22AF1B6E-3365-4AB1-A82E-663CB793FB6A}"/>
              </a:ext>
            </a:extLst>
          </p:cNvPr>
          <p:cNvSpPr txBox="1"/>
          <p:nvPr/>
        </p:nvSpPr>
        <p:spPr>
          <a:xfrm>
            <a:off x="499952" y="5679573"/>
            <a:ext cx="8252162" cy="369332"/>
          </a:xfrm>
          <a:prstGeom prst="rect">
            <a:avLst/>
          </a:prstGeom>
          <a:noFill/>
        </p:spPr>
        <p:txBody>
          <a:bodyPr wrap="square" rtlCol="0">
            <a:spAutoFit/>
          </a:bodyPr>
          <a:lstStyle/>
          <a:p>
            <a:pPr marL="285750" indent="-285750">
              <a:buFont typeface="Wingdings" panose="05000000000000000000" pitchFamily="2" charset="2"/>
              <a:buChar char="Ø"/>
            </a:pPr>
            <a:r>
              <a:rPr lang="en-US" altLang="zh-CN" dirty="0">
                <a:latin typeface="Helvetica" panose="020B0604020202020204" pitchFamily="34" charset="0"/>
                <a:cs typeface="Helvetica" panose="020B0604020202020204" pitchFamily="34" charset="0"/>
              </a:rPr>
              <a:t>High proportion of business</a:t>
            </a:r>
          </a:p>
        </p:txBody>
      </p:sp>
      <p:graphicFrame>
        <p:nvGraphicFramePr>
          <p:cNvPr id="31" name="表格 30">
            <a:extLst>
              <a:ext uri="{FF2B5EF4-FFF2-40B4-BE49-F238E27FC236}">
                <a16:creationId xmlns:a16="http://schemas.microsoft.com/office/drawing/2014/main" id="{D12419B8-DF49-48DB-9274-5CBD8FC7DCC2}"/>
              </a:ext>
            </a:extLst>
          </p:cNvPr>
          <p:cNvGraphicFramePr>
            <a:graphicFrameLocks noGrp="1"/>
          </p:cNvGraphicFramePr>
          <p:nvPr>
            <p:extLst/>
          </p:nvPr>
        </p:nvGraphicFramePr>
        <p:xfrm>
          <a:off x="789714" y="1778860"/>
          <a:ext cx="7564549" cy="2704242"/>
        </p:xfrm>
        <a:graphic>
          <a:graphicData uri="http://schemas.openxmlformats.org/drawingml/2006/table">
            <a:tbl>
              <a:tblPr/>
              <a:tblGrid>
                <a:gridCol w="742645">
                  <a:extLst>
                    <a:ext uri="{9D8B030D-6E8A-4147-A177-3AD203B41FA5}">
                      <a16:colId xmlns:a16="http://schemas.microsoft.com/office/drawing/2014/main" val="3948310603"/>
                    </a:ext>
                  </a:extLst>
                </a:gridCol>
                <a:gridCol w="1099114">
                  <a:extLst>
                    <a:ext uri="{9D8B030D-6E8A-4147-A177-3AD203B41FA5}">
                      <a16:colId xmlns:a16="http://schemas.microsoft.com/office/drawing/2014/main" val="3782086755"/>
                    </a:ext>
                  </a:extLst>
                </a:gridCol>
                <a:gridCol w="1277350">
                  <a:extLst>
                    <a:ext uri="{9D8B030D-6E8A-4147-A177-3AD203B41FA5}">
                      <a16:colId xmlns:a16="http://schemas.microsoft.com/office/drawing/2014/main" val="1718070881"/>
                    </a:ext>
                  </a:extLst>
                </a:gridCol>
                <a:gridCol w="980291">
                  <a:extLst>
                    <a:ext uri="{9D8B030D-6E8A-4147-A177-3AD203B41FA5}">
                      <a16:colId xmlns:a16="http://schemas.microsoft.com/office/drawing/2014/main" val="2778408328"/>
                    </a:ext>
                  </a:extLst>
                </a:gridCol>
                <a:gridCol w="1188232">
                  <a:extLst>
                    <a:ext uri="{9D8B030D-6E8A-4147-A177-3AD203B41FA5}">
                      <a16:colId xmlns:a16="http://schemas.microsoft.com/office/drawing/2014/main" val="1106791722"/>
                    </a:ext>
                  </a:extLst>
                </a:gridCol>
                <a:gridCol w="1084261">
                  <a:extLst>
                    <a:ext uri="{9D8B030D-6E8A-4147-A177-3AD203B41FA5}">
                      <a16:colId xmlns:a16="http://schemas.microsoft.com/office/drawing/2014/main" val="1531589913"/>
                    </a:ext>
                  </a:extLst>
                </a:gridCol>
                <a:gridCol w="1192656">
                  <a:extLst>
                    <a:ext uri="{9D8B030D-6E8A-4147-A177-3AD203B41FA5}">
                      <a16:colId xmlns:a16="http://schemas.microsoft.com/office/drawing/2014/main" val="1318883608"/>
                    </a:ext>
                  </a:extLst>
                </a:gridCol>
              </a:tblGrid>
              <a:tr h="761737">
                <a:tc>
                  <a:txBody>
                    <a:bodyPr/>
                    <a:lstStyle/>
                    <a:p>
                      <a:pPr algn="ctr" fontAlgn="ctr"/>
                      <a:r>
                        <a:rPr lang="en-US" sz="1600" b="0" i="0" u="none" strike="noStrike"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Type</a:t>
                      </a:r>
                    </a:p>
                  </a:txBody>
                  <a:tcPr marL="9973" marR="9973" marT="9973"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Station</a:t>
                      </a:r>
                    </a:p>
                  </a:txBody>
                  <a:tcPr marL="9973" marR="9973" marT="9973"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Population-density</a:t>
                      </a:r>
                    </a:p>
                  </a:txBody>
                  <a:tcPr marL="9973" marR="9973" marT="9973"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Business</a:t>
                      </a:r>
                    </a:p>
                  </a:txBody>
                  <a:tcPr marL="9973" marR="9973" marT="9973"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Commerce</a:t>
                      </a:r>
                    </a:p>
                  </a:txBody>
                  <a:tcPr marL="9973" marR="9973" marT="9973"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Residence</a:t>
                      </a:r>
                    </a:p>
                  </a:txBody>
                  <a:tcPr marL="9973" marR="9973" marT="9973"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Education</a:t>
                      </a:r>
                    </a:p>
                  </a:txBody>
                  <a:tcPr marL="9973" marR="9973" marT="9973"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1662910"/>
                  </a:ext>
                </a:extLst>
              </a:tr>
              <a:tr h="388501">
                <a:tc rowSpan="5">
                  <a:txBody>
                    <a:bodyPr/>
                    <a:lstStyle/>
                    <a:p>
                      <a:pPr algn="ctr" fontAlgn="ctr"/>
                      <a:r>
                        <a:rPr lang="en-US" sz="1600" b="0" i="0" u="none" strike="noStrike" dirty="0">
                          <a:solidFill>
                            <a:srgbClr val="FF3300"/>
                          </a:solidFill>
                          <a:effectLst/>
                          <a:latin typeface="Helvetica" panose="020B0604020202020204" pitchFamily="34" charset="0"/>
                          <a:ea typeface="等线" panose="02010600030101010101" pitchFamily="2" charset="-122"/>
                          <a:cs typeface="Helvetica" panose="020B0604020202020204" pitchFamily="34" charset="0"/>
                        </a:rPr>
                        <a:t>Office</a:t>
                      </a:r>
                    </a:p>
                  </a:txBody>
                  <a:tcPr marL="113413" marR="113413" marT="56706" marB="56706" vert="vert270" anchor="ctr">
                    <a:lnL>
                      <a:noFill/>
                    </a:lnL>
                    <a:lnR>
                      <a:noFill/>
                    </a:lnR>
                    <a:lnT w="1270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15</a:t>
                      </a:r>
                    </a:p>
                  </a:txBody>
                  <a:tcPr marL="9973" marR="9973" marT="9973"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64</a:t>
                      </a:r>
                    </a:p>
                  </a:txBody>
                  <a:tcPr marL="9973" marR="9973" marT="9973"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zh-CN" sz="1600" b="0" i="0" u="none" strike="noStrike"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31.63%</a:t>
                      </a:r>
                    </a:p>
                  </a:txBody>
                  <a:tcPr marL="9973" marR="9973" marT="9973"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zh-CN" sz="1600" b="0" i="0" u="none" strike="noStrike"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7.80%</a:t>
                      </a:r>
                    </a:p>
                  </a:txBody>
                  <a:tcPr marL="9973" marR="9973" marT="9973"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25.80%</a:t>
                      </a:r>
                    </a:p>
                  </a:txBody>
                  <a:tcPr marL="9973" marR="9973" marT="9973"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zh-CN" sz="1600" b="0" i="0" u="none" strike="noStrike"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5.73%</a:t>
                      </a:r>
                    </a:p>
                  </a:txBody>
                  <a:tcPr marL="9973" marR="9973" marT="9973"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923195639"/>
                  </a:ext>
                </a:extLst>
              </a:tr>
              <a:tr h="388501">
                <a:tc vMerge="1">
                  <a:txBody>
                    <a:bodyPr/>
                    <a:lstStyle/>
                    <a:p>
                      <a:endParaRPr lang="zh-CN" altLang="en-US"/>
                    </a:p>
                  </a:txBody>
                  <a:tcPr/>
                </a:tc>
                <a:tc>
                  <a:txBody>
                    <a:bodyPr/>
                    <a:lstStyle/>
                    <a:p>
                      <a:pPr algn="ctr" fontAlgn="b"/>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6</a:t>
                      </a:r>
                    </a:p>
                  </a:txBody>
                  <a:tcPr marL="9973" marR="9973" marT="9973" marB="0" anchor="b">
                    <a:lnL>
                      <a:noFill/>
                    </a:lnL>
                    <a:lnR>
                      <a:noFill/>
                    </a:lnR>
                    <a:lnT>
                      <a:noFill/>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96</a:t>
                      </a:r>
                    </a:p>
                  </a:txBody>
                  <a:tcPr marL="9973" marR="9973" marT="9973" marB="0" anchor="ctr">
                    <a:lnL>
                      <a:noFill/>
                    </a:lnL>
                    <a:lnR>
                      <a:noFill/>
                    </a:lnR>
                    <a:lnT>
                      <a:noFill/>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34.56%</a:t>
                      </a:r>
                    </a:p>
                  </a:txBody>
                  <a:tcPr marL="9973" marR="9973" marT="9973" marB="0" anchor="ctr">
                    <a:lnL>
                      <a:noFill/>
                    </a:lnL>
                    <a:lnR>
                      <a:noFill/>
                    </a:lnR>
                    <a:lnT>
                      <a:noFill/>
                    </a:lnT>
                    <a:lnB>
                      <a:noFill/>
                    </a:lnB>
                  </a:tcPr>
                </a:tc>
                <a:tc>
                  <a:txBody>
                    <a:bodyPr/>
                    <a:lstStyle/>
                    <a:p>
                      <a:pPr algn="ctr" fontAlgn="ctr"/>
                      <a:r>
                        <a:rPr lang="en-US" altLang="zh-CN" sz="1600" b="0" i="0" u="none" strike="noStrike"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17.29%</a:t>
                      </a:r>
                    </a:p>
                  </a:txBody>
                  <a:tcPr marL="9973" marR="9973" marT="9973" marB="0" anchor="ctr">
                    <a:lnL>
                      <a:noFill/>
                    </a:lnL>
                    <a:lnR>
                      <a:noFill/>
                    </a:lnR>
                    <a:lnT>
                      <a:noFill/>
                    </a:lnT>
                    <a:lnB>
                      <a:noFill/>
                    </a:lnB>
                  </a:tcPr>
                </a:tc>
                <a:tc>
                  <a:txBody>
                    <a:bodyPr/>
                    <a:lstStyle/>
                    <a:p>
                      <a:pPr algn="ctr" fontAlgn="ctr"/>
                      <a:r>
                        <a:rPr lang="en-US" altLang="zh-CN" sz="1600" b="0" i="0" u="none" strike="noStrike"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21.61%</a:t>
                      </a:r>
                    </a:p>
                  </a:txBody>
                  <a:tcPr marL="9973" marR="9973" marT="9973" marB="0" anchor="ctr">
                    <a:lnL>
                      <a:noFill/>
                    </a:lnL>
                    <a:lnR>
                      <a:noFill/>
                    </a:lnR>
                    <a:lnT>
                      <a:noFill/>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1.75%</a:t>
                      </a:r>
                    </a:p>
                  </a:txBody>
                  <a:tcPr marL="9973" marR="9973" marT="9973" marB="0" anchor="ctr">
                    <a:lnL>
                      <a:noFill/>
                    </a:lnL>
                    <a:lnR>
                      <a:noFill/>
                    </a:lnR>
                    <a:lnT>
                      <a:noFill/>
                    </a:lnT>
                    <a:lnB>
                      <a:noFill/>
                    </a:lnB>
                  </a:tcPr>
                </a:tc>
                <a:extLst>
                  <a:ext uri="{0D108BD9-81ED-4DB2-BD59-A6C34878D82A}">
                    <a16:rowId xmlns:a16="http://schemas.microsoft.com/office/drawing/2014/main" val="3129404331"/>
                  </a:ext>
                </a:extLst>
              </a:tr>
              <a:tr h="388501">
                <a:tc vMerge="1">
                  <a:txBody>
                    <a:bodyPr/>
                    <a:lstStyle/>
                    <a:p>
                      <a:endParaRPr lang="zh-CN" altLang="en-US"/>
                    </a:p>
                  </a:txBody>
                  <a:tcPr/>
                </a:tc>
                <a:tc>
                  <a:txBody>
                    <a:bodyPr/>
                    <a:lstStyle/>
                    <a:p>
                      <a:pPr algn="ctr" fontAlgn="b"/>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14</a:t>
                      </a:r>
                    </a:p>
                  </a:txBody>
                  <a:tcPr marL="9973" marR="9973" marT="9973" marB="0" anchor="b">
                    <a:lnL>
                      <a:noFill/>
                    </a:lnL>
                    <a:lnR>
                      <a:noFill/>
                    </a:lnR>
                    <a:lnT>
                      <a:noFill/>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105</a:t>
                      </a:r>
                    </a:p>
                  </a:txBody>
                  <a:tcPr marL="9973" marR="9973" marT="9973" marB="0" anchor="ctr">
                    <a:lnL>
                      <a:noFill/>
                    </a:lnL>
                    <a:lnR>
                      <a:noFill/>
                    </a:lnR>
                    <a:lnT>
                      <a:noFill/>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26.97%</a:t>
                      </a:r>
                    </a:p>
                  </a:txBody>
                  <a:tcPr marL="9973" marR="9973" marT="9973" marB="0" anchor="ctr">
                    <a:lnL>
                      <a:noFill/>
                    </a:lnL>
                    <a:lnR>
                      <a:noFill/>
                    </a:lnR>
                    <a:lnT>
                      <a:noFill/>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17.27%</a:t>
                      </a:r>
                    </a:p>
                  </a:txBody>
                  <a:tcPr marL="9973" marR="9973" marT="9973" marB="0" anchor="ctr">
                    <a:lnL>
                      <a:noFill/>
                    </a:lnL>
                    <a:lnR>
                      <a:noFill/>
                    </a:lnR>
                    <a:lnT>
                      <a:noFill/>
                    </a:lnT>
                    <a:lnB>
                      <a:noFill/>
                    </a:lnB>
                  </a:tcPr>
                </a:tc>
                <a:tc>
                  <a:txBody>
                    <a:bodyPr/>
                    <a:lstStyle/>
                    <a:p>
                      <a:pPr algn="ctr" fontAlgn="ctr"/>
                      <a:r>
                        <a:rPr lang="en-US" altLang="zh-CN" sz="1600" b="0" i="0" u="none" strike="noStrike"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17.61%</a:t>
                      </a:r>
                    </a:p>
                  </a:txBody>
                  <a:tcPr marL="9973" marR="9973" marT="9973" marB="0" anchor="ctr">
                    <a:lnL>
                      <a:noFill/>
                    </a:lnL>
                    <a:lnR>
                      <a:noFill/>
                    </a:lnR>
                    <a:lnT>
                      <a:noFill/>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2.80%</a:t>
                      </a:r>
                    </a:p>
                  </a:txBody>
                  <a:tcPr marL="9973" marR="9973" marT="9973" marB="0" anchor="ctr">
                    <a:lnL>
                      <a:noFill/>
                    </a:lnL>
                    <a:lnR>
                      <a:noFill/>
                    </a:lnR>
                    <a:lnT>
                      <a:noFill/>
                    </a:lnT>
                    <a:lnB>
                      <a:noFill/>
                    </a:lnB>
                  </a:tcPr>
                </a:tc>
                <a:extLst>
                  <a:ext uri="{0D108BD9-81ED-4DB2-BD59-A6C34878D82A}">
                    <a16:rowId xmlns:a16="http://schemas.microsoft.com/office/drawing/2014/main" val="747734964"/>
                  </a:ext>
                </a:extLst>
              </a:tr>
              <a:tr h="388501">
                <a:tc vMerge="1">
                  <a:txBody>
                    <a:bodyPr/>
                    <a:lstStyle/>
                    <a:p>
                      <a:endParaRPr lang="zh-CN" altLang="en-US"/>
                    </a:p>
                  </a:txBody>
                  <a:tcPr/>
                </a:tc>
                <a:tc>
                  <a:txBody>
                    <a:bodyPr/>
                    <a:lstStyle/>
                    <a:p>
                      <a:pPr algn="ctr" fontAlgn="b"/>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21</a:t>
                      </a:r>
                    </a:p>
                  </a:txBody>
                  <a:tcPr marL="9973" marR="9973" marT="9973" marB="0" anchor="b">
                    <a:lnL>
                      <a:noFill/>
                    </a:lnL>
                    <a:lnR>
                      <a:noFill/>
                    </a:lnR>
                    <a:lnT>
                      <a:noFill/>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136</a:t>
                      </a:r>
                    </a:p>
                  </a:txBody>
                  <a:tcPr marL="9973" marR="9973" marT="9973" marB="0" anchor="ctr">
                    <a:lnL>
                      <a:noFill/>
                    </a:lnL>
                    <a:lnR>
                      <a:noFill/>
                    </a:lnR>
                    <a:lnT>
                      <a:noFill/>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22.86%</a:t>
                      </a:r>
                    </a:p>
                  </a:txBody>
                  <a:tcPr marL="9973" marR="9973" marT="9973" marB="0" anchor="ctr">
                    <a:lnL>
                      <a:noFill/>
                    </a:lnL>
                    <a:lnR>
                      <a:noFill/>
                    </a:lnR>
                    <a:lnT>
                      <a:noFill/>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16.12%</a:t>
                      </a:r>
                    </a:p>
                  </a:txBody>
                  <a:tcPr marL="9973" marR="9973" marT="9973" marB="0" anchor="ctr">
                    <a:lnL>
                      <a:noFill/>
                    </a:lnL>
                    <a:lnR>
                      <a:noFill/>
                    </a:lnR>
                    <a:lnT>
                      <a:noFill/>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33.66%</a:t>
                      </a:r>
                    </a:p>
                  </a:txBody>
                  <a:tcPr marL="9973" marR="9973" marT="9973" marB="0" anchor="ctr">
                    <a:lnL>
                      <a:noFill/>
                    </a:lnL>
                    <a:lnR>
                      <a:noFill/>
                    </a:lnR>
                    <a:lnT>
                      <a:noFill/>
                    </a:lnT>
                    <a:lnB>
                      <a:noFill/>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2.70%</a:t>
                      </a:r>
                    </a:p>
                  </a:txBody>
                  <a:tcPr marL="9973" marR="9973" marT="9973" marB="0" anchor="ctr">
                    <a:lnL>
                      <a:noFill/>
                    </a:lnL>
                    <a:lnR>
                      <a:noFill/>
                    </a:lnR>
                    <a:lnT>
                      <a:noFill/>
                    </a:lnT>
                    <a:lnB>
                      <a:noFill/>
                    </a:lnB>
                  </a:tcPr>
                </a:tc>
                <a:extLst>
                  <a:ext uri="{0D108BD9-81ED-4DB2-BD59-A6C34878D82A}">
                    <a16:rowId xmlns:a16="http://schemas.microsoft.com/office/drawing/2014/main" val="787196438"/>
                  </a:ext>
                </a:extLst>
              </a:tr>
              <a:tr h="388501">
                <a:tc vMerge="1">
                  <a:txBody>
                    <a:bodyPr/>
                    <a:lstStyle/>
                    <a:p>
                      <a:endParaRPr lang="zh-CN" altLang="en-US"/>
                    </a:p>
                  </a:txBody>
                  <a:tcPr/>
                </a:tc>
                <a:tc>
                  <a:txBody>
                    <a:bodyPr/>
                    <a:lstStyle/>
                    <a:p>
                      <a:pPr algn="ctr" fontAlgn="b"/>
                      <a:r>
                        <a:rPr lang="en-US" altLang="zh-CN" sz="1600" b="0" i="0" u="none" strike="noStrike"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22</a:t>
                      </a:r>
                    </a:p>
                  </a:txBody>
                  <a:tcPr marL="9973" marR="9973" marT="9973" marB="0" anchor="b">
                    <a:lnL>
                      <a:noFill/>
                    </a:lnL>
                    <a:lnR>
                      <a:noFill/>
                    </a:lnR>
                    <a:lnT>
                      <a:noFill/>
                    </a:lnT>
                    <a:lnB w="6350" cap="flat" cmpd="sng" algn="ctr">
                      <a:solidFill>
                        <a:schemeClr val="tx1"/>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167</a:t>
                      </a:r>
                    </a:p>
                  </a:txBody>
                  <a:tcPr marL="9973" marR="9973" marT="9973" marB="0" anchor="ctr">
                    <a:lnL>
                      <a:noFill/>
                    </a:lnL>
                    <a:lnR>
                      <a:noFill/>
                    </a:lnR>
                    <a:lnT>
                      <a:noFill/>
                    </a:lnT>
                    <a:lnB w="6350" cap="flat" cmpd="sng" algn="ctr">
                      <a:solidFill>
                        <a:schemeClr val="tx1"/>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21.38%</a:t>
                      </a:r>
                    </a:p>
                  </a:txBody>
                  <a:tcPr marL="9973" marR="9973" marT="9973" marB="0" anchor="ctr">
                    <a:lnL>
                      <a:noFill/>
                    </a:lnL>
                    <a:lnR>
                      <a:noFill/>
                    </a:lnR>
                    <a:lnT>
                      <a:noFill/>
                    </a:lnT>
                    <a:lnB w="6350" cap="flat" cmpd="sng" algn="ctr">
                      <a:solidFill>
                        <a:schemeClr val="tx1"/>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12.53%</a:t>
                      </a:r>
                    </a:p>
                  </a:txBody>
                  <a:tcPr marL="9973" marR="9973" marT="9973" marB="0" anchor="ctr">
                    <a:lnL>
                      <a:noFill/>
                    </a:lnL>
                    <a:lnR>
                      <a:noFill/>
                    </a:lnR>
                    <a:lnT>
                      <a:noFill/>
                    </a:lnT>
                    <a:lnB w="6350" cap="flat" cmpd="sng" algn="ctr">
                      <a:solidFill>
                        <a:schemeClr val="tx1"/>
                      </a:solidFill>
                      <a:prstDash val="solid"/>
                      <a:round/>
                      <a:headEnd type="none" w="med" len="med"/>
                      <a:tailEnd type="none" w="med" len="med"/>
                    </a:lnB>
                  </a:tcPr>
                </a:tc>
                <a:tc>
                  <a:txBody>
                    <a:bodyPr/>
                    <a:lstStyle/>
                    <a:p>
                      <a:pPr algn="ctr" fontAlgn="ctr"/>
                      <a:r>
                        <a:rPr lang="en-US" altLang="zh-CN" sz="1600" b="0" i="0" u="none" strike="noStrike">
                          <a:solidFill>
                            <a:srgbClr val="000000"/>
                          </a:solidFill>
                          <a:effectLst/>
                          <a:latin typeface="Helvetica" panose="020B0604020202020204" pitchFamily="34" charset="0"/>
                          <a:ea typeface="等线" panose="02010600030101010101" pitchFamily="2" charset="-122"/>
                          <a:cs typeface="Helvetica" panose="020B0604020202020204" pitchFamily="34" charset="0"/>
                        </a:rPr>
                        <a:t>36.79%</a:t>
                      </a:r>
                    </a:p>
                  </a:txBody>
                  <a:tcPr marL="9973" marR="9973" marT="9973" marB="0" anchor="ctr">
                    <a:lnL>
                      <a:noFill/>
                    </a:lnL>
                    <a:lnR>
                      <a:noFill/>
                    </a:lnR>
                    <a:lnT>
                      <a:noFill/>
                    </a:lnT>
                    <a:lnB w="6350" cap="flat" cmpd="sng" algn="ctr">
                      <a:solidFill>
                        <a:schemeClr val="tx1"/>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2.50%</a:t>
                      </a:r>
                    </a:p>
                  </a:txBody>
                  <a:tcPr marL="9973" marR="9973" marT="9973" marB="0" anchor="ctr">
                    <a:lnL>
                      <a:noFill/>
                    </a:lnL>
                    <a:lnR>
                      <a:noFill/>
                    </a:lnR>
                    <a:lnT>
                      <a:noFill/>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96696714"/>
                  </a:ext>
                </a:extLst>
              </a:tr>
            </a:tbl>
          </a:graphicData>
        </a:graphic>
      </p:graphicFrame>
      <p:sp>
        <p:nvSpPr>
          <p:cNvPr id="32" name="矩形: 圆角 31">
            <a:extLst>
              <a:ext uri="{FF2B5EF4-FFF2-40B4-BE49-F238E27FC236}">
                <a16:creationId xmlns:a16="http://schemas.microsoft.com/office/drawing/2014/main" id="{8694B9D0-B959-40D1-9D0C-A666619B639D}"/>
              </a:ext>
            </a:extLst>
          </p:cNvPr>
          <p:cNvSpPr/>
          <p:nvPr/>
        </p:nvSpPr>
        <p:spPr>
          <a:xfrm>
            <a:off x="3901070" y="2544746"/>
            <a:ext cx="937630" cy="1938356"/>
          </a:xfrm>
          <a:prstGeom prst="round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99595518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 name="矩形 37">
            <a:extLst>
              <a:ext uri="{FF2B5EF4-FFF2-40B4-BE49-F238E27FC236}">
                <a16:creationId xmlns:a16="http://schemas.microsoft.com/office/drawing/2014/main" id="{E559D428-C35B-4E6C-B6DC-301EC7F22A77}"/>
              </a:ext>
            </a:extLst>
          </p:cNvPr>
          <p:cNvSpPr/>
          <p:nvPr/>
        </p:nvSpPr>
        <p:spPr>
          <a:xfrm>
            <a:off x="0" y="537684"/>
            <a:ext cx="9144000" cy="3440919"/>
          </a:xfrm>
          <a:prstGeom prst="rect">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elvetica" panose="020B0604020202020204" pitchFamily="34" charset="0"/>
              <a:cs typeface="Helvetica" panose="020B0604020202020204" pitchFamily="34" charset="0"/>
            </a:endParaRPr>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8119D5D9-BDF2-4388-AA07-18FE424D9C77}"/>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4 - Influencing Factors on Transit Ridership at Station Level</a:t>
            </a:r>
            <a:endParaRPr lang="en-US" altLang="zh-CN" sz="1400" i="1" dirty="0">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FD789F87-F055-4169-A330-8A0D7C489200}"/>
              </a:ext>
            </a:extLst>
          </p:cNvPr>
          <p:cNvSpPr>
            <a:spLocks noGrp="1"/>
          </p:cNvSpPr>
          <p:nvPr>
            <p:ph type="sldNum" sz="quarter" idx="12"/>
          </p:nvPr>
        </p:nvSpPr>
        <p:spPr/>
        <p:txBody>
          <a:bodyPr/>
          <a:lstStyle/>
          <a:p>
            <a:fld id="{A17BB91D-344C-44E0-9148-DFE0CFF5CFC9}" type="slidenum">
              <a:rPr lang="zh-CN" altLang="en-US" smtClean="0">
                <a:solidFill>
                  <a:schemeClr val="tx1"/>
                </a:solidFill>
              </a:rPr>
              <a:t>94</a:t>
            </a:fld>
            <a:endParaRPr lang="zh-CN" altLang="en-US">
              <a:solidFill>
                <a:schemeClr val="tx1"/>
              </a:solidFill>
            </a:endParaRPr>
          </a:p>
        </p:txBody>
      </p:sp>
      <p:sp>
        <p:nvSpPr>
          <p:cNvPr id="9" name="文本框 8">
            <a:extLst>
              <a:ext uri="{FF2B5EF4-FFF2-40B4-BE49-F238E27FC236}">
                <a16:creationId xmlns:a16="http://schemas.microsoft.com/office/drawing/2014/main" id="{9F7AF5FB-C802-4001-9BD6-7F468DD5FAD7}"/>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Indicators</a:t>
            </a:r>
          </a:p>
        </p:txBody>
      </p:sp>
      <p:sp>
        <p:nvSpPr>
          <p:cNvPr id="10" name="矩形 9">
            <a:extLst>
              <a:ext uri="{FF2B5EF4-FFF2-40B4-BE49-F238E27FC236}">
                <a16:creationId xmlns:a16="http://schemas.microsoft.com/office/drawing/2014/main" id="{E03B4417-D6F0-4815-9402-8DEE881004A1}"/>
              </a:ext>
            </a:extLst>
          </p:cNvPr>
          <p:cNvSpPr/>
          <p:nvPr/>
        </p:nvSpPr>
        <p:spPr>
          <a:xfrm>
            <a:off x="1" y="0"/>
            <a:ext cx="736846" cy="533479"/>
          </a:xfrm>
          <a:prstGeom prst="rect">
            <a:avLst/>
          </a:prstGeom>
          <a:solidFill>
            <a:schemeClr val="accent5"/>
          </a:solidFill>
          <a:ln w="28575" cap="flat">
            <a:solidFill>
              <a:schemeClr val="accent5"/>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800" dirty="0">
                <a:solidFill>
                  <a:schemeClr val="bg1"/>
                </a:solidFill>
                <a:latin typeface="Helvetica" panose="020B0604020202020204" pitchFamily="34" charset="0"/>
                <a:cs typeface="Helvetica" panose="020B0604020202020204" pitchFamily="34" charset="0"/>
                <a:sym typeface="Helvetica Light"/>
              </a:rPr>
              <a:t>4.2</a:t>
            </a:r>
            <a:endParaRPr kumimoji="0" lang="zh-CN" altLang="en-US" sz="2800" b="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endParaRPr>
          </a:p>
        </p:txBody>
      </p:sp>
      <p:cxnSp>
        <p:nvCxnSpPr>
          <p:cNvPr id="11" name="直接连接符 10">
            <a:extLst>
              <a:ext uri="{FF2B5EF4-FFF2-40B4-BE49-F238E27FC236}">
                <a16:creationId xmlns:a16="http://schemas.microsoft.com/office/drawing/2014/main" id="{DF5B37DA-4E82-4C23-B510-CBEB2161009B}"/>
              </a:ext>
            </a:extLst>
          </p:cNvPr>
          <p:cNvCxnSpPr>
            <a:cxnSpLocks/>
          </p:cNvCxnSpPr>
          <p:nvPr/>
        </p:nvCxnSpPr>
        <p:spPr>
          <a:xfrm>
            <a:off x="736847" y="533480"/>
            <a:ext cx="8407153" cy="0"/>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矩形 22">
                <a:extLst>
                  <a:ext uri="{FF2B5EF4-FFF2-40B4-BE49-F238E27FC236}">
                    <a16:creationId xmlns:a16="http://schemas.microsoft.com/office/drawing/2014/main" id="{7D35F485-4A00-403E-B78C-93083B8AB808}"/>
                  </a:ext>
                </a:extLst>
              </p:cNvPr>
              <p:cNvSpPr/>
              <p:nvPr/>
            </p:nvSpPr>
            <p:spPr>
              <a:xfrm>
                <a:off x="551247" y="4740371"/>
                <a:ext cx="8041506" cy="871201"/>
              </a:xfrm>
              <a:prstGeom prst="rect">
                <a:avLst/>
              </a:prstGeom>
            </p:spPr>
            <p:txBody>
              <a:bodyPr wrap="square">
                <a:spAutoFit/>
              </a:bodyPr>
              <a:lstStyle/>
              <a:p>
                <a:pPr algn="just">
                  <a:spcAft>
                    <a:spcPts val="0"/>
                  </a:spcAft>
                </a:pPr>
                <a14:m>
                  <m:oMathPara xmlns:m="http://schemas.openxmlformats.org/officeDocument/2006/math">
                    <m:oMathParaPr>
                      <m:jc m:val="centerGroup"/>
                    </m:oMathParaPr>
                    <m:oMath xmlns:m="http://schemas.openxmlformats.org/officeDocument/2006/math">
                      <m:r>
                        <a:rPr lang="en-US" altLang="zh-CN" b="0" i="1" kern="100" smtClean="0">
                          <a:solidFill>
                            <a:schemeClr val="tx1"/>
                          </a:solidFill>
                          <a:latin typeface="Cambria Math" panose="02040503050406030204" pitchFamily="18" charset="0"/>
                          <a:ea typeface="MS Mincho" panose="02020609040205080304" pitchFamily="49" charset="-128"/>
                          <a:cs typeface="Times New Roman" panose="02020603050405020304" pitchFamily="18" charset="0"/>
                        </a:rPr>
                        <m:t>𝐵</m:t>
                      </m:r>
                      <m:r>
                        <a:rPr lang="en-US" altLang="zh-CN" i="1" kern="100" smtClean="0">
                          <a:solidFill>
                            <a:schemeClr val="tx1"/>
                          </a:solidFill>
                          <a:latin typeface="Cambria Math" panose="02040503050406030204" pitchFamily="18" charset="0"/>
                          <a:ea typeface="MS Mincho" panose="02020609040205080304" pitchFamily="49" charset="-128"/>
                          <a:cs typeface="Times New Roman" panose="02020603050405020304" pitchFamily="18" charset="0"/>
                        </a:rPr>
                        <m:t>𝐴</m:t>
                      </m:r>
                      <m:r>
                        <a:rPr lang="en-US" altLang="zh-CN" i="1" kern="100" smtClean="0">
                          <a:solidFill>
                            <a:schemeClr val="tx1"/>
                          </a:solidFill>
                          <a:latin typeface="Cambria Math" panose="02040503050406030204" pitchFamily="18" charset="0"/>
                          <a:ea typeface="MS Mincho" panose="02020609040205080304" pitchFamily="49" charset="-128"/>
                          <a:cs typeface="Times New Roman" panose="02020603050405020304" pitchFamily="18" charset="0"/>
                        </a:rPr>
                        <m:t> =</m:t>
                      </m:r>
                      <m:nary>
                        <m:naryPr>
                          <m:chr m:val="∑"/>
                          <m:limLoc m:val="undOvr"/>
                          <m:ctrlPr>
                            <a:rPr lang="zh-CN"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i="1" kern="100">
                              <a:solidFill>
                                <a:schemeClr val="tx1"/>
                              </a:solidFill>
                              <a:latin typeface="Cambria Math" panose="02040503050406030204" pitchFamily="18" charset="0"/>
                              <a:ea typeface="MS Mincho" panose="02020609040205080304" pitchFamily="49" charset="-128"/>
                              <a:cs typeface="Times New Roman" panose="02020603050405020304" pitchFamily="18" charset="0"/>
                            </a:rPr>
                            <m:t>𝑘</m:t>
                          </m:r>
                        </m:sub>
                        <m:sup>
                          <m:r>
                            <a:rPr lang="en-US" altLang="zh-CN" i="1" kern="100">
                              <a:solidFill>
                                <a:schemeClr val="tx1"/>
                              </a:solidFill>
                              <a:latin typeface="Cambria Math" panose="02040503050406030204" pitchFamily="18" charset="0"/>
                              <a:ea typeface="MS Mincho" panose="02020609040205080304" pitchFamily="49" charset="-128"/>
                              <a:cs typeface="Times New Roman" panose="02020603050405020304" pitchFamily="18" charset="0"/>
                            </a:rPr>
                            <m:t>𝐾</m:t>
                          </m:r>
                        </m:sup>
                        <m:e>
                          <m:sSub>
                            <m:sSubPr>
                              <m:ctrlPr>
                                <a:rPr lang="zh-CN"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solidFill>
                                    <a:schemeClr val="tx1"/>
                                  </a:solidFill>
                                  <a:latin typeface="Cambria Math" panose="02040503050406030204" pitchFamily="18" charset="0"/>
                                  <a:ea typeface="MS Mincho" panose="02020609040205080304" pitchFamily="49" charset="-128"/>
                                  <a:cs typeface="Times New Roman" panose="02020603050405020304" pitchFamily="18" charset="0"/>
                                </a:rPr>
                                <m:t>𝑅</m:t>
                              </m:r>
                            </m:e>
                            <m:sub>
                              <m:r>
                                <a:rPr lang="en-US" altLang="zh-CN" i="1" kern="100">
                                  <a:solidFill>
                                    <a:schemeClr val="tx1"/>
                                  </a:solidFill>
                                  <a:latin typeface="Cambria Math" panose="02040503050406030204" pitchFamily="18" charset="0"/>
                                  <a:ea typeface="MS Mincho" panose="02020609040205080304" pitchFamily="49" charset="-128"/>
                                  <a:cs typeface="Times New Roman" panose="02020603050405020304" pitchFamily="18" charset="0"/>
                                </a:rPr>
                                <m:t>𝑘</m:t>
                              </m:r>
                            </m:sub>
                          </m:sSub>
                        </m:e>
                      </m:nary>
                    </m:oMath>
                  </m:oMathPara>
                </a14:m>
                <a:endParaRPr lang="zh-CN" altLang="zh-CN" kern="100" dirty="0">
                  <a:solidFill>
                    <a:schemeClr val="tx1"/>
                  </a:solidFill>
                  <a:latin typeface="Helvetica" panose="020B0604020202020204" pitchFamily="34" charset="0"/>
                  <a:ea typeface="MS Mincho" panose="02020609040205080304" pitchFamily="49" charset="-128"/>
                  <a:cs typeface="Helvetica" panose="020B0604020202020204" pitchFamily="34" charset="0"/>
                </a:endParaRPr>
              </a:p>
            </p:txBody>
          </p:sp>
        </mc:Choice>
        <mc:Fallback xmlns="">
          <p:sp>
            <p:nvSpPr>
              <p:cNvPr id="23" name="矩形 22">
                <a:extLst>
                  <a:ext uri="{FF2B5EF4-FFF2-40B4-BE49-F238E27FC236}">
                    <a16:creationId xmlns:a16="http://schemas.microsoft.com/office/drawing/2014/main" id="{7D35F485-4A00-403E-B78C-93083B8AB808}"/>
                  </a:ext>
                </a:extLst>
              </p:cNvPr>
              <p:cNvSpPr>
                <a:spLocks noRot="1" noChangeAspect="1" noMove="1" noResize="1" noEditPoints="1" noAdjustHandles="1" noChangeArrowheads="1" noChangeShapeType="1" noTextEdit="1"/>
              </p:cNvSpPr>
              <p:nvPr/>
            </p:nvSpPr>
            <p:spPr>
              <a:xfrm>
                <a:off x="551247" y="4740371"/>
                <a:ext cx="8041506" cy="871201"/>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矩形 23">
                <a:extLst>
                  <a:ext uri="{FF2B5EF4-FFF2-40B4-BE49-F238E27FC236}">
                    <a16:creationId xmlns:a16="http://schemas.microsoft.com/office/drawing/2014/main" id="{E373390A-130B-46AE-A687-0D7DF861B7EF}"/>
                  </a:ext>
                </a:extLst>
              </p:cNvPr>
              <p:cNvSpPr/>
              <p:nvPr/>
            </p:nvSpPr>
            <p:spPr>
              <a:xfrm>
                <a:off x="551247" y="1563369"/>
                <a:ext cx="8041505" cy="871201"/>
              </a:xfrm>
              <a:prstGeom prst="rect">
                <a:avLst/>
              </a:prstGeom>
            </p:spPr>
            <p:txBody>
              <a:bodyPr wrap="square">
                <a:spAutoFit/>
              </a:bodyPr>
              <a:lstStyle/>
              <a:p>
                <a:pPr algn="just">
                  <a:spcAft>
                    <a:spcPts val="0"/>
                  </a:spcAft>
                </a:pPr>
                <a14:m>
                  <m:oMathPara xmlns:m="http://schemas.openxmlformats.org/officeDocument/2006/math">
                    <m:oMathParaPr>
                      <m:jc m:val="centerGroup"/>
                    </m:oMathParaPr>
                    <m:oMath xmlns:m="http://schemas.openxmlformats.org/officeDocument/2006/math">
                      <m:r>
                        <a:rPr lang="en-US" altLang="zh-CN" b="0" i="1" kern="100" smtClean="0">
                          <a:solidFill>
                            <a:schemeClr val="tx1"/>
                          </a:solidFill>
                          <a:latin typeface="Cambria Math" panose="02040503050406030204" pitchFamily="18" charset="0"/>
                          <a:ea typeface="MS Mincho" panose="02020609040205080304" pitchFamily="49" charset="-128"/>
                          <a:cs typeface="Times New Roman" panose="02020603050405020304" pitchFamily="18" charset="0"/>
                        </a:rPr>
                        <m:t>𝐵</m:t>
                      </m:r>
                      <m:r>
                        <a:rPr lang="en-US" altLang="zh-CN" i="1" kern="100" smtClean="0">
                          <a:solidFill>
                            <a:schemeClr val="tx1"/>
                          </a:solidFill>
                          <a:latin typeface="Cambria Math" panose="02040503050406030204" pitchFamily="18" charset="0"/>
                          <a:ea typeface="MS Mincho" panose="02020609040205080304" pitchFamily="49" charset="-128"/>
                          <a:cs typeface="Times New Roman" panose="02020603050405020304" pitchFamily="18" charset="0"/>
                        </a:rPr>
                        <m:t>𝐶</m:t>
                      </m:r>
                      <m:r>
                        <a:rPr lang="en-US" altLang="zh-CN" i="1" kern="100" smtClean="0">
                          <a:solidFill>
                            <a:schemeClr val="tx1"/>
                          </a:solidFill>
                          <a:latin typeface="Cambria Math" panose="02040503050406030204" pitchFamily="18" charset="0"/>
                          <a:ea typeface="MS Mincho" panose="02020609040205080304" pitchFamily="49" charset="-128"/>
                          <a:cs typeface="Times New Roman" panose="02020603050405020304" pitchFamily="18" charset="0"/>
                        </a:rPr>
                        <m:t>=</m:t>
                      </m:r>
                      <m:nary>
                        <m:naryPr>
                          <m:chr m:val="∑"/>
                          <m:limLoc m:val="undOvr"/>
                          <m:ctrlPr>
                            <a:rPr lang="zh-CN"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i="1" kern="100">
                              <a:solidFill>
                                <a:schemeClr val="tx1"/>
                              </a:solidFill>
                              <a:latin typeface="Cambria Math" panose="02040503050406030204" pitchFamily="18" charset="0"/>
                              <a:ea typeface="MS Mincho" panose="02020609040205080304" pitchFamily="49" charset="-128"/>
                              <a:cs typeface="Times New Roman" panose="02020603050405020304" pitchFamily="18" charset="0"/>
                            </a:rPr>
                            <m:t>𝑘</m:t>
                          </m:r>
                        </m:sub>
                        <m:sup>
                          <m:r>
                            <a:rPr lang="en-US" altLang="zh-CN" i="1" kern="100">
                              <a:solidFill>
                                <a:schemeClr val="tx1"/>
                              </a:solidFill>
                              <a:latin typeface="Cambria Math" panose="02040503050406030204" pitchFamily="18" charset="0"/>
                              <a:ea typeface="MS Mincho" panose="02020609040205080304" pitchFamily="49" charset="-128"/>
                              <a:cs typeface="Times New Roman" panose="02020603050405020304" pitchFamily="18" charset="0"/>
                            </a:rPr>
                            <m:t>𝐾</m:t>
                          </m:r>
                        </m:sup>
                        <m:e>
                          <m:nary>
                            <m:naryPr>
                              <m:chr m:val="∑"/>
                              <m:limLoc m:val="undOvr"/>
                              <m:ctrlPr>
                                <a:rPr lang="zh-CN"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i="1" kern="100">
                                  <a:solidFill>
                                    <a:schemeClr val="tx1"/>
                                  </a:solidFill>
                                  <a:latin typeface="Cambria Math" panose="02040503050406030204" pitchFamily="18" charset="0"/>
                                  <a:ea typeface="MS Mincho" panose="02020609040205080304" pitchFamily="49" charset="-128"/>
                                  <a:cs typeface="Times New Roman" panose="02020603050405020304" pitchFamily="18" charset="0"/>
                                </a:rPr>
                                <m:t>𝑙</m:t>
                              </m:r>
                            </m:sub>
                            <m:sup>
                              <m:r>
                                <a:rPr lang="en-US" altLang="zh-CN" i="1" kern="100">
                                  <a:solidFill>
                                    <a:schemeClr val="tx1"/>
                                  </a:solidFill>
                                  <a:latin typeface="Cambria Math" panose="02040503050406030204" pitchFamily="18" charset="0"/>
                                  <a:ea typeface="MS Mincho" panose="02020609040205080304" pitchFamily="49" charset="-128"/>
                                  <a:cs typeface="Times New Roman" panose="02020603050405020304" pitchFamily="18" charset="0"/>
                                </a:rPr>
                                <m:t>𝐿</m:t>
                              </m:r>
                            </m:sup>
                            <m:e>
                              <m:sSubSup>
                                <m:sSubSupPr>
                                  <m:ctrlPr>
                                    <a:rPr lang="zh-CN"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i="1" kern="100">
                                      <a:solidFill>
                                        <a:schemeClr val="tx1"/>
                                      </a:solidFill>
                                      <a:latin typeface="Cambria Math" panose="02040503050406030204" pitchFamily="18" charset="0"/>
                                      <a:ea typeface="MS Mincho" panose="02020609040205080304" pitchFamily="49" charset="-128"/>
                                      <a:cs typeface="Times New Roman" panose="02020603050405020304" pitchFamily="18" charset="0"/>
                                    </a:rPr>
                                    <m:t>𝑓</m:t>
                                  </m:r>
                                </m:e>
                                <m:sub>
                                  <m:r>
                                    <a:rPr lang="en-US" altLang="zh-CN" i="1" kern="100">
                                      <a:solidFill>
                                        <a:schemeClr val="tx1"/>
                                      </a:solidFill>
                                      <a:latin typeface="Cambria Math" panose="02040503050406030204" pitchFamily="18" charset="0"/>
                                      <a:ea typeface="MS Mincho" panose="02020609040205080304" pitchFamily="49" charset="-128"/>
                                      <a:cs typeface="Times New Roman" panose="02020603050405020304" pitchFamily="18" charset="0"/>
                                    </a:rPr>
                                    <m:t>𝑙</m:t>
                                  </m:r>
                                </m:sub>
                                <m:sup>
                                  <m:r>
                                    <a:rPr lang="en-US" altLang="zh-CN" i="1" kern="100">
                                      <a:solidFill>
                                        <a:schemeClr val="tx1"/>
                                      </a:solidFill>
                                      <a:latin typeface="Cambria Math" panose="02040503050406030204" pitchFamily="18" charset="0"/>
                                      <a:ea typeface="MS Mincho" panose="02020609040205080304" pitchFamily="49" charset="-128"/>
                                      <a:cs typeface="Times New Roman" panose="02020603050405020304" pitchFamily="18" charset="0"/>
                                    </a:rPr>
                                    <m:t>𝑘</m:t>
                                  </m:r>
                                </m:sup>
                              </m:sSubSup>
                            </m:e>
                          </m:nary>
                        </m:e>
                      </m:nary>
                    </m:oMath>
                  </m:oMathPara>
                </a14:m>
                <a:endParaRPr lang="zh-CN" altLang="zh-CN" sz="1600" kern="100" dirty="0">
                  <a:solidFill>
                    <a:schemeClr val="tx1"/>
                  </a:solidFill>
                  <a:latin typeface="Helvetica" panose="020B0604020202020204" pitchFamily="34" charset="0"/>
                  <a:ea typeface="MS Mincho" panose="02020609040205080304" pitchFamily="49" charset="-128"/>
                  <a:cs typeface="Helvetica" panose="020B0604020202020204" pitchFamily="34" charset="0"/>
                </a:endParaRPr>
              </a:p>
            </p:txBody>
          </p:sp>
        </mc:Choice>
        <mc:Fallback xmlns="">
          <p:sp>
            <p:nvSpPr>
              <p:cNvPr id="24" name="矩形 23">
                <a:extLst>
                  <a:ext uri="{FF2B5EF4-FFF2-40B4-BE49-F238E27FC236}">
                    <a16:creationId xmlns:a16="http://schemas.microsoft.com/office/drawing/2014/main" id="{E373390A-130B-46AE-A687-0D7DF861B7EF}"/>
                  </a:ext>
                </a:extLst>
              </p:cNvPr>
              <p:cNvSpPr>
                <a:spLocks noRot="1" noChangeAspect="1" noMove="1" noResize="1" noEditPoints="1" noAdjustHandles="1" noChangeArrowheads="1" noChangeShapeType="1" noTextEdit="1"/>
              </p:cNvSpPr>
              <p:nvPr/>
            </p:nvSpPr>
            <p:spPr>
              <a:xfrm>
                <a:off x="551247" y="1563369"/>
                <a:ext cx="8041505" cy="871201"/>
              </a:xfrm>
              <a:prstGeom prst="rect">
                <a:avLst/>
              </a:prstGeom>
              <a:blipFill>
                <a:blip r:embed="rId4"/>
                <a:stretch>
                  <a:fillRect/>
                </a:stretch>
              </a:blipFill>
            </p:spPr>
            <p:txBody>
              <a:bodyPr/>
              <a:lstStyle/>
              <a:p>
                <a:r>
                  <a:rPr lang="zh-CN" altLang="en-US">
                    <a:noFill/>
                  </a:rPr>
                  <a:t> </a:t>
                </a:r>
              </a:p>
            </p:txBody>
          </p:sp>
        </mc:Fallback>
      </mc:AlternateContent>
      <p:grpSp>
        <p:nvGrpSpPr>
          <p:cNvPr id="33" name="组合 32">
            <a:extLst>
              <a:ext uri="{FF2B5EF4-FFF2-40B4-BE49-F238E27FC236}">
                <a16:creationId xmlns:a16="http://schemas.microsoft.com/office/drawing/2014/main" id="{3D425D14-5F42-47A4-A0EC-DC62A3523D94}"/>
              </a:ext>
            </a:extLst>
          </p:cNvPr>
          <p:cNvGrpSpPr/>
          <p:nvPr/>
        </p:nvGrpSpPr>
        <p:grpSpPr>
          <a:xfrm>
            <a:off x="306570" y="591906"/>
            <a:ext cx="3386500" cy="461665"/>
            <a:chOff x="-3" y="4326643"/>
            <a:chExt cx="3386500" cy="461665"/>
          </a:xfrm>
        </p:grpSpPr>
        <p:sp>
          <p:nvSpPr>
            <p:cNvPr id="34" name="矩形 33">
              <a:extLst>
                <a:ext uri="{FF2B5EF4-FFF2-40B4-BE49-F238E27FC236}">
                  <a16:creationId xmlns:a16="http://schemas.microsoft.com/office/drawing/2014/main" id="{C9F4B147-E5D4-40A4-A6B1-8403CD5FCCE1}"/>
                </a:ext>
              </a:extLst>
            </p:cNvPr>
            <p:cNvSpPr/>
            <p:nvPr/>
          </p:nvSpPr>
          <p:spPr>
            <a:xfrm>
              <a:off x="-3" y="4460785"/>
              <a:ext cx="193382" cy="1933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35" name="文本框 34">
              <a:extLst>
                <a:ext uri="{FF2B5EF4-FFF2-40B4-BE49-F238E27FC236}">
                  <a16:creationId xmlns:a16="http://schemas.microsoft.com/office/drawing/2014/main" id="{DF61878D-A20F-4F80-B548-143E867A30B2}"/>
                </a:ext>
              </a:extLst>
            </p:cNvPr>
            <p:cNvSpPr txBox="1"/>
            <p:nvPr/>
          </p:nvSpPr>
          <p:spPr>
            <a:xfrm>
              <a:off x="193379" y="4326643"/>
              <a:ext cx="3193118" cy="461665"/>
            </a:xfrm>
            <a:prstGeom prst="rect">
              <a:avLst/>
            </a:prstGeom>
            <a:noFill/>
          </p:spPr>
          <p:txBody>
            <a:bodyPr wrap="none" rtlCol="0">
              <a:spAutoFit/>
            </a:bodyPr>
            <a:lstStyle/>
            <a:p>
              <a:r>
                <a:rPr lang="en-US" altLang="zh-CN" sz="2400" dirty="0">
                  <a:latin typeface="Helvetica" panose="020B0604020202020204" pitchFamily="34" charset="0"/>
                  <a:ea typeface="+mj-ea"/>
                  <a:cs typeface="Helvetica" panose="020B0604020202020204" pitchFamily="34" charset="0"/>
                </a:rPr>
                <a:t>Variable interpretation</a:t>
              </a:r>
            </a:p>
          </p:txBody>
        </p:sp>
      </p:grpSp>
      <p:sp>
        <p:nvSpPr>
          <p:cNvPr id="36" name="矩形 35">
            <a:extLst>
              <a:ext uri="{FF2B5EF4-FFF2-40B4-BE49-F238E27FC236}">
                <a16:creationId xmlns:a16="http://schemas.microsoft.com/office/drawing/2014/main" id="{DA1BEFF5-55C9-43D0-BC30-6AACBB7BC6C4}"/>
              </a:ext>
            </a:extLst>
          </p:cNvPr>
          <p:cNvSpPr/>
          <p:nvPr/>
        </p:nvSpPr>
        <p:spPr>
          <a:xfrm>
            <a:off x="551247" y="1091096"/>
            <a:ext cx="3621919" cy="369332"/>
          </a:xfrm>
          <a:prstGeom prst="rect">
            <a:avLst/>
          </a:prstGeom>
        </p:spPr>
        <p:txBody>
          <a:bodyPr wrap="square">
            <a:spAutoFit/>
          </a:bodyPr>
          <a:lstStyle/>
          <a:p>
            <a:pPr marL="285750" indent="-285750">
              <a:buFont typeface="Wingdings" panose="05000000000000000000" pitchFamily="2" charset="2"/>
              <a:buChar char="l"/>
            </a:pPr>
            <a:r>
              <a:rPr lang="en-US" altLang="zh-CN" dirty="0">
                <a:latin typeface="Helvetica" panose="020B0604020202020204" pitchFamily="34" charset="0"/>
                <a:cs typeface="Helvetica" panose="020B0604020202020204" pitchFamily="34" charset="0"/>
              </a:rPr>
              <a:t>Bus capacity</a:t>
            </a:r>
          </a:p>
        </p:txBody>
      </p:sp>
      <p:sp>
        <p:nvSpPr>
          <p:cNvPr id="37" name="矩形 36">
            <a:extLst>
              <a:ext uri="{FF2B5EF4-FFF2-40B4-BE49-F238E27FC236}">
                <a16:creationId xmlns:a16="http://schemas.microsoft.com/office/drawing/2014/main" id="{D9D3585F-A4FE-4170-AF87-B8158554E925}"/>
              </a:ext>
            </a:extLst>
          </p:cNvPr>
          <p:cNvSpPr/>
          <p:nvPr/>
        </p:nvSpPr>
        <p:spPr>
          <a:xfrm>
            <a:off x="551247" y="4271045"/>
            <a:ext cx="3621919" cy="369332"/>
          </a:xfrm>
          <a:prstGeom prst="rect">
            <a:avLst/>
          </a:prstGeom>
        </p:spPr>
        <p:txBody>
          <a:bodyPr wrap="square">
            <a:spAutoFit/>
          </a:bodyPr>
          <a:lstStyle/>
          <a:p>
            <a:pPr marL="285750" indent="-285750">
              <a:buFont typeface="Wingdings" panose="05000000000000000000" pitchFamily="2" charset="2"/>
              <a:buChar char="l"/>
            </a:pPr>
            <a:r>
              <a:rPr lang="en-US" altLang="zh-CN" dirty="0">
                <a:latin typeface="Helvetica" panose="020B0604020202020204" pitchFamily="34" charset="0"/>
                <a:cs typeface="Helvetica" panose="020B0604020202020204" pitchFamily="34" charset="0"/>
              </a:rPr>
              <a:t>Bus Accessibility</a:t>
            </a: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48EE8E53-9352-49ED-8DC2-CEA1A002388C}"/>
                  </a:ext>
                </a:extLst>
              </p:cNvPr>
              <p:cNvSpPr/>
              <p:nvPr/>
            </p:nvSpPr>
            <p:spPr>
              <a:xfrm>
                <a:off x="736847" y="5711566"/>
                <a:ext cx="8041506" cy="338554"/>
              </a:xfrm>
              <a:prstGeom prst="rect">
                <a:avLst/>
              </a:prstGeom>
            </p:spPr>
            <p:txBody>
              <a:bodyPr wrap="square">
                <a:spAutoFit/>
              </a:bodyPr>
              <a:lstStyle/>
              <a:p>
                <a14:m>
                  <m:oMath xmlns:m="http://schemas.openxmlformats.org/officeDocument/2006/math">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MS Mincho" panose="02020609040205080304" pitchFamily="49" charset="-128"/>
                            <a:cs typeface="Times New Roman" panose="02020603050405020304" pitchFamily="18" charset="0"/>
                          </a:rPr>
                          <m:t>𝑅</m:t>
                        </m:r>
                      </m:e>
                      <m:sub>
                        <m:r>
                          <a:rPr lang="en-US" altLang="zh-CN" sz="1600" i="1" kern="100">
                            <a:latin typeface="Cambria Math" panose="02040503050406030204" pitchFamily="18" charset="0"/>
                            <a:ea typeface="MS Mincho" panose="02020609040205080304" pitchFamily="49" charset="-128"/>
                            <a:cs typeface="Times New Roman" panose="02020603050405020304" pitchFamily="18" charset="0"/>
                          </a:rPr>
                          <m:t>𝑘</m:t>
                        </m:r>
                      </m:sub>
                    </m:sSub>
                  </m:oMath>
                </a14:m>
                <a:r>
                  <a:rPr lang="en-US" altLang="zh-CN" sz="1600" kern="100" dirty="0">
                    <a:latin typeface="Helvetica" panose="020B0604020202020204" pitchFamily="34" charset="0"/>
                    <a:ea typeface="MS Mincho" panose="02020609040205080304" pitchFamily="49" charset="-128"/>
                    <a:cs typeface="Helvetica" panose="020B0604020202020204" pitchFamily="34" charset="0"/>
                  </a:rPr>
                  <a:t>: is the number of bus lines passing through the </a:t>
                </a:r>
                <a14:m>
                  <m:oMath xmlns:m="http://schemas.openxmlformats.org/officeDocument/2006/math">
                    <m:r>
                      <a:rPr lang="en-US" altLang="zh-CN" sz="1600" i="1" kern="100">
                        <a:latin typeface="Cambria Math" panose="02040503050406030204" pitchFamily="18" charset="0"/>
                        <a:ea typeface="MS Mincho" panose="02020609040205080304" pitchFamily="49" charset="-128"/>
                        <a:cs typeface="Times New Roman" panose="02020603050405020304" pitchFamily="18" charset="0"/>
                      </a:rPr>
                      <m:t>𝑘</m:t>
                    </m:r>
                  </m:oMath>
                </a14:m>
                <a:r>
                  <a:rPr lang="en-US" altLang="zh-CN" sz="1600" kern="100" dirty="0" err="1">
                    <a:latin typeface="Helvetica" panose="020B0604020202020204" pitchFamily="34" charset="0"/>
                    <a:cs typeface="Helvetica" panose="020B0604020202020204" pitchFamily="34" charset="0"/>
                  </a:rPr>
                  <a:t>th</a:t>
                </a:r>
                <a:r>
                  <a:rPr lang="en-US" altLang="zh-CN" sz="1600" kern="100" dirty="0">
                    <a:latin typeface="Helvetica" panose="020B0604020202020204" pitchFamily="34" charset="0"/>
                    <a:ea typeface="MS Mincho" panose="02020609040205080304" pitchFamily="49" charset="-128"/>
                    <a:cs typeface="Helvetica" panose="020B0604020202020204" pitchFamily="34" charset="0"/>
                  </a:rPr>
                  <a:t> bus station.</a:t>
                </a:r>
                <a:endParaRPr lang="zh-CN" altLang="en-US" sz="1600" dirty="0"/>
              </a:p>
            </p:txBody>
          </p:sp>
        </mc:Choice>
        <mc:Fallback xmlns="">
          <p:sp>
            <p:nvSpPr>
              <p:cNvPr id="3" name="矩形 2">
                <a:extLst>
                  <a:ext uri="{FF2B5EF4-FFF2-40B4-BE49-F238E27FC236}">
                    <a16:creationId xmlns:a16="http://schemas.microsoft.com/office/drawing/2014/main" id="{48EE8E53-9352-49ED-8DC2-CEA1A002388C}"/>
                  </a:ext>
                </a:extLst>
              </p:cNvPr>
              <p:cNvSpPr>
                <a:spLocks noRot="1" noChangeAspect="1" noMove="1" noResize="1" noEditPoints="1" noAdjustHandles="1" noChangeArrowheads="1" noChangeShapeType="1" noTextEdit="1"/>
              </p:cNvSpPr>
              <p:nvPr/>
            </p:nvSpPr>
            <p:spPr>
              <a:xfrm>
                <a:off x="736847" y="5711566"/>
                <a:ext cx="8041506" cy="338554"/>
              </a:xfrm>
              <a:prstGeom prst="rect">
                <a:avLst/>
              </a:prstGeom>
              <a:blipFill>
                <a:blip r:embed="rId5"/>
                <a:stretch>
                  <a:fillRect t="-7273" b="-2181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5534F208-8DB1-4159-B13E-AA166A7BE53A}"/>
                  </a:ext>
                </a:extLst>
              </p:cNvPr>
              <p:cNvSpPr/>
              <p:nvPr/>
            </p:nvSpPr>
            <p:spPr>
              <a:xfrm>
                <a:off x="551247" y="2542732"/>
                <a:ext cx="8041506" cy="1176476"/>
              </a:xfrm>
              <a:prstGeom prst="rect">
                <a:avLst/>
              </a:prstGeom>
            </p:spPr>
            <p:txBody>
              <a:bodyPr wrap="square">
                <a:spAutoFit/>
              </a:bodyPr>
              <a:lstStyle/>
              <a:p>
                <a:pPr>
                  <a:lnSpc>
                    <a:spcPct val="150000"/>
                  </a:lnSpc>
                  <a:spcAft>
                    <a:spcPts val="0"/>
                  </a:spcAft>
                </a:pPr>
                <a14:m>
                  <m:oMath xmlns:m="http://schemas.openxmlformats.org/officeDocument/2006/math">
                    <m:r>
                      <a:rPr lang="en-US" altLang="zh-CN" sz="1600" i="1" kern="100">
                        <a:latin typeface="Cambria Math" panose="02040503050406030204" pitchFamily="18" charset="0"/>
                        <a:ea typeface="MS Mincho" panose="02020609040205080304" pitchFamily="49" charset="-128"/>
                        <a:cs typeface="Times New Roman" panose="02020603050405020304" pitchFamily="18" charset="0"/>
                      </a:rPr>
                      <m:t>𝐾</m:t>
                    </m:r>
                  </m:oMath>
                </a14:m>
                <a:r>
                  <a:rPr lang="en-US" altLang="zh-CN" sz="1600" kern="100" dirty="0">
                    <a:latin typeface="Helvetica" panose="020B0604020202020204" pitchFamily="34" charset="0"/>
                    <a:ea typeface="MS Mincho" panose="02020609040205080304" pitchFamily="49" charset="-128"/>
                    <a:cs typeface="Helvetica" panose="020B0604020202020204" pitchFamily="34" charset="0"/>
                  </a:rPr>
                  <a:t>: the number of bus stations within catchment area of subway station</a:t>
                </a:r>
              </a:p>
              <a:p>
                <a:pPr>
                  <a:lnSpc>
                    <a:spcPct val="150000"/>
                  </a:lnSpc>
                  <a:spcAft>
                    <a:spcPts val="0"/>
                  </a:spcAft>
                </a:pPr>
                <a14:m>
                  <m:oMath xmlns:m="http://schemas.openxmlformats.org/officeDocument/2006/math">
                    <m:r>
                      <a:rPr lang="en-US" altLang="zh-CN" sz="1600" i="1" kern="100">
                        <a:latin typeface="Cambria Math" panose="02040503050406030204" pitchFamily="18" charset="0"/>
                        <a:ea typeface="MS Mincho" panose="02020609040205080304" pitchFamily="49" charset="-128"/>
                        <a:cs typeface="Times New Roman" panose="02020603050405020304" pitchFamily="18" charset="0"/>
                      </a:rPr>
                      <m:t>𝐿</m:t>
                    </m:r>
                  </m:oMath>
                </a14:m>
                <a:r>
                  <a:rPr lang="en-US" altLang="zh-CN" sz="1600" kern="100" dirty="0">
                    <a:latin typeface="Helvetica" panose="020B0604020202020204" pitchFamily="34" charset="0"/>
                    <a:ea typeface="MS Mincho" panose="02020609040205080304" pitchFamily="49" charset="-128"/>
                    <a:cs typeface="Helvetica" panose="020B0604020202020204" pitchFamily="34" charset="0"/>
                  </a:rPr>
                  <a:t>:  the number of lines in one bus station and</a:t>
                </a:r>
              </a:p>
              <a:p>
                <a:pPr>
                  <a:lnSpc>
                    <a:spcPct val="150000"/>
                  </a:lnSpc>
                  <a:spcAft>
                    <a:spcPts val="0"/>
                  </a:spcAft>
                </a:pPr>
                <a14:m>
                  <m:oMath xmlns:m="http://schemas.openxmlformats.org/officeDocument/2006/math">
                    <m:sSubSup>
                      <m:sSubSup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600" i="1" kern="100">
                            <a:latin typeface="Cambria Math" panose="02040503050406030204" pitchFamily="18" charset="0"/>
                            <a:cs typeface="Times New Roman" panose="02020603050405020304" pitchFamily="18" charset="0"/>
                          </a:rPr>
                          <m:t>𝑓</m:t>
                        </m:r>
                      </m:e>
                      <m:sub>
                        <m:r>
                          <a:rPr lang="en-US" altLang="zh-CN" sz="1600" i="1" kern="100">
                            <a:latin typeface="Cambria Math" panose="02040503050406030204" pitchFamily="18" charset="0"/>
                            <a:ea typeface="MS Mincho" panose="02020609040205080304" pitchFamily="49" charset="-128"/>
                            <a:cs typeface="Times New Roman" panose="02020603050405020304" pitchFamily="18" charset="0"/>
                          </a:rPr>
                          <m:t>𝑙</m:t>
                        </m:r>
                      </m:sub>
                      <m:sup>
                        <m:r>
                          <a:rPr lang="en-US" altLang="zh-CN" sz="1600" i="1" kern="100">
                            <a:latin typeface="Cambria Math" panose="02040503050406030204" pitchFamily="18" charset="0"/>
                            <a:ea typeface="MS Mincho" panose="02020609040205080304" pitchFamily="49" charset="-128"/>
                            <a:cs typeface="Times New Roman" panose="02020603050405020304" pitchFamily="18" charset="0"/>
                          </a:rPr>
                          <m:t>𝑘</m:t>
                        </m:r>
                      </m:sup>
                    </m:sSubSup>
                  </m:oMath>
                </a14:m>
                <a:r>
                  <a:rPr lang="en-US" altLang="zh-CN" sz="1600" kern="100" dirty="0">
                    <a:latin typeface="Helvetica" panose="020B0604020202020204" pitchFamily="34" charset="0"/>
                    <a:ea typeface="MS Mincho" panose="02020609040205080304" pitchFamily="49" charset="-128"/>
                    <a:cs typeface="Helvetica" panose="020B0604020202020204" pitchFamily="34" charset="0"/>
                  </a:rPr>
                  <a:t>:  is the frequency of NO. </a:t>
                </a:r>
                <a14:m>
                  <m:oMath xmlns:m="http://schemas.openxmlformats.org/officeDocument/2006/math">
                    <m:r>
                      <a:rPr lang="en-US" altLang="zh-CN" sz="1600" i="1" kern="100">
                        <a:latin typeface="Cambria Math" panose="02040503050406030204" pitchFamily="18" charset="0"/>
                        <a:ea typeface="MS Mincho" panose="02020609040205080304" pitchFamily="49" charset="-128"/>
                        <a:cs typeface="Times New Roman" panose="02020603050405020304" pitchFamily="18" charset="0"/>
                      </a:rPr>
                      <m:t>𝑙</m:t>
                    </m:r>
                  </m:oMath>
                </a14:m>
                <a:r>
                  <a:rPr lang="en-US" altLang="zh-CN" sz="1600" kern="100" dirty="0">
                    <a:latin typeface="Helvetica" panose="020B0604020202020204" pitchFamily="34" charset="0"/>
                    <a:ea typeface="MS Mincho" panose="02020609040205080304" pitchFamily="49" charset="-128"/>
                    <a:cs typeface="Helvetica" panose="020B0604020202020204" pitchFamily="34" charset="0"/>
                  </a:rPr>
                  <a:t> line at </a:t>
                </a:r>
                <a:r>
                  <a:rPr lang="en-US" altLang="zh-CN" sz="1600" kern="100" dirty="0">
                    <a:latin typeface="Helvetica" panose="020B0604020202020204" pitchFamily="34" charset="0"/>
                    <a:cs typeface="Helvetica" panose="020B0604020202020204" pitchFamily="34" charset="0"/>
                  </a:rPr>
                  <a:t>NO. </a:t>
                </a:r>
                <a14:m>
                  <m:oMath xmlns:m="http://schemas.openxmlformats.org/officeDocument/2006/math">
                    <m:r>
                      <a:rPr lang="en-US" altLang="zh-CN" sz="1600" i="1" kern="100">
                        <a:latin typeface="Cambria Math" panose="02040503050406030204" pitchFamily="18" charset="0"/>
                        <a:ea typeface="MS Mincho" panose="02020609040205080304" pitchFamily="49" charset="-128"/>
                        <a:cs typeface="Times New Roman" panose="02020603050405020304" pitchFamily="18" charset="0"/>
                      </a:rPr>
                      <m:t>𝑘</m:t>
                    </m:r>
                  </m:oMath>
                </a14:m>
                <a:r>
                  <a:rPr lang="en-US" altLang="zh-CN" sz="1600" kern="100" dirty="0">
                    <a:latin typeface="Helvetica" panose="020B0604020202020204" pitchFamily="34" charset="0"/>
                    <a:ea typeface="MS Mincho" panose="02020609040205080304" pitchFamily="49" charset="-128"/>
                    <a:cs typeface="Helvetica" panose="020B0604020202020204" pitchFamily="34" charset="0"/>
                  </a:rPr>
                  <a:t> station.</a:t>
                </a:r>
                <a:endParaRPr lang="zh-CN" altLang="zh-CN" sz="1600" kern="100" dirty="0">
                  <a:latin typeface="Helvetica" panose="020B0604020202020204" pitchFamily="34" charset="0"/>
                  <a:ea typeface="MS Mincho" panose="02020609040205080304" pitchFamily="49" charset="-128"/>
                  <a:cs typeface="Helvetica" panose="020B0604020202020204" pitchFamily="34" charset="0"/>
                </a:endParaRPr>
              </a:p>
            </p:txBody>
          </p:sp>
        </mc:Choice>
        <mc:Fallback xmlns="">
          <p:sp>
            <p:nvSpPr>
              <p:cNvPr id="4" name="矩形 3">
                <a:extLst>
                  <a:ext uri="{FF2B5EF4-FFF2-40B4-BE49-F238E27FC236}">
                    <a16:creationId xmlns:a16="http://schemas.microsoft.com/office/drawing/2014/main" id="{5534F208-8DB1-4159-B13E-AA166A7BE53A}"/>
                  </a:ext>
                </a:extLst>
              </p:cNvPr>
              <p:cNvSpPr>
                <a:spLocks noRot="1" noChangeAspect="1" noMove="1" noResize="1" noEditPoints="1" noAdjustHandles="1" noChangeArrowheads="1" noChangeShapeType="1" noTextEdit="1"/>
              </p:cNvSpPr>
              <p:nvPr/>
            </p:nvSpPr>
            <p:spPr>
              <a:xfrm>
                <a:off x="551247" y="2542732"/>
                <a:ext cx="8041506" cy="1176476"/>
              </a:xfrm>
              <a:prstGeom prst="rect">
                <a:avLst/>
              </a:prstGeom>
              <a:blipFill>
                <a:blip r:embed="rId6"/>
                <a:stretch>
                  <a:fillRect b="-569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3854249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2" name="矩形 41">
            <a:extLst>
              <a:ext uri="{FF2B5EF4-FFF2-40B4-BE49-F238E27FC236}">
                <a16:creationId xmlns:a16="http://schemas.microsoft.com/office/drawing/2014/main" id="{98144E0A-6BAC-4039-A1CD-F3ED9F1D422B}"/>
              </a:ext>
            </a:extLst>
          </p:cNvPr>
          <p:cNvSpPr/>
          <p:nvPr/>
        </p:nvSpPr>
        <p:spPr>
          <a:xfrm>
            <a:off x="0" y="537685"/>
            <a:ext cx="9144000" cy="3187566"/>
          </a:xfrm>
          <a:prstGeom prst="rect">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elvetica" panose="020B0604020202020204" pitchFamily="34" charset="0"/>
              <a:cs typeface="Helvetica" panose="020B0604020202020204" pitchFamily="34" charset="0"/>
            </a:endParaRPr>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8119D5D9-BDF2-4388-AA07-18FE424D9C77}"/>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4 - Influencing Factors on Transit Ridership at Station Level</a:t>
            </a:r>
            <a:endParaRPr lang="en-US" altLang="zh-CN" sz="1400" i="1" dirty="0">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FD789F87-F055-4169-A330-8A0D7C489200}"/>
              </a:ext>
            </a:extLst>
          </p:cNvPr>
          <p:cNvSpPr>
            <a:spLocks noGrp="1"/>
          </p:cNvSpPr>
          <p:nvPr>
            <p:ph type="sldNum" sz="quarter" idx="12"/>
          </p:nvPr>
        </p:nvSpPr>
        <p:spPr/>
        <p:txBody>
          <a:bodyPr/>
          <a:lstStyle/>
          <a:p>
            <a:fld id="{A17BB91D-344C-44E0-9148-DFE0CFF5CFC9}" type="slidenum">
              <a:rPr lang="zh-CN" altLang="en-US" smtClean="0">
                <a:solidFill>
                  <a:schemeClr val="tx1"/>
                </a:solidFill>
              </a:rPr>
              <a:t>95</a:t>
            </a:fld>
            <a:endParaRPr lang="zh-CN" altLang="en-US">
              <a:solidFill>
                <a:schemeClr val="tx1"/>
              </a:solidFill>
            </a:endParaRPr>
          </a:p>
        </p:txBody>
      </p:sp>
      <p:grpSp>
        <p:nvGrpSpPr>
          <p:cNvPr id="3" name="组合 2">
            <a:extLst>
              <a:ext uri="{FF2B5EF4-FFF2-40B4-BE49-F238E27FC236}">
                <a16:creationId xmlns:a16="http://schemas.microsoft.com/office/drawing/2014/main" id="{363F33A5-3402-4DDF-9970-FB9FE8E8BA25}"/>
              </a:ext>
            </a:extLst>
          </p:cNvPr>
          <p:cNvGrpSpPr/>
          <p:nvPr/>
        </p:nvGrpSpPr>
        <p:grpSpPr>
          <a:xfrm>
            <a:off x="403261" y="1933724"/>
            <a:ext cx="8345364" cy="1588037"/>
            <a:chOff x="403261" y="4839790"/>
            <a:chExt cx="8345364" cy="1588037"/>
          </a:xfrm>
        </p:grpSpPr>
        <mc:AlternateContent xmlns:mc="http://schemas.openxmlformats.org/markup-compatibility/2006" xmlns:a14="http://schemas.microsoft.com/office/drawing/2010/main">
          <mc:Choice Requires="a14">
            <p:sp>
              <p:nvSpPr>
                <p:cNvPr id="20" name="矩形 19">
                  <a:extLst>
                    <a:ext uri="{FF2B5EF4-FFF2-40B4-BE49-F238E27FC236}">
                      <a16:creationId xmlns:a16="http://schemas.microsoft.com/office/drawing/2014/main" id="{40030709-1A37-4B3A-AC81-C5A91EE2BC53}"/>
                    </a:ext>
                  </a:extLst>
                </p:cNvPr>
                <p:cNvSpPr/>
                <p:nvPr/>
              </p:nvSpPr>
              <p:spPr>
                <a:xfrm>
                  <a:off x="2286000" y="4839790"/>
                  <a:ext cx="4572000" cy="427746"/>
                </a:xfrm>
                <a:prstGeom prst="rect">
                  <a:avLst/>
                </a:prstGeom>
              </p:spPr>
              <p:txBody>
                <a:bodyPr>
                  <a:spAutoFit/>
                </a:bodyPr>
                <a:lstStyle/>
                <a:p>
                  <a:pPr algn="ctr">
                    <a:spcAft>
                      <a:spcPts val="0"/>
                    </a:spcAft>
                  </a:pPr>
                  <a14:m>
                    <m:oMath xmlns:m="http://schemas.openxmlformats.org/officeDocument/2006/math">
                      <m:r>
                        <a:rPr lang="en-US" altLang="zh-CN" b="0" i="1" kern="100" smtClean="0">
                          <a:solidFill>
                            <a:schemeClr val="tx1"/>
                          </a:solidFill>
                          <a:latin typeface="Cambria Math" panose="02040503050406030204" pitchFamily="18" charset="0"/>
                          <a:cs typeface="Times New Roman" panose="02020603050405020304" pitchFamily="18" charset="0"/>
                        </a:rPr>
                        <m:t>𝐴</m:t>
                      </m:r>
                      <m:r>
                        <a:rPr lang="en-US" altLang="zh-CN" i="1" kern="100" smtClean="0">
                          <a:solidFill>
                            <a:schemeClr val="tx1"/>
                          </a:solidFill>
                          <a:latin typeface="Cambria Math" panose="02040503050406030204" pitchFamily="18" charset="0"/>
                          <a:cs typeface="Times New Roman" panose="02020603050405020304" pitchFamily="18" charset="0"/>
                        </a:rPr>
                        <m:t>=</m:t>
                      </m:r>
                      <m:rad>
                        <m:radPr>
                          <m:degHide m:val="on"/>
                          <m:ctrlPr>
                            <a:rPr lang="zh-CN"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radPr>
                        <m:deg/>
                        <m:e>
                          <m:nary>
                            <m:naryPr>
                              <m:chr m:val="∑"/>
                              <m:limLoc m:val="undOvr"/>
                              <m:subHide m:val="on"/>
                              <m:supHide m:val="on"/>
                              <m:ctrlPr>
                                <a:rPr lang="zh-CN"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naryPr>
                            <m:sub/>
                            <m:sup/>
                            <m:e>
                              <m:sSup>
                                <m:sSupPr>
                                  <m:ctrlPr>
                                    <a:rPr lang="zh-CN"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zh-CN"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solidFill>
                                                <a:schemeClr val="tx1"/>
                                              </a:solidFill>
                                              <a:latin typeface="Cambria Math" panose="02040503050406030204" pitchFamily="18" charset="0"/>
                                              <a:cs typeface="Times New Roman" panose="02020603050405020304" pitchFamily="18" charset="0"/>
                                            </a:rPr>
                                            <m:t>𝑝</m:t>
                                          </m:r>
                                        </m:e>
                                        <m:sub>
                                          <m:r>
                                            <a:rPr lang="en-US" altLang="zh-CN" i="1" kern="100">
                                              <a:solidFill>
                                                <a:schemeClr val="tx1"/>
                                              </a:solidFill>
                                              <a:latin typeface="Cambria Math" panose="02040503050406030204" pitchFamily="18" charset="0"/>
                                              <a:cs typeface="Times New Roman" panose="02020603050405020304" pitchFamily="18" charset="0"/>
                                            </a:rPr>
                                            <m:t>𝑖</m:t>
                                          </m:r>
                                        </m:sub>
                                      </m:sSub>
                                      <m:r>
                                        <a:rPr lang="en-US" altLang="zh-CN" i="1" kern="100">
                                          <a:solidFill>
                                            <a:schemeClr val="tx1"/>
                                          </a:solidFill>
                                          <a:latin typeface="Cambria Math" panose="02040503050406030204" pitchFamily="18" charset="0"/>
                                          <a:cs typeface="Times New Roman" panose="02020603050405020304" pitchFamily="18" charset="0"/>
                                        </a:rPr>
                                        <m:t>−</m:t>
                                      </m:r>
                                      <m:sSub>
                                        <m:sSubPr>
                                          <m:ctrlPr>
                                            <a:rPr lang="zh-CN"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solidFill>
                                                <a:schemeClr val="tx1"/>
                                              </a:solidFill>
                                              <a:latin typeface="Cambria Math" panose="02040503050406030204" pitchFamily="18" charset="0"/>
                                              <a:cs typeface="Times New Roman" panose="02020603050405020304" pitchFamily="18" charset="0"/>
                                            </a:rPr>
                                            <m:t>𝑃</m:t>
                                          </m:r>
                                        </m:e>
                                        <m:sub>
                                          <m:r>
                                            <a:rPr lang="en-US" altLang="zh-CN" i="1" kern="100">
                                              <a:solidFill>
                                                <a:schemeClr val="tx1"/>
                                              </a:solidFill>
                                              <a:latin typeface="Cambria Math" panose="02040503050406030204" pitchFamily="18" charset="0"/>
                                              <a:cs typeface="Times New Roman" panose="02020603050405020304" pitchFamily="18" charset="0"/>
                                            </a:rPr>
                                            <m:t>𝑖</m:t>
                                          </m:r>
                                        </m:sub>
                                      </m:sSub>
                                    </m:e>
                                  </m:d>
                                </m:e>
                                <m:sup>
                                  <m:r>
                                    <a:rPr lang="en-US" altLang="zh-CN" i="1" kern="100">
                                      <a:solidFill>
                                        <a:schemeClr val="tx1"/>
                                      </a:solidFill>
                                      <a:latin typeface="Cambria Math" panose="02040503050406030204" pitchFamily="18" charset="0"/>
                                      <a:cs typeface="Times New Roman" panose="02020603050405020304" pitchFamily="18" charset="0"/>
                                    </a:rPr>
                                    <m:t>2</m:t>
                                  </m:r>
                                </m:sup>
                              </m:sSup>
                            </m:e>
                          </m:nary>
                        </m:e>
                      </m:rad>
                    </m:oMath>
                  </a14:m>
                  <a:r>
                    <a:rPr lang="en-US" altLang="zh-CN" i="1" kern="100" dirty="0">
                      <a:solidFill>
                        <a:schemeClr val="tx1"/>
                      </a:solidFill>
                      <a:latin typeface="Helvetica" panose="020B0604020202020204" pitchFamily="34" charset="0"/>
                      <a:cs typeface="Helvetica" panose="020B0604020202020204" pitchFamily="34" charset="0"/>
                    </a:rPr>
                    <a:t> </a:t>
                  </a:r>
                  <a:endParaRPr lang="zh-CN" altLang="zh-CN" kern="100" dirty="0">
                    <a:solidFill>
                      <a:schemeClr val="tx1"/>
                    </a:solidFill>
                    <a:latin typeface="Helvetica" panose="020B0604020202020204" pitchFamily="34" charset="0"/>
                    <a:ea typeface="MS Mincho" panose="02020609040205080304" pitchFamily="49" charset="-128"/>
                    <a:cs typeface="Helvetica" panose="020B0604020202020204" pitchFamily="34" charset="0"/>
                  </a:endParaRPr>
                </a:p>
              </p:txBody>
            </p:sp>
          </mc:Choice>
          <mc:Fallback xmlns="">
            <p:sp>
              <p:nvSpPr>
                <p:cNvPr id="20" name="矩形 19">
                  <a:extLst>
                    <a:ext uri="{FF2B5EF4-FFF2-40B4-BE49-F238E27FC236}">
                      <a16:creationId xmlns:a16="http://schemas.microsoft.com/office/drawing/2014/main" id="{40030709-1A37-4B3A-AC81-C5A91EE2BC53}"/>
                    </a:ext>
                  </a:extLst>
                </p:cNvPr>
                <p:cNvSpPr>
                  <a:spLocks noRot="1" noChangeAspect="1" noMove="1" noResize="1" noEditPoints="1" noAdjustHandles="1" noChangeArrowheads="1" noChangeShapeType="1" noTextEdit="1"/>
                </p:cNvSpPr>
                <p:nvPr/>
              </p:nvSpPr>
              <p:spPr>
                <a:xfrm>
                  <a:off x="2286000" y="4839790"/>
                  <a:ext cx="4572000" cy="427746"/>
                </a:xfrm>
                <a:prstGeom prst="rect">
                  <a:avLst/>
                </a:prstGeom>
                <a:blipFill>
                  <a:blip r:embed="rId3"/>
                  <a:stretch>
                    <a:fillRect t="-91429" b="-16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矩形 20">
                  <a:extLst>
                    <a:ext uri="{FF2B5EF4-FFF2-40B4-BE49-F238E27FC236}">
                      <a16:creationId xmlns:a16="http://schemas.microsoft.com/office/drawing/2014/main" id="{BC95A200-00E8-4BFC-8833-8297EF337EBA}"/>
                    </a:ext>
                  </a:extLst>
                </p:cNvPr>
                <p:cNvSpPr/>
                <p:nvPr/>
              </p:nvSpPr>
              <p:spPr>
                <a:xfrm>
                  <a:off x="403261" y="5271741"/>
                  <a:ext cx="8345364" cy="1156086"/>
                </a:xfrm>
                <a:prstGeom prst="rect">
                  <a:avLst/>
                </a:prstGeom>
              </p:spPr>
              <p:txBody>
                <a:bodyPr wrap="square">
                  <a:spAutoFit/>
                </a:bodyPr>
                <a:lstStyle/>
                <a:p>
                  <a:pPr>
                    <a:lnSpc>
                      <a:spcPct val="150000"/>
                    </a:lnSpc>
                    <a:spcAft>
                      <a:spcPts val="0"/>
                    </a:spcAft>
                  </a:pPr>
                  <a14:m>
                    <m:oMath xmlns:m="http://schemas.openxmlformats.org/officeDocument/2006/math">
                      <m:sSub>
                        <m:sSubPr>
                          <m:ctrlPr>
                            <a:rPr lang="zh-CN" altLang="zh-CN" sz="1600" i="1" kern="10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solidFill>
                                <a:schemeClr val="tx1"/>
                              </a:solidFill>
                              <a:latin typeface="Cambria Math" panose="02040503050406030204" pitchFamily="18" charset="0"/>
                              <a:ea typeface="MS Mincho" panose="02020609040205080304" pitchFamily="49" charset="-128"/>
                              <a:cs typeface="Times New Roman" panose="02020603050405020304" pitchFamily="18" charset="0"/>
                            </a:rPr>
                            <m:t>𝑃</m:t>
                          </m:r>
                        </m:e>
                        <m:sub>
                          <m:r>
                            <a:rPr lang="en-US" altLang="zh-CN" sz="1600" i="1" kern="100">
                              <a:solidFill>
                                <a:schemeClr val="tx1"/>
                              </a:solidFill>
                              <a:latin typeface="Cambria Math" panose="02040503050406030204" pitchFamily="18" charset="0"/>
                              <a:ea typeface="MS Mincho" panose="02020609040205080304" pitchFamily="49" charset="-128"/>
                              <a:cs typeface="Times New Roman" panose="02020603050405020304" pitchFamily="18" charset="0"/>
                            </a:rPr>
                            <m:t>𝑖</m:t>
                          </m:r>
                        </m:sub>
                      </m:sSub>
                    </m:oMath>
                  </a14:m>
                  <a:r>
                    <a:rPr lang="en-US" altLang="zh-CN" sz="1600" kern="100" dirty="0">
                      <a:solidFill>
                        <a:schemeClr val="tx1"/>
                      </a:solidFill>
                      <a:latin typeface="Helvetica" panose="020B0604020202020204" pitchFamily="34" charset="0"/>
                      <a:ea typeface="MS Mincho" panose="02020609040205080304" pitchFamily="49" charset="-128"/>
                      <a:cs typeface="Helvetica" panose="020B0604020202020204" pitchFamily="34" charset="0"/>
                    </a:rPr>
                    <a:t>: the average proportion of </a:t>
                  </a:r>
                  <a14:m>
                    <m:oMath xmlns:m="http://schemas.openxmlformats.org/officeDocument/2006/math">
                      <m:r>
                        <a:rPr lang="en-US" altLang="zh-CN" sz="1600" i="1" kern="100">
                          <a:solidFill>
                            <a:schemeClr val="tx1"/>
                          </a:solidFill>
                          <a:latin typeface="Cambria Math" panose="02040503050406030204" pitchFamily="18" charset="0"/>
                          <a:ea typeface="MS Mincho" panose="02020609040205080304" pitchFamily="49" charset="-128"/>
                          <a:cs typeface="Times New Roman" panose="02020603050405020304" pitchFamily="18" charset="0"/>
                        </a:rPr>
                        <m:t>𝑖</m:t>
                      </m:r>
                    </m:oMath>
                  </a14:m>
                  <a:r>
                    <a:rPr lang="en-US" altLang="zh-CN" sz="1600" kern="100" dirty="0">
                      <a:solidFill>
                        <a:schemeClr val="tx1"/>
                      </a:solidFill>
                      <a:latin typeface="Helvetica" panose="020B0604020202020204" pitchFamily="34" charset="0"/>
                      <a:ea typeface="MS Mincho" panose="02020609040205080304" pitchFamily="49" charset="-128"/>
                      <a:cs typeface="Helvetica" panose="020B0604020202020204" pitchFamily="34" charset="0"/>
                    </a:rPr>
                    <a:t> type land use. </a:t>
                  </a:r>
                </a:p>
                <a:p>
                  <a:pPr>
                    <a:lnSpc>
                      <a:spcPct val="150000"/>
                    </a:lnSpc>
                    <a:spcAft>
                      <a:spcPts val="0"/>
                    </a:spcAft>
                  </a:pPr>
                  <a14:m>
                    <m:oMath xmlns:m="http://schemas.openxmlformats.org/officeDocument/2006/math">
                      <m:r>
                        <a:rPr lang="en-US" altLang="zh-CN" sz="1600" i="1" kern="100">
                          <a:solidFill>
                            <a:schemeClr val="tx1"/>
                          </a:solidFill>
                          <a:latin typeface="Cambria Math" panose="02040503050406030204" pitchFamily="18" charset="0"/>
                          <a:ea typeface="MS Mincho" panose="02020609040205080304" pitchFamily="49" charset="-128"/>
                          <a:cs typeface="Times New Roman" panose="02020603050405020304" pitchFamily="18" charset="0"/>
                        </a:rPr>
                        <m:t>𝑖</m:t>
                      </m:r>
                    </m:oMath>
                  </a14:m>
                  <a:r>
                    <a:rPr lang="en-US" altLang="zh-CN" sz="1600" kern="100" dirty="0">
                      <a:solidFill>
                        <a:schemeClr val="tx1"/>
                      </a:solidFill>
                      <a:latin typeface="Helvetica" panose="020B0604020202020204" pitchFamily="34" charset="0"/>
                      <a:cs typeface="Helvetica" panose="020B0604020202020204" pitchFamily="34" charset="0"/>
                    </a:rPr>
                    <a:t>  : the type of land use (respectively government, commercial, residence and education)</a:t>
                  </a:r>
                  <a:endParaRPr lang="en-US" altLang="zh-CN" sz="1600" kern="100" dirty="0">
                    <a:solidFill>
                      <a:schemeClr val="tx1"/>
                    </a:solidFill>
                    <a:latin typeface="Helvetica" panose="020B0604020202020204" pitchFamily="34" charset="0"/>
                    <a:ea typeface="MS Mincho" panose="02020609040205080304" pitchFamily="49" charset="-128"/>
                    <a:cs typeface="Helvetica" panose="020B0604020202020204" pitchFamily="34" charset="0"/>
                  </a:endParaRPr>
                </a:p>
                <a:p>
                  <a:pPr>
                    <a:lnSpc>
                      <a:spcPct val="150000"/>
                    </a:lnSpc>
                    <a:spcAft>
                      <a:spcPts val="0"/>
                    </a:spcAft>
                  </a:pPr>
                  <a14:m>
                    <m:oMath xmlns:m="http://schemas.openxmlformats.org/officeDocument/2006/math">
                      <m:sSub>
                        <m:sSubPr>
                          <m:ctrlPr>
                            <a:rPr lang="zh-CN" altLang="zh-CN" sz="16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solidFill>
                                <a:schemeClr val="tx1"/>
                              </a:solidFill>
                              <a:latin typeface="Cambria Math" panose="02040503050406030204" pitchFamily="18" charset="0"/>
                              <a:ea typeface="MS Mincho" panose="02020609040205080304" pitchFamily="49" charset="-128"/>
                              <a:cs typeface="Times New Roman" panose="02020603050405020304" pitchFamily="18" charset="0"/>
                            </a:rPr>
                            <m:t>𝑝</m:t>
                          </m:r>
                        </m:e>
                        <m:sub>
                          <m:r>
                            <a:rPr lang="en-US" altLang="zh-CN" sz="1600" i="1" kern="100">
                              <a:solidFill>
                                <a:schemeClr val="tx1"/>
                              </a:solidFill>
                              <a:latin typeface="Cambria Math" panose="02040503050406030204" pitchFamily="18" charset="0"/>
                              <a:ea typeface="MS Mincho" panose="02020609040205080304" pitchFamily="49" charset="-128"/>
                              <a:cs typeface="Times New Roman" panose="02020603050405020304" pitchFamily="18" charset="0"/>
                            </a:rPr>
                            <m:t>𝑖</m:t>
                          </m:r>
                        </m:sub>
                      </m:sSub>
                    </m:oMath>
                  </a14:m>
                  <a:r>
                    <a:rPr lang="en-US" altLang="zh-CN" sz="1600" kern="100" dirty="0">
                      <a:solidFill>
                        <a:schemeClr val="tx1"/>
                      </a:solidFill>
                      <a:latin typeface="Helvetica" panose="020B0604020202020204" pitchFamily="34" charset="0"/>
                      <a:ea typeface="MS Mincho" panose="02020609040205080304" pitchFamily="49" charset="-128"/>
                      <a:cs typeface="Helvetica" panose="020B0604020202020204" pitchFamily="34" charset="0"/>
                    </a:rPr>
                    <a:t>: the floor area of land use type </a:t>
                  </a:r>
                  <a14:m>
                    <m:oMath xmlns:m="http://schemas.openxmlformats.org/officeDocument/2006/math">
                      <m:r>
                        <a:rPr lang="en-US" altLang="zh-CN" sz="1600" i="1" kern="100">
                          <a:solidFill>
                            <a:schemeClr val="tx1"/>
                          </a:solidFill>
                          <a:latin typeface="Cambria Math" panose="02040503050406030204" pitchFamily="18" charset="0"/>
                          <a:ea typeface="MS Mincho" panose="02020609040205080304" pitchFamily="49" charset="-128"/>
                          <a:cs typeface="Times New Roman" panose="02020603050405020304" pitchFamily="18" charset="0"/>
                        </a:rPr>
                        <m:t>𝑖</m:t>
                      </m:r>
                    </m:oMath>
                  </a14:m>
                  <a:r>
                    <a:rPr lang="en-US" altLang="zh-CN" sz="1600" kern="100" dirty="0">
                      <a:solidFill>
                        <a:schemeClr val="tx1"/>
                      </a:solidFill>
                      <a:latin typeface="Helvetica" panose="020B0604020202020204" pitchFamily="34" charset="0"/>
                      <a:cs typeface="Helvetica" panose="020B0604020202020204" pitchFamily="34" charset="0"/>
                    </a:rPr>
                    <a:t> within catchment area </a:t>
                  </a:r>
                  <a:r>
                    <a:rPr lang="en-US" altLang="zh-CN" sz="1600" kern="100" dirty="0">
                      <a:solidFill>
                        <a:schemeClr val="tx1"/>
                      </a:solidFill>
                      <a:latin typeface="Helvetica" panose="020B0604020202020204" pitchFamily="34" charset="0"/>
                      <a:ea typeface="MS Mincho" panose="02020609040205080304" pitchFamily="49" charset="-128"/>
                      <a:cs typeface="Helvetica" panose="020B0604020202020204" pitchFamily="34" charset="0"/>
                    </a:rPr>
                    <a:t>of subway station</a:t>
                  </a:r>
                  <a:endParaRPr lang="zh-CN" altLang="zh-CN" sz="1600" kern="100" dirty="0">
                    <a:solidFill>
                      <a:schemeClr val="tx1"/>
                    </a:solidFill>
                    <a:latin typeface="Helvetica" panose="020B0604020202020204" pitchFamily="34" charset="0"/>
                    <a:ea typeface="MS Mincho" panose="02020609040205080304" pitchFamily="49" charset="-128"/>
                    <a:cs typeface="Helvetica" panose="020B0604020202020204" pitchFamily="34" charset="0"/>
                  </a:endParaRPr>
                </a:p>
              </p:txBody>
            </p:sp>
          </mc:Choice>
          <mc:Fallback xmlns="">
            <p:sp>
              <p:nvSpPr>
                <p:cNvPr id="21" name="矩形 20">
                  <a:extLst>
                    <a:ext uri="{FF2B5EF4-FFF2-40B4-BE49-F238E27FC236}">
                      <a16:creationId xmlns:a16="http://schemas.microsoft.com/office/drawing/2014/main" id="{BC95A200-00E8-4BFC-8833-8297EF337EBA}"/>
                    </a:ext>
                  </a:extLst>
                </p:cNvPr>
                <p:cNvSpPr>
                  <a:spLocks noRot="1" noChangeAspect="1" noMove="1" noResize="1" noEditPoints="1" noAdjustHandles="1" noChangeArrowheads="1" noChangeShapeType="1" noTextEdit="1"/>
                </p:cNvSpPr>
                <p:nvPr/>
              </p:nvSpPr>
              <p:spPr>
                <a:xfrm>
                  <a:off x="403261" y="5271741"/>
                  <a:ext cx="8345364" cy="1156086"/>
                </a:xfrm>
                <a:prstGeom prst="rect">
                  <a:avLst/>
                </a:prstGeom>
                <a:blipFill>
                  <a:blip r:embed="rId4"/>
                  <a:stretch>
                    <a:fillRect b="-5789"/>
                  </a:stretch>
                </a:blipFill>
              </p:spPr>
              <p:txBody>
                <a:bodyPr/>
                <a:lstStyle/>
                <a:p>
                  <a:r>
                    <a:rPr lang="zh-CN" altLang="en-US">
                      <a:noFill/>
                    </a:rPr>
                    <a:t> </a:t>
                  </a:r>
                </a:p>
              </p:txBody>
            </p:sp>
          </mc:Fallback>
        </mc:AlternateContent>
      </p:grpSp>
      <p:sp>
        <p:nvSpPr>
          <p:cNvPr id="28" name="矩形 27">
            <a:extLst>
              <a:ext uri="{FF2B5EF4-FFF2-40B4-BE49-F238E27FC236}">
                <a16:creationId xmlns:a16="http://schemas.microsoft.com/office/drawing/2014/main" id="{61B9F048-A5D2-4220-A785-4C2DB92BDA89}"/>
              </a:ext>
            </a:extLst>
          </p:cNvPr>
          <p:cNvSpPr/>
          <p:nvPr/>
        </p:nvSpPr>
        <p:spPr>
          <a:xfrm>
            <a:off x="550019" y="1512410"/>
            <a:ext cx="7896103" cy="369332"/>
          </a:xfrm>
          <a:prstGeom prst="rect">
            <a:avLst/>
          </a:prstGeom>
        </p:spPr>
        <p:txBody>
          <a:bodyPr wrap="square">
            <a:spAutoFit/>
          </a:bodyPr>
          <a:lstStyle/>
          <a:p>
            <a:r>
              <a:rPr lang="en-US" altLang="zh-CN" kern="100" dirty="0">
                <a:latin typeface="Helvetica" panose="020B0604020202020204" pitchFamily="34" charset="0"/>
                <a:ea typeface="MS Mincho" panose="02020609040205080304" pitchFamily="49" charset="-128"/>
                <a:cs typeface="Helvetica" panose="020B0604020202020204" pitchFamily="34" charset="0"/>
              </a:rPr>
              <a:t>The indicator of land-use mix is re-defined into the aggregation of land-use. </a:t>
            </a:r>
            <a:endParaRPr lang="zh-CN" altLang="en-US" dirty="0">
              <a:latin typeface="Helvetica" panose="020B0604020202020204" pitchFamily="34" charset="0"/>
              <a:cs typeface="Helvetica" panose="020B0604020202020204" pitchFamily="34" charset="0"/>
            </a:endParaRPr>
          </a:p>
        </p:txBody>
      </p:sp>
      <p:sp>
        <p:nvSpPr>
          <p:cNvPr id="31" name="文本框 30">
            <a:extLst>
              <a:ext uri="{FF2B5EF4-FFF2-40B4-BE49-F238E27FC236}">
                <a16:creationId xmlns:a16="http://schemas.microsoft.com/office/drawing/2014/main" id="{0FD6E0C9-5501-444E-8048-646652796C78}"/>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Indicators</a:t>
            </a:r>
          </a:p>
        </p:txBody>
      </p:sp>
      <p:sp>
        <p:nvSpPr>
          <p:cNvPr id="32" name="矩形 31">
            <a:extLst>
              <a:ext uri="{FF2B5EF4-FFF2-40B4-BE49-F238E27FC236}">
                <a16:creationId xmlns:a16="http://schemas.microsoft.com/office/drawing/2014/main" id="{FEA09484-E1F6-493D-A94A-EC38D86264C0}"/>
              </a:ext>
            </a:extLst>
          </p:cNvPr>
          <p:cNvSpPr/>
          <p:nvPr/>
        </p:nvSpPr>
        <p:spPr>
          <a:xfrm>
            <a:off x="1" y="0"/>
            <a:ext cx="736846" cy="533479"/>
          </a:xfrm>
          <a:prstGeom prst="rect">
            <a:avLst/>
          </a:prstGeom>
          <a:solidFill>
            <a:schemeClr val="accent5"/>
          </a:solidFill>
          <a:ln w="28575" cap="flat">
            <a:solidFill>
              <a:schemeClr val="accent5"/>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800" dirty="0">
                <a:solidFill>
                  <a:schemeClr val="bg1"/>
                </a:solidFill>
                <a:latin typeface="Helvetica" panose="020B0604020202020204" pitchFamily="34" charset="0"/>
                <a:cs typeface="Helvetica" panose="020B0604020202020204" pitchFamily="34" charset="0"/>
                <a:sym typeface="Helvetica Light"/>
              </a:rPr>
              <a:t>4.2</a:t>
            </a:r>
            <a:endParaRPr kumimoji="0" lang="zh-CN" altLang="en-US" sz="2800" b="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endParaRPr>
          </a:p>
        </p:txBody>
      </p:sp>
      <p:cxnSp>
        <p:nvCxnSpPr>
          <p:cNvPr id="33" name="直接连接符 32">
            <a:extLst>
              <a:ext uri="{FF2B5EF4-FFF2-40B4-BE49-F238E27FC236}">
                <a16:creationId xmlns:a16="http://schemas.microsoft.com/office/drawing/2014/main" id="{F618A0C6-0A79-4AF1-969D-9BC5D0F32EC6}"/>
              </a:ext>
            </a:extLst>
          </p:cNvPr>
          <p:cNvCxnSpPr>
            <a:cxnSpLocks/>
          </p:cNvCxnSpPr>
          <p:nvPr/>
        </p:nvCxnSpPr>
        <p:spPr>
          <a:xfrm>
            <a:off x="736847" y="533480"/>
            <a:ext cx="8407153" cy="0"/>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grpSp>
        <p:nvGrpSpPr>
          <p:cNvPr id="34" name="组合 33">
            <a:extLst>
              <a:ext uri="{FF2B5EF4-FFF2-40B4-BE49-F238E27FC236}">
                <a16:creationId xmlns:a16="http://schemas.microsoft.com/office/drawing/2014/main" id="{CDB0698D-5921-4CD1-90A6-274B94BFA236}"/>
              </a:ext>
            </a:extLst>
          </p:cNvPr>
          <p:cNvGrpSpPr/>
          <p:nvPr/>
        </p:nvGrpSpPr>
        <p:grpSpPr>
          <a:xfrm>
            <a:off x="306570" y="591906"/>
            <a:ext cx="3386500" cy="461665"/>
            <a:chOff x="-3" y="4326643"/>
            <a:chExt cx="3386500" cy="461665"/>
          </a:xfrm>
        </p:grpSpPr>
        <p:sp>
          <p:nvSpPr>
            <p:cNvPr id="35" name="矩形 34">
              <a:extLst>
                <a:ext uri="{FF2B5EF4-FFF2-40B4-BE49-F238E27FC236}">
                  <a16:creationId xmlns:a16="http://schemas.microsoft.com/office/drawing/2014/main" id="{72BFB703-B899-4E6D-982C-48353E1EF9C4}"/>
                </a:ext>
              </a:extLst>
            </p:cNvPr>
            <p:cNvSpPr/>
            <p:nvPr/>
          </p:nvSpPr>
          <p:spPr>
            <a:xfrm>
              <a:off x="-3" y="4460785"/>
              <a:ext cx="193382" cy="1933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36" name="文本框 35">
              <a:extLst>
                <a:ext uri="{FF2B5EF4-FFF2-40B4-BE49-F238E27FC236}">
                  <a16:creationId xmlns:a16="http://schemas.microsoft.com/office/drawing/2014/main" id="{055D32E9-59BF-4420-AE15-82E3B4555DD2}"/>
                </a:ext>
              </a:extLst>
            </p:cNvPr>
            <p:cNvSpPr txBox="1"/>
            <p:nvPr/>
          </p:nvSpPr>
          <p:spPr>
            <a:xfrm>
              <a:off x="193379" y="4326643"/>
              <a:ext cx="3193118" cy="461665"/>
            </a:xfrm>
            <a:prstGeom prst="rect">
              <a:avLst/>
            </a:prstGeom>
            <a:noFill/>
          </p:spPr>
          <p:txBody>
            <a:bodyPr wrap="none" rtlCol="0">
              <a:spAutoFit/>
            </a:bodyPr>
            <a:lstStyle/>
            <a:p>
              <a:r>
                <a:rPr lang="en-US" altLang="zh-CN" sz="2400" dirty="0">
                  <a:latin typeface="Helvetica" panose="020B0604020202020204" pitchFamily="34" charset="0"/>
                  <a:ea typeface="+mj-ea"/>
                  <a:cs typeface="Helvetica" panose="020B0604020202020204" pitchFamily="34" charset="0"/>
                </a:rPr>
                <a:t>Variable interpretation</a:t>
              </a:r>
            </a:p>
          </p:txBody>
        </p:sp>
      </p:grpSp>
      <p:sp>
        <p:nvSpPr>
          <p:cNvPr id="37" name="矩形 36">
            <a:extLst>
              <a:ext uri="{FF2B5EF4-FFF2-40B4-BE49-F238E27FC236}">
                <a16:creationId xmlns:a16="http://schemas.microsoft.com/office/drawing/2014/main" id="{B54FA801-4C08-46DF-B95F-381C340647F3}"/>
              </a:ext>
            </a:extLst>
          </p:cNvPr>
          <p:cNvSpPr/>
          <p:nvPr/>
        </p:nvSpPr>
        <p:spPr>
          <a:xfrm>
            <a:off x="551247" y="1091096"/>
            <a:ext cx="3621919" cy="369332"/>
          </a:xfrm>
          <a:prstGeom prst="rect">
            <a:avLst/>
          </a:prstGeom>
        </p:spPr>
        <p:txBody>
          <a:bodyPr wrap="square">
            <a:spAutoFit/>
          </a:bodyPr>
          <a:lstStyle/>
          <a:p>
            <a:pPr marL="285750" indent="-285750">
              <a:buFont typeface="Wingdings" panose="05000000000000000000" pitchFamily="2" charset="2"/>
              <a:buChar char="l"/>
            </a:pPr>
            <a:r>
              <a:rPr lang="en-US" altLang="zh-CN" dirty="0">
                <a:latin typeface="Helvetica" panose="020B0604020202020204" pitchFamily="34" charset="0"/>
                <a:cs typeface="Helvetica" panose="020B0604020202020204" pitchFamily="34" charset="0"/>
              </a:rPr>
              <a:t>Land-use Aggregation</a:t>
            </a:r>
          </a:p>
        </p:txBody>
      </p:sp>
      <p:graphicFrame>
        <p:nvGraphicFramePr>
          <p:cNvPr id="38" name="表格 37">
            <a:extLst>
              <a:ext uri="{FF2B5EF4-FFF2-40B4-BE49-F238E27FC236}">
                <a16:creationId xmlns:a16="http://schemas.microsoft.com/office/drawing/2014/main" id="{E7217072-4DDC-434C-9DB6-E4775D95B284}"/>
              </a:ext>
            </a:extLst>
          </p:cNvPr>
          <p:cNvGraphicFramePr>
            <a:graphicFrameLocks noGrp="1"/>
          </p:cNvGraphicFramePr>
          <p:nvPr>
            <p:extLst/>
          </p:nvPr>
        </p:nvGraphicFramePr>
        <p:xfrm>
          <a:off x="705538" y="4020478"/>
          <a:ext cx="6109764" cy="2205512"/>
        </p:xfrm>
        <a:graphic>
          <a:graphicData uri="http://schemas.openxmlformats.org/drawingml/2006/table">
            <a:tbl>
              <a:tblPr firstRow="1" firstCol="1" bandRow="1"/>
              <a:tblGrid>
                <a:gridCol w="1018294">
                  <a:extLst>
                    <a:ext uri="{9D8B030D-6E8A-4147-A177-3AD203B41FA5}">
                      <a16:colId xmlns:a16="http://schemas.microsoft.com/office/drawing/2014/main" val="957851932"/>
                    </a:ext>
                  </a:extLst>
                </a:gridCol>
                <a:gridCol w="1018294">
                  <a:extLst>
                    <a:ext uri="{9D8B030D-6E8A-4147-A177-3AD203B41FA5}">
                      <a16:colId xmlns:a16="http://schemas.microsoft.com/office/drawing/2014/main" val="25238195"/>
                    </a:ext>
                  </a:extLst>
                </a:gridCol>
                <a:gridCol w="868337">
                  <a:extLst>
                    <a:ext uri="{9D8B030D-6E8A-4147-A177-3AD203B41FA5}">
                      <a16:colId xmlns:a16="http://schemas.microsoft.com/office/drawing/2014/main" val="463291288"/>
                    </a:ext>
                  </a:extLst>
                </a:gridCol>
                <a:gridCol w="1168251">
                  <a:extLst>
                    <a:ext uri="{9D8B030D-6E8A-4147-A177-3AD203B41FA5}">
                      <a16:colId xmlns:a16="http://schemas.microsoft.com/office/drawing/2014/main" val="678206479"/>
                    </a:ext>
                  </a:extLst>
                </a:gridCol>
                <a:gridCol w="1018294">
                  <a:extLst>
                    <a:ext uri="{9D8B030D-6E8A-4147-A177-3AD203B41FA5}">
                      <a16:colId xmlns:a16="http://schemas.microsoft.com/office/drawing/2014/main" val="3695931503"/>
                    </a:ext>
                  </a:extLst>
                </a:gridCol>
                <a:gridCol w="1018294">
                  <a:extLst>
                    <a:ext uri="{9D8B030D-6E8A-4147-A177-3AD203B41FA5}">
                      <a16:colId xmlns:a16="http://schemas.microsoft.com/office/drawing/2014/main" val="1483374958"/>
                    </a:ext>
                  </a:extLst>
                </a:gridCol>
              </a:tblGrid>
              <a:tr h="630147">
                <a:tc>
                  <a:txBody>
                    <a:bodyPr/>
                    <a:lstStyle/>
                    <a:p>
                      <a:pPr algn="ctr">
                        <a:spcAft>
                          <a:spcPts val="0"/>
                        </a:spcAft>
                      </a:pPr>
                      <a:r>
                        <a:rPr lang="en-US"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Range of PCA</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Residence</a:t>
                      </a:r>
                      <a:endParaRPr lang="zh-CN" sz="14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Office</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Commerce</a:t>
                      </a:r>
                      <a:endParaRPr lang="zh-CN" sz="14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Education</a:t>
                      </a:r>
                      <a:endParaRPr lang="zh-CN" sz="14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Total</a:t>
                      </a:r>
                      <a:endParaRPr lang="zh-CN" sz="14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166122706"/>
                  </a:ext>
                </a:extLst>
              </a:tr>
              <a:tr h="315073">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600</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a:noFill/>
                    </a:lnB>
                  </a:tcPr>
                </a:tc>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51.8%</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a:noFill/>
                    </a:lnB>
                  </a:tcPr>
                </a:tc>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19.3%</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a:noFill/>
                    </a:lnB>
                  </a:tcPr>
                </a:tc>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13.8%</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a:noFill/>
                    </a:lnB>
                  </a:tcPr>
                </a:tc>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5.5%</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a:noFill/>
                    </a:lnB>
                  </a:tcPr>
                </a:tc>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90.5%</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a:noFill/>
                    </a:lnB>
                  </a:tcPr>
                </a:tc>
                <a:extLst>
                  <a:ext uri="{0D108BD9-81ED-4DB2-BD59-A6C34878D82A}">
                    <a16:rowId xmlns:a16="http://schemas.microsoft.com/office/drawing/2014/main" val="2855886646"/>
                  </a:ext>
                </a:extLst>
              </a:tr>
              <a:tr h="315073">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800</a:t>
                      </a:r>
                      <a:endParaRPr lang="zh-CN" sz="14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55.3%</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17.5%</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12.0%</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6.2%</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90.9%</a:t>
                      </a:r>
                      <a:endParaRPr lang="zh-CN" sz="14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extLst>
                  <a:ext uri="{0D108BD9-81ED-4DB2-BD59-A6C34878D82A}">
                    <a16:rowId xmlns:a16="http://schemas.microsoft.com/office/drawing/2014/main" val="210484206"/>
                  </a:ext>
                </a:extLst>
              </a:tr>
              <a:tr h="315073">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1000</a:t>
                      </a:r>
                      <a:endParaRPr lang="zh-CN" sz="14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57.6%</a:t>
                      </a:r>
                      <a:endParaRPr lang="zh-CN" sz="14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16.5%</a:t>
                      </a:r>
                      <a:endParaRPr lang="zh-CN" sz="14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10.8%</a:t>
                      </a:r>
                      <a:endParaRPr lang="zh-CN" sz="14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6.0%</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90.9%</a:t>
                      </a:r>
                      <a:endParaRPr lang="zh-CN" sz="14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1753061591"/>
                  </a:ext>
                </a:extLst>
              </a:tr>
              <a:tr h="315073">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1200</a:t>
                      </a:r>
                      <a:endParaRPr lang="zh-CN" sz="14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59.2%</a:t>
                      </a:r>
                      <a:endParaRPr lang="zh-CN" sz="14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15.5%</a:t>
                      </a:r>
                      <a:endParaRPr lang="zh-CN" sz="14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10.2%</a:t>
                      </a:r>
                      <a:endParaRPr lang="zh-CN" sz="14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5.9%</a:t>
                      </a:r>
                      <a:endParaRPr lang="zh-CN" sz="14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90.8%</a:t>
                      </a:r>
                      <a:endParaRPr lang="zh-CN" sz="14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1710432664"/>
                  </a:ext>
                </a:extLst>
              </a:tr>
              <a:tr h="315073">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Ave</a:t>
                      </a:r>
                      <a:endParaRPr lang="zh-CN" sz="14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905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62.8%</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905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10.1%</a:t>
                      </a:r>
                      <a:endParaRPr lang="zh-CN" sz="14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905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7.5%</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905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5.3%</a:t>
                      </a:r>
                      <a:endParaRPr lang="zh-CN" sz="1400" kern="1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905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85.7%</a:t>
                      </a:r>
                      <a:endParaRPr lang="zh-CN" sz="1400" kern="1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905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2807951207"/>
                  </a:ext>
                </a:extLst>
              </a:tr>
            </a:tbl>
          </a:graphicData>
        </a:graphic>
      </p:graphicFrame>
      <p:sp>
        <p:nvSpPr>
          <p:cNvPr id="39" name="矩形: 圆角 38">
            <a:extLst>
              <a:ext uri="{FF2B5EF4-FFF2-40B4-BE49-F238E27FC236}">
                <a16:creationId xmlns:a16="http://schemas.microsoft.com/office/drawing/2014/main" id="{88136D61-1273-452C-AFC3-0CC66D7628A8}"/>
              </a:ext>
            </a:extLst>
          </p:cNvPr>
          <p:cNvSpPr/>
          <p:nvPr/>
        </p:nvSpPr>
        <p:spPr>
          <a:xfrm>
            <a:off x="905562" y="4999409"/>
            <a:ext cx="5758820" cy="247650"/>
          </a:xfrm>
          <a:prstGeom prst="roundRect">
            <a:avLst/>
          </a:prstGeom>
          <a:noFill/>
          <a:ln w="1905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Helvetica" panose="020B0604020202020204" pitchFamily="34" charset="0"/>
              <a:cs typeface="Helvetica" panose="020B0604020202020204" pitchFamily="34" charset="0"/>
            </a:endParaRPr>
          </a:p>
        </p:txBody>
      </p:sp>
      <mc:AlternateContent xmlns:mc="http://schemas.openxmlformats.org/markup-compatibility/2006" xmlns:a14="http://schemas.microsoft.com/office/drawing/2010/main">
        <mc:Choice Requires="a14">
          <p:sp>
            <p:nvSpPr>
              <p:cNvPr id="40" name="文本框 39">
                <a:extLst>
                  <a:ext uri="{FF2B5EF4-FFF2-40B4-BE49-F238E27FC236}">
                    <a16:creationId xmlns:a16="http://schemas.microsoft.com/office/drawing/2014/main" id="{1779AD6A-86E9-4EF5-A071-8CECB8F90CED}"/>
                  </a:ext>
                </a:extLst>
              </p:cNvPr>
              <p:cNvSpPr txBox="1"/>
              <p:nvPr/>
            </p:nvSpPr>
            <p:spPr>
              <a:xfrm>
                <a:off x="7388188" y="4938568"/>
                <a:ext cx="1360437" cy="369332"/>
              </a:xfrm>
              <a:prstGeom prst="rect">
                <a:avLst/>
              </a:prstGeom>
              <a:noFill/>
            </p:spPr>
            <p:txBody>
              <a:bodyPr wrap="none" rtlCol="0">
                <a:spAutoFit/>
              </a:bodyPr>
              <a:lstStyle/>
              <a:p>
                <a:r>
                  <a:rPr lang="en-US" altLang="zh-CN" dirty="0">
                    <a:solidFill>
                      <a:schemeClr val="tx1"/>
                    </a:solidFill>
                    <a:latin typeface="Helvetica" panose="020B0604020202020204" pitchFamily="34" charset="0"/>
                    <a:cs typeface="Helvetica" panose="020B0604020202020204" pitchFamily="34" charset="0"/>
                  </a:rPr>
                  <a:t>Average </a:t>
                </a:r>
                <a14:m>
                  <m:oMath xmlns:m="http://schemas.openxmlformats.org/officeDocument/2006/math">
                    <m:sSub>
                      <m:sSubPr>
                        <m:ctrlPr>
                          <a:rPr lang="zh-CN"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solidFill>
                              <a:schemeClr val="tx1"/>
                            </a:solidFill>
                            <a:latin typeface="Cambria Math" panose="02040503050406030204" pitchFamily="18" charset="0"/>
                            <a:ea typeface="MS Mincho" panose="02020609040205080304" pitchFamily="49" charset="-128"/>
                            <a:cs typeface="Times New Roman" panose="02020603050405020304" pitchFamily="18" charset="0"/>
                          </a:rPr>
                          <m:t>𝑃</m:t>
                        </m:r>
                      </m:e>
                      <m:sub>
                        <m:r>
                          <a:rPr lang="en-US" altLang="zh-CN" i="1" kern="100">
                            <a:solidFill>
                              <a:schemeClr val="tx1"/>
                            </a:solidFill>
                            <a:latin typeface="Cambria Math" panose="02040503050406030204" pitchFamily="18" charset="0"/>
                            <a:ea typeface="MS Mincho" panose="02020609040205080304" pitchFamily="49" charset="-128"/>
                            <a:cs typeface="Times New Roman" panose="02020603050405020304" pitchFamily="18" charset="0"/>
                          </a:rPr>
                          <m:t>𝑖</m:t>
                        </m:r>
                      </m:sub>
                    </m:sSub>
                  </m:oMath>
                </a14:m>
                <a:r>
                  <a:rPr lang="en-US" altLang="zh-CN" dirty="0">
                    <a:solidFill>
                      <a:schemeClr val="tx1"/>
                    </a:solidFill>
                    <a:latin typeface="Helvetica" panose="020B0604020202020204" pitchFamily="34" charset="0"/>
                    <a:cs typeface="Helvetica" panose="020B0604020202020204" pitchFamily="34" charset="0"/>
                  </a:rPr>
                  <a:t> </a:t>
                </a:r>
                <a:endParaRPr lang="zh-CN" altLang="en-US" dirty="0">
                  <a:solidFill>
                    <a:schemeClr val="tx1"/>
                  </a:solidFill>
                  <a:latin typeface="Helvetica" panose="020B0604020202020204" pitchFamily="34" charset="0"/>
                  <a:cs typeface="Helvetica" panose="020B0604020202020204" pitchFamily="34" charset="0"/>
                </a:endParaRPr>
              </a:p>
            </p:txBody>
          </p:sp>
        </mc:Choice>
        <mc:Fallback xmlns="">
          <p:sp>
            <p:nvSpPr>
              <p:cNvPr id="40" name="文本框 39">
                <a:extLst>
                  <a:ext uri="{FF2B5EF4-FFF2-40B4-BE49-F238E27FC236}">
                    <a16:creationId xmlns:a16="http://schemas.microsoft.com/office/drawing/2014/main" id="{1779AD6A-86E9-4EF5-A071-8CECB8F90CED}"/>
                  </a:ext>
                </a:extLst>
              </p:cNvPr>
              <p:cNvSpPr txBox="1">
                <a:spLocks noRot="1" noChangeAspect="1" noMove="1" noResize="1" noEditPoints="1" noAdjustHandles="1" noChangeArrowheads="1" noChangeShapeType="1" noTextEdit="1"/>
              </p:cNvSpPr>
              <p:nvPr/>
            </p:nvSpPr>
            <p:spPr>
              <a:xfrm>
                <a:off x="7388188" y="4938568"/>
                <a:ext cx="1360437" cy="369332"/>
              </a:xfrm>
              <a:prstGeom prst="rect">
                <a:avLst/>
              </a:prstGeom>
              <a:blipFill>
                <a:blip r:embed="rId5"/>
                <a:stretch>
                  <a:fillRect l="-4036" t="-8197" b="-24590"/>
                </a:stretch>
              </a:blipFill>
            </p:spPr>
            <p:txBody>
              <a:bodyPr/>
              <a:lstStyle/>
              <a:p>
                <a:r>
                  <a:rPr lang="zh-CN" altLang="en-US">
                    <a:noFill/>
                  </a:rPr>
                  <a:t> </a:t>
                </a:r>
              </a:p>
            </p:txBody>
          </p:sp>
        </mc:Fallback>
      </mc:AlternateContent>
      <p:sp>
        <p:nvSpPr>
          <p:cNvPr id="41" name="箭头: 右 40">
            <a:extLst>
              <a:ext uri="{FF2B5EF4-FFF2-40B4-BE49-F238E27FC236}">
                <a16:creationId xmlns:a16="http://schemas.microsoft.com/office/drawing/2014/main" id="{0018D5D8-0038-46DD-B449-615C68E38DAF}"/>
              </a:ext>
            </a:extLst>
          </p:cNvPr>
          <p:cNvSpPr/>
          <p:nvPr/>
        </p:nvSpPr>
        <p:spPr>
          <a:xfrm>
            <a:off x="7015326" y="4983731"/>
            <a:ext cx="372862" cy="291620"/>
          </a:xfrm>
          <a:prstGeom prst="rightArrow">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Helvetica" panose="020B0604020202020204" pitchFamily="34" charset="0"/>
              <a:cs typeface="Helvetica" panose="020B0604020202020204" pitchFamily="34" charset="0"/>
            </a:endParaRPr>
          </a:p>
        </p:txBody>
      </p:sp>
      <p:pic>
        <p:nvPicPr>
          <p:cNvPr id="43" name="图形 42" descr="箭头: 顺时针弯曲">
            <a:extLst>
              <a:ext uri="{FF2B5EF4-FFF2-40B4-BE49-F238E27FC236}">
                <a16:creationId xmlns:a16="http://schemas.microsoft.com/office/drawing/2014/main" id="{DE79B41A-4A45-4651-89EA-DB5755E8E4E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0215079">
            <a:off x="7280236" y="3422705"/>
            <a:ext cx="731520" cy="731520"/>
          </a:xfrm>
          <a:prstGeom prst="rect">
            <a:avLst/>
          </a:prstGeom>
        </p:spPr>
      </p:pic>
      <p:sp>
        <p:nvSpPr>
          <p:cNvPr id="44" name="矩形: 圆角 43">
            <a:extLst>
              <a:ext uri="{FF2B5EF4-FFF2-40B4-BE49-F238E27FC236}">
                <a16:creationId xmlns:a16="http://schemas.microsoft.com/office/drawing/2014/main" id="{2ED31D00-EAD8-46B5-8A9F-2570D3349D67}"/>
              </a:ext>
            </a:extLst>
          </p:cNvPr>
          <p:cNvSpPr/>
          <p:nvPr/>
        </p:nvSpPr>
        <p:spPr>
          <a:xfrm>
            <a:off x="368423" y="3203574"/>
            <a:ext cx="7019765" cy="297772"/>
          </a:xfrm>
          <a:prstGeom prst="roundRect">
            <a:avLst/>
          </a:prstGeom>
          <a:noFill/>
          <a:ln w="1905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15086065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 name="矩形 54">
            <a:extLst>
              <a:ext uri="{FF2B5EF4-FFF2-40B4-BE49-F238E27FC236}">
                <a16:creationId xmlns:a16="http://schemas.microsoft.com/office/drawing/2014/main" id="{7ADBC9F9-32B0-442D-AB55-0E2918374FE2}"/>
              </a:ext>
            </a:extLst>
          </p:cNvPr>
          <p:cNvSpPr/>
          <p:nvPr/>
        </p:nvSpPr>
        <p:spPr>
          <a:xfrm>
            <a:off x="0" y="533480"/>
            <a:ext cx="4265907" cy="5959394"/>
          </a:xfrm>
          <a:prstGeom prst="rect">
            <a:avLst/>
          </a:prstGeom>
          <a:solidFill>
            <a:srgbClr val="FFFFFF"/>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elvetica" panose="020B0604020202020204" pitchFamily="34" charset="0"/>
              <a:cs typeface="Helvetica" panose="020B0604020202020204" pitchFamily="34" charset="0"/>
            </a:endParaRPr>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Model estimation</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chemeClr val="accent5"/>
          </a:solidFill>
          <a:ln w="28575" cap="flat">
            <a:solidFill>
              <a:schemeClr val="accent5"/>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800" dirty="0">
                <a:solidFill>
                  <a:schemeClr val="bg1"/>
                </a:solidFill>
                <a:latin typeface="Helvetica" panose="020B0604020202020204" pitchFamily="34" charset="0"/>
                <a:cs typeface="Helvetica" panose="020B0604020202020204" pitchFamily="34" charset="0"/>
                <a:sym typeface="Helvetica Light"/>
              </a:rPr>
              <a:t>4.4</a:t>
            </a:r>
            <a:endParaRPr kumimoji="0" lang="zh-CN" altLang="en-US" sz="2800" b="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8119D5D9-BDF2-4388-AA07-18FE424D9C77}"/>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4 - Influencing Factors on Transit Ridership at Station Level</a:t>
            </a:r>
            <a:endParaRPr lang="en-US" altLang="zh-CN" sz="1400" i="1" dirty="0">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FD789F87-F055-4169-A330-8A0D7C489200}"/>
              </a:ext>
            </a:extLst>
          </p:cNvPr>
          <p:cNvSpPr>
            <a:spLocks noGrp="1"/>
          </p:cNvSpPr>
          <p:nvPr>
            <p:ph type="sldNum" sz="quarter" idx="12"/>
          </p:nvPr>
        </p:nvSpPr>
        <p:spPr/>
        <p:txBody>
          <a:bodyPr/>
          <a:lstStyle/>
          <a:p>
            <a:fld id="{A17BB91D-344C-44E0-9148-DFE0CFF5CFC9}" type="slidenum">
              <a:rPr lang="zh-CN" altLang="en-US" smtClean="0">
                <a:solidFill>
                  <a:schemeClr val="tx1"/>
                </a:solidFill>
              </a:rPr>
              <a:t>96</a:t>
            </a:fld>
            <a:endParaRPr lang="zh-CN" altLang="en-US">
              <a:solidFill>
                <a:schemeClr val="tx1"/>
              </a:solidFill>
            </a:endParaRPr>
          </a:p>
        </p:txBody>
      </p:sp>
      <p:sp>
        <p:nvSpPr>
          <p:cNvPr id="20" name="文本框 19">
            <a:extLst>
              <a:ext uri="{FF2B5EF4-FFF2-40B4-BE49-F238E27FC236}">
                <a16:creationId xmlns:a16="http://schemas.microsoft.com/office/drawing/2014/main" id="{B1121D33-E1B5-4980-B059-C8E1983F749D}"/>
              </a:ext>
            </a:extLst>
          </p:cNvPr>
          <p:cNvSpPr txBox="1"/>
          <p:nvPr/>
        </p:nvSpPr>
        <p:spPr>
          <a:xfrm>
            <a:off x="5007985" y="1754086"/>
            <a:ext cx="3390097" cy="369332"/>
          </a:xfrm>
          <a:prstGeom prst="rect">
            <a:avLst/>
          </a:prstGeom>
          <a:noFill/>
        </p:spPr>
        <p:txBody>
          <a:bodyPr wrap="square" rtlCol="0">
            <a:spAutoFit/>
          </a:bodyPr>
          <a:lstStyle/>
          <a:p>
            <a:r>
              <a:rPr lang="en-US" altLang="zh-CN" dirty="0">
                <a:latin typeface="Helvetica" panose="020B0604020202020204" pitchFamily="34" charset="0"/>
                <a:cs typeface="Helvetica" panose="020B0604020202020204" pitchFamily="34" charset="0"/>
              </a:rPr>
              <a:t>Fixed Gaussian kernel function</a:t>
            </a:r>
          </a:p>
        </p:txBody>
      </p:sp>
      <p:grpSp>
        <p:nvGrpSpPr>
          <p:cNvPr id="21" name="组合 20">
            <a:extLst>
              <a:ext uri="{FF2B5EF4-FFF2-40B4-BE49-F238E27FC236}">
                <a16:creationId xmlns:a16="http://schemas.microsoft.com/office/drawing/2014/main" id="{9DB25A92-640E-4A51-8C7D-422CE47AA38B}"/>
              </a:ext>
            </a:extLst>
          </p:cNvPr>
          <p:cNvGrpSpPr/>
          <p:nvPr/>
        </p:nvGrpSpPr>
        <p:grpSpPr>
          <a:xfrm>
            <a:off x="4604145" y="3518948"/>
            <a:ext cx="4201617" cy="2522354"/>
            <a:chOff x="436816" y="3714891"/>
            <a:chExt cx="4201617" cy="2522354"/>
          </a:xfrm>
        </p:grpSpPr>
        <p:grpSp>
          <p:nvGrpSpPr>
            <p:cNvPr id="22" name="组合 21">
              <a:extLst>
                <a:ext uri="{FF2B5EF4-FFF2-40B4-BE49-F238E27FC236}">
                  <a16:creationId xmlns:a16="http://schemas.microsoft.com/office/drawing/2014/main" id="{3F3CA34E-82A7-4927-8B84-644E2F2E1F85}"/>
                </a:ext>
              </a:extLst>
            </p:cNvPr>
            <p:cNvGrpSpPr/>
            <p:nvPr/>
          </p:nvGrpSpPr>
          <p:grpSpPr>
            <a:xfrm>
              <a:off x="436816" y="3714891"/>
              <a:ext cx="4201617" cy="2522354"/>
              <a:chOff x="436816" y="3714891"/>
              <a:chExt cx="4201617" cy="2522354"/>
            </a:xfrm>
          </p:grpSpPr>
          <p:graphicFrame>
            <p:nvGraphicFramePr>
              <p:cNvPr id="25" name="图表 24">
                <a:extLst>
                  <a:ext uri="{FF2B5EF4-FFF2-40B4-BE49-F238E27FC236}">
                    <a16:creationId xmlns:a16="http://schemas.microsoft.com/office/drawing/2014/main" id="{FAED556B-A38A-43BA-882A-99FB749DB379}"/>
                  </a:ext>
                </a:extLst>
              </p:cNvPr>
              <p:cNvGraphicFramePr>
                <a:graphicFrameLocks noChangeAspect="1"/>
              </p:cNvGraphicFramePr>
              <p:nvPr>
                <p:extLst/>
              </p:nvPr>
            </p:nvGraphicFramePr>
            <p:xfrm>
              <a:off x="436816" y="3714891"/>
              <a:ext cx="4201617" cy="2522354"/>
            </p:xfrm>
            <a:graphic>
              <a:graphicData uri="http://schemas.openxmlformats.org/drawingml/2006/chart">
                <c:chart xmlns:c="http://schemas.openxmlformats.org/drawingml/2006/chart" xmlns:r="http://schemas.openxmlformats.org/officeDocument/2006/relationships" r:id="rId3"/>
              </a:graphicData>
            </a:graphic>
          </p:graphicFrame>
          <p:sp>
            <p:nvSpPr>
              <p:cNvPr id="26" name="椭圆 25">
                <a:extLst>
                  <a:ext uri="{FF2B5EF4-FFF2-40B4-BE49-F238E27FC236}">
                    <a16:creationId xmlns:a16="http://schemas.microsoft.com/office/drawing/2014/main" id="{DE66BF2A-536C-49CD-93EB-15780117871A}"/>
                  </a:ext>
                </a:extLst>
              </p:cNvPr>
              <p:cNvSpPr/>
              <p:nvPr/>
            </p:nvSpPr>
            <p:spPr>
              <a:xfrm>
                <a:off x="2377221" y="5382945"/>
                <a:ext cx="160403" cy="160403"/>
              </a:xfrm>
              <a:prstGeom prst="ellipse">
                <a:avLst/>
              </a:prstGeom>
              <a:solidFill>
                <a:schemeClr val="accent5"/>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Helvetica" panose="020B0604020202020204" pitchFamily="34" charset="0"/>
                  <a:cs typeface="Helvetica" panose="020B0604020202020204" pitchFamily="34" charset="0"/>
                </a:endParaRPr>
              </a:p>
            </p:txBody>
          </p:sp>
        </p:grpSp>
        <p:cxnSp>
          <p:nvCxnSpPr>
            <p:cNvPr id="23" name="直接连接符 22">
              <a:extLst>
                <a:ext uri="{FF2B5EF4-FFF2-40B4-BE49-F238E27FC236}">
                  <a16:creationId xmlns:a16="http://schemas.microsoft.com/office/drawing/2014/main" id="{C2F358CD-00AA-4D98-B038-D21849A41501}"/>
                </a:ext>
              </a:extLst>
            </p:cNvPr>
            <p:cNvCxnSpPr>
              <a:stCxn id="26" idx="4"/>
            </p:cNvCxnSpPr>
            <p:nvPr/>
          </p:nvCxnSpPr>
          <p:spPr>
            <a:xfrm>
              <a:off x="2457423" y="5543348"/>
              <a:ext cx="1692" cy="360302"/>
            </a:xfrm>
            <a:prstGeom prst="line">
              <a:avLst/>
            </a:prstGeom>
            <a:solidFill>
              <a:schemeClr val="accent5"/>
            </a:solidFill>
            <a:ln w="28575">
              <a:solidFill>
                <a:schemeClr val="accent5"/>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C6697146-40AC-4A9A-9550-D00266D061AD}"/>
                </a:ext>
              </a:extLst>
            </p:cNvPr>
            <p:cNvSpPr txBox="1"/>
            <p:nvPr/>
          </p:nvSpPr>
          <p:spPr>
            <a:xfrm>
              <a:off x="2100593" y="5025555"/>
              <a:ext cx="744114" cy="338554"/>
            </a:xfrm>
            <a:prstGeom prst="rect">
              <a:avLst/>
            </a:prstGeom>
            <a:noFill/>
          </p:spPr>
          <p:txBody>
            <a:bodyPr wrap="none" rtlCol="0">
              <a:spAutoFit/>
            </a:bodyPr>
            <a:lstStyle/>
            <a:p>
              <a:r>
                <a:rPr lang="en-US" altLang="zh-CN" sz="1600" dirty="0">
                  <a:latin typeface="Helvetica" panose="020B0604020202020204" pitchFamily="34" charset="0"/>
                  <a:cs typeface="Helvetica" panose="020B0604020202020204" pitchFamily="34" charset="0"/>
                </a:rPr>
                <a:t>5.7km</a:t>
              </a:r>
              <a:endParaRPr lang="zh-CN" altLang="en-US" sz="1600" dirty="0">
                <a:latin typeface="Helvetica" panose="020B0604020202020204" pitchFamily="34" charset="0"/>
                <a:cs typeface="Helvetica" panose="020B0604020202020204" pitchFamily="34" charset="0"/>
              </a:endParaRPr>
            </a:p>
          </p:txBody>
        </p:sp>
      </p:grpSp>
      <p:sp>
        <p:nvSpPr>
          <p:cNvPr id="27" name="矩形 26">
            <a:extLst>
              <a:ext uri="{FF2B5EF4-FFF2-40B4-BE49-F238E27FC236}">
                <a16:creationId xmlns:a16="http://schemas.microsoft.com/office/drawing/2014/main" id="{58748489-C78A-4F89-A7F4-E57203398875}"/>
              </a:ext>
            </a:extLst>
          </p:cNvPr>
          <p:cNvSpPr/>
          <p:nvPr/>
        </p:nvSpPr>
        <p:spPr>
          <a:xfrm>
            <a:off x="5007985" y="2796718"/>
            <a:ext cx="2492990" cy="369332"/>
          </a:xfrm>
          <a:prstGeom prst="rect">
            <a:avLst/>
          </a:prstGeom>
        </p:spPr>
        <p:txBody>
          <a:bodyPr wrap="none">
            <a:spAutoFit/>
          </a:bodyPr>
          <a:lstStyle/>
          <a:p>
            <a:r>
              <a:rPr lang="en-US" altLang="zh-CN" dirty="0">
                <a:latin typeface="Helvetica" panose="020B0604020202020204" pitchFamily="34" charset="0"/>
                <a:cs typeface="Helvetica" panose="020B0604020202020204" pitchFamily="34" charset="0"/>
              </a:rPr>
              <a:t>Golden-section search</a:t>
            </a:r>
            <a:endParaRPr lang="zh-CN" altLang="en-US" dirty="0">
              <a:latin typeface="Helvetica" panose="020B0604020202020204" pitchFamily="34" charset="0"/>
              <a:cs typeface="Helvetica" panose="020B0604020202020204" pitchFamily="34" charset="0"/>
            </a:endParaRPr>
          </a:p>
        </p:txBody>
      </p:sp>
      <p:grpSp>
        <p:nvGrpSpPr>
          <p:cNvPr id="39" name="组合 38">
            <a:extLst>
              <a:ext uri="{FF2B5EF4-FFF2-40B4-BE49-F238E27FC236}">
                <a16:creationId xmlns:a16="http://schemas.microsoft.com/office/drawing/2014/main" id="{78BF0E2E-2B25-4720-BE3C-7AB24B6B3F33}"/>
              </a:ext>
            </a:extLst>
          </p:cNvPr>
          <p:cNvGrpSpPr/>
          <p:nvPr/>
        </p:nvGrpSpPr>
        <p:grpSpPr>
          <a:xfrm>
            <a:off x="4684712" y="591906"/>
            <a:ext cx="2954907" cy="461665"/>
            <a:chOff x="-3" y="4326643"/>
            <a:chExt cx="2954907" cy="461665"/>
          </a:xfrm>
        </p:grpSpPr>
        <p:sp>
          <p:nvSpPr>
            <p:cNvPr id="40" name="矩形 39">
              <a:extLst>
                <a:ext uri="{FF2B5EF4-FFF2-40B4-BE49-F238E27FC236}">
                  <a16:creationId xmlns:a16="http://schemas.microsoft.com/office/drawing/2014/main" id="{C6E5C649-2823-4C01-8CDA-F2AEAD79ABD7}"/>
                </a:ext>
              </a:extLst>
            </p:cNvPr>
            <p:cNvSpPr/>
            <p:nvPr/>
          </p:nvSpPr>
          <p:spPr>
            <a:xfrm>
              <a:off x="-3" y="4460785"/>
              <a:ext cx="193382" cy="1933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41" name="文本框 40">
              <a:extLst>
                <a:ext uri="{FF2B5EF4-FFF2-40B4-BE49-F238E27FC236}">
                  <a16:creationId xmlns:a16="http://schemas.microsoft.com/office/drawing/2014/main" id="{119A16C7-1351-498D-9A54-08F5FD94AFE8}"/>
                </a:ext>
              </a:extLst>
            </p:cNvPr>
            <p:cNvSpPr txBox="1"/>
            <p:nvPr/>
          </p:nvSpPr>
          <p:spPr>
            <a:xfrm>
              <a:off x="193379" y="4326643"/>
              <a:ext cx="2761525" cy="461665"/>
            </a:xfrm>
            <a:prstGeom prst="rect">
              <a:avLst/>
            </a:prstGeom>
            <a:noFill/>
          </p:spPr>
          <p:txBody>
            <a:bodyPr wrap="none" rtlCol="0">
              <a:spAutoFit/>
            </a:bodyPr>
            <a:lstStyle/>
            <a:p>
              <a:r>
                <a:rPr lang="en-US" altLang="zh-CN" sz="2400" dirty="0">
                  <a:latin typeface="Helvetica" panose="020B0604020202020204" pitchFamily="34" charset="0"/>
                  <a:ea typeface="+mj-ea"/>
                  <a:cs typeface="Helvetica" panose="020B0604020202020204" pitchFamily="34" charset="0"/>
                </a:rPr>
                <a:t>MGRW parameter</a:t>
              </a:r>
            </a:p>
          </p:txBody>
        </p:sp>
      </p:grpSp>
      <p:sp>
        <p:nvSpPr>
          <p:cNvPr id="42" name="矩形 41">
            <a:extLst>
              <a:ext uri="{FF2B5EF4-FFF2-40B4-BE49-F238E27FC236}">
                <a16:creationId xmlns:a16="http://schemas.microsoft.com/office/drawing/2014/main" id="{779A2FCE-A3DB-4109-B060-656E188D0EB1}"/>
              </a:ext>
            </a:extLst>
          </p:cNvPr>
          <p:cNvSpPr/>
          <p:nvPr/>
        </p:nvSpPr>
        <p:spPr>
          <a:xfrm>
            <a:off x="4822385" y="1272328"/>
            <a:ext cx="3621919" cy="369332"/>
          </a:xfrm>
          <a:prstGeom prst="rect">
            <a:avLst/>
          </a:prstGeom>
        </p:spPr>
        <p:txBody>
          <a:bodyPr wrap="square">
            <a:spAutoFit/>
          </a:bodyPr>
          <a:lstStyle/>
          <a:p>
            <a:pPr marL="285750" indent="-285750">
              <a:buFont typeface="Wingdings" panose="05000000000000000000" pitchFamily="2" charset="2"/>
              <a:buChar char="l"/>
            </a:pPr>
            <a:r>
              <a:rPr lang="en-US" altLang="zh-CN" dirty="0">
                <a:latin typeface="Helvetica" panose="020B0604020202020204" pitchFamily="34" charset="0"/>
                <a:cs typeface="Helvetica" panose="020B0604020202020204" pitchFamily="34" charset="0"/>
              </a:rPr>
              <a:t>Kernel Type</a:t>
            </a:r>
          </a:p>
        </p:txBody>
      </p:sp>
      <p:sp>
        <p:nvSpPr>
          <p:cNvPr id="43" name="矩形 42">
            <a:extLst>
              <a:ext uri="{FF2B5EF4-FFF2-40B4-BE49-F238E27FC236}">
                <a16:creationId xmlns:a16="http://schemas.microsoft.com/office/drawing/2014/main" id="{6F9B0832-9F1C-4046-BAE2-B9AD2A31A810}"/>
              </a:ext>
            </a:extLst>
          </p:cNvPr>
          <p:cNvSpPr/>
          <p:nvPr/>
        </p:nvSpPr>
        <p:spPr>
          <a:xfrm>
            <a:off x="4822385" y="2311318"/>
            <a:ext cx="3621919" cy="369332"/>
          </a:xfrm>
          <a:prstGeom prst="rect">
            <a:avLst/>
          </a:prstGeom>
        </p:spPr>
        <p:txBody>
          <a:bodyPr wrap="square">
            <a:spAutoFit/>
          </a:bodyPr>
          <a:lstStyle/>
          <a:p>
            <a:pPr marL="285750" indent="-285750">
              <a:buFont typeface="Wingdings" panose="05000000000000000000" pitchFamily="2" charset="2"/>
              <a:buChar char="l"/>
            </a:pPr>
            <a:r>
              <a:rPr lang="en-US" altLang="zh-CN" dirty="0">
                <a:latin typeface="Helvetica" panose="020B0604020202020204" pitchFamily="34" charset="0"/>
                <a:cs typeface="Helvetica" panose="020B0604020202020204" pitchFamily="34" charset="0"/>
              </a:rPr>
              <a:t>Bandwidth selection method</a:t>
            </a:r>
          </a:p>
        </p:txBody>
      </p:sp>
      <p:grpSp>
        <p:nvGrpSpPr>
          <p:cNvPr id="47" name="组合 46">
            <a:extLst>
              <a:ext uri="{FF2B5EF4-FFF2-40B4-BE49-F238E27FC236}">
                <a16:creationId xmlns:a16="http://schemas.microsoft.com/office/drawing/2014/main" id="{8865B688-E2AF-4467-B276-81350E7D38CC}"/>
              </a:ext>
            </a:extLst>
          </p:cNvPr>
          <p:cNvGrpSpPr/>
          <p:nvPr/>
        </p:nvGrpSpPr>
        <p:grpSpPr>
          <a:xfrm>
            <a:off x="306570" y="591906"/>
            <a:ext cx="3083917" cy="461665"/>
            <a:chOff x="-3" y="4326643"/>
            <a:chExt cx="3083917" cy="461665"/>
          </a:xfrm>
        </p:grpSpPr>
        <p:sp>
          <p:nvSpPr>
            <p:cNvPr id="48" name="矩形 47">
              <a:extLst>
                <a:ext uri="{FF2B5EF4-FFF2-40B4-BE49-F238E27FC236}">
                  <a16:creationId xmlns:a16="http://schemas.microsoft.com/office/drawing/2014/main" id="{5A296677-F773-4E4D-BB3A-643C58F8F30B}"/>
                </a:ext>
              </a:extLst>
            </p:cNvPr>
            <p:cNvSpPr/>
            <p:nvPr/>
          </p:nvSpPr>
          <p:spPr>
            <a:xfrm>
              <a:off x="-3" y="4460785"/>
              <a:ext cx="193382" cy="1933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49" name="文本框 48">
              <a:extLst>
                <a:ext uri="{FF2B5EF4-FFF2-40B4-BE49-F238E27FC236}">
                  <a16:creationId xmlns:a16="http://schemas.microsoft.com/office/drawing/2014/main" id="{65D1AE29-0CA8-420D-BB24-E40B00D5EB5C}"/>
                </a:ext>
              </a:extLst>
            </p:cNvPr>
            <p:cNvSpPr txBox="1"/>
            <p:nvPr/>
          </p:nvSpPr>
          <p:spPr>
            <a:xfrm>
              <a:off x="193379" y="4326643"/>
              <a:ext cx="2890535" cy="461665"/>
            </a:xfrm>
            <a:prstGeom prst="rect">
              <a:avLst/>
            </a:prstGeom>
            <a:noFill/>
          </p:spPr>
          <p:txBody>
            <a:bodyPr wrap="none" rtlCol="0">
              <a:spAutoFit/>
            </a:bodyPr>
            <a:lstStyle/>
            <a:p>
              <a:r>
                <a:rPr lang="en-US" altLang="zh-CN" sz="2400" dirty="0">
                  <a:latin typeface="Helvetica" panose="020B0604020202020204" pitchFamily="34" charset="0"/>
                  <a:cs typeface="Helvetica" panose="020B0604020202020204" pitchFamily="34" charset="0"/>
                </a:rPr>
                <a:t>Ordinary regression</a:t>
              </a:r>
              <a:endParaRPr lang="en-US" altLang="zh-CN" sz="2400" dirty="0">
                <a:latin typeface="Helvetica" panose="020B0604020202020204" pitchFamily="34" charset="0"/>
                <a:ea typeface="+mj-ea"/>
                <a:cs typeface="Helvetica" panose="020B0604020202020204" pitchFamily="34" charset="0"/>
              </a:endParaRPr>
            </a:p>
          </p:txBody>
        </p:sp>
      </p:gr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86217A46-7590-45E3-B044-4A1F8DE1A64C}"/>
                  </a:ext>
                </a:extLst>
              </p:cNvPr>
              <p:cNvSpPr/>
              <p:nvPr/>
            </p:nvSpPr>
            <p:spPr>
              <a:xfrm>
                <a:off x="380518" y="3732935"/>
                <a:ext cx="3504869" cy="784638"/>
              </a:xfrm>
              <a:prstGeom prst="rect">
                <a:avLst/>
              </a:prstGeom>
            </p:spPr>
            <p:txBody>
              <a:bodyPr wrap="none">
                <a:spAutoFit/>
              </a:bodyPr>
              <a:lstStyle/>
              <a:p>
                <a:pPr algn="ctr"/>
                <a14:m>
                  <m:oMathPara xmlns:m="http://schemas.openxmlformats.org/officeDocument/2006/math">
                    <m:oMathParaPr>
                      <m:jc m:val="center"/>
                    </m:oMathParaPr>
                    <m:oMath xmlns:m="http://schemas.openxmlformats.org/officeDocument/2006/math">
                      <m:sSub>
                        <m:sSubPr>
                          <m:ctrlPr>
                            <a:rPr lang="x-IV_mathan" altLang="zh-CN" sz="1600" i="1">
                              <a:solidFill>
                                <a:srgbClr val="000000"/>
                              </a:solidFill>
                              <a:latin typeface="Cambria Math" panose="02040503050406030204" pitchFamily="18" charset="0"/>
                              <a:ea typeface="Cambria Math" panose="02040503050406030204" pitchFamily="18" charset="0"/>
                            </a:rPr>
                          </m:ctrlPr>
                        </m:sSubPr>
                        <m:e>
                          <m:r>
                            <a:rPr lang="x-IV_mathan" altLang="zh-CN" sz="1600">
                              <a:solidFill>
                                <a:srgbClr val="000000"/>
                              </a:solidFill>
                              <a:latin typeface="Cambria Math" panose="02040503050406030204" pitchFamily="18" charset="0"/>
                              <a:ea typeface="Cambria Math" panose="02040503050406030204" pitchFamily="18" charset="0"/>
                            </a:rPr>
                            <m:t>𝑦</m:t>
                          </m:r>
                        </m:e>
                        <m:sub>
                          <m:r>
                            <a:rPr lang="x-IV_mathan" altLang="zh-CN" sz="1600">
                              <a:solidFill>
                                <a:srgbClr val="000000"/>
                              </a:solidFill>
                              <a:latin typeface="Cambria Math" panose="02040503050406030204" pitchFamily="18" charset="0"/>
                              <a:ea typeface="Cambria Math" panose="02040503050406030204" pitchFamily="18" charset="0"/>
                            </a:rPr>
                            <m:t>𝑗</m:t>
                          </m:r>
                        </m:sub>
                      </m:sSub>
                      <m:r>
                        <a:rPr lang="x-IV_mathan" altLang="zh-CN" sz="1600">
                          <a:solidFill>
                            <a:srgbClr val="000000"/>
                          </a:solidFill>
                          <a:latin typeface="Cambria Math" panose="02040503050406030204" pitchFamily="18" charset="0"/>
                          <a:ea typeface="Cambria Math" panose="02040503050406030204" pitchFamily="18" charset="0"/>
                        </a:rPr>
                        <m:t>=</m:t>
                      </m:r>
                      <m:sSub>
                        <m:sSubPr>
                          <m:ctrlPr>
                            <a:rPr lang="x-IV_mathan" altLang="zh-CN" sz="1600" i="1">
                              <a:solidFill>
                                <a:srgbClr val="000000"/>
                              </a:solidFill>
                              <a:latin typeface="Cambria Math" panose="02040503050406030204" pitchFamily="18" charset="0"/>
                              <a:ea typeface="Cambria Math" panose="02040503050406030204" pitchFamily="18" charset="0"/>
                            </a:rPr>
                          </m:ctrlPr>
                        </m:sSubPr>
                        <m:e>
                          <m:r>
                            <a:rPr lang="x-IV_mathan" altLang="zh-CN" sz="1600">
                              <a:solidFill>
                                <a:srgbClr val="000000"/>
                              </a:solidFill>
                              <a:latin typeface="Cambria Math" panose="02040503050406030204" pitchFamily="18" charset="0"/>
                              <a:ea typeface="Cambria Math" panose="02040503050406030204" pitchFamily="18" charset="0"/>
                            </a:rPr>
                            <m:t>𝛽</m:t>
                          </m:r>
                        </m:e>
                        <m:sub>
                          <m:r>
                            <a:rPr lang="x-IV_mathan" altLang="zh-CN" sz="1600">
                              <a:solidFill>
                                <a:srgbClr val="000000"/>
                              </a:solidFill>
                              <a:latin typeface="Cambria Math" panose="02040503050406030204" pitchFamily="18" charset="0"/>
                              <a:ea typeface="Cambria Math" panose="02040503050406030204" pitchFamily="18" charset="0"/>
                            </a:rPr>
                            <m:t>0</m:t>
                          </m:r>
                        </m:sub>
                      </m:sSub>
                      <m:d>
                        <m:dPr>
                          <m:ctrlPr>
                            <a:rPr lang="x-IV_mathan" altLang="zh-CN" sz="1600" i="1">
                              <a:solidFill>
                                <a:srgbClr val="000000"/>
                              </a:solidFill>
                              <a:latin typeface="Cambria Math" panose="02040503050406030204" pitchFamily="18" charset="0"/>
                              <a:ea typeface="Cambria Math" panose="02040503050406030204" pitchFamily="18" charset="0"/>
                            </a:rPr>
                          </m:ctrlPr>
                        </m:dPr>
                        <m:e>
                          <m:sSub>
                            <m:sSubPr>
                              <m:ctrlPr>
                                <a:rPr lang="x-IV_mathan" altLang="zh-CN" sz="1600" i="1">
                                  <a:solidFill>
                                    <a:srgbClr val="000000"/>
                                  </a:solidFill>
                                  <a:latin typeface="Cambria Math" panose="02040503050406030204" pitchFamily="18" charset="0"/>
                                  <a:ea typeface="Cambria Math" panose="02040503050406030204" pitchFamily="18" charset="0"/>
                                </a:rPr>
                              </m:ctrlPr>
                            </m:sSubPr>
                            <m:e>
                              <m:r>
                                <a:rPr lang="x-IV_mathan" altLang="zh-CN" sz="1600">
                                  <a:solidFill>
                                    <a:srgbClr val="000000"/>
                                  </a:solidFill>
                                  <a:latin typeface="Cambria Math" panose="02040503050406030204" pitchFamily="18" charset="0"/>
                                  <a:ea typeface="Cambria Math" panose="02040503050406030204" pitchFamily="18" charset="0"/>
                                </a:rPr>
                                <m:t>𝑢</m:t>
                              </m:r>
                            </m:e>
                            <m:sub>
                              <m:r>
                                <a:rPr lang="x-IV_mathan" altLang="zh-CN" sz="1600">
                                  <a:solidFill>
                                    <a:srgbClr val="000000"/>
                                  </a:solidFill>
                                  <a:latin typeface="Cambria Math" panose="02040503050406030204" pitchFamily="18" charset="0"/>
                                  <a:ea typeface="Cambria Math" panose="02040503050406030204" pitchFamily="18" charset="0"/>
                                </a:rPr>
                                <m:t>𝑗</m:t>
                              </m:r>
                            </m:sub>
                          </m:sSub>
                          <m:r>
                            <a:rPr lang="x-IV_mathan" altLang="zh-CN" sz="1600">
                              <a:solidFill>
                                <a:srgbClr val="000000"/>
                              </a:solidFill>
                              <a:latin typeface="Cambria Math" panose="02040503050406030204" pitchFamily="18" charset="0"/>
                              <a:ea typeface="Cambria Math" panose="02040503050406030204" pitchFamily="18" charset="0"/>
                            </a:rPr>
                            <m:t>,</m:t>
                          </m:r>
                          <m:sSub>
                            <m:sSubPr>
                              <m:ctrlPr>
                                <a:rPr lang="x-IV_mathan" altLang="zh-CN" sz="1600" i="1">
                                  <a:solidFill>
                                    <a:srgbClr val="000000"/>
                                  </a:solidFill>
                                  <a:latin typeface="Cambria Math" panose="02040503050406030204" pitchFamily="18" charset="0"/>
                                  <a:ea typeface="Cambria Math" panose="02040503050406030204" pitchFamily="18" charset="0"/>
                                </a:rPr>
                              </m:ctrlPr>
                            </m:sSubPr>
                            <m:e>
                              <m:r>
                                <a:rPr lang="x-IV_mathan" altLang="zh-CN" sz="1600">
                                  <a:solidFill>
                                    <a:srgbClr val="000000"/>
                                  </a:solidFill>
                                  <a:latin typeface="Cambria Math" panose="02040503050406030204" pitchFamily="18" charset="0"/>
                                  <a:ea typeface="Cambria Math" panose="02040503050406030204" pitchFamily="18" charset="0"/>
                                </a:rPr>
                                <m:t>𝑣</m:t>
                              </m:r>
                            </m:e>
                            <m:sub>
                              <m:r>
                                <a:rPr lang="x-IV_mathan" altLang="zh-CN" sz="1600">
                                  <a:solidFill>
                                    <a:srgbClr val="000000"/>
                                  </a:solidFill>
                                  <a:latin typeface="Cambria Math" panose="02040503050406030204" pitchFamily="18" charset="0"/>
                                  <a:ea typeface="Cambria Math" panose="02040503050406030204" pitchFamily="18" charset="0"/>
                                </a:rPr>
                                <m:t>𝑗</m:t>
                              </m:r>
                            </m:sub>
                          </m:sSub>
                        </m:e>
                      </m:d>
                      <m:r>
                        <a:rPr lang="x-IV_mathan" altLang="zh-CN" sz="1600">
                          <a:solidFill>
                            <a:srgbClr val="000000"/>
                          </a:solidFill>
                          <a:latin typeface="Cambria Math" panose="02040503050406030204" pitchFamily="18" charset="0"/>
                          <a:ea typeface="Cambria Math" panose="02040503050406030204" pitchFamily="18" charset="0"/>
                        </a:rPr>
                        <m:t>+</m:t>
                      </m:r>
                      <m:nary>
                        <m:naryPr>
                          <m:chr m:val="∑"/>
                          <m:ctrlPr>
                            <a:rPr lang="x-IV_mathan" altLang="zh-CN" sz="1600" i="1">
                              <a:solidFill>
                                <a:srgbClr val="000000"/>
                              </a:solidFill>
                              <a:latin typeface="Cambria Math" panose="02040503050406030204" pitchFamily="18" charset="0"/>
                              <a:ea typeface="Cambria Math" panose="02040503050406030204" pitchFamily="18" charset="0"/>
                            </a:rPr>
                          </m:ctrlPr>
                        </m:naryPr>
                        <m:sub>
                          <m:r>
                            <a:rPr lang="x-IV_mathan" altLang="zh-CN" sz="1600">
                              <a:solidFill>
                                <a:srgbClr val="000000"/>
                              </a:solidFill>
                              <a:latin typeface="Cambria Math" panose="02040503050406030204" pitchFamily="18" charset="0"/>
                              <a:ea typeface="Cambria Math" panose="02040503050406030204" pitchFamily="18" charset="0"/>
                            </a:rPr>
                            <m:t>𝑖</m:t>
                          </m:r>
                          <m:r>
                            <a:rPr lang="x-IV_mathan" altLang="zh-CN" sz="1600">
                              <a:solidFill>
                                <a:srgbClr val="000000"/>
                              </a:solidFill>
                              <a:latin typeface="Cambria Math" panose="02040503050406030204" pitchFamily="18" charset="0"/>
                              <a:ea typeface="Cambria Math" panose="02040503050406030204" pitchFamily="18" charset="0"/>
                            </a:rPr>
                            <m:t>=1</m:t>
                          </m:r>
                        </m:sub>
                        <m:sup>
                          <m:r>
                            <a:rPr lang="x-IV_mathan" altLang="zh-CN" sz="1600">
                              <a:solidFill>
                                <a:srgbClr val="000000"/>
                              </a:solidFill>
                              <a:latin typeface="Cambria Math" panose="02040503050406030204" pitchFamily="18" charset="0"/>
                              <a:ea typeface="Cambria Math" panose="02040503050406030204" pitchFamily="18" charset="0"/>
                            </a:rPr>
                            <m:t>𝑃</m:t>
                          </m:r>
                        </m:sup>
                        <m:e>
                          <m:r>
                            <a:rPr lang="x-IV_mathan" altLang="zh-CN" sz="1600">
                              <a:solidFill>
                                <a:srgbClr val="000000"/>
                              </a:solidFill>
                              <a:latin typeface="Cambria Math" panose="02040503050406030204" pitchFamily="18" charset="0"/>
                              <a:ea typeface="Cambria Math" panose="02040503050406030204" pitchFamily="18" charset="0"/>
                            </a:rPr>
                            <m:t>𝛽</m:t>
                          </m:r>
                          <m:d>
                            <m:dPr>
                              <m:ctrlPr>
                                <a:rPr lang="x-IV_mathan" altLang="zh-CN" sz="1600" i="1">
                                  <a:solidFill>
                                    <a:srgbClr val="000000"/>
                                  </a:solidFill>
                                  <a:latin typeface="Cambria Math" panose="02040503050406030204" pitchFamily="18" charset="0"/>
                                  <a:ea typeface="Cambria Math" panose="02040503050406030204" pitchFamily="18" charset="0"/>
                                </a:rPr>
                              </m:ctrlPr>
                            </m:dPr>
                            <m:e>
                              <m:sSub>
                                <m:sSubPr>
                                  <m:ctrlPr>
                                    <a:rPr lang="x-IV_mathan" altLang="zh-CN" sz="1600" i="1">
                                      <a:solidFill>
                                        <a:srgbClr val="000000"/>
                                      </a:solidFill>
                                      <a:latin typeface="Cambria Math" panose="02040503050406030204" pitchFamily="18" charset="0"/>
                                      <a:ea typeface="Cambria Math" panose="02040503050406030204" pitchFamily="18" charset="0"/>
                                    </a:rPr>
                                  </m:ctrlPr>
                                </m:sSubPr>
                                <m:e>
                                  <m:r>
                                    <a:rPr lang="x-IV_mathan" altLang="zh-CN" sz="1600">
                                      <a:solidFill>
                                        <a:srgbClr val="000000"/>
                                      </a:solidFill>
                                      <a:latin typeface="Cambria Math" panose="02040503050406030204" pitchFamily="18" charset="0"/>
                                      <a:ea typeface="Cambria Math" panose="02040503050406030204" pitchFamily="18" charset="0"/>
                                    </a:rPr>
                                    <m:t>𝑢</m:t>
                                  </m:r>
                                </m:e>
                                <m:sub>
                                  <m:r>
                                    <a:rPr lang="x-IV_mathan" altLang="zh-CN" sz="1600">
                                      <a:solidFill>
                                        <a:srgbClr val="000000"/>
                                      </a:solidFill>
                                      <a:latin typeface="Cambria Math" panose="02040503050406030204" pitchFamily="18" charset="0"/>
                                      <a:ea typeface="Cambria Math" panose="02040503050406030204" pitchFamily="18" charset="0"/>
                                    </a:rPr>
                                    <m:t>𝑗</m:t>
                                  </m:r>
                                </m:sub>
                              </m:sSub>
                              <m:r>
                                <a:rPr lang="x-IV_mathan" altLang="zh-CN" sz="1600">
                                  <a:solidFill>
                                    <a:srgbClr val="000000"/>
                                  </a:solidFill>
                                  <a:latin typeface="Cambria Math" panose="02040503050406030204" pitchFamily="18" charset="0"/>
                                  <a:ea typeface="Cambria Math" panose="02040503050406030204" pitchFamily="18" charset="0"/>
                                </a:rPr>
                                <m:t>,</m:t>
                              </m:r>
                              <m:sSub>
                                <m:sSubPr>
                                  <m:ctrlPr>
                                    <a:rPr lang="x-IV_mathan" altLang="zh-CN" sz="1600" i="1">
                                      <a:solidFill>
                                        <a:srgbClr val="000000"/>
                                      </a:solidFill>
                                      <a:latin typeface="Cambria Math" panose="02040503050406030204" pitchFamily="18" charset="0"/>
                                      <a:ea typeface="Cambria Math" panose="02040503050406030204" pitchFamily="18" charset="0"/>
                                    </a:rPr>
                                  </m:ctrlPr>
                                </m:sSubPr>
                                <m:e>
                                  <m:r>
                                    <a:rPr lang="x-IV_mathan" altLang="zh-CN" sz="1600">
                                      <a:solidFill>
                                        <a:srgbClr val="000000"/>
                                      </a:solidFill>
                                      <a:latin typeface="Cambria Math" panose="02040503050406030204" pitchFamily="18" charset="0"/>
                                      <a:ea typeface="Cambria Math" panose="02040503050406030204" pitchFamily="18" charset="0"/>
                                    </a:rPr>
                                    <m:t>𝑣</m:t>
                                  </m:r>
                                </m:e>
                                <m:sub>
                                  <m:r>
                                    <a:rPr lang="x-IV_mathan" altLang="zh-CN" sz="1600">
                                      <a:solidFill>
                                        <a:srgbClr val="000000"/>
                                      </a:solidFill>
                                      <a:latin typeface="Cambria Math" panose="02040503050406030204" pitchFamily="18" charset="0"/>
                                      <a:ea typeface="Cambria Math" panose="02040503050406030204" pitchFamily="18" charset="0"/>
                                    </a:rPr>
                                    <m:t>𝑗</m:t>
                                  </m:r>
                                </m:sub>
                              </m:sSub>
                            </m:e>
                          </m:d>
                        </m:e>
                      </m:nary>
                      <m:sSub>
                        <m:sSubPr>
                          <m:ctrlPr>
                            <a:rPr lang="x-IV_mathan" altLang="zh-CN" sz="1600" i="1">
                              <a:solidFill>
                                <a:srgbClr val="000000"/>
                              </a:solidFill>
                              <a:latin typeface="Cambria Math" panose="02040503050406030204" pitchFamily="18" charset="0"/>
                              <a:ea typeface="Cambria Math" panose="02040503050406030204" pitchFamily="18" charset="0"/>
                            </a:rPr>
                          </m:ctrlPr>
                        </m:sSubPr>
                        <m:e>
                          <m:r>
                            <a:rPr lang="x-IV_mathan" altLang="zh-CN" sz="1600">
                              <a:solidFill>
                                <a:srgbClr val="000000"/>
                              </a:solidFill>
                              <a:latin typeface="Cambria Math" panose="02040503050406030204" pitchFamily="18" charset="0"/>
                              <a:ea typeface="Cambria Math" panose="02040503050406030204" pitchFamily="18" charset="0"/>
                            </a:rPr>
                            <m:t>𝑋</m:t>
                          </m:r>
                        </m:e>
                        <m:sub>
                          <m:r>
                            <a:rPr lang="x-IV_mathan" altLang="zh-CN" sz="1600">
                              <a:solidFill>
                                <a:srgbClr val="000000"/>
                              </a:solidFill>
                              <a:latin typeface="Cambria Math" panose="02040503050406030204" pitchFamily="18" charset="0"/>
                              <a:ea typeface="Cambria Math" panose="02040503050406030204" pitchFamily="18" charset="0"/>
                            </a:rPr>
                            <m:t>𝑖𝑗</m:t>
                          </m:r>
                        </m:sub>
                      </m:sSub>
                      <m:r>
                        <a:rPr lang="x-IV_mathan" altLang="zh-CN" sz="1600">
                          <a:solidFill>
                            <a:srgbClr val="000000"/>
                          </a:solidFill>
                          <a:latin typeface="Cambria Math" panose="02040503050406030204" pitchFamily="18" charset="0"/>
                          <a:ea typeface="Cambria Math" panose="02040503050406030204" pitchFamily="18" charset="0"/>
                        </a:rPr>
                        <m:t>+</m:t>
                      </m:r>
                      <m:sSub>
                        <m:sSubPr>
                          <m:ctrlPr>
                            <a:rPr lang="x-IV_mathan" altLang="zh-CN" sz="1600" i="1">
                              <a:solidFill>
                                <a:srgbClr val="000000"/>
                              </a:solidFill>
                              <a:latin typeface="Cambria Math" panose="02040503050406030204" pitchFamily="18" charset="0"/>
                              <a:ea typeface="Cambria Math" panose="02040503050406030204" pitchFamily="18" charset="0"/>
                            </a:rPr>
                          </m:ctrlPr>
                        </m:sSubPr>
                        <m:e>
                          <m:r>
                            <a:rPr lang="x-IV_mathan" altLang="zh-CN" sz="1600">
                              <a:solidFill>
                                <a:srgbClr val="000000"/>
                              </a:solidFill>
                              <a:latin typeface="Cambria Math" panose="02040503050406030204" pitchFamily="18" charset="0"/>
                              <a:ea typeface="Cambria Math" panose="02040503050406030204" pitchFamily="18" charset="0"/>
                            </a:rPr>
                            <m:t>𝜀</m:t>
                          </m:r>
                        </m:e>
                        <m:sub>
                          <m:r>
                            <a:rPr lang="x-IV_mathan" altLang="zh-CN" sz="1600">
                              <a:solidFill>
                                <a:srgbClr val="000000"/>
                              </a:solidFill>
                              <a:latin typeface="Cambria Math" panose="02040503050406030204" pitchFamily="18" charset="0"/>
                              <a:ea typeface="Cambria Math" panose="02040503050406030204" pitchFamily="18" charset="0"/>
                            </a:rPr>
                            <m:t>𝑗</m:t>
                          </m:r>
                        </m:sub>
                      </m:sSub>
                    </m:oMath>
                  </m:oMathPara>
                </a14:m>
                <a:endParaRPr lang="zh-CN" altLang="en-US" sz="1600" dirty="0"/>
              </a:p>
            </p:txBody>
          </p:sp>
        </mc:Choice>
        <mc:Fallback xmlns="">
          <p:sp>
            <p:nvSpPr>
              <p:cNvPr id="3" name="矩形 2">
                <a:extLst>
                  <a:ext uri="{FF2B5EF4-FFF2-40B4-BE49-F238E27FC236}">
                    <a16:creationId xmlns:a16="http://schemas.microsoft.com/office/drawing/2014/main" id="{86217A46-7590-45E3-B044-4A1F8DE1A64C}"/>
                  </a:ext>
                </a:extLst>
              </p:cNvPr>
              <p:cNvSpPr>
                <a:spLocks noRot="1" noChangeAspect="1" noMove="1" noResize="1" noEditPoints="1" noAdjustHandles="1" noChangeArrowheads="1" noChangeShapeType="1" noTextEdit="1"/>
              </p:cNvSpPr>
              <p:nvPr/>
            </p:nvSpPr>
            <p:spPr>
              <a:xfrm>
                <a:off x="380518" y="3732935"/>
                <a:ext cx="3504869" cy="784638"/>
              </a:xfrm>
              <a:prstGeom prst="rect">
                <a:avLst/>
              </a:prstGeom>
              <a:blipFill>
                <a:blip r:embed="rId4"/>
                <a:stretch>
                  <a:fillRect/>
                </a:stretch>
              </a:blipFill>
            </p:spPr>
            <p:txBody>
              <a:bodyPr/>
              <a:lstStyle/>
              <a:p>
                <a:r>
                  <a:rPr lang="zh-CN" altLang="en-US">
                    <a:noFill/>
                  </a:rPr>
                  <a:t> </a:t>
                </a:r>
              </a:p>
            </p:txBody>
          </p:sp>
        </mc:Fallback>
      </mc:AlternateContent>
      <p:grpSp>
        <p:nvGrpSpPr>
          <p:cNvPr id="50" name="组合 49">
            <a:extLst>
              <a:ext uri="{FF2B5EF4-FFF2-40B4-BE49-F238E27FC236}">
                <a16:creationId xmlns:a16="http://schemas.microsoft.com/office/drawing/2014/main" id="{C69B2F99-EF3E-425C-8440-A732E7F6F3C1}"/>
              </a:ext>
            </a:extLst>
          </p:cNvPr>
          <p:cNvGrpSpPr/>
          <p:nvPr/>
        </p:nvGrpSpPr>
        <p:grpSpPr>
          <a:xfrm>
            <a:off x="306570" y="2952727"/>
            <a:ext cx="2305692" cy="461665"/>
            <a:chOff x="-3" y="4326643"/>
            <a:chExt cx="2305692" cy="461665"/>
          </a:xfrm>
        </p:grpSpPr>
        <p:sp>
          <p:nvSpPr>
            <p:cNvPr id="51" name="矩形 50">
              <a:extLst>
                <a:ext uri="{FF2B5EF4-FFF2-40B4-BE49-F238E27FC236}">
                  <a16:creationId xmlns:a16="http://schemas.microsoft.com/office/drawing/2014/main" id="{E0573C68-7BCA-44E1-A274-42B8ADE24AED}"/>
                </a:ext>
              </a:extLst>
            </p:cNvPr>
            <p:cNvSpPr/>
            <p:nvPr/>
          </p:nvSpPr>
          <p:spPr>
            <a:xfrm>
              <a:off x="-3" y="4460785"/>
              <a:ext cx="193382" cy="1933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52" name="文本框 51">
              <a:extLst>
                <a:ext uri="{FF2B5EF4-FFF2-40B4-BE49-F238E27FC236}">
                  <a16:creationId xmlns:a16="http://schemas.microsoft.com/office/drawing/2014/main" id="{4F834F5C-D933-47B9-ABB0-918CC59D87EB}"/>
                </a:ext>
              </a:extLst>
            </p:cNvPr>
            <p:cNvSpPr txBox="1"/>
            <p:nvPr/>
          </p:nvSpPr>
          <p:spPr>
            <a:xfrm>
              <a:off x="193379" y="4326643"/>
              <a:ext cx="2112310" cy="461665"/>
            </a:xfrm>
            <a:prstGeom prst="rect">
              <a:avLst/>
            </a:prstGeom>
            <a:noFill/>
          </p:spPr>
          <p:txBody>
            <a:bodyPr wrap="none" rtlCol="0">
              <a:spAutoFit/>
            </a:bodyPr>
            <a:lstStyle/>
            <a:p>
              <a:r>
                <a:rPr lang="en-US" altLang="zh-CN" sz="2400" dirty="0">
                  <a:latin typeface="Helvetica" panose="020B0604020202020204" pitchFamily="34" charset="0"/>
                  <a:cs typeface="Helvetica" panose="020B0604020202020204" pitchFamily="34" charset="0"/>
                </a:rPr>
                <a:t>MGRW model</a:t>
              </a:r>
              <a:endParaRPr lang="en-US" altLang="zh-CN" sz="2400" dirty="0">
                <a:latin typeface="Helvetica" panose="020B0604020202020204" pitchFamily="34" charset="0"/>
                <a:ea typeface="+mj-ea"/>
                <a:cs typeface="Helvetica" panose="020B0604020202020204" pitchFamily="34" charset="0"/>
              </a:endParaRPr>
            </a:p>
          </p:txBody>
        </p:sp>
      </p:grpSp>
      <mc:AlternateContent xmlns:mc="http://schemas.openxmlformats.org/markup-compatibility/2006" xmlns:a14="http://schemas.microsoft.com/office/drawing/2010/main">
        <mc:Choice Requires="a14">
          <p:sp>
            <p:nvSpPr>
              <p:cNvPr id="53" name="矩形 52">
                <a:extLst>
                  <a:ext uri="{FF2B5EF4-FFF2-40B4-BE49-F238E27FC236}">
                    <a16:creationId xmlns:a16="http://schemas.microsoft.com/office/drawing/2014/main" id="{E0872299-0DCB-457A-9C5D-F694E46B8A74}"/>
                  </a:ext>
                </a:extLst>
              </p:cNvPr>
              <p:cNvSpPr/>
              <p:nvPr/>
            </p:nvSpPr>
            <p:spPr>
              <a:xfrm>
                <a:off x="1121051" y="1446345"/>
                <a:ext cx="1648335" cy="78463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x-IV_mathan" altLang="zh-CN" sz="1600" i="1">
                              <a:solidFill>
                                <a:srgbClr val="000000"/>
                              </a:solidFill>
                              <a:latin typeface="Cambria Math" panose="02040503050406030204" pitchFamily="18" charset="0"/>
                              <a:ea typeface="Cambria Math" panose="02040503050406030204" pitchFamily="18" charset="0"/>
                            </a:rPr>
                          </m:ctrlPr>
                        </m:sSubPr>
                        <m:e>
                          <m:r>
                            <a:rPr lang="x-IV_mathan" altLang="zh-CN" sz="1600">
                              <a:solidFill>
                                <a:srgbClr val="000000"/>
                              </a:solidFill>
                              <a:latin typeface="Cambria Math" panose="02040503050406030204" pitchFamily="18" charset="0"/>
                              <a:ea typeface="Cambria Math" panose="02040503050406030204" pitchFamily="18" charset="0"/>
                            </a:rPr>
                            <m:t>𝑦</m:t>
                          </m:r>
                        </m:e>
                        <m:sub>
                          <m:r>
                            <a:rPr lang="x-IV_mathan" altLang="zh-CN" sz="1600">
                              <a:solidFill>
                                <a:srgbClr val="000000"/>
                              </a:solidFill>
                              <a:latin typeface="Cambria Math" panose="02040503050406030204" pitchFamily="18" charset="0"/>
                              <a:ea typeface="Cambria Math" panose="02040503050406030204" pitchFamily="18" charset="0"/>
                            </a:rPr>
                            <m:t>𝑗</m:t>
                          </m:r>
                        </m:sub>
                      </m:sSub>
                      <m:r>
                        <a:rPr lang="x-IV_mathan" altLang="zh-CN" sz="1600">
                          <a:solidFill>
                            <a:srgbClr val="000000"/>
                          </a:solidFill>
                          <a:latin typeface="Cambria Math" panose="02040503050406030204" pitchFamily="18" charset="0"/>
                          <a:ea typeface="Cambria Math" panose="02040503050406030204" pitchFamily="18" charset="0"/>
                        </a:rPr>
                        <m:t>=</m:t>
                      </m:r>
                      <m:nary>
                        <m:naryPr>
                          <m:chr m:val="∑"/>
                          <m:ctrlPr>
                            <a:rPr lang="x-IV_mathan" altLang="zh-CN" sz="1600" i="1">
                              <a:solidFill>
                                <a:srgbClr val="000000"/>
                              </a:solidFill>
                              <a:latin typeface="Cambria Math" panose="02040503050406030204" pitchFamily="18" charset="0"/>
                              <a:ea typeface="Cambria Math" panose="02040503050406030204" pitchFamily="18" charset="0"/>
                            </a:rPr>
                          </m:ctrlPr>
                        </m:naryPr>
                        <m:sub>
                          <m:r>
                            <a:rPr lang="x-IV_mathan" altLang="zh-CN" sz="1600">
                              <a:solidFill>
                                <a:srgbClr val="000000"/>
                              </a:solidFill>
                              <a:latin typeface="Cambria Math" panose="02040503050406030204" pitchFamily="18" charset="0"/>
                              <a:ea typeface="Cambria Math" panose="02040503050406030204" pitchFamily="18" charset="0"/>
                            </a:rPr>
                            <m:t>𝑖</m:t>
                          </m:r>
                          <m:r>
                            <a:rPr lang="x-IV_mathan" altLang="zh-CN" sz="1600">
                              <a:solidFill>
                                <a:srgbClr val="000000"/>
                              </a:solidFill>
                              <a:latin typeface="Cambria Math" panose="02040503050406030204" pitchFamily="18" charset="0"/>
                              <a:ea typeface="Cambria Math" panose="02040503050406030204" pitchFamily="18" charset="0"/>
                            </a:rPr>
                            <m:t>=1</m:t>
                          </m:r>
                        </m:sub>
                        <m:sup>
                          <m:r>
                            <a:rPr lang="x-IV_mathan" altLang="zh-CN" sz="1600">
                              <a:solidFill>
                                <a:srgbClr val="000000"/>
                              </a:solidFill>
                              <a:latin typeface="Cambria Math" panose="02040503050406030204" pitchFamily="18" charset="0"/>
                              <a:ea typeface="Cambria Math" panose="02040503050406030204" pitchFamily="18" charset="0"/>
                            </a:rPr>
                            <m:t>𝑃</m:t>
                          </m:r>
                        </m:sup>
                        <m:e>
                          <m:sSub>
                            <m:sSubPr>
                              <m:ctrlPr>
                                <a:rPr lang="x-IV_mathan" altLang="zh-CN" sz="1600" i="1">
                                  <a:solidFill>
                                    <a:srgbClr val="000000"/>
                                  </a:solidFill>
                                  <a:latin typeface="Cambria Math" panose="02040503050406030204" pitchFamily="18" charset="0"/>
                                  <a:ea typeface="Cambria Math" panose="02040503050406030204" pitchFamily="18" charset="0"/>
                                </a:rPr>
                              </m:ctrlPr>
                            </m:sSubPr>
                            <m:e>
                              <m:r>
                                <a:rPr lang="x-IV_mathan" altLang="zh-CN" sz="1600">
                                  <a:solidFill>
                                    <a:srgbClr val="000000"/>
                                  </a:solidFill>
                                  <a:latin typeface="Cambria Math" panose="02040503050406030204" pitchFamily="18" charset="0"/>
                                  <a:ea typeface="Cambria Math" panose="02040503050406030204" pitchFamily="18" charset="0"/>
                                </a:rPr>
                                <m:t>𝑋</m:t>
                              </m:r>
                            </m:e>
                            <m:sub>
                              <m:r>
                                <a:rPr lang="x-IV_mathan" altLang="zh-CN" sz="1600">
                                  <a:solidFill>
                                    <a:srgbClr val="000000"/>
                                  </a:solidFill>
                                  <a:latin typeface="Cambria Math" panose="02040503050406030204" pitchFamily="18" charset="0"/>
                                  <a:ea typeface="Cambria Math" panose="02040503050406030204" pitchFamily="18" charset="0"/>
                                </a:rPr>
                                <m:t>𝑖𝑗</m:t>
                              </m:r>
                            </m:sub>
                          </m:sSub>
                        </m:e>
                      </m:nary>
                      <m:r>
                        <a:rPr lang="x-IV_mathan" altLang="zh-CN" sz="1600">
                          <a:solidFill>
                            <a:srgbClr val="000000"/>
                          </a:solidFill>
                          <a:latin typeface="Cambria Math" panose="02040503050406030204" pitchFamily="18" charset="0"/>
                          <a:ea typeface="Cambria Math" panose="02040503050406030204" pitchFamily="18" charset="0"/>
                        </a:rPr>
                        <m:t>+</m:t>
                      </m:r>
                      <m:sSub>
                        <m:sSubPr>
                          <m:ctrlPr>
                            <a:rPr lang="x-IV_mathan" altLang="zh-CN" sz="1600" i="1">
                              <a:solidFill>
                                <a:srgbClr val="000000"/>
                              </a:solidFill>
                              <a:latin typeface="Cambria Math" panose="02040503050406030204" pitchFamily="18" charset="0"/>
                              <a:ea typeface="Cambria Math" panose="02040503050406030204" pitchFamily="18" charset="0"/>
                            </a:rPr>
                          </m:ctrlPr>
                        </m:sSubPr>
                        <m:e>
                          <m:r>
                            <a:rPr lang="x-IV_mathan" altLang="zh-CN" sz="1600">
                              <a:solidFill>
                                <a:srgbClr val="000000"/>
                              </a:solidFill>
                              <a:latin typeface="Cambria Math" panose="02040503050406030204" pitchFamily="18" charset="0"/>
                              <a:ea typeface="Cambria Math" panose="02040503050406030204" pitchFamily="18" charset="0"/>
                            </a:rPr>
                            <m:t>𝜀</m:t>
                          </m:r>
                        </m:e>
                        <m:sub>
                          <m:r>
                            <a:rPr lang="x-IV_mathan" altLang="zh-CN" sz="1600">
                              <a:solidFill>
                                <a:srgbClr val="000000"/>
                              </a:solidFill>
                              <a:latin typeface="Cambria Math" panose="02040503050406030204" pitchFamily="18" charset="0"/>
                              <a:ea typeface="Cambria Math" panose="02040503050406030204" pitchFamily="18" charset="0"/>
                            </a:rPr>
                            <m:t>𝑗</m:t>
                          </m:r>
                        </m:sub>
                      </m:sSub>
                    </m:oMath>
                  </m:oMathPara>
                </a14:m>
                <a:endParaRPr lang="zh-CN" altLang="en-US" sz="1600" dirty="0"/>
              </a:p>
            </p:txBody>
          </p:sp>
        </mc:Choice>
        <mc:Fallback xmlns="">
          <p:sp>
            <p:nvSpPr>
              <p:cNvPr id="53" name="矩形 52">
                <a:extLst>
                  <a:ext uri="{FF2B5EF4-FFF2-40B4-BE49-F238E27FC236}">
                    <a16:creationId xmlns:a16="http://schemas.microsoft.com/office/drawing/2014/main" id="{E0872299-0DCB-457A-9C5D-F694E46B8A74}"/>
                  </a:ext>
                </a:extLst>
              </p:cNvPr>
              <p:cNvSpPr>
                <a:spLocks noRot="1" noChangeAspect="1" noMove="1" noResize="1" noEditPoints="1" noAdjustHandles="1" noChangeArrowheads="1" noChangeShapeType="1" noTextEdit="1"/>
              </p:cNvSpPr>
              <p:nvPr/>
            </p:nvSpPr>
            <p:spPr>
              <a:xfrm>
                <a:off x="1121051" y="1446345"/>
                <a:ext cx="1648335" cy="784638"/>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A31F9C8B-9943-4CA9-8295-AA6AB2A85676}"/>
                  </a:ext>
                </a:extLst>
              </p:cNvPr>
              <p:cNvSpPr txBox="1"/>
              <p:nvPr/>
            </p:nvSpPr>
            <p:spPr>
              <a:xfrm>
                <a:off x="115205" y="5105196"/>
                <a:ext cx="4035494" cy="584775"/>
              </a:xfrm>
              <a:prstGeom prst="rect">
                <a:avLst/>
              </a:prstGeom>
              <a:noFill/>
            </p:spPr>
            <p:txBody>
              <a:bodyPr wrap="square" rtlCol="0">
                <a:spAutoFit/>
              </a:bodyPr>
              <a:lstStyle/>
              <a:p>
                <a:pPr algn="ctr"/>
                <a14:m>
                  <m:oMath xmlns:m="http://schemas.openxmlformats.org/officeDocument/2006/math">
                    <m:r>
                      <a:rPr lang="zh-CN" altLang="en-US" sz="1600" i="1" smtClean="0">
                        <a:latin typeface="Cambria Math" panose="02040503050406030204" pitchFamily="18" charset="0"/>
                      </a:rPr>
                      <m:t>𝛽</m:t>
                    </m:r>
                  </m:oMath>
                </a14:m>
                <a:r>
                  <a:rPr lang="en-US" altLang="zh-CN" sz="1600" dirty="0">
                    <a:latin typeface="Helvetica" panose="020B0604020202020204" pitchFamily="34" charset="0"/>
                    <a:cs typeface="Helvetica" panose="020B0604020202020204" pitchFamily="34" charset="0"/>
                  </a:rPr>
                  <a:t> means the weight at the coordinate of </a:t>
                </a:r>
                <a14:m>
                  <m:oMath xmlns:m="http://schemas.openxmlformats.org/officeDocument/2006/math">
                    <m:d>
                      <m:dPr>
                        <m:ctrlPr>
                          <a:rPr lang="en-US" altLang="zh-CN" sz="1600" i="1">
                            <a:latin typeface="Cambria Math" panose="02040503050406030204" pitchFamily="18" charset="0"/>
                          </a:rPr>
                        </m:ctrlPr>
                      </m:dPr>
                      <m:e>
                        <m:r>
                          <a:rPr lang="en-US" altLang="zh-CN" sz="1600" i="1">
                            <a:latin typeface="Cambria Math" panose="02040503050406030204" pitchFamily="18" charset="0"/>
                          </a:rPr>
                          <m:t>𝑢</m:t>
                        </m:r>
                        <m:r>
                          <a:rPr lang="en-US" altLang="zh-CN" sz="1600" i="1">
                            <a:latin typeface="Cambria Math" panose="02040503050406030204" pitchFamily="18" charset="0"/>
                          </a:rPr>
                          <m:t>,</m:t>
                        </m:r>
                        <m:r>
                          <a:rPr lang="en-US" altLang="zh-CN" sz="1600" i="1">
                            <a:latin typeface="Cambria Math" panose="02040503050406030204" pitchFamily="18" charset="0"/>
                          </a:rPr>
                          <m:t>𝑣</m:t>
                        </m:r>
                      </m:e>
                    </m:d>
                  </m:oMath>
                </a14:m>
                <a:r>
                  <a:rPr lang="zh-CN" altLang="en-US" sz="1600" dirty="0"/>
                  <a:t> </a:t>
                </a:r>
              </a:p>
            </p:txBody>
          </p:sp>
        </mc:Choice>
        <mc:Fallback xmlns="">
          <p:sp>
            <p:nvSpPr>
              <p:cNvPr id="6" name="文本框 5">
                <a:extLst>
                  <a:ext uri="{FF2B5EF4-FFF2-40B4-BE49-F238E27FC236}">
                    <a16:creationId xmlns:a16="http://schemas.microsoft.com/office/drawing/2014/main" id="{A31F9C8B-9943-4CA9-8295-AA6AB2A85676}"/>
                  </a:ext>
                </a:extLst>
              </p:cNvPr>
              <p:cNvSpPr txBox="1">
                <a:spLocks noRot="1" noChangeAspect="1" noMove="1" noResize="1" noEditPoints="1" noAdjustHandles="1" noChangeArrowheads="1" noChangeShapeType="1" noTextEdit="1"/>
              </p:cNvSpPr>
              <p:nvPr/>
            </p:nvSpPr>
            <p:spPr>
              <a:xfrm>
                <a:off x="115205" y="5105196"/>
                <a:ext cx="4035494" cy="584775"/>
              </a:xfrm>
              <a:prstGeom prst="rect">
                <a:avLst/>
              </a:prstGeom>
              <a:blipFill>
                <a:blip r:embed="rId6"/>
                <a:stretch>
                  <a:fillRect t="-31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7539325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Residual Analysis</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chemeClr val="accent5"/>
          </a:solidFill>
          <a:ln w="28575" cap="flat">
            <a:solidFill>
              <a:schemeClr val="accent5"/>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800" dirty="0">
                <a:solidFill>
                  <a:schemeClr val="bg1"/>
                </a:solidFill>
                <a:latin typeface="Helvetica" panose="020B0604020202020204" pitchFamily="34" charset="0"/>
                <a:cs typeface="Helvetica" panose="020B0604020202020204" pitchFamily="34" charset="0"/>
                <a:sym typeface="Helvetica Light"/>
              </a:rPr>
              <a:t>4.5</a:t>
            </a:r>
            <a:endParaRPr kumimoji="0" lang="zh-CN" altLang="en-US" sz="2800" b="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7B57E55C-CA90-4140-B1D5-F68B53DBA005}"/>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4 - Influencing Factors on Transit Ridership at Station Level</a:t>
            </a:r>
            <a:endParaRPr lang="en-US" altLang="zh-CN" sz="1400" i="1" dirty="0">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43D94158-2CEB-40D9-AEE5-2214F1A5089C}"/>
              </a:ext>
            </a:extLst>
          </p:cNvPr>
          <p:cNvSpPr>
            <a:spLocks noGrp="1"/>
          </p:cNvSpPr>
          <p:nvPr>
            <p:ph type="sldNum" sz="quarter" idx="12"/>
          </p:nvPr>
        </p:nvSpPr>
        <p:spPr/>
        <p:txBody>
          <a:bodyPr/>
          <a:lstStyle/>
          <a:p>
            <a:fld id="{A17BB91D-344C-44E0-9148-DFE0CFF5CFC9}" type="slidenum">
              <a:rPr lang="zh-CN" altLang="en-US" smtClean="0">
                <a:solidFill>
                  <a:schemeClr val="tx1"/>
                </a:solidFill>
              </a:rPr>
              <a:t>97</a:t>
            </a:fld>
            <a:endParaRPr lang="zh-CN" altLang="en-US">
              <a:solidFill>
                <a:schemeClr val="tx1"/>
              </a:solidFill>
            </a:endParaRPr>
          </a:p>
        </p:txBody>
      </p:sp>
      <p:pic>
        <p:nvPicPr>
          <p:cNvPr id="20" name="图片 19">
            <a:extLst>
              <a:ext uri="{FF2B5EF4-FFF2-40B4-BE49-F238E27FC236}">
                <a16:creationId xmlns:a16="http://schemas.microsoft.com/office/drawing/2014/main" id="{FD3E00A6-99E0-43DC-968D-9C03FBE4424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2291" r="10833" b="2731"/>
          <a:stretch/>
        </p:blipFill>
        <p:spPr>
          <a:xfrm>
            <a:off x="270129" y="986067"/>
            <a:ext cx="2807999" cy="2270569"/>
          </a:xfrm>
          <a:prstGeom prst="rect">
            <a:avLst/>
          </a:prstGeom>
        </p:spPr>
      </p:pic>
      <p:sp>
        <p:nvSpPr>
          <p:cNvPr id="21" name="文本框 20">
            <a:extLst>
              <a:ext uri="{FF2B5EF4-FFF2-40B4-BE49-F238E27FC236}">
                <a16:creationId xmlns:a16="http://schemas.microsoft.com/office/drawing/2014/main" id="{E62EC322-B2F8-4989-9768-C5EBF75F6C6F}"/>
              </a:ext>
            </a:extLst>
          </p:cNvPr>
          <p:cNvSpPr txBox="1"/>
          <p:nvPr/>
        </p:nvSpPr>
        <p:spPr>
          <a:xfrm>
            <a:off x="378203" y="3230003"/>
            <a:ext cx="2672783" cy="338554"/>
          </a:xfrm>
          <a:prstGeom prst="rect">
            <a:avLst/>
          </a:prstGeom>
          <a:noFill/>
        </p:spPr>
        <p:txBody>
          <a:bodyPr wrap="none" rtlCol="0">
            <a:spAutoFit/>
          </a:bodyPr>
          <a:lstStyle/>
          <a:p>
            <a:pPr algn="ctr"/>
            <a:r>
              <a:rPr lang="en-US" altLang="zh-CN" sz="1600" dirty="0">
                <a:latin typeface="Helvetica" panose="020B0604020202020204" pitchFamily="34" charset="0"/>
                <a:cs typeface="Helvetica" panose="020B0604020202020204" pitchFamily="34" charset="0"/>
              </a:rPr>
              <a:t>Transportation Facility Area</a:t>
            </a:r>
            <a:endParaRPr lang="zh-CN" altLang="en-US" sz="1600" dirty="0">
              <a:latin typeface="Helvetica" panose="020B0604020202020204" pitchFamily="34" charset="0"/>
              <a:cs typeface="Helvetica" panose="020B0604020202020204" pitchFamily="34" charset="0"/>
            </a:endParaRPr>
          </a:p>
        </p:txBody>
      </p:sp>
      <p:pic>
        <p:nvPicPr>
          <p:cNvPr id="22" name="图片 21">
            <a:extLst>
              <a:ext uri="{FF2B5EF4-FFF2-40B4-BE49-F238E27FC236}">
                <a16:creationId xmlns:a16="http://schemas.microsoft.com/office/drawing/2014/main" id="{B0E84080-D772-47C0-9721-DEB25CF3749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2292" r="10832" b="449"/>
          <a:stretch/>
        </p:blipFill>
        <p:spPr>
          <a:xfrm>
            <a:off x="5907226" y="906166"/>
            <a:ext cx="2808000" cy="2323837"/>
          </a:xfrm>
          <a:prstGeom prst="rect">
            <a:avLst/>
          </a:prstGeom>
        </p:spPr>
      </p:pic>
      <p:sp>
        <p:nvSpPr>
          <p:cNvPr id="23" name="文本框 22">
            <a:extLst>
              <a:ext uri="{FF2B5EF4-FFF2-40B4-BE49-F238E27FC236}">
                <a16:creationId xmlns:a16="http://schemas.microsoft.com/office/drawing/2014/main" id="{BE5AC883-BADC-4EEF-89FF-514CAE775588}"/>
              </a:ext>
            </a:extLst>
          </p:cNvPr>
          <p:cNvSpPr txBox="1"/>
          <p:nvPr/>
        </p:nvSpPr>
        <p:spPr>
          <a:xfrm>
            <a:off x="6649025" y="3230003"/>
            <a:ext cx="1391728" cy="338554"/>
          </a:xfrm>
          <a:prstGeom prst="rect">
            <a:avLst/>
          </a:prstGeom>
          <a:noFill/>
        </p:spPr>
        <p:txBody>
          <a:bodyPr wrap="none" rtlCol="0">
            <a:spAutoFit/>
          </a:bodyPr>
          <a:lstStyle/>
          <a:p>
            <a:pPr algn="ctr"/>
            <a:r>
              <a:rPr lang="en-US" altLang="zh-CN" sz="1600" dirty="0">
                <a:latin typeface="Helvetica" panose="020B0604020202020204" pitchFamily="34" charset="0"/>
                <a:cs typeface="Helvetica" panose="020B0604020202020204" pitchFamily="34" charset="0"/>
              </a:rPr>
              <a:t>Bus Capacity</a:t>
            </a:r>
            <a:endParaRPr lang="zh-CN" altLang="en-US" sz="1600" dirty="0">
              <a:latin typeface="Helvetica" panose="020B0604020202020204" pitchFamily="34" charset="0"/>
              <a:cs typeface="Helvetica" panose="020B0604020202020204" pitchFamily="34" charset="0"/>
            </a:endParaRPr>
          </a:p>
        </p:txBody>
      </p:sp>
      <p:pic>
        <p:nvPicPr>
          <p:cNvPr id="24" name="图片 23">
            <a:extLst>
              <a:ext uri="{FF2B5EF4-FFF2-40B4-BE49-F238E27FC236}">
                <a16:creationId xmlns:a16="http://schemas.microsoft.com/office/drawing/2014/main" id="{79AA3824-D74C-4101-82FF-CC265F49BDB6}"/>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2291" t="1" r="10834" b="448"/>
          <a:stretch/>
        </p:blipFill>
        <p:spPr>
          <a:xfrm>
            <a:off x="3078129" y="959434"/>
            <a:ext cx="2808000" cy="2323837"/>
          </a:xfrm>
          <a:prstGeom prst="rect">
            <a:avLst/>
          </a:prstGeom>
        </p:spPr>
      </p:pic>
      <p:sp>
        <p:nvSpPr>
          <p:cNvPr id="25" name="文本框 24">
            <a:extLst>
              <a:ext uri="{FF2B5EF4-FFF2-40B4-BE49-F238E27FC236}">
                <a16:creationId xmlns:a16="http://schemas.microsoft.com/office/drawing/2014/main" id="{513F496D-C456-4F60-8B48-4A75AB3DA2AC}"/>
              </a:ext>
            </a:extLst>
          </p:cNvPr>
          <p:cNvSpPr txBox="1"/>
          <p:nvPr/>
        </p:nvSpPr>
        <p:spPr>
          <a:xfrm>
            <a:off x="3666905" y="3230003"/>
            <a:ext cx="1697773" cy="338554"/>
          </a:xfrm>
          <a:prstGeom prst="rect">
            <a:avLst/>
          </a:prstGeom>
          <a:noFill/>
        </p:spPr>
        <p:txBody>
          <a:bodyPr wrap="none" rtlCol="0">
            <a:spAutoFit/>
          </a:bodyPr>
          <a:lstStyle/>
          <a:p>
            <a:pPr algn="ctr"/>
            <a:r>
              <a:rPr lang="en-US" altLang="zh-CN" sz="1600" dirty="0">
                <a:latin typeface="Helvetica" panose="020B0604020202020204" pitchFamily="34" charset="0"/>
                <a:cs typeface="Helvetica" panose="020B0604020202020204" pitchFamily="34" charset="0"/>
              </a:rPr>
              <a:t>Bus Accessibility</a:t>
            </a:r>
            <a:endParaRPr lang="zh-CN" altLang="en-US" sz="1600" dirty="0">
              <a:latin typeface="Helvetica" panose="020B0604020202020204" pitchFamily="34" charset="0"/>
              <a:cs typeface="Helvetica" panose="020B0604020202020204" pitchFamily="34" charset="0"/>
            </a:endParaRPr>
          </a:p>
        </p:txBody>
      </p:sp>
      <p:pic>
        <p:nvPicPr>
          <p:cNvPr id="26" name="图片 25">
            <a:extLst>
              <a:ext uri="{FF2B5EF4-FFF2-40B4-BE49-F238E27FC236}">
                <a16:creationId xmlns:a16="http://schemas.microsoft.com/office/drawing/2014/main" id="{5E1E60EB-6C43-410A-93C3-A9728005D93C}"/>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2291" t="1" r="10834" b="448"/>
          <a:stretch/>
        </p:blipFill>
        <p:spPr>
          <a:xfrm>
            <a:off x="342900" y="3760908"/>
            <a:ext cx="2808000" cy="2323838"/>
          </a:xfrm>
          <a:prstGeom prst="rect">
            <a:avLst/>
          </a:prstGeom>
        </p:spPr>
      </p:pic>
      <p:sp>
        <p:nvSpPr>
          <p:cNvPr id="27" name="文本框 26">
            <a:extLst>
              <a:ext uri="{FF2B5EF4-FFF2-40B4-BE49-F238E27FC236}">
                <a16:creationId xmlns:a16="http://schemas.microsoft.com/office/drawing/2014/main" id="{5A8E207A-D46A-411B-84C5-B18BA8AB1DD1}"/>
              </a:ext>
            </a:extLst>
          </p:cNvPr>
          <p:cNvSpPr txBox="1"/>
          <p:nvPr/>
        </p:nvSpPr>
        <p:spPr>
          <a:xfrm>
            <a:off x="541422" y="6061653"/>
            <a:ext cx="2335896" cy="338554"/>
          </a:xfrm>
          <a:prstGeom prst="rect">
            <a:avLst/>
          </a:prstGeom>
          <a:noFill/>
        </p:spPr>
        <p:txBody>
          <a:bodyPr wrap="none" rtlCol="0">
            <a:spAutoFit/>
          </a:bodyPr>
          <a:lstStyle/>
          <a:p>
            <a:pPr algn="ctr"/>
            <a:r>
              <a:rPr lang="en-US" altLang="zh-CN" sz="1600" dirty="0">
                <a:latin typeface="Helvetica" panose="020B0604020202020204" pitchFamily="34" charset="0"/>
                <a:cs typeface="Helvetica" panose="020B0604020202020204" pitchFamily="34" charset="0"/>
              </a:rPr>
              <a:t>Population Job Balance</a:t>
            </a:r>
            <a:endParaRPr lang="zh-CN" altLang="en-US" sz="1600" dirty="0">
              <a:latin typeface="Helvetica" panose="020B0604020202020204" pitchFamily="34" charset="0"/>
              <a:cs typeface="Helvetica" panose="020B0604020202020204" pitchFamily="34" charset="0"/>
            </a:endParaRPr>
          </a:p>
        </p:txBody>
      </p:sp>
      <p:pic>
        <p:nvPicPr>
          <p:cNvPr id="28" name="图片 27">
            <a:extLst>
              <a:ext uri="{FF2B5EF4-FFF2-40B4-BE49-F238E27FC236}">
                <a16:creationId xmlns:a16="http://schemas.microsoft.com/office/drawing/2014/main" id="{FDF71CE8-A4A3-4216-B964-7FC1AB9BDB95}"/>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12291" t="1" r="10834" b="448"/>
          <a:stretch/>
        </p:blipFill>
        <p:spPr>
          <a:xfrm>
            <a:off x="3168000" y="3760908"/>
            <a:ext cx="2808000" cy="2323838"/>
          </a:xfrm>
          <a:prstGeom prst="rect">
            <a:avLst/>
          </a:prstGeom>
        </p:spPr>
      </p:pic>
      <p:sp>
        <p:nvSpPr>
          <p:cNvPr id="29" name="文本框 28">
            <a:extLst>
              <a:ext uri="{FF2B5EF4-FFF2-40B4-BE49-F238E27FC236}">
                <a16:creationId xmlns:a16="http://schemas.microsoft.com/office/drawing/2014/main" id="{3637390A-C90C-4A1C-BAA9-0475E662FEAA}"/>
              </a:ext>
            </a:extLst>
          </p:cNvPr>
          <p:cNvSpPr txBox="1"/>
          <p:nvPr/>
        </p:nvSpPr>
        <p:spPr>
          <a:xfrm>
            <a:off x="3634491" y="6061653"/>
            <a:ext cx="1803379" cy="338554"/>
          </a:xfrm>
          <a:prstGeom prst="rect">
            <a:avLst/>
          </a:prstGeom>
          <a:noFill/>
        </p:spPr>
        <p:txBody>
          <a:bodyPr wrap="none" rtlCol="0">
            <a:spAutoFit/>
          </a:bodyPr>
          <a:lstStyle/>
          <a:p>
            <a:pPr algn="ctr"/>
            <a:r>
              <a:rPr lang="en-US" altLang="zh-CN" sz="1600" dirty="0">
                <a:latin typeface="Helvetica" panose="020B0604020202020204" pitchFamily="34" charset="0"/>
                <a:cs typeface="Helvetica" panose="020B0604020202020204" pitchFamily="34" charset="0"/>
              </a:rPr>
              <a:t>Tenant Proportion</a:t>
            </a:r>
            <a:endParaRPr lang="zh-CN" altLang="en-US" sz="1600" dirty="0">
              <a:latin typeface="Helvetica" panose="020B0604020202020204" pitchFamily="34" charset="0"/>
              <a:cs typeface="Helvetica" panose="020B0604020202020204" pitchFamily="34" charset="0"/>
            </a:endParaRPr>
          </a:p>
        </p:txBody>
      </p:sp>
      <p:sp>
        <p:nvSpPr>
          <p:cNvPr id="30" name="矩形 29">
            <a:extLst>
              <a:ext uri="{FF2B5EF4-FFF2-40B4-BE49-F238E27FC236}">
                <a16:creationId xmlns:a16="http://schemas.microsoft.com/office/drawing/2014/main" id="{62C74FAF-6ACC-46F6-BE56-C2506942CA6E}"/>
              </a:ext>
            </a:extLst>
          </p:cNvPr>
          <p:cNvSpPr/>
          <p:nvPr/>
        </p:nvSpPr>
        <p:spPr>
          <a:xfrm>
            <a:off x="6529346" y="4614207"/>
            <a:ext cx="333374" cy="228599"/>
          </a:xfrm>
          <a:prstGeom prst="rect">
            <a:avLst/>
          </a:prstGeom>
          <a:solidFill>
            <a:srgbClr val="000000"/>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Helvetica" panose="020B0604020202020204" pitchFamily="34" charset="0"/>
              <a:cs typeface="Helvetica" panose="020B0604020202020204" pitchFamily="34" charset="0"/>
            </a:endParaRPr>
          </a:p>
        </p:txBody>
      </p:sp>
      <p:sp>
        <p:nvSpPr>
          <p:cNvPr id="31" name="矩形 30">
            <a:extLst>
              <a:ext uri="{FF2B5EF4-FFF2-40B4-BE49-F238E27FC236}">
                <a16:creationId xmlns:a16="http://schemas.microsoft.com/office/drawing/2014/main" id="{059B770C-E72A-4502-B09A-56B76D87875E}"/>
              </a:ext>
            </a:extLst>
          </p:cNvPr>
          <p:cNvSpPr/>
          <p:nvPr/>
        </p:nvSpPr>
        <p:spPr>
          <a:xfrm>
            <a:off x="6529346" y="5004732"/>
            <a:ext cx="333374" cy="228599"/>
          </a:xfrm>
          <a:prstGeom prst="rect">
            <a:avLst/>
          </a:prstGeom>
          <a:solidFill>
            <a:srgbClr val="E1E1E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Helvetica" panose="020B0604020202020204" pitchFamily="34" charset="0"/>
              <a:cs typeface="Helvetica" panose="020B0604020202020204" pitchFamily="34" charset="0"/>
            </a:endParaRPr>
          </a:p>
        </p:txBody>
      </p:sp>
      <p:sp>
        <p:nvSpPr>
          <p:cNvPr id="32" name="矩形 31">
            <a:extLst>
              <a:ext uri="{FF2B5EF4-FFF2-40B4-BE49-F238E27FC236}">
                <a16:creationId xmlns:a16="http://schemas.microsoft.com/office/drawing/2014/main" id="{2472A202-9B19-4407-BD0B-1B8F8FCB888F}"/>
              </a:ext>
            </a:extLst>
          </p:cNvPr>
          <p:cNvSpPr/>
          <p:nvPr/>
        </p:nvSpPr>
        <p:spPr>
          <a:xfrm>
            <a:off x="6529346" y="5395257"/>
            <a:ext cx="333374" cy="228599"/>
          </a:xfrm>
          <a:prstGeom prst="rect">
            <a:avLst/>
          </a:prstGeom>
          <a:solidFill>
            <a:srgbClr val="9C9C9C"/>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Helvetica" panose="020B0604020202020204" pitchFamily="34" charset="0"/>
              <a:cs typeface="Helvetica" panose="020B0604020202020204" pitchFamily="34" charset="0"/>
            </a:endParaRPr>
          </a:p>
        </p:txBody>
      </p:sp>
      <p:sp>
        <p:nvSpPr>
          <p:cNvPr id="33" name="矩形 32">
            <a:extLst>
              <a:ext uri="{FF2B5EF4-FFF2-40B4-BE49-F238E27FC236}">
                <a16:creationId xmlns:a16="http://schemas.microsoft.com/office/drawing/2014/main" id="{7875AB95-FD40-4D61-876D-D183E39A2C43}"/>
              </a:ext>
            </a:extLst>
          </p:cNvPr>
          <p:cNvSpPr/>
          <p:nvPr/>
        </p:nvSpPr>
        <p:spPr>
          <a:xfrm>
            <a:off x="6529346" y="5785782"/>
            <a:ext cx="333374" cy="228599"/>
          </a:xfrm>
          <a:prstGeom prst="rect">
            <a:avLst/>
          </a:prstGeom>
          <a:solidFill>
            <a:srgbClr val="4E4E4E"/>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Helvetica" panose="020B0604020202020204" pitchFamily="34" charset="0"/>
              <a:cs typeface="Helvetica" panose="020B0604020202020204" pitchFamily="34" charset="0"/>
            </a:endParaRPr>
          </a:p>
        </p:txBody>
      </p:sp>
      <p:sp>
        <p:nvSpPr>
          <p:cNvPr id="34" name="文本框 33">
            <a:extLst>
              <a:ext uri="{FF2B5EF4-FFF2-40B4-BE49-F238E27FC236}">
                <a16:creationId xmlns:a16="http://schemas.microsoft.com/office/drawing/2014/main" id="{842A7B4D-C575-485E-80B0-5EEF36DCE21A}"/>
              </a:ext>
            </a:extLst>
          </p:cNvPr>
          <p:cNvSpPr txBox="1"/>
          <p:nvPr/>
        </p:nvSpPr>
        <p:spPr>
          <a:xfrm>
            <a:off x="6996070" y="4574617"/>
            <a:ext cx="1983604" cy="338554"/>
          </a:xfrm>
          <a:prstGeom prst="rect">
            <a:avLst/>
          </a:prstGeom>
          <a:noFill/>
        </p:spPr>
        <p:txBody>
          <a:bodyPr wrap="square" rtlCol="0">
            <a:spAutoFit/>
          </a:bodyPr>
          <a:lstStyle/>
          <a:p>
            <a:r>
              <a:rPr lang="en-US" altLang="zh-CN" sz="1600" dirty="0">
                <a:latin typeface="Helvetica" panose="020B0604020202020204" pitchFamily="34" charset="0"/>
                <a:cs typeface="Helvetica" panose="020B0604020202020204" pitchFamily="34" charset="0"/>
              </a:rPr>
              <a:t>Not Significance</a:t>
            </a:r>
            <a:endParaRPr lang="zh-CN" altLang="en-US" sz="1600" dirty="0">
              <a:latin typeface="Helvetica" panose="020B0604020202020204" pitchFamily="34" charset="0"/>
              <a:cs typeface="Helvetica" panose="020B0604020202020204" pitchFamily="34" charset="0"/>
            </a:endParaRPr>
          </a:p>
        </p:txBody>
      </p:sp>
      <p:sp>
        <p:nvSpPr>
          <p:cNvPr id="35" name="文本框 34">
            <a:extLst>
              <a:ext uri="{FF2B5EF4-FFF2-40B4-BE49-F238E27FC236}">
                <a16:creationId xmlns:a16="http://schemas.microsoft.com/office/drawing/2014/main" id="{A8E2A1D5-C388-4B74-94DA-4601B0CA7D48}"/>
              </a:ext>
            </a:extLst>
          </p:cNvPr>
          <p:cNvSpPr txBox="1"/>
          <p:nvPr/>
        </p:nvSpPr>
        <p:spPr>
          <a:xfrm>
            <a:off x="6996070" y="4965142"/>
            <a:ext cx="1351105" cy="338554"/>
          </a:xfrm>
          <a:prstGeom prst="rect">
            <a:avLst/>
          </a:prstGeom>
          <a:noFill/>
        </p:spPr>
        <p:txBody>
          <a:bodyPr wrap="square" rtlCol="0">
            <a:spAutoFit/>
          </a:bodyPr>
          <a:lstStyle/>
          <a:p>
            <a:r>
              <a:rPr lang="en-US" altLang="zh-CN" sz="1600" dirty="0">
                <a:latin typeface="Helvetica" panose="020B0604020202020204" pitchFamily="34" charset="0"/>
                <a:cs typeface="Helvetica" panose="020B0604020202020204" pitchFamily="34" charset="0"/>
              </a:rPr>
              <a:t>P = 0.01</a:t>
            </a:r>
            <a:endParaRPr lang="zh-CN" altLang="en-US" sz="1600" dirty="0">
              <a:latin typeface="Helvetica" panose="020B0604020202020204" pitchFamily="34" charset="0"/>
              <a:cs typeface="Helvetica" panose="020B0604020202020204" pitchFamily="34" charset="0"/>
            </a:endParaRPr>
          </a:p>
        </p:txBody>
      </p:sp>
      <p:sp>
        <p:nvSpPr>
          <p:cNvPr id="36" name="文本框 35">
            <a:extLst>
              <a:ext uri="{FF2B5EF4-FFF2-40B4-BE49-F238E27FC236}">
                <a16:creationId xmlns:a16="http://schemas.microsoft.com/office/drawing/2014/main" id="{F49085AE-A7DA-4BAB-B4C4-95487B9CF404}"/>
              </a:ext>
            </a:extLst>
          </p:cNvPr>
          <p:cNvSpPr txBox="1"/>
          <p:nvPr/>
        </p:nvSpPr>
        <p:spPr>
          <a:xfrm>
            <a:off x="6996070" y="5355667"/>
            <a:ext cx="1351105" cy="338554"/>
          </a:xfrm>
          <a:prstGeom prst="rect">
            <a:avLst/>
          </a:prstGeom>
          <a:noFill/>
        </p:spPr>
        <p:txBody>
          <a:bodyPr wrap="square" rtlCol="0">
            <a:spAutoFit/>
          </a:bodyPr>
          <a:lstStyle/>
          <a:p>
            <a:r>
              <a:rPr lang="en-US" altLang="zh-CN" sz="1600" dirty="0">
                <a:latin typeface="Helvetica" panose="020B0604020202020204" pitchFamily="34" charset="0"/>
                <a:cs typeface="Helvetica" panose="020B0604020202020204" pitchFamily="34" charset="0"/>
              </a:rPr>
              <a:t>P = 0.05</a:t>
            </a:r>
            <a:endParaRPr lang="zh-CN" altLang="en-US" sz="1600" dirty="0">
              <a:latin typeface="Helvetica" panose="020B0604020202020204" pitchFamily="34" charset="0"/>
              <a:cs typeface="Helvetica" panose="020B0604020202020204" pitchFamily="34" charset="0"/>
            </a:endParaRPr>
          </a:p>
        </p:txBody>
      </p:sp>
      <p:sp>
        <p:nvSpPr>
          <p:cNvPr id="37" name="文本框 36">
            <a:extLst>
              <a:ext uri="{FF2B5EF4-FFF2-40B4-BE49-F238E27FC236}">
                <a16:creationId xmlns:a16="http://schemas.microsoft.com/office/drawing/2014/main" id="{FBB7F8E8-8095-4418-AFFC-E233D13614C5}"/>
              </a:ext>
            </a:extLst>
          </p:cNvPr>
          <p:cNvSpPr txBox="1"/>
          <p:nvPr/>
        </p:nvSpPr>
        <p:spPr>
          <a:xfrm>
            <a:off x="6990585" y="5746192"/>
            <a:ext cx="1356590" cy="338554"/>
          </a:xfrm>
          <a:prstGeom prst="rect">
            <a:avLst/>
          </a:prstGeom>
          <a:noFill/>
        </p:spPr>
        <p:txBody>
          <a:bodyPr wrap="square" rtlCol="0">
            <a:spAutoFit/>
          </a:bodyPr>
          <a:lstStyle/>
          <a:p>
            <a:r>
              <a:rPr lang="en-US" altLang="zh-CN" sz="1600" dirty="0">
                <a:latin typeface="Helvetica" panose="020B0604020202020204" pitchFamily="34" charset="0"/>
                <a:cs typeface="Helvetica" panose="020B0604020202020204" pitchFamily="34" charset="0"/>
              </a:rPr>
              <a:t>P = 0.10</a:t>
            </a:r>
            <a:endParaRPr lang="zh-CN" altLang="en-US" sz="1600" dirty="0">
              <a:latin typeface="Helvetica" panose="020B0604020202020204" pitchFamily="34" charset="0"/>
              <a:cs typeface="Helvetica" panose="020B0604020202020204" pitchFamily="34" charset="0"/>
            </a:endParaRPr>
          </a:p>
        </p:txBody>
      </p:sp>
      <p:sp>
        <p:nvSpPr>
          <p:cNvPr id="38" name="矩形 37">
            <a:extLst>
              <a:ext uri="{FF2B5EF4-FFF2-40B4-BE49-F238E27FC236}">
                <a16:creationId xmlns:a16="http://schemas.microsoft.com/office/drawing/2014/main" id="{C7D63C07-DB59-4AC0-A930-8D3E6D30CF87}"/>
              </a:ext>
            </a:extLst>
          </p:cNvPr>
          <p:cNvSpPr/>
          <p:nvPr/>
        </p:nvSpPr>
        <p:spPr>
          <a:xfrm>
            <a:off x="6529346" y="4150098"/>
            <a:ext cx="1744388" cy="338554"/>
          </a:xfrm>
          <a:prstGeom prst="rect">
            <a:avLst/>
          </a:prstGeom>
        </p:spPr>
        <p:txBody>
          <a:bodyPr wrap="none">
            <a:spAutoFit/>
          </a:bodyPr>
          <a:lstStyle/>
          <a:p>
            <a:r>
              <a:rPr lang="en-US" altLang="zh-CN" sz="1600" dirty="0">
                <a:latin typeface="Helvetica" panose="020B0604020202020204" pitchFamily="34" charset="0"/>
                <a:cs typeface="Helvetica" panose="020B0604020202020204" pitchFamily="34" charset="0"/>
              </a:rPr>
              <a:t>Significance Map</a:t>
            </a:r>
          </a:p>
        </p:txBody>
      </p:sp>
      <p:grpSp>
        <p:nvGrpSpPr>
          <p:cNvPr id="45" name="组合 44">
            <a:extLst>
              <a:ext uri="{FF2B5EF4-FFF2-40B4-BE49-F238E27FC236}">
                <a16:creationId xmlns:a16="http://schemas.microsoft.com/office/drawing/2014/main" id="{B9CC8AC8-AE1D-4F31-8E51-50C8EE98EDE1}"/>
              </a:ext>
            </a:extLst>
          </p:cNvPr>
          <p:cNvGrpSpPr/>
          <p:nvPr/>
        </p:nvGrpSpPr>
        <p:grpSpPr>
          <a:xfrm>
            <a:off x="306570" y="591906"/>
            <a:ext cx="2724844" cy="461665"/>
            <a:chOff x="-3" y="4326643"/>
            <a:chExt cx="2724844" cy="461665"/>
          </a:xfrm>
        </p:grpSpPr>
        <p:sp>
          <p:nvSpPr>
            <p:cNvPr id="46" name="矩形 45">
              <a:extLst>
                <a:ext uri="{FF2B5EF4-FFF2-40B4-BE49-F238E27FC236}">
                  <a16:creationId xmlns:a16="http://schemas.microsoft.com/office/drawing/2014/main" id="{67D70046-F790-40FC-A5A0-50B0A3577E0A}"/>
                </a:ext>
              </a:extLst>
            </p:cNvPr>
            <p:cNvSpPr/>
            <p:nvPr/>
          </p:nvSpPr>
          <p:spPr>
            <a:xfrm>
              <a:off x="-3" y="4460785"/>
              <a:ext cx="193382" cy="1933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47" name="文本框 46">
              <a:extLst>
                <a:ext uri="{FF2B5EF4-FFF2-40B4-BE49-F238E27FC236}">
                  <a16:creationId xmlns:a16="http://schemas.microsoft.com/office/drawing/2014/main" id="{B0EF4AB7-7B80-48ED-80BA-340E44E6337C}"/>
                </a:ext>
              </a:extLst>
            </p:cNvPr>
            <p:cNvSpPr txBox="1"/>
            <p:nvPr/>
          </p:nvSpPr>
          <p:spPr>
            <a:xfrm>
              <a:off x="193379" y="4326643"/>
              <a:ext cx="2531462" cy="461665"/>
            </a:xfrm>
            <a:prstGeom prst="rect">
              <a:avLst/>
            </a:prstGeom>
            <a:noFill/>
          </p:spPr>
          <p:txBody>
            <a:bodyPr wrap="none" rtlCol="0">
              <a:spAutoFit/>
            </a:bodyPr>
            <a:lstStyle/>
            <a:p>
              <a:r>
                <a:rPr lang="en-US" altLang="zh-CN" sz="2400" dirty="0">
                  <a:latin typeface="Helvetica" panose="020B0604020202020204" pitchFamily="34" charset="0"/>
                  <a:ea typeface="+mj-ea"/>
                  <a:cs typeface="Helvetica" panose="020B0604020202020204" pitchFamily="34" charset="0"/>
                </a:rPr>
                <a:t>Significance Map</a:t>
              </a:r>
            </a:p>
          </p:txBody>
        </p:sp>
      </p:grpSp>
    </p:spTree>
    <p:extLst>
      <p:ext uri="{BB962C8B-B14F-4D97-AF65-F5344CB8AC3E}">
        <p14:creationId xmlns:p14="http://schemas.microsoft.com/office/powerpoint/2010/main" val="10694919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 name="矩形 46">
            <a:extLst>
              <a:ext uri="{FF2B5EF4-FFF2-40B4-BE49-F238E27FC236}">
                <a16:creationId xmlns:a16="http://schemas.microsoft.com/office/drawing/2014/main" id="{5EF831DA-BFFC-48E9-A800-03775B582B00}"/>
              </a:ext>
            </a:extLst>
          </p:cNvPr>
          <p:cNvSpPr/>
          <p:nvPr/>
        </p:nvSpPr>
        <p:spPr>
          <a:xfrm>
            <a:off x="0" y="533479"/>
            <a:ext cx="9144000" cy="3077209"/>
          </a:xfrm>
          <a:prstGeom prst="rect">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elvetica" panose="020B0604020202020204" pitchFamily="34" charset="0"/>
              <a:cs typeface="Helvetica" panose="020B0604020202020204" pitchFamily="34" charset="0"/>
            </a:endParaRPr>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Conclusion</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chemeClr val="accent5"/>
          </a:solidFill>
          <a:ln w="28575" cap="flat">
            <a:solidFill>
              <a:schemeClr val="accent5"/>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800" dirty="0">
                <a:solidFill>
                  <a:srgbClr val="FFFFFF"/>
                </a:solidFill>
                <a:latin typeface="Helvetica" panose="020B0604020202020204" pitchFamily="34" charset="0"/>
                <a:cs typeface="Helvetica" panose="020B0604020202020204" pitchFamily="34" charset="0"/>
                <a:sym typeface="Helvetica Light"/>
              </a:rPr>
              <a:t>4.6</a:t>
            </a:r>
            <a:endParaRPr kumimoji="0" lang="zh-CN" altLang="en-US" sz="2800" b="0" i="0" u="none" strike="noStrike" cap="none" spc="0" normalizeH="0" baseline="0" dirty="0">
              <a:ln>
                <a:noFill/>
              </a:ln>
              <a:solidFill>
                <a:srgbClr val="FFFFFF"/>
              </a:solidFill>
              <a:effectLst/>
              <a:uFillTx/>
              <a:latin typeface="Helvetica" panose="020B0604020202020204" pitchFamily="34" charset="0"/>
              <a:cs typeface="Helvetica" panose="020B0604020202020204" pitchFamily="34" charset="0"/>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ABCC2D93-8DAF-41FF-A18F-02B717610703}"/>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4 - Influencing Factors on Transit Ridership at Station Level</a:t>
            </a:r>
            <a:endParaRPr lang="en-US" altLang="zh-CN" sz="1400" i="1" dirty="0">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CB17EC6B-266E-447E-A4C0-830B8B2A05A5}"/>
              </a:ext>
            </a:extLst>
          </p:cNvPr>
          <p:cNvSpPr>
            <a:spLocks noGrp="1"/>
          </p:cNvSpPr>
          <p:nvPr>
            <p:ph type="sldNum" sz="quarter" idx="12"/>
          </p:nvPr>
        </p:nvSpPr>
        <p:spPr/>
        <p:txBody>
          <a:bodyPr/>
          <a:lstStyle/>
          <a:p>
            <a:fld id="{A17BB91D-344C-44E0-9148-DFE0CFF5CFC9}" type="slidenum">
              <a:rPr lang="zh-CN" altLang="en-US" smtClean="0">
                <a:solidFill>
                  <a:schemeClr val="tx1"/>
                </a:solidFill>
              </a:rPr>
              <a:t>98</a:t>
            </a:fld>
            <a:endParaRPr lang="zh-CN" altLang="en-US">
              <a:solidFill>
                <a:schemeClr val="tx1"/>
              </a:solidFill>
            </a:endParaRPr>
          </a:p>
        </p:txBody>
      </p:sp>
      <p:sp>
        <p:nvSpPr>
          <p:cNvPr id="20" name="矩形 19">
            <a:extLst>
              <a:ext uri="{FF2B5EF4-FFF2-40B4-BE49-F238E27FC236}">
                <a16:creationId xmlns:a16="http://schemas.microsoft.com/office/drawing/2014/main" id="{6A48D527-A8E3-43C3-B0A4-6B7462738F64}"/>
              </a:ext>
            </a:extLst>
          </p:cNvPr>
          <p:cNvSpPr/>
          <p:nvPr/>
        </p:nvSpPr>
        <p:spPr>
          <a:xfrm>
            <a:off x="499952" y="1053571"/>
            <a:ext cx="8144095" cy="2118529"/>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altLang="zh-CN" dirty="0">
                <a:latin typeface="Helvetica" panose="020B0604020202020204" pitchFamily="34" charset="0"/>
                <a:ea typeface="MS Mincho" panose="02020609040205080304" pitchFamily="49" charset="-128"/>
                <a:cs typeface="Helvetica" panose="020B0604020202020204" pitchFamily="34" charset="0"/>
              </a:rPr>
              <a:t> Reclassified and reorganized the indicator framework.</a:t>
            </a:r>
          </a:p>
          <a:p>
            <a:pPr marL="285750" indent="-285750">
              <a:lnSpc>
                <a:spcPct val="150000"/>
              </a:lnSpc>
              <a:buFont typeface="Wingdings" panose="05000000000000000000" pitchFamily="2" charset="2"/>
              <a:buChar char="Ø"/>
            </a:pPr>
            <a:r>
              <a:rPr lang="en-US" altLang="zh-CN" dirty="0">
                <a:latin typeface="Helvetica" panose="020B0604020202020204" pitchFamily="34" charset="0"/>
                <a:ea typeface="MS Mincho" panose="02020609040205080304" pitchFamily="49" charset="-128"/>
                <a:cs typeface="Helvetica" panose="020B0604020202020204" pitchFamily="34" charset="0"/>
              </a:rPr>
              <a:t> Proposed the approach of selecting variables from candidates using the tool of exploratory regression in ArcGIS.</a:t>
            </a:r>
          </a:p>
          <a:p>
            <a:pPr marL="285750" indent="-285750">
              <a:lnSpc>
                <a:spcPct val="150000"/>
              </a:lnSpc>
              <a:buFont typeface="Wingdings" panose="05000000000000000000" pitchFamily="2" charset="2"/>
              <a:buChar char="Ø"/>
            </a:pPr>
            <a:r>
              <a:rPr lang="en-US" altLang="zh-CN" dirty="0">
                <a:latin typeface="Helvetica" panose="020B0604020202020204" pitchFamily="34" charset="0"/>
                <a:ea typeface="MS Mincho" panose="02020609040205080304" pitchFamily="49" charset="-128"/>
                <a:cs typeface="Helvetica" panose="020B0604020202020204" pitchFamily="34" charset="0"/>
              </a:rPr>
              <a:t> Provided a method for judging whether a variable is global or local used in estimating the MGWR model.</a:t>
            </a:r>
          </a:p>
        </p:txBody>
      </p:sp>
      <p:grpSp>
        <p:nvGrpSpPr>
          <p:cNvPr id="21" name="组合 20">
            <a:extLst>
              <a:ext uri="{FF2B5EF4-FFF2-40B4-BE49-F238E27FC236}">
                <a16:creationId xmlns:a16="http://schemas.microsoft.com/office/drawing/2014/main" id="{78C517D9-16F0-4D10-8B67-0B2C99AE18E6}"/>
              </a:ext>
            </a:extLst>
          </p:cNvPr>
          <p:cNvGrpSpPr/>
          <p:nvPr/>
        </p:nvGrpSpPr>
        <p:grpSpPr>
          <a:xfrm>
            <a:off x="306570" y="591906"/>
            <a:ext cx="1936167" cy="461665"/>
            <a:chOff x="-3" y="4326643"/>
            <a:chExt cx="1936167" cy="461665"/>
          </a:xfrm>
        </p:grpSpPr>
        <p:sp>
          <p:nvSpPr>
            <p:cNvPr id="22" name="矩形 21">
              <a:extLst>
                <a:ext uri="{FF2B5EF4-FFF2-40B4-BE49-F238E27FC236}">
                  <a16:creationId xmlns:a16="http://schemas.microsoft.com/office/drawing/2014/main" id="{2F5210BA-E05D-4650-B482-C32F5CBF27AF}"/>
                </a:ext>
              </a:extLst>
            </p:cNvPr>
            <p:cNvSpPr/>
            <p:nvPr/>
          </p:nvSpPr>
          <p:spPr>
            <a:xfrm>
              <a:off x="-3" y="4460785"/>
              <a:ext cx="193382" cy="1933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23" name="文本框 22">
              <a:extLst>
                <a:ext uri="{FF2B5EF4-FFF2-40B4-BE49-F238E27FC236}">
                  <a16:creationId xmlns:a16="http://schemas.microsoft.com/office/drawing/2014/main" id="{70CFB6FE-6E1B-4416-831E-1D2327AB2B22}"/>
                </a:ext>
              </a:extLst>
            </p:cNvPr>
            <p:cNvSpPr txBox="1"/>
            <p:nvPr/>
          </p:nvSpPr>
          <p:spPr>
            <a:xfrm>
              <a:off x="193379" y="4326643"/>
              <a:ext cx="1742785" cy="461665"/>
            </a:xfrm>
            <a:prstGeom prst="rect">
              <a:avLst/>
            </a:prstGeom>
            <a:noFill/>
          </p:spPr>
          <p:txBody>
            <a:bodyPr wrap="none" rtlCol="0">
              <a:spAutoFit/>
            </a:bodyPr>
            <a:lstStyle/>
            <a:p>
              <a:r>
                <a:rPr lang="en-US" altLang="zh-CN" sz="2400" dirty="0">
                  <a:latin typeface="Helvetica" panose="020B0604020202020204" pitchFamily="34" charset="0"/>
                  <a:ea typeface="+mj-ea"/>
                  <a:cs typeface="Helvetica" panose="020B0604020202020204" pitchFamily="34" charset="0"/>
                </a:rPr>
                <a:t>Main works</a:t>
              </a:r>
            </a:p>
          </p:txBody>
        </p:sp>
      </p:grpSp>
      <p:grpSp>
        <p:nvGrpSpPr>
          <p:cNvPr id="43" name="组合 42">
            <a:extLst>
              <a:ext uri="{FF2B5EF4-FFF2-40B4-BE49-F238E27FC236}">
                <a16:creationId xmlns:a16="http://schemas.microsoft.com/office/drawing/2014/main" id="{97C62158-56BE-4082-B0B0-FD46D9C5C0B3}"/>
              </a:ext>
            </a:extLst>
          </p:cNvPr>
          <p:cNvGrpSpPr/>
          <p:nvPr/>
        </p:nvGrpSpPr>
        <p:grpSpPr>
          <a:xfrm>
            <a:off x="306570" y="3872980"/>
            <a:ext cx="2194251" cy="461665"/>
            <a:chOff x="-3" y="4326643"/>
            <a:chExt cx="2194251" cy="461665"/>
          </a:xfrm>
        </p:grpSpPr>
        <p:sp>
          <p:nvSpPr>
            <p:cNvPr id="44" name="矩形 43">
              <a:extLst>
                <a:ext uri="{FF2B5EF4-FFF2-40B4-BE49-F238E27FC236}">
                  <a16:creationId xmlns:a16="http://schemas.microsoft.com/office/drawing/2014/main" id="{F4432C61-6BBC-4E6C-9656-52D583CC3EBF}"/>
                </a:ext>
              </a:extLst>
            </p:cNvPr>
            <p:cNvSpPr/>
            <p:nvPr/>
          </p:nvSpPr>
          <p:spPr>
            <a:xfrm>
              <a:off x="-3" y="4460785"/>
              <a:ext cx="193382" cy="1933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45" name="文本框 44">
              <a:extLst>
                <a:ext uri="{FF2B5EF4-FFF2-40B4-BE49-F238E27FC236}">
                  <a16:creationId xmlns:a16="http://schemas.microsoft.com/office/drawing/2014/main" id="{0F3A2867-8264-4DD1-BF0F-DD632C1A0604}"/>
                </a:ext>
              </a:extLst>
            </p:cNvPr>
            <p:cNvSpPr txBox="1"/>
            <p:nvPr/>
          </p:nvSpPr>
          <p:spPr>
            <a:xfrm>
              <a:off x="193379" y="4326643"/>
              <a:ext cx="2000869" cy="461665"/>
            </a:xfrm>
            <a:prstGeom prst="rect">
              <a:avLst/>
            </a:prstGeom>
            <a:noFill/>
          </p:spPr>
          <p:txBody>
            <a:bodyPr wrap="none" rtlCol="0">
              <a:spAutoFit/>
            </a:bodyPr>
            <a:lstStyle/>
            <a:p>
              <a:r>
                <a:rPr lang="en-US" altLang="zh-CN" sz="2400" dirty="0">
                  <a:latin typeface="Helvetica" panose="020B0604020202020204" pitchFamily="34" charset="0"/>
                  <a:ea typeface="+mj-ea"/>
                  <a:cs typeface="Helvetica" panose="020B0604020202020204" pitchFamily="34" charset="0"/>
                </a:rPr>
                <a:t>Main findings</a:t>
              </a:r>
            </a:p>
          </p:txBody>
        </p:sp>
      </p:grpSp>
      <p:sp>
        <p:nvSpPr>
          <p:cNvPr id="46" name="矩形 45">
            <a:extLst>
              <a:ext uri="{FF2B5EF4-FFF2-40B4-BE49-F238E27FC236}">
                <a16:creationId xmlns:a16="http://schemas.microsoft.com/office/drawing/2014/main" id="{A1DC3D41-4BBD-45F6-9012-23733D93D7F3}"/>
              </a:ext>
            </a:extLst>
          </p:cNvPr>
          <p:cNvSpPr/>
          <p:nvPr/>
        </p:nvSpPr>
        <p:spPr>
          <a:xfrm>
            <a:off x="499952" y="4370139"/>
            <a:ext cx="8144095" cy="1703030"/>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altLang="zh-CN" dirty="0">
                <a:latin typeface="Helvetica" panose="020B0604020202020204" pitchFamily="34" charset="0"/>
                <a:ea typeface="MS Mincho" panose="02020609040205080304" pitchFamily="49" charset="-128"/>
                <a:cs typeface="Helvetica" panose="020B0604020202020204" pitchFamily="34" charset="0"/>
              </a:rPr>
              <a:t>The higher </a:t>
            </a:r>
            <a:r>
              <a:rPr lang="en-US" altLang="zh-CN" dirty="0">
                <a:solidFill>
                  <a:srgbClr val="FF3300"/>
                </a:solidFill>
                <a:latin typeface="Helvetica" panose="020B0604020202020204" pitchFamily="34" charset="0"/>
                <a:ea typeface="MS Mincho" panose="02020609040205080304" pitchFamily="49" charset="-128"/>
                <a:cs typeface="Helvetica" panose="020B0604020202020204" pitchFamily="34" charset="0"/>
              </a:rPr>
              <a:t>diversity of land use leads to decrease </a:t>
            </a:r>
            <a:r>
              <a:rPr lang="en-US" altLang="zh-CN" dirty="0">
                <a:latin typeface="Helvetica" panose="020B0604020202020204" pitchFamily="34" charset="0"/>
                <a:ea typeface="MS Mincho" panose="02020609040205080304" pitchFamily="49" charset="-128"/>
                <a:cs typeface="Helvetica" panose="020B0604020202020204" pitchFamily="34" charset="0"/>
              </a:rPr>
              <a:t>in transit ridership.</a:t>
            </a:r>
          </a:p>
          <a:p>
            <a:pPr marL="285750" indent="-285750">
              <a:lnSpc>
                <a:spcPct val="150000"/>
              </a:lnSpc>
              <a:buFont typeface="Wingdings" panose="05000000000000000000" pitchFamily="2" charset="2"/>
              <a:buChar char="Ø"/>
            </a:pPr>
            <a:r>
              <a:rPr lang="en-US" altLang="zh-CN" dirty="0">
                <a:latin typeface="Helvetica" panose="020B0604020202020204" pitchFamily="34" charset="0"/>
                <a:ea typeface="MS Mincho" panose="02020609040205080304" pitchFamily="49" charset="-128"/>
                <a:cs typeface="Helvetica" panose="020B0604020202020204" pitchFamily="34" charset="0"/>
              </a:rPr>
              <a:t>The bus system has </a:t>
            </a:r>
            <a:r>
              <a:rPr lang="en-US" altLang="zh-CN" dirty="0">
                <a:solidFill>
                  <a:srgbClr val="FF3300"/>
                </a:solidFill>
                <a:latin typeface="Helvetica" panose="020B0604020202020204" pitchFamily="34" charset="0"/>
                <a:ea typeface="MS Mincho" panose="02020609040205080304" pitchFamily="49" charset="-128"/>
                <a:cs typeface="Helvetica" panose="020B0604020202020204" pitchFamily="34" charset="0"/>
              </a:rPr>
              <a:t>both positive and negative effects </a:t>
            </a:r>
            <a:r>
              <a:rPr lang="en-US" altLang="zh-CN" dirty="0">
                <a:latin typeface="Helvetica" panose="020B0604020202020204" pitchFamily="34" charset="0"/>
                <a:ea typeface="MS Mincho" panose="02020609040205080304" pitchFamily="49" charset="-128"/>
                <a:cs typeface="Helvetica" panose="020B0604020202020204" pitchFamily="34" charset="0"/>
              </a:rPr>
              <a:t>on rail transit ridership.</a:t>
            </a:r>
          </a:p>
          <a:p>
            <a:pPr marL="285750" indent="-285750">
              <a:lnSpc>
                <a:spcPct val="150000"/>
              </a:lnSpc>
              <a:buFont typeface="Wingdings" panose="05000000000000000000" pitchFamily="2" charset="2"/>
              <a:buChar char="Ø"/>
            </a:pPr>
            <a:r>
              <a:rPr lang="en-US" altLang="zh-CN" dirty="0">
                <a:latin typeface="Helvetica" panose="020B0604020202020204" pitchFamily="34" charset="0"/>
                <a:ea typeface="MS Mincho" panose="02020609040205080304" pitchFamily="49" charset="-128"/>
                <a:cs typeface="Helvetica" panose="020B0604020202020204" pitchFamily="34" charset="0"/>
              </a:rPr>
              <a:t>The </a:t>
            </a:r>
            <a:r>
              <a:rPr lang="en-US" altLang="zh-CN" dirty="0">
                <a:solidFill>
                  <a:srgbClr val="FF3300"/>
                </a:solidFill>
                <a:latin typeface="Helvetica" panose="020B0604020202020204" pitchFamily="34" charset="0"/>
                <a:ea typeface="MS Mincho" panose="02020609040205080304" pitchFamily="49" charset="-128"/>
                <a:cs typeface="Helvetica" panose="020B0604020202020204" pitchFamily="34" charset="0"/>
              </a:rPr>
              <a:t>tenants are more willing to use </a:t>
            </a:r>
            <a:r>
              <a:rPr lang="en-US" altLang="zh-CN" dirty="0">
                <a:latin typeface="Helvetica" panose="020B0604020202020204" pitchFamily="34" charset="0"/>
                <a:ea typeface="MS Mincho" panose="02020609040205080304" pitchFamily="49" charset="-128"/>
                <a:cs typeface="Helvetica" panose="020B0604020202020204" pitchFamily="34" charset="0"/>
              </a:rPr>
              <a:t>rail transit in the case of Fukuoka.</a:t>
            </a:r>
          </a:p>
        </p:txBody>
      </p:sp>
    </p:spTree>
    <p:extLst>
      <p:ext uri="{BB962C8B-B14F-4D97-AF65-F5344CB8AC3E}">
        <p14:creationId xmlns:p14="http://schemas.microsoft.com/office/powerpoint/2010/main" val="281768443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 name="矩形 30">
            <a:extLst>
              <a:ext uri="{FF2B5EF4-FFF2-40B4-BE49-F238E27FC236}">
                <a16:creationId xmlns:a16="http://schemas.microsoft.com/office/drawing/2014/main" id="{1D5DD5EA-4289-4771-A641-1631A08CEAB9}"/>
              </a:ext>
            </a:extLst>
          </p:cNvPr>
          <p:cNvSpPr/>
          <p:nvPr/>
        </p:nvSpPr>
        <p:spPr>
          <a:xfrm>
            <a:off x="0" y="533479"/>
            <a:ext cx="9144000" cy="3425671"/>
          </a:xfrm>
          <a:prstGeom prst="rect">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elvetica" panose="020B0604020202020204" pitchFamily="34" charset="0"/>
              <a:cs typeface="Helvetica" panose="020B0604020202020204" pitchFamily="34" charset="0"/>
            </a:endParaRPr>
          </a:p>
        </p:txBody>
      </p:sp>
      <p:cxnSp>
        <p:nvCxnSpPr>
          <p:cNvPr id="8" name="直接连接符 7">
            <a:extLst>
              <a:ext uri="{FF2B5EF4-FFF2-40B4-BE49-F238E27FC236}">
                <a16:creationId xmlns:a16="http://schemas.microsoft.com/office/drawing/2014/main" id="{7A3BE56E-4916-42F4-B398-1F68AD44C0BA}"/>
              </a:ext>
            </a:e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243639-10D9-4BFC-83C0-84AC47D3F529}"/>
              </a:ext>
            </a:extLst>
          </p:cNvPr>
          <p:cNvSpPr txBox="1"/>
          <p:nvPr/>
        </p:nvSpPr>
        <p:spPr>
          <a:xfrm>
            <a:off x="736847" y="10259"/>
            <a:ext cx="8407152" cy="523220"/>
          </a:xfrm>
          <a:prstGeom prst="rect">
            <a:avLst/>
          </a:prstGeom>
          <a:noFill/>
        </p:spPr>
        <p:txBody>
          <a:bodyPr wrap="square" rtlCol="0">
            <a:spAutoFit/>
          </a:bodyPr>
          <a:lstStyle/>
          <a:p>
            <a:r>
              <a:rPr lang="en-US" altLang="zh-CN" sz="2800" dirty="0">
                <a:latin typeface="Helvetica" panose="020B0604020202020204" pitchFamily="34" charset="0"/>
                <a:cs typeface="Helvetica" panose="020B0604020202020204" pitchFamily="34" charset="0"/>
              </a:rPr>
              <a:t>Introduction</a:t>
            </a:r>
          </a:p>
        </p:txBody>
      </p:sp>
      <p:sp>
        <p:nvSpPr>
          <p:cNvPr id="13" name="矩形 12">
            <a:extLst>
              <a:ext uri="{FF2B5EF4-FFF2-40B4-BE49-F238E27FC236}">
                <a16:creationId xmlns:a16="http://schemas.microsoft.com/office/drawing/2014/main" id="{E46F09E1-DF1D-4928-8FCA-E275544F71A1}"/>
              </a:ext>
            </a:extLst>
          </p:cNvPr>
          <p:cNvSpPr/>
          <p:nvPr/>
        </p:nvSpPr>
        <p:spPr>
          <a:xfrm>
            <a:off x="1" y="0"/>
            <a:ext cx="736846" cy="533479"/>
          </a:xfrm>
          <a:prstGeom prst="rect">
            <a:avLst/>
          </a:prstGeom>
          <a:solidFill>
            <a:srgbClr val="FF6699"/>
          </a:solidFill>
          <a:ln w="28575" cap="flat">
            <a:solidFill>
              <a:srgbClr val="FF6699"/>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800" dirty="0">
                <a:solidFill>
                  <a:schemeClr val="bg1"/>
                </a:solidFill>
                <a:latin typeface="Helvetica" panose="020B0604020202020204" pitchFamily="34" charset="0"/>
                <a:cs typeface="Helvetica" panose="020B0604020202020204" pitchFamily="34" charset="0"/>
                <a:sym typeface="Helvetica Light"/>
              </a:rPr>
              <a:t>5</a:t>
            </a:r>
            <a:r>
              <a:rPr kumimoji="0" lang="en-US" altLang="zh-CN" sz="280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rPr>
              <a:t>.1</a:t>
            </a:r>
            <a:endParaRPr kumimoji="0" lang="zh-CN" altLang="en-US" sz="280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endParaRPr>
          </a:p>
        </p:txBody>
      </p:sp>
      <p:cxnSp>
        <p:nvCxnSpPr>
          <p:cNvPr id="14" name="直接连接符 13">
            <a:extLst>
              <a:ext uri="{FF2B5EF4-FFF2-40B4-BE49-F238E27FC236}">
                <a16:creationId xmlns:a16="http://schemas.microsoft.com/office/drawing/2014/main" id="{F06F71D3-4207-46C2-9B01-54713E427398}"/>
              </a:ext>
            </a:extLst>
          </p:cNvPr>
          <p:cNvCxnSpPr>
            <a:cxnSpLocks/>
          </p:cNvCxnSpPr>
          <p:nvPr/>
        </p:nvCxnSpPr>
        <p:spPr>
          <a:xfrm>
            <a:off x="736847" y="533480"/>
            <a:ext cx="8407153" cy="0"/>
          </a:xfrm>
          <a:prstGeom prst="line">
            <a:avLst/>
          </a:prstGeom>
          <a:ln w="28575">
            <a:solidFill>
              <a:srgbClr val="FF6699"/>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0B4026B9-CD22-424F-B9C3-049807F031C6}"/>
              </a:ext>
            </a:extLst>
          </p:cNvPr>
          <p:cNvSpPr txBox="1"/>
          <p:nvPr/>
        </p:nvSpPr>
        <p:spPr>
          <a:xfrm>
            <a:off x="-1" y="6488668"/>
            <a:ext cx="914400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Chapter 5 - Influencing Factors on Transit Ridership at Station-to-Station Level</a:t>
            </a:r>
            <a:endParaRPr lang="en-US" altLang="zh-CN" sz="1400" i="1" dirty="0">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8C9281B9-C67F-4EEB-B120-8FC70022159F}"/>
              </a:ext>
            </a:extLst>
          </p:cNvPr>
          <p:cNvSpPr>
            <a:spLocks noGrp="1"/>
          </p:cNvSpPr>
          <p:nvPr>
            <p:ph type="sldNum" sz="quarter" idx="12"/>
          </p:nvPr>
        </p:nvSpPr>
        <p:spPr/>
        <p:txBody>
          <a:bodyPr/>
          <a:lstStyle/>
          <a:p>
            <a:fld id="{A17BB91D-344C-44E0-9148-DFE0CFF5CFC9}" type="slidenum">
              <a:rPr lang="zh-CN" altLang="en-US" smtClean="0"/>
              <a:t>99</a:t>
            </a:fld>
            <a:endParaRPr lang="zh-CN" altLang="en-US"/>
          </a:p>
        </p:txBody>
      </p:sp>
      <p:graphicFrame>
        <p:nvGraphicFramePr>
          <p:cNvPr id="10" name="表格 9">
            <a:extLst>
              <a:ext uri="{FF2B5EF4-FFF2-40B4-BE49-F238E27FC236}">
                <a16:creationId xmlns:a16="http://schemas.microsoft.com/office/drawing/2014/main" id="{7621AA2C-EFA8-411E-BF4D-40F25BCE6174}"/>
              </a:ext>
            </a:extLst>
          </p:cNvPr>
          <p:cNvGraphicFramePr>
            <a:graphicFrameLocks noGrp="1"/>
          </p:cNvGraphicFramePr>
          <p:nvPr>
            <p:extLst/>
          </p:nvPr>
        </p:nvGraphicFramePr>
        <p:xfrm>
          <a:off x="1128698" y="2048832"/>
          <a:ext cx="6886601" cy="1462240"/>
        </p:xfrm>
        <a:graphic>
          <a:graphicData uri="http://schemas.openxmlformats.org/drawingml/2006/table">
            <a:tbl>
              <a:tblPr firstRow="1" bandRow="1">
                <a:tableStyleId>{2D5ABB26-0587-4C30-8999-92F81FD0307C}</a:tableStyleId>
              </a:tblPr>
              <a:tblGrid>
                <a:gridCol w="2518328">
                  <a:extLst>
                    <a:ext uri="{9D8B030D-6E8A-4147-A177-3AD203B41FA5}">
                      <a16:colId xmlns:a16="http://schemas.microsoft.com/office/drawing/2014/main" val="993849137"/>
                    </a:ext>
                  </a:extLst>
                </a:gridCol>
                <a:gridCol w="1578179">
                  <a:extLst>
                    <a:ext uri="{9D8B030D-6E8A-4147-A177-3AD203B41FA5}">
                      <a16:colId xmlns:a16="http://schemas.microsoft.com/office/drawing/2014/main" val="657418974"/>
                    </a:ext>
                  </a:extLst>
                </a:gridCol>
                <a:gridCol w="2790094">
                  <a:extLst>
                    <a:ext uri="{9D8B030D-6E8A-4147-A177-3AD203B41FA5}">
                      <a16:colId xmlns:a16="http://schemas.microsoft.com/office/drawing/2014/main" val="2133621396"/>
                    </a:ext>
                  </a:extLst>
                </a:gridCol>
              </a:tblGrid>
              <a:tr h="284225">
                <a:tc>
                  <a:txBody>
                    <a:bodyPr/>
                    <a:lstStyle/>
                    <a:p>
                      <a:endParaRPr lang="zh-CN" altLang="en-US" sz="1600" dirty="0">
                        <a:latin typeface="Helvetica" panose="020B0604020202020204" pitchFamily="34" charset="0"/>
                        <a:cs typeface="Helvetica" panose="020B0604020202020204" pitchFamily="34" charset="0"/>
                      </a:endParaRPr>
                    </a:p>
                  </a:txBody>
                  <a:tcPr marL="77516" marR="77516" marT="38758" marB="38758" anchor="ctr">
                    <a:lnT w="19050" cap="flat" cmpd="sng" algn="ctr">
                      <a:solidFill>
                        <a:schemeClr val="tx1">
                          <a:lumMod val="75000"/>
                          <a:lumOff val="25000"/>
                        </a:schemeClr>
                      </a:solidFill>
                      <a:prstDash val="solid"/>
                      <a:round/>
                      <a:headEnd type="none" w="med" len="med"/>
                      <a:tailEnd type="none" w="med" len="med"/>
                    </a:lnT>
                    <a:lnB w="19050" cap="flat" cmpd="sng" algn="ctr">
                      <a:solidFill>
                        <a:schemeClr val="tx1">
                          <a:lumMod val="75000"/>
                          <a:lumOff val="25000"/>
                        </a:schemeClr>
                      </a:solidFill>
                      <a:prstDash val="solid"/>
                      <a:round/>
                      <a:headEnd type="none" w="med" len="med"/>
                      <a:tailEnd type="none" w="med" len="med"/>
                    </a:lnB>
                    <a:solidFill>
                      <a:srgbClr val="FF6699">
                        <a:alpha val="50196"/>
                      </a:srgb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600" b="0" dirty="0">
                          <a:latin typeface="Helvetica" panose="020B0604020202020204" pitchFamily="34" charset="0"/>
                          <a:cs typeface="Helvetica" panose="020B0604020202020204" pitchFamily="34" charset="0"/>
                        </a:rPr>
                        <a:t>Scale</a:t>
                      </a:r>
                      <a:endParaRPr lang="zh-CN" altLang="en-US" sz="1600" b="0" dirty="0">
                        <a:solidFill>
                          <a:srgbClr val="FF6600"/>
                        </a:solidFill>
                        <a:latin typeface="Helvetica" panose="020B0604020202020204" pitchFamily="34" charset="0"/>
                        <a:cs typeface="Helvetica" panose="020B0604020202020204" pitchFamily="34" charset="0"/>
                      </a:endParaRPr>
                    </a:p>
                  </a:txBody>
                  <a:tcPr marL="77516" marR="77516" marT="38758" marB="38758" anchor="ctr">
                    <a:lnT w="19050" cap="flat" cmpd="sng" algn="ctr">
                      <a:solidFill>
                        <a:schemeClr val="tx1">
                          <a:lumMod val="75000"/>
                          <a:lumOff val="25000"/>
                        </a:schemeClr>
                      </a:solidFill>
                      <a:prstDash val="solid"/>
                      <a:round/>
                      <a:headEnd type="none" w="med" len="med"/>
                      <a:tailEnd type="none" w="med" len="med"/>
                    </a:lnT>
                    <a:lnB w="19050" cap="flat" cmpd="sng" algn="ctr">
                      <a:solidFill>
                        <a:schemeClr val="tx1">
                          <a:lumMod val="75000"/>
                          <a:lumOff val="25000"/>
                        </a:schemeClr>
                      </a:solidFill>
                      <a:prstDash val="solid"/>
                      <a:round/>
                      <a:headEnd type="none" w="med" len="med"/>
                      <a:tailEnd type="none" w="med" len="med"/>
                    </a:lnB>
                    <a:solidFill>
                      <a:srgbClr val="FF6699">
                        <a:alpha val="50196"/>
                      </a:srgb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600" b="0" dirty="0">
                          <a:latin typeface="Helvetica" panose="020B0604020202020204" pitchFamily="34" charset="0"/>
                          <a:cs typeface="Helvetica" panose="020B0604020202020204" pitchFamily="34" charset="0"/>
                        </a:rPr>
                        <a:t>Objective</a:t>
                      </a:r>
                      <a:endParaRPr lang="zh-CN" altLang="en-US" sz="1600" b="0" dirty="0">
                        <a:solidFill>
                          <a:srgbClr val="FF6600"/>
                        </a:solidFill>
                        <a:latin typeface="Helvetica" panose="020B0604020202020204" pitchFamily="34" charset="0"/>
                        <a:cs typeface="Helvetica" panose="020B0604020202020204" pitchFamily="34" charset="0"/>
                      </a:endParaRPr>
                    </a:p>
                  </a:txBody>
                  <a:tcPr marL="77516" marR="77516" marT="38758" marB="38758" anchor="ctr">
                    <a:lnT w="19050" cap="flat" cmpd="sng" algn="ctr">
                      <a:solidFill>
                        <a:schemeClr val="tx1">
                          <a:lumMod val="75000"/>
                          <a:lumOff val="25000"/>
                        </a:schemeClr>
                      </a:solidFill>
                      <a:prstDash val="solid"/>
                      <a:round/>
                      <a:headEnd type="none" w="med" len="med"/>
                      <a:tailEnd type="none" w="med" len="med"/>
                    </a:lnT>
                    <a:lnB w="19050" cap="flat" cmpd="sng" algn="ctr">
                      <a:solidFill>
                        <a:schemeClr val="tx1">
                          <a:lumMod val="75000"/>
                          <a:lumOff val="25000"/>
                        </a:schemeClr>
                      </a:solidFill>
                      <a:prstDash val="solid"/>
                      <a:round/>
                      <a:headEnd type="none" w="med" len="med"/>
                      <a:tailEnd type="none" w="med" len="med"/>
                    </a:lnB>
                    <a:solidFill>
                      <a:srgbClr val="FF6699">
                        <a:alpha val="50196"/>
                      </a:srgbClr>
                    </a:solidFill>
                  </a:tcPr>
                </a:tc>
                <a:extLst>
                  <a:ext uri="{0D108BD9-81ED-4DB2-BD59-A6C34878D82A}">
                    <a16:rowId xmlns:a16="http://schemas.microsoft.com/office/drawing/2014/main" val="2947959759"/>
                  </a:ext>
                </a:extLst>
              </a:tr>
              <a:tr h="570442">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600" kern="1200" dirty="0">
                          <a:solidFill>
                            <a:schemeClr val="tx1"/>
                          </a:solidFill>
                          <a:latin typeface="Helvetica" panose="020B0604020202020204" pitchFamily="34" charset="0"/>
                          <a:ea typeface="+mn-ea"/>
                          <a:cs typeface="Helvetica" panose="020B0604020202020204" pitchFamily="34" charset="0"/>
                        </a:rPr>
                        <a:t>Station-Level</a:t>
                      </a:r>
                      <a:endParaRPr lang="zh-CN" altLang="en-US" sz="1600" kern="1200" dirty="0">
                        <a:solidFill>
                          <a:schemeClr val="tx1"/>
                        </a:solidFill>
                        <a:latin typeface="Helvetica" panose="020B0604020202020204" pitchFamily="34" charset="0"/>
                        <a:ea typeface="+mn-ea"/>
                        <a:cs typeface="Helvetica" panose="020B0604020202020204" pitchFamily="34" charset="0"/>
                      </a:endParaRPr>
                    </a:p>
                  </a:txBody>
                  <a:tcPr marL="77516" marR="77516" marT="38758" marB="38758" anchor="ctr">
                    <a:lnT w="1905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FF6699">
                        <a:alpha val="50196"/>
                      </a:srgb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600" dirty="0">
                          <a:latin typeface="Helvetica" panose="020B0604020202020204" pitchFamily="34" charset="0"/>
                          <a:cs typeface="Helvetica" panose="020B0604020202020204" pitchFamily="34" charset="0"/>
                        </a:rPr>
                        <a:t>single station</a:t>
                      </a:r>
                      <a:endParaRPr lang="zh-CN" altLang="en-US" sz="1600" dirty="0">
                        <a:latin typeface="Helvetica" panose="020B0604020202020204" pitchFamily="34" charset="0"/>
                        <a:cs typeface="Helvetica" panose="020B0604020202020204" pitchFamily="34" charset="0"/>
                      </a:endParaRPr>
                    </a:p>
                  </a:txBody>
                  <a:tcPr marL="77516" marR="77516" marT="38758" marB="38758" anchor="ctr">
                    <a:lnT w="1905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600" dirty="0">
                          <a:latin typeface="Helvetica" panose="020B0604020202020204" pitchFamily="34" charset="0"/>
                          <a:cs typeface="Helvetica" panose="020B0604020202020204" pitchFamily="34" charset="0"/>
                        </a:rPr>
                        <a:t>Passenger volume of station</a:t>
                      </a:r>
                      <a:endParaRPr lang="zh-CN" altLang="en-US" sz="1600" dirty="0">
                        <a:latin typeface="Helvetica" panose="020B0604020202020204" pitchFamily="34" charset="0"/>
                        <a:cs typeface="Helvetica" panose="020B0604020202020204" pitchFamily="34" charset="0"/>
                      </a:endParaRPr>
                    </a:p>
                  </a:txBody>
                  <a:tcPr marL="77516" marR="77516" marT="38758" marB="38758" anchor="ctr">
                    <a:lnT w="1905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922039267"/>
                  </a:ext>
                </a:extLst>
              </a:tr>
              <a:tr h="570442">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600" kern="1200" dirty="0">
                          <a:solidFill>
                            <a:schemeClr val="tx1"/>
                          </a:solidFill>
                          <a:latin typeface="Helvetica" panose="020B0604020202020204" pitchFamily="34" charset="0"/>
                          <a:ea typeface="+mn-ea"/>
                          <a:cs typeface="Helvetica" panose="020B0604020202020204" pitchFamily="34" charset="0"/>
                        </a:rPr>
                        <a:t>Station-to-Station-Level</a:t>
                      </a:r>
                      <a:endParaRPr lang="zh-CN" altLang="en-US" sz="1600" kern="1200" dirty="0">
                        <a:solidFill>
                          <a:schemeClr val="tx1"/>
                        </a:solidFill>
                        <a:latin typeface="Helvetica" panose="020B0604020202020204" pitchFamily="34" charset="0"/>
                        <a:ea typeface="+mn-ea"/>
                        <a:cs typeface="Helvetica" panose="020B0604020202020204" pitchFamily="34" charset="0"/>
                      </a:endParaRPr>
                    </a:p>
                  </a:txBody>
                  <a:tcPr marL="77516" marR="77516" marT="38758" marB="38758" anchor="ctr">
                    <a:lnT w="12700" cap="flat" cmpd="sng" algn="ctr">
                      <a:solidFill>
                        <a:schemeClr val="tx1">
                          <a:lumMod val="75000"/>
                          <a:lumOff val="25000"/>
                        </a:schemeClr>
                      </a:solidFill>
                      <a:prstDash val="solid"/>
                      <a:round/>
                      <a:headEnd type="none" w="med" len="med"/>
                      <a:tailEnd type="none" w="med" len="med"/>
                    </a:lnT>
                    <a:lnB w="19050" cap="flat" cmpd="sng" algn="ctr">
                      <a:solidFill>
                        <a:schemeClr val="tx1">
                          <a:lumMod val="75000"/>
                          <a:lumOff val="25000"/>
                        </a:schemeClr>
                      </a:solidFill>
                      <a:prstDash val="solid"/>
                      <a:round/>
                      <a:headEnd type="none" w="med" len="med"/>
                      <a:tailEnd type="none" w="med" len="med"/>
                    </a:lnB>
                    <a:solidFill>
                      <a:srgbClr val="FF6699">
                        <a:alpha val="50196"/>
                      </a:srgb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600" dirty="0">
                          <a:latin typeface="Helvetica" panose="020B0604020202020204" pitchFamily="34" charset="0"/>
                          <a:cs typeface="Helvetica" panose="020B0604020202020204" pitchFamily="34" charset="0"/>
                        </a:rPr>
                        <a:t>station network</a:t>
                      </a:r>
                      <a:endParaRPr lang="zh-CN" altLang="en-US" sz="1600" dirty="0">
                        <a:latin typeface="Helvetica" panose="020B0604020202020204" pitchFamily="34" charset="0"/>
                        <a:cs typeface="Helvetica" panose="020B0604020202020204" pitchFamily="34" charset="0"/>
                      </a:endParaRPr>
                    </a:p>
                  </a:txBody>
                  <a:tcPr marL="77516" marR="77516" marT="38758" marB="38758" anchor="ctr">
                    <a:lnT w="12700" cap="flat" cmpd="sng" algn="ctr">
                      <a:solidFill>
                        <a:schemeClr val="tx1">
                          <a:lumMod val="75000"/>
                          <a:lumOff val="25000"/>
                        </a:schemeClr>
                      </a:solidFill>
                      <a:prstDash val="solid"/>
                      <a:round/>
                      <a:headEnd type="none" w="med" len="med"/>
                      <a:tailEnd type="none" w="med" len="med"/>
                    </a:lnT>
                    <a:lnB w="19050" cap="flat" cmpd="sng" algn="ctr">
                      <a:solidFill>
                        <a:schemeClr val="tx1">
                          <a:lumMod val="75000"/>
                          <a:lumOff val="25000"/>
                        </a:schemeClr>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600" dirty="0">
                          <a:latin typeface="Helvetica" panose="020B0604020202020204" pitchFamily="34" charset="0"/>
                          <a:cs typeface="Helvetica" panose="020B0604020202020204" pitchFamily="34" charset="0"/>
                        </a:rPr>
                        <a:t>OD passenger volume</a:t>
                      </a:r>
                      <a:endParaRPr lang="zh-CN" altLang="en-US" sz="1600" dirty="0">
                        <a:latin typeface="Helvetica" panose="020B0604020202020204" pitchFamily="34" charset="0"/>
                        <a:cs typeface="Helvetica" panose="020B0604020202020204" pitchFamily="34" charset="0"/>
                      </a:endParaRPr>
                    </a:p>
                  </a:txBody>
                  <a:tcPr marL="77516" marR="77516" marT="38758" marB="38758" anchor="ctr">
                    <a:lnT w="12700" cap="flat" cmpd="sng" algn="ctr">
                      <a:solidFill>
                        <a:schemeClr val="tx1">
                          <a:lumMod val="75000"/>
                          <a:lumOff val="25000"/>
                        </a:schemeClr>
                      </a:solidFill>
                      <a:prstDash val="solid"/>
                      <a:round/>
                      <a:headEnd type="none" w="med" len="med"/>
                      <a:tailEnd type="none" w="med" len="med"/>
                    </a:lnT>
                    <a:lnB w="1905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1442006178"/>
                  </a:ext>
                </a:extLst>
              </a:tr>
            </a:tbl>
          </a:graphicData>
        </a:graphic>
      </p:graphicFrame>
      <p:sp>
        <p:nvSpPr>
          <p:cNvPr id="17" name="矩形 16">
            <a:extLst>
              <a:ext uri="{FF2B5EF4-FFF2-40B4-BE49-F238E27FC236}">
                <a16:creationId xmlns:a16="http://schemas.microsoft.com/office/drawing/2014/main" id="{A3ADB51C-9E53-40BF-A6C9-83BDF3BB50AB}"/>
              </a:ext>
            </a:extLst>
          </p:cNvPr>
          <p:cNvSpPr/>
          <p:nvPr/>
        </p:nvSpPr>
        <p:spPr>
          <a:xfrm>
            <a:off x="499952" y="4939175"/>
            <a:ext cx="8214014" cy="872034"/>
          </a:xfrm>
          <a:prstGeom prst="rect">
            <a:avLst/>
          </a:prstGeom>
          <a:ln>
            <a:noFill/>
          </a:ln>
        </p:spPr>
        <p:txBody>
          <a:bodyPr wrap="square">
            <a:spAutoFit/>
          </a:bodyPr>
          <a:lstStyle/>
          <a:p>
            <a:pPr marL="342900" indent="-342900">
              <a:lnSpc>
                <a:spcPct val="150000"/>
              </a:lnSpc>
              <a:buFont typeface="Wingdings" panose="05000000000000000000" pitchFamily="2" charset="2"/>
              <a:buChar char="Ø"/>
            </a:pPr>
            <a:r>
              <a:rPr lang="en-US" altLang="zh-CN" dirty="0">
                <a:latin typeface="Helvetica" panose="020B0604020202020204" pitchFamily="34" charset="0"/>
                <a:cs typeface="Helvetica" panose="020B0604020202020204" pitchFamily="34" charset="0"/>
              </a:rPr>
              <a:t>To describe the connectivity between different stations using OD ridership.</a:t>
            </a:r>
          </a:p>
          <a:p>
            <a:pPr marL="342900" indent="-342900">
              <a:lnSpc>
                <a:spcPct val="150000"/>
              </a:lnSpc>
              <a:buFont typeface="Wingdings" panose="05000000000000000000" pitchFamily="2" charset="2"/>
              <a:buChar char="Ø"/>
            </a:pPr>
            <a:r>
              <a:rPr lang="en-US" altLang="zh-CN" dirty="0">
                <a:latin typeface="Helvetica" panose="020B0604020202020204" pitchFamily="34" charset="0"/>
                <a:cs typeface="Helvetica" panose="020B0604020202020204" pitchFamily="34" charset="0"/>
              </a:rPr>
              <a:t>To explain how the connectivity is determined by land-use factors.</a:t>
            </a:r>
            <a:endParaRPr lang="zh-CN" altLang="en-US" dirty="0">
              <a:latin typeface="Helvetica" panose="020B0604020202020204" pitchFamily="34" charset="0"/>
              <a:cs typeface="Helvetica" panose="020B0604020202020204" pitchFamily="34" charset="0"/>
            </a:endParaRPr>
          </a:p>
        </p:txBody>
      </p:sp>
      <p:grpSp>
        <p:nvGrpSpPr>
          <p:cNvPr id="16" name="组合 15">
            <a:extLst>
              <a:ext uri="{FF2B5EF4-FFF2-40B4-BE49-F238E27FC236}">
                <a16:creationId xmlns:a16="http://schemas.microsoft.com/office/drawing/2014/main" id="{0C4EAE3E-587A-46DA-BB6B-C0F444BEE01C}"/>
              </a:ext>
            </a:extLst>
          </p:cNvPr>
          <p:cNvGrpSpPr/>
          <p:nvPr/>
        </p:nvGrpSpPr>
        <p:grpSpPr>
          <a:xfrm>
            <a:off x="306570" y="591906"/>
            <a:ext cx="4161135" cy="461665"/>
            <a:chOff x="-3" y="4326643"/>
            <a:chExt cx="4161135" cy="461665"/>
          </a:xfrm>
        </p:grpSpPr>
        <p:sp>
          <p:nvSpPr>
            <p:cNvPr id="20" name="矩形 19">
              <a:extLst>
                <a:ext uri="{FF2B5EF4-FFF2-40B4-BE49-F238E27FC236}">
                  <a16:creationId xmlns:a16="http://schemas.microsoft.com/office/drawing/2014/main" id="{2D867E0A-43E1-450F-8791-A82001197293}"/>
                </a:ext>
              </a:extLst>
            </p:cNvPr>
            <p:cNvSpPr/>
            <p:nvPr/>
          </p:nvSpPr>
          <p:spPr>
            <a:xfrm>
              <a:off x="-3" y="4460785"/>
              <a:ext cx="193382" cy="193382"/>
            </a:xfrm>
            <a:prstGeom prst="rect">
              <a:avLst/>
            </a:prstGeom>
            <a:solidFill>
              <a:srgbClr val="FF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Helvetica" panose="020B0604020202020204" pitchFamily="34" charset="0"/>
                <a:ea typeface="+mj-ea"/>
                <a:cs typeface="Helvetica" panose="020B0604020202020204" pitchFamily="34" charset="0"/>
              </a:endParaRPr>
            </a:p>
          </p:txBody>
        </p:sp>
        <p:sp>
          <p:nvSpPr>
            <p:cNvPr id="21" name="文本框 20">
              <a:extLst>
                <a:ext uri="{FF2B5EF4-FFF2-40B4-BE49-F238E27FC236}">
                  <a16:creationId xmlns:a16="http://schemas.microsoft.com/office/drawing/2014/main" id="{B415EC82-D08F-49E9-80DE-116626D18802}"/>
                </a:ext>
              </a:extLst>
            </p:cNvPr>
            <p:cNvSpPr txBox="1"/>
            <p:nvPr/>
          </p:nvSpPr>
          <p:spPr>
            <a:xfrm>
              <a:off x="193379" y="4326643"/>
              <a:ext cx="3967753" cy="461665"/>
            </a:xfrm>
            <a:prstGeom prst="rect">
              <a:avLst/>
            </a:prstGeom>
            <a:noFill/>
          </p:spPr>
          <p:txBody>
            <a:bodyPr wrap="none" rtlCol="0">
              <a:spAutoFit/>
            </a:bodyPr>
            <a:lstStyle/>
            <a:p>
              <a:r>
                <a:rPr lang="en-US" altLang="zh-CN" sz="2400" dirty="0">
                  <a:latin typeface="Helvetica" panose="020B0604020202020204" pitchFamily="34" charset="0"/>
                  <a:ea typeface="+mj-ea"/>
                  <a:cs typeface="Helvetica" panose="020B0604020202020204" pitchFamily="34" charset="0"/>
                </a:rPr>
                <a:t>Description for the research</a:t>
              </a:r>
            </a:p>
          </p:txBody>
        </p:sp>
      </p:grpSp>
      <p:sp>
        <p:nvSpPr>
          <p:cNvPr id="22" name="矩形 21">
            <a:extLst>
              <a:ext uri="{FF2B5EF4-FFF2-40B4-BE49-F238E27FC236}">
                <a16:creationId xmlns:a16="http://schemas.microsoft.com/office/drawing/2014/main" id="{6F92440F-FAFA-4556-AED3-092D2CF38792}"/>
              </a:ext>
            </a:extLst>
          </p:cNvPr>
          <p:cNvSpPr/>
          <p:nvPr/>
        </p:nvSpPr>
        <p:spPr>
          <a:xfrm>
            <a:off x="499952" y="1252854"/>
            <a:ext cx="3732304" cy="400110"/>
          </a:xfrm>
          <a:prstGeom prst="rect">
            <a:avLst/>
          </a:prstGeom>
        </p:spPr>
        <p:txBody>
          <a:bodyPr wrap="none">
            <a:spAutoFit/>
          </a:bodyPr>
          <a:lstStyle/>
          <a:p>
            <a:pPr marL="285750" indent="-285750">
              <a:buFont typeface="Wingdings" panose="05000000000000000000" pitchFamily="2" charset="2"/>
              <a:buChar char="l"/>
            </a:pPr>
            <a:r>
              <a:rPr lang="en-US" altLang="zh-CN" sz="2000" dirty="0">
                <a:latin typeface="Helvetica" panose="020B0604020202020204" pitchFamily="34" charset="0"/>
                <a:cs typeface="Helvetica" panose="020B0604020202020204" pitchFamily="34" charset="0"/>
              </a:rPr>
              <a:t>Differences with station-level</a:t>
            </a:r>
            <a:endParaRPr lang="zh-CN" altLang="en-US" sz="2000" dirty="0"/>
          </a:p>
        </p:txBody>
      </p:sp>
      <p:sp>
        <p:nvSpPr>
          <p:cNvPr id="27" name="矩形 26">
            <a:extLst>
              <a:ext uri="{FF2B5EF4-FFF2-40B4-BE49-F238E27FC236}">
                <a16:creationId xmlns:a16="http://schemas.microsoft.com/office/drawing/2014/main" id="{8A055479-5901-4557-98A3-1C60F1F4B09B}"/>
              </a:ext>
            </a:extLst>
          </p:cNvPr>
          <p:cNvSpPr/>
          <p:nvPr/>
        </p:nvSpPr>
        <p:spPr>
          <a:xfrm>
            <a:off x="499952" y="4423427"/>
            <a:ext cx="2610010" cy="400110"/>
          </a:xfrm>
          <a:prstGeom prst="rect">
            <a:avLst/>
          </a:prstGeom>
        </p:spPr>
        <p:txBody>
          <a:bodyPr wrap="none">
            <a:spAutoFit/>
          </a:bodyPr>
          <a:lstStyle/>
          <a:p>
            <a:pPr marL="285750" indent="-285750">
              <a:buFont typeface="Wingdings" panose="05000000000000000000" pitchFamily="2" charset="2"/>
              <a:buChar char="l"/>
            </a:pPr>
            <a:r>
              <a:rPr lang="en-US" altLang="zh-CN" sz="2000" dirty="0">
                <a:latin typeface="Helvetica" panose="020B0604020202020204" pitchFamily="34" charset="0"/>
                <a:cs typeface="Helvetica" panose="020B0604020202020204" pitchFamily="34" charset="0"/>
              </a:rPr>
              <a:t>Research contents</a:t>
            </a:r>
            <a:endParaRPr lang="zh-CN" altLang="en-US" sz="2000" dirty="0"/>
          </a:p>
        </p:txBody>
      </p:sp>
    </p:spTree>
    <p:extLst>
      <p:ext uri="{BB962C8B-B14F-4D97-AF65-F5344CB8AC3E}">
        <p14:creationId xmlns:p14="http://schemas.microsoft.com/office/powerpoint/2010/main" val="126859796"/>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19389</TotalTime>
  <Words>14317</Words>
  <Application>Microsoft Office PowerPoint</Application>
  <PresentationFormat>全屏显示(4:3)</PresentationFormat>
  <Paragraphs>3373</Paragraphs>
  <Slides>108</Slides>
  <Notes>94</Notes>
  <HiddenSlides>32</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108</vt:i4>
      </vt:variant>
    </vt:vector>
  </HeadingPairs>
  <TitlesOfParts>
    <vt:vector size="127" baseType="lpstr">
      <vt:lpstr>Helvetica Light</vt:lpstr>
      <vt:lpstr>MingLiU</vt:lpstr>
      <vt:lpstr>MS Mincho</vt:lpstr>
      <vt:lpstr>Yu Gothic</vt:lpstr>
      <vt:lpstr>Yu Gothic</vt:lpstr>
      <vt:lpstr>等线</vt:lpstr>
      <vt:lpstr>等线 Light</vt:lpstr>
      <vt:lpstr>宋体</vt:lpstr>
      <vt:lpstr>Arial</vt:lpstr>
      <vt:lpstr>Calibri</vt:lpstr>
      <vt:lpstr>Calibri Light</vt:lpstr>
      <vt:lpstr>Cambria Math</vt:lpstr>
      <vt:lpstr>Helvetica</vt:lpstr>
      <vt:lpstr>SansSerif</vt:lpstr>
      <vt:lpstr>Times</vt:lpstr>
      <vt:lpstr>Times New Roman</vt:lpstr>
      <vt:lpstr>Verdana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 Qi</dc:creator>
  <cp:lastModifiedBy>Qi Chen</cp:lastModifiedBy>
  <cp:revision>821</cp:revision>
  <cp:lastPrinted>2018-11-26T22:30:07Z</cp:lastPrinted>
  <dcterms:created xsi:type="dcterms:W3CDTF">2018-05-22T05:50:04Z</dcterms:created>
  <dcterms:modified xsi:type="dcterms:W3CDTF">2018-11-29T14:57:16Z</dcterms:modified>
</cp:coreProperties>
</file>