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6" r:id="rId20"/>
    <p:sldId id="295" r:id="rId21"/>
    <p:sldId id="298" r:id="rId22"/>
    <p:sldId id="297" r:id="rId23"/>
    <p:sldId id="299" r:id="rId24"/>
    <p:sldId id="300" r:id="rId25"/>
    <p:sldId id="301"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64895" autoAdjust="0"/>
  </p:normalViewPr>
  <p:slideViewPr>
    <p:cSldViewPr snapToGrid="0">
      <p:cViewPr varScale="1">
        <p:scale>
          <a:sx n="54" d="100"/>
          <a:sy n="54" d="100"/>
        </p:scale>
        <p:origin x="1661" y="58"/>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6"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6"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6" custScaleX="100000" custLinFactNeighborY="-34875">
        <dgm:presLayoutVars>
          <dgm:chMax val="0"/>
          <dgm:bulletEnabled val="1"/>
        </dgm:presLayoutVars>
      </dgm:prSet>
      <dgm:spPr/>
    </dgm:pt>
    <dgm:pt modelId="{3BD4AADD-6E0E-4087-9709-A998A5A0FD27}" type="pres">
      <dgm:prSet presAssocID="{B1E96187-1758-44B7-8709-F2E31628140F}" presName="spacer" presStyleCnt="0"/>
      <dgm:spPr/>
    </dgm:pt>
    <dgm:pt modelId="{BABDAC30-D010-4160-91F1-F2C9A7C6807C}" type="pres">
      <dgm:prSet presAssocID="{4C186E30-4709-4FB4-B209-0E5229D727CC}" presName="parentText" presStyleLbl="node1" presStyleIdx="3" presStyleCnt="6"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4" presStyleCnt="6"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5" presStyleCnt="6">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4" destOrd="0" parTransId="{C0B67558-C3BA-40FC-9E5B-72E1A5AC7011}" sibTransId="{E834EBEF-9AA3-4E01-80F9-9879FA2349C5}"/>
    <dgm:cxn modelId="{A74F740E-75F5-457C-822E-F368CBC76214}" srcId="{9DD1A594-42BA-4C61-B647-830D5FDFC715}" destId="{4C186E30-4709-4FB4-B209-0E5229D727CC}" srcOrd="3"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5" destOrd="0" parTransId="{9C8840FD-DE49-4895-A3A8-6C8C1B4E3290}" sibTransId="{3AFFEAFF-E0A0-4B59-AA47-ADB7F0530A5E}"/>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222CEE75-6FB4-4EB7-AB52-A47FEBF996DD}" type="presParOf" srcId="{BEB3585F-CCB8-4FAC-9902-ED6487167A0B}" destId="{BABDAC30-D010-4160-91F1-F2C9A7C6807C}" srcOrd="6" destOrd="0" presId="urn:microsoft.com/office/officeart/2005/8/layout/vList2"/>
    <dgm:cxn modelId="{C7302F17-2E7F-401D-A5A8-D05D73A9363B}" type="presParOf" srcId="{BEB3585F-CCB8-4FAC-9902-ED6487167A0B}" destId="{81657748-6B21-435C-A831-47B25610263A}" srcOrd="7" destOrd="0" presId="urn:microsoft.com/office/officeart/2005/8/layout/vList2"/>
    <dgm:cxn modelId="{13041B0F-4547-4B02-BE05-75712B49F94F}" type="presParOf" srcId="{BEB3585F-CCB8-4FAC-9902-ED6487167A0B}" destId="{8283B7CD-F4F4-4288-8E43-D86EDC2CA997}" srcOrd="8" destOrd="0" presId="urn:microsoft.com/office/officeart/2005/8/layout/vList2"/>
    <dgm:cxn modelId="{2FE1F104-BF39-4975-B0D3-753472411326}" type="presParOf" srcId="{BEB3585F-CCB8-4FAC-9902-ED6487167A0B}" destId="{A1E8F6B7-62C7-4A90-A534-F0199744BFBC}" srcOrd="9" destOrd="0" presId="urn:microsoft.com/office/officeart/2005/8/layout/vList2"/>
    <dgm:cxn modelId="{CB5958A2-8E6F-4D39-9ED1-5451E1111368}" type="presParOf" srcId="{BEB3585F-CCB8-4FAC-9902-ED6487167A0B}" destId="{F62BD93B-A959-4440-A963-A8627BA0063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a:t>
          </a:r>
          <a:r>
            <a:rPr lang="de-DE" dirty="0" err="1"/>
            <a:t>hinzugefügen</a:t>
          </a:r>
          <a:endParaRPr lang="de-DE" dirty="0"/>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F6813F50-DCE6-46EF-92C6-C17F5AB993CA}">
      <dgm:prSet/>
      <dgm:spPr/>
      <dgm:t>
        <a:bodyPr/>
        <a:lstStyle/>
        <a:p>
          <a:r>
            <a:rPr lang="de-DE" noProof="0" dirty="0"/>
            <a:t>Vergleich der Zonen</a:t>
          </a:r>
          <a:endParaRPr lang="de-CH" noProof="0" dirty="0"/>
        </a:p>
      </dgm:t>
    </dgm:pt>
    <dgm:pt modelId="{F35E1D82-E8FC-491D-9986-F295336196BA}" type="parTrans" cxnId="{A4B3F15E-B093-4879-B6BC-944CB0941140}">
      <dgm:prSet/>
      <dgm:spPr/>
      <dgm:t>
        <a:bodyPr/>
        <a:lstStyle/>
        <a:p>
          <a:endParaRPr lang="de-CH"/>
        </a:p>
      </dgm:t>
    </dgm:pt>
    <dgm:pt modelId="{CD7EE379-D073-4B03-A601-798B01868B5A}" type="sibTrans" cxnId="{A4B3F15E-B093-4879-B6BC-944CB094114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5">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5">
        <dgm:presLayoutVars>
          <dgm:chMax val="0"/>
          <dgm:bulletEnabled val="1"/>
        </dgm:presLayoutVars>
      </dgm:prSet>
      <dgm:spPr/>
    </dgm:pt>
    <dgm:pt modelId="{AEAAA606-11D2-4C8F-98F6-F3B537C09320}" type="pres">
      <dgm:prSet presAssocID="{B1E96187-1758-44B7-8709-F2E31628140F}" presName="spacer" presStyleCnt="0"/>
      <dgm:spPr/>
    </dgm:pt>
    <dgm:pt modelId="{69A7B1A3-C6B2-49E0-A938-268416D708A8}" type="pres">
      <dgm:prSet presAssocID="{F6813F50-DCE6-46EF-92C6-C17F5AB993CA}" presName="parentText" presStyleLbl="node1" presStyleIdx="4" presStyleCnt="5">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A4B3F15E-B093-4879-B6BC-944CB0941140}" srcId="{9DD1A594-42BA-4C61-B647-830D5FDFC715}" destId="{F6813F50-DCE6-46EF-92C6-C17F5AB993CA}" srcOrd="4" destOrd="0" parTransId="{F35E1D82-E8FC-491D-9986-F295336196BA}" sibTransId="{CD7EE379-D073-4B03-A601-798B01868B5A}"/>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A4FC28F6-DE05-416F-9AC4-B8ADFC1423CD}" type="presOf" srcId="{F6813F50-DCE6-46EF-92C6-C17F5AB993CA}" destId="{69A7B1A3-C6B2-49E0-A938-268416D708A8}"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 modelId="{3E3609D1-444F-453A-B790-B1AA34F6A543}" type="presParOf" srcId="{BEB3585F-CCB8-4FAC-9902-ED6487167A0B}" destId="{AEAAA606-11D2-4C8F-98F6-F3B537C09320}" srcOrd="7" destOrd="0" presId="urn:microsoft.com/office/officeart/2005/8/layout/vList2"/>
    <dgm:cxn modelId="{C629CF09-C2D1-4DB9-AE07-427BB1331DB8}" type="presParOf" srcId="{BEB3585F-CCB8-4FAC-9902-ED6487167A0B}" destId="{69A7B1A3-C6B2-49E0-A938-268416D708A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Steinschlägen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 berechnen</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3865"/>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1 und 2 untereinander zusammenfügen</a:t>
          </a:r>
        </a:p>
      </dsp:txBody>
      <dsp:txXfrm>
        <a:off x="25759" y="49624"/>
        <a:ext cx="8780907" cy="476152"/>
      </dsp:txXfrm>
    </dsp:sp>
    <dsp:sp modelId="{16031EB5-B022-4F56-901F-7F71F4570837}">
      <dsp:nvSpPr>
        <dsp:cNvPr id="0" name=""/>
        <dsp:cNvSpPr/>
      </dsp:nvSpPr>
      <dsp:spPr>
        <a:xfrm>
          <a:off x="0" y="622234"/>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Nach kumuliertem Zeitabstand sortieren</a:t>
          </a:r>
          <a:endParaRPr lang="de-CH" sz="2200" kern="1200" noProof="0" dirty="0"/>
        </a:p>
      </dsp:txBody>
      <dsp:txXfrm>
        <a:off x="25759" y="647993"/>
        <a:ext cx="8780907" cy="476152"/>
      </dsp:txXfrm>
    </dsp:sp>
    <dsp:sp modelId="{EF38EC58-EAE3-4E45-B979-EE70948D098E}">
      <dsp:nvSpPr>
        <dsp:cNvPr id="0" name=""/>
        <dsp:cNvSpPr/>
      </dsp:nvSpPr>
      <dsp:spPr>
        <a:xfrm>
          <a:off x="0" y="1209700"/>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 Zone 1 &amp; 2 werden gleichzeitig simuliert</a:t>
          </a:r>
          <a:endParaRPr lang="de-CH" sz="2200" kern="1200" noProof="0" dirty="0"/>
        </a:p>
      </dsp:txBody>
      <dsp:txXfrm>
        <a:off x="25759" y="1235459"/>
        <a:ext cx="8780907" cy="476152"/>
      </dsp:txXfrm>
    </dsp:sp>
    <dsp:sp modelId="{BABDAC30-D010-4160-91F1-F2C9A7C6807C}">
      <dsp:nvSpPr>
        <dsp:cNvPr id="0" name=""/>
        <dsp:cNvSpPr/>
      </dsp:nvSpPr>
      <dsp:spPr>
        <a:xfrm>
          <a:off x="0" y="181155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Differenz der kumulierten Zeitabstände</a:t>
          </a:r>
          <a:endParaRPr lang="de-CH" sz="2200" kern="1200" noProof="0" dirty="0"/>
        </a:p>
      </dsp:txBody>
      <dsp:txXfrm>
        <a:off x="25759" y="1837316"/>
        <a:ext cx="8780907" cy="476152"/>
      </dsp:txXfrm>
    </dsp:sp>
    <dsp:sp modelId="{8283B7CD-F4F4-4288-8E43-D86EDC2CA997}">
      <dsp:nvSpPr>
        <dsp:cNvPr id="0" name=""/>
        <dsp:cNvSpPr/>
      </dsp:nvSpPr>
      <dsp:spPr>
        <a:xfrm>
          <a:off x="0" y="2408276"/>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Verstrichene Zeit = Summe Delta kumulierter Zeitabstand</a:t>
          </a:r>
        </a:p>
      </dsp:txBody>
      <dsp:txXfrm>
        <a:off x="25759" y="2434035"/>
        <a:ext cx="8780907" cy="476152"/>
      </dsp:txXfrm>
    </dsp:sp>
    <dsp:sp modelId="{F62BD93B-A959-4440-A963-A8627BA00630}">
      <dsp:nvSpPr>
        <dsp:cNvPr id="0" name=""/>
        <dsp:cNvSpPr/>
      </dsp:nvSpPr>
      <dsp:spPr>
        <a:xfrm>
          <a:off x="0" y="300488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Jahre simuliert: 135’920</a:t>
          </a:r>
        </a:p>
      </dsp:txBody>
      <dsp:txXfrm>
        <a:off x="25759" y="3030646"/>
        <a:ext cx="8780907" cy="4761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42"/>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Todeswahrscheinlichkeit pro Jahr: </a:t>
          </a:r>
          <a:r>
            <a:rPr lang="de-CH" sz="2100" kern="1200" dirty="0"/>
            <a:t>0.000187</a:t>
          </a:r>
          <a:endParaRPr lang="de-CH" sz="2100" kern="1200" noProof="0" dirty="0"/>
        </a:p>
      </dsp:txBody>
      <dsp:txXfrm>
        <a:off x="24588" y="25130"/>
        <a:ext cx="7835582" cy="454509"/>
      </dsp:txXfrm>
    </dsp:sp>
    <dsp:sp modelId="{16031EB5-B022-4F56-901F-7F71F4570837}">
      <dsp:nvSpPr>
        <dsp:cNvPr id="0" name=""/>
        <dsp:cNvSpPr/>
      </dsp:nvSpPr>
      <dsp:spPr>
        <a:xfrm>
          <a:off x="0" y="571711"/>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Strasse wird gesperrt</a:t>
          </a:r>
          <a:endParaRPr lang="de-CH" sz="2100" kern="1200" noProof="0" dirty="0"/>
        </a:p>
      </dsp:txBody>
      <dsp:txXfrm>
        <a:off x="24588" y="596299"/>
        <a:ext cx="7835582"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6874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 einlesen</a:t>
          </a:r>
          <a:endParaRPr lang="en-US" sz="2100" kern="1200" dirty="0"/>
        </a:p>
      </dsp:txBody>
      <dsp:txXfrm>
        <a:off x="24588" y="93331"/>
        <a:ext cx="4444046" cy="454509"/>
      </dsp:txXfrm>
    </dsp:sp>
    <dsp:sp modelId="{F072C761-0E94-44FB-A5E4-4F0B96A15017}">
      <dsp:nvSpPr>
        <dsp:cNvPr id="0" name=""/>
        <dsp:cNvSpPr/>
      </dsp:nvSpPr>
      <dsp:spPr>
        <a:xfrm>
          <a:off x="0" y="64356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Spaltennamen vereinheitlichen</a:t>
          </a:r>
        </a:p>
      </dsp:txBody>
      <dsp:txXfrm>
        <a:off x="24588" y="668153"/>
        <a:ext cx="4444046" cy="454509"/>
      </dsp:txXfrm>
    </dsp:sp>
    <dsp:sp modelId="{7B6EA38B-1CE8-4358-BCD9-4D2D1CD59B10}">
      <dsp:nvSpPr>
        <dsp:cNvPr id="0" name=""/>
        <dsp:cNvSpPr/>
      </dsp:nvSpPr>
      <dsp:spPr>
        <a:xfrm>
          <a:off x="0" y="120773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Datentabelle auswählen</a:t>
          </a:r>
        </a:p>
      </dsp:txBody>
      <dsp:txXfrm>
        <a:off x="24588" y="1232318"/>
        <a:ext cx="4444046" cy="454509"/>
      </dsp:txXfrm>
    </dsp:sp>
    <dsp:sp modelId="{EC44AA87-19A0-4FD1-9BF5-CA2C989C742C}">
      <dsp:nvSpPr>
        <dsp:cNvPr id="0" name=""/>
        <dsp:cNvSpPr/>
      </dsp:nvSpPr>
      <dsp:spPr>
        <a:xfrm>
          <a:off x="0" y="177189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 „Ablösungszone“ </a:t>
          </a:r>
          <a:r>
            <a:rPr lang="de-DE" sz="2100" kern="1200" dirty="0" err="1"/>
            <a:t>hinzugefügen</a:t>
          </a:r>
          <a:endParaRPr lang="de-DE" sz="2100" kern="1200" dirty="0"/>
        </a:p>
      </dsp:txBody>
      <dsp:txXfrm>
        <a:off x="24588" y="1796483"/>
        <a:ext cx="4444046" cy="454509"/>
      </dsp:txXfrm>
    </dsp:sp>
    <dsp:sp modelId="{FCE72C4D-5385-4AD1-8BB3-53E07433B43E}">
      <dsp:nvSpPr>
        <dsp:cNvPr id="0" name=""/>
        <dsp:cNvSpPr/>
      </dsp:nvSpPr>
      <dsp:spPr>
        <a:xfrm>
          <a:off x="0" y="233606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entfernen</a:t>
          </a:r>
        </a:p>
      </dsp:txBody>
      <dsp:txXfrm>
        <a:off x="24588" y="2360648"/>
        <a:ext cx="4444046" cy="454509"/>
      </dsp:txXfrm>
    </dsp:sp>
    <dsp:sp modelId="{A949C864-2522-4797-9634-424C677FF198}">
      <dsp:nvSpPr>
        <dsp:cNvPr id="0" name=""/>
        <dsp:cNvSpPr/>
      </dsp:nvSpPr>
      <dsp:spPr>
        <a:xfrm>
          <a:off x="0" y="290022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Datum &amp; Uhrzeit zusammenfügen</a:t>
          </a:r>
        </a:p>
      </dsp:txBody>
      <dsp:txXfrm>
        <a:off x="24588" y="2924813"/>
        <a:ext cx="444404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667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52437"/>
        <a:ext cx="5565418" cy="476152"/>
      </dsp:txXfrm>
    </dsp:sp>
    <dsp:sp modelId="{16031EB5-B022-4F56-901F-7F71F4570837}">
      <dsp:nvSpPr>
        <dsp:cNvPr id="0" name=""/>
        <dsp:cNvSpPr/>
      </dsp:nvSpPr>
      <dsp:spPr>
        <a:xfrm>
          <a:off x="0" y="61770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43467"/>
        <a:ext cx="5565418" cy="476152"/>
      </dsp:txXfrm>
    </dsp:sp>
    <dsp:sp modelId="{02083DA2-6121-44C9-AFEA-15DA96DDE8F9}">
      <dsp:nvSpPr>
        <dsp:cNvPr id="0" name=""/>
        <dsp:cNvSpPr/>
      </dsp:nvSpPr>
      <dsp:spPr>
        <a:xfrm>
          <a:off x="0" y="120873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34497"/>
        <a:ext cx="5565418" cy="476152"/>
      </dsp:txXfrm>
    </dsp:sp>
    <dsp:sp modelId="{EF38EC58-EAE3-4E45-B979-EE70948D098E}">
      <dsp:nvSpPr>
        <dsp:cNvPr id="0" name=""/>
        <dsp:cNvSpPr/>
      </dsp:nvSpPr>
      <dsp:spPr>
        <a:xfrm>
          <a:off x="0" y="179976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25527"/>
        <a:ext cx="5565418" cy="476152"/>
      </dsp:txXfrm>
    </dsp:sp>
    <dsp:sp modelId="{69A7B1A3-C6B2-49E0-A938-268416D708A8}">
      <dsp:nvSpPr>
        <dsp:cNvPr id="0" name=""/>
        <dsp:cNvSpPr/>
      </dsp:nvSpPr>
      <dsp:spPr>
        <a:xfrm>
          <a:off x="0" y="239079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Vergleich der Zonen</a:t>
          </a:r>
          <a:endParaRPr lang="de-CH" sz="2200" kern="1200" noProof="0" dirty="0"/>
        </a:p>
      </dsp:txBody>
      <dsp:txXfrm>
        <a:off x="25759" y="2416557"/>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26.01.22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"Rocco"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sich die Datensätze zu stark unterscheiden.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b="0" i="0" dirty="0">
                <a:solidFill>
                  <a:srgbClr val="000000"/>
                </a:solidFill>
                <a:effectLst/>
                <a:latin typeface="Helvetica Neue"/>
              </a:rPr>
              <a:t>Anhand des Diagrammes stellten wir fest, dass die </a:t>
            </a:r>
            <a:r>
              <a:rPr lang="de-DE" b="0" i="0" dirty="0" err="1">
                <a:solidFill>
                  <a:srgbClr val="000000"/>
                </a:solidFill>
                <a:effectLst/>
                <a:latin typeface="Helvetica Neue"/>
              </a:rPr>
              <a:t>Exponential</a:t>
            </a:r>
            <a:r>
              <a:rPr lang="de-DE" b="0" i="0" dirty="0">
                <a:solidFill>
                  <a:srgbClr val="000000"/>
                </a:solidFill>
                <a:effectLst/>
                <a:latin typeface="Helvetica Neue"/>
              </a:rPr>
              <a:t> - und Gammaverteilung gut passen. 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5121 Durchbrüchen. Das klingt erstmal viel, es sind jedoch somit nur 0.037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r>
              <a:rPr lang="de-DE" b="0" i="0" dirty="0">
                <a:solidFill>
                  <a:srgbClr val="000000"/>
                </a:solidFill>
                <a:effectLst/>
                <a:latin typeface="Helvetica Neue"/>
              </a:rPr>
              <a:t>Das tägliche Verkehrsaufkommen beträgt 1200 Autos. Stau kommt auf der Strecke nicht vor. Die </a:t>
            </a:r>
            <a:r>
              <a:rPr lang="de-DE" b="0" i="0" dirty="0" err="1">
                <a:solidFill>
                  <a:srgbClr val="000000"/>
                </a:solidFill>
                <a:effectLst/>
                <a:latin typeface="Helvetica Neue"/>
              </a:rPr>
              <a:t>Tempolimite</a:t>
            </a:r>
            <a:r>
              <a:rPr lang="de-DE" b="0" i="0" dirty="0">
                <a:solidFill>
                  <a:srgbClr val="000000"/>
                </a:solidFill>
                <a:effectLst/>
                <a:latin typeface="Helvetica Neue"/>
              </a:rPr>
              <a:t> beträgt 60 km/h.</a:t>
            </a:r>
          </a:p>
          <a:p>
            <a:pPr algn="l"/>
            <a:r>
              <a:rPr lang="de-DE" b="0" i="0" dirty="0">
                <a:solidFill>
                  <a:srgbClr val="000000"/>
                </a:solidFill>
                <a:effectLst/>
                <a:latin typeface="Helvetica Neue"/>
              </a:rPr>
              <a:t>Für die letzte Berechnung mussten wir noch einige Punkte bestimmen </a:t>
            </a:r>
            <a:r>
              <a:rPr lang="de-DE" b="0" i="0" dirty="0" err="1">
                <a:solidFill>
                  <a:srgbClr val="000000"/>
                </a:solidFill>
                <a:effectLst/>
                <a:latin typeface="Helvetica Neue"/>
              </a:rPr>
              <a:t>bzw</a:t>
            </a:r>
            <a:r>
              <a:rPr lang="de-DE" b="0" i="0" dirty="0">
                <a:solidFill>
                  <a:srgbClr val="000000"/>
                </a:solidFill>
                <a:effectLst/>
                <a:latin typeface="Helvetica Neue"/>
              </a:rPr>
              <a:t> recherchieren:</a:t>
            </a:r>
          </a:p>
          <a:p>
            <a:pPr algn="l">
              <a:buFont typeface="Arial" panose="020B0604020202020204" pitchFamily="34" charset="0"/>
              <a:buChar char="•"/>
            </a:pPr>
            <a:r>
              <a:rPr lang="de-DE" b="0" i="0" dirty="0">
                <a:solidFill>
                  <a:srgbClr val="000000"/>
                </a:solidFill>
                <a:effectLst/>
                <a:latin typeface="Helvetica Neue"/>
              </a:rPr>
              <a:t> Autolänge: Die durchschnittliche Länge eines Autos beträgt 4 Meter, aber für die Berechnung haben wir 3 Meter genommen, weil sich Personen meistens vorne befinden.</a:t>
            </a:r>
          </a:p>
          <a:p>
            <a:pPr algn="l">
              <a:buFont typeface="Arial" panose="020B0604020202020204" pitchFamily="34" charset="0"/>
              <a:buChar char="•"/>
            </a:pPr>
            <a:r>
              <a:rPr lang="de-DE" b="0" i="0" dirty="0">
                <a:solidFill>
                  <a:srgbClr val="000000"/>
                </a:solidFill>
                <a:effectLst/>
                <a:latin typeface="Helvetica Neue"/>
              </a:rPr>
              <a:t> Anzahl Personen im Auto: Die durchschnittliche Anzahl Personen in einem Auto in der Schweiz beträgt 1.56</a:t>
            </a:r>
          </a:p>
          <a:p>
            <a:pPr algn="l">
              <a:buFont typeface="Arial" panose="020B0604020202020204" pitchFamily="34" charset="0"/>
              <a:buChar char="•"/>
            </a:pPr>
            <a:r>
              <a:rPr lang="de-DE" b="0" i="0" dirty="0">
                <a:solidFill>
                  <a:srgbClr val="000000"/>
                </a:solidFill>
                <a:effectLst/>
                <a:latin typeface="Helvetica Neue"/>
              </a:rPr>
              <a:t> Reaktionszeit</a:t>
            </a:r>
          </a:p>
          <a:p>
            <a:pPr algn="l">
              <a:buFont typeface="Arial" panose="020B0604020202020204" pitchFamily="34" charset="0"/>
              <a:buChar char="•"/>
            </a:pPr>
            <a:r>
              <a:rPr lang="de-DE" b="0" i="0" dirty="0">
                <a:solidFill>
                  <a:srgbClr val="000000"/>
                </a:solidFill>
                <a:effectLst/>
                <a:latin typeface="Helvetica Neue"/>
              </a:rPr>
              <a:t> Reaktionsweg</a:t>
            </a:r>
          </a:p>
          <a:p>
            <a:pPr algn="l">
              <a:buFont typeface="Arial" panose="020B0604020202020204" pitchFamily="34" charset="0"/>
              <a:buChar char="•"/>
            </a:pPr>
            <a:r>
              <a:rPr lang="de-DE" b="0" i="0" dirty="0">
                <a:solidFill>
                  <a:srgbClr val="000000"/>
                </a:solidFill>
                <a:effectLst/>
                <a:latin typeface="Helvetica Neue"/>
              </a:rPr>
              <a:t> Wahrscheinlichkeit beim Aufprall zu sterben</a:t>
            </a:r>
          </a:p>
          <a:p>
            <a:pPr algn="l">
              <a:buFont typeface="Arial" panose="020B0604020202020204" pitchFamily="34" charset="0"/>
              <a:buChar char="•"/>
            </a:pPr>
            <a:r>
              <a:rPr lang="de-DE" b="0" i="0" dirty="0">
                <a:solidFill>
                  <a:srgbClr val="000000"/>
                </a:solidFill>
                <a:effectLst/>
                <a:latin typeface="Helvetica Neue"/>
              </a:rPr>
              <a:t> Distanz pro Sekunde</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Damit konnten wir 2 Wahrscheinlichkeiten berechnen:</a:t>
            </a:r>
          </a:p>
          <a:p>
            <a:pPr algn="l">
              <a:buFont typeface="+mj-lt"/>
              <a:buAutoNum type="arabicPeriod"/>
            </a:pPr>
            <a:r>
              <a:rPr lang="de-DE" b="0" i="0" dirty="0">
                <a:solidFill>
                  <a:srgbClr val="000000"/>
                </a:solidFill>
                <a:effectLst/>
                <a:latin typeface="Helvetica Neue"/>
              </a:rPr>
              <a:t> Die Wahrscheinlichkeit direkt von einem Stein getroffen zu werden</a:t>
            </a:r>
          </a:p>
          <a:p>
            <a:pPr algn="l">
              <a:buFont typeface="+mj-lt"/>
              <a:buAutoNum type="arabicPeriod"/>
            </a:pPr>
            <a:r>
              <a:rPr lang="de-DE" b="0" i="0" dirty="0">
                <a:solidFill>
                  <a:srgbClr val="000000"/>
                </a:solidFill>
                <a:effectLst/>
                <a:latin typeface="Helvetica Neue"/>
              </a:rPr>
              <a:t> Die Wahrscheinlichkeit, dass das Auto in den Stein reinfährt</a:t>
            </a:r>
          </a:p>
          <a:p>
            <a:pPr algn="l"/>
            <a:r>
              <a:rPr lang="de-DE" b="0" i="0" dirty="0">
                <a:solidFill>
                  <a:srgbClr val="000000"/>
                </a:solidFill>
                <a:effectLst/>
                <a:latin typeface="Helvetica Neue"/>
              </a:rPr>
              <a:t>Schlussendlich wurden diese 2 Wahrscheinlichkeiten addiert und mit der Anzahl Durchbrüche pro Jahr und Anzahl Personen im Auto multipliziert.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leider etwas zu beichten. Als wir diese Präsentation vorbereitet haben, fiel uns einen Fehler im Code auf. Wir haben die falsche Parameter bei der Berechnung der Anzahl simulierten Jahren ausgewählt. Wie man im Code sieht, haben wir bei der Projektabgabe die Spalte „Zeitabstand“ ausgewählt statt die richtige Spalte „Delta kumulierter Zeitabstand“.</a:t>
            </a:r>
          </a:p>
          <a:p>
            <a:r>
              <a:rPr lang="de-DE" b="0" i="0" dirty="0">
                <a:solidFill>
                  <a:srgbClr val="000000"/>
                </a:solidFill>
                <a:effectLst/>
                <a:latin typeface="Helvetica Neue"/>
              </a:rPr>
              <a:t>Dadurch wurde unser Schlussresultat um 2 Mal grösser, weil wir doppelt so lange simuliert haben. Somit </a:t>
            </a:r>
            <a:r>
              <a:rPr lang="de-DE" b="0" i="0">
                <a:solidFill>
                  <a:srgbClr val="000000"/>
                </a:solidFill>
                <a:effectLst/>
                <a:latin typeface="Helvetica Neue"/>
              </a:rPr>
              <a:t>hätte eigentlich die </a:t>
            </a:r>
            <a:r>
              <a:rPr lang="de-DE" b="0" i="0" dirty="0" err="1">
                <a:solidFill>
                  <a:srgbClr val="000000"/>
                </a:solidFill>
                <a:effectLst/>
                <a:latin typeface="Helvetica Neue"/>
              </a:rPr>
              <a:t>Strasse</a:t>
            </a:r>
            <a:r>
              <a:rPr lang="de-DE" b="0" i="0" dirty="0">
                <a:solidFill>
                  <a:srgbClr val="000000"/>
                </a:solidFill>
                <a:effectLst/>
                <a:latin typeface="Helvetica Neue"/>
              </a:rPr>
              <a:t>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1" dirty="0"/>
              <a:t>Wie</a:t>
            </a:r>
            <a:r>
              <a:rPr lang="de-DE" dirty="0"/>
              <a:t> haben wir im Team gearbeitet und mit welchen Tools haben wir uns organisiert??</a:t>
            </a:r>
          </a:p>
          <a:p>
            <a:r>
              <a:rPr lang="de-DE" dirty="0"/>
              <a:t>Nun, Als </a:t>
            </a:r>
            <a:r>
              <a:rPr lang="de-DE" b="1" dirty="0"/>
              <a:t>erstes haben wir ein </a:t>
            </a:r>
            <a:r>
              <a:rPr lang="de-DE" b="1" dirty="0" err="1"/>
              <a:t>GitHub</a:t>
            </a:r>
            <a:r>
              <a:rPr lang="de-DE" b="1" dirty="0"/>
              <a:t>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3-4 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dirty="0"/>
              <a:t>Daten einlesen: 2 CSV – beide Ablösungszonen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Um sich einen Überblick verschaffen zu können, mit welchen stetigen Grössen der Masse und Geschwindigkeit gearbeitet wird, haben wir die Daten für die entsprechenden Ablösungszonen mittels Histogramme und Streudiagramme visualisiert und analysiert. Somit konnten wir einfacher mögliche Abhängigkeiten der verschiedenen Daten feststellen. Anschliessend wurden die Ablösungszonen miteinander verglichen, um entscheiden zu können, ob die Datensätze der beiden Ablösungszonen miteinander kombiniert werden dürfen.</a:t>
            </a:r>
            <a:endParaRPr lang="de-CH"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die jeweiligen Histogramme der Daten von der Ablösungszone 1.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 meisten Steine haben eine Geschwindigkeit zwischen 6 und 12 m/s. Bei der Masse wurden viele Steine beobachtet, die eine Masse bis zu 1000 kg aufweisen. Weniger beobachtet wurden Steine, die schwerer als 1000 kg sind. Bei der Zeit ist hingegen nicht vieles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Wir haben Streudiagramme erstellt, um mögliche Abhängigkeiten zu erkennen. Bei uns hier: Die Geschwindigkeit und Masse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Beim Streudiagramm von Zone 1 erkennt man deutlich, dass sich viele Steine im Bereich von 1 - 1000 kg und zwischen 6 bis 12 m/s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Zone 2 sieht sehr anders aus mit schnellere und leichtere Steine.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1/26/2022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1/26/2022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1/26/2022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1/26/2022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1/26/2022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1/26/2022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1/26/2022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1/26/2022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1/26/2022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1/26/2022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1/26/2022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1/26/2022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2.png"/><Relationship Id="rId7" Type="http://schemas.openxmlformats.org/officeDocument/2006/relationships/diagramLayout" Target="../diagrams/layout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30.png"/><Relationship Id="rId10" Type="http://schemas.microsoft.com/office/2007/relationships/diagramDrawing" Target="../diagrams/drawing12.xml"/><Relationship Id="rId4" Type="http://schemas.openxmlformats.org/officeDocument/2006/relationships/image" Target="../media/image31.png"/><Relationship Id="rId9" Type="http://schemas.openxmlformats.org/officeDocument/2006/relationships/diagramColors" Target="../diagrams/colors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3.jpeg"/><Relationship Id="rId9" Type="http://schemas.microsoft.com/office/2007/relationships/diagramDrawing" Target="../diagrams/drawing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png"/><Relationship Id="rId7" Type="http://schemas.openxmlformats.org/officeDocument/2006/relationships/diagramColors" Target="../diagrams/colors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png"/><Relationship Id="rId7" Type="http://schemas.openxmlformats.org/officeDocument/2006/relationships/diagramColors" Target="../diagrams/colors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138980614"/>
              </p:ext>
            </p:extLst>
          </p:nvPr>
        </p:nvGraphicFramePr>
        <p:xfrm>
          <a:off x="1270000" y="2226833"/>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319514169"/>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3243448" y="4493633"/>
            <a:ext cx="7111316" cy="1710317"/>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3243448" y="2321868"/>
            <a:ext cx="6368366" cy="1735782"/>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Fazit</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478583767"/>
              </p:ext>
            </p:extLst>
          </p:nvPr>
        </p:nvGraphicFramePr>
        <p:xfrm>
          <a:off x="1270000" y="2446625"/>
          <a:ext cx="7884758" cy="1118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713345321"/>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350495091"/>
              </p:ext>
            </p:extLst>
          </p:nvPr>
        </p:nvGraphicFramePr>
        <p:xfrm>
          <a:off x="1270001" y="2155490"/>
          <a:ext cx="5616936" cy="2945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2104</Words>
  <Application>Microsoft Office PowerPoint</Application>
  <PresentationFormat>Breitbild</PresentationFormat>
  <Paragraphs>261</Paragraphs>
  <Slides>25</Slides>
  <Notes>25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25</vt:i4>
      </vt:variant>
    </vt:vector>
  </HeadingPairs>
  <TitlesOfParts>
    <vt:vector size="33" baseType="lpstr">
      <vt:lpstr>Arial</vt:lpstr>
      <vt:lpstr>Arial </vt:lpstr>
      <vt:lpstr>Calibri</vt:lpstr>
      <vt:lpstr>Calibri Light</vt:lpstr>
      <vt:lpstr>Cambria</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Anzahl simulierte Jahre</vt:lpstr>
      <vt:lpstr>PowerPoint-Präsentation</vt:lpstr>
      <vt:lpstr>Verkehr</vt:lpstr>
      <vt:lpstr>Verkehr</vt:lpstr>
      <vt:lpstr>Die Beichte</vt:lpstr>
      <vt:lpstr>Fazit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Alexander Schilling (s)</cp:lastModifiedBy>
  <cp:revision>162</cp:revision>
  <dcterms:created xsi:type="dcterms:W3CDTF">2022-01-13T06:32:14Z</dcterms:created>
  <dcterms:modified xsi:type="dcterms:W3CDTF">2022-01-26T14:56:53Z</dcterms:modified>
</cp:coreProperties>
</file>