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76" r:id="rId3"/>
    <p:sldId id="277"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6" r:id="rId20"/>
    <p:sldId id="295" r:id="rId21"/>
    <p:sldId id="298" r:id="rId22"/>
    <p:sldId id="297" r:id="rId23"/>
    <p:sldId id="299" r:id="rId24"/>
    <p:sldId id="300" r:id="rId25"/>
    <p:sldId id="301"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58EB7-DE3C-49E0-9E43-EC72CAB4026E}" v="6" dt="2022-01-13T07:25:21.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64903" autoAdjust="0"/>
  </p:normalViewPr>
  <p:slideViewPr>
    <p:cSldViewPr snapToGrid="0">
      <p:cViewPr varScale="1">
        <p:scale>
          <a:sx n="44" d="100"/>
          <a:sy n="44" d="100"/>
        </p:scale>
        <p:origin x="1544" y="36"/>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Si Ben (s)" userId="e5f301e1-ec14-46a5-b52c-146e237901eb" providerId="ADAL" clId="{84358EB7-DE3C-49E0-9E43-EC72CAB4026E}"/>
    <pc:docChg chg="undo custSel addSld delSld modSld">
      <pc:chgData name="Tran Si Ben (s)" userId="e5f301e1-ec14-46a5-b52c-146e237901eb" providerId="ADAL" clId="{84358EB7-DE3C-49E0-9E43-EC72CAB4026E}" dt="2022-01-13T07:25:53.983" v="259" actId="20577"/>
      <pc:docMkLst>
        <pc:docMk/>
      </pc:docMkLst>
      <pc:sldChg chg="addSp delSp modSp mod">
        <pc:chgData name="Tran Si Ben (s)" userId="e5f301e1-ec14-46a5-b52c-146e237901eb" providerId="ADAL" clId="{84358EB7-DE3C-49E0-9E43-EC72CAB4026E}" dt="2022-01-13T07:24:33.753" v="215" actId="26606"/>
        <pc:sldMkLst>
          <pc:docMk/>
          <pc:sldMk cId="1401703131" sldId="256"/>
        </pc:sldMkLst>
        <pc:spChg chg="mod">
          <ac:chgData name="Tran Si Ben (s)" userId="e5f301e1-ec14-46a5-b52c-146e237901eb" providerId="ADAL" clId="{84358EB7-DE3C-49E0-9E43-EC72CAB4026E}" dt="2022-01-13T07:24:33.753" v="215" actId="26606"/>
          <ac:spMkLst>
            <pc:docMk/>
            <pc:sldMk cId="1401703131" sldId="256"/>
            <ac:spMk id="2" creationId="{19DFCC2E-9005-41A8-AF61-FE545A8509A8}"/>
          </ac:spMkLst>
        </pc:spChg>
        <pc:spChg chg="mod">
          <ac:chgData name="Tran Si Ben (s)" userId="e5f301e1-ec14-46a5-b52c-146e237901eb" providerId="ADAL" clId="{84358EB7-DE3C-49E0-9E43-EC72CAB4026E}" dt="2022-01-13T07:24:33.753" v="215" actId="26606"/>
          <ac:spMkLst>
            <pc:docMk/>
            <pc:sldMk cId="1401703131" sldId="256"/>
            <ac:spMk id="3" creationId="{E0BC34FD-A771-4AC0-8DF9-10A066D8F9B2}"/>
          </ac:spMkLst>
        </pc:spChg>
        <pc:spChg chg="del">
          <ac:chgData name="Tran Si Ben (s)" userId="e5f301e1-ec14-46a5-b52c-146e237901eb" providerId="ADAL" clId="{84358EB7-DE3C-49E0-9E43-EC72CAB4026E}" dt="2022-01-13T07:24:33.753" v="215" actId="26606"/>
          <ac:spMkLst>
            <pc:docMk/>
            <pc:sldMk cId="1401703131" sldId="256"/>
            <ac:spMk id="20" creationId="{AC8EEB0F-BA72-49AC-956F-331B60FDE79E}"/>
          </ac:spMkLst>
        </pc:spChg>
        <pc:spChg chg="del">
          <ac:chgData name="Tran Si Ben (s)" userId="e5f301e1-ec14-46a5-b52c-146e237901eb" providerId="ADAL" clId="{84358EB7-DE3C-49E0-9E43-EC72CAB4026E}" dt="2022-01-13T07:24:33.753" v="215" actId="26606"/>
          <ac:spMkLst>
            <pc:docMk/>
            <pc:sldMk cId="1401703131" sldId="256"/>
            <ac:spMk id="22" creationId="{228A581D-1BC9-4759-AB42-F7685630E451}"/>
          </ac:spMkLst>
        </pc:spChg>
        <pc:spChg chg="del">
          <ac:chgData name="Tran Si Ben (s)" userId="e5f301e1-ec14-46a5-b52c-146e237901eb" providerId="ADAL" clId="{84358EB7-DE3C-49E0-9E43-EC72CAB4026E}" dt="2022-01-13T07:24:33.753" v="215" actId="26606"/>
          <ac:spMkLst>
            <pc:docMk/>
            <pc:sldMk cId="1401703131" sldId="256"/>
            <ac:spMk id="24" creationId="{87CE1C1F-C9E2-4C83-BA54-D7BC5D52165A}"/>
          </ac:spMkLst>
        </pc:spChg>
        <pc:spChg chg="del">
          <ac:chgData name="Tran Si Ben (s)" userId="e5f301e1-ec14-46a5-b52c-146e237901eb" providerId="ADAL" clId="{84358EB7-DE3C-49E0-9E43-EC72CAB4026E}" dt="2022-01-13T07:24:33.753" v="215" actId="26606"/>
          <ac:spMkLst>
            <pc:docMk/>
            <pc:sldMk cId="1401703131" sldId="256"/>
            <ac:spMk id="26" creationId="{831C0CFE-AC9D-4032-8A9F-36B1BA171FED}"/>
          </ac:spMkLst>
        </pc:spChg>
        <pc:spChg chg="add">
          <ac:chgData name="Tran Si Ben (s)" userId="e5f301e1-ec14-46a5-b52c-146e237901eb" providerId="ADAL" clId="{84358EB7-DE3C-49E0-9E43-EC72CAB4026E}" dt="2022-01-13T07:24:33.753" v="215" actId="26606"/>
          <ac:spMkLst>
            <pc:docMk/>
            <pc:sldMk cId="1401703131" sldId="256"/>
            <ac:spMk id="31" creationId="{AC8EEB0F-BA72-49AC-956F-331B60FDE79E}"/>
          </ac:spMkLst>
        </pc:spChg>
        <pc:spChg chg="add">
          <ac:chgData name="Tran Si Ben (s)" userId="e5f301e1-ec14-46a5-b52c-146e237901eb" providerId="ADAL" clId="{84358EB7-DE3C-49E0-9E43-EC72CAB4026E}" dt="2022-01-13T07:24:33.753" v="215" actId="26606"/>
          <ac:spMkLst>
            <pc:docMk/>
            <pc:sldMk cId="1401703131" sldId="256"/>
            <ac:spMk id="33" creationId="{8CC700D5-9809-43F4-89D5-7DBBCB0DCC10}"/>
          </ac:spMkLst>
        </pc:spChg>
        <pc:spChg chg="add">
          <ac:chgData name="Tran Si Ben (s)" userId="e5f301e1-ec14-46a5-b52c-146e237901eb" providerId="ADAL" clId="{84358EB7-DE3C-49E0-9E43-EC72CAB4026E}" dt="2022-01-13T07:24:33.753" v="215" actId="26606"/>
          <ac:spMkLst>
            <pc:docMk/>
            <pc:sldMk cId="1401703131" sldId="256"/>
            <ac:spMk id="35" creationId="{C7163242-6303-46DC-BAC1-2A204F061321}"/>
          </ac:spMkLst>
        </pc:spChg>
        <pc:spChg chg="add">
          <ac:chgData name="Tran Si Ben (s)" userId="e5f301e1-ec14-46a5-b52c-146e237901eb" providerId="ADAL" clId="{84358EB7-DE3C-49E0-9E43-EC72CAB4026E}" dt="2022-01-13T07:24:33.753" v="215" actId="26606"/>
          <ac:spMkLst>
            <pc:docMk/>
            <pc:sldMk cId="1401703131" sldId="256"/>
            <ac:spMk id="37" creationId="{805C4C40-D70E-4C4F-B228-98A0A6132603}"/>
          </ac:spMkLst>
        </pc:spChg>
      </pc:sldChg>
      <pc:sldChg chg="modSp mod">
        <pc:chgData name="Tran Si Ben (s)" userId="e5f301e1-ec14-46a5-b52c-146e237901eb" providerId="ADAL" clId="{84358EB7-DE3C-49E0-9E43-EC72CAB4026E}" dt="2022-01-13T07:23:28.787" v="173" actId="20577"/>
        <pc:sldMkLst>
          <pc:docMk/>
          <pc:sldMk cId="4059446554" sldId="263"/>
        </pc:sldMkLst>
        <pc:spChg chg="mod">
          <ac:chgData name="Tran Si Ben (s)" userId="e5f301e1-ec14-46a5-b52c-146e237901eb" providerId="ADAL" clId="{84358EB7-DE3C-49E0-9E43-EC72CAB4026E}" dt="2022-01-13T07:23:28.787" v="173" actId="20577"/>
          <ac:spMkLst>
            <pc:docMk/>
            <pc:sldMk cId="4059446554" sldId="263"/>
            <ac:spMk id="3" creationId="{1332B0E9-300A-43AE-91CB-E11FE3A8D0AB}"/>
          </ac:spMkLst>
        </pc:spChg>
      </pc:sldChg>
      <pc:sldChg chg="addSp delSp modSp mod">
        <pc:chgData name="Tran Si Ben (s)" userId="e5f301e1-ec14-46a5-b52c-146e237901eb" providerId="ADAL" clId="{84358EB7-DE3C-49E0-9E43-EC72CAB4026E}" dt="2022-01-13T07:21:00.163" v="9" actId="1076"/>
        <pc:sldMkLst>
          <pc:docMk/>
          <pc:sldMk cId="2457055347" sldId="266"/>
        </pc:sldMkLst>
        <pc:spChg chg="del">
          <ac:chgData name="Tran Si Ben (s)" userId="e5f301e1-ec14-46a5-b52c-146e237901eb" providerId="ADAL" clId="{84358EB7-DE3C-49E0-9E43-EC72CAB4026E}" dt="2022-01-13T07:20:40.096" v="0" actId="22"/>
          <ac:spMkLst>
            <pc:docMk/>
            <pc:sldMk cId="2457055347" sldId="266"/>
            <ac:spMk id="3" creationId="{1332B0E9-300A-43AE-91CB-E11FE3A8D0AB}"/>
          </ac:spMkLst>
        </pc:spChg>
        <pc:picChg chg="add mod ord">
          <ac:chgData name="Tran Si Ben (s)" userId="e5f301e1-ec14-46a5-b52c-146e237901eb" providerId="ADAL" clId="{84358EB7-DE3C-49E0-9E43-EC72CAB4026E}" dt="2022-01-13T07:20:40.096" v="0" actId="22"/>
          <ac:picMkLst>
            <pc:docMk/>
            <pc:sldMk cId="2457055347" sldId="266"/>
            <ac:picMk id="6" creationId="{35FE4369-59C1-4581-A7B6-DDAEDBDA16F2}"/>
          </ac:picMkLst>
        </pc:picChg>
        <pc:picChg chg="add mod">
          <ac:chgData name="Tran Si Ben (s)" userId="e5f301e1-ec14-46a5-b52c-146e237901eb" providerId="ADAL" clId="{84358EB7-DE3C-49E0-9E43-EC72CAB4026E}" dt="2022-01-13T07:21:00.163" v="9" actId="1076"/>
          <ac:picMkLst>
            <pc:docMk/>
            <pc:sldMk cId="2457055347" sldId="266"/>
            <ac:picMk id="8" creationId="{37550CD2-3949-45CD-AD25-44FF9AF7590A}"/>
          </ac:picMkLst>
        </pc:picChg>
        <pc:picChg chg="add mod">
          <ac:chgData name="Tran Si Ben (s)" userId="e5f301e1-ec14-46a5-b52c-146e237901eb" providerId="ADAL" clId="{84358EB7-DE3C-49E0-9E43-EC72CAB4026E}" dt="2022-01-13T07:20:57.092" v="6" actId="1076"/>
          <ac:picMkLst>
            <pc:docMk/>
            <pc:sldMk cId="2457055347" sldId="266"/>
            <ac:picMk id="10" creationId="{548E60F4-DD35-4189-87E4-C132FEDEB6A1}"/>
          </ac:picMkLst>
        </pc:picChg>
      </pc:sldChg>
      <pc:sldChg chg="modSp mod">
        <pc:chgData name="Tran Si Ben (s)" userId="e5f301e1-ec14-46a5-b52c-146e237901eb" providerId="ADAL" clId="{84358EB7-DE3C-49E0-9E43-EC72CAB4026E}" dt="2022-01-13T07:21:49.110" v="48" actId="20577"/>
        <pc:sldMkLst>
          <pc:docMk/>
          <pc:sldMk cId="2267913602" sldId="267"/>
        </pc:sldMkLst>
        <pc:spChg chg="mod">
          <ac:chgData name="Tran Si Ben (s)" userId="e5f301e1-ec14-46a5-b52c-146e237901eb" providerId="ADAL" clId="{84358EB7-DE3C-49E0-9E43-EC72CAB4026E}" dt="2022-01-13T07:21:49.110" v="48" actId="20577"/>
          <ac:spMkLst>
            <pc:docMk/>
            <pc:sldMk cId="2267913602" sldId="267"/>
            <ac:spMk id="3" creationId="{1332B0E9-300A-43AE-91CB-E11FE3A8D0AB}"/>
          </ac:spMkLst>
        </pc:spChg>
      </pc:sldChg>
      <pc:sldChg chg="addSp modSp mod">
        <pc:chgData name="Tran Si Ben (s)" userId="e5f301e1-ec14-46a5-b52c-146e237901eb" providerId="ADAL" clId="{84358EB7-DE3C-49E0-9E43-EC72CAB4026E}" dt="2022-01-13T07:22:21.286" v="105" actId="20577"/>
        <pc:sldMkLst>
          <pc:docMk/>
          <pc:sldMk cId="3390593123" sldId="268"/>
        </pc:sldMkLst>
        <pc:spChg chg="add mod">
          <ac:chgData name="Tran Si Ben (s)" userId="e5f301e1-ec14-46a5-b52c-146e237901eb" providerId="ADAL" clId="{84358EB7-DE3C-49E0-9E43-EC72CAB4026E}" dt="2022-01-13T07:22:21.286" v="105" actId="20577"/>
          <ac:spMkLst>
            <pc:docMk/>
            <pc:sldMk cId="3390593123" sldId="268"/>
            <ac:spMk id="5" creationId="{7CB8C18D-6733-46AC-9C75-5CAB2FAA679F}"/>
          </ac:spMkLst>
        </pc:spChg>
      </pc:sldChg>
      <pc:sldChg chg="delSp add del setBg delDesignElem">
        <pc:chgData name="Tran Si Ben (s)" userId="e5f301e1-ec14-46a5-b52c-146e237901eb" providerId="ADAL" clId="{84358EB7-DE3C-49E0-9E43-EC72CAB4026E}" dt="2022-01-13T07:24:19.894" v="214" actId="47"/>
        <pc:sldMkLst>
          <pc:docMk/>
          <pc:sldMk cId="443935263" sldId="274"/>
        </pc:sldMkLst>
        <pc:spChg chg="del">
          <ac:chgData name="Tran Si Ben (s)" userId="e5f301e1-ec14-46a5-b52c-146e237901eb" providerId="ADAL" clId="{84358EB7-DE3C-49E0-9E43-EC72CAB4026E}" dt="2022-01-13T07:24:05.253" v="211"/>
          <ac:spMkLst>
            <pc:docMk/>
            <pc:sldMk cId="443935263" sldId="274"/>
            <ac:spMk id="20" creationId="{AC8EEB0F-BA72-49AC-956F-331B60FDE79E}"/>
          </ac:spMkLst>
        </pc:spChg>
        <pc:spChg chg="del">
          <ac:chgData name="Tran Si Ben (s)" userId="e5f301e1-ec14-46a5-b52c-146e237901eb" providerId="ADAL" clId="{84358EB7-DE3C-49E0-9E43-EC72CAB4026E}" dt="2022-01-13T07:24:05.253" v="211"/>
          <ac:spMkLst>
            <pc:docMk/>
            <pc:sldMk cId="443935263" sldId="274"/>
            <ac:spMk id="22" creationId="{228A581D-1BC9-4759-AB42-F7685630E451}"/>
          </ac:spMkLst>
        </pc:spChg>
        <pc:spChg chg="del">
          <ac:chgData name="Tran Si Ben (s)" userId="e5f301e1-ec14-46a5-b52c-146e237901eb" providerId="ADAL" clId="{84358EB7-DE3C-49E0-9E43-EC72CAB4026E}" dt="2022-01-13T07:24:05.253" v="211"/>
          <ac:spMkLst>
            <pc:docMk/>
            <pc:sldMk cId="443935263" sldId="274"/>
            <ac:spMk id="24" creationId="{87CE1C1F-C9E2-4C83-BA54-D7BC5D52165A}"/>
          </ac:spMkLst>
        </pc:spChg>
        <pc:spChg chg="del">
          <ac:chgData name="Tran Si Ben (s)" userId="e5f301e1-ec14-46a5-b52c-146e237901eb" providerId="ADAL" clId="{84358EB7-DE3C-49E0-9E43-EC72CAB4026E}" dt="2022-01-13T07:24:05.253" v="211"/>
          <ac:spMkLst>
            <pc:docMk/>
            <pc:sldMk cId="443935263" sldId="274"/>
            <ac:spMk id="26" creationId="{831C0CFE-AC9D-4032-8A9F-36B1BA171FED}"/>
          </ac:spMkLst>
        </pc:spChg>
      </pc:sldChg>
      <pc:sldChg chg="addSp delSp modSp add mod setBg delDesignElem">
        <pc:chgData name="Tran Si Ben (s)" userId="e5f301e1-ec14-46a5-b52c-146e237901eb" providerId="ADAL" clId="{84358EB7-DE3C-49E0-9E43-EC72CAB4026E}" dt="2022-01-13T07:25:53.983" v="259" actId="20577"/>
        <pc:sldMkLst>
          <pc:docMk/>
          <pc:sldMk cId="118686255" sldId="275"/>
        </pc:sldMkLst>
        <pc:spChg chg="mod">
          <ac:chgData name="Tran Si Ben (s)" userId="e5f301e1-ec14-46a5-b52c-146e237901eb" providerId="ADAL" clId="{84358EB7-DE3C-49E0-9E43-EC72CAB4026E}" dt="2022-01-13T07:25:38.524" v="250" actId="26606"/>
          <ac:spMkLst>
            <pc:docMk/>
            <pc:sldMk cId="118686255" sldId="275"/>
            <ac:spMk id="2" creationId="{19DFCC2E-9005-41A8-AF61-FE545A8509A8}"/>
          </ac:spMkLst>
        </pc:spChg>
        <pc:spChg chg="mod">
          <ac:chgData name="Tran Si Ben (s)" userId="e5f301e1-ec14-46a5-b52c-146e237901eb" providerId="ADAL" clId="{84358EB7-DE3C-49E0-9E43-EC72CAB4026E}" dt="2022-01-13T07:25:53.983" v="259" actId="20577"/>
          <ac:spMkLst>
            <pc:docMk/>
            <pc:sldMk cId="118686255" sldId="275"/>
            <ac:spMk id="3" creationId="{E0BC34FD-A771-4AC0-8DF9-10A066D8F9B2}"/>
          </ac:spMkLst>
        </pc:spChg>
        <pc:spChg chg="add del">
          <ac:chgData name="Tran Si Ben (s)" userId="e5f301e1-ec14-46a5-b52c-146e237901eb" providerId="ADAL" clId="{84358EB7-DE3C-49E0-9E43-EC72CAB4026E}" dt="2022-01-13T07:25:38.524" v="250" actId="26606"/>
          <ac:spMkLst>
            <pc:docMk/>
            <pc:sldMk cId="118686255" sldId="275"/>
            <ac:spMk id="11" creationId="{AC8EEB0F-BA72-49AC-956F-331B60FDE79E}"/>
          </ac:spMkLst>
        </pc:spChg>
        <pc:spChg chg="add del">
          <ac:chgData name="Tran Si Ben (s)" userId="e5f301e1-ec14-46a5-b52c-146e237901eb" providerId="ADAL" clId="{84358EB7-DE3C-49E0-9E43-EC72CAB4026E}" dt="2022-01-13T07:25:38.524" v="250" actId="26606"/>
          <ac:spMkLst>
            <pc:docMk/>
            <pc:sldMk cId="118686255" sldId="275"/>
            <ac:spMk id="13" creationId="{8CC700D5-9809-43F4-89D5-7DBBCB0DCC10}"/>
          </ac:spMkLst>
        </pc:spChg>
        <pc:spChg chg="add del">
          <ac:chgData name="Tran Si Ben (s)" userId="e5f301e1-ec14-46a5-b52c-146e237901eb" providerId="ADAL" clId="{84358EB7-DE3C-49E0-9E43-EC72CAB4026E}" dt="2022-01-13T07:25:38.524" v="250" actId="26606"/>
          <ac:spMkLst>
            <pc:docMk/>
            <pc:sldMk cId="118686255" sldId="275"/>
            <ac:spMk id="15" creationId="{C7163242-6303-46DC-BAC1-2A204F061321}"/>
          </ac:spMkLst>
        </pc:spChg>
        <pc:spChg chg="add del">
          <ac:chgData name="Tran Si Ben (s)" userId="e5f301e1-ec14-46a5-b52c-146e237901eb" providerId="ADAL" clId="{84358EB7-DE3C-49E0-9E43-EC72CAB4026E}" dt="2022-01-13T07:25:38.524" v="250" actId="26606"/>
          <ac:spMkLst>
            <pc:docMk/>
            <pc:sldMk cId="118686255" sldId="275"/>
            <ac:spMk id="17" creationId="{805C4C40-D70E-4C4F-B228-98A0A6132603}"/>
          </ac:spMkLst>
        </pc:spChg>
        <pc:spChg chg="add del">
          <ac:chgData name="Tran Si Ben (s)" userId="e5f301e1-ec14-46a5-b52c-146e237901eb" providerId="ADAL" clId="{84358EB7-DE3C-49E0-9E43-EC72CAB4026E}" dt="2022-01-13T07:25:31.106" v="243" actId="26606"/>
          <ac:spMkLst>
            <pc:docMk/>
            <pc:sldMk cId="118686255" sldId="275"/>
            <ac:spMk id="19"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0"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2" creationId="{228A581D-1BC9-4759-AB42-F7685630E451}"/>
          </ac:spMkLst>
        </pc:spChg>
        <pc:spChg chg="del">
          <ac:chgData name="Tran Si Ben (s)" userId="e5f301e1-ec14-46a5-b52c-146e237901eb" providerId="ADAL" clId="{84358EB7-DE3C-49E0-9E43-EC72CAB4026E}" dt="2022-01-13T07:24:17.133" v="213"/>
          <ac:spMkLst>
            <pc:docMk/>
            <pc:sldMk cId="118686255" sldId="275"/>
            <ac:spMk id="24" creationId="{87CE1C1F-C9E2-4C83-BA54-D7BC5D52165A}"/>
          </ac:spMkLst>
        </pc:spChg>
        <pc:spChg chg="del">
          <ac:chgData name="Tran Si Ben (s)" userId="e5f301e1-ec14-46a5-b52c-146e237901eb" providerId="ADAL" clId="{84358EB7-DE3C-49E0-9E43-EC72CAB4026E}" dt="2022-01-13T07:24:17.133" v="213"/>
          <ac:spMkLst>
            <pc:docMk/>
            <pc:sldMk cId="118686255" sldId="275"/>
            <ac:spMk id="26"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8"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9" creationId="{AC8EEB0F-BA72-49AC-956F-331B60FDE79E}"/>
          </ac:spMkLst>
        </pc:spChg>
        <pc:spChg chg="add del">
          <ac:chgData name="Tran Si Ben (s)" userId="e5f301e1-ec14-46a5-b52c-146e237901eb" providerId="ADAL" clId="{84358EB7-DE3C-49E0-9E43-EC72CAB4026E}" dt="2022-01-13T07:25:32.273" v="245" actId="26606"/>
          <ac:spMkLst>
            <pc:docMk/>
            <pc:sldMk cId="118686255" sldId="275"/>
            <ac:spMk id="30" creationId="{228A581D-1BC9-4759-AB42-F7685630E451}"/>
          </ac:spMkLst>
        </pc:spChg>
        <pc:spChg chg="add del">
          <ac:chgData name="Tran Si Ben (s)" userId="e5f301e1-ec14-46a5-b52c-146e237901eb" providerId="ADAL" clId="{84358EB7-DE3C-49E0-9E43-EC72CAB4026E}" dt="2022-01-13T07:25:32.273" v="245" actId="26606"/>
          <ac:spMkLst>
            <pc:docMk/>
            <pc:sldMk cId="118686255" sldId="275"/>
            <ac:spMk id="31" creationId="{87CE1C1F-C9E2-4C83-BA54-D7BC5D52165A}"/>
          </ac:spMkLst>
        </pc:spChg>
        <pc:spChg chg="add del">
          <ac:chgData name="Tran Si Ben (s)" userId="e5f301e1-ec14-46a5-b52c-146e237901eb" providerId="ADAL" clId="{84358EB7-DE3C-49E0-9E43-EC72CAB4026E}" dt="2022-01-13T07:25:35.897" v="247" actId="26606"/>
          <ac:spMkLst>
            <pc:docMk/>
            <pc:sldMk cId="118686255" sldId="275"/>
            <ac:spMk id="33" creationId="{E217F32C-75AA-4B97-ADFB-5E2C3C7ECBCF}"/>
          </ac:spMkLst>
        </pc:spChg>
        <pc:spChg chg="add del">
          <ac:chgData name="Tran Si Ben (s)" userId="e5f301e1-ec14-46a5-b52c-146e237901eb" providerId="ADAL" clId="{84358EB7-DE3C-49E0-9E43-EC72CAB4026E}" dt="2022-01-13T07:25:35.897" v="247" actId="26606"/>
          <ac:spMkLst>
            <pc:docMk/>
            <pc:sldMk cId="118686255" sldId="275"/>
            <ac:spMk id="34" creationId="{4D76AAEA-AF3A-4616-9F99-E9AA131A51F5}"/>
          </ac:spMkLst>
        </pc:spChg>
        <pc:spChg chg="add del">
          <ac:chgData name="Tran Si Ben (s)" userId="e5f301e1-ec14-46a5-b52c-146e237901eb" providerId="ADAL" clId="{84358EB7-DE3C-49E0-9E43-EC72CAB4026E}" dt="2022-01-13T07:25:38.518" v="249" actId="26606"/>
          <ac:spMkLst>
            <pc:docMk/>
            <pc:sldMk cId="118686255" sldId="275"/>
            <ac:spMk id="36" creationId="{AC8EEB0F-BA72-49AC-956F-331B60FDE79E}"/>
          </ac:spMkLst>
        </pc:spChg>
        <pc:spChg chg="add del">
          <ac:chgData name="Tran Si Ben (s)" userId="e5f301e1-ec14-46a5-b52c-146e237901eb" providerId="ADAL" clId="{84358EB7-DE3C-49E0-9E43-EC72CAB4026E}" dt="2022-01-13T07:25:38.518" v="249" actId="26606"/>
          <ac:spMkLst>
            <pc:docMk/>
            <pc:sldMk cId="118686255" sldId="275"/>
            <ac:spMk id="37" creationId="{14543B09-440D-4F57-BCB0-A4FCC922D80E}"/>
          </ac:spMkLst>
        </pc:spChg>
        <pc:spChg chg="add del">
          <ac:chgData name="Tran Si Ben (s)" userId="e5f301e1-ec14-46a5-b52c-146e237901eb" providerId="ADAL" clId="{84358EB7-DE3C-49E0-9E43-EC72CAB4026E}" dt="2022-01-13T07:25:38.518" v="249" actId="26606"/>
          <ac:spMkLst>
            <pc:docMk/>
            <pc:sldMk cId="118686255" sldId="275"/>
            <ac:spMk id="38" creationId="{0EE80047-1219-42E8-86D3-94F51205039D}"/>
          </ac:spMkLst>
        </pc:spChg>
        <pc:spChg chg="add del">
          <ac:chgData name="Tran Si Ben (s)" userId="e5f301e1-ec14-46a5-b52c-146e237901eb" providerId="ADAL" clId="{84358EB7-DE3C-49E0-9E43-EC72CAB4026E}" dt="2022-01-13T07:25:38.518" v="249" actId="26606"/>
          <ac:spMkLst>
            <pc:docMk/>
            <pc:sldMk cId="118686255" sldId="275"/>
            <ac:spMk id="39" creationId="{E83B29B1-18A6-4A7A-A498-90E521667991}"/>
          </ac:spMkLst>
        </pc:spChg>
        <pc:spChg chg="add">
          <ac:chgData name="Tran Si Ben (s)" userId="e5f301e1-ec14-46a5-b52c-146e237901eb" providerId="ADAL" clId="{84358EB7-DE3C-49E0-9E43-EC72CAB4026E}" dt="2022-01-13T07:25:38.524" v="250" actId="26606"/>
          <ac:spMkLst>
            <pc:docMk/>
            <pc:sldMk cId="118686255" sldId="275"/>
            <ac:spMk id="41" creationId="{AC8EEB0F-BA72-49AC-956F-331B60FDE79E}"/>
          </ac:spMkLst>
        </pc:spChg>
        <pc:grpChg chg="add del">
          <ac:chgData name="Tran Si Ben (s)" userId="e5f301e1-ec14-46a5-b52c-146e237901eb" providerId="ADAL" clId="{84358EB7-DE3C-49E0-9E43-EC72CAB4026E}" dt="2022-01-13T07:25:31.106" v="243" actId="26606"/>
          <ac:grpSpMkLst>
            <pc:docMk/>
            <pc:sldMk cId="118686255" sldId="275"/>
            <ac:grpSpMk id="21" creationId="{FB8CE58F-407C-497E-B723-21FD8C6D35E4}"/>
          </ac:grpSpMkLst>
        </pc:grpChg>
        <pc:grpChg chg="add">
          <ac:chgData name="Tran Si Ben (s)" userId="e5f301e1-ec14-46a5-b52c-146e237901eb" providerId="ADAL" clId="{84358EB7-DE3C-49E0-9E43-EC72CAB4026E}" dt="2022-01-13T07:25:38.524" v="250" actId="26606"/>
          <ac:grpSpMkLst>
            <pc:docMk/>
            <pc:sldMk cId="118686255" sldId="275"/>
            <ac:grpSpMk id="42" creationId="{B331CCB1-0D68-44E3-B5A2-C3301B351CC9}"/>
          </ac:grpSpMkLst>
        </pc:grpChg>
        <pc:picChg chg="del">
          <ac:chgData name="Tran Si Ben (s)" userId="e5f301e1-ec14-46a5-b52c-146e237901eb" providerId="ADAL" clId="{84358EB7-DE3C-49E0-9E43-EC72CAB4026E}" dt="2022-01-13T07:25:22.665" v="241" actId="478"/>
          <ac:picMkLst>
            <pc:docMk/>
            <pc:sldMk cId="118686255" sldId="275"/>
            <ac:picMk id="6" creationId="{9E0DB2E3-0214-49C4-AF57-D2697EE22BA5}"/>
          </ac:picMkLst>
        </pc:picChg>
        <pc:picChg chg="add del mod">
          <ac:chgData name="Tran Si Ben (s)" userId="e5f301e1-ec14-46a5-b52c-146e237901eb" providerId="ADAL" clId="{84358EB7-DE3C-49E0-9E43-EC72CAB4026E}" dt="2022-01-13T07:25:09.879" v="239" actId="478"/>
          <ac:picMkLst>
            <pc:docMk/>
            <pc:sldMk cId="118686255" sldId="275"/>
            <ac:picMk id="14" creationId="{F1E06BAD-570C-42BF-933A-B143D82CDF4B}"/>
          </ac:picMkLst>
        </pc:picChg>
        <pc:picChg chg="add mod ord">
          <ac:chgData name="Tran Si Ben (s)" userId="e5f301e1-ec14-46a5-b52c-146e237901eb" providerId="ADAL" clId="{84358EB7-DE3C-49E0-9E43-EC72CAB4026E}" dt="2022-01-13T07:25:38.524" v="250" actId="26606"/>
          <ac:picMkLst>
            <pc:docMk/>
            <pc:sldMk cId="118686255" sldId="275"/>
            <ac:picMk id="16" creationId="{0C3262A6-A504-424A-90D6-2A7556AF04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Die </a:t>
          </a:r>
          <a:r>
            <a:rPr lang="de-DE" dirty="0" err="1"/>
            <a:t>Kantonsstrasse</a:t>
          </a:r>
          <a:r>
            <a:rPr lang="de-DE" dirty="0"/>
            <a:t> ist von Steinschläge betroffen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a:t>Alte </a:t>
          </a:r>
          <a:r>
            <a:rPr lang="de-CH" dirty="0"/>
            <a:t>Sicherheitsnetze</a:t>
          </a:r>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a:t>Die Bevölkerung ist verunsichert</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de-DE" dirty="0"/>
            <a:t>Jährliche Todeswahrscheinlichkeit</a:t>
          </a:r>
          <a:endParaRPr lang="en-US" dirty="0"/>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459A00F8-3908-45B9-983F-D9928052E7FF}">
      <dgm:prSet/>
      <dgm:spPr/>
      <dgm:t>
        <a:bodyPr/>
        <a:lstStyle/>
        <a:p>
          <a:r>
            <a:rPr lang="en-US" dirty="0"/>
            <a:t>2 Ablösungszonen</a:t>
          </a:r>
        </a:p>
      </dgm:t>
    </dgm:pt>
    <dgm:pt modelId="{E6EC0D45-E7FC-4963-8072-6659DB6BF102}" type="parTrans" cxnId="{D744973E-06CC-498E-89E6-B4B6FEFC7283}">
      <dgm:prSet/>
      <dgm:spPr/>
      <dgm:t>
        <a:bodyPr/>
        <a:lstStyle/>
        <a:p>
          <a:endParaRPr lang="de-CH"/>
        </a:p>
      </dgm:t>
    </dgm:pt>
    <dgm:pt modelId="{EA8C7D5A-865F-474A-B422-AD2E29DB55BD}" type="sibTrans" cxnId="{D744973E-06CC-498E-89E6-B4B6FEFC7283}">
      <dgm:prSet/>
      <dgm:spPr/>
      <dgm:t>
        <a:bodyPr/>
        <a:lstStyle/>
        <a:p>
          <a:endParaRPr lang="de-CH"/>
        </a:p>
      </dgm:t>
    </dgm:pt>
    <dgm:pt modelId="{1948BDBD-EB36-4498-88D8-14EB70AD5B01}">
      <dgm:prSet/>
      <dgm:spPr/>
      <dgm:t>
        <a:bodyPr/>
        <a:lstStyle/>
        <a:p>
          <a:r>
            <a:rPr lang="en-US" dirty="0" err="1"/>
            <a:t>Daten</a:t>
          </a:r>
          <a:r>
            <a:rPr lang="en-US" dirty="0"/>
            <a:t> der </a:t>
          </a:r>
          <a:r>
            <a:rPr lang="en-US" dirty="0" err="1"/>
            <a:t>letzten</a:t>
          </a:r>
          <a:r>
            <a:rPr lang="en-US" dirty="0"/>
            <a:t> 3 </a:t>
          </a:r>
          <a:r>
            <a:rPr lang="en-US" dirty="0" err="1"/>
            <a:t>Monate</a:t>
          </a:r>
          <a:endParaRPr lang="en-US" dirty="0"/>
        </a:p>
      </dgm:t>
    </dgm:pt>
    <dgm:pt modelId="{7CF8B168-303B-4D6B-9B27-A136CD24C2C9}" type="parTrans" cxnId="{77320A67-3A01-40AB-96F2-3347A2F401E0}">
      <dgm:prSet/>
      <dgm:spPr/>
      <dgm:t>
        <a:bodyPr/>
        <a:lstStyle/>
        <a:p>
          <a:endParaRPr lang="de-CH"/>
        </a:p>
      </dgm:t>
    </dgm:pt>
    <dgm:pt modelId="{998DCC30-3855-41FD-AFEF-69EC36910EB2}" type="sibTrans" cxnId="{77320A67-3A01-40AB-96F2-3347A2F401E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dgm:presLayoutVars>
          <dgm:chMax val="0"/>
          <dgm:bulletEnabled val="1"/>
        </dgm:presLayoutVars>
      </dgm:prSet>
      <dgm:spPr/>
    </dgm:pt>
    <dgm:pt modelId="{A6C99884-C75F-40CD-ACA4-1E8C5E33AFA6}" type="pres">
      <dgm:prSet presAssocID="{EA94F837-2BFF-400D-9BB3-80F112439CA7}" presName="spacer" presStyleCnt="0"/>
      <dgm:spPr/>
    </dgm:pt>
    <dgm:pt modelId="{9CD7C9F2-D654-4E0B-B546-DC6B34481B36}" type="pres">
      <dgm:prSet presAssocID="{459A00F8-3908-45B9-983F-D9928052E7FF}" presName="parentText" presStyleLbl="node1" presStyleIdx="1" presStyleCnt="6">
        <dgm:presLayoutVars>
          <dgm:chMax val="0"/>
          <dgm:bulletEnabled val="1"/>
        </dgm:presLayoutVars>
      </dgm:prSet>
      <dgm:spPr/>
    </dgm:pt>
    <dgm:pt modelId="{4A5C9155-5799-451F-9936-B3467261BB35}" type="pres">
      <dgm:prSet presAssocID="{EA8C7D5A-865F-474A-B422-AD2E29DB55BD}" presName="spacer" presStyleCnt="0"/>
      <dgm:spPr/>
    </dgm:pt>
    <dgm:pt modelId="{10DB7DEE-E92A-4FAF-A2F3-9FCC35D4CD5D}" type="pres">
      <dgm:prSet presAssocID="{1948BDBD-EB36-4498-88D8-14EB70AD5B01}" presName="parentText" presStyleLbl="node1" presStyleIdx="2" presStyleCnt="6">
        <dgm:presLayoutVars>
          <dgm:chMax val="0"/>
          <dgm:bulletEnabled val="1"/>
        </dgm:presLayoutVars>
      </dgm:prSet>
      <dgm:spPr/>
    </dgm:pt>
    <dgm:pt modelId="{D15FF7B3-F527-49B1-8A72-747E21495DFD}" type="pres">
      <dgm:prSet presAssocID="{998DCC30-3855-41FD-AFEF-69EC36910EB2}" presName="spacer" presStyleCnt="0"/>
      <dgm:spPr/>
    </dgm:pt>
    <dgm:pt modelId="{E4026F9E-C983-49F6-8EB5-AC271E59B07F}" type="pres">
      <dgm:prSet presAssocID="{44599811-BC5D-4EE4-82D2-D139942832F5}" presName="parentText" presStyleLbl="node1" presStyleIdx="3" presStyleCnt="6">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4" presStyleCnt="6">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5" presStyleCnt="6">
        <dgm:presLayoutVars>
          <dgm:chMax val="0"/>
          <dgm:bulletEnabled val="1"/>
        </dgm:presLayoutVars>
      </dgm:prSet>
      <dgm:spPr/>
    </dgm:pt>
  </dgm:ptLst>
  <dgm:cxnLst>
    <dgm:cxn modelId="{D3099F04-3AB0-4CE6-A2AA-B11C026403C6}" srcId="{9DD1A594-42BA-4C61-B647-830D5FDFC715}" destId="{A18F5470-4AB5-4E91-850A-DB4EE5E74E59}" srcOrd="4"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D744973E-06CC-498E-89E6-B4B6FEFC7283}" srcId="{9DD1A594-42BA-4C61-B647-830D5FDFC715}" destId="{459A00F8-3908-45B9-983F-D9928052E7FF}" srcOrd="1" destOrd="0" parTransId="{E6EC0D45-E7FC-4963-8072-6659DB6BF102}" sibTransId="{EA8C7D5A-865F-474A-B422-AD2E29DB55BD}"/>
    <dgm:cxn modelId="{EEFD2F5D-C9B5-4E4A-9B45-5E3B7355984F}" type="presOf" srcId="{1948BDBD-EB36-4498-88D8-14EB70AD5B01}" destId="{10DB7DEE-E92A-4FAF-A2F3-9FCC35D4CD5D}" srcOrd="0" destOrd="0" presId="urn:microsoft.com/office/officeart/2005/8/layout/vList2"/>
    <dgm:cxn modelId="{77320A67-3A01-40AB-96F2-3347A2F401E0}" srcId="{9DD1A594-42BA-4C61-B647-830D5FDFC715}" destId="{1948BDBD-EB36-4498-88D8-14EB70AD5B01}" srcOrd="2" destOrd="0" parTransId="{7CF8B168-303B-4D6B-9B27-A136CD24C2C9}" sibTransId="{998DCC30-3855-41FD-AFEF-69EC36910EB2}"/>
    <dgm:cxn modelId="{A8619C9F-2B9E-43F7-AB8B-317A1F779275}" srcId="{9DD1A594-42BA-4C61-B647-830D5FDFC715}" destId="{44599811-BC5D-4EE4-82D2-D139942832F5}" srcOrd="3"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5"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524BFCFC-951F-4DE6-946A-B2E997BA187E}" type="presOf" srcId="{459A00F8-3908-45B9-983F-D9928052E7FF}" destId="{9CD7C9F2-D654-4E0B-B546-DC6B34481B36}" srcOrd="0" destOrd="0" presId="urn:microsoft.com/office/officeart/2005/8/layout/vList2"/>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DB847B5-EDDA-4F96-B70A-744ED1CA8EFA}" type="presParOf" srcId="{BEB3585F-CCB8-4FAC-9902-ED6487167A0B}" destId="{9CD7C9F2-D654-4E0B-B546-DC6B34481B36}" srcOrd="2" destOrd="0" presId="urn:microsoft.com/office/officeart/2005/8/layout/vList2"/>
    <dgm:cxn modelId="{505326C3-3DCC-43FA-ADDA-6D958B62CCDB}" type="presParOf" srcId="{BEB3585F-CCB8-4FAC-9902-ED6487167A0B}" destId="{4A5C9155-5799-451F-9936-B3467261BB35}" srcOrd="3" destOrd="0" presId="urn:microsoft.com/office/officeart/2005/8/layout/vList2"/>
    <dgm:cxn modelId="{B18B07B8-1BA7-4A67-8E98-8416C6E06D84}" type="presParOf" srcId="{BEB3585F-CCB8-4FAC-9902-ED6487167A0B}" destId="{10DB7DEE-E92A-4FAF-A2F3-9FCC35D4CD5D}" srcOrd="4" destOrd="0" presId="urn:microsoft.com/office/officeart/2005/8/layout/vList2"/>
    <dgm:cxn modelId="{CE2EAF2D-FCDF-449F-88C6-9E12ECCDFAAA}" type="presParOf" srcId="{BEB3585F-CCB8-4FAC-9902-ED6487167A0B}" destId="{D15FF7B3-F527-49B1-8A72-747E21495DFD}" srcOrd="5" destOrd="0" presId="urn:microsoft.com/office/officeart/2005/8/layout/vList2"/>
    <dgm:cxn modelId="{416A7BDB-A700-47F5-82DF-C8630F5D5D3B}" type="presParOf" srcId="{BEB3585F-CCB8-4FAC-9902-ED6487167A0B}" destId="{E4026F9E-C983-49F6-8EB5-AC271E59B07F}" srcOrd="6" destOrd="0" presId="urn:microsoft.com/office/officeart/2005/8/layout/vList2"/>
    <dgm:cxn modelId="{F7990ED5-3808-414E-AFA9-07764F6AE22D}" type="presParOf" srcId="{BEB3585F-CCB8-4FAC-9902-ED6487167A0B}" destId="{7E8466CA-7D3E-4457-97DE-A74BDA246263}" srcOrd="7" destOrd="0" presId="urn:microsoft.com/office/officeart/2005/8/layout/vList2"/>
    <dgm:cxn modelId="{D27F3129-079A-40F5-967A-7AEB5759C2F1}" type="presParOf" srcId="{BEB3585F-CCB8-4FAC-9902-ED6487167A0B}" destId="{93E00F58-2ACD-48B3-8AF4-32707E253EA3}" srcOrd="8" destOrd="0" presId="urn:microsoft.com/office/officeart/2005/8/layout/vList2"/>
    <dgm:cxn modelId="{37BFD5C0-E9BC-434C-9131-762F53C98389}" type="presParOf" srcId="{BEB3585F-CCB8-4FAC-9902-ED6487167A0B}" destId="{6BDFEF87-29DA-4A87-8F49-463510BE02B4}" srcOrd="9" destOrd="0" presId="urn:microsoft.com/office/officeart/2005/8/layout/vList2"/>
    <dgm:cxn modelId="{CBF0F828-A592-4A5F-AE68-36B1C836A16F}" type="presParOf" srcId="{BEB3585F-CCB8-4FAC-9902-ED6487167A0B}" destId="{743E77B3-2757-4DFA-9D8E-231C9183C20D}"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Simulierte Zeitabstände von beiden Zonen sind unterschiedlich</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Zeitabstand kumulieren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sym typeface="Wingdings" panose="05000000000000000000" pitchFamily="2" charset="2"/>
            </a:rPr>
            <a:t> kumulierte </a:t>
          </a:r>
          <a:r>
            <a:rPr lang="de-CH" noProof="0" dirty="0"/>
            <a:t>Zeit von Zone 2 ist 3 Mal grösser</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DE" noProof="0" dirty="0"/>
            <a:t>Zone 1 auf den kumulierten Zeitabstand von Zone 2 anpassen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Y="-1146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Y="701">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Zone 1 und 2 untereinander zusammenfügen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Nach kumulierter Zeitabstand sortieren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dirty="0">
              <a:sym typeface="Wingdings" panose="05000000000000000000" pitchFamily="2" charset="2"/>
            </a:rPr>
            <a:t> Zone 1 &amp; 2 werden gleichzeitig simuliert</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sym typeface="Wingdings" panose="05000000000000000000" pitchFamily="2" charset="2"/>
            </a:rPr>
            <a:t>Verstrichene Zeit = Summe Delta kumulierter Zeitabstand</a:t>
          </a: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01630BA7-BEEA-47E0-88BC-50201DC3038D}">
      <dgm:prSet/>
      <dgm:spPr/>
      <dgm:t>
        <a:bodyPr/>
        <a:lstStyle/>
        <a:p>
          <a:pPr>
            <a:buFont typeface="Arial" panose="020B0604020202020204" pitchFamily="34" charset="0"/>
            <a:buChar char="•"/>
          </a:pPr>
          <a:r>
            <a:rPr lang="de-CH" dirty="0">
              <a:sym typeface="Wingdings" panose="05000000000000000000" pitchFamily="2" charset="2"/>
            </a:rPr>
            <a:t>Jahre simulierte: 135’920</a:t>
          </a:r>
        </a:p>
      </dgm:t>
    </dgm:pt>
    <dgm:pt modelId="{9C8840FD-DE49-4895-A3A8-6C8C1B4E3290}" type="parTrans" cxnId="{94FB20A0-F480-4159-8226-4E0AA41E74D9}">
      <dgm:prSet/>
      <dgm:spPr/>
      <dgm:t>
        <a:bodyPr/>
        <a:lstStyle/>
        <a:p>
          <a:endParaRPr lang="de-CH"/>
        </a:p>
      </dgm:t>
    </dgm:pt>
    <dgm:pt modelId="{3AFFEAFF-E0A0-4B59-AA47-ADB7F0530A5E}" type="sibTrans" cxnId="{94FB20A0-F480-4159-8226-4E0AA41E74D9}">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a:sym typeface="Wingdings" panose="05000000000000000000" pitchFamily="2" charset="2"/>
            </a:rPr>
            <a:t>Differenz der kumulierten Zeitabstand</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6"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6" custScaleX="100000" custLinFactNeighborY="-29251">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6" custScaleX="100000" custLinFactNeighborY="-34875">
        <dgm:presLayoutVars>
          <dgm:chMax val="0"/>
          <dgm:bulletEnabled val="1"/>
        </dgm:presLayoutVars>
      </dgm:prSet>
      <dgm:spPr/>
    </dgm:pt>
    <dgm:pt modelId="{3BD4AADD-6E0E-4087-9709-A998A5A0FD27}" type="pres">
      <dgm:prSet presAssocID="{B1E96187-1758-44B7-8709-F2E31628140F}" presName="spacer" presStyleCnt="0"/>
      <dgm:spPr/>
    </dgm:pt>
    <dgm:pt modelId="{BABDAC30-D010-4160-91F1-F2C9A7C6807C}" type="pres">
      <dgm:prSet presAssocID="{4C186E30-4709-4FB4-B209-0E5229D727CC}" presName="parentText" presStyleLbl="node1" presStyleIdx="3" presStyleCnt="6" custLinFactNeighborY="-17788">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4" presStyleCnt="6" custLinFactNeighborY="-8809">
        <dgm:presLayoutVars>
          <dgm:chMax val="0"/>
          <dgm:bulletEnabled val="1"/>
        </dgm:presLayoutVars>
      </dgm:prSet>
      <dgm:spPr/>
    </dgm:pt>
    <dgm:pt modelId="{A1E8F6B7-62C7-4A90-A534-F0199744BFBC}" type="pres">
      <dgm:prSet presAssocID="{E834EBEF-9AA3-4E01-80F9-9879FA2349C5}" presName="spacer" presStyleCnt="0"/>
      <dgm:spPr/>
    </dgm:pt>
    <dgm:pt modelId="{F62BD93B-A959-4440-A963-A8627BA00630}" type="pres">
      <dgm:prSet presAssocID="{01630BA7-BEEA-47E0-88BC-50201DC3038D}" presName="parentText" presStyleLbl="node1" presStyleIdx="5" presStyleCnt="6">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4" destOrd="0" parTransId="{C0B67558-C3BA-40FC-9E5B-72E1A5AC7011}" sibTransId="{E834EBEF-9AA3-4E01-80F9-9879FA2349C5}"/>
    <dgm:cxn modelId="{A74F740E-75F5-457C-822E-F368CBC76214}" srcId="{9DD1A594-42BA-4C61-B647-830D5FDFC715}" destId="{4C186E30-4709-4FB4-B209-0E5229D727CC}" srcOrd="3" destOrd="0" parTransId="{E4D9D86E-05A6-4244-B1C7-351F9A1113D9}" sibTransId="{D640AA43-2D8A-472A-9455-376DC52B6E94}"/>
    <dgm:cxn modelId="{F77EDD18-836F-4383-B21D-850A2C4949C4}" type="presOf" srcId="{01630BA7-BEEA-47E0-88BC-50201DC3038D}" destId="{F62BD93B-A959-4440-A963-A8627BA00630}" srcOrd="0" destOrd="0" presId="urn:microsoft.com/office/officeart/2005/8/layout/vList2"/>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4FB20A0-F480-4159-8226-4E0AA41E74D9}" srcId="{9DD1A594-42BA-4C61-B647-830D5FDFC715}" destId="{01630BA7-BEEA-47E0-88BC-50201DC3038D}" srcOrd="5" destOrd="0" parTransId="{9C8840FD-DE49-4895-A3A8-6C8C1B4E3290}" sibTransId="{3AFFEAFF-E0A0-4B59-AA47-ADB7F0530A5E}"/>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222CEE75-6FB4-4EB7-AB52-A47FEBF996DD}" type="presParOf" srcId="{BEB3585F-CCB8-4FAC-9902-ED6487167A0B}" destId="{BABDAC30-D010-4160-91F1-F2C9A7C6807C}" srcOrd="6" destOrd="0" presId="urn:microsoft.com/office/officeart/2005/8/layout/vList2"/>
    <dgm:cxn modelId="{C7302F17-2E7F-401D-A5A8-D05D73A9363B}" type="presParOf" srcId="{BEB3585F-CCB8-4FAC-9902-ED6487167A0B}" destId="{81657748-6B21-435C-A831-47B25610263A}" srcOrd="7" destOrd="0" presId="urn:microsoft.com/office/officeart/2005/8/layout/vList2"/>
    <dgm:cxn modelId="{13041B0F-4547-4B02-BE05-75712B49F94F}" type="presParOf" srcId="{BEB3585F-CCB8-4FAC-9902-ED6487167A0B}" destId="{8283B7CD-F4F4-4288-8E43-D86EDC2CA997}" srcOrd="8" destOrd="0" presId="urn:microsoft.com/office/officeart/2005/8/layout/vList2"/>
    <dgm:cxn modelId="{2FE1F104-BF39-4975-B0D3-753472411326}" type="presParOf" srcId="{BEB3585F-CCB8-4FAC-9902-ED6487167A0B}" destId="{A1E8F6B7-62C7-4A90-A534-F0199744BFBC}" srcOrd="9" destOrd="0" presId="urn:microsoft.com/office/officeart/2005/8/layout/vList2"/>
    <dgm:cxn modelId="{CB5958A2-8E6F-4D39-9ED1-5451E1111368}" type="presParOf" srcId="{BEB3585F-CCB8-4FAC-9902-ED6487167A0B}" destId="{F62BD93B-A959-4440-A963-A8627BA00630}"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Anzahl Durchbrüche: </a:t>
          </a:r>
          <a:r>
            <a:rPr lang="de-CH" dirty="0"/>
            <a:t>5121</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Durchbrüche pro Jahr: 0.037</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Direkt: 0.0025 </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Indirekt: 0.00069</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Todeswahrscheinlichkeit pro Jahr: </a:t>
          </a:r>
          <a:r>
            <a:rPr lang="de-CH" dirty="0"/>
            <a:t>0.000187</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Strasse wird gesperrt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GitHub</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Python Kenntnisse (Pandas, </a:t>
          </a:r>
          <a:r>
            <a:rPr lang="de-DE" dirty="0" err="1"/>
            <a:t>Seaborn</a:t>
          </a:r>
          <a:r>
            <a:rPr lang="de-DE" dirty="0"/>
            <a:t>, </a:t>
          </a:r>
          <a:r>
            <a:rPr lang="de-DE" dirty="0" err="1"/>
            <a:t>Scipy</a:t>
          </a:r>
          <a:r>
            <a:rPr lang="de-DE" dirty="0"/>
            <a:t>, </a:t>
          </a:r>
          <a:r>
            <a:rPr lang="de-DE" dirty="0" err="1"/>
            <a:t>numpy</a:t>
          </a:r>
          <a:r>
            <a:rPr lang="de-DE" dirty="0"/>
            <a: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922669A1-6629-47E6-82CD-6522301E4B42}">
      <dgm:prSet/>
      <dgm:spPr/>
      <dgm:t>
        <a:bodyPr/>
        <a:lstStyle/>
        <a:p>
          <a:pPr>
            <a:buFont typeface="Arial" panose="020B0604020202020204" pitchFamily="34" charset="0"/>
            <a:buChar char="•"/>
          </a:pPr>
          <a:r>
            <a:rPr lang="de-DE" dirty="0"/>
            <a:t>Explorative Datenanalyse</a:t>
          </a:r>
          <a:endParaRPr lang="de-CH" noProof="0" dirty="0"/>
        </a:p>
      </dgm:t>
    </dgm:pt>
    <dgm:pt modelId="{B8878A78-3B60-4811-8901-83F938A3CE72}" type="parTrans" cxnId="{770649BE-A6EF-44EF-B077-C8E456A73B56}">
      <dgm:prSet/>
      <dgm:spPr/>
      <dgm:t>
        <a:bodyPr/>
        <a:lstStyle/>
        <a:p>
          <a:endParaRPr lang="de-CH"/>
        </a:p>
      </dgm:t>
    </dgm:pt>
    <dgm:pt modelId="{645251D2-6C2D-489D-8C86-C1A26204EA24}" type="sibTrans" cxnId="{770649BE-A6EF-44EF-B077-C8E456A73B56}">
      <dgm:prSet/>
      <dgm:spPr/>
      <dgm:t>
        <a:bodyPr/>
        <a:lstStyle/>
        <a:p>
          <a:endParaRPr lang="de-CH"/>
        </a:p>
      </dgm:t>
    </dgm:pt>
    <dgm:pt modelId="{927ED399-BAA9-44FE-97A3-6E81BADCF511}">
      <dgm:prSet/>
      <dgm:spPr/>
      <dgm:t>
        <a:bodyPr/>
        <a:lstStyle/>
        <a:p>
          <a:pPr>
            <a:buFont typeface="Arial" panose="020B0604020202020204" pitchFamily="34" charset="0"/>
            <a:buChar char="•"/>
          </a:pPr>
          <a:r>
            <a:rPr lang="de-DE" dirty="0"/>
            <a:t>Datenvisualisierung</a:t>
          </a:r>
          <a:endParaRPr lang="de-CH" noProof="0" dirty="0"/>
        </a:p>
      </dgm:t>
    </dgm:pt>
    <dgm:pt modelId="{41C29538-DA4B-4034-9A9C-E082B5E31820}" type="parTrans" cxnId="{33AAC4E3-D153-4D02-BEAF-B8BB56D453FC}">
      <dgm:prSet/>
      <dgm:spPr/>
      <dgm:t>
        <a:bodyPr/>
        <a:lstStyle/>
        <a:p>
          <a:endParaRPr lang="de-CH"/>
        </a:p>
      </dgm:t>
    </dgm:pt>
    <dgm:pt modelId="{BCF883F9-6992-41E0-82A5-AE9AC2E4CF6F}" type="sibTrans" cxnId="{33AAC4E3-D153-4D02-BEAF-B8BB56D453FC}">
      <dgm:prSet/>
      <dgm:spPr/>
      <dgm:t>
        <a:bodyPr/>
        <a:lstStyle/>
        <a:p>
          <a:endParaRPr lang="de-CH"/>
        </a:p>
      </dgm:t>
    </dgm:pt>
    <dgm:pt modelId="{AE78764F-BD7C-4076-81E1-6E8225A63428}">
      <dgm:prSet/>
      <dgm:spPr/>
      <dgm:t>
        <a:bodyPr/>
        <a:lstStyle/>
        <a:p>
          <a:pPr>
            <a:buFont typeface="Arial" panose="020B0604020202020204" pitchFamily="34" charset="0"/>
            <a:buChar char="•"/>
          </a:pPr>
          <a:r>
            <a:rPr lang="de-DE"/>
            <a:t>Monte Carlo Simulation</a:t>
          </a:r>
          <a:endParaRPr lang="de-CH" noProof="0" dirty="0"/>
        </a:p>
      </dgm:t>
    </dgm:pt>
    <dgm:pt modelId="{7E961F50-55EE-466E-95D1-D1C64E8CED94}" type="parTrans" cxnId="{3EF5CFD0-A396-418B-9503-59975150764C}">
      <dgm:prSet/>
      <dgm:spPr/>
      <dgm:t>
        <a:bodyPr/>
        <a:lstStyle/>
        <a:p>
          <a:endParaRPr lang="de-CH"/>
        </a:p>
      </dgm:t>
    </dgm:pt>
    <dgm:pt modelId="{AA33B1B2-EEA5-486F-891E-68E39290BF02}" type="sibTrans" cxnId="{3EF5CFD0-A396-418B-9503-59975150764C}">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custScaleX="100000" custLinFactNeighborY="-29251">
        <dgm:presLayoutVars>
          <dgm:chMax val="0"/>
          <dgm:bulletEnabled val="1"/>
        </dgm:presLayoutVars>
      </dgm:prSet>
      <dgm:spPr/>
    </dgm:pt>
    <dgm:pt modelId="{AC07F71A-8E14-46A5-9303-5F36C960591F}" type="pres">
      <dgm:prSet presAssocID="{BFAF086A-9417-451F-957A-231B42892705}" presName="spacer" presStyleCnt="0"/>
      <dgm:spPr/>
    </dgm:pt>
    <dgm:pt modelId="{43F5B263-3E0E-4FA1-AB44-939302D3FF7B}" type="pres">
      <dgm:prSet presAssocID="{922669A1-6629-47E6-82CD-6522301E4B42}" presName="parentText" presStyleLbl="node1" presStyleIdx="2" presStyleCnt="5">
        <dgm:presLayoutVars>
          <dgm:chMax val="0"/>
          <dgm:bulletEnabled val="1"/>
        </dgm:presLayoutVars>
      </dgm:prSet>
      <dgm:spPr/>
    </dgm:pt>
    <dgm:pt modelId="{47616A41-0C4E-4077-B77F-F89BFF340775}" type="pres">
      <dgm:prSet presAssocID="{645251D2-6C2D-489D-8C86-C1A26204EA24}" presName="spacer" presStyleCnt="0"/>
      <dgm:spPr/>
    </dgm:pt>
    <dgm:pt modelId="{F0BD806E-E081-493A-AC71-56E73606B8EC}" type="pres">
      <dgm:prSet presAssocID="{927ED399-BAA9-44FE-97A3-6E81BADCF511}" presName="parentText" presStyleLbl="node1" presStyleIdx="3" presStyleCnt="5">
        <dgm:presLayoutVars>
          <dgm:chMax val="0"/>
          <dgm:bulletEnabled val="1"/>
        </dgm:presLayoutVars>
      </dgm:prSet>
      <dgm:spPr/>
    </dgm:pt>
    <dgm:pt modelId="{BFD73060-B25A-4045-8C5C-F0EBFE8C448C}" type="pres">
      <dgm:prSet presAssocID="{BCF883F9-6992-41E0-82A5-AE9AC2E4CF6F}" presName="spacer" presStyleCnt="0"/>
      <dgm:spPr/>
    </dgm:pt>
    <dgm:pt modelId="{B9102DCC-3D32-45FA-9EF2-0071A7F8D7E9}" type="pres">
      <dgm:prSet presAssocID="{AE78764F-BD7C-4076-81E1-6E8225A63428}" presName="parentText" presStyleLbl="node1" presStyleIdx="4" presStyleCnt="5">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18BCF592-8D53-49AC-AB4E-9679CFB5D9D0}" type="presOf" srcId="{922669A1-6629-47E6-82CD-6522301E4B42}" destId="{43F5B263-3E0E-4FA1-AB44-939302D3FF7B}" srcOrd="0" destOrd="0" presId="urn:microsoft.com/office/officeart/2005/8/layout/vList2"/>
    <dgm:cxn modelId="{0EF54B9D-0F8F-4E80-A2E8-8E067D4AAA5E}" type="presOf" srcId="{AE78764F-BD7C-4076-81E1-6E8225A63428}" destId="{B9102DCC-3D32-45FA-9EF2-0071A7F8D7E9}" srcOrd="0" destOrd="0" presId="urn:microsoft.com/office/officeart/2005/8/layout/vList2"/>
    <dgm:cxn modelId="{53A3D6BA-E289-4CD5-BF07-FA76DCF97491}" type="presOf" srcId="{927ED399-BAA9-44FE-97A3-6E81BADCF511}" destId="{F0BD806E-E081-493A-AC71-56E73606B8EC}"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770649BE-A6EF-44EF-B077-C8E456A73B56}" srcId="{9DD1A594-42BA-4C61-B647-830D5FDFC715}" destId="{922669A1-6629-47E6-82CD-6522301E4B42}" srcOrd="2" destOrd="0" parTransId="{B8878A78-3B60-4811-8901-83F938A3CE72}" sibTransId="{645251D2-6C2D-489D-8C86-C1A26204EA24}"/>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3EF5CFD0-A396-418B-9503-59975150764C}" srcId="{9DD1A594-42BA-4C61-B647-830D5FDFC715}" destId="{AE78764F-BD7C-4076-81E1-6E8225A63428}" srcOrd="4" destOrd="0" parTransId="{7E961F50-55EE-466E-95D1-D1C64E8CED94}" sibTransId="{AA33B1B2-EEA5-486F-891E-68E39290BF02}"/>
    <dgm:cxn modelId="{33AAC4E3-D153-4D02-BEAF-B8BB56D453FC}" srcId="{9DD1A594-42BA-4C61-B647-830D5FDFC715}" destId="{927ED399-BAA9-44FE-97A3-6E81BADCF511}" srcOrd="3" destOrd="0" parTransId="{41C29538-DA4B-4034-9A9C-E082B5E31820}" sibTransId="{BCF883F9-6992-41E0-82A5-AE9AC2E4CF6F}"/>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DF568BED-5EDA-466E-B350-A586A5D99876}" type="presParOf" srcId="{BEB3585F-CCB8-4FAC-9902-ED6487167A0B}" destId="{AC07F71A-8E14-46A5-9303-5F36C960591F}" srcOrd="3" destOrd="0" presId="urn:microsoft.com/office/officeart/2005/8/layout/vList2"/>
    <dgm:cxn modelId="{32C60BDE-3ED8-4727-996F-508143E8DBA3}" type="presParOf" srcId="{BEB3585F-CCB8-4FAC-9902-ED6487167A0B}" destId="{43F5B263-3E0E-4FA1-AB44-939302D3FF7B}" srcOrd="4" destOrd="0" presId="urn:microsoft.com/office/officeart/2005/8/layout/vList2"/>
    <dgm:cxn modelId="{23A97F24-F4CB-4C72-BFE1-73746F775A18}" type="presParOf" srcId="{BEB3585F-CCB8-4FAC-9902-ED6487167A0B}" destId="{47616A41-0C4E-4077-B77F-F89BFF340775}" srcOrd="5" destOrd="0" presId="urn:microsoft.com/office/officeart/2005/8/layout/vList2"/>
    <dgm:cxn modelId="{1D2CDD19-F9BC-4F8E-9E0B-B69B4AF8A88E}" type="presParOf" srcId="{BEB3585F-CCB8-4FAC-9902-ED6487167A0B}" destId="{F0BD806E-E081-493A-AC71-56E73606B8EC}" srcOrd="6" destOrd="0" presId="urn:microsoft.com/office/officeart/2005/8/layout/vList2"/>
    <dgm:cxn modelId="{BCE25807-ACBE-4102-8067-DC6BCFA99AD4}" type="presParOf" srcId="{BEB3585F-CCB8-4FAC-9902-ED6487167A0B}" destId="{BFD73060-B25A-4045-8C5C-F0EBFE8C448C}" srcOrd="7" destOrd="0" presId="urn:microsoft.com/office/officeart/2005/8/layout/vList2"/>
    <dgm:cxn modelId="{9DA6B837-9C4F-4A0A-866F-88CE8A227A73}" type="presParOf" srcId="{BEB3585F-CCB8-4FAC-9902-ED6487167A0B}" destId="{B9102DCC-3D32-45FA-9EF2-0071A7F8D7E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GitHub Repository</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err="1"/>
            <a:t>Trello</a:t>
          </a:r>
          <a:r>
            <a:rPr lang="de-DE" dirty="0"/>
            <a:t> – </a:t>
          </a:r>
          <a:r>
            <a:rPr lang="de-DE" dirty="0" err="1"/>
            <a:t>To</a:t>
          </a:r>
          <a:r>
            <a:rPr lang="de-DE" dirty="0"/>
            <a:t> Do Liste</a:t>
          </a:r>
          <a:endParaRPr lang="en-US" dirty="0"/>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err="1"/>
            <a:t>Jupyter</a:t>
          </a:r>
          <a:r>
            <a:rPr lang="de-DE" dirty="0"/>
            <a:t> Notebook</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en-US" dirty="0"/>
            <a:t>Team Meetings</a:t>
          </a:r>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E4026F9E-C983-49F6-8EB5-AC271E59B07F}" type="pres">
      <dgm:prSet presAssocID="{44599811-BC5D-4EE4-82D2-D139942832F5}" presName="parentText" presStyleLbl="node1" presStyleIdx="1" presStyleCnt="4">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2" presStyleCnt="4">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3" presStyleCnt="4">
        <dgm:presLayoutVars>
          <dgm:chMax val="0"/>
          <dgm:bulletEnabled val="1"/>
        </dgm:presLayoutVars>
      </dgm:prSet>
      <dgm:spPr/>
    </dgm:pt>
  </dgm:ptLst>
  <dgm:cxnLst>
    <dgm:cxn modelId="{D3099F04-3AB0-4CE6-A2AA-B11C026403C6}" srcId="{9DD1A594-42BA-4C61-B647-830D5FDFC715}" destId="{A18F5470-4AB5-4E91-850A-DB4EE5E74E59}" srcOrd="2"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A8619C9F-2B9E-43F7-AB8B-317A1F779275}" srcId="{9DD1A594-42BA-4C61-B647-830D5FDFC715}" destId="{44599811-BC5D-4EE4-82D2-D139942832F5}" srcOrd="1"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3"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416A7BDB-A700-47F5-82DF-C8630F5D5D3B}" type="presParOf" srcId="{BEB3585F-CCB8-4FAC-9902-ED6487167A0B}" destId="{E4026F9E-C983-49F6-8EB5-AC271E59B07F}" srcOrd="2" destOrd="0" presId="urn:microsoft.com/office/officeart/2005/8/layout/vList2"/>
    <dgm:cxn modelId="{F7990ED5-3808-414E-AFA9-07764F6AE22D}" type="presParOf" srcId="{BEB3585F-CCB8-4FAC-9902-ED6487167A0B}" destId="{7E8466CA-7D3E-4457-97DE-A74BDA246263}" srcOrd="3" destOrd="0" presId="urn:microsoft.com/office/officeart/2005/8/layout/vList2"/>
    <dgm:cxn modelId="{D27F3129-079A-40F5-967A-7AEB5759C2F1}" type="presParOf" srcId="{BEB3585F-CCB8-4FAC-9902-ED6487167A0B}" destId="{93E00F58-2ACD-48B3-8AF4-32707E253EA3}" srcOrd="4" destOrd="0" presId="urn:microsoft.com/office/officeart/2005/8/layout/vList2"/>
    <dgm:cxn modelId="{37BFD5C0-E9BC-434C-9131-762F53C98389}" type="presParOf" srcId="{BEB3585F-CCB8-4FAC-9902-ED6487167A0B}" destId="{6BDFEF87-29DA-4A87-8F49-463510BE02B4}" srcOrd="5" destOrd="0" presId="urn:microsoft.com/office/officeart/2005/8/layout/vList2"/>
    <dgm:cxn modelId="{CBF0F828-A592-4A5F-AE68-36B1C836A16F}" type="presParOf" srcId="{BEB3585F-CCB8-4FAC-9902-ED6487167A0B}" destId="{743E77B3-2757-4DFA-9D8E-231C9183C20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Visuelle Inspektion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Leere Zeilen &amp; Spalten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Unterschiedliche Spaltennamen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In Python lösen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4">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4">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4">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F40CA2D4-14D4-42E3-ACCD-1AF26BE5B12A}" type="presOf" srcId="{536F0D3F-2FF8-48C7-8BD4-4C927FF78D24}" destId="{7B6EA38B-1CE8-4358-BCD9-4D2D1CD59B10}"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Daten einlesen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Spaltennamen vereinheitlichen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Datentabelle auswählen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Spalte „Ablösungszone“ </a:t>
          </a:r>
          <a:r>
            <a:rPr lang="de-DE" dirty="0" err="1"/>
            <a:t>hinzugefügen</a:t>
          </a:r>
          <a:endParaRPr lang="de-DE" dirty="0"/>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CC86274A-B6A3-4BB4-9FB0-BD8C6DFF6227}">
      <dgm:prSet/>
      <dgm:spPr/>
      <dgm:t>
        <a:bodyPr/>
        <a:lstStyle/>
        <a:p>
          <a:r>
            <a:rPr lang="de-DE" dirty="0"/>
            <a:t>Leere Zeilen entfernen</a:t>
          </a:r>
        </a:p>
      </dgm:t>
    </dgm:pt>
    <dgm:pt modelId="{40CA2974-ED11-4D18-BC0E-69AEC54D54ED}" type="parTrans" cxnId="{32041F67-404A-4C3B-948D-FAD79741B8DE}">
      <dgm:prSet/>
      <dgm:spPr/>
      <dgm:t>
        <a:bodyPr/>
        <a:lstStyle/>
        <a:p>
          <a:endParaRPr lang="de-CH"/>
        </a:p>
      </dgm:t>
    </dgm:pt>
    <dgm:pt modelId="{3F67977C-02ED-4B9B-994A-3479FCDB4A8A}" type="sibTrans" cxnId="{32041F67-404A-4C3B-948D-FAD79741B8DE}">
      <dgm:prSet/>
      <dgm:spPr/>
      <dgm:t>
        <a:bodyPr/>
        <a:lstStyle/>
        <a:p>
          <a:endParaRPr lang="de-CH"/>
        </a:p>
      </dgm:t>
    </dgm:pt>
    <dgm:pt modelId="{FB177E45-D5A1-4B26-B236-1CCF4549C80B}">
      <dgm:prSet/>
      <dgm:spPr/>
      <dgm:t>
        <a:bodyPr/>
        <a:lstStyle/>
        <a:p>
          <a:r>
            <a:rPr lang="de-DE" dirty="0"/>
            <a:t>Datum &amp; Uhrzeit zusammenfügen</a:t>
          </a:r>
        </a:p>
      </dgm:t>
    </dgm:pt>
    <dgm:pt modelId="{6EBF8AA4-86A3-4E6E-8C09-A14765742AD8}" type="parTrans" cxnId="{E953FFBD-C594-4887-8D18-AF4E5131D704}">
      <dgm:prSet/>
      <dgm:spPr/>
      <dgm:t>
        <a:bodyPr/>
        <a:lstStyle/>
        <a:p>
          <a:endParaRPr lang="de-CH"/>
        </a:p>
      </dgm:t>
    </dgm:pt>
    <dgm:pt modelId="{BFA4D6AE-7675-40F6-9B6B-117F2C1DB3FE}" type="sibTrans" cxnId="{E953FFBD-C594-4887-8D18-AF4E5131D70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custLinFactNeighborY="-17620">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6">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6">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6">
        <dgm:presLayoutVars>
          <dgm:chMax val="0"/>
          <dgm:bulletEnabled val="1"/>
        </dgm:presLayoutVars>
      </dgm:prSet>
      <dgm:spPr/>
    </dgm:pt>
    <dgm:pt modelId="{08EABAB5-B61D-4219-8FDD-C4DD66202618}" type="pres">
      <dgm:prSet presAssocID="{A44F55C8-43F5-4E52-A327-C7C48A139B7E}" presName="spacer" presStyleCnt="0"/>
      <dgm:spPr/>
    </dgm:pt>
    <dgm:pt modelId="{FCE72C4D-5385-4AD1-8BB3-53E07433B43E}" type="pres">
      <dgm:prSet presAssocID="{CC86274A-B6A3-4BB4-9FB0-BD8C6DFF6227}" presName="parentText" presStyleLbl="node1" presStyleIdx="4" presStyleCnt="6">
        <dgm:presLayoutVars>
          <dgm:chMax val="0"/>
          <dgm:bulletEnabled val="1"/>
        </dgm:presLayoutVars>
      </dgm:prSet>
      <dgm:spPr/>
    </dgm:pt>
    <dgm:pt modelId="{F1E85020-B614-4328-B4A6-D25083441FFD}" type="pres">
      <dgm:prSet presAssocID="{3F67977C-02ED-4B9B-994A-3479FCDB4A8A}" presName="spacer" presStyleCnt="0"/>
      <dgm:spPr/>
    </dgm:pt>
    <dgm:pt modelId="{A949C864-2522-4797-9634-424C677FF198}" type="pres">
      <dgm:prSet presAssocID="{FB177E45-D5A1-4B26-B236-1CCF4549C80B}" presName="parentText" presStyleLbl="node1" presStyleIdx="5" presStyleCnt="6">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C4555540-2980-48B3-833B-9CF5B22F19A7}" type="presOf" srcId="{CC86274A-B6A3-4BB4-9FB0-BD8C6DFF6227}" destId="{FCE72C4D-5385-4AD1-8BB3-53E07433B43E}" srcOrd="0" destOrd="0" presId="urn:microsoft.com/office/officeart/2005/8/layout/vList2"/>
    <dgm:cxn modelId="{32041F67-404A-4C3B-948D-FAD79741B8DE}" srcId="{9DD1A594-42BA-4C61-B647-830D5FDFC715}" destId="{CC86274A-B6A3-4BB4-9FB0-BD8C6DFF6227}" srcOrd="4" destOrd="0" parTransId="{40CA2974-ED11-4D18-BC0E-69AEC54D54ED}" sibTransId="{3F67977C-02ED-4B9B-994A-3479FCDB4A8A}"/>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E953FFBD-C594-4887-8D18-AF4E5131D704}" srcId="{9DD1A594-42BA-4C61-B647-830D5FDFC715}" destId="{FB177E45-D5A1-4B26-B236-1CCF4549C80B}" srcOrd="5" destOrd="0" parTransId="{6EBF8AA4-86A3-4E6E-8C09-A14765742AD8}" sibTransId="{BFA4D6AE-7675-40F6-9B6B-117F2C1DB3FE}"/>
    <dgm:cxn modelId="{F40CA2D4-14D4-42E3-ACCD-1AF26BE5B12A}" type="presOf" srcId="{536F0D3F-2FF8-48C7-8BD4-4C927FF78D24}" destId="{7B6EA38B-1CE8-4358-BCD9-4D2D1CD59B10}" srcOrd="0" destOrd="0" presId="urn:microsoft.com/office/officeart/2005/8/layout/vList2"/>
    <dgm:cxn modelId="{BAB509DE-66AF-499D-991B-D26C9D9B0B3E}" type="presOf" srcId="{FB177E45-D5A1-4B26-B236-1CCF4549C80B}" destId="{A949C864-2522-4797-9634-424C677FF198}"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 modelId="{091781A6-F4CB-4C9A-B9D0-8C0E196A7B95}" type="presParOf" srcId="{BEB3585F-CCB8-4FAC-9902-ED6487167A0B}" destId="{08EABAB5-B61D-4219-8FDD-C4DD66202618}" srcOrd="7" destOrd="0" presId="urn:microsoft.com/office/officeart/2005/8/layout/vList2"/>
    <dgm:cxn modelId="{F5654BF0-FECD-4C06-8C7A-EDF434C11261}" type="presParOf" srcId="{BEB3585F-CCB8-4FAC-9902-ED6487167A0B}" destId="{FCE72C4D-5385-4AD1-8BB3-53E07433B43E}" srcOrd="8" destOrd="0" presId="urn:microsoft.com/office/officeart/2005/8/layout/vList2"/>
    <dgm:cxn modelId="{0AA9E216-6D06-4202-B0CC-A1C283160279}" type="presParOf" srcId="{BEB3585F-CCB8-4FAC-9902-ED6487167A0B}" destId="{F1E85020-B614-4328-B4A6-D25083441FFD}" srcOrd="9" destOrd="0" presId="urn:microsoft.com/office/officeart/2005/8/layout/vList2"/>
    <dgm:cxn modelId="{1FAC0C6A-F6C0-4587-9583-8028955ED465}" type="presParOf" srcId="{BEB3585F-CCB8-4FAC-9902-ED6487167A0B}" destId="{A949C864-2522-4797-9634-424C677FF198}"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en-US" dirty="0"/>
            <a:t>0 kg Wert </a:t>
          </a:r>
          <a:r>
            <a:rPr lang="en-US" dirty="0" err="1"/>
            <a:t>durch</a:t>
          </a:r>
          <a:r>
            <a:rPr lang="en-US" dirty="0"/>
            <a:t> Median </a:t>
          </a:r>
          <a:r>
            <a:rPr lang="en-US" dirty="0" err="1"/>
            <a:t>imputieren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FC0FCCC8-0FAF-4285-BE50-D67D2E21F62B}">
      <dgm:prSet/>
      <dgm:spPr/>
      <dgm:t>
        <a:bodyPr/>
        <a:lstStyle/>
        <a:p>
          <a:r>
            <a:rPr lang="de-CH" noProof="0" dirty="0"/>
            <a:t>Statistik der Dataframes</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Masse: Geologenschätzung</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BE54087C-19B8-4203-A10E-EAED44A8373A}" type="pres">
      <dgm:prSet presAssocID="{BFAF086A-9417-451F-957A-231B42892705}" presName="spacer" presStyleCnt="0"/>
      <dgm:spPr/>
    </dgm:pt>
    <dgm:pt modelId="{4AB40716-AF40-45AC-86F1-438AADC529BB}" type="pres">
      <dgm:prSet presAssocID="{ADED8B85-6009-417A-9A08-F5D0CF74B42A}" presName="parentText" presStyleLbl="node1" presStyleIdx="2" presStyleCnt="3">
        <dgm:presLayoutVars>
          <dgm:chMax val="0"/>
          <dgm:bulletEnabled val="1"/>
        </dgm:presLayoutVars>
      </dgm:prSet>
      <dgm:spPr/>
    </dgm:pt>
  </dgm:ptLst>
  <dgm:cxnLst>
    <dgm:cxn modelId="{CBACD301-13B3-4E33-91B3-41BE6C91483B}" type="presOf" srcId="{ADED8B85-6009-417A-9A08-F5D0CF74B42A}" destId="{4AB40716-AF40-45AC-86F1-438AADC529BB}" srcOrd="0" destOrd="0" presId="urn:microsoft.com/office/officeart/2005/8/layout/vList2"/>
    <dgm:cxn modelId="{FC574636-D927-4FCE-9AC3-BB6FCD5A2210}" type="presOf" srcId="{FC0FCCC8-0FAF-4285-BE50-D67D2E21F62B}" destId="{D945287C-34F7-49AE-89E2-FBAFEA849270}"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2" destOrd="0" parTransId="{E874E8BC-DBC3-46EE-9E90-8B4686CE8882}" sibTransId="{EA94F837-2BFF-400D-9BB3-80F112439CA7}"/>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B1B6BD34-C99D-461A-959F-280EF42ABAB5}" type="presParOf" srcId="{BEB3585F-CCB8-4FAC-9902-ED6487167A0B}" destId="{BE54087C-19B8-4203-A10E-EAED44A8373A}" srcOrd="3" destOrd="0" presId="urn:microsoft.com/office/officeart/2005/8/layout/vList2"/>
    <dgm:cxn modelId="{8B3F6101-3693-4E6D-8E42-1A015FE5DAE7}" type="presParOf" srcId="{BEB3585F-CCB8-4FAC-9902-ED6487167A0B}" destId="{4AB40716-AF40-45AC-86F1-438AADC529BB}"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Visualisieren &amp; Analysieren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Histogramme</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CBE2840E-2A84-464E-9A14-193DCB6B0E50}">
      <dgm:prSet/>
      <dgm:spPr/>
      <dgm:t>
        <a:bodyPr/>
        <a:lstStyle/>
        <a:p>
          <a:r>
            <a:rPr lang="de-DE" noProof="0" dirty="0"/>
            <a:t>Streudiagramme</a:t>
          </a:r>
          <a:endParaRPr lang="de-CH" noProof="0" dirty="0"/>
        </a:p>
      </dgm:t>
    </dgm:pt>
    <dgm:pt modelId="{E0C5AE65-BE38-4469-9934-C3C7E9A0D2A7}" type="parTrans" cxnId="{DE7DBEC9-6FD4-4A2C-A652-9CD4CF8FF69E}">
      <dgm:prSet/>
      <dgm:spPr/>
      <dgm:t>
        <a:bodyPr/>
        <a:lstStyle/>
        <a:p>
          <a:endParaRPr lang="de-CH"/>
        </a:p>
      </dgm:t>
    </dgm:pt>
    <dgm:pt modelId="{85DA3E25-59A7-4A15-9286-CF597227FF5C}" type="sibTrans" cxnId="{DE7DBEC9-6FD4-4A2C-A652-9CD4CF8FF69E}">
      <dgm:prSet/>
      <dgm:spPr/>
      <dgm:t>
        <a:bodyPr/>
        <a:lstStyle/>
        <a:p>
          <a:endParaRPr lang="de-CH"/>
        </a:p>
      </dgm:t>
    </dgm:pt>
    <dgm:pt modelId="{6845A5CF-ABF5-41FE-9CD8-3742542A0037}">
      <dgm:prSet/>
      <dgm:spPr/>
      <dgm:t>
        <a:bodyPr/>
        <a:lstStyle/>
        <a:p>
          <a:r>
            <a:rPr lang="de-DE" noProof="0" dirty="0"/>
            <a:t>Mögliche Abhängigkeiten</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dgm:presLayoutVars>
          <dgm:chMax val="0"/>
          <dgm:bulletEnabled val="1"/>
        </dgm:presLayoutVars>
      </dgm:prSet>
      <dgm:spPr/>
    </dgm:pt>
    <dgm:pt modelId="{92437794-BDBB-4E49-9ABF-C66189DD30DA}" type="pres">
      <dgm:prSet presAssocID="{BFAF086A-9417-451F-957A-231B42892705}" presName="spacer" presStyleCnt="0"/>
      <dgm:spPr/>
    </dgm:pt>
    <dgm:pt modelId="{02083DA2-6121-44C9-AFEA-15DA96DDE8F9}" type="pres">
      <dgm:prSet presAssocID="{CBE2840E-2A84-464E-9A14-193DCB6B0E50}" presName="parentText" presStyleLbl="node1" presStyleIdx="2" presStyleCnt="4">
        <dgm:presLayoutVars>
          <dgm:chMax val="0"/>
          <dgm:bulletEnabled val="1"/>
        </dgm:presLayoutVars>
      </dgm:prSet>
      <dgm:spPr/>
    </dgm:pt>
    <dgm:pt modelId="{C6A999E9-E6A4-4187-BA20-A294B8044EA4}" type="pres">
      <dgm:prSet presAssocID="{85DA3E25-59A7-4A15-9286-CF597227FF5C}" presName="spacer" presStyleCnt="0"/>
      <dgm:spPr/>
    </dgm:pt>
    <dgm:pt modelId="{EF38EC58-EAE3-4E45-B979-EE70948D098E}" type="pres">
      <dgm:prSet presAssocID="{6845A5CF-ABF5-41FE-9CD8-3742542A0037}" presName="parentText" presStyleLbl="node1" presStyleIdx="3" presStyleCnt="4">
        <dgm:presLayoutVars>
          <dgm:chMax val="0"/>
          <dgm:bulletEnabled val="1"/>
        </dgm:presLayoutVars>
      </dgm:prSet>
      <dgm:spPr/>
    </dgm:pt>
  </dgm:ptLst>
  <dgm:cxnLst>
    <dgm:cxn modelId="{A010B134-3347-469C-B110-E4A756F91437}" srcId="{9DD1A594-42BA-4C61-B647-830D5FDFC715}" destId="{6845A5CF-ABF5-41FE-9CD8-3742542A0037}" srcOrd="3" destOrd="0" parTransId="{B5F0028E-E56F-4F7A-88BE-A063CA75E1EB}" sibTransId="{B1E96187-1758-44B7-8709-F2E31628140F}"/>
    <dgm:cxn modelId="{FC574636-D927-4FCE-9AC3-BB6FCD5A2210}" type="presOf" srcId="{FC0FCCC8-0FAF-4285-BE50-D67D2E21F62B}" destId="{D945287C-34F7-49AE-89E2-FBAFEA849270}" srcOrd="0" destOrd="0" presId="urn:microsoft.com/office/officeart/2005/8/layout/vList2"/>
    <dgm:cxn modelId="{1B451D3D-BD80-4608-B026-8ACB7FB20E83}"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9C74F7A-052B-4EF9-B758-63ECE787E248}" type="presOf" srcId="{CBE2840E-2A84-464E-9A14-193DCB6B0E50}" destId="{02083DA2-6121-44C9-AFEA-15DA96DDE8F9}" srcOrd="0" destOrd="0" presId="urn:microsoft.com/office/officeart/2005/8/layout/vList2"/>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E7DBEC9-6FD4-4A2C-A652-9CD4CF8FF69E}" srcId="{9DD1A594-42BA-4C61-B647-830D5FDFC715}" destId="{CBE2840E-2A84-464E-9A14-193DCB6B0E50}" srcOrd="2" destOrd="0" parTransId="{E0C5AE65-BE38-4469-9934-C3C7E9A0D2A7}" sibTransId="{85DA3E25-59A7-4A15-9286-CF597227FF5C}"/>
    <dgm:cxn modelId="{26059AE9-24BB-4CE2-8C43-AA248B818DA1}" type="presOf" srcId="{9DD1A594-42BA-4C61-B647-830D5FDFC715}" destId="{BEB3585F-CCB8-4FAC-9902-ED6487167A0B}" srcOrd="0" destOrd="0" presId="urn:microsoft.com/office/officeart/2005/8/layout/vList2"/>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87A12153-E06B-465F-9D26-BF162B902D19}" type="presParOf" srcId="{BEB3585F-CCB8-4FAC-9902-ED6487167A0B}" destId="{92437794-BDBB-4E49-9ABF-C66189DD30DA}" srcOrd="3" destOrd="0" presId="urn:microsoft.com/office/officeart/2005/8/layout/vList2"/>
    <dgm:cxn modelId="{DCCC1C14-2E13-462A-B62F-2E5380298D52}" type="presParOf" srcId="{BEB3585F-CCB8-4FAC-9902-ED6487167A0B}" destId="{02083DA2-6121-44C9-AFEA-15DA96DDE8F9}" srcOrd="4" destOrd="0" presId="urn:microsoft.com/office/officeart/2005/8/layout/vList2"/>
    <dgm:cxn modelId="{B182A59F-B02A-4AFB-A67A-D105CB32E9EB}" type="presParOf" srcId="{BEB3585F-CCB8-4FAC-9902-ED6487167A0B}" destId="{C6A999E9-E6A4-4187-BA20-A294B8044EA4}" srcOrd="5" destOrd="0" presId="urn:microsoft.com/office/officeart/2005/8/layout/vList2"/>
    <dgm:cxn modelId="{55FAD21E-3C98-4506-A93B-7F98CB37FFEF}" type="presParOf" srcId="{BEB3585F-CCB8-4FAC-9902-ED6487167A0B}" destId="{EF38EC58-EAE3-4E45-B979-EE70948D098E}"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Zeitabstand von Steinschlägen in Stunden </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Differenz des Datumobjektes in neues Dataframe hinzufügen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DE" noProof="0" dirty="0"/>
            <a:t>Zufallsvariablen: Masse, Geschwindigkeit, Zeitabstand</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custT="1"/>
      <dgm:spPr/>
      <dgm:t>
        <a:bodyPr/>
        <a:lstStyle/>
        <a:p>
          <a:r>
            <a:rPr lang="de-CH" sz="2200" noProof="0" dirty="0"/>
            <a:t>Passendste Verteilung</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custT="1"/>
      <dgm:spPr/>
      <dgm:t>
        <a:bodyPr/>
        <a:lstStyle/>
        <a:p>
          <a:r>
            <a:rPr lang="de-DE" sz="2200" noProof="0" dirty="0"/>
            <a:t>Berücksichtigte Verteilungen:</a:t>
          </a:r>
          <a:endParaRPr lang="de-CH" sz="2200"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custT="1"/>
      <dgm:spPr/>
      <dgm:t>
        <a:bodyPr/>
        <a:lstStyle/>
        <a:p>
          <a:r>
            <a:rPr lang="de-DE" sz="2200" noProof="0" dirty="0"/>
            <a:t>Visualisierungen mit </a:t>
          </a:r>
          <a:r>
            <a:rPr lang="de-DE" sz="2200" noProof="0" dirty="0" err="1"/>
            <a:t>Seaborn</a:t>
          </a:r>
          <a:endParaRPr lang="de-CH" sz="2200"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Y="46629">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Y="40968">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Y="42543" custLinFactY="69590" custLinFactNeighborX="-137" custLinFactNeighborY="100000">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dirty="0"/>
            <a:t>Simulation der Daten mit </a:t>
          </a:r>
          <a:r>
            <a:rPr lang="de-CH" dirty="0" err="1"/>
            <a:t>Scipy</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Zone 1: 50 Millionen Steine</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t>Zone 2: 1/3 von 50 Millionen</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t>Dataframe der simulierten Zufallsvariablen Zone 1 &amp; Zone 2 erstellen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X="-24996" custLinFactNeighborY="2342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X="-24659" custLinFactNeighborY="17935">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X="-24415" custLinFactNeighborY="15400">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48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a:t>
          </a:r>
          <a:r>
            <a:rPr lang="de-DE" sz="2200" kern="1200" dirty="0" err="1"/>
            <a:t>Kantonsstrasse</a:t>
          </a:r>
          <a:r>
            <a:rPr lang="de-DE" sz="2200" kern="1200" dirty="0"/>
            <a:t> ist von Steinschläge betroffen</a:t>
          </a:r>
          <a:endParaRPr lang="en-US" sz="2200" kern="1200" dirty="0"/>
        </a:p>
      </dsp:txBody>
      <dsp:txXfrm>
        <a:off x="25759" y="28240"/>
        <a:ext cx="7687782" cy="476152"/>
      </dsp:txXfrm>
    </dsp:sp>
    <dsp:sp modelId="{9CD7C9F2-D654-4E0B-B546-DC6B34481B36}">
      <dsp:nvSpPr>
        <dsp:cNvPr id="0" name=""/>
        <dsp:cNvSpPr/>
      </dsp:nvSpPr>
      <dsp:spPr>
        <a:xfrm>
          <a:off x="0" y="59351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 Ablösungszonen</a:t>
          </a:r>
        </a:p>
      </dsp:txBody>
      <dsp:txXfrm>
        <a:off x="25759" y="619270"/>
        <a:ext cx="7687782" cy="476152"/>
      </dsp:txXfrm>
    </dsp:sp>
    <dsp:sp modelId="{10DB7DEE-E92A-4FAF-A2F3-9FCC35D4CD5D}">
      <dsp:nvSpPr>
        <dsp:cNvPr id="0" name=""/>
        <dsp:cNvSpPr/>
      </dsp:nvSpPr>
      <dsp:spPr>
        <a:xfrm>
          <a:off x="0" y="118454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Daten</a:t>
          </a:r>
          <a:r>
            <a:rPr lang="en-US" sz="2200" kern="1200" dirty="0"/>
            <a:t> der </a:t>
          </a:r>
          <a:r>
            <a:rPr lang="en-US" sz="2200" kern="1200" dirty="0" err="1"/>
            <a:t>letzten</a:t>
          </a:r>
          <a:r>
            <a:rPr lang="en-US" sz="2200" kern="1200" dirty="0"/>
            <a:t> 3 </a:t>
          </a:r>
          <a:r>
            <a:rPr lang="en-US" sz="2200" kern="1200" dirty="0" err="1"/>
            <a:t>Monate</a:t>
          </a:r>
          <a:endParaRPr lang="en-US" sz="2200" kern="1200" dirty="0"/>
        </a:p>
      </dsp:txBody>
      <dsp:txXfrm>
        <a:off x="25759" y="1210300"/>
        <a:ext cx="7687782" cy="476152"/>
      </dsp:txXfrm>
    </dsp:sp>
    <dsp:sp modelId="{E4026F9E-C983-49F6-8EB5-AC271E59B07F}">
      <dsp:nvSpPr>
        <dsp:cNvPr id="0" name=""/>
        <dsp:cNvSpPr/>
      </dsp:nvSpPr>
      <dsp:spPr>
        <a:xfrm>
          <a:off x="0" y="177557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Alte </a:t>
          </a:r>
          <a:r>
            <a:rPr lang="de-CH" sz="2200" kern="1200" dirty="0"/>
            <a:t>Sicherheitsnetze</a:t>
          </a:r>
        </a:p>
      </dsp:txBody>
      <dsp:txXfrm>
        <a:off x="25759" y="1801331"/>
        <a:ext cx="7687782" cy="476152"/>
      </dsp:txXfrm>
    </dsp:sp>
    <dsp:sp modelId="{93E00F58-2ACD-48B3-8AF4-32707E253EA3}">
      <dsp:nvSpPr>
        <dsp:cNvPr id="0" name=""/>
        <dsp:cNvSpPr/>
      </dsp:nvSpPr>
      <dsp:spPr>
        <a:xfrm>
          <a:off x="0" y="236660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Bevölkerung ist verunsichert</a:t>
          </a:r>
          <a:endParaRPr lang="en-US" sz="2200" kern="1200" dirty="0"/>
        </a:p>
      </dsp:txBody>
      <dsp:txXfrm>
        <a:off x="25759" y="2392361"/>
        <a:ext cx="7687782" cy="476152"/>
      </dsp:txXfrm>
    </dsp:sp>
    <dsp:sp modelId="{743E77B3-2757-4DFA-9D8E-231C9183C20D}">
      <dsp:nvSpPr>
        <dsp:cNvPr id="0" name=""/>
        <dsp:cNvSpPr/>
      </dsp:nvSpPr>
      <dsp:spPr>
        <a:xfrm>
          <a:off x="0" y="295763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Jährliche Todeswahrscheinlichkeit</a:t>
          </a:r>
          <a:endParaRPr lang="en-US" sz="2200" kern="1200" dirty="0"/>
        </a:p>
      </dsp:txBody>
      <dsp:txXfrm>
        <a:off x="25759" y="2983391"/>
        <a:ext cx="7687782" cy="4761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Simulierte Zeitabstände von beiden Zonen sind unterschiedlich</a:t>
          </a:r>
        </a:p>
      </dsp:txBody>
      <dsp:txXfrm>
        <a:off x="28100" y="28100"/>
        <a:ext cx="8776225" cy="519439"/>
      </dsp:txXfrm>
    </dsp:sp>
    <dsp:sp modelId="{16031EB5-B022-4F56-901F-7F71F4570837}">
      <dsp:nvSpPr>
        <dsp:cNvPr id="0" name=""/>
        <dsp:cNvSpPr/>
      </dsp:nvSpPr>
      <dsp:spPr>
        <a:xfrm>
          <a:off x="0" y="65348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Zeitabstand kumulieren</a:t>
          </a:r>
          <a:endParaRPr lang="de-CH" sz="2400" kern="1200" noProof="0" dirty="0"/>
        </a:p>
      </dsp:txBody>
      <dsp:txXfrm>
        <a:off x="28100" y="681585"/>
        <a:ext cx="8776225" cy="519439"/>
      </dsp:txXfrm>
    </dsp:sp>
    <dsp:sp modelId="{EF38EC58-EAE3-4E45-B979-EE70948D098E}">
      <dsp:nvSpPr>
        <dsp:cNvPr id="0" name=""/>
        <dsp:cNvSpPr/>
      </dsp:nvSpPr>
      <dsp:spPr>
        <a:xfrm>
          <a:off x="0" y="130665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sym typeface="Wingdings" panose="05000000000000000000" pitchFamily="2" charset="2"/>
            </a:rPr>
            <a:t> kumulierte </a:t>
          </a:r>
          <a:r>
            <a:rPr lang="de-CH" sz="2400" kern="1200" noProof="0" dirty="0"/>
            <a:t>Zeit von Zone 2 ist 3 Mal grösser</a:t>
          </a:r>
        </a:p>
      </dsp:txBody>
      <dsp:txXfrm>
        <a:off x="28100" y="133475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DE" sz="2400" kern="1200" noProof="0" dirty="0"/>
            <a:t>Zone 1 auf den kumulierten Zeitabstand von Zone 2 anpassen</a:t>
          </a:r>
          <a:endParaRPr lang="de-CH" sz="2400" kern="1200" noProof="0" dirty="0"/>
        </a:p>
      </dsp:txBody>
      <dsp:txXfrm>
        <a:off x="28100" y="1985235"/>
        <a:ext cx="8776225" cy="5194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3865"/>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Zone 1 und 2 untereinander zusammenfügen</a:t>
          </a:r>
        </a:p>
      </dsp:txBody>
      <dsp:txXfrm>
        <a:off x="25759" y="49624"/>
        <a:ext cx="8780907" cy="476152"/>
      </dsp:txXfrm>
    </dsp:sp>
    <dsp:sp modelId="{16031EB5-B022-4F56-901F-7F71F4570837}">
      <dsp:nvSpPr>
        <dsp:cNvPr id="0" name=""/>
        <dsp:cNvSpPr/>
      </dsp:nvSpPr>
      <dsp:spPr>
        <a:xfrm>
          <a:off x="0" y="622234"/>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t>Nach kumulierter Zeitabstand sortieren</a:t>
          </a:r>
          <a:endParaRPr lang="de-CH" sz="2200" kern="1200" noProof="0" dirty="0"/>
        </a:p>
      </dsp:txBody>
      <dsp:txXfrm>
        <a:off x="25759" y="647993"/>
        <a:ext cx="8780907" cy="476152"/>
      </dsp:txXfrm>
    </dsp:sp>
    <dsp:sp modelId="{EF38EC58-EAE3-4E45-B979-EE70948D098E}">
      <dsp:nvSpPr>
        <dsp:cNvPr id="0" name=""/>
        <dsp:cNvSpPr/>
      </dsp:nvSpPr>
      <dsp:spPr>
        <a:xfrm>
          <a:off x="0" y="1209700"/>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sym typeface="Wingdings" panose="05000000000000000000" pitchFamily="2" charset="2"/>
            </a:rPr>
            <a:t> Zone 1 &amp; 2 werden gleichzeitig simuliert</a:t>
          </a:r>
          <a:endParaRPr lang="de-CH" sz="2200" kern="1200" noProof="0" dirty="0"/>
        </a:p>
      </dsp:txBody>
      <dsp:txXfrm>
        <a:off x="25759" y="1235459"/>
        <a:ext cx="8780907" cy="476152"/>
      </dsp:txXfrm>
    </dsp:sp>
    <dsp:sp modelId="{BABDAC30-D010-4160-91F1-F2C9A7C6807C}">
      <dsp:nvSpPr>
        <dsp:cNvPr id="0" name=""/>
        <dsp:cNvSpPr/>
      </dsp:nvSpPr>
      <dsp:spPr>
        <a:xfrm>
          <a:off x="0" y="1811557"/>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de-CH" sz="2200" kern="1200">
              <a:sym typeface="Wingdings" panose="05000000000000000000" pitchFamily="2" charset="2"/>
            </a:rPr>
            <a:t>Differenz der kumulierten Zeitabstand</a:t>
          </a:r>
          <a:endParaRPr lang="de-CH" sz="2200" kern="1200" noProof="0" dirty="0"/>
        </a:p>
      </dsp:txBody>
      <dsp:txXfrm>
        <a:off x="25759" y="1837316"/>
        <a:ext cx="8780907" cy="476152"/>
      </dsp:txXfrm>
    </dsp:sp>
    <dsp:sp modelId="{8283B7CD-F4F4-4288-8E43-D86EDC2CA997}">
      <dsp:nvSpPr>
        <dsp:cNvPr id="0" name=""/>
        <dsp:cNvSpPr/>
      </dsp:nvSpPr>
      <dsp:spPr>
        <a:xfrm>
          <a:off x="0" y="2408276"/>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sym typeface="Wingdings" panose="05000000000000000000" pitchFamily="2" charset="2"/>
            </a:rPr>
            <a:t>Verstrichene Zeit = Summe Delta kumulierter Zeitabstand</a:t>
          </a:r>
        </a:p>
      </dsp:txBody>
      <dsp:txXfrm>
        <a:off x="25759" y="2434035"/>
        <a:ext cx="8780907" cy="476152"/>
      </dsp:txXfrm>
    </dsp:sp>
    <dsp:sp modelId="{F62BD93B-A959-4440-A963-A8627BA00630}">
      <dsp:nvSpPr>
        <dsp:cNvPr id="0" name=""/>
        <dsp:cNvSpPr/>
      </dsp:nvSpPr>
      <dsp:spPr>
        <a:xfrm>
          <a:off x="0" y="3004887"/>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de-CH" sz="2200" kern="1200" dirty="0">
              <a:sym typeface="Wingdings" panose="05000000000000000000" pitchFamily="2" charset="2"/>
            </a:rPr>
            <a:t>Jahre simulierte: 135’920</a:t>
          </a:r>
        </a:p>
      </dsp:txBody>
      <dsp:txXfrm>
        <a:off x="25759" y="3030646"/>
        <a:ext cx="8780907" cy="4761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79652"/>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DE" sz="1900" kern="1200" dirty="0"/>
            <a:t>Anzahl Durchbrüche: </a:t>
          </a:r>
          <a:r>
            <a:rPr lang="de-CH" sz="1900" kern="1200" dirty="0"/>
            <a:t>5121</a:t>
          </a:r>
          <a:endParaRPr lang="de-CH" sz="1900" kern="1200" noProof="0" dirty="0"/>
        </a:p>
      </dsp:txBody>
      <dsp:txXfrm>
        <a:off x="22246" y="301898"/>
        <a:ext cx="3078768" cy="411223"/>
      </dsp:txXfrm>
    </dsp:sp>
    <dsp:sp modelId="{16031EB5-B022-4F56-901F-7F71F4570837}">
      <dsp:nvSpPr>
        <dsp:cNvPr id="0" name=""/>
        <dsp:cNvSpPr/>
      </dsp:nvSpPr>
      <dsp:spPr>
        <a:xfrm>
          <a:off x="0" y="796425"/>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CH" sz="1900" kern="1200" dirty="0"/>
            <a:t>Durchbrüche pro Jahr: 0.037</a:t>
          </a:r>
          <a:endParaRPr lang="de-CH" sz="1900" kern="1200" noProof="0" dirty="0"/>
        </a:p>
      </dsp:txBody>
      <dsp:txXfrm>
        <a:off x="22246" y="818671"/>
        <a:ext cx="3078768" cy="41122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Direkt: 0.0025 </a:t>
          </a:r>
          <a:endParaRPr lang="de-CH" sz="2200" kern="1200" noProof="0" dirty="0"/>
        </a:p>
      </dsp:txBody>
      <dsp:txXfrm>
        <a:off x="25759" y="25759"/>
        <a:ext cx="3048680" cy="476152"/>
      </dsp:txXfrm>
    </dsp:sp>
    <dsp:sp modelId="{16031EB5-B022-4F56-901F-7F71F4570837}">
      <dsp:nvSpPr>
        <dsp:cNvPr id="0" name=""/>
        <dsp:cNvSpPr/>
      </dsp:nvSpPr>
      <dsp:spPr>
        <a:xfrm>
          <a:off x="0" y="574906"/>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Indirekt: 0.00069</a:t>
          </a:r>
          <a:endParaRPr lang="de-CH" sz="2200" kern="1200" noProof="0" dirty="0"/>
        </a:p>
      </dsp:txBody>
      <dsp:txXfrm>
        <a:off x="25759" y="600665"/>
        <a:ext cx="3048680" cy="4761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42"/>
          <a:ext cx="788475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Todeswahrscheinlichkeit pro Jahr: </a:t>
          </a:r>
          <a:r>
            <a:rPr lang="de-CH" sz="2100" kern="1200" dirty="0"/>
            <a:t>0.000187</a:t>
          </a:r>
          <a:endParaRPr lang="de-CH" sz="2100" kern="1200" noProof="0" dirty="0"/>
        </a:p>
      </dsp:txBody>
      <dsp:txXfrm>
        <a:off x="24588" y="25130"/>
        <a:ext cx="7835582" cy="454509"/>
      </dsp:txXfrm>
    </dsp:sp>
    <dsp:sp modelId="{16031EB5-B022-4F56-901F-7F71F4570837}">
      <dsp:nvSpPr>
        <dsp:cNvPr id="0" name=""/>
        <dsp:cNvSpPr/>
      </dsp:nvSpPr>
      <dsp:spPr>
        <a:xfrm>
          <a:off x="0" y="571711"/>
          <a:ext cx="788475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Strasse wird gesperrt</a:t>
          </a:r>
          <a:endParaRPr lang="de-CH" sz="2100" kern="1200" noProof="0" dirty="0"/>
        </a:p>
      </dsp:txBody>
      <dsp:txXfrm>
        <a:off x="24588" y="596299"/>
        <a:ext cx="7835582" cy="4545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GitHub</a:t>
          </a:r>
          <a:endParaRPr lang="de-CH" sz="2100" kern="1200" noProof="0" dirty="0"/>
        </a:p>
      </dsp:txBody>
      <dsp:txXfrm>
        <a:off x="24588" y="24588"/>
        <a:ext cx="7846339" cy="454509"/>
      </dsp:txXfrm>
    </dsp:sp>
    <dsp:sp modelId="{16031EB5-B022-4F56-901F-7F71F4570837}">
      <dsp:nvSpPr>
        <dsp:cNvPr id="0" name=""/>
        <dsp:cNvSpPr/>
      </dsp:nvSpPr>
      <dsp:spPr>
        <a:xfrm>
          <a:off x="0" y="562549"/>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Python Kenntnisse (Pandas, </a:t>
          </a:r>
          <a:r>
            <a:rPr lang="de-DE" sz="2100" kern="1200" dirty="0" err="1"/>
            <a:t>Seaborn</a:t>
          </a:r>
          <a:r>
            <a:rPr lang="de-DE" sz="2100" kern="1200" dirty="0"/>
            <a:t>, </a:t>
          </a:r>
          <a:r>
            <a:rPr lang="de-DE" sz="2100" kern="1200" dirty="0" err="1"/>
            <a:t>Scipy</a:t>
          </a:r>
          <a:r>
            <a:rPr lang="de-DE" sz="2100" kern="1200" dirty="0"/>
            <a:t>, </a:t>
          </a:r>
          <a:r>
            <a:rPr lang="de-DE" sz="2100" kern="1200" dirty="0" err="1"/>
            <a:t>numpy</a:t>
          </a:r>
          <a:r>
            <a:rPr lang="de-DE" sz="2100" kern="1200" dirty="0"/>
            <a:t>)</a:t>
          </a:r>
          <a:endParaRPr lang="de-CH" sz="2100" kern="1200" noProof="0" dirty="0"/>
        </a:p>
      </dsp:txBody>
      <dsp:txXfrm>
        <a:off x="24588" y="587137"/>
        <a:ext cx="7846339" cy="454509"/>
      </dsp:txXfrm>
    </dsp:sp>
    <dsp:sp modelId="{43F5B263-3E0E-4FA1-AB44-939302D3FF7B}">
      <dsp:nvSpPr>
        <dsp:cNvPr id="0" name=""/>
        <dsp:cNvSpPr/>
      </dsp:nvSpPr>
      <dsp:spPr>
        <a:xfrm>
          <a:off x="0" y="114440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Explorative Datenanalyse</a:t>
          </a:r>
          <a:endParaRPr lang="de-CH" sz="2100" kern="1200" noProof="0" dirty="0"/>
        </a:p>
      </dsp:txBody>
      <dsp:txXfrm>
        <a:off x="24588" y="1168993"/>
        <a:ext cx="7846339" cy="454509"/>
      </dsp:txXfrm>
    </dsp:sp>
    <dsp:sp modelId="{F0BD806E-E081-493A-AC71-56E73606B8EC}">
      <dsp:nvSpPr>
        <dsp:cNvPr id="0" name=""/>
        <dsp:cNvSpPr/>
      </dsp:nvSpPr>
      <dsp:spPr>
        <a:xfrm>
          <a:off x="0" y="170857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Datenvisualisierung</a:t>
          </a:r>
          <a:endParaRPr lang="de-CH" sz="2100" kern="1200" noProof="0" dirty="0"/>
        </a:p>
      </dsp:txBody>
      <dsp:txXfrm>
        <a:off x="24588" y="1733158"/>
        <a:ext cx="7846339" cy="454509"/>
      </dsp:txXfrm>
    </dsp:sp>
    <dsp:sp modelId="{B9102DCC-3D32-45FA-9EF2-0071A7F8D7E9}">
      <dsp:nvSpPr>
        <dsp:cNvPr id="0" name=""/>
        <dsp:cNvSpPr/>
      </dsp:nvSpPr>
      <dsp:spPr>
        <a:xfrm>
          <a:off x="0" y="227273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a:t>Monte Carlo Simulation</a:t>
          </a:r>
          <a:endParaRPr lang="de-CH" sz="2100" kern="1200" noProof="0" dirty="0"/>
        </a:p>
      </dsp:txBody>
      <dsp:txXfrm>
        <a:off x="24588" y="2297323"/>
        <a:ext cx="7846339"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GitHub Repository</a:t>
          </a:r>
          <a:endParaRPr lang="en-US" sz="2200" kern="1200" dirty="0"/>
        </a:p>
      </dsp:txBody>
      <dsp:txXfrm>
        <a:off x="25759" y="51854"/>
        <a:ext cx="7683145" cy="476152"/>
      </dsp:txXfrm>
    </dsp:sp>
    <dsp:sp modelId="{E4026F9E-C983-49F6-8EB5-AC271E59B07F}">
      <dsp:nvSpPr>
        <dsp:cNvPr id="0" name=""/>
        <dsp:cNvSpPr/>
      </dsp:nvSpPr>
      <dsp:spPr>
        <a:xfrm>
          <a:off x="0" y="61712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Trello</a:t>
          </a:r>
          <a:r>
            <a:rPr lang="de-DE" sz="2200" kern="1200" dirty="0"/>
            <a:t> – </a:t>
          </a:r>
          <a:r>
            <a:rPr lang="de-DE" sz="2200" kern="1200" dirty="0" err="1"/>
            <a:t>To</a:t>
          </a:r>
          <a:r>
            <a:rPr lang="de-DE" sz="2200" kern="1200" dirty="0"/>
            <a:t> Do Liste</a:t>
          </a:r>
          <a:endParaRPr lang="en-US" sz="2200" kern="1200" dirty="0"/>
        </a:p>
      </dsp:txBody>
      <dsp:txXfrm>
        <a:off x="25759" y="642884"/>
        <a:ext cx="7683145" cy="476152"/>
      </dsp:txXfrm>
    </dsp:sp>
    <dsp:sp modelId="{93E00F58-2ACD-48B3-8AF4-32707E253EA3}">
      <dsp:nvSpPr>
        <dsp:cNvPr id="0" name=""/>
        <dsp:cNvSpPr/>
      </dsp:nvSpPr>
      <dsp:spPr>
        <a:xfrm>
          <a:off x="0" y="120815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Jupyter</a:t>
          </a:r>
          <a:r>
            <a:rPr lang="de-DE" sz="2200" kern="1200" dirty="0"/>
            <a:t> Notebook</a:t>
          </a:r>
          <a:endParaRPr lang="en-US" sz="2200" kern="1200" dirty="0"/>
        </a:p>
      </dsp:txBody>
      <dsp:txXfrm>
        <a:off x="25759" y="1233915"/>
        <a:ext cx="7683145" cy="476152"/>
      </dsp:txXfrm>
    </dsp:sp>
    <dsp:sp modelId="{743E77B3-2757-4DFA-9D8E-231C9183C20D}">
      <dsp:nvSpPr>
        <dsp:cNvPr id="0" name=""/>
        <dsp:cNvSpPr/>
      </dsp:nvSpPr>
      <dsp:spPr>
        <a:xfrm>
          <a:off x="0" y="179918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Team Meetings</a:t>
          </a:r>
        </a:p>
      </dsp:txBody>
      <dsp:txXfrm>
        <a:off x="25759" y="1824945"/>
        <a:ext cx="7683145" cy="47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Visuelle Inspektion</a:t>
          </a:r>
          <a:endParaRPr lang="en-US" sz="2200" kern="1200" dirty="0"/>
        </a:p>
      </dsp:txBody>
      <dsp:txXfrm>
        <a:off x="25759" y="51854"/>
        <a:ext cx="4441704" cy="476152"/>
      </dsp:txXfrm>
    </dsp:sp>
    <dsp:sp modelId="{F072C761-0E94-44FB-A5E4-4F0B96A15017}">
      <dsp:nvSpPr>
        <dsp:cNvPr id="0" name=""/>
        <dsp:cNvSpPr/>
      </dsp:nvSpPr>
      <dsp:spPr>
        <a:xfrm>
          <a:off x="0" y="61712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Leere Zeilen &amp; Spalten</a:t>
          </a:r>
        </a:p>
      </dsp:txBody>
      <dsp:txXfrm>
        <a:off x="25759" y="642884"/>
        <a:ext cx="4441704" cy="476152"/>
      </dsp:txXfrm>
    </dsp:sp>
    <dsp:sp modelId="{7B6EA38B-1CE8-4358-BCD9-4D2D1CD59B10}">
      <dsp:nvSpPr>
        <dsp:cNvPr id="0" name=""/>
        <dsp:cNvSpPr/>
      </dsp:nvSpPr>
      <dsp:spPr>
        <a:xfrm>
          <a:off x="0" y="120815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Unterschiedliche Spaltennamen</a:t>
          </a:r>
        </a:p>
      </dsp:txBody>
      <dsp:txXfrm>
        <a:off x="25759" y="1233915"/>
        <a:ext cx="4441704" cy="476152"/>
      </dsp:txXfrm>
    </dsp:sp>
    <dsp:sp modelId="{EC44AA87-19A0-4FD1-9BF5-CA2C989C742C}">
      <dsp:nvSpPr>
        <dsp:cNvPr id="0" name=""/>
        <dsp:cNvSpPr/>
      </dsp:nvSpPr>
      <dsp:spPr>
        <a:xfrm>
          <a:off x="0" y="179918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 Python lösen</a:t>
          </a:r>
        </a:p>
      </dsp:txBody>
      <dsp:txXfrm>
        <a:off x="25759" y="1824945"/>
        <a:ext cx="4441704" cy="476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68743"/>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 einlesen</a:t>
          </a:r>
          <a:endParaRPr lang="en-US" sz="2100" kern="1200" dirty="0"/>
        </a:p>
      </dsp:txBody>
      <dsp:txXfrm>
        <a:off x="24588" y="93331"/>
        <a:ext cx="4444046" cy="454509"/>
      </dsp:txXfrm>
    </dsp:sp>
    <dsp:sp modelId="{F072C761-0E94-44FB-A5E4-4F0B96A15017}">
      <dsp:nvSpPr>
        <dsp:cNvPr id="0" name=""/>
        <dsp:cNvSpPr/>
      </dsp:nvSpPr>
      <dsp:spPr>
        <a:xfrm>
          <a:off x="0" y="64356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Spaltennamen vereinheitlichen</a:t>
          </a:r>
        </a:p>
      </dsp:txBody>
      <dsp:txXfrm>
        <a:off x="24588" y="668153"/>
        <a:ext cx="4444046" cy="454509"/>
      </dsp:txXfrm>
    </dsp:sp>
    <dsp:sp modelId="{7B6EA38B-1CE8-4358-BCD9-4D2D1CD59B10}">
      <dsp:nvSpPr>
        <dsp:cNvPr id="0" name=""/>
        <dsp:cNvSpPr/>
      </dsp:nvSpPr>
      <dsp:spPr>
        <a:xfrm>
          <a:off x="0" y="120773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Datentabelle auswählen</a:t>
          </a:r>
        </a:p>
      </dsp:txBody>
      <dsp:txXfrm>
        <a:off x="24588" y="1232318"/>
        <a:ext cx="4444046" cy="454509"/>
      </dsp:txXfrm>
    </dsp:sp>
    <dsp:sp modelId="{EC44AA87-19A0-4FD1-9BF5-CA2C989C742C}">
      <dsp:nvSpPr>
        <dsp:cNvPr id="0" name=""/>
        <dsp:cNvSpPr/>
      </dsp:nvSpPr>
      <dsp:spPr>
        <a:xfrm>
          <a:off x="0" y="177189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 „Ablösungszone“ </a:t>
          </a:r>
          <a:r>
            <a:rPr lang="de-DE" sz="2100" kern="1200" dirty="0" err="1"/>
            <a:t>hinzugefügen</a:t>
          </a:r>
          <a:endParaRPr lang="de-DE" sz="2100" kern="1200" dirty="0"/>
        </a:p>
      </dsp:txBody>
      <dsp:txXfrm>
        <a:off x="24588" y="1796483"/>
        <a:ext cx="4444046" cy="454509"/>
      </dsp:txXfrm>
    </dsp:sp>
    <dsp:sp modelId="{FCE72C4D-5385-4AD1-8BB3-53E07433B43E}">
      <dsp:nvSpPr>
        <dsp:cNvPr id="0" name=""/>
        <dsp:cNvSpPr/>
      </dsp:nvSpPr>
      <dsp:spPr>
        <a:xfrm>
          <a:off x="0" y="233606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Leere Zeilen entfernen</a:t>
          </a:r>
        </a:p>
      </dsp:txBody>
      <dsp:txXfrm>
        <a:off x="24588" y="2360648"/>
        <a:ext cx="4444046" cy="454509"/>
      </dsp:txXfrm>
    </dsp:sp>
    <dsp:sp modelId="{A949C864-2522-4797-9634-424C677FF198}">
      <dsp:nvSpPr>
        <dsp:cNvPr id="0" name=""/>
        <dsp:cNvSpPr/>
      </dsp:nvSpPr>
      <dsp:spPr>
        <a:xfrm>
          <a:off x="0" y="290022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Datum &amp; Uhrzeit zusammenfügen</a:t>
          </a:r>
        </a:p>
      </dsp:txBody>
      <dsp:txXfrm>
        <a:off x="24588" y="2924813"/>
        <a:ext cx="4444046" cy="454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1632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Statistik der Dataframes</a:t>
          </a:r>
        </a:p>
      </dsp:txBody>
      <dsp:txXfrm>
        <a:off x="24588" y="40915"/>
        <a:ext cx="5938150" cy="454509"/>
      </dsp:txXfrm>
    </dsp:sp>
    <dsp:sp modelId="{16031EB5-B022-4F56-901F-7F71F4570837}">
      <dsp:nvSpPr>
        <dsp:cNvPr id="0" name=""/>
        <dsp:cNvSpPr/>
      </dsp:nvSpPr>
      <dsp:spPr>
        <a:xfrm>
          <a:off x="0" y="580492"/>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Masse: Geologenschätzung</a:t>
          </a:r>
        </a:p>
      </dsp:txBody>
      <dsp:txXfrm>
        <a:off x="24588" y="605080"/>
        <a:ext cx="5938150" cy="454509"/>
      </dsp:txXfrm>
    </dsp:sp>
    <dsp:sp modelId="{4AB40716-AF40-45AC-86F1-438AADC529BB}">
      <dsp:nvSpPr>
        <dsp:cNvPr id="0" name=""/>
        <dsp:cNvSpPr/>
      </dsp:nvSpPr>
      <dsp:spPr>
        <a:xfrm>
          <a:off x="0" y="114465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0 kg Wert </a:t>
          </a:r>
          <a:r>
            <a:rPr lang="en-US" sz="2100" kern="1200" dirty="0" err="1"/>
            <a:t>durch</a:t>
          </a:r>
          <a:r>
            <a:rPr lang="en-US" sz="2100" kern="1200" dirty="0"/>
            <a:t> Median </a:t>
          </a:r>
          <a:r>
            <a:rPr lang="en-US" sz="2100" kern="1200" dirty="0" err="1"/>
            <a:t>imputieren</a:t>
          </a:r>
          <a:endParaRPr lang="en-US" sz="2100" kern="1200" dirty="0"/>
        </a:p>
      </dsp:txBody>
      <dsp:txXfrm>
        <a:off x="24588" y="1169245"/>
        <a:ext cx="5938150" cy="4545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40512"/>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Visualisieren &amp; Analysieren</a:t>
          </a:r>
        </a:p>
      </dsp:txBody>
      <dsp:txXfrm>
        <a:off x="25759" y="66271"/>
        <a:ext cx="5565418" cy="476152"/>
      </dsp:txXfrm>
    </dsp:sp>
    <dsp:sp modelId="{16031EB5-B022-4F56-901F-7F71F4570837}">
      <dsp:nvSpPr>
        <dsp:cNvPr id="0" name=""/>
        <dsp:cNvSpPr/>
      </dsp:nvSpPr>
      <dsp:spPr>
        <a:xfrm>
          <a:off x="0" y="631542"/>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Histogramme</a:t>
          </a:r>
          <a:endParaRPr lang="de-CH" sz="2200" kern="1200" noProof="0" dirty="0"/>
        </a:p>
      </dsp:txBody>
      <dsp:txXfrm>
        <a:off x="25759" y="657301"/>
        <a:ext cx="5565418" cy="476152"/>
      </dsp:txXfrm>
    </dsp:sp>
    <dsp:sp modelId="{02083DA2-6121-44C9-AFEA-15DA96DDE8F9}">
      <dsp:nvSpPr>
        <dsp:cNvPr id="0" name=""/>
        <dsp:cNvSpPr/>
      </dsp:nvSpPr>
      <dsp:spPr>
        <a:xfrm>
          <a:off x="0" y="1222573"/>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Streudiagramme</a:t>
          </a:r>
          <a:endParaRPr lang="de-CH" sz="2200" kern="1200" noProof="0" dirty="0"/>
        </a:p>
      </dsp:txBody>
      <dsp:txXfrm>
        <a:off x="25759" y="1248332"/>
        <a:ext cx="5565418" cy="476152"/>
      </dsp:txXfrm>
    </dsp:sp>
    <dsp:sp modelId="{EF38EC58-EAE3-4E45-B979-EE70948D098E}">
      <dsp:nvSpPr>
        <dsp:cNvPr id="0" name=""/>
        <dsp:cNvSpPr/>
      </dsp:nvSpPr>
      <dsp:spPr>
        <a:xfrm>
          <a:off x="0" y="1813603"/>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Mögliche Abhängigkeiten</a:t>
          </a:r>
          <a:endParaRPr lang="de-CH" sz="2200" kern="1200" noProof="0" dirty="0"/>
        </a:p>
      </dsp:txBody>
      <dsp:txXfrm>
        <a:off x="25759" y="1839362"/>
        <a:ext cx="5565418" cy="476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97171"/>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noProof="0" dirty="0"/>
            <a:t>Zeitabstand von Steinschlägen in Stunden </a:t>
          </a:r>
        </a:p>
      </dsp:txBody>
      <dsp:txXfrm>
        <a:off x="26930" y="324101"/>
        <a:ext cx="7373100" cy="497795"/>
      </dsp:txXfrm>
    </dsp:sp>
    <dsp:sp modelId="{16031EB5-B022-4F56-901F-7F71F4570837}">
      <dsp:nvSpPr>
        <dsp:cNvPr id="0" name=""/>
        <dsp:cNvSpPr/>
      </dsp:nvSpPr>
      <dsp:spPr>
        <a:xfrm>
          <a:off x="0" y="915067"/>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Differenz des Datumobjektes in neues Dataframe hinzufügen</a:t>
          </a:r>
          <a:endParaRPr lang="de-CH" sz="2300" kern="1200" noProof="0" dirty="0"/>
        </a:p>
      </dsp:txBody>
      <dsp:txXfrm>
        <a:off x="26930" y="941997"/>
        <a:ext cx="7373100" cy="497795"/>
      </dsp:txXfrm>
    </dsp:sp>
    <dsp:sp modelId="{EF38EC58-EAE3-4E45-B979-EE70948D098E}">
      <dsp:nvSpPr>
        <dsp:cNvPr id="0" name=""/>
        <dsp:cNvSpPr/>
      </dsp:nvSpPr>
      <dsp:spPr>
        <a:xfrm>
          <a:off x="0" y="1532962"/>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Zufallsvariablen: Masse, Geschwindigkeit, Zeitabstand</a:t>
          </a:r>
          <a:endParaRPr lang="de-CH" sz="2300" kern="1200" noProof="0" dirty="0"/>
        </a:p>
      </dsp:txBody>
      <dsp:txXfrm>
        <a:off x="26930" y="1559892"/>
        <a:ext cx="7373100" cy="4977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98001"/>
          <a:ext cx="8806071" cy="5586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Passendste Verteilung</a:t>
          </a:r>
        </a:p>
      </dsp:txBody>
      <dsp:txXfrm>
        <a:off x="27271" y="625272"/>
        <a:ext cx="8751529" cy="504110"/>
      </dsp:txXfrm>
    </dsp:sp>
    <dsp:sp modelId="{16031EB5-B022-4F56-901F-7F71F4570837}">
      <dsp:nvSpPr>
        <dsp:cNvPr id="0" name=""/>
        <dsp:cNvSpPr/>
      </dsp:nvSpPr>
      <dsp:spPr>
        <a:xfrm>
          <a:off x="0" y="1340974"/>
          <a:ext cx="8806071" cy="490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Berücksichtigte Verteilungen:</a:t>
          </a:r>
          <a:endParaRPr lang="de-CH" sz="2200" kern="1200" noProof="0" dirty="0"/>
        </a:p>
      </dsp:txBody>
      <dsp:txXfrm>
        <a:off x="23960" y="1364934"/>
        <a:ext cx="8758151" cy="442909"/>
      </dsp:txXfrm>
    </dsp:sp>
    <dsp:sp modelId="{EF38EC58-EAE3-4E45-B979-EE70948D098E}">
      <dsp:nvSpPr>
        <dsp:cNvPr id="0" name=""/>
        <dsp:cNvSpPr/>
      </dsp:nvSpPr>
      <dsp:spPr>
        <a:xfrm>
          <a:off x="0" y="2614124"/>
          <a:ext cx="8806071" cy="509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Visualisierungen mit </a:t>
          </a:r>
          <a:r>
            <a:rPr lang="de-DE" sz="2200" kern="1200" noProof="0" dirty="0" err="1"/>
            <a:t>Seaborn</a:t>
          </a:r>
          <a:endParaRPr lang="de-CH" sz="2200" kern="1200" noProof="0" dirty="0"/>
        </a:p>
      </dsp:txBody>
      <dsp:txXfrm>
        <a:off x="24881" y="2639005"/>
        <a:ext cx="8756309" cy="4599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3284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Simulation der Daten mit </a:t>
          </a:r>
          <a:r>
            <a:rPr lang="de-CH" sz="2400" kern="1200" dirty="0" err="1"/>
            <a:t>Scipy</a:t>
          </a:r>
          <a:endParaRPr lang="de-CH" sz="2400" kern="1200" noProof="0" dirty="0"/>
        </a:p>
      </dsp:txBody>
      <dsp:txXfrm>
        <a:off x="28100" y="60940"/>
        <a:ext cx="8776225" cy="519439"/>
      </dsp:txXfrm>
    </dsp:sp>
    <dsp:sp modelId="{16031EB5-B022-4F56-901F-7F71F4570837}">
      <dsp:nvSpPr>
        <dsp:cNvPr id="0" name=""/>
        <dsp:cNvSpPr/>
      </dsp:nvSpPr>
      <dsp:spPr>
        <a:xfrm>
          <a:off x="0" y="67380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1: 50 Millionen Steine</a:t>
          </a:r>
        </a:p>
      </dsp:txBody>
      <dsp:txXfrm>
        <a:off x="28100" y="701905"/>
        <a:ext cx="8776225" cy="519439"/>
      </dsp:txXfrm>
    </dsp:sp>
    <dsp:sp modelId="{EF38EC58-EAE3-4E45-B979-EE70948D098E}">
      <dsp:nvSpPr>
        <dsp:cNvPr id="0" name=""/>
        <dsp:cNvSpPr/>
      </dsp:nvSpPr>
      <dsp:spPr>
        <a:xfrm>
          <a:off x="0" y="131681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2: 1/3 von 50 Millionen</a:t>
          </a:r>
        </a:p>
      </dsp:txBody>
      <dsp:txXfrm>
        <a:off x="28100" y="134491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Dataframe der simulierten Zufallsvariablen Zone 1 &amp; Zone 2 erstellen</a:t>
          </a:r>
          <a:endParaRPr lang="de-CH" sz="2400" kern="1200" noProof="0" dirty="0"/>
        </a:p>
      </dsp:txBody>
      <dsp:txXfrm>
        <a:off x="28100" y="1985235"/>
        <a:ext cx="8776225"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9233E-F6E6-4BD5-8D0F-887AF9D15A80}" type="datetimeFigureOut">
              <a:rPr lang="de-CH" smtClean="0"/>
              <a:t>24.01.2022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97DB6-5E3D-4BFF-862C-808CB2F7BB03}" type="slidenum">
              <a:rPr lang="de-CH" smtClean="0"/>
              <a:t>‹Nr.›</a:t>
            </a:fld>
            <a:endParaRPr lang="de-CH"/>
          </a:p>
        </p:txBody>
      </p:sp>
    </p:spTree>
    <p:extLst>
      <p:ext uri="{BB962C8B-B14F-4D97-AF65-F5344CB8AC3E}">
        <p14:creationId xmlns:p14="http://schemas.microsoft.com/office/powerpoint/2010/main" val="80513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Lukas</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a:t>
            </a:fld>
            <a:endParaRPr lang="de-CH"/>
          </a:p>
        </p:txBody>
      </p:sp>
    </p:spTree>
    <p:extLst>
      <p:ext uri="{BB962C8B-B14F-4D97-AF65-F5344CB8AC3E}">
        <p14:creationId xmlns:p14="http://schemas.microsoft.com/office/powerpoint/2010/main" val="3649038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pPr algn="l"/>
            <a:r>
              <a:rPr lang="de-DE" b="0" i="0" dirty="0">
                <a:solidFill>
                  <a:srgbClr val="000000"/>
                </a:solidFill>
                <a:effectLst/>
                <a:latin typeface="Helvetica Neue"/>
              </a:rPr>
              <a:t>Anhand der erstellten Diagramme konnten wir erkennen, dass Ablösungszone 1 und 2 nicht kombiniert werden sollten, weil die Datensätze stark unterschiedlich sind. Wir nehmen an, dass Zone 2 steiler ist als Zone 1, aufgrund der höheren Geschwindigkeit. Bei Ablösungszone 1 befinden sich deutlich massenhaftere Steine als bei Zone 2.</a:t>
            </a:r>
          </a:p>
        </p:txBody>
      </p:sp>
      <p:sp>
        <p:nvSpPr>
          <p:cNvPr id="4" name="Foliennummernplatzhalter 3"/>
          <p:cNvSpPr>
            <a:spLocks noGrp="1"/>
          </p:cNvSpPr>
          <p:nvPr>
            <p:ph type="sldNum" sz="quarter" idx="5"/>
          </p:nvPr>
        </p:nvSpPr>
        <p:spPr/>
        <p:txBody>
          <a:bodyPr/>
          <a:lstStyle/>
          <a:p>
            <a:fld id="{C5B97DB6-5E3D-4BFF-862C-808CB2F7BB03}" type="slidenum">
              <a:rPr lang="de-CH" smtClean="0"/>
              <a:t>10</a:t>
            </a:fld>
            <a:endParaRPr lang="de-CH"/>
          </a:p>
        </p:txBody>
      </p:sp>
    </p:spTree>
    <p:extLst>
      <p:ext uri="{BB962C8B-B14F-4D97-AF65-F5344CB8AC3E}">
        <p14:creationId xmlns:p14="http://schemas.microsoft.com/office/powerpoint/2010/main" val="64851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Alex</a:t>
            </a:r>
          </a:p>
          <a:p>
            <a:pPr algn="l"/>
            <a:r>
              <a:rPr lang="de-DE" b="0" i="0" dirty="0">
                <a:solidFill>
                  <a:srgbClr val="000000"/>
                </a:solidFill>
                <a:effectLst/>
                <a:latin typeface="Helvetica Neue"/>
              </a:rPr>
              <a:t>Wir berechnen jetzt die Zeitabstände in Stunden von den Steinschlägen aus Zone 1 &amp; 2.</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Die Zeitabstände wurden durch die Differenz des Datumobjektes berechnet und in ein neues Dataframe hinzugefügt, weil sonst 1 Zeile fehlen würde und wir einen 0 Wert einsetzen müssten. </a:t>
            </a:r>
          </a:p>
          <a:p>
            <a:pPr algn="l"/>
            <a:r>
              <a:rPr lang="de-DE" b="0" i="0" dirty="0">
                <a:solidFill>
                  <a:srgbClr val="000000"/>
                </a:solidFill>
                <a:effectLst/>
                <a:latin typeface="Helvetica Neue"/>
              </a:rPr>
              <a:t>Das würde in der Simulation zu einer Ungenauigkeit führen.</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Somit haben wir neben der Masse und Geschwindigkeit eine weitere Zufallsvariabel für die Monte Carlo Simulation.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11</a:t>
            </a:fld>
            <a:endParaRPr lang="de-CH"/>
          </a:p>
        </p:txBody>
      </p:sp>
    </p:spTree>
    <p:extLst>
      <p:ext uri="{BB962C8B-B14F-4D97-AF65-F5344CB8AC3E}">
        <p14:creationId xmlns:p14="http://schemas.microsoft.com/office/powerpoint/2010/main" val="229254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p:txBody>
      </p:sp>
      <p:sp>
        <p:nvSpPr>
          <p:cNvPr id="4" name="Foliennummernplatzhalter 3"/>
          <p:cNvSpPr>
            <a:spLocks noGrp="1"/>
          </p:cNvSpPr>
          <p:nvPr>
            <p:ph type="sldNum" sz="quarter" idx="5"/>
          </p:nvPr>
        </p:nvSpPr>
        <p:spPr/>
        <p:txBody>
          <a:bodyPr/>
          <a:lstStyle/>
          <a:p>
            <a:fld id="{C5B97DB6-5E3D-4BFF-862C-808CB2F7BB03}" type="slidenum">
              <a:rPr lang="de-CH" smtClean="0"/>
              <a:t>12</a:t>
            </a:fld>
            <a:endParaRPr lang="de-CH"/>
          </a:p>
        </p:txBody>
      </p:sp>
    </p:spTree>
    <p:extLst>
      <p:ext uri="{BB962C8B-B14F-4D97-AF65-F5344CB8AC3E}">
        <p14:creationId xmlns:p14="http://schemas.microsoft.com/office/powerpoint/2010/main" val="2179373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13</a:t>
            </a:fld>
            <a:endParaRPr lang="de-CH"/>
          </a:p>
        </p:txBody>
      </p:sp>
    </p:spTree>
    <p:extLst>
      <p:ext uri="{BB962C8B-B14F-4D97-AF65-F5344CB8AC3E}">
        <p14:creationId xmlns:p14="http://schemas.microsoft.com/office/powerpoint/2010/main" val="132090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14</a:t>
            </a:fld>
            <a:endParaRPr lang="de-CH"/>
          </a:p>
        </p:txBody>
      </p:sp>
    </p:spTree>
    <p:extLst>
      <p:ext uri="{BB962C8B-B14F-4D97-AF65-F5344CB8AC3E}">
        <p14:creationId xmlns:p14="http://schemas.microsoft.com/office/powerpoint/2010/main" val="19324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DE" b="0" i="0" dirty="0">
                <a:solidFill>
                  <a:srgbClr val="000000"/>
                </a:solidFill>
                <a:effectLst/>
                <a:latin typeface="Helvetica Neue"/>
              </a:rPr>
              <a:t>Anhand des Diagrammes stellten wir fest, dass die </a:t>
            </a:r>
            <a:r>
              <a:rPr lang="de-DE" b="0" i="0" dirty="0" err="1">
                <a:solidFill>
                  <a:srgbClr val="000000"/>
                </a:solidFill>
                <a:effectLst/>
                <a:latin typeface="Helvetica Neue"/>
              </a:rPr>
              <a:t>Exponential</a:t>
            </a:r>
            <a:r>
              <a:rPr lang="de-DE" b="0" i="0" dirty="0">
                <a:solidFill>
                  <a:srgbClr val="000000"/>
                </a:solidFill>
                <a:effectLst/>
                <a:latin typeface="Helvetica Neue"/>
              </a:rPr>
              <a:t> - und Gammaverteilung gut passen. Bei der Masse ist der obere Teil wichtiger (massenhaftere Steine), da diese Steine das Sicherheitsnetz eher durchbrechen können. Darum haben wir uns für die </a:t>
            </a:r>
            <a:r>
              <a:rPr lang="de-DE" b="1" i="0" dirty="0">
                <a:solidFill>
                  <a:srgbClr val="000000"/>
                </a:solidFill>
                <a:effectLst/>
                <a:latin typeface="Helvetica Neue"/>
              </a:rPr>
              <a:t>Gammaverteilung</a:t>
            </a:r>
            <a:r>
              <a:rPr lang="de-DE" b="0" i="0" dirty="0">
                <a:solidFill>
                  <a:srgbClr val="000000"/>
                </a:solidFill>
                <a:effectLst/>
                <a:latin typeface="Helvetica Neue"/>
              </a:rPr>
              <a:t> entschieden.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15</a:t>
            </a:fld>
            <a:endParaRPr lang="de-CH"/>
          </a:p>
        </p:txBody>
      </p:sp>
    </p:spTree>
    <p:extLst>
      <p:ext uri="{BB962C8B-B14F-4D97-AF65-F5344CB8AC3E}">
        <p14:creationId xmlns:p14="http://schemas.microsoft.com/office/powerpoint/2010/main" val="787329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Wie vorhin von Pascal </a:t>
            </a:r>
            <a:r>
              <a:rPr lang="de-DE" b="0" i="0" dirty="0" err="1">
                <a:solidFill>
                  <a:srgbClr val="000000"/>
                </a:solidFill>
                <a:effectLst/>
                <a:latin typeface="Helvetica Neue"/>
              </a:rPr>
              <a:t>erwaehnt</a:t>
            </a:r>
            <a:r>
              <a:rPr lang="de-DE" b="0" i="0" dirty="0">
                <a:solidFill>
                  <a:srgbClr val="000000"/>
                </a:solidFill>
                <a:effectLst/>
                <a:latin typeface="Helvetica Neue"/>
              </a:rPr>
              <a:t> haben wir dann entsprechend der Verteilungen mittels dem </a:t>
            </a:r>
            <a:r>
              <a:rPr lang="de-DE" b="0" i="0" dirty="0" err="1">
                <a:solidFill>
                  <a:srgbClr val="000000"/>
                </a:solidFill>
                <a:effectLst/>
                <a:latin typeface="Helvetica Neue"/>
              </a:rPr>
              <a:t>Scipy</a:t>
            </a:r>
            <a:r>
              <a:rPr lang="de-DE" b="0" i="0" dirty="0">
                <a:solidFill>
                  <a:srgbClr val="000000"/>
                </a:solidFill>
                <a:effectLst/>
                <a:latin typeface="Helvetica Neue"/>
              </a:rPr>
              <a:t> Modul, die Monte Carlo Simulation </a:t>
            </a:r>
            <a:r>
              <a:rPr lang="de-DE" b="0" i="0" dirty="0" err="1">
                <a:solidFill>
                  <a:srgbClr val="000000"/>
                </a:solidFill>
                <a:effectLst/>
                <a:latin typeface="Helvetica Neue"/>
              </a:rPr>
              <a:t>durchgefuehrt</a:t>
            </a:r>
            <a:r>
              <a:rPr lang="de-DE" b="0" i="0" dirty="0">
                <a:solidFill>
                  <a:srgbClr val="000000"/>
                </a:solidFill>
                <a:effectLst/>
                <a:latin typeface="Helvetica Neue"/>
              </a:rPr>
              <a:t>.</a:t>
            </a:r>
          </a:p>
          <a:p>
            <a:r>
              <a:rPr lang="de-DE" b="0" i="0" dirty="0">
                <a:solidFill>
                  <a:srgbClr val="000000"/>
                </a:solidFill>
                <a:effectLst/>
                <a:latin typeface="Helvetica Neue"/>
              </a:rPr>
              <a:t>Zuerst hatten wir es mit </a:t>
            </a:r>
            <a:r>
              <a:rPr lang="de-DE" b="0" i="0" dirty="0" err="1">
                <a:solidFill>
                  <a:srgbClr val="000000"/>
                </a:solidFill>
                <a:effectLst/>
                <a:latin typeface="Helvetica Neue"/>
              </a:rPr>
              <a:t>Numpy</a:t>
            </a:r>
            <a:r>
              <a:rPr lang="de-DE" b="0" i="0" dirty="0">
                <a:solidFill>
                  <a:srgbClr val="000000"/>
                </a:solidFill>
                <a:effectLst/>
                <a:latin typeface="Helvetica Neue"/>
              </a:rPr>
              <a:t> versucht, jedoch hatte </a:t>
            </a:r>
            <a:r>
              <a:rPr lang="de-DE" b="0" i="0" dirty="0" err="1">
                <a:solidFill>
                  <a:srgbClr val="000000"/>
                </a:solidFill>
                <a:effectLst/>
                <a:latin typeface="Helvetica Neue"/>
              </a:rPr>
              <a:t>Numpy</a:t>
            </a:r>
            <a:r>
              <a:rPr lang="de-DE" b="0" i="0" dirty="0">
                <a:solidFill>
                  <a:srgbClr val="000000"/>
                </a:solidFill>
                <a:effectLst/>
                <a:latin typeface="Helvetica Neue"/>
              </a:rPr>
              <a:t> nur die </a:t>
            </a:r>
            <a:r>
              <a:rPr lang="de-DE" b="0" i="0" dirty="0" err="1">
                <a:solidFill>
                  <a:srgbClr val="000000"/>
                </a:solidFill>
                <a:effectLst/>
                <a:latin typeface="Helvetica Neue"/>
              </a:rPr>
              <a:t>noetigsten</a:t>
            </a:r>
            <a:r>
              <a:rPr lang="de-DE" b="0" i="0" dirty="0">
                <a:solidFill>
                  <a:srgbClr val="000000"/>
                </a:solidFill>
                <a:effectLst/>
                <a:latin typeface="Helvetica Neue"/>
              </a:rPr>
              <a:t> Verteilungsfunktionen</a:t>
            </a:r>
          </a:p>
          <a:p>
            <a:r>
              <a:rPr lang="de-DE" b="0" i="0" dirty="0" err="1">
                <a:solidFill>
                  <a:srgbClr val="000000"/>
                </a:solidFill>
                <a:effectLst/>
                <a:latin typeface="Helvetica Neue"/>
              </a:rPr>
              <a:t>Fuer</a:t>
            </a:r>
            <a:r>
              <a:rPr lang="de-DE" b="0" i="0" dirty="0">
                <a:solidFill>
                  <a:srgbClr val="000000"/>
                </a:solidFill>
                <a:effectLst/>
                <a:latin typeface="Helvetica Neue"/>
              </a:rPr>
              <a:t> die 1 Zone haben wir 50 Millionen Steine simuliert und </a:t>
            </a:r>
            <a:r>
              <a:rPr lang="de-DE" b="0" i="0" dirty="0" err="1">
                <a:solidFill>
                  <a:srgbClr val="000000"/>
                </a:solidFill>
                <a:effectLst/>
                <a:latin typeface="Helvetica Neue"/>
              </a:rPr>
              <a:t>fuer</a:t>
            </a:r>
            <a:r>
              <a:rPr lang="de-DE" b="0" i="0" dirty="0">
                <a:solidFill>
                  <a:srgbClr val="000000"/>
                </a:solidFill>
                <a:effectLst/>
                <a:latin typeface="Helvetica Neue"/>
              </a:rPr>
              <a:t> die 2 Zone nur 1/3 von 50 Millionen.</a:t>
            </a:r>
          </a:p>
          <a:p>
            <a:r>
              <a:rPr lang="de-DE" b="0" i="0" dirty="0">
                <a:solidFill>
                  <a:srgbClr val="000000"/>
                </a:solidFill>
                <a:effectLst/>
                <a:latin typeface="Helvetica Neue"/>
              </a:rPr>
              <a:t>Warum wir nur 1/3 von der </a:t>
            </a:r>
            <a:r>
              <a:rPr lang="de-DE" b="0" i="0" dirty="0" err="1">
                <a:solidFill>
                  <a:srgbClr val="000000"/>
                </a:solidFill>
                <a:effectLst/>
                <a:latin typeface="Helvetica Neue"/>
              </a:rPr>
              <a:t>Abloesungszone</a:t>
            </a:r>
            <a:r>
              <a:rPr lang="de-DE" b="0" i="0" dirty="0">
                <a:solidFill>
                  <a:srgbClr val="000000"/>
                </a:solidFill>
                <a:effectLst/>
                <a:latin typeface="Helvetica Neue"/>
              </a:rPr>
              <a:t> 2 </a:t>
            </a:r>
            <a:r>
              <a:rPr lang="de-DE" b="0" i="0" dirty="0" err="1">
                <a:solidFill>
                  <a:srgbClr val="000000"/>
                </a:solidFill>
                <a:effectLst/>
                <a:latin typeface="Helvetica Neue"/>
              </a:rPr>
              <a:t>simulierrt</a:t>
            </a:r>
            <a:r>
              <a:rPr lang="de-DE" b="0" i="0" dirty="0">
                <a:solidFill>
                  <a:srgbClr val="000000"/>
                </a:solidFill>
                <a:effectLst/>
                <a:latin typeface="Helvetica Neue"/>
              </a:rPr>
              <a:t> haben, werde ich euch in der </a:t>
            </a:r>
            <a:r>
              <a:rPr lang="de-DE" b="0" i="0" dirty="0" err="1">
                <a:solidFill>
                  <a:srgbClr val="000000"/>
                </a:solidFill>
                <a:effectLst/>
                <a:latin typeface="Helvetica Neue"/>
              </a:rPr>
              <a:t>naechsten</a:t>
            </a:r>
            <a:r>
              <a:rPr lang="de-DE" b="0" i="0" dirty="0">
                <a:solidFill>
                  <a:srgbClr val="000000"/>
                </a:solidFill>
                <a:effectLst/>
                <a:latin typeface="Helvetica Neue"/>
              </a:rPr>
              <a:t> Folie </a:t>
            </a:r>
            <a:r>
              <a:rPr lang="de-DE" b="0" i="0" dirty="0" err="1">
                <a:solidFill>
                  <a:srgbClr val="000000"/>
                </a:solidFill>
                <a:effectLst/>
                <a:latin typeface="Helvetica Neue"/>
              </a:rPr>
              <a:t>erklaeren</a:t>
            </a:r>
            <a:r>
              <a:rPr lang="de-DE" b="0" i="0" dirty="0">
                <a:solidFill>
                  <a:srgbClr val="000000"/>
                </a:solidFill>
                <a:effectLst/>
                <a:latin typeface="Helvetica Neue"/>
              </a:rPr>
              <a:t>.  </a:t>
            </a:r>
          </a:p>
          <a:p>
            <a:r>
              <a:rPr lang="de-DE" b="0" i="0" dirty="0">
                <a:solidFill>
                  <a:srgbClr val="000000"/>
                </a:solidFill>
                <a:effectLst/>
                <a:latin typeface="Helvetica Neue"/>
              </a:rPr>
              <a:t>Jede simulierte Zufallsvariabel haben wir dann in ein neues simulierte Dataframe 1 und Dataframe 2 </a:t>
            </a:r>
            <a:r>
              <a:rPr lang="de-DE" b="0" i="0" dirty="0" err="1">
                <a:solidFill>
                  <a:srgbClr val="000000"/>
                </a:solidFill>
                <a:effectLst/>
                <a:latin typeface="Helvetica Neue"/>
              </a:rPr>
              <a:t>hinzugefuegt</a:t>
            </a:r>
            <a:r>
              <a:rPr lang="de-DE" b="0" i="0" dirty="0">
                <a:solidFill>
                  <a:srgbClr val="000000"/>
                </a:solidFill>
                <a:effectLst/>
                <a:latin typeface="Helvetica Neue"/>
              </a:rPr>
              <a:t>, um </a:t>
            </a:r>
            <a:r>
              <a:rPr lang="de-DE" b="0" i="0" dirty="0" err="1">
                <a:solidFill>
                  <a:srgbClr val="000000"/>
                </a:solidFill>
                <a:effectLst/>
                <a:latin typeface="Helvetica Neue"/>
              </a:rPr>
              <a:t>anschliessend</a:t>
            </a:r>
            <a:r>
              <a:rPr lang="de-DE" b="0" i="0" dirty="0">
                <a:solidFill>
                  <a:srgbClr val="000000"/>
                </a:solidFill>
                <a:effectLst/>
                <a:latin typeface="Helvetica Neue"/>
              </a:rPr>
              <a:t> </a:t>
            </a:r>
          </a:p>
          <a:p>
            <a:r>
              <a:rPr lang="de-DE" b="0" i="0" dirty="0">
                <a:solidFill>
                  <a:srgbClr val="000000"/>
                </a:solidFill>
                <a:effectLst/>
                <a:latin typeface="Helvetica Neue"/>
              </a:rPr>
              <a:t>Die Anzahl simulierten Jahre herauszufinden und Ordnung zu haben. </a:t>
            </a:r>
          </a:p>
        </p:txBody>
      </p:sp>
      <p:sp>
        <p:nvSpPr>
          <p:cNvPr id="4" name="Foliennummernplatzhalter 3"/>
          <p:cNvSpPr>
            <a:spLocks noGrp="1"/>
          </p:cNvSpPr>
          <p:nvPr>
            <p:ph type="sldNum" sz="quarter" idx="5"/>
          </p:nvPr>
        </p:nvSpPr>
        <p:spPr/>
        <p:txBody>
          <a:bodyPr/>
          <a:lstStyle/>
          <a:p>
            <a:fld id="{C5B97DB6-5E3D-4BFF-862C-808CB2F7BB03}" type="slidenum">
              <a:rPr lang="de-CH" smtClean="0"/>
              <a:t>16</a:t>
            </a:fld>
            <a:endParaRPr lang="de-CH"/>
          </a:p>
        </p:txBody>
      </p:sp>
    </p:spTree>
    <p:extLst>
      <p:ext uri="{BB962C8B-B14F-4D97-AF65-F5344CB8AC3E}">
        <p14:creationId xmlns:p14="http://schemas.microsoft.com/office/powerpoint/2010/main" val="390388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Nun der </a:t>
            </a:r>
            <a:r>
              <a:rPr lang="en-US" sz="1200" noProof="0" dirty="0" err="1"/>
              <a:t>Grund</a:t>
            </a:r>
            <a:r>
              <a:rPr lang="en-US" sz="1200" noProof="0" dirty="0"/>
              <a:t> </a:t>
            </a:r>
            <a:r>
              <a:rPr lang="en-US" sz="1200" noProof="0" dirty="0" err="1"/>
              <a:t>warum</a:t>
            </a:r>
            <a:r>
              <a:rPr lang="en-US" sz="1200" noProof="0" dirty="0"/>
              <a:t> die </a:t>
            </a:r>
            <a:r>
              <a:rPr lang="en-US" sz="1200" noProof="0" dirty="0" err="1"/>
              <a:t>Simulierte</a:t>
            </a:r>
            <a:r>
              <a:rPr lang="en-US" sz="1200" noProof="0" dirty="0"/>
              <a:t> Zone 2 1/3 mal </a:t>
            </a:r>
            <a:r>
              <a:rPr lang="en-US" sz="1200" noProof="0" dirty="0" err="1"/>
              <a:t>kurzer</a:t>
            </a:r>
            <a:r>
              <a:rPr lang="en-US" sz="1200" noProof="0" dirty="0"/>
              <a:t> </a:t>
            </a:r>
            <a:r>
              <a:rPr lang="en-US" sz="1200" noProof="0" dirty="0" err="1"/>
              <a:t>Simuliert</a:t>
            </a:r>
            <a:r>
              <a:rPr lang="en-US" sz="1200" noProof="0" dirty="0"/>
              <a:t> </a:t>
            </a:r>
            <a:r>
              <a:rPr lang="en-US" sz="1200" noProof="0" dirty="0" err="1"/>
              <a:t>wurde</a:t>
            </a:r>
            <a:r>
              <a:rPr lang="en-US" sz="1200" noProof="0" dirty="0"/>
              <a:t> </a:t>
            </a:r>
            <a:r>
              <a:rPr lang="en-US" sz="1200" noProof="0" dirty="0" err="1"/>
              <a:t>als</a:t>
            </a:r>
            <a:r>
              <a:rPr lang="en-US" sz="1200" noProof="0" dirty="0"/>
              <a:t> Zone 1 </a:t>
            </a:r>
            <a:r>
              <a:rPr lang="en-US" sz="1200" noProof="0" dirty="0" err="1"/>
              <a:t>liegt</a:t>
            </a:r>
            <a:r>
              <a:rPr lang="en-US" sz="1200" noProof="0" dirty="0"/>
              <a:t> an den </a:t>
            </a:r>
            <a:r>
              <a:rPr lang="en-US" sz="1200" noProof="0" dirty="0" err="1"/>
              <a:t>Unterschieldlichen</a:t>
            </a:r>
            <a:r>
              <a:rPr lang="en-US" sz="1200" noProof="0" dirty="0"/>
              <a:t> </a:t>
            </a:r>
            <a:r>
              <a:rPr lang="en-US" sz="1200" noProof="0" dirty="0" err="1"/>
              <a:t>Zeitabstanden</a:t>
            </a:r>
            <a:r>
              <a:rPr lang="en-US" sz="1200" noProof="0" dirty="0"/>
              <a:t> der </a:t>
            </a:r>
            <a:r>
              <a:rPr lang="en-US" sz="1200" noProof="0" dirty="0" err="1"/>
              <a:t>Zonen</a:t>
            </a:r>
            <a:r>
              <a:rPr lang="en-US"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err="1"/>
              <a:t>Anfangs</a:t>
            </a:r>
            <a:r>
              <a:rPr lang="en-US" sz="1200" noProof="0" dirty="0"/>
              <a:t> </a:t>
            </a:r>
            <a:r>
              <a:rPr lang="en-US" sz="1200" noProof="0" dirty="0" err="1"/>
              <a:t>hatten</a:t>
            </a:r>
            <a:r>
              <a:rPr lang="en-US" sz="1200" noProof="0" dirty="0"/>
              <a:t> </a:t>
            </a:r>
            <a:r>
              <a:rPr lang="en-US" sz="1200" noProof="0" dirty="0" err="1"/>
              <a:t>wir</a:t>
            </a:r>
            <a:r>
              <a:rPr lang="en-US" sz="1200" noProof="0" dirty="0"/>
              <a:t> </a:t>
            </a:r>
            <a:r>
              <a:rPr lang="en-US" sz="1200" noProof="0" dirty="0" err="1"/>
              <a:t>fuer</a:t>
            </a:r>
            <a:r>
              <a:rPr lang="en-US" sz="1200" noProof="0" dirty="0"/>
              <a:t> </a:t>
            </a:r>
            <a:r>
              <a:rPr lang="en-US" sz="1200" noProof="0" dirty="0" err="1"/>
              <a:t>beide</a:t>
            </a:r>
            <a:r>
              <a:rPr lang="en-US" sz="1200" noProof="0" dirty="0"/>
              <a:t> </a:t>
            </a:r>
            <a:r>
              <a:rPr lang="en-US" sz="1200" noProof="0" dirty="0" err="1"/>
              <a:t>Zonen</a:t>
            </a:r>
            <a:r>
              <a:rPr lang="en-US" sz="1200" noProof="0" dirty="0"/>
              <a:t> 50 </a:t>
            </a:r>
            <a:r>
              <a:rPr lang="en-US" sz="1200" noProof="0" dirty="0" err="1"/>
              <a:t>Millionen</a:t>
            </a:r>
            <a:r>
              <a:rPr lang="en-US" sz="1200" noProof="0" dirty="0"/>
              <a:t> </a:t>
            </a:r>
            <a:r>
              <a:rPr lang="en-US" sz="1200" noProof="0" dirty="0" err="1"/>
              <a:t>Steinen</a:t>
            </a:r>
            <a:r>
              <a:rPr lang="en-US" sz="1200" noProof="0" dirty="0"/>
              <a:t>, </a:t>
            </a:r>
            <a:r>
              <a:rPr lang="en-US" sz="1200" noProof="0" dirty="0" err="1"/>
              <a:t>uns</a:t>
            </a:r>
            <a:r>
              <a:rPr lang="en-US" sz="1200" noProof="0" dirty="0"/>
              <a:t> </a:t>
            </a:r>
            <a:r>
              <a:rPr lang="en-US" sz="1200" noProof="0" dirty="0" err="1"/>
              <a:t>ist</a:t>
            </a:r>
            <a:r>
              <a:rPr lang="en-US" sz="1200" noProof="0" dirty="0"/>
              <a:t> </a:t>
            </a:r>
            <a:r>
              <a:rPr lang="en-US" sz="1200" noProof="0" dirty="0" err="1"/>
              <a:t>dann</a:t>
            </a:r>
            <a:r>
              <a:rPr lang="en-US" sz="1200" noProof="0" dirty="0"/>
              <a:t> </a:t>
            </a:r>
            <a:r>
              <a:rPr lang="en-US" sz="1200" noProof="0" dirty="0" err="1"/>
              <a:t>jedoch</a:t>
            </a:r>
            <a:r>
              <a:rPr lang="en-US" sz="1200" noProof="0" dirty="0"/>
              <a:t> </a:t>
            </a:r>
            <a:r>
              <a:rPr lang="en-US" sz="1200" noProof="0" dirty="0" err="1"/>
              <a:t>aufgefallen</a:t>
            </a:r>
            <a:r>
              <a:rPr lang="en-US" sz="1200" noProof="0" dirty="0"/>
              <a:t> </a:t>
            </a:r>
            <a:r>
              <a:rPr lang="en-US" sz="1200" noProof="0" dirty="0" err="1"/>
              <a:t>durch</a:t>
            </a:r>
            <a:r>
              <a:rPr lang="en-US" sz="1200" noProof="0" dirty="0"/>
              <a:t> die </a:t>
            </a:r>
            <a:r>
              <a:rPr lang="en-US" sz="1200" noProof="0" dirty="0" err="1"/>
              <a:t>Kummulation</a:t>
            </a:r>
            <a:r>
              <a:rPr lang="en-US" sz="1200" noProof="0" dirty="0"/>
              <a:t> der </a:t>
            </a:r>
            <a:r>
              <a:rPr lang="en-US" sz="1200" noProof="0" dirty="0" err="1"/>
              <a:t>Zeitabstaende</a:t>
            </a:r>
            <a:r>
              <a:rPr lang="en-US" sz="1200" noProof="0" dirty="0"/>
              <a:t> </a:t>
            </a:r>
            <a:r>
              <a:rPr lang="en-US" sz="1200" noProof="0" dirty="0" err="1"/>
              <a:t>fuer</a:t>
            </a:r>
            <a:r>
              <a:rPr lang="en-US" sz="1200" noProof="0" dirty="0"/>
              <a:t> die </a:t>
            </a:r>
            <a:r>
              <a:rPr lang="en-US" sz="1200" noProof="0" dirty="0" err="1"/>
              <a:t>jeweilige</a:t>
            </a:r>
            <a:r>
              <a:rPr lang="en-US" sz="1200" noProof="0" dirty="0"/>
              <a:t> Zone, die Zone 2 ca.3 x </a:t>
            </a:r>
            <a:r>
              <a:rPr lang="en-US" sz="1200" noProof="0" dirty="0" err="1"/>
              <a:t>laenger</a:t>
            </a:r>
            <a:r>
              <a:rPr lang="en-US" sz="1200" noProof="0" dirty="0"/>
              <a:t> </a:t>
            </a:r>
            <a:r>
              <a:rPr lang="en-US" sz="1200" noProof="0" dirty="0" err="1"/>
              <a:t>simulierrt</a:t>
            </a:r>
            <a:r>
              <a:rPr lang="en-US" sz="1200" noProof="0" dirty="0"/>
              <a:t> </a:t>
            </a:r>
            <a:r>
              <a:rPr lang="en-US" sz="1200" noProof="0" dirty="0" err="1"/>
              <a:t>wird</a:t>
            </a:r>
            <a:r>
              <a:rPr lang="en-US" sz="1200" noProof="0" dirty="0"/>
              <a:t> </a:t>
            </a:r>
            <a:r>
              <a:rPr lang="en-US" sz="1200" noProof="0" dirty="0" err="1"/>
              <a:t>als</a:t>
            </a:r>
            <a:r>
              <a:rPr lang="en-US" sz="1200" noProof="0" dirty="0"/>
              <a:t> Zone 1. </a:t>
            </a:r>
            <a:r>
              <a:rPr lang="de-DE" sz="1200" b="0" i="0" noProof="0" dirty="0">
                <a:solidFill>
                  <a:srgbClr val="000000"/>
                </a:solidFill>
                <a:effectLst/>
                <a:latin typeface="Helvetica Neue"/>
              </a:rPr>
              <a:t>Um nun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zu simulieren wurde dann die </a:t>
            </a:r>
            <a:r>
              <a:rPr lang="de-DE" sz="1200" b="0" i="0" noProof="0" dirty="0" err="1">
                <a:solidFill>
                  <a:srgbClr val="000000"/>
                </a:solidFill>
                <a:effectLst/>
                <a:latin typeface="Helvetica Neue"/>
              </a:rPr>
              <a:t>kummulierte</a:t>
            </a:r>
            <a:r>
              <a:rPr lang="de-DE" sz="1200" b="0" i="0" noProof="0" dirty="0">
                <a:solidFill>
                  <a:srgbClr val="000000"/>
                </a:solidFill>
                <a:effectLst/>
                <a:latin typeface="Helvetica Neue"/>
              </a:rPr>
              <a:t> Zone 1 von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noProof="0" dirty="0">
                <a:solidFill>
                  <a:srgbClr val="000000"/>
                </a:solidFill>
                <a:effectLst/>
                <a:latin typeface="Helvetica Neue"/>
              </a:rPr>
              <a:t>Der Zone 2 angepasst. Sprich wurde das </a:t>
            </a:r>
            <a:r>
              <a:rPr lang="de-DE" sz="1200" b="0" i="0" noProof="0" dirty="0" err="1">
                <a:solidFill>
                  <a:srgbClr val="000000"/>
                </a:solidFill>
                <a:effectLst/>
                <a:latin typeface="Helvetica Neue"/>
              </a:rPr>
              <a:t>ueberschuessige</a:t>
            </a:r>
            <a:r>
              <a:rPr lang="de-DE" sz="1200" b="0" i="0" noProof="0" dirty="0">
                <a:solidFill>
                  <a:srgbClr val="000000"/>
                </a:solidFill>
                <a:effectLst/>
                <a:latin typeface="Helvetica Neue"/>
              </a:rPr>
              <a:t> entfernt.  Somit wurden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simuliert.</a:t>
            </a:r>
            <a:endParaRPr lang="de-CH" sz="1200" noProof="0" dirty="0"/>
          </a:p>
        </p:txBody>
      </p:sp>
      <p:sp>
        <p:nvSpPr>
          <p:cNvPr id="4" name="Foliennummernplatzhalter 3"/>
          <p:cNvSpPr>
            <a:spLocks noGrp="1"/>
          </p:cNvSpPr>
          <p:nvPr>
            <p:ph type="sldNum" sz="quarter" idx="5"/>
          </p:nvPr>
        </p:nvSpPr>
        <p:spPr/>
        <p:txBody>
          <a:bodyPr/>
          <a:lstStyle/>
          <a:p>
            <a:fld id="{C5B97DB6-5E3D-4BFF-862C-808CB2F7BB03}" type="slidenum">
              <a:rPr lang="de-CH" smtClean="0"/>
              <a:t>17</a:t>
            </a:fld>
            <a:endParaRPr lang="de-CH"/>
          </a:p>
        </p:txBody>
      </p:sp>
    </p:spTree>
    <p:extLst>
      <p:ext uri="{BB962C8B-B14F-4D97-AF65-F5344CB8AC3E}">
        <p14:creationId xmlns:p14="http://schemas.microsoft.com/office/powerpoint/2010/main" val="3822563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Da beide Dataframes voneinander getrennt sind, haben wir diese nun </a:t>
            </a:r>
            <a:r>
              <a:rPr lang="de-DE" b="0" i="0" dirty="0" err="1">
                <a:solidFill>
                  <a:srgbClr val="000000"/>
                </a:solidFill>
                <a:effectLst/>
                <a:latin typeface="Helvetica Neue"/>
              </a:rPr>
              <a:t>zusammengefuhert</a:t>
            </a:r>
            <a:r>
              <a:rPr lang="de-DE" b="0" i="0" dirty="0">
                <a:solidFill>
                  <a:srgbClr val="000000"/>
                </a:solidFill>
                <a:effectLst/>
                <a:latin typeface="Helvetica Neue"/>
              </a:rPr>
              <a:t>. Beim </a:t>
            </a:r>
            <a:r>
              <a:rPr lang="de-DE" b="0" i="0" dirty="0" err="1">
                <a:solidFill>
                  <a:srgbClr val="000000"/>
                </a:solidFill>
                <a:effectLst/>
                <a:latin typeface="Helvetica Neue"/>
              </a:rPr>
              <a:t>Zusammenfuehren</a:t>
            </a:r>
            <a:r>
              <a:rPr lang="de-DE" b="0" i="0" dirty="0">
                <a:solidFill>
                  <a:srgbClr val="000000"/>
                </a:solidFill>
                <a:effectLst/>
                <a:latin typeface="Helvetica Neue"/>
              </a:rPr>
              <a:t> ist wichtig zu beachten, dass das</a:t>
            </a:r>
          </a:p>
          <a:p>
            <a:r>
              <a:rPr lang="de-DE" b="0" i="0" dirty="0">
                <a:solidFill>
                  <a:srgbClr val="000000"/>
                </a:solidFill>
                <a:effectLst/>
                <a:latin typeface="Helvetica Neue"/>
              </a:rPr>
              <a:t>Dataframe nicht durchmischt ist. Sprich wird zuerst nur Zone 1 simuliert und </a:t>
            </a:r>
            <a:r>
              <a:rPr lang="de-DE" b="0" i="0" dirty="0" err="1">
                <a:solidFill>
                  <a:srgbClr val="000000"/>
                </a:solidFill>
                <a:effectLst/>
                <a:latin typeface="Helvetica Neue"/>
              </a:rPr>
              <a:t>anschliessend</a:t>
            </a:r>
            <a:r>
              <a:rPr lang="de-DE" b="0" i="0" dirty="0">
                <a:solidFill>
                  <a:srgbClr val="000000"/>
                </a:solidFill>
                <a:effectLst/>
                <a:latin typeface="Helvetica Neue"/>
              </a:rPr>
              <a:t> dann 2, welches nicht der </a:t>
            </a:r>
            <a:r>
              <a:rPr lang="de-DE" b="0" i="0" dirty="0" err="1">
                <a:solidFill>
                  <a:srgbClr val="000000"/>
                </a:solidFill>
                <a:effectLst/>
                <a:latin typeface="Helvetica Neue"/>
              </a:rPr>
              <a:t>Realitaet</a:t>
            </a:r>
            <a:r>
              <a:rPr lang="de-DE" b="0" i="0" dirty="0">
                <a:solidFill>
                  <a:srgbClr val="000000"/>
                </a:solidFill>
                <a:effectLst/>
                <a:latin typeface="Helvetica Neue"/>
              </a:rPr>
              <a:t> ja entspricht. Aus diesem</a:t>
            </a:r>
          </a:p>
          <a:p>
            <a:r>
              <a:rPr lang="de-DE" b="0" i="0" dirty="0">
                <a:solidFill>
                  <a:srgbClr val="000000"/>
                </a:solidFill>
                <a:effectLst/>
                <a:latin typeface="Helvetica Neue"/>
              </a:rPr>
              <a:t>Grund haben wir dann die das Dataframe aufgrund der </a:t>
            </a:r>
            <a:r>
              <a:rPr lang="de-DE" b="0" i="0" dirty="0" err="1">
                <a:solidFill>
                  <a:srgbClr val="000000"/>
                </a:solidFill>
                <a:effectLst/>
                <a:latin typeface="Helvetica Neue"/>
              </a:rPr>
              <a:t>kummulierten</a:t>
            </a:r>
            <a:r>
              <a:rPr lang="de-DE" b="0" i="0" dirty="0">
                <a:solidFill>
                  <a:srgbClr val="000000"/>
                </a:solidFill>
                <a:effectLst/>
                <a:latin typeface="Helvetica Neue"/>
              </a:rPr>
              <a:t> Zeitabstand aufsteigend sortiert. Dadurch wird Zone 1 und Zone 2 gleichzeitig simuliert. </a:t>
            </a:r>
          </a:p>
          <a:p>
            <a:r>
              <a:rPr lang="de-DE" b="0" i="0" dirty="0">
                <a:solidFill>
                  <a:srgbClr val="000000"/>
                </a:solidFill>
                <a:effectLst/>
                <a:latin typeface="Helvetica Neue"/>
              </a:rPr>
              <a:t>Um nun die Anzahl simulierten Jahre herauszufinden, </a:t>
            </a:r>
            <a:r>
              <a:rPr lang="de-DE" b="0" i="0" dirty="0" err="1">
                <a:solidFill>
                  <a:srgbClr val="000000"/>
                </a:solidFill>
                <a:effectLst/>
                <a:latin typeface="Helvetica Neue"/>
              </a:rPr>
              <a:t>benoetigen</a:t>
            </a:r>
            <a:r>
              <a:rPr lang="de-DE" b="0" i="0" dirty="0">
                <a:solidFill>
                  <a:srgbClr val="000000"/>
                </a:solidFill>
                <a:effectLst/>
                <a:latin typeface="Helvetica Neue"/>
              </a:rPr>
              <a:t> wir nun den Zeitabstand, sprich die Differenz der sortierten </a:t>
            </a:r>
            <a:r>
              <a:rPr lang="de-DE" b="0" i="0" dirty="0" err="1">
                <a:solidFill>
                  <a:srgbClr val="000000"/>
                </a:solidFill>
                <a:effectLst/>
                <a:latin typeface="Helvetica Neue"/>
              </a:rPr>
              <a:t>kummulierten</a:t>
            </a:r>
            <a:r>
              <a:rPr lang="de-DE" b="0" i="0" dirty="0">
                <a:solidFill>
                  <a:srgbClr val="000000"/>
                </a:solidFill>
                <a:effectLst/>
                <a:latin typeface="Helvetica Neue"/>
              </a:rPr>
              <a:t> </a:t>
            </a:r>
            <a:r>
              <a:rPr lang="de-DE" b="0" i="0" dirty="0" err="1">
                <a:solidFill>
                  <a:srgbClr val="000000"/>
                </a:solidFill>
                <a:effectLst/>
                <a:latin typeface="Helvetica Neue"/>
              </a:rPr>
              <a:t>Zeitabstaenden</a:t>
            </a:r>
            <a:r>
              <a:rPr lang="de-DE" b="0" i="0" dirty="0">
                <a:solidFill>
                  <a:srgbClr val="000000"/>
                </a:solidFill>
                <a:effectLst/>
                <a:latin typeface="Helvetica Neue"/>
              </a:rPr>
              <a:t>.</a:t>
            </a:r>
          </a:p>
          <a:p>
            <a:r>
              <a:rPr lang="de-DE" b="0" i="0" dirty="0">
                <a:solidFill>
                  <a:srgbClr val="000000"/>
                </a:solidFill>
                <a:effectLst/>
                <a:latin typeface="Helvetica Neue"/>
              </a:rPr>
              <a:t>Dieses haben wir Delta </a:t>
            </a:r>
            <a:r>
              <a:rPr lang="de-DE" b="0" i="0" dirty="0" err="1">
                <a:solidFill>
                  <a:srgbClr val="000000"/>
                </a:solidFill>
                <a:effectLst/>
                <a:latin typeface="Helvetica Neue"/>
              </a:rPr>
              <a:t>kummulierte</a:t>
            </a:r>
            <a:r>
              <a:rPr lang="de-DE" b="0" i="0" dirty="0">
                <a:solidFill>
                  <a:srgbClr val="000000"/>
                </a:solidFill>
                <a:effectLst/>
                <a:latin typeface="Helvetica Neue"/>
              </a:rPr>
              <a:t> Zeit genannt und </a:t>
            </a:r>
            <a:r>
              <a:rPr lang="de-DE" b="0" i="0" dirty="0" err="1">
                <a:solidFill>
                  <a:srgbClr val="000000"/>
                </a:solidFill>
                <a:effectLst/>
                <a:latin typeface="Helvetica Neue"/>
              </a:rPr>
              <a:t>anschliessend</a:t>
            </a:r>
            <a:r>
              <a:rPr lang="de-DE" b="0" i="0" dirty="0">
                <a:solidFill>
                  <a:srgbClr val="000000"/>
                </a:solidFill>
                <a:effectLst/>
                <a:latin typeface="Helvetica Neue"/>
              </a:rPr>
              <a:t> als neue Attributspalte </a:t>
            </a:r>
            <a:r>
              <a:rPr lang="de-DE" b="0" i="0" dirty="0" err="1">
                <a:solidFill>
                  <a:srgbClr val="000000"/>
                </a:solidFill>
                <a:effectLst/>
                <a:latin typeface="Helvetica Neue"/>
              </a:rPr>
              <a:t>hinzugefuegt</a:t>
            </a:r>
            <a:r>
              <a:rPr lang="de-DE" b="0" i="0" dirty="0">
                <a:solidFill>
                  <a:srgbClr val="000000"/>
                </a:solidFill>
                <a:effectLst/>
                <a:latin typeface="Helvetica Neue"/>
              </a:rPr>
              <a:t>. Die Anzahl simulierte Jahre </a:t>
            </a:r>
            <a:r>
              <a:rPr lang="de-DE" b="0" i="0" dirty="0" err="1">
                <a:solidFill>
                  <a:srgbClr val="000000"/>
                </a:solidFill>
                <a:effectLst/>
                <a:latin typeface="Helvetica Neue"/>
              </a:rPr>
              <a:t>laesst</a:t>
            </a:r>
            <a:r>
              <a:rPr lang="de-DE" b="0" i="0" dirty="0">
                <a:solidFill>
                  <a:srgbClr val="000000"/>
                </a:solidFill>
                <a:effectLst/>
                <a:latin typeface="Helvetica Neue"/>
              </a:rPr>
              <a:t> sich dann </a:t>
            </a:r>
          </a:p>
          <a:p>
            <a:r>
              <a:rPr lang="de-DE" b="0" i="0" dirty="0">
                <a:solidFill>
                  <a:srgbClr val="000000"/>
                </a:solidFill>
                <a:effectLst/>
                <a:latin typeface="Helvetica Neue"/>
              </a:rPr>
              <a:t>Durch das Aufsummieren der Delta </a:t>
            </a:r>
            <a:r>
              <a:rPr lang="de-DE" b="0" i="0" dirty="0" err="1">
                <a:solidFill>
                  <a:srgbClr val="000000"/>
                </a:solidFill>
                <a:effectLst/>
                <a:latin typeface="Helvetica Neue"/>
              </a:rPr>
              <a:t>kummulierte</a:t>
            </a:r>
            <a:r>
              <a:rPr lang="de-DE" b="0" i="0" dirty="0">
                <a:solidFill>
                  <a:srgbClr val="000000"/>
                </a:solidFill>
                <a:effectLst/>
                <a:latin typeface="Helvetica Neue"/>
              </a:rPr>
              <a:t> Zeitabstand </a:t>
            </a:r>
            <a:r>
              <a:rPr lang="de-DE" b="0" i="0" dirty="0" err="1">
                <a:solidFill>
                  <a:srgbClr val="000000"/>
                </a:solidFill>
                <a:effectLst/>
                <a:latin typeface="Helvetica Neue"/>
              </a:rPr>
              <a:t>dividert</a:t>
            </a:r>
            <a:r>
              <a:rPr lang="de-DE" b="0" i="0" dirty="0">
                <a:solidFill>
                  <a:srgbClr val="000000"/>
                </a:solidFill>
                <a:effectLst/>
                <a:latin typeface="Helvetica Neue"/>
              </a:rPr>
              <a:t> durch die Anzahl Stunden die ein Jahr hat berechnen.  </a:t>
            </a:r>
          </a:p>
        </p:txBody>
      </p:sp>
      <p:sp>
        <p:nvSpPr>
          <p:cNvPr id="4" name="Foliennummernplatzhalter 3"/>
          <p:cNvSpPr>
            <a:spLocks noGrp="1"/>
          </p:cNvSpPr>
          <p:nvPr>
            <p:ph type="sldNum" sz="quarter" idx="5"/>
          </p:nvPr>
        </p:nvSpPr>
        <p:spPr/>
        <p:txBody>
          <a:bodyPr/>
          <a:lstStyle/>
          <a:p>
            <a:fld id="{C5B97DB6-5E3D-4BFF-862C-808CB2F7BB03}" type="slidenum">
              <a:rPr lang="de-CH" smtClean="0"/>
              <a:t>18</a:t>
            </a:fld>
            <a:endParaRPr lang="de-CH"/>
          </a:p>
        </p:txBody>
      </p:sp>
    </p:spTree>
    <p:extLst>
      <p:ext uri="{BB962C8B-B14F-4D97-AF65-F5344CB8AC3E}">
        <p14:creationId xmlns:p14="http://schemas.microsoft.com/office/powerpoint/2010/main" val="1599831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Lukas</a:t>
            </a:r>
          </a:p>
          <a:p>
            <a:pPr algn="l"/>
            <a:r>
              <a:rPr lang="de-DE" b="0" i="0" dirty="0">
                <a:solidFill>
                  <a:srgbClr val="000000"/>
                </a:solidFill>
                <a:effectLst/>
                <a:latin typeface="Helvetica Neue"/>
              </a:rPr>
              <a:t>Sicherheitsnetze sind bis zu einer Aufprallenergie von 1000 kJ sicher. Falls bereits ein Stein mit über 2000 kg in den Sicherheitsnetzen liegt, beträgt die Aufprallenergie, die von den Sicherheitsnetzen aufgenommen werden kann, nur noch 500 kJ. Steine in den Sicherheitsnetze werden vom Unterhaltsteam entfernt (die Reaktionszeit beträgt 24 Stunden).</a:t>
            </a:r>
          </a:p>
          <a:p>
            <a:pPr algn="l"/>
            <a:r>
              <a:rPr lang="de-DE" b="0" i="0" dirty="0">
                <a:solidFill>
                  <a:srgbClr val="000000"/>
                </a:solidFill>
                <a:effectLst/>
                <a:latin typeface="Helvetica Neue"/>
              </a:rPr>
              <a:t>Nachfolgend wird die Wahrscheinlichkeit eines Durchbruches aufgrund der Energie und Masse berechnet.</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19</a:t>
            </a:fld>
            <a:endParaRPr lang="de-CH"/>
          </a:p>
        </p:txBody>
      </p:sp>
    </p:spTree>
    <p:extLst>
      <p:ext uri="{BB962C8B-B14F-4D97-AF65-F5344CB8AC3E}">
        <p14:creationId xmlns:p14="http://schemas.microsoft.com/office/powerpoint/2010/main" val="160195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2</a:t>
            </a:fld>
            <a:endParaRPr lang="de-CH"/>
          </a:p>
        </p:txBody>
      </p:sp>
    </p:spTree>
    <p:extLst>
      <p:ext uri="{BB962C8B-B14F-4D97-AF65-F5344CB8AC3E}">
        <p14:creationId xmlns:p14="http://schemas.microsoft.com/office/powerpoint/2010/main" val="181112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r>
              <a:rPr lang="de-DE" b="0" i="0" dirty="0">
                <a:solidFill>
                  <a:srgbClr val="000000"/>
                </a:solidFill>
                <a:effectLst/>
                <a:latin typeface="Helvetica Neue"/>
              </a:rPr>
              <a:t>Das tägliche Verkehrsaufkommen beträgt 1200 Autos. Stau kommt auf der Strecke nicht vor. Die </a:t>
            </a:r>
            <a:r>
              <a:rPr lang="de-DE" b="0" i="0" dirty="0" err="1">
                <a:solidFill>
                  <a:srgbClr val="000000"/>
                </a:solidFill>
                <a:effectLst/>
                <a:latin typeface="Helvetica Neue"/>
              </a:rPr>
              <a:t>Tempolimite</a:t>
            </a:r>
            <a:r>
              <a:rPr lang="de-DE" b="0" i="0" dirty="0">
                <a:solidFill>
                  <a:srgbClr val="000000"/>
                </a:solidFill>
                <a:effectLst/>
                <a:latin typeface="Helvetica Neue"/>
              </a:rPr>
              <a:t> beträgt 60 km/h.</a:t>
            </a:r>
          </a:p>
          <a:p>
            <a:pPr algn="l"/>
            <a:r>
              <a:rPr lang="de-DE" b="0" i="0" dirty="0">
                <a:solidFill>
                  <a:srgbClr val="000000"/>
                </a:solidFill>
                <a:effectLst/>
                <a:latin typeface="Helvetica Neue"/>
              </a:rPr>
              <a:t>Für die letzte Berechnung mussten wir noch einige Punkte bestimmen </a:t>
            </a:r>
            <a:r>
              <a:rPr lang="de-DE" b="0" i="0" dirty="0" err="1">
                <a:solidFill>
                  <a:srgbClr val="000000"/>
                </a:solidFill>
                <a:effectLst/>
                <a:latin typeface="Helvetica Neue"/>
              </a:rPr>
              <a:t>bzw</a:t>
            </a:r>
            <a:r>
              <a:rPr lang="de-DE" b="0" i="0" dirty="0">
                <a:solidFill>
                  <a:srgbClr val="000000"/>
                </a:solidFill>
                <a:effectLst/>
                <a:latin typeface="Helvetica Neue"/>
              </a:rPr>
              <a:t> recherchieren:</a:t>
            </a:r>
          </a:p>
          <a:p>
            <a:pPr algn="l">
              <a:buFont typeface="Arial" panose="020B0604020202020204" pitchFamily="34" charset="0"/>
              <a:buChar char="•"/>
            </a:pPr>
            <a:r>
              <a:rPr lang="de-DE" b="0" i="0" dirty="0">
                <a:solidFill>
                  <a:srgbClr val="000000"/>
                </a:solidFill>
                <a:effectLst/>
                <a:latin typeface="Helvetica Neue"/>
              </a:rPr>
              <a:t> Autolänge: Die durchschnittliche Länge eines Autos beträgt 4 Meter, aber für die Berechnung haben wir 3 Meter genommen, weil sich Personen meistens vorne befinden.</a:t>
            </a:r>
          </a:p>
          <a:p>
            <a:pPr algn="l">
              <a:buFont typeface="Arial" panose="020B0604020202020204" pitchFamily="34" charset="0"/>
              <a:buChar char="•"/>
            </a:pPr>
            <a:r>
              <a:rPr lang="de-DE" b="0" i="0" dirty="0">
                <a:solidFill>
                  <a:srgbClr val="000000"/>
                </a:solidFill>
                <a:effectLst/>
                <a:latin typeface="Helvetica Neue"/>
              </a:rPr>
              <a:t> Anzahl Personen im Auto: Die durchschnittliche Anzahl Personen in einem Auto in der Schweiz beträgt 1.56</a:t>
            </a:r>
          </a:p>
          <a:p>
            <a:pPr algn="l">
              <a:buFont typeface="Arial" panose="020B0604020202020204" pitchFamily="34" charset="0"/>
              <a:buChar char="•"/>
            </a:pPr>
            <a:r>
              <a:rPr lang="de-DE" b="0" i="0" dirty="0">
                <a:solidFill>
                  <a:srgbClr val="000000"/>
                </a:solidFill>
                <a:effectLst/>
                <a:latin typeface="Helvetica Neue"/>
              </a:rPr>
              <a:t> Reaktionszeit</a:t>
            </a:r>
          </a:p>
          <a:p>
            <a:pPr algn="l">
              <a:buFont typeface="Arial" panose="020B0604020202020204" pitchFamily="34" charset="0"/>
              <a:buChar char="•"/>
            </a:pPr>
            <a:r>
              <a:rPr lang="de-DE" b="0" i="0" dirty="0">
                <a:solidFill>
                  <a:srgbClr val="000000"/>
                </a:solidFill>
                <a:effectLst/>
                <a:latin typeface="Helvetica Neue"/>
              </a:rPr>
              <a:t> Reaktionsweg</a:t>
            </a:r>
          </a:p>
          <a:p>
            <a:pPr algn="l">
              <a:buFont typeface="Arial" panose="020B0604020202020204" pitchFamily="34" charset="0"/>
              <a:buChar char="•"/>
            </a:pPr>
            <a:r>
              <a:rPr lang="de-DE" b="0" i="0" dirty="0">
                <a:solidFill>
                  <a:srgbClr val="000000"/>
                </a:solidFill>
                <a:effectLst/>
                <a:latin typeface="Helvetica Neue"/>
              </a:rPr>
              <a:t> Wahrscheinlichkeit beim Aufprall zu sterben</a:t>
            </a:r>
          </a:p>
          <a:p>
            <a:pPr algn="l">
              <a:buFont typeface="Arial" panose="020B0604020202020204" pitchFamily="34" charset="0"/>
              <a:buChar char="•"/>
            </a:pPr>
            <a:r>
              <a:rPr lang="de-DE" b="0" i="0" dirty="0">
                <a:solidFill>
                  <a:srgbClr val="000000"/>
                </a:solidFill>
                <a:effectLst/>
                <a:latin typeface="Helvetica Neue"/>
              </a:rPr>
              <a:t> Distanz pro Sekunde</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20</a:t>
            </a:fld>
            <a:endParaRPr lang="de-CH"/>
          </a:p>
        </p:txBody>
      </p:sp>
    </p:spTree>
    <p:extLst>
      <p:ext uri="{BB962C8B-B14F-4D97-AF65-F5344CB8AC3E}">
        <p14:creationId xmlns:p14="http://schemas.microsoft.com/office/powerpoint/2010/main" val="2303193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Damit konnten wir 2 Wahrscheinlichkeiten berechnen:</a:t>
            </a:r>
          </a:p>
          <a:p>
            <a:pPr algn="l">
              <a:buFont typeface="+mj-lt"/>
              <a:buAutoNum type="arabicPeriod"/>
            </a:pPr>
            <a:r>
              <a:rPr lang="de-DE" b="0" i="0" dirty="0">
                <a:solidFill>
                  <a:srgbClr val="000000"/>
                </a:solidFill>
                <a:effectLst/>
                <a:latin typeface="Helvetica Neue"/>
              </a:rPr>
              <a:t> Die Wahrscheinlichkeit direkt von einem Stein getroffen zu werden</a:t>
            </a:r>
          </a:p>
          <a:p>
            <a:pPr algn="l">
              <a:buFont typeface="+mj-lt"/>
              <a:buAutoNum type="arabicPeriod"/>
            </a:pPr>
            <a:r>
              <a:rPr lang="de-DE" b="0" i="0" dirty="0">
                <a:solidFill>
                  <a:srgbClr val="000000"/>
                </a:solidFill>
                <a:effectLst/>
                <a:latin typeface="Helvetica Neue"/>
              </a:rPr>
              <a:t> Die Wahrscheinlichkeit, dass das Auto in den Stein reinfährt</a:t>
            </a:r>
          </a:p>
          <a:p>
            <a:pPr algn="l"/>
            <a:r>
              <a:rPr lang="de-DE" b="0" i="0" dirty="0">
                <a:solidFill>
                  <a:srgbClr val="000000"/>
                </a:solidFill>
                <a:effectLst/>
                <a:latin typeface="Helvetica Neue"/>
              </a:rPr>
              <a:t>Schlussendlich wurden diese 2 Wahrscheinlichkeiten addiert und mit der Anzahl Durchbrüche pro Jahr und Anzahl Personen im Auto multipliziert.</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21</a:t>
            </a:fld>
            <a:endParaRPr lang="de-CH"/>
          </a:p>
        </p:txBody>
      </p:sp>
    </p:spTree>
    <p:extLst>
      <p:ext uri="{BB962C8B-B14F-4D97-AF65-F5344CB8AC3E}">
        <p14:creationId xmlns:p14="http://schemas.microsoft.com/office/powerpoint/2010/main" val="250803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Alex</a:t>
            </a:r>
          </a:p>
          <a:p>
            <a:r>
              <a:rPr lang="de-DE" b="0" i="0" dirty="0">
                <a:solidFill>
                  <a:srgbClr val="000000"/>
                </a:solidFill>
                <a:effectLst/>
                <a:latin typeface="Helvetica Neue"/>
              </a:rPr>
              <a:t>Wir haben die Falsche Spalte bei der Berechnung der Anzahl simulierten Jahren ausgewählt. Wodurch das Schlussresultat, um Faktor 2 beeinflusst wird. </a:t>
            </a:r>
          </a:p>
          <a:p>
            <a:r>
              <a:rPr lang="de-DE" b="0" i="0" dirty="0">
                <a:solidFill>
                  <a:srgbClr val="000000"/>
                </a:solidFill>
                <a:effectLst/>
                <a:latin typeface="Helvetica Neue"/>
              </a:rPr>
              <a:t>Somit hätte die Strasse gesperrt werden sollen. </a:t>
            </a:r>
          </a:p>
        </p:txBody>
      </p:sp>
      <p:sp>
        <p:nvSpPr>
          <p:cNvPr id="4" name="Foliennummernplatzhalter 3"/>
          <p:cNvSpPr>
            <a:spLocks noGrp="1"/>
          </p:cNvSpPr>
          <p:nvPr>
            <p:ph type="sldNum" sz="quarter" idx="5"/>
          </p:nvPr>
        </p:nvSpPr>
        <p:spPr/>
        <p:txBody>
          <a:bodyPr/>
          <a:lstStyle/>
          <a:p>
            <a:fld id="{C5B97DB6-5E3D-4BFF-862C-808CB2F7BB03}" type="slidenum">
              <a:rPr lang="de-CH" smtClean="0"/>
              <a:t>22</a:t>
            </a:fld>
            <a:endParaRPr lang="de-CH"/>
          </a:p>
        </p:txBody>
      </p:sp>
    </p:spTree>
    <p:extLst>
      <p:ext uri="{BB962C8B-B14F-4D97-AF65-F5344CB8AC3E}">
        <p14:creationId xmlns:p14="http://schemas.microsoft.com/office/powerpoint/2010/main" val="168309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Alex</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23</a:t>
            </a:fld>
            <a:endParaRPr lang="de-CH"/>
          </a:p>
        </p:txBody>
      </p:sp>
    </p:spTree>
    <p:extLst>
      <p:ext uri="{BB962C8B-B14F-4D97-AF65-F5344CB8AC3E}">
        <p14:creationId xmlns:p14="http://schemas.microsoft.com/office/powerpoint/2010/main" val="2858533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Ben</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24</a:t>
            </a:fld>
            <a:endParaRPr lang="de-CH"/>
          </a:p>
        </p:txBody>
      </p:sp>
    </p:spTree>
    <p:extLst>
      <p:ext uri="{BB962C8B-B14F-4D97-AF65-F5344CB8AC3E}">
        <p14:creationId xmlns:p14="http://schemas.microsoft.com/office/powerpoint/2010/main" val="125698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a:solidFill>
                  <a:srgbClr val="000000"/>
                </a:solidFill>
                <a:effectLst/>
                <a:latin typeface="Helvetica Neue"/>
              </a:rPr>
              <a:t>Ben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25</a:t>
            </a:fld>
            <a:endParaRPr lang="de-CH"/>
          </a:p>
        </p:txBody>
      </p:sp>
    </p:spTree>
    <p:extLst>
      <p:ext uri="{BB962C8B-B14F-4D97-AF65-F5344CB8AC3E}">
        <p14:creationId xmlns:p14="http://schemas.microsoft.com/office/powerpoint/2010/main" val="6168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DE" dirty="0"/>
              <a:t>Wie haben wir im Team gearbeitet</a:t>
            </a:r>
          </a:p>
          <a:p>
            <a:r>
              <a:rPr lang="de-DE" dirty="0"/>
              <a:t>mit welchen Tools</a:t>
            </a:r>
          </a:p>
          <a:p>
            <a:r>
              <a:rPr lang="de-DE" dirty="0"/>
              <a:t>Aufgabenaufteilung</a:t>
            </a:r>
          </a:p>
          <a:p>
            <a:r>
              <a:rPr lang="de-DE" dirty="0"/>
              <a:t>Vor Ort oder Teams</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3</a:t>
            </a:fld>
            <a:endParaRPr lang="de-CH"/>
          </a:p>
        </p:txBody>
      </p:sp>
    </p:spTree>
    <p:extLst>
      <p:ext uri="{BB962C8B-B14F-4D97-AF65-F5344CB8AC3E}">
        <p14:creationId xmlns:p14="http://schemas.microsoft.com/office/powerpoint/2010/main" val="383728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4</a:t>
            </a:fld>
            <a:endParaRPr lang="de-CH"/>
          </a:p>
        </p:txBody>
      </p:sp>
    </p:spTree>
    <p:extLst>
      <p:ext uri="{BB962C8B-B14F-4D97-AF65-F5344CB8AC3E}">
        <p14:creationId xmlns:p14="http://schemas.microsoft.com/office/powerpoint/2010/main" val="79041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DE" dirty="0"/>
              <a:t>Daten einlesen: 2 CSV – beide Ablösungszonen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5</a:t>
            </a:fld>
            <a:endParaRPr lang="de-CH"/>
          </a:p>
        </p:txBody>
      </p:sp>
    </p:spTree>
    <p:extLst>
      <p:ext uri="{BB962C8B-B14F-4D97-AF65-F5344CB8AC3E}">
        <p14:creationId xmlns:p14="http://schemas.microsoft.com/office/powerpoint/2010/main" val="242642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6</a:t>
            </a:fld>
            <a:endParaRPr lang="de-CH"/>
          </a:p>
        </p:txBody>
      </p:sp>
    </p:spTree>
    <p:extLst>
      <p:ext uri="{BB962C8B-B14F-4D97-AF65-F5344CB8AC3E}">
        <p14:creationId xmlns:p14="http://schemas.microsoft.com/office/powerpoint/2010/main" val="340017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Alex</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7</a:t>
            </a:fld>
            <a:endParaRPr lang="de-CH"/>
          </a:p>
        </p:txBody>
      </p:sp>
    </p:spTree>
    <p:extLst>
      <p:ext uri="{BB962C8B-B14F-4D97-AF65-F5344CB8AC3E}">
        <p14:creationId xmlns:p14="http://schemas.microsoft.com/office/powerpoint/2010/main" val="374791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8</a:t>
            </a:fld>
            <a:endParaRPr lang="de-CH"/>
          </a:p>
        </p:txBody>
      </p:sp>
    </p:spTree>
    <p:extLst>
      <p:ext uri="{BB962C8B-B14F-4D97-AF65-F5344CB8AC3E}">
        <p14:creationId xmlns:p14="http://schemas.microsoft.com/office/powerpoint/2010/main" val="406425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r>
              <a:rPr lang="de-DE" dirty="0"/>
              <a:t>Streudiagramme: um mögliche Abhängigkeiten zu erkennen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9</a:t>
            </a:fld>
            <a:endParaRPr lang="de-CH"/>
          </a:p>
        </p:txBody>
      </p:sp>
    </p:spTree>
    <p:extLst>
      <p:ext uri="{BB962C8B-B14F-4D97-AF65-F5344CB8AC3E}">
        <p14:creationId xmlns:p14="http://schemas.microsoft.com/office/powerpoint/2010/main" val="343049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1281D8-0049-46CD-8ECB-AD310766B95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B920A60F-7AE6-4CA7-9C29-BDF9E1E96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E7B6ED3C-B15A-4BBE-AFA6-88068C624A3B}"/>
              </a:ext>
            </a:extLst>
          </p:cNvPr>
          <p:cNvSpPr>
            <a:spLocks noGrp="1"/>
          </p:cNvSpPr>
          <p:nvPr>
            <p:ph type="dt" sz="half" idx="10"/>
          </p:nvPr>
        </p:nvSpPr>
        <p:spPr/>
        <p:txBody>
          <a:bodyPr/>
          <a:lstStyle/>
          <a:p>
            <a:fld id="{80020296-3345-4314-BE3C-63AEC21FFBF4}" type="datetime1">
              <a:rPr lang="en-US" smtClean="0"/>
              <a:t>1/24/2022</a:t>
            </a:fld>
            <a:endParaRPr lang="en-US" dirty="0"/>
          </a:p>
        </p:txBody>
      </p:sp>
      <p:sp>
        <p:nvSpPr>
          <p:cNvPr id="5" name="Fußzeilenplatzhalter 4">
            <a:extLst>
              <a:ext uri="{FF2B5EF4-FFF2-40B4-BE49-F238E27FC236}">
                <a16:creationId xmlns:a16="http://schemas.microsoft.com/office/drawing/2014/main" id="{A5DFECDD-6606-4BB7-9FDE-37D5B2FFC1A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0C89719-B828-4F21-8985-A7D6BE8DE066}"/>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61459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DCDAE-B455-479F-8A44-34C896F3A1A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3B8E7A8-AD90-4C59-9459-8C292CAAE0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0C1780-1E47-4D12-8A12-90B21BF39357}"/>
              </a:ext>
            </a:extLst>
          </p:cNvPr>
          <p:cNvSpPr>
            <a:spLocks noGrp="1"/>
          </p:cNvSpPr>
          <p:nvPr>
            <p:ph type="dt" sz="half" idx="10"/>
          </p:nvPr>
        </p:nvSpPr>
        <p:spPr/>
        <p:txBody>
          <a:bodyPr/>
          <a:lstStyle/>
          <a:p>
            <a:fld id="{5F181BB4-B15F-4781-B18E-C61D89E95F1F}" type="datetime1">
              <a:rPr lang="en-US" smtClean="0"/>
              <a:t>1/24/2022</a:t>
            </a:fld>
            <a:endParaRPr lang="en-US" dirty="0"/>
          </a:p>
        </p:txBody>
      </p:sp>
      <p:sp>
        <p:nvSpPr>
          <p:cNvPr id="5" name="Fußzeilenplatzhalter 4">
            <a:extLst>
              <a:ext uri="{FF2B5EF4-FFF2-40B4-BE49-F238E27FC236}">
                <a16:creationId xmlns:a16="http://schemas.microsoft.com/office/drawing/2014/main" id="{ED524618-00B4-4B07-B5C1-A89438473B98}"/>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E7D93C3A-EC9C-46ED-B886-A004818B526B}"/>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65708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BF8DB04-1953-4245-816C-84DC8A97547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EC304475-8E0D-4883-9BB8-0C6F4BEBD0F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EBE384D-90B4-4312-9F54-752CEDE3B34D}"/>
              </a:ext>
            </a:extLst>
          </p:cNvPr>
          <p:cNvSpPr>
            <a:spLocks noGrp="1"/>
          </p:cNvSpPr>
          <p:nvPr>
            <p:ph type="dt" sz="half" idx="10"/>
          </p:nvPr>
        </p:nvSpPr>
        <p:spPr/>
        <p:txBody>
          <a:bodyPr/>
          <a:lstStyle/>
          <a:p>
            <a:fld id="{389CB775-4552-4EC9-934E-115299A87317}" type="datetime1">
              <a:rPr lang="en-US" smtClean="0"/>
              <a:t>1/24/2022</a:t>
            </a:fld>
            <a:endParaRPr lang="en-US" dirty="0"/>
          </a:p>
        </p:txBody>
      </p:sp>
      <p:sp>
        <p:nvSpPr>
          <p:cNvPr id="5" name="Fußzeilenplatzhalter 4">
            <a:extLst>
              <a:ext uri="{FF2B5EF4-FFF2-40B4-BE49-F238E27FC236}">
                <a16:creationId xmlns:a16="http://schemas.microsoft.com/office/drawing/2014/main" id="{7E6A7BDC-93C3-4228-BA40-2BE9ADF4398D}"/>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3BC8CFE-1C33-470B-8833-87A323C30049}"/>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60399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93FE4-A303-47AE-B288-02C94F5AA99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11A69A9-182B-472C-913E-CAE41B43B6D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DDC269F-4475-4F44-987C-C0A646079DB8}"/>
              </a:ext>
            </a:extLst>
          </p:cNvPr>
          <p:cNvSpPr>
            <a:spLocks noGrp="1"/>
          </p:cNvSpPr>
          <p:nvPr>
            <p:ph type="dt" sz="half" idx="10"/>
          </p:nvPr>
        </p:nvSpPr>
        <p:spPr/>
        <p:txBody>
          <a:bodyPr/>
          <a:lstStyle/>
          <a:p>
            <a:fld id="{2F906713-C74A-4CBA-B694-821617ABFF32}" type="datetime1">
              <a:rPr lang="en-US" smtClean="0"/>
              <a:t>1/24/2022</a:t>
            </a:fld>
            <a:endParaRPr lang="en-US" dirty="0"/>
          </a:p>
        </p:txBody>
      </p:sp>
      <p:sp>
        <p:nvSpPr>
          <p:cNvPr id="5" name="Fußzeilenplatzhalter 4">
            <a:extLst>
              <a:ext uri="{FF2B5EF4-FFF2-40B4-BE49-F238E27FC236}">
                <a16:creationId xmlns:a16="http://schemas.microsoft.com/office/drawing/2014/main" id="{77C88EC3-B584-49BD-B164-23605A51AB5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1C9F4521-463E-4D6C-88FF-0AF3C9F69AC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35743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D08051-1DAF-4D3C-A82A-453452382C0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24539178-7F5D-4BF4-BAC6-E5A995679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0451E8E-98D6-4454-B828-4F4FD1FF52FD}"/>
              </a:ext>
            </a:extLst>
          </p:cNvPr>
          <p:cNvSpPr>
            <a:spLocks noGrp="1"/>
          </p:cNvSpPr>
          <p:nvPr>
            <p:ph type="dt" sz="half" idx="10"/>
          </p:nvPr>
        </p:nvSpPr>
        <p:spPr/>
        <p:txBody>
          <a:bodyPr/>
          <a:lstStyle/>
          <a:p>
            <a:fld id="{EBFE4EE4-C210-49E2-AD1E-E46D3766A14E}" type="datetime1">
              <a:rPr lang="en-US" smtClean="0"/>
              <a:t>1/24/2022</a:t>
            </a:fld>
            <a:endParaRPr lang="en-US" dirty="0"/>
          </a:p>
        </p:txBody>
      </p:sp>
      <p:sp>
        <p:nvSpPr>
          <p:cNvPr id="5" name="Fußzeilenplatzhalter 4">
            <a:extLst>
              <a:ext uri="{FF2B5EF4-FFF2-40B4-BE49-F238E27FC236}">
                <a16:creationId xmlns:a16="http://schemas.microsoft.com/office/drawing/2014/main" id="{8FDA1B4D-D94C-46EA-A451-5AF50F59EBB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A3C4168-0739-4AEE-AF5E-8C9240BDC7D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21341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3082A3-766F-4BAF-9B45-8C2B031CC5BB}"/>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4D645C6-EDC8-46BF-BFD9-FAA8B2F458C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A12B101-D1AE-4BF5-BAA6-9528840F133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4ED8D573-5D50-468B-AD12-96F4E301DB6E}"/>
              </a:ext>
            </a:extLst>
          </p:cNvPr>
          <p:cNvSpPr>
            <a:spLocks noGrp="1"/>
          </p:cNvSpPr>
          <p:nvPr>
            <p:ph type="dt" sz="half" idx="10"/>
          </p:nvPr>
        </p:nvSpPr>
        <p:spPr/>
        <p:txBody>
          <a:bodyPr/>
          <a:lstStyle/>
          <a:p>
            <a:fld id="{38196C97-E1A4-4DAC-B18B-328B9AC2380F}" type="datetime1">
              <a:rPr lang="en-US" smtClean="0"/>
              <a:t>1/24/2022</a:t>
            </a:fld>
            <a:endParaRPr lang="en-US" dirty="0"/>
          </a:p>
        </p:txBody>
      </p:sp>
      <p:sp>
        <p:nvSpPr>
          <p:cNvPr id="6" name="Fußzeilenplatzhalter 5">
            <a:extLst>
              <a:ext uri="{FF2B5EF4-FFF2-40B4-BE49-F238E27FC236}">
                <a16:creationId xmlns:a16="http://schemas.microsoft.com/office/drawing/2014/main" id="{B9E8C266-945A-4E04-A546-C1F7C652655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C3C8601E-5404-477F-AC92-F2EDBD8A512D}"/>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54786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87CE2-8D22-4A80-8D6B-4BCE3D96C338}"/>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4ED2C9E6-3A90-4139-BDB2-0ED05D6C1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C82D41E-E37E-4DAC-B1CB-7124C8D851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2A97031-90F0-48E3-B1B2-23620F8E8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3BE33B4-3BA7-4E38-8209-525642CBFFF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57C7DBC-EE8E-497A-99DD-92941B8579D4}"/>
              </a:ext>
            </a:extLst>
          </p:cNvPr>
          <p:cNvSpPr>
            <a:spLocks noGrp="1"/>
          </p:cNvSpPr>
          <p:nvPr>
            <p:ph type="dt" sz="half" idx="10"/>
          </p:nvPr>
        </p:nvSpPr>
        <p:spPr/>
        <p:txBody>
          <a:bodyPr/>
          <a:lstStyle/>
          <a:p>
            <a:fld id="{93CF6138-A04F-4243-B578-72E7982DA47A}" type="datetime1">
              <a:rPr lang="en-US" smtClean="0"/>
              <a:t>1/24/2022</a:t>
            </a:fld>
            <a:endParaRPr lang="en-US" dirty="0"/>
          </a:p>
        </p:txBody>
      </p:sp>
      <p:sp>
        <p:nvSpPr>
          <p:cNvPr id="8" name="Fußzeilenplatzhalter 7">
            <a:extLst>
              <a:ext uri="{FF2B5EF4-FFF2-40B4-BE49-F238E27FC236}">
                <a16:creationId xmlns:a16="http://schemas.microsoft.com/office/drawing/2014/main" id="{F0074298-32D2-48A2-AB88-24A7692F0D7E}"/>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FEDDA665-3D05-42AB-ABAF-27F42C74675F}"/>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43170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A927E-73AC-4F35-9AA7-E904C995BCC0}"/>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C1BEC1AB-100B-4715-A3B3-EDBFAD9EEC17}"/>
              </a:ext>
            </a:extLst>
          </p:cNvPr>
          <p:cNvSpPr>
            <a:spLocks noGrp="1"/>
          </p:cNvSpPr>
          <p:nvPr>
            <p:ph type="dt" sz="half" idx="10"/>
          </p:nvPr>
        </p:nvSpPr>
        <p:spPr/>
        <p:txBody>
          <a:bodyPr/>
          <a:lstStyle/>
          <a:p>
            <a:fld id="{A69CADF8-4F87-44CE-B6CA-F34C8A1A97DF}" type="datetime1">
              <a:rPr lang="en-US" smtClean="0"/>
              <a:t>1/24/2022</a:t>
            </a:fld>
            <a:endParaRPr lang="en-US" dirty="0"/>
          </a:p>
        </p:txBody>
      </p:sp>
      <p:sp>
        <p:nvSpPr>
          <p:cNvPr id="4" name="Fußzeilenplatzhalter 3">
            <a:extLst>
              <a:ext uri="{FF2B5EF4-FFF2-40B4-BE49-F238E27FC236}">
                <a16:creationId xmlns:a16="http://schemas.microsoft.com/office/drawing/2014/main" id="{5D0056BC-6EE8-417E-AB3D-5ECA8F16366E}"/>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E3E0AEFC-B928-4182-9318-D2C32BAB762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23281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AE7F8C-33B7-403B-98EB-EB61F3B21A0D}"/>
              </a:ext>
            </a:extLst>
          </p:cNvPr>
          <p:cNvSpPr>
            <a:spLocks noGrp="1"/>
          </p:cNvSpPr>
          <p:nvPr>
            <p:ph type="dt" sz="half" idx="10"/>
          </p:nvPr>
        </p:nvSpPr>
        <p:spPr/>
        <p:txBody>
          <a:bodyPr/>
          <a:lstStyle/>
          <a:p>
            <a:fld id="{23E56F23-EBFB-4093-A04D-056E9FF698EB}" type="datetime1">
              <a:rPr lang="en-US" smtClean="0"/>
              <a:t>1/24/2022</a:t>
            </a:fld>
            <a:endParaRPr lang="en-US" dirty="0"/>
          </a:p>
        </p:txBody>
      </p:sp>
      <p:sp>
        <p:nvSpPr>
          <p:cNvPr id="3" name="Fußzeilenplatzhalter 2">
            <a:extLst>
              <a:ext uri="{FF2B5EF4-FFF2-40B4-BE49-F238E27FC236}">
                <a16:creationId xmlns:a16="http://schemas.microsoft.com/office/drawing/2014/main" id="{98104256-8605-4F0A-B655-B12C51096EFE}"/>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8DD55644-37C2-4F0B-8E75-0C3212F3E707}"/>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15068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1A74E-D750-4790-8C2C-382D0286663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FFF227B7-A156-41D5-A7AA-3025E157F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3FE6E91-E67B-443F-9BBF-B6D31D6A1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2859E4D-0BB8-454D-A46E-80B9D4C63409}"/>
              </a:ext>
            </a:extLst>
          </p:cNvPr>
          <p:cNvSpPr>
            <a:spLocks noGrp="1"/>
          </p:cNvSpPr>
          <p:nvPr>
            <p:ph type="dt" sz="half" idx="10"/>
          </p:nvPr>
        </p:nvSpPr>
        <p:spPr/>
        <p:txBody>
          <a:bodyPr/>
          <a:lstStyle/>
          <a:p>
            <a:fld id="{1D10089C-A521-4DD8-8C2F-F1136A3C80BD}" type="datetime1">
              <a:rPr lang="en-US" smtClean="0"/>
              <a:t>1/24/2022</a:t>
            </a:fld>
            <a:endParaRPr lang="en-US" dirty="0"/>
          </a:p>
        </p:txBody>
      </p:sp>
      <p:sp>
        <p:nvSpPr>
          <p:cNvPr id="6" name="Fußzeilenplatzhalter 5">
            <a:extLst>
              <a:ext uri="{FF2B5EF4-FFF2-40B4-BE49-F238E27FC236}">
                <a16:creationId xmlns:a16="http://schemas.microsoft.com/office/drawing/2014/main" id="{428F5233-B158-4AA3-BE8B-0534E211F9D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565A748A-438C-4EBD-B7B2-E076A67233B5}"/>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4646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7182C-F452-473C-9CF2-29D479AEE2C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AEF3584F-569A-4155-9C5E-3B0ACF2F5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5011E37D-93FE-47AE-9A19-EE04C6502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A7C365-9B1C-4852-AFEC-B0D45FD0CD57}"/>
              </a:ext>
            </a:extLst>
          </p:cNvPr>
          <p:cNvSpPr>
            <a:spLocks noGrp="1"/>
          </p:cNvSpPr>
          <p:nvPr>
            <p:ph type="dt" sz="half" idx="10"/>
          </p:nvPr>
        </p:nvSpPr>
        <p:spPr/>
        <p:txBody>
          <a:bodyPr/>
          <a:lstStyle/>
          <a:p>
            <a:fld id="{DAB5D9C6-B34D-43D8-9E4F-1282694CB653}" type="datetime1">
              <a:rPr lang="en-US" smtClean="0"/>
              <a:t>1/24/2022</a:t>
            </a:fld>
            <a:endParaRPr lang="en-US" dirty="0"/>
          </a:p>
        </p:txBody>
      </p:sp>
      <p:sp>
        <p:nvSpPr>
          <p:cNvPr id="6" name="Fußzeilenplatzhalter 5">
            <a:extLst>
              <a:ext uri="{FF2B5EF4-FFF2-40B4-BE49-F238E27FC236}">
                <a16:creationId xmlns:a16="http://schemas.microsoft.com/office/drawing/2014/main" id="{83442D45-11A3-4084-B311-5EC6B772F2DA}"/>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82C8B702-54ED-4004-9F48-836E773C711A}"/>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0216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619C1A-2747-4AD3-8149-FFA2EF9A8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883CFDD-8349-4FA5-9ACC-158B2FF73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3CB7CFF-C222-42EF-9529-430CDC4C1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C00DD-07A2-4DC7-B463-BADC4CE40A75}" type="datetime1">
              <a:rPr lang="en-US" smtClean="0"/>
              <a:t>1/24/2022</a:t>
            </a:fld>
            <a:endParaRPr lang="en-US" dirty="0"/>
          </a:p>
        </p:txBody>
      </p:sp>
      <p:sp>
        <p:nvSpPr>
          <p:cNvPr id="5" name="Fußzeilenplatzhalter 4">
            <a:extLst>
              <a:ext uri="{FF2B5EF4-FFF2-40B4-BE49-F238E27FC236}">
                <a16:creationId xmlns:a16="http://schemas.microsoft.com/office/drawing/2014/main" id="{5DD1D8FB-4A69-4BB0-B404-B109CA35F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AD87CB12-A4A0-48DD-A37F-8601FEE44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572867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22.png"/><Relationship Id="rId4" Type="http://schemas.openxmlformats.org/officeDocument/2006/relationships/image" Target="../media/image21.png"/><Relationship Id="rId9" Type="http://schemas.microsoft.com/office/2007/relationships/diagramDrawing" Target="../diagrams/drawing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2.png"/><Relationship Id="rId7" Type="http://schemas.openxmlformats.org/officeDocument/2006/relationships/diagramLayout" Target="../diagrams/layou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30.png"/><Relationship Id="rId10" Type="http://schemas.microsoft.com/office/2007/relationships/diagramDrawing" Target="../diagrams/drawing9.xml"/><Relationship Id="rId4" Type="http://schemas.openxmlformats.org/officeDocument/2006/relationships/image" Target="../media/image29.png"/><Relationship Id="rId9" Type="http://schemas.openxmlformats.org/officeDocument/2006/relationships/diagramColors" Target="../diagrams/colors9.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2.png"/><Relationship Id="rId7" Type="http://schemas.openxmlformats.org/officeDocument/2006/relationships/diagramQuickStyle" Target="../diagrams/quickStyle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0.png"/><Relationship Id="rId9" Type="http://schemas.microsoft.com/office/2007/relationships/diagramDrawing" Target="../diagrams/drawing10.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png"/><Relationship Id="rId7" Type="http://schemas.openxmlformats.org/officeDocument/2006/relationships/diagramQuickStyle" Target="../diagrams/quickStyle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0.png"/><Relationship Id="rId9" Type="http://schemas.microsoft.com/office/2007/relationships/diagramDrawing" Target="../diagrams/drawing11.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2.png"/><Relationship Id="rId7" Type="http://schemas.openxmlformats.org/officeDocument/2006/relationships/diagramLayout" Target="../diagrams/layout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30.png"/><Relationship Id="rId10" Type="http://schemas.microsoft.com/office/2007/relationships/diagramDrawing" Target="../diagrams/drawing12.xml"/><Relationship Id="rId4" Type="http://schemas.openxmlformats.org/officeDocument/2006/relationships/image" Target="../media/image31.png"/><Relationship Id="rId9" Type="http://schemas.openxmlformats.org/officeDocument/2006/relationships/diagramColors" Target="../diagrams/colors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2.png"/><Relationship Id="rId7" Type="http://schemas.openxmlformats.org/officeDocument/2006/relationships/diagramQuickStyle" Target="../diagrams/quickStyle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33.jpeg"/><Relationship Id="rId9" Type="http://schemas.microsoft.com/office/2007/relationships/diagramDrawing" Target="../diagrams/drawing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png"/><Relationship Id="rId7" Type="http://schemas.openxmlformats.org/officeDocument/2006/relationships/diagramColors" Target="../diagrams/colors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4.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png"/><Relationship Id="rId7" Type="http://schemas.openxmlformats.org/officeDocument/2006/relationships/diagramColors" Target="../diagrams/colors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12"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9.png"/><Relationship Id="rId4" Type="http://schemas.openxmlformats.org/officeDocument/2006/relationships/diagramData" Target="../diagrams/data4.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microsoft.com/office/2007/relationships/hdphoto" Target="../media/hdphoto2.wdp"/><Relationship Id="rId5" Type="http://schemas.openxmlformats.org/officeDocument/2006/relationships/diagramLayout" Target="../diagrams/layout5.xml"/><Relationship Id="rId10" Type="http://schemas.openxmlformats.org/officeDocument/2006/relationships/image" Target="../media/image7.png"/><Relationship Id="rId4" Type="http://schemas.openxmlformats.org/officeDocument/2006/relationships/diagramData" Target="../diagrams/data5.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602855" y="5793083"/>
            <a:ext cx="3247403" cy="351304"/>
          </a:xfrm>
        </p:spPr>
        <p:txBody>
          <a:bodyPr anchor="t">
            <a:normAutofit fontScale="92500" lnSpcReduction="20000"/>
          </a:bodyPr>
          <a:lstStyle/>
          <a:p>
            <a:pPr algn="ctr"/>
            <a:r>
              <a:rPr lang="de-DE" b="1" dirty="0">
                <a:solidFill>
                  <a:schemeClr val="bg1"/>
                </a:solidFill>
              </a:rPr>
              <a:t>Bleibt die Strasse offen?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1</a:t>
            </a:fld>
            <a:endParaRPr lang="en-US" dirty="0"/>
          </a:p>
        </p:txBody>
      </p:sp>
    </p:spTree>
    <p:extLst>
      <p:ext uri="{BB962C8B-B14F-4D97-AF65-F5344CB8AC3E}">
        <p14:creationId xmlns:p14="http://schemas.microsoft.com/office/powerpoint/2010/main" val="14017031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Vergleich der Zonen</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3B39726-9EC6-4759-9F91-03CBA874C2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405" y="2019552"/>
            <a:ext cx="4309325" cy="423065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7BB9DD9-82E9-491F-86FA-359A2095A7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0" y="2019552"/>
            <a:ext cx="4195692" cy="4230656"/>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FABD38AD-6859-425F-9C6A-9443962A89E3}"/>
              </a:ext>
            </a:extLst>
          </p:cNvPr>
          <p:cNvPicPr>
            <a:picLocks noChangeAspect="1"/>
          </p:cNvPicPr>
          <p:nvPr/>
        </p:nvPicPr>
        <p:blipFill rotWithShape="1">
          <a:blip r:embed="rId7"/>
          <a:srcRect b="5958"/>
          <a:stretch/>
        </p:blipFill>
        <p:spPr>
          <a:xfrm>
            <a:off x="438892" y="1884658"/>
            <a:ext cx="11753108" cy="4471692"/>
          </a:xfrm>
          <a:prstGeom prst="rect">
            <a:avLst/>
          </a:prstGeom>
        </p:spPr>
      </p:pic>
    </p:spTree>
    <p:extLst>
      <p:ext uri="{BB962C8B-B14F-4D97-AF65-F5344CB8AC3E}">
        <p14:creationId xmlns:p14="http://schemas.microsoft.com/office/powerpoint/2010/main" val="35542764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Zeitabstände</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graphicFrame>
        <p:nvGraphicFramePr>
          <p:cNvPr id="10" name="Textfeld 4">
            <a:extLst>
              <a:ext uri="{FF2B5EF4-FFF2-40B4-BE49-F238E27FC236}">
                <a16:creationId xmlns:a16="http://schemas.microsoft.com/office/drawing/2014/main" id="{AEA230AC-AF6B-41E9-8024-6ACF2B5AB7B3}"/>
              </a:ext>
            </a:extLst>
          </p:cNvPr>
          <p:cNvGraphicFramePr/>
          <p:nvPr>
            <p:extLst>
              <p:ext uri="{D42A27DB-BD31-4B8C-83A1-F6EECF244321}">
                <p14:modId xmlns:p14="http://schemas.microsoft.com/office/powerpoint/2010/main" val="521055969"/>
              </p:ext>
            </p:extLst>
          </p:nvPr>
        </p:nvGraphicFramePr>
        <p:xfrm>
          <a:off x="1270001" y="2155488"/>
          <a:ext cx="7426960" cy="23817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266" name="Picture 2" descr="Black time clock icon stock vector. Illustration of graphic - 117442258">
            <a:extLst>
              <a:ext uri="{FF2B5EF4-FFF2-40B4-BE49-F238E27FC236}">
                <a16:creationId xmlns:a16="http://schemas.microsoft.com/office/drawing/2014/main" id="{D79042CA-2F94-4CAB-B4EC-AF841CC3D9BC}"/>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69635" y="296149"/>
            <a:ext cx="1219392" cy="12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8532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Kumulative Funktionsverteilung (CDF)</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42" name="Picture 2" descr="chart-bell-curve-cumulative · Issue #3864 · Templarian/MaterialDesign ·  GitHub">
            <a:extLst>
              <a:ext uri="{FF2B5EF4-FFF2-40B4-BE49-F238E27FC236}">
                <a16:creationId xmlns:a16="http://schemas.microsoft.com/office/drawing/2014/main" id="{9FB39909-AE13-417E-A9FC-5A69F01B85E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extfeld 4">
            <a:extLst>
              <a:ext uri="{FF2B5EF4-FFF2-40B4-BE49-F238E27FC236}">
                <a16:creationId xmlns:a16="http://schemas.microsoft.com/office/drawing/2014/main" id="{B0BC963B-6A06-4F25-8534-21AE76919983}"/>
              </a:ext>
            </a:extLst>
          </p:cNvPr>
          <p:cNvGraphicFramePr/>
          <p:nvPr>
            <p:extLst>
              <p:ext uri="{D42A27DB-BD31-4B8C-83A1-F6EECF244321}">
                <p14:modId xmlns:p14="http://schemas.microsoft.com/office/powerpoint/2010/main" val="3151422625"/>
              </p:ext>
            </p:extLst>
          </p:nvPr>
        </p:nvGraphicFramePr>
        <p:xfrm>
          <a:off x="1364088" y="2238104"/>
          <a:ext cx="8806071" cy="31238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Grafik 4">
            <a:extLst>
              <a:ext uri="{FF2B5EF4-FFF2-40B4-BE49-F238E27FC236}">
                <a16:creationId xmlns:a16="http://schemas.microsoft.com/office/drawing/2014/main" id="{46707DEA-B0CC-4AA9-A8C4-61DDB30C0EE4}"/>
              </a:ext>
            </a:extLst>
          </p:cNvPr>
          <p:cNvPicPr>
            <a:picLocks noChangeAspect="1"/>
          </p:cNvPicPr>
          <p:nvPr/>
        </p:nvPicPr>
        <p:blipFill>
          <a:blip r:embed="rId10"/>
          <a:stretch>
            <a:fillRect/>
          </a:stretch>
        </p:blipFill>
        <p:spPr>
          <a:xfrm>
            <a:off x="1364088" y="4301216"/>
            <a:ext cx="8806072" cy="325761"/>
          </a:xfrm>
          <a:prstGeom prst="rect">
            <a:avLst/>
          </a:prstGeom>
        </p:spPr>
      </p:pic>
    </p:spTree>
    <p:extLst>
      <p:ext uri="{BB962C8B-B14F-4D97-AF65-F5344CB8AC3E}">
        <p14:creationId xmlns:p14="http://schemas.microsoft.com/office/powerpoint/2010/main" val="42561503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CDF </a:t>
            </a:r>
            <a:r>
              <a:rPr lang="de-DE" dirty="0"/>
              <a:t>Masse</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9220" name="Picture 4">
            <a:extLst>
              <a:ext uri="{FF2B5EF4-FFF2-40B4-BE49-F238E27FC236}">
                <a16:creationId xmlns:a16="http://schemas.microsoft.com/office/drawing/2014/main" id="{CB13400F-0F62-47DE-BA58-53168F71F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595"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82585C01-77F1-4403-BFA8-58B678C5C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120"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232807" y="448154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387080" y="448714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62AD96F1-65CB-4825-B7CB-2FF32D09B7A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41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CDF </a:t>
            </a:r>
            <a:r>
              <a:rPr lang="de-DE" dirty="0"/>
              <a:t>Geschwindigkeit</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314" name="Picture 2">
            <a:extLst>
              <a:ext uri="{FF2B5EF4-FFF2-40B4-BE49-F238E27FC236}">
                <a16:creationId xmlns:a16="http://schemas.microsoft.com/office/drawing/2014/main" id="{675A26F4-4091-49FF-BA93-F6C1C4EB7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79"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50FE373E-6115-45FB-B695-313273D724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573"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635724" y="4876800"/>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931099" y="4876800"/>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333405EB-F9F1-4F23-AD8D-7A7C7CE5321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591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CDF </a:t>
            </a:r>
            <a:r>
              <a:rPr lang="de-DE" dirty="0"/>
              <a:t>Zeitabstand</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2290" name="Picture 2">
            <a:extLst>
              <a:ext uri="{FF2B5EF4-FFF2-40B4-BE49-F238E27FC236}">
                <a16:creationId xmlns:a16="http://schemas.microsoft.com/office/drawing/2014/main" id="{D4A3CF6D-1B0E-4EDC-AA6F-4DEE0C36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40"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1FB0C77-9014-4169-8877-CC74488B0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984"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EE516677-1724-4FF7-8C9B-1A29F2D7E83D}"/>
              </a:ext>
            </a:extLst>
          </p:cNvPr>
          <p:cNvSpPr txBox="1"/>
          <p:nvPr/>
        </p:nvSpPr>
        <p:spPr>
          <a:xfrm>
            <a:off x="3635724" y="424019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6" name="Textfeld 15">
            <a:extLst>
              <a:ext uri="{FF2B5EF4-FFF2-40B4-BE49-F238E27FC236}">
                <a16:creationId xmlns:a16="http://schemas.microsoft.com/office/drawing/2014/main" id="{F4F6A165-B2EC-4B74-B2AF-E25467EFE45D}"/>
              </a:ext>
            </a:extLst>
          </p:cNvPr>
          <p:cNvSpPr txBox="1"/>
          <p:nvPr/>
        </p:nvSpPr>
        <p:spPr>
          <a:xfrm>
            <a:off x="8931099" y="4240192"/>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7" name="Picture 2" descr="chart-bell-curve-cumulative · Issue #3864 · Templarian/MaterialDesign ·  GitHub">
            <a:extLst>
              <a:ext uri="{FF2B5EF4-FFF2-40B4-BE49-F238E27FC236}">
                <a16:creationId xmlns:a16="http://schemas.microsoft.com/office/drawing/2014/main" id="{23A98CD7-59C9-46D2-8B64-47BB50ABEBC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479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Monte Carlo Simulation</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6" name="Grafik 5">
            <a:extLst>
              <a:ext uri="{FF2B5EF4-FFF2-40B4-BE49-F238E27FC236}">
                <a16:creationId xmlns:a16="http://schemas.microsoft.com/office/drawing/2014/main" id="{074256C8-95BE-4650-B6A4-29386038C6CC}"/>
              </a:ext>
            </a:extLst>
          </p:cNvPr>
          <p:cNvPicPr>
            <a:picLocks noChangeAspect="1"/>
          </p:cNvPicPr>
          <p:nvPr/>
        </p:nvPicPr>
        <p:blipFill>
          <a:blip r:embed="rId4"/>
          <a:stretch>
            <a:fillRect/>
          </a:stretch>
        </p:blipFill>
        <p:spPr>
          <a:xfrm>
            <a:off x="2989555" y="5122679"/>
            <a:ext cx="5981700" cy="809625"/>
          </a:xfrm>
          <a:prstGeom prst="rect">
            <a:avLst/>
          </a:prstGeom>
          <a:ln>
            <a:solidFill>
              <a:schemeClr val="tx1"/>
            </a:solidFill>
          </a:ln>
        </p:spPr>
      </p:pic>
      <p:pic>
        <p:nvPicPr>
          <p:cNvPr id="17" name="Picture 2" descr="Icon Simulation #258098 - Free Icons Library">
            <a:extLst>
              <a:ext uri="{FF2B5EF4-FFF2-40B4-BE49-F238E27FC236}">
                <a16:creationId xmlns:a16="http://schemas.microsoft.com/office/drawing/2014/main" id="{81FC1DFC-B10C-4E4E-8FD5-4D8591937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extfeld 4">
            <a:extLst>
              <a:ext uri="{FF2B5EF4-FFF2-40B4-BE49-F238E27FC236}">
                <a16:creationId xmlns:a16="http://schemas.microsoft.com/office/drawing/2014/main" id="{7F025738-322E-4296-A066-59A89C96812B}"/>
              </a:ext>
            </a:extLst>
          </p:cNvPr>
          <p:cNvGraphicFramePr/>
          <p:nvPr>
            <p:extLst>
              <p:ext uri="{D42A27DB-BD31-4B8C-83A1-F6EECF244321}">
                <p14:modId xmlns:p14="http://schemas.microsoft.com/office/powerpoint/2010/main" val="3522294540"/>
              </p:ext>
            </p:extLst>
          </p:nvPr>
        </p:nvGraphicFramePr>
        <p:xfrm>
          <a:off x="1283848" y="2200904"/>
          <a:ext cx="8832425" cy="25432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46878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Anpassung der Zeitabstände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3" name="Picture 2" descr="Icon Simulation #258098 - Free Icons Library">
            <a:extLst>
              <a:ext uri="{FF2B5EF4-FFF2-40B4-BE49-F238E27FC236}">
                <a16:creationId xmlns:a16="http://schemas.microsoft.com/office/drawing/2014/main" id="{0D7C9258-F99C-4A0D-820B-1E4522BA4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F1BE7673-6D67-40C4-9171-E1A4CE640E2C}"/>
              </a:ext>
            </a:extLst>
          </p:cNvPr>
          <p:cNvGraphicFramePr/>
          <p:nvPr>
            <p:extLst>
              <p:ext uri="{D42A27DB-BD31-4B8C-83A1-F6EECF244321}">
                <p14:modId xmlns:p14="http://schemas.microsoft.com/office/powerpoint/2010/main" val="214334011"/>
              </p:ext>
            </p:extLst>
          </p:nvPr>
        </p:nvGraphicFramePr>
        <p:xfrm>
          <a:off x="1270000" y="2249856"/>
          <a:ext cx="8832425" cy="25432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72412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Anzahl simulierte Jahre</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2100833089"/>
              </p:ext>
            </p:extLst>
          </p:nvPr>
        </p:nvGraphicFramePr>
        <p:xfrm>
          <a:off x="1270000" y="2226833"/>
          <a:ext cx="8832425" cy="35822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982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4" name="Grafik 13">
            <a:extLst>
              <a:ext uri="{FF2B5EF4-FFF2-40B4-BE49-F238E27FC236}">
                <a16:creationId xmlns:a16="http://schemas.microsoft.com/office/drawing/2014/main" id="{A96365AE-4887-4FC6-8580-5B4AB29338F8}"/>
              </a:ext>
            </a:extLst>
          </p:cNvPr>
          <p:cNvPicPr>
            <a:picLocks noChangeAspect="1"/>
          </p:cNvPicPr>
          <p:nvPr/>
        </p:nvPicPr>
        <p:blipFill>
          <a:blip r:embed="rId4">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728003" y="280537"/>
            <a:ext cx="7284719" cy="6577463"/>
          </a:xfrm>
          <a:prstGeom prst="rect">
            <a:avLst/>
          </a:prstGeom>
        </p:spPr>
      </p:pic>
      <p:pic>
        <p:nvPicPr>
          <p:cNvPr id="13" name="Picture 2" descr="Icon Simulation #258098 - Free Icons Library">
            <a:extLst>
              <a:ext uri="{FF2B5EF4-FFF2-40B4-BE49-F238E27FC236}">
                <a16:creationId xmlns:a16="http://schemas.microsoft.com/office/drawing/2014/main" id="{FB09F3CF-0547-423D-837B-5F6E00FF2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extfeld 4">
            <a:extLst>
              <a:ext uri="{FF2B5EF4-FFF2-40B4-BE49-F238E27FC236}">
                <a16:creationId xmlns:a16="http://schemas.microsoft.com/office/drawing/2014/main" id="{6F4EDB3B-FFB6-474B-8993-A5178E161610}"/>
              </a:ext>
            </a:extLst>
          </p:cNvPr>
          <p:cNvGraphicFramePr/>
          <p:nvPr>
            <p:extLst>
              <p:ext uri="{D42A27DB-BD31-4B8C-83A1-F6EECF244321}">
                <p14:modId xmlns:p14="http://schemas.microsoft.com/office/powerpoint/2010/main" val="2873906350"/>
              </p:ext>
            </p:extLst>
          </p:nvPr>
        </p:nvGraphicFramePr>
        <p:xfrm>
          <a:off x="8469014" y="2784196"/>
          <a:ext cx="3123260" cy="15701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15838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dirty="0">
                <a:solidFill>
                  <a:schemeClr val="tx1"/>
                </a:solidFill>
              </a:rPr>
              <a:t>Ausgangslage</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996304548"/>
              </p:ext>
            </p:extLst>
          </p:nvPr>
        </p:nvGraphicFramePr>
        <p:xfrm>
          <a:off x="1207931" y="2394857"/>
          <a:ext cx="7739300" cy="34877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Foliennummernplatzhalter 7">
            <a:extLst>
              <a:ext uri="{FF2B5EF4-FFF2-40B4-BE49-F238E27FC236}">
                <a16:creationId xmlns:a16="http://schemas.microsoft.com/office/drawing/2014/main" id="{6CE49F38-4F7F-4811-ACAA-4F4A01374D8D}"/>
              </a:ext>
            </a:extLst>
          </p:cNvPr>
          <p:cNvSpPr>
            <a:spLocks noGrp="1"/>
          </p:cNvSpPr>
          <p:nvPr>
            <p:ph type="sldNum" sz="quarter" idx="12"/>
          </p:nvPr>
        </p:nvSpPr>
        <p:spPr/>
        <p:txBody>
          <a:bodyPr/>
          <a:lstStyle/>
          <a:p>
            <a:pPr algn="l"/>
            <a:fld id="{FAEF9944-A4F6-4C59-AEBD-678D6480B8EA}" type="slidenum">
              <a:rPr lang="en-US" smtClean="0"/>
              <a:pPr algn="l"/>
              <a:t>2</a:t>
            </a:fld>
            <a:endParaRPr lang="en-US" dirty="0"/>
          </a:p>
        </p:txBody>
      </p:sp>
      <p:sp>
        <p:nvSpPr>
          <p:cNvPr id="42" name="Oval 21">
            <a:extLst>
              <a:ext uri="{FF2B5EF4-FFF2-40B4-BE49-F238E27FC236}">
                <a16:creationId xmlns:a16="http://schemas.microsoft.com/office/drawing/2014/main" id="{2C7471BF-7C57-45CD-9F80-94CF8EF49581}"/>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44" name="Picture 6" descr="Organisations- &amp;amp; Teamentwickung - Dr Ohnesorge Institut">
            <a:extLst>
              <a:ext uri="{FF2B5EF4-FFF2-40B4-BE49-F238E27FC236}">
                <a16:creationId xmlns:a16="http://schemas.microsoft.com/office/drawing/2014/main" id="{38910CDD-7F75-4601-A26C-577BD5F57E04}"/>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2667" b="90000" l="10000" r="90000">
                        <a14:foregroundMark x1="51538" y1="57667" x2="51538" y2="57667"/>
                        <a14:foregroundMark x1="49423" y1="36667" x2="49423" y2="36667"/>
                        <a14:foregroundMark x1="54808" y1="38000" x2="54808" y2="38000"/>
                        <a14:foregroundMark x1="49423" y1="80667" x2="49423" y2="80667"/>
                        <a14:foregroundMark x1="49231" y1="85667" x2="49231" y2="85667"/>
                        <a14:foregroundMark x1="50000" y1="90333" x2="50000" y2="90333"/>
                        <a14:foregroundMark x1="33846" y1="70000" x2="33846" y2="70000"/>
                        <a14:foregroundMark x1="40577" y1="67000" x2="40577" y2="67000"/>
                        <a14:foregroundMark x1="40385" y1="69333" x2="40385" y2="69333"/>
                        <a14:foregroundMark x1="40192" y1="72667" x2="40192" y2="72667"/>
                        <a14:foregroundMark x1="60000" y1="67000" x2="60000" y2="67000"/>
                        <a14:foregroundMark x1="60000" y1="70333" x2="60000" y2="70333"/>
                        <a14:foregroundMark x1="59423" y1="72333" x2="59423" y2="72333"/>
                        <a14:foregroundMark x1="62692" y1="70667" x2="62692" y2="70667"/>
                        <a14:foregroundMark x1="66538" y1="69333" x2="66538" y2="69333"/>
                        <a14:foregroundMark x1="68654" y1="51333" x2="68654" y2="51333"/>
                        <a14:foregroundMark x1="30962" y1="50000" x2="30962" y2="50000"/>
                        <a14:foregroundMark x1="31923" y1="36333" x2="31923" y2="36333"/>
                        <a14:foregroundMark x1="34423" y1="20000" x2="34423" y2="20000"/>
                        <a14:foregroundMark x1="41154" y1="8333" x2="41154" y2="8333"/>
                        <a14:foregroundMark x1="50192" y1="2667" x2="50192" y2="2667"/>
                        <a14:foregroundMark x1="59423" y1="8000" x2="59423" y2="8000"/>
                        <a14:foregroundMark x1="65385" y1="21000" x2="65385" y2="21000"/>
                        <a14:foregroundMark x1="68654" y1="36333" x2="68654" y2="36333"/>
                      </a14:backgroundRemoval>
                    </a14:imgEffect>
                  </a14:imgLayer>
                </a14:imgProps>
              </a:ext>
              <a:ext uri="{28A0092B-C50C-407E-A947-70E740481C1C}">
                <a14:useLocalDpi xmlns:a14="http://schemas.microsoft.com/office/drawing/2010/main" val="0"/>
              </a:ext>
            </a:extLst>
          </a:blip>
          <a:srcRect/>
          <a:stretch>
            <a:fillRect/>
          </a:stretch>
        </p:blipFill>
        <p:spPr bwMode="auto">
          <a:xfrm>
            <a:off x="10317605" y="408695"/>
            <a:ext cx="1723452" cy="99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18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Verkehr</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Inhaltsplatzhalter 5">
            <a:extLst>
              <a:ext uri="{FF2B5EF4-FFF2-40B4-BE49-F238E27FC236}">
                <a16:creationId xmlns:a16="http://schemas.microsoft.com/office/drawing/2014/main" id="{11FBD9C9-9E3A-4990-961F-819F4D411035}"/>
              </a:ext>
            </a:extLst>
          </p:cNvPr>
          <p:cNvPicPr>
            <a:picLocks noGrp="1" noChangeAspect="1"/>
          </p:cNvPicPr>
          <p:nvPr>
            <p:ph idx="1"/>
          </p:nvPr>
        </p:nvPicPr>
        <p:blipFill>
          <a:blip r:embed="rId4"/>
          <a:stretch>
            <a:fillRect/>
          </a:stretch>
        </p:blipFill>
        <p:spPr>
          <a:xfrm>
            <a:off x="669372" y="2487635"/>
            <a:ext cx="10853255" cy="3006062"/>
          </a:xfrm>
        </p:spPr>
      </p:pic>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sp>
        <p:nvSpPr>
          <p:cNvPr id="14" name="Rechteck 13">
            <a:extLst>
              <a:ext uri="{FF2B5EF4-FFF2-40B4-BE49-F238E27FC236}">
                <a16:creationId xmlns:a16="http://schemas.microsoft.com/office/drawing/2014/main" id="{83690060-6D20-4372-A38E-7C7872624B6B}"/>
              </a:ext>
            </a:extLst>
          </p:cNvPr>
          <p:cNvSpPr/>
          <p:nvPr/>
        </p:nvSpPr>
        <p:spPr>
          <a:xfrm>
            <a:off x="10129520" y="5135880"/>
            <a:ext cx="965200" cy="23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6" name="Textfeld 15">
            <a:extLst>
              <a:ext uri="{FF2B5EF4-FFF2-40B4-BE49-F238E27FC236}">
                <a16:creationId xmlns:a16="http://schemas.microsoft.com/office/drawing/2014/main" id="{163BDC18-E1D8-4F0A-98FC-6BA9A7FD4967}"/>
              </a:ext>
            </a:extLst>
          </p:cNvPr>
          <p:cNvSpPr txBox="1"/>
          <p:nvPr/>
        </p:nvSpPr>
        <p:spPr>
          <a:xfrm>
            <a:off x="10088880" y="5069169"/>
            <a:ext cx="965200" cy="369332"/>
          </a:xfrm>
          <a:prstGeom prst="rect">
            <a:avLst/>
          </a:prstGeom>
          <a:noFill/>
        </p:spPr>
        <p:txBody>
          <a:bodyPr wrap="square" rtlCol="0">
            <a:spAutoFit/>
          </a:bodyPr>
          <a:lstStyle/>
          <a:p>
            <a:r>
              <a:rPr lang="de-CH" dirty="0">
                <a:solidFill>
                  <a:schemeClr val="bg2">
                    <a:lumMod val="25000"/>
                  </a:schemeClr>
                </a:solidFill>
                <a:latin typeface="Arial "/>
                <a:ea typeface="Cambria" panose="02040503050406030204" pitchFamily="18" charset="0"/>
                <a:cs typeface="Arabic Typesetting" panose="020B0604020202020204" pitchFamily="66" charset="-78"/>
              </a:rPr>
              <a:t>0.0376</a:t>
            </a:r>
          </a:p>
        </p:txBody>
      </p:sp>
    </p:spTree>
    <p:extLst>
      <p:ext uri="{BB962C8B-B14F-4D97-AF65-F5344CB8AC3E}">
        <p14:creationId xmlns:p14="http://schemas.microsoft.com/office/powerpoint/2010/main" val="1894581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Verkehr</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pic>
        <p:nvPicPr>
          <p:cNvPr id="6" name="Grafik 5">
            <a:extLst>
              <a:ext uri="{FF2B5EF4-FFF2-40B4-BE49-F238E27FC236}">
                <a16:creationId xmlns:a16="http://schemas.microsoft.com/office/drawing/2014/main" id="{80B013AF-E3B2-4C43-8145-41694BC7A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469" y="1916119"/>
            <a:ext cx="8132772" cy="4149995"/>
          </a:xfrm>
          <a:prstGeom prst="rect">
            <a:avLst/>
          </a:prstGeom>
        </p:spPr>
      </p:pic>
      <p:graphicFrame>
        <p:nvGraphicFramePr>
          <p:cNvPr id="14" name="Textfeld 4">
            <a:extLst>
              <a:ext uri="{FF2B5EF4-FFF2-40B4-BE49-F238E27FC236}">
                <a16:creationId xmlns:a16="http://schemas.microsoft.com/office/drawing/2014/main" id="{3656C731-5C6D-4E5A-B3AB-EC5D69AECBCE}"/>
              </a:ext>
            </a:extLst>
          </p:cNvPr>
          <p:cNvGraphicFramePr/>
          <p:nvPr>
            <p:extLst>
              <p:ext uri="{D42A27DB-BD31-4B8C-83A1-F6EECF244321}">
                <p14:modId xmlns:p14="http://schemas.microsoft.com/office/powerpoint/2010/main" val="3055874370"/>
              </p:ext>
            </p:extLst>
          </p:nvPr>
        </p:nvGraphicFramePr>
        <p:xfrm>
          <a:off x="6850627" y="4416669"/>
          <a:ext cx="3100198" cy="11235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951333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sp>
        <p:nvSpPr>
          <p:cNvPr id="17" name="Titel 1">
            <a:extLst>
              <a:ext uri="{FF2B5EF4-FFF2-40B4-BE49-F238E27FC236}">
                <a16:creationId xmlns:a16="http://schemas.microsoft.com/office/drawing/2014/main" id="{5E473153-E6D7-42B1-A6B6-5EDBD27A65FD}"/>
              </a:ext>
            </a:extLst>
          </p:cNvPr>
          <p:cNvSpPr>
            <a:spLocks noGrp="1"/>
          </p:cNvSpPr>
          <p:nvPr>
            <p:ph type="title"/>
          </p:nvPr>
        </p:nvSpPr>
        <p:spPr>
          <a:xfrm>
            <a:off x="1422400" y="1313466"/>
            <a:ext cx="9420811" cy="755053"/>
          </a:xfrm>
        </p:spPr>
        <p:txBody>
          <a:bodyPr>
            <a:normAutofit/>
          </a:bodyPr>
          <a:lstStyle/>
          <a:p>
            <a:r>
              <a:rPr lang="de-DE" dirty="0">
                <a:solidFill>
                  <a:schemeClr val="tx1"/>
                </a:solidFill>
              </a:rPr>
              <a:t>Die Beichte</a:t>
            </a:r>
            <a:endParaRPr lang="de-CH" dirty="0">
              <a:solidFill>
                <a:schemeClr val="tx1"/>
              </a:solidFill>
            </a:endParaRPr>
          </a:p>
        </p:txBody>
      </p:sp>
      <p:pic>
        <p:nvPicPr>
          <p:cNvPr id="20" name="Grafik 19">
            <a:extLst>
              <a:ext uri="{FF2B5EF4-FFF2-40B4-BE49-F238E27FC236}">
                <a16:creationId xmlns:a16="http://schemas.microsoft.com/office/drawing/2014/main" id="{8B7C292C-7709-4A12-B327-BD76CF5349BF}"/>
              </a:ext>
            </a:extLst>
          </p:cNvPr>
          <p:cNvPicPr>
            <a:picLocks noChangeAspect="1"/>
          </p:cNvPicPr>
          <p:nvPr/>
        </p:nvPicPr>
        <p:blipFill>
          <a:blip r:embed="rId4"/>
          <a:stretch>
            <a:fillRect/>
          </a:stretch>
        </p:blipFill>
        <p:spPr>
          <a:xfrm>
            <a:off x="4334964" y="4603750"/>
            <a:ext cx="6019800" cy="1447800"/>
          </a:xfrm>
          <a:prstGeom prst="rect">
            <a:avLst/>
          </a:prstGeom>
        </p:spPr>
      </p:pic>
      <p:pic>
        <p:nvPicPr>
          <p:cNvPr id="22" name="Grafik 21">
            <a:extLst>
              <a:ext uri="{FF2B5EF4-FFF2-40B4-BE49-F238E27FC236}">
                <a16:creationId xmlns:a16="http://schemas.microsoft.com/office/drawing/2014/main" id="{4A463378-3290-40FF-97E1-E34C808AC664}"/>
              </a:ext>
            </a:extLst>
          </p:cNvPr>
          <p:cNvPicPr>
            <a:picLocks noChangeAspect="1"/>
          </p:cNvPicPr>
          <p:nvPr/>
        </p:nvPicPr>
        <p:blipFill>
          <a:blip r:embed="rId5"/>
          <a:stretch>
            <a:fillRect/>
          </a:stretch>
        </p:blipFill>
        <p:spPr>
          <a:xfrm>
            <a:off x="4334964" y="2321868"/>
            <a:ext cx="5276850" cy="1438275"/>
          </a:xfrm>
          <a:prstGeom prst="rect">
            <a:avLst/>
          </a:prstGeom>
        </p:spPr>
      </p:pic>
      <p:sp>
        <p:nvSpPr>
          <p:cNvPr id="23" name="Textfeld 22">
            <a:extLst>
              <a:ext uri="{FF2B5EF4-FFF2-40B4-BE49-F238E27FC236}">
                <a16:creationId xmlns:a16="http://schemas.microsoft.com/office/drawing/2014/main" id="{68C3EC62-16D7-4CBA-B518-684AD9C3629C}"/>
              </a:ext>
            </a:extLst>
          </p:cNvPr>
          <p:cNvSpPr txBox="1"/>
          <p:nvPr/>
        </p:nvSpPr>
        <p:spPr>
          <a:xfrm>
            <a:off x="1427930" y="2610119"/>
            <a:ext cx="882421" cy="430887"/>
          </a:xfrm>
          <a:prstGeom prst="rect">
            <a:avLst/>
          </a:prstGeom>
          <a:noFill/>
        </p:spPr>
        <p:txBody>
          <a:bodyPr wrap="none" rtlCol="0">
            <a:spAutoFit/>
          </a:bodyPr>
          <a:lstStyle/>
          <a:p>
            <a:r>
              <a:rPr lang="de-DE" sz="2200" dirty="0"/>
              <a:t>Falsch</a:t>
            </a:r>
            <a:endParaRPr lang="de-CH" sz="2200" dirty="0"/>
          </a:p>
        </p:txBody>
      </p:sp>
      <p:sp>
        <p:nvSpPr>
          <p:cNvPr id="24" name="Textfeld 23">
            <a:extLst>
              <a:ext uri="{FF2B5EF4-FFF2-40B4-BE49-F238E27FC236}">
                <a16:creationId xmlns:a16="http://schemas.microsoft.com/office/drawing/2014/main" id="{8E64AA53-A0E5-4D55-A113-32A2BA9C6FCF}"/>
              </a:ext>
            </a:extLst>
          </p:cNvPr>
          <p:cNvSpPr txBox="1"/>
          <p:nvPr/>
        </p:nvSpPr>
        <p:spPr>
          <a:xfrm>
            <a:off x="1390196" y="4896763"/>
            <a:ext cx="957891" cy="430887"/>
          </a:xfrm>
          <a:prstGeom prst="rect">
            <a:avLst/>
          </a:prstGeom>
          <a:noFill/>
        </p:spPr>
        <p:txBody>
          <a:bodyPr wrap="none" rtlCol="0">
            <a:spAutoFit/>
          </a:bodyPr>
          <a:lstStyle/>
          <a:p>
            <a:r>
              <a:rPr lang="de-DE" sz="2200" dirty="0"/>
              <a:t>Richtig</a:t>
            </a:r>
            <a:endParaRPr lang="de-CH" sz="2200" dirty="0"/>
          </a:p>
        </p:txBody>
      </p:sp>
      <p:pic>
        <p:nvPicPr>
          <p:cNvPr id="21506" name="Picture 2" descr="Amazon.com: PRAYING HANDS Prayer Religious Church 8.5&amp;quot; x 11&amp;quot; Stencil Sheet  NEW S499 : Handmade Products">
            <a:extLst>
              <a:ext uri="{FF2B5EF4-FFF2-40B4-BE49-F238E27FC236}">
                <a16:creationId xmlns:a16="http://schemas.microsoft.com/office/drawing/2014/main" id="{33483296-6DAA-457F-94FC-D0A59C66521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1854" y="434220"/>
            <a:ext cx="974953" cy="97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949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Fazit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r>
              <a:rPr lang="en-US" sz="1737" dirty="0">
                <a:latin typeface="+mn-lt"/>
              </a:rPr>
              <a:t>&lt;</a:t>
            </a: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21" name="Textfeld 4">
            <a:extLst>
              <a:ext uri="{FF2B5EF4-FFF2-40B4-BE49-F238E27FC236}">
                <a16:creationId xmlns:a16="http://schemas.microsoft.com/office/drawing/2014/main" id="{9261DB5F-8F97-4417-B0CA-4025E8B27617}"/>
              </a:ext>
            </a:extLst>
          </p:cNvPr>
          <p:cNvGraphicFramePr/>
          <p:nvPr>
            <p:extLst>
              <p:ext uri="{D42A27DB-BD31-4B8C-83A1-F6EECF244321}">
                <p14:modId xmlns:p14="http://schemas.microsoft.com/office/powerpoint/2010/main" val="478583767"/>
              </p:ext>
            </p:extLst>
          </p:nvPr>
        </p:nvGraphicFramePr>
        <p:xfrm>
          <a:off x="1270000" y="2446625"/>
          <a:ext cx="7884758" cy="1118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3219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err="1">
                <a:solidFill>
                  <a:schemeClr val="tx1"/>
                </a:solidFill>
              </a:rPr>
              <a:t>Learnings</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endParaRPr lang="en-US" sz="1737">
              <a:latin typeface="+mn-lt"/>
            </a:endParaRP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14" name="Textfeld 4">
            <a:extLst>
              <a:ext uri="{FF2B5EF4-FFF2-40B4-BE49-F238E27FC236}">
                <a16:creationId xmlns:a16="http://schemas.microsoft.com/office/drawing/2014/main" id="{73C876AC-C9AA-4CFE-8340-88B85FB014F4}"/>
              </a:ext>
            </a:extLst>
          </p:cNvPr>
          <p:cNvGraphicFramePr/>
          <p:nvPr>
            <p:extLst>
              <p:ext uri="{D42A27DB-BD31-4B8C-83A1-F6EECF244321}">
                <p14:modId xmlns:p14="http://schemas.microsoft.com/office/powerpoint/2010/main" val="4212591022"/>
              </p:ext>
            </p:extLst>
          </p:nvPr>
        </p:nvGraphicFramePr>
        <p:xfrm>
          <a:off x="1270000" y="2446624"/>
          <a:ext cx="7895515" cy="2792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4067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408862" y="5819921"/>
            <a:ext cx="3635385" cy="351304"/>
          </a:xfrm>
        </p:spPr>
        <p:txBody>
          <a:bodyPr anchor="t">
            <a:normAutofit fontScale="92500" lnSpcReduction="20000"/>
          </a:bodyPr>
          <a:lstStyle/>
          <a:p>
            <a:pPr algn="ctr"/>
            <a:r>
              <a:rPr lang="de-DE" b="1" dirty="0">
                <a:solidFill>
                  <a:schemeClr val="bg1"/>
                </a:solidFill>
              </a:rPr>
              <a:t>Die Strasse wird geschlossen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25</a:t>
            </a:fld>
            <a:endParaRPr lang="en-US" dirty="0"/>
          </a:p>
        </p:txBody>
      </p:sp>
    </p:spTree>
    <p:extLst>
      <p:ext uri="{BB962C8B-B14F-4D97-AF65-F5344CB8AC3E}">
        <p14:creationId xmlns:p14="http://schemas.microsoft.com/office/powerpoint/2010/main" val="11373040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dirty="0">
                <a:solidFill>
                  <a:schemeClr val="tx1"/>
                </a:solidFill>
              </a:rPr>
              <a:t>Teamarbeit</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165085591"/>
              </p:ext>
            </p:extLst>
          </p:nvPr>
        </p:nvGraphicFramePr>
        <p:xfrm>
          <a:off x="1270000" y="2394857"/>
          <a:ext cx="7734663"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22530" name="Picture 2">
            <a:extLst>
              <a:ext uri="{FF2B5EF4-FFF2-40B4-BE49-F238E27FC236}">
                <a16:creationId xmlns:a16="http://schemas.microsoft.com/office/drawing/2014/main" id="{45BF03C2-77D7-4F94-891E-8B8D63A62B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1804" y="528318"/>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103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t>V</a:t>
            </a:r>
            <a:r>
              <a:rPr lang="de-CH" dirty="0" err="1"/>
              <a:t>orbereitung</a:t>
            </a:r>
            <a:r>
              <a:rPr lang="de-CH" dirty="0"/>
              <a:t> der Daten</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2300145342"/>
              </p:ext>
            </p:extLst>
          </p:nvPr>
        </p:nvGraphicFramePr>
        <p:xfrm>
          <a:off x="1270000" y="2348184"/>
          <a:ext cx="4493222"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5" name="Grafik 14">
            <a:extLst>
              <a:ext uri="{FF2B5EF4-FFF2-40B4-BE49-F238E27FC236}">
                <a16:creationId xmlns:a16="http://schemas.microsoft.com/office/drawing/2014/main" id="{03CAF7EA-7A7A-406E-9BD0-47A06DBA67FE}"/>
              </a:ext>
            </a:extLst>
          </p:cNvPr>
          <p:cNvPicPr>
            <a:picLocks noChangeAspect="1"/>
          </p:cNvPicPr>
          <p:nvPr/>
        </p:nvPicPr>
        <p:blipFill>
          <a:blip r:embed="rId9"/>
          <a:stretch>
            <a:fillRect/>
          </a:stretch>
        </p:blipFill>
        <p:spPr>
          <a:xfrm>
            <a:off x="6096000" y="2273216"/>
            <a:ext cx="4493221" cy="1855896"/>
          </a:xfrm>
          <a:prstGeom prst="rect">
            <a:avLst/>
          </a:prstGeom>
          <a:ln>
            <a:solidFill>
              <a:schemeClr val="tx1"/>
            </a:solidFill>
          </a:ln>
        </p:spPr>
      </p:pic>
      <p:pic>
        <p:nvPicPr>
          <p:cNvPr id="13" name="Grafik 12">
            <a:extLst>
              <a:ext uri="{FF2B5EF4-FFF2-40B4-BE49-F238E27FC236}">
                <a16:creationId xmlns:a16="http://schemas.microsoft.com/office/drawing/2014/main" id="{0BD602F9-DFE4-4242-BA2E-F538EA31CDBF}"/>
              </a:ext>
            </a:extLst>
          </p:cNvPr>
          <p:cNvPicPr>
            <a:picLocks noChangeAspect="1"/>
          </p:cNvPicPr>
          <p:nvPr/>
        </p:nvPicPr>
        <p:blipFill>
          <a:blip r:embed="rId10"/>
          <a:stretch>
            <a:fillRect/>
          </a:stretch>
        </p:blipFill>
        <p:spPr>
          <a:xfrm>
            <a:off x="7008090" y="3524660"/>
            <a:ext cx="4675003" cy="1646256"/>
          </a:xfrm>
          <a:prstGeom prst="rect">
            <a:avLst/>
          </a:prstGeom>
          <a:ln>
            <a:solidFill>
              <a:schemeClr val="tx1"/>
            </a:solidFill>
          </a:ln>
        </p:spPr>
      </p:pic>
      <p:pic>
        <p:nvPicPr>
          <p:cNvPr id="16" name="Picture 2" descr="Data wrangling with OpenRefine, PoolParty and SPARQL - Enabling  multi-language thesaurus in PoolParty - Semantic Web Company">
            <a:extLst>
              <a:ext uri="{FF2B5EF4-FFF2-40B4-BE49-F238E27FC236}">
                <a16:creationId xmlns:a16="http://schemas.microsoft.com/office/drawing/2014/main" id="{28ED9538-A8BF-482F-8ACE-AE2EF3919DED}"/>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988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t>V</a:t>
            </a:r>
            <a:r>
              <a:rPr lang="de-CH" dirty="0" err="1"/>
              <a:t>orbereitung</a:t>
            </a:r>
            <a:r>
              <a:rPr lang="de-CH" dirty="0"/>
              <a:t> der Daten</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713345321"/>
              </p:ext>
            </p:extLst>
          </p:nvPr>
        </p:nvGraphicFramePr>
        <p:xfrm>
          <a:off x="1270000" y="2318048"/>
          <a:ext cx="4493222" cy="34833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5" name="Grafik 4">
            <a:extLst>
              <a:ext uri="{FF2B5EF4-FFF2-40B4-BE49-F238E27FC236}">
                <a16:creationId xmlns:a16="http://schemas.microsoft.com/office/drawing/2014/main" id="{6B2EC632-DD67-42A1-9B53-5CD3A87BB0F1}"/>
              </a:ext>
            </a:extLst>
          </p:cNvPr>
          <p:cNvPicPr>
            <a:picLocks noChangeAspect="1"/>
          </p:cNvPicPr>
          <p:nvPr/>
        </p:nvPicPr>
        <p:blipFill>
          <a:blip r:embed="rId9"/>
          <a:stretch>
            <a:fillRect/>
          </a:stretch>
        </p:blipFill>
        <p:spPr>
          <a:xfrm>
            <a:off x="5980405" y="2069413"/>
            <a:ext cx="4547758" cy="3375740"/>
          </a:xfrm>
          <a:prstGeom prst="rect">
            <a:avLst/>
          </a:prstGeom>
          <a:ln>
            <a:solidFill>
              <a:schemeClr val="tx1"/>
            </a:solidFill>
          </a:ln>
        </p:spPr>
      </p:pic>
      <p:pic>
        <p:nvPicPr>
          <p:cNvPr id="11" name="Grafik 10">
            <a:extLst>
              <a:ext uri="{FF2B5EF4-FFF2-40B4-BE49-F238E27FC236}">
                <a16:creationId xmlns:a16="http://schemas.microsoft.com/office/drawing/2014/main" id="{1AB548C9-9A59-4A06-98B9-1188451A63E3}"/>
              </a:ext>
            </a:extLst>
          </p:cNvPr>
          <p:cNvPicPr>
            <a:picLocks noChangeAspect="1"/>
          </p:cNvPicPr>
          <p:nvPr/>
        </p:nvPicPr>
        <p:blipFill>
          <a:blip r:embed="rId10"/>
          <a:stretch>
            <a:fillRect/>
          </a:stretch>
        </p:blipFill>
        <p:spPr>
          <a:xfrm>
            <a:off x="7465670" y="3093946"/>
            <a:ext cx="4123391" cy="2971267"/>
          </a:xfrm>
          <a:prstGeom prst="rect">
            <a:avLst/>
          </a:prstGeom>
          <a:ln>
            <a:solidFill>
              <a:schemeClr val="tx1"/>
            </a:solidFill>
          </a:ln>
        </p:spPr>
      </p:pic>
      <p:pic>
        <p:nvPicPr>
          <p:cNvPr id="14" name="Picture 2" descr="Data wrangling with OpenRefine, PoolParty and SPARQL - Enabling  multi-language thesaurus in PoolParty - Semantic Web Company">
            <a:extLst>
              <a:ext uri="{FF2B5EF4-FFF2-40B4-BE49-F238E27FC236}">
                <a16:creationId xmlns:a16="http://schemas.microsoft.com/office/drawing/2014/main" id="{CC998A81-0B24-4B05-8E61-FF9924EA96E8}"/>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54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dirty="0"/>
              <a:t>Vorbereitung der Daten</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620126317"/>
              </p:ext>
            </p:extLst>
          </p:nvPr>
        </p:nvGraphicFramePr>
        <p:xfrm>
          <a:off x="1270000" y="2439971"/>
          <a:ext cx="5987326" cy="16646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6" name="Grafik 5">
            <a:extLst>
              <a:ext uri="{FF2B5EF4-FFF2-40B4-BE49-F238E27FC236}">
                <a16:creationId xmlns:a16="http://schemas.microsoft.com/office/drawing/2014/main" id="{E785DC10-4F4A-4A94-B7AA-476AAB91796A}"/>
              </a:ext>
            </a:extLst>
          </p:cNvPr>
          <p:cNvPicPr>
            <a:picLocks noChangeAspect="1"/>
          </p:cNvPicPr>
          <p:nvPr/>
        </p:nvPicPr>
        <p:blipFill>
          <a:blip r:embed="rId9"/>
          <a:stretch>
            <a:fillRect/>
          </a:stretch>
        </p:blipFill>
        <p:spPr>
          <a:xfrm>
            <a:off x="7530658" y="2155488"/>
            <a:ext cx="3823142" cy="3313390"/>
          </a:xfrm>
          <a:prstGeom prst="rect">
            <a:avLst/>
          </a:prstGeom>
          <a:ln>
            <a:solidFill>
              <a:schemeClr val="tx1"/>
            </a:solidFill>
          </a:ln>
        </p:spPr>
      </p:pic>
      <p:pic>
        <p:nvPicPr>
          <p:cNvPr id="12" name="Picture 2" descr="Data wrangling with OpenRefine, PoolParty and SPARQL - Enabling  multi-language thesaurus in PoolParty - Semantic Web Company">
            <a:extLst>
              <a:ext uri="{FF2B5EF4-FFF2-40B4-BE49-F238E27FC236}">
                <a16:creationId xmlns:a16="http://schemas.microsoft.com/office/drawing/2014/main" id="{BBA87B77-25DE-4F1C-BB86-941075D8740B}"/>
              </a:ext>
            </a:extLst>
          </p:cNvPr>
          <p:cNvPicPr>
            <a:picLocks noChangeAspect="1" noChangeArrowheads="1"/>
          </p:cNvPicPr>
          <p:nvPr/>
        </p:nvPicPr>
        <p:blipFill>
          <a:blip r:embed="rId10">
            <a:biLevel thresh="50000"/>
            <a:extLst>
              <a:ext uri="{BEBA8EAE-BF5A-486C-A8C5-ECC9F3942E4B}">
                <a14:imgProps xmlns:a14="http://schemas.microsoft.com/office/drawing/2010/main">
                  <a14:imgLayer r:embed="rId11">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00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t>Explorative Datenanalyse</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111122576"/>
              </p:ext>
            </p:extLst>
          </p:nvPr>
        </p:nvGraphicFramePr>
        <p:xfrm>
          <a:off x="1270001" y="2155491"/>
          <a:ext cx="5616936" cy="23817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 name="Picture 2" descr="Visualisierung von daten - Kostenlose computer Icons">
            <a:extLst>
              <a:ext uri="{FF2B5EF4-FFF2-40B4-BE49-F238E27FC236}">
                <a16:creationId xmlns:a16="http://schemas.microsoft.com/office/drawing/2014/main" id="{4ADE61B1-0A97-4CE9-B90C-20CF092469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23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Histogramme</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2050" name="Picture 2">
            <a:extLst>
              <a:ext uri="{FF2B5EF4-FFF2-40B4-BE49-F238E27FC236}">
                <a16:creationId xmlns:a16="http://schemas.microsoft.com/office/drawing/2014/main" id="{6BCA2771-D335-4494-8FA0-28D37E972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318" y="2211355"/>
            <a:ext cx="3778698" cy="39203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87A03F-7373-41DB-B000-C1276671E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28" y="2228764"/>
            <a:ext cx="3778698" cy="38259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3DB1598-B167-4616-B622-F1BBE5ACF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3848" y="2207804"/>
            <a:ext cx="3778698" cy="41723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91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dirty="0">
                <a:solidFill>
                  <a:schemeClr val="tx1"/>
                </a:solidFill>
              </a:rPr>
              <a:t>Streudiagramme</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032433CE-A64C-4BCE-BE9B-0659E699B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22" y="2077382"/>
            <a:ext cx="4411580" cy="42789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5960161-A6BF-4226-8504-4599A9DEBA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5955" y="2077382"/>
            <a:ext cx="4358536" cy="427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3CAA616E-F48E-4F71-A461-1C7FD3C9FC86}"/>
              </a:ext>
            </a:extLst>
          </p:cNvPr>
          <p:cNvSpPr txBox="1"/>
          <p:nvPr/>
        </p:nvSpPr>
        <p:spPr>
          <a:xfrm>
            <a:off x="1480207" y="314042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648023A6-E970-4FB2-9514-11B0065E278D}"/>
              </a:ext>
            </a:extLst>
          </p:cNvPr>
          <p:cNvSpPr txBox="1"/>
          <p:nvPr/>
        </p:nvSpPr>
        <p:spPr>
          <a:xfrm>
            <a:off x="6634480" y="314602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spTree>
    <p:extLst>
      <p:ext uri="{BB962C8B-B14F-4D97-AF65-F5344CB8AC3E}">
        <p14:creationId xmlns:p14="http://schemas.microsoft.com/office/powerpoint/2010/main" val="3761999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1228</Words>
  <Application>Microsoft Office PowerPoint</Application>
  <PresentationFormat>Breitbild</PresentationFormat>
  <Paragraphs>238</Paragraphs>
  <Slides>25</Slides>
  <Notes>25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Arial</vt:lpstr>
      <vt:lpstr>Arial </vt:lpstr>
      <vt:lpstr>Calibri</vt:lpstr>
      <vt:lpstr>Calibri Light</vt:lpstr>
      <vt:lpstr>Helvetica Neue</vt:lpstr>
      <vt:lpstr>Wingdings</vt:lpstr>
      <vt:lpstr>Office</vt:lpstr>
      <vt:lpstr>Steinschlagrisiko</vt:lpstr>
      <vt:lpstr>Ausgangslage</vt:lpstr>
      <vt:lpstr>Teamarbeit</vt:lpstr>
      <vt:lpstr>Vorbereitung der Daten</vt:lpstr>
      <vt:lpstr>Vorbereitung der Daten</vt:lpstr>
      <vt:lpstr>Vorbereitung der Daten</vt:lpstr>
      <vt:lpstr>Explorative Datenanalyse</vt:lpstr>
      <vt:lpstr>Histogramme</vt:lpstr>
      <vt:lpstr>Streudiagramme</vt:lpstr>
      <vt:lpstr>Vergleich der Zonen</vt:lpstr>
      <vt:lpstr>Zeitabstände</vt:lpstr>
      <vt:lpstr>Kumulative Funktionsverteilung (CDF)</vt:lpstr>
      <vt:lpstr>CDF Masse</vt:lpstr>
      <vt:lpstr>CDF Geschwindigkeit</vt:lpstr>
      <vt:lpstr>CDF Zeitabstand</vt:lpstr>
      <vt:lpstr>Monte Carlo Simulation</vt:lpstr>
      <vt:lpstr>Anpassung der Zeitabstände </vt:lpstr>
      <vt:lpstr>Anzahl simulierte Jahre</vt:lpstr>
      <vt:lpstr>PowerPoint-Präsentation</vt:lpstr>
      <vt:lpstr>Verkehr</vt:lpstr>
      <vt:lpstr>Verkehr</vt:lpstr>
      <vt:lpstr>Die Beichte</vt:lpstr>
      <vt:lpstr>Fazit </vt:lpstr>
      <vt:lpstr>Learnings  </vt:lpstr>
      <vt:lpstr>Steinschlagrisiko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Steinschlag-risiko</dc:title>
  <dc:creator>Ben Tran</dc:creator>
  <cp:lastModifiedBy>Si Ben Tran (s)</cp:lastModifiedBy>
  <cp:revision>146</cp:revision>
  <dcterms:created xsi:type="dcterms:W3CDTF">2022-01-13T06:32:14Z</dcterms:created>
  <dcterms:modified xsi:type="dcterms:W3CDTF">2022-01-24T06:42:28Z</dcterms:modified>
</cp:coreProperties>
</file>