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3" r:id="rId20"/>
    <p:sldId id="304" r:id="rId21"/>
    <p:sldId id="296" r:id="rId22"/>
    <p:sldId id="295" r:id="rId23"/>
    <p:sldId id="298" r:id="rId24"/>
    <p:sldId id="297" r:id="rId25"/>
    <p:sldId id="299" r:id="rId26"/>
    <p:sldId id="300" r:id="rId27"/>
    <p:sldId id="30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64883" autoAdjust="0"/>
  </p:normalViewPr>
  <p:slideViewPr>
    <p:cSldViewPr snapToGrid="0">
      <p:cViewPr varScale="1">
        <p:scale>
          <a:sx n="80" d="100"/>
          <a:sy n="80" d="100"/>
        </p:scale>
        <p:origin x="1648" y="176"/>
      </p:cViewPr>
      <p:guideLst/>
    </p:cSldViewPr>
  </p:slideViewPr>
  <p:outlineViewPr>
    <p:cViewPr>
      <p:scale>
        <a:sx n="33" d="100"/>
        <a:sy n="33" d="100"/>
      </p:scale>
      <p:origin x="0" y="0"/>
    </p:cViewPr>
  </p:outlineViewPr>
  <p:notesTextViewPr>
    <p:cViewPr>
      <p:scale>
        <a:sx n="100" d="100"/>
        <a:sy n="100" d="100"/>
      </p:scale>
      <p:origin x="0" y="-37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X="100000" custLinFactNeighborY="-34875">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3"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3"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2" presStyleCnt="3">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2" destOrd="0" parTransId="{9C8840FD-DE49-4895-A3A8-6C8C1B4E3290}" sibTransId="{3AFFEAFF-E0A0-4B59-AA47-ADB7F0530A5E}"/>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 modelId="{2FE1F104-BF39-4975-B0D3-753472411326}" type="presParOf" srcId="{BEB3585F-CCB8-4FAC-9902-ED6487167A0B}" destId="{A1E8F6B7-62C7-4A90-A534-F0199744BFBC}" srcOrd="3" destOrd="0" presId="urn:microsoft.com/office/officeart/2005/8/layout/vList2"/>
    <dgm:cxn modelId="{CB5958A2-8E6F-4D39-9ED1-5451E1111368}" type="presParOf" srcId="{BEB3585F-CCB8-4FAC-9902-ED6487167A0B}" destId="{F62BD93B-A959-4440-A963-A8627BA0063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en-US" dirty="0" err="1">
              <a:sym typeface="Wingdings" panose="05000000000000000000" pitchFamily="2" charset="2"/>
            </a:rPr>
            <a:t>Verkehrsmodellierung</a:t>
          </a:r>
          <a:endParaRPr lang="de-CH" dirty="0">
            <a:sym typeface="Wingdings" panose="05000000000000000000" pitchFamily="2" charset="2"/>
          </a:endParaRP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Wahrscheinlichkeit Netzdurchbruch</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2" custLinFactNeighborY="-4182">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2" custLinFactNeighborX="491" custLinFactNeighborY="4198">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Modellierte 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556AB28F-D253-430E-B49B-A0C945F5A8FE}">
      <dgm:prSet/>
      <dgm:spPr/>
      <dgm:t>
        <a:bodyPr/>
        <a:lstStyle/>
        <a:p>
          <a:r>
            <a:rPr lang="en-US" noProof="0" dirty="0" err="1"/>
            <a:t>Grenzwert</a:t>
          </a:r>
          <a:r>
            <a:rPr lang="en-US" noProof="0" dirty="0"/>
            <a:t> </a:t>
          </a:r>
          <a:r>
            <a:rPr lang="en-US" noProof="0" dirty="0" err="1"/>
            <a:t>Todeswahrscheinlichkeit</a:t>
          </a:r>
          <a:r>
            <a:rPr lang="en-US" noProof="0" dirty="0"/>
            <a:t> pro </a:t>
          </a:r>
          <a:r>
            <a:rPr lang="en-US" noProof="0" dirty="0" err="1"/>
            <a:t>Jahr</a:t>
          </a:r>
          <a:r>
            <a:rPr lang="en-US" noProof="0" dirty="0"/>
            <a:t>: 0.0001 </a:t>
          </a:r>
          <a:endParaRPr lang="de-CH" noProof="0" dirty="0"/>
        </a:p>
      </dgm:t>
    </dgm:pt>
    <dgm:pt modelId="{0CC431CB-19CA-4DFD-86D9-3285C8301D5A}" type="parTrans" cxnId="{820236EA-9648-495E-8212-F3D2D6820874}">
      <dgm:prSet/>
      <dgm:spPr/>
      <dgm:t>
        <a:bodyPr/>
        <a:lstStyle/>
        <a:p>
          <a:endParaRPr lang="de-CH"/>
        </a:p>
      </dgm:t>
    </dgm:pt>
    <dgm:pt modelId="{14A9C0FD-A107-4A1E-B8B3-C73E68715C98}" type="sibTrans" cxnId="{820236EA-9648-495E-8212-F3D2D682087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6737B2E8-D13D-428C-98D1-38D4D8626E14}" type="pres">
      <dgm:prSet presAssocID="{556AB28F-D253-430E-B49B-A0C945F5A8FE}" presName="parentText" presStyleLbl="node1" presStyleIdx="0" presStyleCnt="3">
        <dgm:presLayoutVars>
          <dgm:chMax val="0"/>
          <dgm:bulletEnabled val="1"/>
        </dgm:presLayoutVars>
      </dgm:prSet>
      <dgm:spPr/>
    </dgm:pt>
    <dgm:pt modelId="{7DE5338F-6687-412A-B521-8CA77E9767D0}" type="pres">
      <dgm:prSet presAssocID="{14A9C0FD-A107-4A1E-B8B3-C73E68715C98}" presName="spacer" presStyleCnt="0"/>
      <dgm:spPr/>
    </dgm:pt>
    <dgm:pt modelId="{D945287C-34F7-49AE-89E2-FBAFEA849270}" type="pres">
      <dgm:prSet presAssocID="{FC0FCCC8-0FAF-4285-BE50-D67D2E21F62B}" presName="parentText" presStyleLbl="node1" presStyleIdx="1"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2" presStyleCnt="3" custScaleX="100000" custLinFactNeighborY="-29251">
        <dgm:presLayoutVars>
          <dgm:chMax val="0"/>
          <dgm:bulletEnabled val="1"/>
        </dgm:presLayoutVars>
      </dgm:prSet>
      <dgm:spPr/>
    </dgm:pt>
  </dgm:ptLst>
  <dgm:cxnLst>
    <dgm:cxn modelId="{2443973C-CAB4-409D-BF0D-1323B969C91F}" type="presOf" srcId="{556AB28F-D253-430E-B49B-A0C945F5A8FE}" destId="{6737B2E8-D13D-428C-98D1-38D4D8626E14}" srcOrd="0" destOrd="0" presId="urn:microsoft.com/office/officeart/2005/8/layout/vList2"/>
    <dgm:cxn modelId="{CBC16548-3D8E-4E35-A796-187A3AB24A61}" srcId="{9DD1A594-42BA-4C61-B647-830D5FDFC715}" destId="{18E5233E-0C70-4C8A-A535-F0B7EF185F4C}" srcOrd="2"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1"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820236EA-9648-495E-8212-F3D2D6820874}" srcId="{9DD1A594-42BA-4C61-B647-830D5FDFC715}" destId="{556AB28F-D253-430E-B49B-A0C945F5A8FE}" srcOrd="0" destOrd="0" parTransId="{0CC431CB-19CA-4DFD-86D9-3285C8301D5A}" sibTransId="{14A9C0FD-A107-4A1E-B8B3-C73E68715C98}"/>
    <dgm:cxn modelId="{0B61BA16-5161-453C-938F-EBCD7527D34E}" type="presParOf" srcId="{BEB3585F-CCB8-4FAC-9902-ED6487167A0B}" destId="{6737B2E8-D13D-428C-98D1-38D4D8626E14}" srcOrd="0" destOrd="0" presId="urn:microsoft.com/office/officeart/2005/8/layout/vList2"/>
    <dgm:cxn modelId="{0A9C64C2-6AC5-44EE-AFF4-4E4A8D9622E6}" type="presParOf" srcId="{BEB3585F-CCB8-4FAC-9902-ED6487167A0B}" destId="{7DE5338F-6687-412A-B521-8CA77E9767D0}" srcOrd="1" destOrd="0" presId="urn:microsoft.com/office/officeart/2005/8/layout/vList2"/>
    <dgm:cxn modelId="{E20ACFC4-9CB5-4A6A-A9FD-B0FEE48D198B}" type="presParOf" srcId="{BEB3585F-CCB8-4FAC-9902-ED6487167A0B}" destId="{D945287C-34F7-49AE-89E2-FBAFEA849270}" srcOrd="2" destOrd="0" presId="urn:microsoft.com/office/officeart/2005/8/layout/vList2"/>
    <dgm:cxn modelId="{8B39F339-7C99-48D6-AC28-2EA753AC53FB}" type="presParOf" srcId="{BEB3585F-CCB8-4FAC-9902-ED6487167A0B}" destId="{2DFD9AD9-925F-4180-A9BA-37BA9717B3BE}" srcOrd="3" destOrd="0" presId="urn:microsoft.com/office/officeart/2005/8/layout/vList2"/>
    <dgm:cxn modelId="{74A4DF7E-3FD6-4E57-A85B-A65FEE137ACD}" type="presParOf" srcId="{BEB3585F-CCB8-4FAC-9902-ED6487167A0B}" destId="{16031EB5-B022-4F56-901F-7F71F457083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hinzufügen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A4B3F15E-B093-4879-B6BC-944CB0941140}" srcId="{9DD1A594-42BA-4C61-B647-830D5FDFC715}" destId="{F6813F50-DCE6-46EF-92C6-C17F5AB993CA}" srcOrd="4" destOrd="0" parTransId="{F35E1D82-E8FC-491D-9986-F295336196BA}" sibTransId="{CD7EE379-D073-4B03-A601-798B01868B5A}"/>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70EB9E5B-4378-4851-829D-20DE666D67EC}" type="presOf" srcId="{6845A5CF-ABF5-41FE-9CD8-3742542A0037}" destId="{EF38EC58-EAE3-4E45-B979-EE70948D098E}"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84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noProof="0" dirty="0"/>
            <a:t>Zone 1 und 2 untereinander zusammenfügen</a:t>
          </a:r>
        </a:p>
      </dsp:txBody>
      <dsp:txXfrm>
        <a:off x="32784" y="33628"/>
        <a:ext cx="8766857" cy="606012"/>
      </dsp:txXfrm>
    </dsp:sp>
    <dsp:sp modelId="{16031EB5-B022-4F56-901F-7F71F4570837}">
      <dsp:nvSpPr>
        <dsp:cNvPr id="0" name=""/>
        <dsp:cNvSpPr/>
      </dsp:nvSpPr>
      <dsp:spPr>
        <a:xfrm>
          <a:off x="0" y="76240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t>Nach kumuliertem Zeitabstand sortieren</a:t>
          </a:r>
          <a:endParaRPr lang="de-CH" sz="2800" kern="1200" noProof="0" dirty="0"/>
        </a:p>
      </dsp:txBody>
      <dsp:txXfrm>
        <a:off x="32784" y="795188"/>
        <a:ext cx="8766857" cy="606012"/>
      </dsp:txXfrm>
    </dsp:sp>
    <dsp:sp modelId="{EF38EC58-EAE3-4E45-B979-EE70948D098E}">
      <dsp:nvSpPr>
        <dsp:cNvPr id="0" name=""/>
        <dsp:cNvSpPr/>
      </dsp:nvSpPr>
      <dsp:spPr>
        <a:xfrm>
          <a:off x="0" y="1510089"/>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 Zone 1 &amp; 2 werden gleichzeitig simuliert</a:t>
          </a:r>
          <a:endParaRPr lang="de-CH" sz="2800" kern="1200" noProof="0" dirty="0"/>
        </a:p>
      </dsp:txBody>
      <dsp:txXfrm>
        <a:off x="32784" y="1542873"/>
        <a:ext cx="8766857"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68879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Differenz der kumulierten Zeitabstände</a:t>
          </a:r>
          <a:endParaRPr lang="de-CH" sz="2800" kern="1200" noProof="0" dirty="0"/>
        </a:p>
      </dsp:txBody>
      <dsp:txXfrm>
        <a:off x="32784" y="721577"/>
        <a:ext cx="8766857" cy="606012"/>
      </dsp:txXfrm>
    </dsp:sp>
    <dsp:sp modelId="{8283B7CD-F4F4-4288-8E43-D86EDC2CA997}">
      <dsp:nvSpPr>
        <dsp:cNvPr id="0" name=""/>
        <dsp:cNvSpPr/>
      </dsp:nvSpPr>
      <dsp:spPr>
        <a:xfrm>
          <a:off x="0" y="144825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Verstrichene Zeit = Summe Delta kumulierter Zeitabstand</a:t>
          </a:r>
        </a:p>
      </dsp:txBody>
      <dsp:txXfrm>
        <a:off x="32784" y="1481037"/>
        <a:ext cx="8766857" cy="606012"/>
      </dsp:txXfrm>
    </dsp:sp>
    <dsp:sp modelId="{F62BD93B-A959-4440-A963-A8627BA00630}">
      <dsp:nvSpPr>
        <dsp:cNvPr id="0" name=""/>
        <dsp:cNvSpPr/>
      </dsp:nvSpPr>
      <dsp:spPr>
        <a:xfrm>
          <a:off x="0" y="2207577"/>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Jahre simuliert: 135’920</a:t>
          </a:r>
        </a:p>
      </dsp:txBody>
      <dsp:txXfrm>
        <a:off x="32784" y="2240361"/>
        <a:ext cx="8766857"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17512"/>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Font typeface="Arial" panose="020B0604020202020204" pitchFamily="34" charset="0"/>
            <a:buNone/>
          </a:pPr>
          <a:r>
            <a:rPr lang="de-CH" sz="3100" kern="1200" dirty="0">
              <a:sym typeface="Wingdings" panose="05000000000000000000" pitchFamily="2" charset="2"/>
            </a:rPr>
            <a:t>Wahrscheinlichkeit Netzdurchbruch</a:t>
          </a:r>
          <a:endParaRPr lang="de-CH" sz="3100" kern="1200" noProof="0" dirty="0"/>
        </a:p>
      </dsp:txBody>
      <dsp:txXfrm>
        <a:off x="36296" y="53808"/>
        <a:ext cx="8759833" cy="670943"/>
      </dsp:txXfrm>
    </dsp:sp>
    <dsp:sp modelId="{8283B7CD-F4F4-4288-8E43-D86EDC2CA997}">
      <dsp:nvSpPr>
        <dsp:cNvPr id="0" name=""/>
        <dsp:cNvSpPr/>
      </dsp:nvSpPr>
      <dsp:spPr>
        <a:xfrm>
          <a:off x="0" y="857808"/>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sym typeface="Wingdings" panose="05000000000000000000" pitchFamily="2" charset="2"/>
            </a:rPr>
            <a:t>Verkehrsmodellierung</a:t>
          </a:r>
          <a:endParaRPr lang="de-CH" sz="3100" kern="1200" dirty="0">
            <a:sym typeface="Wingdings" panose="05000000000000000000" pitchFamily="2" charset="2"/>
          </a:endParaRPr>
        </a:p>
      </dsp:txBody>
      <dsp:txXfrm>
        <a:off x="36296" y="894104"/>
        <a:ext cx="8759833" cy="6709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7B2E8-D13D-428C-98D1-38D4D8626E14}">
      <dsp:nvSpPr>
        <dsp:cNvPr id="0" name=""/>
        <dsp:cNvSpPr/>
      </dsp:nvSpPr>
      <dsp:spPr>
        <a:xfrm>
          <a:off x="0" y="11421"/>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0" dirty="0" err="1"/>
            <a:t>Grenzwert</a:t>
          </a:r>
          <a:r>
            <a:rPr lang="en-US" sz="2500" kern="1200" noProof="0" dirty="0"/>
            <a:t> </a:t>
          </a:r>
          <a:r>
            <a:rPr lang="en-US" sz="2500" kern="1200" noProof="0" dirty="0" err="1"/>
            <a:t>Todeswahrscheinlichkeit</a:t>
          </a:r>
          <a:r>
            <a:rPr lang="en-US" sz="2500" kern="1200" noProof="0" dirty="0"/>
            <a:t> pro </a:t>
          </a:r>
          <a:r>
            <a:rPr lang="en-US" sz="2500" kern="1200" noProof="0" dirty="0" err="1"/>
            <a:t>Jahr</a:t>
          </a:r>
          <a:r>
            <a:rPr lang="en-US" sz="2500" kern="1200" noProof="0" dirty="0"/>
            <a:t>: 0.0001 </a:t>
          </a:r>
          <a:endParaRPr lang="de-CH" sz="2500" kern="1200" noProof="0" dirty="0"/>
        </a:p>
      </dsp:txBody>
      <dsp:txXfrm>
        <a:off x="29271" y="40692"/>
        <a:ext cx="7826216" cy="541083"/>
      </dsp:txXfrm>
    </dsp:sp>
    <dsp:sp modelId="{D945287C-34F7-49AE-89E2-FBAFEA849270}">
      <dsp:nvSpPr>
        <dsp:cNvPr id="0" name=""/>
        <dsp:cNvSpPr/>
      </dsp:nvSpPr>
      <dsp:spPr>
        <a:xfrm>
          <a:off x="0" y="653646"/>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Modellierte Todeswahrscheinlichkeit pro Jahr: </a:t>
          </a:r>
          <a:r>
            <a:rPr lang="de-CH" sz="2500" kern="1200" dirty="0"/>
            <a:t>0.000187</a:t>
          </a:r>
          <a:endParaRPr lang="de-CH" sz="2500" kern="1200" noProof="0" dirty="0"/>
        </a:p>
      </dsp:txBody>
      <dsp:txXfrm>
        <a:off x="29271" y="682917"/>
        <a:ext cx="7826216" cy="541083"/>
      </dsp:txXfrm>
    </dsp:sp>
    <dsp:sp modelId="{16031EB5-B022-4F56-901F-7F71F4570837}">
      <dsp:nvSpPr>
        <dsp:cNvPr id="0" name=""/>
        <dsp:cNvSpPr/>
      </dsp:nvSpPr>
      <dsp:spPr>
        <a:xfrm>
          <a:off x="0" y="1333610"/>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Strasse wird gesperrt</a:t>
          </a:r>
          <a:endParaRPr lang="de-CH" sz="2500" kern="1200" noProof="0" dirty="0"/>
        </a:p>
      </dsp:txBody>
      <dsp:txXfrm>
        <a:off x="29271" y="1362881"/>
        <a:ext cx="7826216" cy="5410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0"/>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 einlesen</a:t>
          </a:r>
          <a:endParaRPr lang="en-US" sz="2200" kern="1200" dirty="0"/>
        </a:p>
      </dsp:txBody>
      <dsp:txXfrm>
        <a:off x="25759" y="25759"/>
        <a:ext cx="4441704" cy="476152"/>
      </dsp:txXfrm>
    </dsp:sp>
    <dsp:sp modelId="{F072C761-0E94-44FB-A5E4-4F0B96A15017}">
      <dsp:nvSpPr>
        <dsp:cNvPr id="0" name=""/>
        <dsp:cNvSpPr/>
      </dsp:nvSpPr>
      <dsp:spPr>
        <a:xfrm>
          <a:off x="0" y="59127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Spaltennamen vereinheitlichen</a:t>
          </a:r>
        </a:p>
      </dsp:txBody>
      <dsp:txXfrm>
        <a:off x="25759" y="617034"/>
        <a:ext cx="4441704" cy="476152"/>
      </dsp:txXfrm>
    </dsp:sp>
    <dsp:sp modelId="{7B6EA38B-1CE8-4358-BCD9-4D2D1CD59B10}">
      <dsp:nvSpPr>
        <dsp:cNvPr id="0" name=""/>
        <dsp:cNvSpPr/>
      </dsp:nvSpPr>
      <dsp:spPr>
        <a:xfrm>
          <a:off x="0" y="118230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Datentabelle auswählen</a:t>
          </a:r>
        </a:p>
      </dsp:txBody>
      <dsp:txXfrm>
        <a:off x="25759" y="1208064"/>
        <a:ext cx="4441704" cy="476152"/>
      </dsp:txXfrm>
    </dsp:sp>
    <dsp:sp modelId="{EC44AA87-19A0-4FD1-9BF5-CA2C989C742C}">
      <dsp:nvSpPr>
        <dsp:cNvPr id="0" name=""/>
        <dsp:cNvSpPr/>
      </dsp:nvSpPr>
      <dsp:spPr>
        <a:xfrm>
          <a:off x="0" y="177333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 „Ablösungszone“ hinzufügen</a:t>
          </a:r>
        </a:p>
      </dsp:txBody>
      <dsp:txXfrm>
        <a:off x="25759" y="1799094"/>
        <a:ext cx="4441704" cy="476152"/>
      </dsp:txXfrm>
    </dsp:sp>
    <dsp:sp modelId="{FCE72C4D-5385-4AD1-8BB3-53E07433B43E}">
      <dsp:nvSpPr>
        <dsp:cNvPr id="0" name=""/>
        <dsp:cNvSpPr/>
      </dsp:nvSpPr>
      <dsp:spPr>
        <a:xfrm>
          <a:off x="0" y="236436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entfernen</a:t>
          </a:r>
        </a:p>
      </dsp:txBody>
      <dsp:txXfrm>
        <a:off x="25759" y="2390124"/>
        <a:ext cx="4441704" cy="476152"/>
      </dsp:txXfrm>
    </dsp:sp>
    <dsp:sp modelId="{A949C864-2522-4797-9634-424C677FF198}">
      <dsp:nvSpPr>
        <dsp:cNvPr id="0" name=""/>
        <dsp:cNvSpPr/>
      </dsp:nvSpPr>
      <dsp:spPr>
        <a:xfrm>
          <a:off x="0" y="29553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Datum &amp; Uhrzeit zusammenfügen</a:t>
          </a:r>
        </a:p>
      </dsp:txBody>
      <dsp:txXfrm>
        <a:off x="25759" y="2981154"/>
        <a:ext cx="4441704" cy="476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sich die Datensätze zu stark unterscheiden.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passenden Funktionsverteilungen unserer Daten zu erhalten, nutzten wir die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Pythonlibrary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fitter. Da die fitter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mit 80 verschiedenen Verteilungen arbeitet, haben wir nach einigem rumprobieren uns auf diese 7 Funktionsverteilungen beschränkt, da diese unseren Daten am nächsten kommen. Die Funktionsverteilungen verglichen wir dann mit unseren Daten in CDFs. Für diese Visualisierung nutzen wir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Seaborn</a:t>
            </a:r>
            <a:r>
              <a:rPr lang="de-CH"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r>
              <a:rPr lang="de-DE" dirty="0"/>
              <a:t>Gamma</a:t>
            </a:r>
          </a:p>
          <a:p>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CH" dirty="0"/>
              <a:t>Normal</a:t>
            </a:r>
          </a:p>
          <a:p>
            <a:r>
              <a:rPr lang="de-CH" dirty="0" err="1"/>
              <a:t>powerlaw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exponpow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  </a:t>
            </a:r>
          </a:p>
          <a:p>
            <a:endParaRPr lang="de-DE" b="0" i="0" dirty="0">
              <a:solidFill>
                <a:srgbClr val="000000"/>
              </a:solidFill>
              <a:effectLst/>
              <a:latin typeface="Helvetica Neue"/>
            </a:endParaRP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8790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Lukas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Um nun die </a:t>
            </a:r>
            <a:r>
              <a:rPr lang="de-DE" b="0" i="0" dirty="0" err="1">
                <a:solidFill>
                  <a:srgbClr val="000000"/>
                </a:solidFill>
                <a:effectLst/>
                <a:latin typeface="Helvetica Neue"/>
              </a:rPr>
              <a:t>Todeswarhscheinlichkeit</a:t>
            </a:r>
            <a:r>
              <a:rPr lang="de-DE" b="0" i="0" dirty="0">
                <a:solidFill>
                  <a:srgbClr val="000000"/>
                </a:solidFill>
                <a:effectLst/>
                <a:latin typeface="Helvetica Neue"/>
              </a:rPr>
              <a:t> zu berechnen müssen wir folgende 2 Faktoren noch mit berücksichtigen.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Einerseits die Wahrscheinlichkeit von einem Netzdurchbruch und anderseits die </a:t>
            </a:r>
            <a:r>
              <a:rPr lang="de-DE" b="0" i="0" dirty="0" err="1">
                <a:solidFill>
                  <a:srgbClr val="000000"/>
                </a:solidFill>
                <a:effectLst/>
                <a:latin typeface="Helvetica Neue"/>
              </a:rPr>
              <a:t>Vekehrsmodellierung</a:t>
            </a: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330436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Todeswahrscheinlichkeit auszurechnen, brauchten wir noch einige Angaben zum Verkehr. Der durchschnittliche tägliche Verkehr und die Geschwindigkeit waren von der Aufgabe vorgegeben. Andere Angaben wie die durchschnittliche Anzahl Personen pro Auto holten wir vom Bundesamt für Statistik oder Angaben wie der Reaktionsweg berechneten wir selbst. Die durchschnittliche Länge eines Autos beträgt zwar 4 Meter, aber für die Berechnung haben wir 3 Meter genommen, weil sich Personen vorne im Auto aufhalten und wir den hinteren Teil des Autos nicht mitrechnen müssen.</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Mit diesen Angaben konnten wir nun die Todeswahrscheinlichkeiten berechnen. Somit erreichten wir bei einem direkten Treffer eine Todeswahrscheinlichkeit von 0,0025. Weiter berechneten wir noch die Todeswahrscheinlichkeit bei einem indirekten Treffer. Ein indirekter Treffer definierten wir als, wenn ein Stein weniger als 17m vor dem Auto runterfällt und der Fahrer somit mit 60km/h aufprallt. Da kamen wir auf eine Todeswahrscheinlichkeit von 0,00069. </a:t>
            </a:r>
            <a:r>
              <a:rPr lang="de-DE" sz="1800" dirty="0">
                <a:effectLst/>
                <a:latin typeface="Calibri" panose="020F0502020204030204" pitchFamily="34" charset="0"/>
                <a:ea typeface="Calibri" panose="020F0502020204030204" pitchFamily="34" charset="0"/>
                <a:cs typeface="Times New Roman" panose="02020603050405020304" pitchFamily="18" charset="0"/>
              </a:rPr>
              <a:t>Schlussendlich wurden diese 2 Wahrscheinlichkeiten addiert und mit der Anzahl Durchbrüche pro Jahr und Anzahl Personen im Auto multipliziert.</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leider etwas zu beichten. Als wir diese Präsentation vorbereitet haben, fiel uns einen Fehler im Code auf. Wir haben die falsche Parameter bei der Berechnung der Anzahl simulierten Jahren ausgewählt. Wie man im Code sieht, haben wir bei der Projektabgabe die Spalte „Zeitabstand“ ausgewählt statt die richtige Spalte „Delta kumulierter Zeitabstand“.</a:t>
            </a:r>
          </a:p>
          <a:p>
            <a:r>
              <a:rPr lang="de-DE" b="0" i="0" dirty="0">
                <a:solidFill>
                  <a:srgbClr val="000000"/>
                </a:solidFill>
                <a:effectLst/>
                <a:latin typeface="Helvetica Neue"/>
              </a:rPr>
              <a:t>Dadurch wurde unser Schlussresultat um 2 Mal grösser, weil wir doppelt so lange simuliert haben. Somit </a:t>
            </a:r>
            <a:r>
              <a:rPr lang="de-DE" b="0" i="0">
                <a:solidFill>
                  <a:srgbClr val="000000"/>
                </a:solidFill>
                <a:effectLst/>
                <a:latin typeface="Helvetica Neue"/>
              </a:rPr>
              <a:t>hätte eigentlich die </a:t>
            </a:r>
            <a:r>
              <a:rPr lang="de-DE" b="0" i="0" dirty="0" err="1">
                <a:solidFill>
                  <a:srgbClr val="000000"/>
                </a:solidFill>
                <a:effectLst/>
                <a:latin typeface="Helvetica Neue"/>
              </a:rPr>
              <a:t>Strasse</a:t>
            </a:r>
            <a:r>
              <a:rPr lang="de-DE" b="0" i="0" dirty="0">
                <a:solidFill>
                  <a:srgbClr val="000000"/>
                </a:solidFill>
                <a:effectLst/>
                <a:latin typeface="Helvetica Neue"/>
              </a:rPr>
              <a:t>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26</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27</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0" dirty="0"/>
              <a:t>Bevor wir uns mit der Challenge beschäftigt haben, wollten wir für uns als Gruppe zuerst einmal eine Infrastruktur aufbauen, die uns organsierter und strukturierter arbeiten können. </a:t>
            </a:r>
          </a:p>
          <a:p>
            <a:endParaRPr lang="de-DE" b="0" dirty="0"/>
          </a:p>
          <a:p>
            <a:r>
              <a:rPr lang="de-DE" dirty="0"/>
              <a:t>Als </a:t>
            </a:r>
            <a:r>
              <a:rPr lang="de-DE" b="1" dirty="0"/>
              <a:t>erstes haben wir ein GitHub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a:t>
            </a:r>
            <a:r>
              <a:rPr lang="de-DE"/>
              <a:t>2-3 </a:t>
            </a:r>
            <a:r>
              <a:rPr lang="de-DE" dirty="0"/>
              <a:t>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uns einen Überblick über die Daten zu verschaffen, öffneten wir die beiden Dateien und verglichen sie miteinander. Dabei fiel uns auf, dass es sehr viele leere Spalten und Zeilen gibt, die man hier an den vielen Kommas erkennt. Zudem waren die Spaltenbezeichnungen in unterschiedlicher Sprache. Dies sind jedoch alles kleine Probleme, welche wir ohne Probleme in unserem Notebook lösen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Die beiden Dateien haben wir dann mit Pandas eingelesen. Und haben anschliessend die Spaltennamen der englischen Datei umbenennt. Damit wir die gleiche Benennung haben. Zudem haben wir dann noch explizit die vier Spalten Datum, Uhrzeit, Masse und Geschwindigkeit ausgewählt, damit wir später keine Probleme mit leeren Spalten haben. Um das spätere zusammenfügen zu vereinfachen haben wir dann auch noch eine weitere Spalte hinzugefügt, um immer zu wissen zu welcher Ablösungszone dieser Stein gehört. Als letztes haben wir dann noch die leeren Zeilen gelöscht. Letztendlich haben wir dann die beiden Spalten Datum und Uhrzeit zusammengefügt und mit Pandas in ein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Datetime</a:t>
            </a:r>
            <a:r>
              <a:rPr lang="de-CH" sz="1800" dirty="0">
                <a:effectLst/>
                <a:latin typeface="Calibri" panose="020F0502020204030204" pitchFamily="34" charset="0"/>
                <a:ea typeface="Calibri" panose="020F0502020204030204" pitchFamily="34" charset="0"/>
                <a:cs typeface="Times New Roman" panose="02020603050405020304" pitchFamily="18" charset="0"/>
              </a:rPr>
              <a:t> Objekt umgewandelt. Um später die Zeitabstände berechnen zu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Danach haben wir uns noch die Statistiken der Tabellen angesehen und gemerkt, dass bei der Ablösungszone zwei, ein Massewert null beträgt. Da die Massewerte von Geologen geschätzt wurden und es gar nicht möglich ist, dass ein Stein 0kg schwer ist. Nahmen wir an, dass dieser Stein vergessen wurde und imputierten in mit dem Median der Masse.</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Um sich einen Überblick verschaffen zu können, mit welchen stetigen Grössen der Masse und Geschwindigkeit gearbeitet wird, haben wir die Daten für die entsprechenden Ablösungszonen mittels Histogramme und Streudiagramme visualisiert und analysiert. Somit konnten wir einfacher mögliche Abhängigkeiten der verschiedenen Daten feststellen. Anschliessend wurden die Ablösungszonen miteinander verglichen, um entscheiden zu können, ob die Datensätze der beiden Ablösungszonen miteinander kombiniert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die jeweiligen Histogramme der Daten von der Ablösungszone 1.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 meisten Steine haben eine Geschwindigkeit zwischen 6 und 12 m/s. Bei der Masse wurden viele Steine beobachtet, die eine Masse bis zu 1000 kg aufweisen. Weniger beobachtet wurden Steine, die schwerer als 1000 kg sind. Bei der Zeit ist hingegen nicht vieles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Wir haben Streudiagramme erstellt, um mögliche Abhängigkeiten 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Beim Streudiagramm von Zone 1 erkennt man deutlich, dass sich viele Steine im Bereich von 1 - 1000 kg und zwischen 6 bis 12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2 sieht sehr anders aus mit schnellere und leichtere Steine.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0.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0.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2.png"/><Relationship Id="rId7" Type="http://schemas.openxmlformats.org/officeDocument/2006/relationships/diagramLayout" Target="../diagrams/layou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30.png"/><Relationship Id="rId10" Type="http://schemas.microsoft.com/office/2007/relationships/diagramDrawing" Target="../diagrams/drawing14.xml"/><Relationship Id="rId4" Type="http://schemas.openxmlformats.org/officeDocument/2006/relationships/image" Target="../media/image31.png"/><Relationship Id="rId9"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png"/><Relationship Id="rId7" Type="http://schemas.openxmlformats.org/officeDocument/2006/relationships/diagramQuickStyle" Target="../diagrams/quickStyle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33.jpe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Modellierung der Zeit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843130698"/>
              </p:ext>
            </p:extLst>
          </p:nvPr>
        </p:nvGraphicFramePr>
        <p:xfrm>
          <a:off x="1270000" y="2205709"/>
          <a:ext cx="8832425" cy="2243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08462215"/>
              </p:ext>
            </p:extLst>
          </p:nvPr>
        </p:nvGraphicFramePr>
        <p:xfrm>
          <a:off x="1159006" y="1588814"/>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31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Todeswahrscheinlichkeit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881576255"/>
              </p:ext>
            </p:extLst>
          </p:nvPr>
        </p:nvGraphicFramePr>
        <p:xfrm>
          <a:off x="1270000" y="2257626"/>
          <a:ext cx="8832425" cy="16188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98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3243448" y="4493633"/>
            <a:ext cx="7111316" cy="1710317"/>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3243448" y="2321868"/>
            <a:ext cx="6368366"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Schlussfolgerung</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031609" y="2068402"/>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3648276844"/>
              </p:ext>
            </p:extLst>
          </p:nvPr>
        </p:nvGraphicFramePr>
        <p:xfrm>
          <a:off x="1270000" y="2446625"/>
          <a:ext cx="7884758" cy="1965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strassensperrung - Die Rickenbacher">
            <a:extLst>
              <a:ext uri="{FF2B5EF4-FFF2-40B4-BE49-F238E27FC236}">
                <a16:creationId xmlns:a16="http://schemas.microsoft.com/office/drawing/2014/main" id="{29198F8D-783F-4574-880E-4C873C40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940859"/>
            <a:ext cx="9852611" cy="49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292745704"/>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350495091"/>
              </p:ext>
            </p:extLst>
          </p:nvPr>
        </p:nvGraphicFramePr>
        <p:xfrm>
          <a:off x="1270001" y="2155490"/>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2491</Words>
  <Application>Microsoft Macintosh PowerPoint</Application>
  <PresentationFormat>Breitbild</PresentationFormat>
  <Paragraphs>280</Paragraphs>
  <Slides>27</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Arial </vt:lpstr>
      <vt:lpstr>Calibri</vt:lpstr>
      <vt:lpstr>Calibri Light</vt:lpstr>
      <vt:lpstr>Cambria</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Modellierung der Zeit</vt:lpstr>
      <vt:lpstr>Anzahl simulierte Jahre</vt:lpstr>
      <vt:lpstr>Todeswahrscheinlichkeit</vt:lpstr>
      <vt:lpstr>PowerPoint-Präsentation</vt:lpstr>
      <vt:lpstr>Verkehr</vt:lpstr>
      <vt:lpstr>Verkehr</vt:lpstr>
      <vt:lpstr>Die Beichte</vt:lpstr>
      <vt:lpstr>Schlussfolgerung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lukas zemp</cp:lastModifiedBy>
  <cp:revision>168</cp:revision>
  <dcterms:created xsi:type="dcterms:W3CDTF">2022-01-13T06:32:14Z</dcterms:created>
  <dcterms:modified xsi:type="dcterms:W3CDTF">2022-01-26T18:01:27Z</dcterms:modified>
</cp:coreProperties>
</file>