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6" r:id="rId20"/>
    <p:sldId id="295" r:id="rId21"/>
    <p:sldId id="298" r:id="rId22"/>
    <p:sldId id="297" r:id="rId23"/>
    <p:sldId id="299" r:id="rId24"/>
    <p:sldId id="300" r:id="rId25"/>
    <p:sldId id="301"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4" autoAdjust="0"/>
    <p:restoredTop sz="64883" autoAdjust="0"/>
  </p:normalViewPr>
  <p:slideViewPr>
    <p:cSldViewPr snapToGrid="0">
      <p:cViewPr>
        <p:scale>
          <a:sx n="92" d="100"/>
          <a:sy n="92" d="100"/>
        </p:scale>
        <p:origin x="184" y="-320"/>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Steinschlägen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 berechnen</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1146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kumuliertem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Differenz der kumulierten Zeitabstände</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6"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6"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6" custScaleX="100000" custLinFactNeighborY="-34875">
        <dgm:presLayoutVars>
          <dgm:chMax val="0"/>
          <dgm:bulletEnabled val="1"/>
        </dgm:presLayoutVars>
      </dgm:prSet>
      <dgm:spPr/>
    </dgm:pt>
    <dgm:pt modelId="{3BD4AADD-6E0E-4087-9709-A998A5A0FD27}" type="pres">
      <dgm:prSet presAssocID="{B1E96187-1758-44B7-8709-F2E31628140F}" presName="spacer" presStyleCnt="0"/>
      <dgm:spPr/>
    </dgm:pt>
    <dgm:pt modelId="{BABDAC30-D010-4160-91F1-F2C9A7C6807C}" type="pres">
      <dgm:prSet presAssocID="{4C186E30-4709-4FB4-B209-0E5229D727CC}" presName="parentText" presStyleLbl="node1" presStyleIdx="3" presStyleCnt="6" custLinFactNeighborY="-17788">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4" presStyleCnt="6" custLinFactNeighborY="-8809">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5" presStyleCnt="6">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4" destOrd="0" parTransId="{C0B67558-C3BA-40FC-9E5B-72E1A5AC7011}" sibTransId="{E834EBEF-9AA3-4E01-80F9-9879FA2349C5}"/>
    <dgm:cxn modelId="{A74F740E-75F5-457C-822E-F368CBC76214}" srcId="{9DD1A594-42BA-4C61-B647-830D5FDFC715}" destId="{4C186E30-4709-4FB4-B209-0E5229D727CC}" srcOrd="3"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5" destOrd="0" parTransId="{9C8840FD-DE49-4895-A3A8-6C8C1B4E3290}" sibTransId="{3AFFEAFF-E0A0-4B59-AA47-ADB7F0530A5E}"/>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222CEE75-6FB4-4EB7-AB52-A47FEBF996DD}" type="presParOf" srcId="{BEB3585F-CCB8-4FAC-9902-ED6487167A0B}" destId="{BABDAC30-D010-4160-91F1-F2C9A7C6807C}" srcOrd="6" destOrd="0" presId="urn:microsoft.com/office/officeart/2005/8/layout/vList2"/>
    <dgm:cxn modelId="{C7302F17-2E7F-401D-A5A8-D05D73A9363B}" type="presParOf" srcId="{BEB3585F-CCB8-4FAC-9902-ED6487167A0B}" destId="{81657748-6B21-435C-A831-47B25610263A}" srcOrd="7" destOrd="0" presId="urn:microsoft.com/office/officeart/2005/8/layout/vList2"/>
    <dgm:cxn modelId="{13041B0F-4547-4B02-BE05-75712B49F94F}" type="presParOf" srcId="{BEB3585F-CCB8-4FAC-9902-ED6487167A0B}" destId="{8283B7CD-F4F4-4288-8E43-D86EDC2CA997}" srcOrd="8" destOrd="0" presId="urn:microsoft.com/office/officeart/2005/8/layout/vList2"/>
    <dgm:cxn modelId="{2FE1F104-BF39-4975-B0D3-753472411326}" type="presParOf" srcId="{BEB3585F-CCB8-4FAC-9902-ED6487167A0B}" destId="{A1E8F6B7-62C7-4A90-A534-F0199744BFBC}" srcOrd="9" destOrd="0" presId="urn:microsoft.com/office/officeart/2005/8/layout/vList2"/>
    <dgm:cxn modelId="{CB5958A2-8E6F-4D39-9ED1-5451E1111368}" type="presParOf" srcId="{BEB3585F-CCB8-4FAC-9902-ED6487167A0B}" destId="{F62BD93B-A959-4440-A963-A8627BA00630}"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a:t>
          </a:r>
          <a:r>
            <a:rPr lang="de-DE" dirty="0" err="1"/>
            <a:t>hinzugefügen</a:t>
          </a:r>
          <a:endParaRPr lang="de-DE" dirty="0"/>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4">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4">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096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48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a:t>
          </a:r>
          <a:r>
            <a:rPr lang="de-DE" sz="2200" kern="1200" dirty="0" err="1"/>
            <a:t>Kantonsstrasse</a:t>
          </a:r>
          <a:r>
            <a:rPr lang="de-DE" sz="2200" kern="1200" dirty="0"/>
            <a:t> ist von Steinschlägen betroffen</a:t>
          </a:r>
          <a:endParaRPr lang="en-US" sz="2200" kern="1200" dirty="0"/>
        </a:p>
      </dsp:txBody>
      <dsp:txXfrm>
        <a:off x="25759" y="28240"/>
        <a:ext cx="7687782" cy="476152"/>
      </dsp:txXfrm>
    </dsp:sp>
    <dsp:sp modelId="{9CD7C9F2-D654-4E0B-B546-DC6B34481B36}">
      <dsp:nvSpPr>
        <dsp:cNvPr id="0" name=""/>
        <dsp:cNvSpPr/>
      </dsp:nvSpPr>
      <dsp:spPr>
        <a:xfrm>
          <a:off x="0" y="59351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Ablösungszonen</a:t>
          </a:r>
        </a:p>
      </dsp:txBody>
      <dsp:txXfrm>
        <a:off x="25759" y="619270"/>
        <a:ext cx="7687782" cy="476152"/>
      </dsp:txXfrm>
    </dsp:sp>
    <dsp:sp modelId="{10DB7DEE-E92A-4FAF-A2F3-9FCC35D4CD5D}">
      <dsp:nvSpPr>
        <dsp:cNvPr id="0" name=""/>
        <dsp:cNvSpPr/>
      </dsp:nvSpPr>
      <dsp:spPr>
        <a:xfrm>
          <a:off x="0" y="118454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Daten</a:t>
          </a:r>
          <a:r>
            <a:rPr lang="en-US" sz="2200" kern="1200" dirty="0"/>
            <a:t> der </a:t>
          </a:r>
          <a:r>
            <a:rPr lang="en-US" sz="2200" kern="1200" dirty="0" err="1"/>
            <a:t>letzten</a:t>
          </a:r>
          <a:r>
            <a:rPr lang="en-US" sz="2200" kern="1200" dirty="0"/>
            <a:t> 3 </a:t>
          </a:r>
          <a:r>
            <a:rPr lang="en-US" sz="2200" kern="1200" dirty="0" err="1"/>
            <a:t>Monate</a:t>
          </a:r>
          <a:endParaRPr lang="en-US" sz="2200" kern="1200" dirty="0"/>
        </a:p>
      </dsp:txBody>
      <dsp:txXfrm>
        <a:off x="25759" y="1210300"/>
        <a:ext cx="7687782" cy="476152"/>
      </dsp:txXfrm>
    </dsp:sp>
    <dsp:sp modelId="{E4026F9E-C983-49F6-8EB5-AC271E59B07F}">
      <dsp:nvSpPr>
        <dsp:cNvPr id="0" name=""/>
        <dsp:cNvSpPr/>
      </dsp:nvSpPr>
      <dsp:spPr>
        <a:xfrm>
          <a:off x="0" y="177557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Alte </a:t>
          </a:r>
          <a:r>
            <a:rPr lang="de-CH" sz="2200" kern="1200" dirty="0"/>
            <a:t>Sicherheitsnetze</a:t>
          </a:r>
        </a:p>
      </dsp:txBody>
      <dsp:txXfrm>
        <a:off x="25759" y="1801331"/>
        <a:ext cx="7687782" cy="476152"/>
      </dsp:txXfrm>
    </dsp:sp>
    <dsp:sp modelId="{93E00F58-2ACD-48B3-8AF4-32707E253EA3}">
      <dsp:nvSpPr>
        <dsp:cNvPr id="0" name=""/>
        <dsp:cNvSpPr/>
      </dsp:nvSpPr>
      <dsp:spPr>
        <a:xfrm>
          <a:off x="0" y="236660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Bevölkerung ist verunsichert</a:t>
          </a:r>
          <a:endParaRPr lang="en-US" sz="2200" kern="1200" dirty="0"/>
        </a:p>
      </dsp:txBody>
      <dsp:txXfrm>
        <a:off x="25759" y="2392361"/>
        <a:ext cx="7687782" cy="476152"/>
      </dsp:txXfrm>
    </dsp:sp>
    <dsp:sp modelId="{743E77B3-2757-4DFA-9D8E-231C9183C20D}">
      <dsp:nvSpPr>
        <dsp:cNvPr id="0" name=""/>
        <dsp:cNvSpPr/>
      </dsp:nvSpPr>
      <dsp:spPr>
        <a:xfrm>
          <a:off x="0" y="295763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Jährliche Todeswahrscheinlichkeit berechnen</a:t>
          </a:r>
          <a:endParaRPr lang="en-US" sz="2200" kern="1200" dirty="0"/>
        </a:p>
      </dsp:txBody>
      <dsp:txXfrm>
        <a:off x="25759" y="2983391"/>
        <a:ext cx="7687782" cy="476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Simulierte Zeitabstände von beiden Zonen sind unterschiedlich</a:t>
          </a:r>
        </a:p>
      </dsp:txBody>
      <dsp:txXfrm>
        <a:off x="28100" y="28100"/>
        <a:ext cx="8776225" cy="519439"/>
      </dsp:txXfrm>
    </dsp:sp>
    <dsp:sp modelId="{16031EB5-B022-4F56-901F-7F71F4570837}">
      <dsp:nvSpPr>
        <dsp:cNvPr id="0" name=""/>
        <dsp:cNvSpPr/>
      </dsp:nvSpPr>
      <dsp:spPr>
        <a:xfrm>
          <a:off x="0" y="65348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Zeitabstand kumulieren</a:t>
          </a:r>
          <a:endParaRPr lang="de-CH" sz="2400" kern="1200" noProof="0" dirty="0"/>
        </a:p>
      </dsp:txBody>
      <dsp:txXfrm>
        <a:off x="28100" y="681585"/>
        <a:ext cx="8776225" cy="519439"/>
      </dsp:txXfrm>
    </dsp:sp>
    <dsp:sp modelId="{EF38EC58-EAE3-4E45-B979-EE70948D098E}">
      <dsp:nvSpPr>
        <dsp:cNvPr id="0" name=""/>
        <dsp:cNvSpPr/>
      </dsp:nvSpPr>
      <dsp:spPr>
        <a:xfrm>
          <a:off x="0" y="130665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sym typeface="Wingdings" panose="05000000000000000000" pitchFamily="2" charset="2"/>
            </a:rPr>
            <a:t> kumulierte </a:t>
          </a:r>
          <a:r>
            <a:rPr lang="de-CH" sz="2400" kern="1200" noProof="0" dirty="0"/>
            <a:t>Zeit von Zone 2 ist 3 Mal grösser</a:t>
          </a:r>
        </a:p>
      </dsp:txBody>
      <dsp:txXfrm>
        <a:off x="28100" y="133475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kern="1200" noProof="0" dirty="0"/>
            <a:t>Zone 1 auf den kumulierten Zeitabstand von Zone 2 anpassen</a:t>
          </a:r>
          <a:endParaRPr lang="de-CH" sz="2400" kern="1200" noProof="0" dirty="0"/>
        </a:p>
      </dsp:txBody>
      <dsp:txXfrm>
        <a:off x="28100" y="1985235"/>
        <a:ext cx="8776225"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3865"/>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1 und 2 untereinander zusammenfügen</a:t>
          </a:r>
        </a:p>
      </dsp:txBody>
      <dsp:txXfrm>
        <a:off x="25759" y="49624"/>
        <a:ext cx="8780907" cy="476152"/>
      </dsp:txXfrm>
    </dsp:sp>
    <dsp:sp modelId="{16031EB5-B022-4F56-901F-7F71F4570837}">
      <dsp:nvSpPr>
        <dsp:cNvPr id="0" name=""/>
        <dsp:cNvSpPr/>
      </dsp:nvSpPr>
      <dsp:spPr>
        <a:xfrm>
          <a:off x="0" y="622234"/>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Nach kumuliertem Zeitabstand sortieren</a:t>
          </a:r>
          <a:endParaRPr lang="de-CH" sz="2200" kern="1200" noProof="0" dirty="0"/>
        </a:p>
      </dsp:txBody>
      <dsp:txXfrm>
        <a:off x="25759" y="647993"/>
        <a:ext cx="8780907" cy="476152"/>
      </dsp:txXfrm>
    </dsp:sp>
    <dsp:sp modelId="{EF38EC58-EAE3-4E45-B979-EE70948D098E}">
      <dsp:nvSpPr>
        <dsp:cNvPr id="0" name=""/>
        <dsp:cNvSpPr/>
      </dsp:nvSpPr>
      <dsp:spPr>
        <a:xfrm>
          <a:off x="0" y="1209700"/>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 Zone 1 &amp; 2 werden gleichzeitig simuliert</a:t>
          </a:r>
          <a:endParaRPr lang="de-CH" sz="2200" kern="1200" noProof="0" dirty="0"/>
        </a:p>
      </dsp:txBody>
      <dsp:txXfrm>
        <a:off x="25759" y="1235459"/>
        <a:ext cx="8780907" cy="476152"/>
      </dsp:txXfrm>
    </dsp:sp>
    <dsp:sp modelId="{BABDAC30-D010-4160-91F1-F2C9A7C6807C}">
      <dsp:nvSpPr>
        <dsp:cNvPr id="0" name=""/>
        <dsp:cNvSpPr/>
      </dsp:nvSpPr>
      <dsp:spPr>
        <a:xfrm>
          <a:off x="0" y="181155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dirty="0">
              <a:sym typeface="Wingdings" panose="05000000000000000000" pitchFamily="2" charset="2"/>
            </a:rPr>
            <a:t>Differenz der kumulierten Zeitabstände</a:t>
          </a:r>
          <a:endParaRPr lang="de-CH" sz="2200" kern="1200" noProof="0" dirty="0"/>
        </a:p>
      </dsp:txBody>
      <dsp:txXfrm>
        <a:off x="25759" y="1837316"/>
        <a:ext cx="8780907" cy="476152"/>
      </dsp:txXfrm>
    </dsp:sp>
    <dsp:sp modelId="{8283B7CD-F4F4-4288-8E43-D86EDC2CA997}">
      <dsp:nvSpPr>
        <dsp:cNvPr id="0" name=""/>
        <dsp:cNvSpPr/>
      </dsp:nvSpPr>
      <dsp:spPr>
        <a:xfrm>
          <a:off x="0" y="2408276"/>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Verstrichene Zeit = Summe Delta kumulierter Zeitabstand</a:t>
          </a:r>
        </a:p>
      </dsp:txBody>
      <dsp:txXfrm>
        <a:off x="25759" y="2434035"/>
        <a:ext cx="8780907" cy="476152"/>
      </dsp:txXfrm>
    </dsp:sp>
    <dsp:sp modelId="{F62BD93B-A959-4440-A963-A8627BA00630}">
      <dsp:nvSpPr>
        <dsp:cNvPr id="0" name=""/>
        <dsp:cNvSpPr/>
      </dsp:nvSpPr>
      <dsp:spPr>
        <a:xfrm>
          <a:off x="0" y="300488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dirty="0">
              <a:sym typeface="Wingdings" panose="05000000000000000000" pitchFamily="2" charset="2"/>
            </a:rPr>
            <a:t>Jahre simuliert: 135’920</a:t>
          </a:r>
        </a:p>
      </dsp:txBody>
      <dsp:txXfrm>
        <a:off x="25759" y="3030646"/>
        <a:ext cx="8780907" cy="4761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9652"/>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01898"/>
        <a:ext cx="3078768" cy="411223"/>
      </dsp:txXfrm>
    </dsp:sp>
    <dsp:sp modelId="{16031EB5-B022-4F56-901F-7F71F4570837}">
      <dsp:nvSpPr>
        <dsp:cNvPr id="0" name=""/>
        <dsp:cNvSpPr/>
      </dsp:nvSpPr>
      <dsp:spPr>
        <a:xfrm>
          <a:off x="0" y="796425"/>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18671"/>
        <a:ext cx="3078768" cy="4112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74906"/>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00665"/>
        <a:ext cx="3048680" cy="4761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42"/>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Todeswahrscheinlichkeit pro Jahr: </a:t>
          </a:r>
          <a:r>
            <a:rPr lang="de-CH" sz="2100" kern="1200" dirty="0"/>
            <a:t>0.000187</a:t>
          </a:r>
          <a:endParaRPr lang="de-CH" sz="2100" kern="1200" noProof="0" dirty="0"/>
        </a:p>
      </dsp:txBody>
      <dsp:txXfrm>
        <a:off x="24588" y="25130"/>
        <a:ext cx="7835582" cy="454509"/>
      </dsp:txXfrm>
    </dsp:sp>
    <dsp:sp modelId="{16031EB5-B022-4F56-901F-7F71F4570837}">
      <dsp:nvSpPr>
        <dsp:cNvPr id="0" name=""/>
        <dsp:cNvSpPr/>
      </dsp:nvSpPr>
      <dsp:spPr>
        <a:xfrm>
          <a:off x="0" y="571711"/>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Strasse wird gesperrt</a:t>
          </a:r>
          <a:endParaRPr lang="de-CH" sz="2100" kern="1200" noProof="0" dirty="0"/>
        </a:p>
      </dsp:txBody>
      <dsp:txXfrm>
        <a:off x="24588" y="596299"/>
        <a:ext cx="7835582"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GitHub Repository</a:t>
          </a:r>
          <a:endParaRPr lang="en-US" sz="2200" kern="1200" dirty="0"/>
        </a:p>
      </dsp:txBody>
      <dsp:txXfrm>
        <a:off x="25759" y="51854"/>
        <a:ext cx="7683145" cy="476152"/>
      </dsp:txXfrm>
    </dsp:sp>
    <dsp:sp modelId="{E4026F9E-C983-49F6-8EB5-AC271E59B07F}">
      <dsp:nvSpPr>
        <dsp:cNvPr id="0" name=""/>
        <dsp:cNvSpPr/>
      </dsp:nvSpPr>
      <dsp:spPr>
        <a:xfrm>
          <a:off x="0" y="61712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Trello</a:t>
          </a:r>
          <a:r>
            <a:rPr lang="de-DE" sz="2200" kern="1200" dirty="0"/>
            <a:t> – </a:t>
          </a:r>
          <a:r>
            <a:rPr lang="de-DE" sz="2200" kern="1200" dirty="0" err="1"/>
            <a:t>To</a:t>
          </a:r>
          <a:r>
            <a:rPr lang="de-DE" sz="2200" kern="1200" dirty="0"/>
            <a:t> Do Liste</a:t>
          </a:r>
          <a:endParaRPr lang="en-US" sz="2200" kern="1200" dirty="0"/>
        </a:p>
      </dsp:txBody>
      <dsp:txXfrm>
        <a:off x="25759" y="642884"/>
        <a:ext cx="7683145" cy="476152"/>
      </dsp:txXfrm>
    </dsp:sp>
    <dsp:sp modelId="{93E00F58-2ACD-48B3-8AF4-32707E253EA3}">
      <dsp:nvSpPr>
        <dsp:cNvPr id="0" name=""/>
        <dsp:cNvSpPr/>
      </dsp:nvSpPr>
      <dsp:spPr>
        <a:xfrm>
          <a:off x="0" y="120815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Jupyter</a:t>
          </a:r>
          <a:r>
            <a:rPr lang="de-DE" sz="2200" kern="1200" dirty="0"/>
            <a:t> Notebook</a:t>
          </a:r>
          <a:endParaRPr lang="en-US" sz="2200" kern="1200" dirty="0"/>
        </a:p>
      </dsp:txBody>
      <dsp:txXfrm>
        <a:off x="25759" y="1233915"/>
        <a:ext cx="7683145" cy="476152"/>
      </dsp:txXfrm>
    </dsp:sp>
    <dsp:sp modelId="{743E77B3-2757-4DFA-9D8E-231C9183C20D}">
      <dsp:nvSpPr>
        <dsp:cNvPr id="0" name=""/>
        <dsp:cNvSpPr/>
      </dsp:nvSpPr>
      <dsp:spPr>
        <a:xfrm>
          <a:off x="0" y="179918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Meetings</a:t>
          </a:r>
        </a:p>
      </dsp:txBody>
      <dsp:txXfrm>
        <a:off x="25759" y="1824945"/>
        <a:ext cx="768314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Visuelle Inspektion</a:t>
          </a:r>
          <a:endParaRPr lang="en-US" sz="2200" kern="1200" dirty="0"/>
        </a:p>
      </dsp:txBody>
      <dsp:txXfrm>
        <a:off x="25759" y="51854"/>
        <a:ext cx="4441704" cy="476152"/>
      </dsp:txXfrm>
    </dsp:sp>
    <dsp:sp modelId="{F072C761-0E94-44FB-A5E4-4F0B96A15017}">
      <dsp:nvSpPr>
        <dsp:cNvPr id="0" name=""/>
        <dsp:cNvSpPr/>
      </dsp:nvSpPr>
      <dsp:spPr>
        <a:xfrm>
          <a:off x="0" y="61712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&amp; Spalten</a:t>
          </a:r>
        </a:p>
      </dsp:txBody>
      <dsp:txXfrm>
        <a:off x="25759" y="642884"/>
        <a:ext cx="4441704" cy="476152"/>
      </dsp:txXfrm>
    </dsp:sp>
    <dsp:sp modelId="{7B6EA38B-1CE8-4358-BCD9-4D2D1CD59B10}">
      <dsp:nvSpPr>
        <dsp:cNvPr id="0" name=""/>
        <dsp:cNvSpPr/>
      </dsp:nvSpPr>
      <dsp:spPr>
        <a:xfrm>
          <a:off x="0" y="120815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Unterschiedliche Spaltennamen</a:t>
          </a:r>
        </a:p>
      </dsp:txBody>
      <dsp:txXfrm>
        <a:off x="25759" y="1233915"/>
        <a:ext cx="4441704" cy="476152"/>
      </dsp:txXfrm>
    </dsp:sp>
    <dsp:sp modelId="{EC44AA87-19A0-4FD1-9BF5-CA2C989C742C}">
      <dsp:nvSpPr>
        <dsp:cNvPr id="0" name=""/>
        <dsp:cNvSpPr/>
      </dsp:nvSpPr>
      <dsp:spPr>
        <a:xfrm>
          <a:off x="0" y="179918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 Python lösen</a:t>
          </a:r>
        </a:p>
      </dsp:txBody>
      <dsp:txXfrm>
        <a:off x="25759" y="1824945"/>
        <a:ext cx="444170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6874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 einlesen</a:t>
          </a:r>
          <a:endParaRPr lang="en-US" sz="2100" kern="1200" dirty="0"/>
        </a:p>
      </dsp:txBody>
      <dsp:txXfrm>
        <a:off x="24588" y="93331"/>
        <a:ext cx="4444046" cy="454509"/>
      </dsp:txXfrm>
    </dsp:sp>
    <dsp:sp modelId="{F072C761-0E94-44FB-A5E4-4F0B96A15017}">
      <dsp:nvSpPr>
        <dsp:cNvPr id="0" name=""/>
        <dsp:cNvSpPr/>
      </dsp:nvSpPr>
      <dsp:spPr>
        <a:xfrm>
          <a:off x="0" y="64356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Spaltennamen vereinheitlichen</a:t>
          </a:r>
        </a:p>
      </dsp:txBody>
      <dsp:txXfrm>
        <a:off x="24588" y="668153"/>
        <a:ext cx="4444046" cy="454509"/>
      </dsp:txXfrm>
    </dsp:sp>
    <dsp:sp modelId="{7B6EA38B-1CE8-4358-BCD9-4D2D1CD59B10}">
      <dsp:nvSpPr>
        <dsp:cNvPr id="0" name=""/>
        <dsp:cNvSpPr/>
      </dsp:nvSpPr>
      <dsp:spPr>
        <a:xfrm>
          <a:off x="0" y="120773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Datentabelle auswählen</a:t>
          </a:r>
        </a:p>
      </dsp:txBody>
      <dsp:txXfrm>
        <a:off x="24588" y="1232318"/>
        <a:ext cx="4444046" cy="454509"/>
      </dsp:txXfrm>
    </dsp:sp>
    <dsp:sp modelId="{EC44AA87-19A0-4FD1-9BF5-CA2C989C742C}">
      <dsp:nvSpPr>
        <dsp:cNvPr id="0" name=""/>
        <dsp:cNvSpPr/>
      </dsp:nvSpPr>
      <dsp:spPr>
        <a:xfrm>
          <a:off x="0" y="177189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 „Ablösungszone“ </a:t>
          </a:r>
          <a:r>
            <a:rPr lang="de-DE" sz="2100" kern="1200" dirty="0" err="1"/>
            <a:t>hinzugefügen</a:t>
          </a:r>
          <a:endParaRPr lang="de-DE" sz="2100" kern="1200" dirty="0"/>
        </a:p>
      </dsp:txBody>
      <dsp:txXfrm>
        <a:off x="24588" y="1796483"/>
        <a:ext cx="4444046" cy="454509"/>
      </dsp:txXfrm>
    </dsp:sp>
    <dsp:sp modelId="{FCE72C4D-5385-4AD1-8BB3-53E07433B43E}">
      <dsp:nvSpPr>
        <dsp:cNvPr id="0" name=""/>
        <dsp:cNvSpPr/>
      </dsp:nvSpPr>
      <dsp:spPr>
        <a:xfrm>
          <a:off x="0" y="233606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entfernen</a:t>
          </a:r>
        </a:p>
      </dsp:txBody>
      <dsp:txXfrm>
        <a:off x="24588" y="2360648"/>
        <a:ext cx="4444046" cy="454509"/>
      </dsp:txXfrm>
    </dsp:sp>
    <dsp:sp modelId="{A949C864-2522-4797-9634-424C677FF198}">
      <dsp:nvSpPr>
        <dsp:cNvPr id="0" name=""/>
        <dsp:cNvSpPr/>
      </dsp:nvSpPr>
      <dsp:spPr>
        <a:xfrm>
          <a:off x="0" y="290022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Datum &amp; Uhrzeit zusammenfügen</a:t>
          </a:r>
        </a:p>
      </dsp:txBody>
      <dsp:txXfrm>
        <a:off x="24588" y="2924813"/>
        <a:ext cx="4444046"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40512"/>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66271"/>
        <a:ext cx="5565418" cy="476152"/>
      </dsp:txXfrm>
    </dsp:sp>
    <dsp:sp modelId="{16031EB5-B022-4F56-901F-7F71F4570837}">
      <dsp:nvSpPr>
        <dsp:cNvPr id="0" name=""/>
        <dsp:cNvSpPr/>
      </dsp:nvSpPr>
      <dsp:spPr>
        <a:xfrm>
          <a:off x="0" y="631542"/>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57301"/>
        <a:ext cx="5565418" cy="476152"/>
      </dsp:txXfrm>
    </dsp:sp>
    <dsp:sp modelId="{02083DA2-6121-44C9-AFEA-15DA96DDE8F9}">
      <dsp:nvSpPr>
        <dsp:cNvPr id="0" name=""/>
        <dsp:cNvSpPr/>
      </dsp:nvSpPr>
      <dsp:spPr>
        <a:xfrm>
          <a:off x="0" y="1222573"/>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48332"/>
        <a:ext cx="5565418" cy="476152"/>
      </dsp:txXfrm>
    </dsp:sp>
    <dsp:sp modelId="{EF38EC58-EAE3-4E45-B979-EE70948D098E}">
      <dsp:nvSpPr>
        <dsp:cNvPr id="0" name=""/>
        <dsp:cNvSpPr/>
      </dsp:nvSpPr>
      <dsp:spPr>
        <a:xfrm>
          <a:off x="0" y="1813603"/>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39362"/>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7171"/>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24101"/>
        <a:ext cx="7373100" cy="497795"/>
      </dsp:txXfrm>
    </dsp:sp>
    <dsp:sp modelId="{16031EB5-B022-4F56-901F-7F71F4570837}">
      <dsp:nvSpPr>
        <dsp:cNvPr id="0" name=""/>
        <dsp:cNvSpPr/>
      </dsp:nvSpPr>
      <dsp:spPr>
        <a:xfrm>
          <a:off x="0" y="915067"/>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941997"/>
        <a:ext cx="7373100" cy="497795"/>
      </dsp:txXfrm>
    </dsp:sp>
    <dsp:sp modelId="{EF38EC58-EAE3-4E45-B979-EE70948D098E}">
      <dsp:nvSpPr>
        <dsp:cNvPr id="0" name=""/>
        <dsp:cNvSpPr/>
      </dsp:nvSpPr>
      <dsp:spPr>
        <a:xfrm>
          <a:off x="0" y="1532962"/>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559892"/>
        <a:ext cx="7373100"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98001"/>
          <a:ext cx="8806071" cy="558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7271" y="625272"/>
        <a:ext cx="8751529" cy="504110"/>
      </dsp:txXfrm>
    </dsp:sp>
    <dsp:sp modelId="{16031EB5-B022-4F56-901F-7F71F4570837}">
      <dsp:nvSpPr>
        <dsp:cNvPr id="0" name=""/>
        <dsp:cNvSpPr/>
      </dsp:nvSpPr>
      <dsp:spPr>
        <a:xfrm>
          <a:off x="0" y="1340974"/>
          <a:ext cx="8806071" cy="490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3960" y="1364934"/>
        <a:ext cx="8758151" cy="442909"/>
      </dsp:txXfrm>
    </dsp:sp>
    <dsp:sp modelId="{EF38EC58-EAE3-4E45-B979-EE70948D098E}">
      <dsp:nvSpPr>
        <dsp:cNvPr id="0" name=""/>
        <dsp:cNvSpPr/>
      </dsp:nvSpPr>
      <dsp:spPr>
        <a:xfrm>
          <a:off x="0" y="2614124"/>
          <a:ext cx="8806071" cy="509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4881" y="2639005"/>
        <a:ext cx="8756309" cy="4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284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Simulation der Daten mit </a:t>
          </a:r>
          <a:r>
            <a:rPr lang="de-CH" sz="2400" kern="1200" dirty="0" err="1"/>
            <a:t>Scipy</a:t>
          </a:r>
          <a:endParaRPr lang="de-CH" sz="2400" kern="1200" noProof="0" dirty="0"/>
        </a:p>
      </dsp:txBody>
      <dsp:txXfrm>
        <a:off x="28100" y="60940"/>
        <a:ext cx="8776225" cy="519439"/>
      </dsp:txXfrm>
    </dsp:sp>
    <dsp:sp modelId="{16031EB5-B022-4F56-901F-7F71F4570837}">
      <dsp:nvSpPr>
        <dsp:cNvPr id="0" name=""/>
        <dsp:cNvSpPr/>
      </dsp:nvSpPr>
      <dsp:spPr>
        <a:xfrm>
          <a:off x="0" y="67380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1: 50 Millionen Steine</a:t>
          </a:r>
        </a:p>
      </dsp:txBody>
      <dsp:txXfrm>
        <a:off x="28100" y="701905"/>
        <a:ext cx="8776225" cy="519439"/>
      </dsp:txXfrm>
    </dsp:sp>
    <dsp:sp modelId="{EF38EC58-EAE3-4E45-B979-EE70948D098E}">
      <dsp:nvSpPr>
        <dsp:cNvPr id="0" name=""/>
        <dsp:cNvSpPr/>
      </dsp:nvSpPr>
      <dsp:spPr>
        <a:xfrm>
          <a:off x="0" y="131681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2: 1/3 von 50 Millionen</a:t>
          </a:r>
        </a:p>
      </dsp:txBody>
      <dsp:txXfrm>
        <a:off x="28100" y="134491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Dataframe der simulierten Zufallsvariablen Zone 1 &amp; Zone 2 erstellen</a:t>
          </a:r>
          <a:endParaRPr lang="de-CH" sz="2400" kern="1200" noProof="0" dirty="0"/>
        </a:p>
      </dsp:txBody>
      <dsp:txXfrm>
        <a:off x="28100" y="1985235"/>
        <a:ext cx="8776225"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25.01.22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Tag "Rocco" und herzlich </a:t>
            </a:r>
            <a:r>
              <a:rPr lang="de-DE" dirty="0" err="1"/>
              <a:t>wilkommen</a:t>
            </a:r>
            <a:r>
              <a:rPr lang="de-DE" dirty="0"/>
              <a:t> zu unserer Präsentation über die Challenge "STEINSCHLAGRISIKO". </a:t>
            </a:r>
          </a:p>
          <a:p>
            <a:r>
              <a:rPr lang="de-DE" dirty="0"/>
              <a:t>Die Challenge hat in den letzten Monaten </a:t>
            </a:r>
            <a:r>
              <a:rPr lang="de-DE" b="1" u="none" dirty="0">
                <a:solidFill>
                  <a:srgbClr val="FF0000"/>
                </a:solidFill>
              </a:rPr>
              <a:t>viel Zeit und Kraft </a:t>
            </a:r>
            <a:r>
              <a:rPr lang="de-DE" dirty="0"/>
              <a:t>von uns verlangt und wir sind stolz darauf, dass wir dir nun die </a:t>
            </a:r>
            <a:r>
              <a:rPr lang="de-DE" b="1" dirty="0"/>
              <a:t>Resultate präsentieren dürfen.</a:t>
            </a:r>
            <a:r>
              <a:rPr lang="de-DE" dirty="0"/>
              <a:t>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pPr algn="l"/>
            <a:r>
              <a:rPr lang="de-DE" b="0" i="0" dirty="0">
                <a:solidFill>
                  <a:srgbClr val="000000"/>
                </a:solidFill>
                <a:effectLst/>
                <a:latin typeface="Helvetica Neue"/>
              </a:rPr>
              <a:t>Anhand der erstellten Diagramme konnten wir erkennen, dass Ablösungszone 1 und 2 nicht kombiniert werden sollten, weil die Datensätze stark unterschiedlich sind. Wir nehmen an, dass Zone 2 steiler ist als Zone 1, aufgrund der höheren Geschwindigkeit. Bei Ablösungszone 1 befinden sich deutlich massenhaftere Steine als bei Zone 2.</a:t>
            </a:r>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Wir berechnen jetzt die Zeitabstände in Stunden von den Steinschlägen aus Zone 1 &amp; 2.</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Differenz des Datumobjektes berechnet und in ein neues Dataframe hinzugefügt, weil sonst 1 Zeile fehlen würde und wir einen 0 Wert einsetzen müssten. </a:t>
            </a:r>
          </a:p>
          <a:p>
            <a:pPr algn="l"/>
            <a:r>
              <a:rPr lang="de-DE" b="0" i="0" dirty="0">
                <a:solidFill>
                  <a:srgbClr val="000000"/>
                </a:solidFill>
                <a:effectLst/>
                <a:latin typeface="Helvetica Neue"/>
              </a:rPr>
              <a:t>Das würde in der Simulation zu einer Ungenauigkeit führen.</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Somit haben wir neben der Masse und Geschwindigkeit eine weitere Zufallsvariabel für die Monte Carlo Simulation.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b="0" i="0" dirty="0">
                <a:solidFill>
                  <a:srgbClr val="000000"/>
                </a:solidFill>
                <a:effectLst/>
                <a:latin typeface="Helvetica Neue"/>
              </a:rPr>
              <a:t>Anhand des Diagrammes stellten wir fest, dass die </a:t>
            </a:r>
            <a:r>
              <a:rPr lang="de-DE" b="0" i="0" dirty="0" err="1">
                <a:solidFill>
                  <a:srgbClr val="000000"/>
                </a:solidFill>
                <a:effectLst/>
                <a:latin typeface="Helvetica Neue"/>
              </a:rPr>
              <a:t>Exponential</a:t>
            </a:r>
            <a:r>
              <a:rPr lang="de-DE" b="0" i="0" dirty="0">
                <a:solidFill>
                  <a:srgbClr val="000000"/>
                </a:solidFill>
                <a:effectLst/>
                <a:latin typeface="Helvetica Neue"/>
              </a:rPr>
              <a:t> - und Gammaverteilung gut passen. 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Um einen genauen Überblick zu haben, wann es bei den Sicherheitsnetzen zu einem Durchbruch kommen kann, haben wir in einem Flussdiagramm alle wesentlichen Punkte notiert. </a:t>
            </a:r>
          </a:p>
          <a:p>
            <a:pPr algn="l"/>
            <a:r>
              <a:rPr lang="de-DE" b="0" i="0" dirty="0">
                <a:solidFill>
                  <a:srgbClr val="000000"/>
                </a:solidFill>
                <a:effectLst/>
                <a:latin typeface="Helvetica Neue"/>
              </a:rPr>
              <a:t>Wenn sich ein Stein löst muss man zuerst feststellen, ob sich bereits eine Masse von </a:t>
            </a:r>
            <a:r>
              <a:rPr lang="de-DE" b="0" i="0" dirty="0" err="1">
                <a:solidFill>
                  <a:srgbClr val="000000"/>
                </a:solidFill>
                <a:effectLst/>
                <a:latin typeface="Helvetica Neue"/>
              </a:rPr>
              <a:t>insgesammt</a:t>
            </a:r>
            <a:r>
              <a:rPr lang="de-DE" b="0" i="0" dirty="0">
                <a:solidFill>
                  <a:srgbClr val="000000"/>
                </a:solidFill>
                <a:effectLst/>
                <a:latin typeface="Helvetica Neue"/>
              </a:rPr>
              <a:t> 2000kg in den Sicherheitsnetzen befindet. Falls nein, dann hält das Netz noch eine Aufprall Energie von 1000kj aus. Wenn also ein Stein mit 1000kj oder mehr in das Netz fliegt, dann ist mit einem </a:t>
            </a:r>
            <a:r>
              <a:rPr lang="de-DE" b="0" i="0" dirty="0" err="1">
                <a:solidFill>
                  <a:srgbClr val="000000"/>
                </a:solidFill>
                <a:effectLst/>
                <a:latin typeface="Helvetica Neue"/>
              </a:rPr>
              <a:t>Netzdurckbruch</a:t>
            </a:r>
            <a:r>
              <a:rPr lang="de-DE" b="0" i="0" dirty="0">
                <a:solidFill>
                  <a:srgbClr val="000000"/>
                </a:solidFill>
                <a:effectLst/>
                <a:latin typeface="Helvetica Neue"/>
              </a:rPr>
              <a:t> zu rechnen. Wenn die Aufprall </a:t>
            </a:r>
            <a:r>
              <a:rPr lang="de-DE" b="0" i="0" dirty="0" err="1">
                <a:solidFill>
                  <a:srgbClr val="000000"/>
                </a:solidFill>
                <a:effectLst/>
                <a:latin typeface="Helvetica Neue"/>
              </a:rPr>
              <a:t>energie</a:t>
            </a:r>
            <a:r>
              <a:rPr lang="de-DE" b="0" i="0" dirty="0">
                <a:solidFill>
                  <a:srgbClr val="000000"/>
                </a:solidFill>
                <a:effectLst/>
                <a:latin typeface="Helvetica Neue"/>
              </a:rPr>
              <a:t> aber weniger beträgt, so hält das Netz stand. </a:t>
            </a:r>
          </a:p>
          <a:p>
            <a:pPr algn="l"/>
            <a:r>
              <a:rPr lang="de-DE" b="0" i="0" dirty="0">
                <a:solidFill>
                  <a:srgbClr val="000000"/>
                </a:solidFill>
                <a:effectLst/>
                <a:latin typeface="Helvetica Neue"/>
              </a:rPr>
              <a:t>Falls sich allerdings wie hier im oberen Bereich des Flussdiagramms 2000kg Steine im Netz befinden. So ist das Netz nur noch bis zu einer Aufprallenergie von 500kj sicher. Wenn diese Energie überschritten wird, dann kommt es zu einem Netzdurchbruch. </a:t>
            </a:r>
          </a:p>
          <a:p>
            <a:pPr algn="l"/>
            <a:r>
              <a:rPr lang="de-DE" b="0" i="0" dirty="0">
                <a:solidFill>
                  <a:srgbClr val="000000"/>
                </a:solidFill>
                <a:effectLst/>
                <a:latin typeface="Helvetica Neue"/>
              </a:rPr>
              <a:t>Diese Faktoren haben wir natürlich auch in unserem Modell berücksichtigt. Mit den Berechnungen kamen wir dann auf eine Anzahl von </a:t>
            </a:r>
            <a:r>
              <a:rPr lang="de-DE" b="0" i="0" dirty="0" err="1">
                <a:solidFill>
                  <a:srgbClr val="000000"/>
                </a:solidFill>
                <a:effectLst/>
                <a:latin typeface="Helvetica Neue"/>
              </a:rPr>
              <a:t>insgesammt</a:t>
            </a:r>
            <a:r>
              <a:rPr lang="de-DE" b="0" i="0" dirty="0">
                <a:solidFill>
                  <a:srgbClr val="000000"/>
                </a:solidFill>
                <a:effectLst/>
                <a:latin typeface="Helvetica Neue"/>
              </a:rPr>
              <a:t> 5121 Durchbrüchen. Das klingt erstmal viel, es sind jedoch somit nur 0.037 Durchbrüche pro </a:t>
            </a:r>
            <a:r>
              <a:rPr lang="de-DE" b="0" i="0" dirty="0" err="1">
                <a:solidFill>
                  <a:srgbClr val="000000"/>
                </a:solidFill>
                <a:effectLst/>
                <a:latin typeface="Helvetica Neue"/>
              </a:rPr>
              <a:t>Jahr.l</a:t>
            </a:r>
            <a:r>
              <a:rPr lang="de-DE" b="0" i="0" dirty="0">
                <a:solidFill>
                  <a:srgbClr val="000000"/>
                </a:solidFill>
                <a:effectLst/>
                <a:latin typeface="Helvetica Neue"/>
              </a:rPr>
              <a:t> </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CH" dirty="0"/>
              <a:t>Kommen wir zuerst zur Ausgangslage:</a:t>
            </a:r>
          </a:p>
          <a:p>
            <a:r>
              <a:rPr lang="de-CH" dirty="0"/>
              <a:t>- In unserer Aufgabenstellung geht es um die Kantonsstrasse von </a:t>
            </a:r>
            <a:r>
              <a:rPr lang="de-CH" dirty="0" err="1"/>
              <a:t>Schiers</a:t>
            </a:r>
            <a:r>
              <a:rPr lang="de-CH" dirty="0"/>
              <a:t>, welche von regelmässigen Steinschlägen betroffen ist. </a:t>
            </a:r>
          </a:p>
          <a:p>
            <a:r>
              <a:rPr lang="de-CH" dirty="0"/>
              <a:t>- Dabei gibt es zwei Zonen, in denen die Steinschläge vorkommen können. In diesem Fall sprechen wir von Ablösungszone 1 und 2.</a:t>
            </a:r>
          </a:p>
          <a:p>
            <a:r>
              <a:rPr lang="de-CH" dirty="0"/>
              <a:t>- Uns wurden Messdaten von den letzten 3 Monaten zur Verfügung gestellt. Die Daten wurden einerseits von Sensoren aufgezeichnet und auch von Experten und Geologen geprüft. </a:t>
            </a:r>
          </a:p>
          <a:p>
            <a:r>
              <a:rPr lang="de-CH" dirty="0"/>
              <a:t>- Die Strasse wird an Beiden Ablösungszonen mit Sicherheitsnetzen gesichert. Diese sind jedoch schon in die Jahre gekommen und müssen erneuert werden. Da die Renovation von den Sicherheitsnetzen allerdings ein Jahr dauern wird, muss abgeschätzt werden, ob die Strasse noch sicher ist, oder ob man sie bis zur </a:t>
            </a:r>
            <a:r>
              <a:rPr lang="de-CH" dirty="0" err="1"/>
              <a:t>fertigstellung</a:t>
            </a:r>
            <a:r>
              <a:rPr lang="de-CH" dirty="0"/>
              <a:t> der neuen Netze schliessen muss. </a:t>
            </a:r>
          </a:p>
          <a:p>
            <a:r>
              <a:rPr lang="de-CH" dirty="0"/>
              <a:t>- Das veraltete netzt führt natürlich zu Verunsicherung bei der Bevölkerung. </a:t>
            </a:r>
          </a:p>
          <a:p>
            <a:r>
              <a:rPr lang="de-CH" dirty="0"/>
              <a:t>- Wir hatten nun die Aufgabe, die Jährliche Todeswahrscheinlichkeit berechnen um sicherzustellen, ob die Strasse offen bleiben darf.  </a:t>
            </a:r>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r>
              <a:rPr lang="de-DE" b="0" i="0" dirty="0">
                <a:solidFill>
                  <a:srgbClr val="000000"/>
                </a:solidFill>
                <a:effectLst/>
                <a:latin typeface="Helvetica Neue"/>
              </a:rPr>
              <a:t>Das tägliche Verkehrsaufkommen beträgt 1200 Autos. Stau kommt auf der Strecke nicht vor. Die </a:t>
            </a:r>
            <a:r>
              <a:rPr lang="de-DE" b="0" i="0" dirty="0" err="1">
                <a:solidFill>
                  <a:srgbClr val="000000"/>
                </a:solidFill>
                <a:effectLst/>
                <a:latin typeface="Helvetica Neue"/>
              </a:rPr>
              <a:t>Tempolimite</a:t>
            </a:r>
            <a:r>
              <a:rPr lang="de-DE" b="0" i="0" dirty="0">
                <a:solidFill>
                  <a:srgbClr val="000000"/>
                </a:solidFill>
                <a:effectLst/>
                <a:latin typeface="Helvetica Neue"/>
              </a:rPr>
              <a:t> beträgt 60 km/h.</a:t>
            </a:r>
          </a:p>
          <a:p>
            <a:pPr algn="l"/>
            <a:r>
              <a:rPr lang="de-DE" b="0" i="0" dirty="0">
                <a:solidFill>
                  <a:srgbClr val="000000"/>
                </a:solidFill>
                <a:effectLst/>
                <a:latin typeface="Helvetica Neue"/>
              </a:rPr>
              <a:t>Für die letzte Berechnung mussten wir noch einige Punkte bestimmen </a:t>
            </a:r>
            <a:r>
              <a:rPr lang="de-DE" b="0" i="0" dirty="0" err="1">
                <a:solidFill>
                  <a:srgbClr val="000000"/>
                </a:solidFill>
                <a:effectLst/>
                <a:latin typeface="Helvetica Neue"/>
              </a:rPr>
              <a:t>bzw</a:t>
            </a:r>
            <a:r>
              <a:rPr lang="de-DE" b="0" i="0" dirty="0">
                <a:solidFill>
                  <a:srgbClr val="000000"/>
                </a:solidFill>
                <a:effectLst/>
                <a:latin typeface="Helvetica Neue"/>
              </a:rPr>
              <a:t> recherchieren:</a:t>
            </a:r>
          </a:p>
          <a:p>
            <a:pPr algn="l">
              <a:buFont typeface="Arial" panose="020B0604020202020204" pitchFamily="34" charset="0"/>
              <a:buChar char="•"/>
            </a:pPr>
            <a:r>
              <a:rPr lang="de-DE" b="0" i="0" dirty="0">
                <a:solidFill>
                  <a:srgbClr val="000000"/>
                </a:solidFill>
                <a:effectLst/>
                <a:latin typeface="Helvetica Neue"/>
              </a:rPr>
              <a:t> Autolänge: Die durchschnittliche Länge eines Autos beträgt 4 Meter, aber für die Berechnung haben wir 3 Meter genommen, weil sich Personen meistens vorne befinden.</a:t>
            </a:r>
          </a:p>
          <a:p>
            <a:pPr algn="l">
              <a:buFont typeface="Arial" panose="020B0604020202020204" pitchFamily="34" charset="0"/>
              <a:buChar char="•"/>
            </a:pPr>
            <a:r>
              <a:rPr lang="de-DE" b="0" i="0" dirty="0">
                <a:solidFill>
                  <a:srgbClr val="000000"/>
                </a:solidFill>
                <a:effectLst/>
                <a:latin typeface="Helvetica Neue"/>
              </a:rPr>
              <a:t> Anzahl Personen im Auto: Die durchschnittliche Anzahl Personen in einem Auto in der Schweiz beträgt 1.56</a:t>
            </a:r>
          </a:p>
          <a:p>
            <a:pPr algn="l">
              <a:buFont typeface="Arial" panose="020B0604020202020204" pitchFamily="34" charset="0"/>
              <a:buChar char="•"/>
            </a:pPr>
            <a:r>
              <a:rPr lang="de-DE" b="0" i="0" dirty="0">
                <a:solidFill>
                  <a:srgbClr val="000000"/>
                </a:solidFill>
                <a:effectLst/>
                <a:latin typeface="Helvetica Neue"/>
              </a:rPr>
              <a:t> Reaktionszeit</a:t>
            </a:r>
          </a:p>
          <a:p>
            <a:pPr algn="l">
              <a:buFont typeface="Arial" panose="020B0604020202020204" pitchFamily="34" charset="0"/>
              <a:buChar char="•"/>
            </a:pPr>
            <a:r>
              <a:rPr lang="de-DE" b="0" i="0" dirty="0">
                <a:solidFill>
                  <a:srgbClr val="000000"/>
                </a:solidFill>
                <a:effectLst/>
                <a:latin typeface="Helvetica Neue"/>
              </a:rPr>
              <a:t> Reaktionsweg</a:t>
            </a:r>
          </a:p>
          <a:p>
            <a:pPr algn="l">
              <a:buFont typeface="Arial" panose="020B0604020202020204" pitchFamily="34" charset="0"/>
              <a:buChar char="•"/>
            </a:pPr>
            <a:r>
              <a:rPr lang="de-DE" b="0" i="0" dirty="0">
                <a:solidFill>
                  <a:srgbClr val="000000"/>
                </a:solidFill>
                <a:effectLst/>
                <a:latin typeface="Helvetica Neue"/>
              </a:rPr>
              <a:t> Wahrscheinlichkeit beim Aufprall zu sterben</a:t>
            </a:r>
          </a:p>
          <a:p>
            <a:pPr algn="l">
              <a:buFont typeface="Arial" panose="020B0604020202020204" pitchFamily="34" charset="0"/>
              <a:buChar char="•"/>
            </a:pPr>
            <a:r>
              <a:rPr lang="de-DE" b="0" i="0" dirty="0">
                <a:solidFill>
                  <a:srgbClr val="000000"/>
                </a:solidFill>
                <a:effectLst/>
                <a:latin typeface="Helvetica Neue"/>
              </a:rPr>
              <a:t> Distanz pro Sekunde</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Damit konnten wir 2 Wahrscheinlichkeiten berechnen:</a:t>
            </a:r>
          </a:p>
          <a:p>
            <a:pPr algn="l">
              <a:buFont typeface="+mj-lt"/>
              <a:buAutoNum type="arabicPeriod"/>
            </a:pPr>
            <a:r>
              <a:rPr lang="de-DE" b="0" i="0" dirty="0">
                <a:solidFill>
                  <a:srgbClr val="000000"/>
                </a:solidFill>
                <a:effectLst/>
                <a:latin typeface="Helvetica Neue"/>
              </a:rPr>
              <a:t> Die Wahrscheinlichkeit direkt von einem Stein getroffen zu werden</a:t>
            </a:r>
          </a:p>
          <a:p>
            <a:pPr algn="l">
              <a:buFont typeface="+mj-lt"/>
              <a:buAutoNum type="arabicPeriod"/>
            </a:pPr>
            <a:r>
              <a:rPr lang="de-DE" b="0" i="0" dirty="0">
                <a:solidFill>
                  <a:srgbClr val="000000"/>
                </a:solidFill>
                <a:effectLst/>
                <a:latin typeface="Helvetica Neue"/>
              </a:rPr>
              <a:t> Die Wahrscheinlichkeit, dass das Auto in den Stein reinfährt</a:t>
            </a:r>
          </a:p>
          <a:p>
            <a:pPr algn="l"/>
            <a:r>
              <a:rPr lang="de-DE" b="0" i="0" dirty="0">
                <a:solidFill>
                  <a:srgbClr val="000000"/>
                </a:solidFill>
                <a:effectLst/>
                <a:latin typeface="Helvetica Neue"/>
              </a:rPr>
              <a:t>Schlussendlich wurden diese 2 Wahrscheinlichkeiten addiert und mit der Anzahl Durchbrüche pro Jahr und Anzahl Personen im Auto multipliziert.</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Wir haben die Falsche Spalte bei der Berechnung der Anzahl simulierten Jahren ausgewählt. Wodurch das Schlussresultat, um Faktor 2 beeinflusst wird. </a:t>
            </a:r>
          </a:p>
          <a:p>
            <a:r>
              <a:rPr lang="de-DE" b="0" i="0" dirty="0">
                <a:solidFill>
                  <a:srgbClr val="000000"/>
                </a:solidFill>
                <a:effectLst/>
                <a:latin typeface="Helvetica Neue"/>
              </a:rPr>
              <a:t>Somit hätte die Strasse gesperrt werden sollen. </a:t>
            </a: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b="1" dirty="0"/>
              <a:t>Wie</a:t>
            </a:r>
            <a:r>
              <a:rPr lang="de-DE" dirty="0"/>
              <a:t> haben wir im Team gearbeitet und mit welchen Tools haben wir uns organisiert??</a:t>
            </a:r>
          </a:p>
          <a:p>
            <a:r>
              <a:rPr lang="de-DE" dirty="0"/>
              <a:t>Nun, Als </a:t>
            </a:r>
            <a:r>
              <a:rPr lang="de-DE" b="1" dirty="0"/>
              <a:t>erstes haben wir ein </a:t>
            </a:r>
            <a:r>
              <a:rPr lang="de-DE" b="1" dirty="0" err="1"/>
              <a:t>GitHub</a:t>
            </a:r>
            <a:r>
              <a:rPr lang="de-DE" b="1" dirty="0"/>
              <a:t> Repository </a:t>
            </a:r>
            <a:r>
              <a:rPr lang="de-DE" dirty="0"/>
              <a:t>erstellt mit dem Titel "Steinschlag Challenge" und sicher gestellt, dass wir </a:t>
            </a:r>
            <a:r>
              <a:rPr lang="de-DE" b="1" dirty="0"/>
              <a:t>alle vier Zugriff darauf haben</a:t>
            </a:r>
            <a:r>
              <a:rPr lang="de-DE" dirty="0"/>
              <a:t>. Dort konnten wir jeweils unsere </a:t>
            </a:r>
            <a:r>
              <a:rPr lang="de-DE" b="1" dirty="0"/>
              <a:t>Änderungen speichern </a:t>
            </a:r>
            <a:r>
              <a:rPr lang="de-DE" dirty="0"/>
              <a:t>und jedes Gruppenmitglied konnte laufend den </a:t>
            </a:r>
            <a:r>
              <a:rPr lang="de-DE" b="1" dirty="0"/>
              <a:t>aktuellen Stand beobachten</a:t>
            </a:r>
            <a:r>
              <a:rPr lang="de-DE" dirty="0"/>
              <a:t>. Das System hat gut funktioniert, da wir somit auch von Zuhause aus und zu jederzeit zugriff auf unsere Daten hatten. </a:t>
            </a:r>
          </a:p>
          <a:p>
            <a:endParaRPr lang="de-DE" dirty="0"/>
          </a:p>
          <a:p>
            <a:r>
              <a:rPr lang="de-DE" dirty="0"/>
              <a:t>Die </a:t>
            </a:r>
            <a:r>
              <a:rPr lang="de-DE" b="1" dirty="0"/>
              <a:t>Aufgabenverteilung</a:t>
            </a:r>
            <a:r>
              <a:rPr lang="de-DE" dirty="0"/>
              <a:t> haben wir über </a:t>
            </a:r>
            <a:r>
              <a:rPr lang="de-DE" b="1" dirty="0" err="1"/>
              <a:t>Trello</a:t>
            </a:r>
            <a:r>
              <a:rPr lang="de-DE" dirty="0"/>
              <a:t> vorgenommen. Auf der Website konnten wir jeweils notieren, an welcher spezifischen Arbeit wir geraden </a:t>
            </a:r>
            <a:r>
              <a:rPr lang="de-DE" dirty="0" err="1"/>
              <a:t>drann</a:t>
            </a:r>
            <a:r>
              <a:rPr lang="de-DE" dirty="0"/>
              <a:t> waren. Ebenfalls haben wir dort eine </a:t>
            </a:r>
            <a:r>
              <a:rPr lang="de-DE" dirty="0" err="1"/>
              <a:t>To</a:t>
            </a:r>
            <a:r>
              <a:rPr lang="de-DE" dirty="0"/>
              <a:t> Do Liste erstellt, damit alle wussten, was sie zu tun hatten. Wenn jemand eine seiner Aufgaben </a:t>
            </a:r>
            <a:r>
              <a:rPr lang="de-DE" dirty="0" err="1"/>
              <a:t>erletigt</a:t>
            </a:r>
            <a:r>
              <a:rPr lang="de-DE" dirty="0"/>
              <a:t> hatte, so konnte er das auf </a:t>
            </a:r>
            <a:r>
              <a:rPr lang="de-DE" dirty="0" err="1"/>
              <a:t>Trello</a:t>
            </a:r>
            <a:r>
              <a:rPr lang="de-DE" dirty="0"/>
              <a:t> vermerken und alle hatten wieder eine aktualisierte </a:t>
            </a:r>
            <a:r>
              <a:rPr lang="de-DE" dirty="0" err="1"/>
              <a:t>to</a:t>
            </a:r>
            <a:r>
              <a:rPr lang="de-DE" dirty="0"/>
              <a:t> do Liste. </a:t>
            </a:r>
          </a:p>
          <a:p>
            <a:endParaRPr lang="de-DE" dirty="0"/>
          </a:p>
          <a:p>
            <a:r>
              <a:rPr lang="de-DE" dirty="0"/>
              <a:t>Unser Python Code und alle Berechnungen haben wir in einem </a:t>
            </a:r>
            <a:r>
              <a:rPr lang="de-DE" dirty="0" err="1"/>
              <a:t>Jupyter</a:t>
            </a:r>
            <a:r>
              <a:rPr lang="de-DE" dirty="0"/>
              <a:t> Notebook vorgenommen. Dieses haben wir wie bereits erwähnt auf </a:t>
            </a:r>
            <a:r>
              <a:rPr lang="de-DE" dirty="0" err="1"/>
              <a:t>GitHub</a:t>
            </a:r>
            <a:r>
              <a:rPr lang="de-DE" dirty="0"/>
              <a:t> gespeichert. Das </a:t>
            </a:r>
            <a:r>
              <a:rPr lang="de-DE" dirty="0" err="1"/>
              <a:t>Jupyter</a:t>
            </a:r>
            <a:r>
              <a:rPr lang="de-DE" dirty="0"/>
              <a:t> Notebook hat sich gut für dieses Projekt geeignet, da es sehr übersichtlich ist, wir den Code gut dokumentieren konnten und nach jedem Schritt, direkt den Befehl ausführen konnten. So merkten wir schnell wenn wir etwas falsch programmiert haben und konnten die Änderungen direkt anpassen. </a:t>
            </a:r>
          </a:p>
          <a:p>
            <a:endParaRPr lang="de-DE" dirty="0"/>
          </a:p>
          <a:p>
            <a:r>
              <a:rPr lang="de-DE" dirty="0"/>
              <a:t>Natürlich durften auch Team Meetings nicht fehlen. Wir haben uns in in ca. 3-4 Wöchigen Abständen in der Schule oder via Microsoft Teams getroffen. Während den Meetings haben wir zusammen die Grundlegenden Fragen besprochen, Brainstorming geführt und die Aufgaben verteilt, damit jeder wieder wusste, an was er Arbeiten kann. </a:t>
            </a:r>
          </a:p>
          <a:p>
            <a:endParaRPr lang="de-DE" dirty="0"/>
          </a:p>
          <a:p>
            <a:r>
              <a:rPr lang="de-DE" dirty="0"/>
              <a:t>Im </a:t>
            </a:r>
            <a:r>
              <a:rPr lang="de-DE" dirty="0" err="1"/>
              <a:t>Grossen</a:t>
            </a:r>
            <a:r>
              <a:rPr lang="de-DE" dirty="0"/>
              <a:t> und Ganzen, hat die Teamarbeit über die Challenge hinaus sehr gut funktioniert und wir konnten uns auch gegenseitig besser kennenlernen. </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dirty="0"/>
              <a:t>Daten einlesen: 2 CSV – beide Ablösungszonen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Streudiagramme: um mögliche Abhängigkeiten zu erkennen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1/25/22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1/25/22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1/25/22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1/25/22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1/25/22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1/25/22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1/25/22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1/25/22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1/25/22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1/25/22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1/25/22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1/25/22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2.png"/><Relationship Id="rId7" Type="http://schemas.openxmlformats.org/officeDocument/2006/relationships/diagramLayout" Target="../diagrams/layout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30.png"/><Relationship Id="rId10" Type="http://schemas.microsoft.com/office/2007/relationships/diagramDrawing" Target="../diagrams/drawing12.xml"/><Relationship Id="rId4" Type="http://schemas.openxmlformats.org/officeDocument/2006/relationships/image" Target="../media/image31.png"/><Relationship Id="rId9" Type="http://schemas.openxmlformats.org/officeDocument/2006/relationships/diagramColors" Target="../diagrams/colors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3.jpeg"/><Relationship Id="rId9" Type="http://schemas.microsoft.com/office/2007/relationships/diagramDrawing" Target="../diagrams/drawing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png"/><Relationship Id="rId7" Type="http://schemas.openxmlformats.org/officeDocument/2006/relationships/diagramColors" Target="../diagrams/colors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png"/><Relationship Id="rId7" Type="http://schemas.openxmlformats.org/officeDocument/2006/relationships/diagramColors" Target="../diagrams/colors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Vergleich der Zonen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Zeitabstände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521055969"/>
              </p:ext>
            </p:extLst>
          </p:nvPr>
        </p:nvGraphicFramePr>
        <p:xfrm>
          <a:off x="1270001" y="2155488"/>
          <a:ext cx="7426960" cy="238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Kumulative</a:t>
            </a:r>
            <a:r>
              <a:rPr lang="de-DE" dirty="0">
                <a:solidFill>
                  <a:schemeClr val="tx1"/>
                </a:solidFill>
              </a:rPr>
              <a:t> </a:t>
            </a:r>
            <a:r>
              <a:rPr lang="de-DE" b="1" dirty="0"/>
              <a:t>Funktionsverteilung (CDF)</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151422625"/>
              </p:ext>
            </p:extLst>
          </p:nvPr>
        </p:nvGraphicFramePr>
        <p:xfrm>
          <a:off x="1364088" y="2238104"/>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364088" y="430121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Masse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Geschwindigkeit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Zeitabstand</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Monte Carlo Simulation</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522294540"/>
              </p:ext>
            </p:extLst>
          </p:nvPr>
        </p:nvGraphicFramePr>
        <p:xfrm>
          <a:off x="1283848" y="2200904"/>
          <a:ext cx="8832425" cy="2543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Anpassung der Zeitabstände </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214334011"/>
              </p:ext>
            </p:extLst>
          </p:nvPr>
        </p:nvGraphicFramePr>
        <p:xfrm>
          <a:off x="1270000" y="2249856"/>
          <a:ext cx="8832425" cy="2543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Anzahl simulierte Jahre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138980614"/>
              </p:ext>
            </p:extLst>
          </p:nvPr>
        </p:nvGraphicFramePr>
        <p:xfrm>
          <a:off x="1270000" y="2226833"/>
          <a:ext cx="8832425" cy="358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2873906350"/>
              </p:ext>
            </p:extLst>
          </p:nvPr>
        </p:nvGraphicFramePr>
        <p:xfrm>
          <a:off x="8469014" y="2784196"/>
          <a:ext cx="3123260" cy="15701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319514169"/>
              </p:ext>
            </p:extLst>
          </p:nvPr>
        </p:nvGraphicFramePr>
        <p:xfrm>
          <a:off x="1207931" y="2394857"/>
          <a:ext cx="7739300" cy="3487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3055874370"/>
              </p:ext>
            </p:extLst>
          </p:nvPr>
        </p:nvGraphicFramePr>
        <p:xfrm>
          <a:off x="6850627" y="4416669"/>
          <a:ext cx="3100198" cy="11235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b="1" dirty="0"/>
              <a:t>Die Beichte</a:t>
            </a:r>
            <a:endParaRPr lang="de-CH" b="1" dirty="0"/>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4334964" y="4603750"/>
            <a:ext cx="6019800" cy="1447800"/>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4334964" y="2321868"/>
            <a:ext cx="5276850" cy="1438275"/>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Fazit</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478583767"/>
              </p:ext>
            </p:extLst>
          </p:nvPr>
        </p:nvGraphicFramePr>
        <p:xfrm>
          <a:off x="1270000" y="2446625"/>
          <a:ext cx="7884758" cy="1118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err="1"/>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4212591022"/>
              </p:ext>
            </p:extLst>
          </p:nvPr>
        </p:nvGraphicFramePr>
        <p:xfrm>
          <a:off x="1270000" y="2446624"/>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err="1">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65085591"/>
              </p:ext>
            </p:extLst>
          </p:nvPr>
        </p:nvGraphicFramePr>
        <p:xfrm>
          <a:off x="1270000" y="2394857"/>
          <a:ext cx="7734663"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6" name="Picture 2" descr="Teamwork icon – Stock-Vektorgrafik | Adobe Stock">
            <a:extLst>
              <a:ext uri="{FF2B5EF4-FFF2-40B4-BE49-F238E27FC236}">
                <a16:creationId xmlns:a16="http://schemas.microsoft.com/office/drawing/2014/main" id="{CC7AB982-DD76-CF4E-B458-043F3664733A}"/>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5167" t="11313" r="13580" b="15358"/>
          <a:stretch/>
        </p:blipFill>
        <p:spPr bwMode="auto">
          <a:xfrm>
            <a:off x="10708141" y="370924"/>
            <a:ext cx="967432" cy="9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2300145342"/>
              </p:ext>
            </p:extLst>
          </p:nvPr>
        </p:nvGraphicFramePr>
        <p:xfrm>
          <a:off x="1270000" y="2348184"/>
          <a:ext cx="4493222"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713345321"/>
              </p:ext>
            </p:extLst>
          </p:nvPr>
        </p:nvGraphicFramePr>
        <p:xfrm>
          <a:off x="1270000" y="2318048"/>
          <a:ext cx="4493222" cy="348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t>Vorbereitung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Explorative Datenanalyse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11122576"/>
              </p:ext>
            </p:extLst>
          </p:nvPr>
        </p:nvGraphicFramePr>
        <p:xfrm>
          <a:off x="1270001" y="2155491"/>
          <a:ext cx="5616936" cy="2381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Histogramme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Streudiagramme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1855</Words>
  <Application>Microsoft Macintosh PowerPoint</Application>
  <PresentationFormat>Breitbild</PresentationFormat>
  <Paragraphs>254</Paragraphs>
  <Slides>25</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Arial</vt:lpstr>
      <vt:lpstr>Arial </vt:lpstr>
      <vt:lpstr>Calibri</vt:lpstr>
      <vt:lpstr>Calibri Light</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Anzahl simulierte Jahre</vt:lpstr>
      <vt:lpstr>PowerPoint-Präsentation</vt:lpstr>
      <vt:lpstr>Verkehr</vt:lpstr>
      <vt:lpstr>Verkehr</vt:lpstr>
      <vt:lpstr>Die Beichte</vt:lpstr>
      <vt:lpstr>Fazit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lukas zemp</cp:lastModifiedBy>
  <cp:revision>148</cp:revision>
  <dcterms:created xsi:type="dcterms:W3CDTF">2022-01-13T06:32:14Z</dcterms:created>
  <dcterms:modified xsi:type="dcterms:W3CDTF">2022-01-25T20:14:25Z</dcterms:modified>
</cp:coreProperties>
</file>