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03" r:id="rId20"/>
    <p:sldId id="304" r:id="rId21"/>
    <p:sldId id="296" r:id="rId22"/>
    <p:sldId id="295" r:id="rId23"/>
    <p:sldId id="298" r:id="rId24"/>
    <p:sldId id="297" r:id="rId25"/>
    <p:sldId id="299" r:id="rId26"/>
    <p:sldId id="300" r:id="rId27"/>
    <p:sldId id="301"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64883" autoAdjust="0"/>
  </p:normalViewPr>
  <p:slideViewPr>
    <p:cSldViewPr snapToGrid="0">
      <p:cViewPr varScale="1">
        <p:scale>
          <a:sx n="44" d="100"/>
          <a:sy n="44" d="100"/>
        </p:scale>
        <p:origin x="1400" y="36"/>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Steinschlägen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 berechnen</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3801">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341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kumuliertem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X="100000" custLinFactNeighborY="-34875">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 135’846</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Differenz der kumulierten Zeitabstände</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3" custLinFactNeighborY="10676">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3" custLinFactNeighborY="19655">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2" presStyleCnt="3">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2" destOrd="0" parTransId="{9C8840FD-DE49-4895-A3A8-6C8C1B4E3290}" sibTransId="{3AFFEAFF-E0A0-4B59-AA47-ADB7F0530A5E}"/>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 modelId="{2FE1F104-BF39-4975-B0D3-753472411326}" type="presParOf" srcId="{BEB3585F-CCB8-4FAC-9902-ED6487167A0B}" destId="{A1E8F6B7-62C7-4A90-A534-F0199744BFBC}" srcOrd="3" destOrd="0" presId="urn:microsoft.com/office/officeart/2005/8/layout/vList2"/>
    <dgm:cxn modelId="{CB5958A2-8E6F-4D39-9ED1-5451E1111368}" type="presParOf" srcId="{BEB3585F-CCB8-4FAC-9902-ED6487167A0B}" destId="{F62BD93B-A959-4440-A963-A8627BA0063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en-US" dirty="0" err="1">
              <a:sym typeface="Wingdings" panose="05000000000000000000" pitchFamily="2" charset="2"/>
            </a:rPr>
            <a:t>Verkehrsmodellierung</a:t>
          </a:r>
          <a:endParaRPr lang="de-CH" dirty="0">
            <a:sym typeface="Wingdings" panose="05000000000000000000" pitchFamily="2" charset="2"/>
          </a:endParaRP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Wahrscheinlichkeit Netzdurchbruch</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2" custLinFactNeighborY="-4182">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2" custLinFactNeighborX="491" custLinFactNeighborY="4198">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3387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0.0249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a:t>
          </a:r>
          <a:r>
            <a:rPr lang="de-CH" dirty="0"/>
            <a:t>0.0025</a:t>
          </a:r>
          <a:r>
            <a:rPr lang="de-DE" dirty="0"/>
            <a:t>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a:t>
          </a:r>
          <a:r>
            <a:rPr lang="de-CH" dirty="0"/>
            <a:t>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Modellierte Todeswahrscheinlichkeit pro Jahr: </a:t>
          </a:r>
          <a:r>
            <a:rPr lang="de-CH" dirty="0"/>
            <a:t>0.000124</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556AB28F-D253-430E-B49B-A0C945F5A8FE}">
      <dgm:prSet/>
      <dgm:spPr/>
      <dgm:t>
        <a:bodyPr/>
        <a:lstStyle/>
        <a:p>
          <a:r>
            <a:rPr lang="en-US" noProof="0" dirty="0" err="1"/>
            <a:t>Grenzwert</a:t>
          </a:r>
          <a:r>
            <a:rPr lang="en-US" noProof="0" dirty="0"/>
            <a:t> </a:t>
          </a:r>
          <a:r>
            <a:rPr lang="en-US" noProof="0" dirty="0" err="1"/>
            <a:t>Todeswahrscheinlichkeit</a:t>
          </a:r>
          <a:r>
            <a:rPr lang="en-US" noProof="0" dirty="0"/>
            <a:t> pro </a:t>
          </a:r>
          <a:r>
            <a:rPr lang="en-US" noProof="0" dirty="0" err="1"/>
            <a:t>Jahr</a:t>
          </a:r>
          <a:r>
            <a:rPr lang="en-US" noProof="0" dirty="0"/>
            <a:t>: 0.0001 </a:t>
          </a:r>
          <a:endParaRPr lang="de-CH" noProof="0" dirty="0"/>
        </a:p>
      </dgm:t>
    </dgm:pt>
    <dgm:pt modelId="{0CC431CB-19CA-4DFD-86D9-3285C8301D5A}" type="parTrans" cxnId="{820236EA-9648-495E-8212-F3D2D6820874}">
      <dgm:prSet/>
      <dgm:spPr/>
      <dgm:t>
        <a:bodyPr/>
        <a:lstStyle/>
        <a:p>
          <a:endParaRPr lang="de-CH"/>
        </a:p>
      </dgm:t>
    </dgm:pt>
    <dgm:pt modelId="{14A9C0FD-A107-4A1E-B8B3-C73E68715C98}" type="sibTrans" cxnId="{820236EA-9648-495E-8212-F3D2D682087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6737B2E8-D13D-428C-98D1-38D4D8626E14}" type="pres">
      <dgm:prSet presAssocID="{556AB28F-D253-430E-B49B-A0C945F5A8FE}" presName="parentText" presStyleLbl="node1" presStyleIdx="0" presStyleCnt="3">
        <dgm:presLayoutVars>
          <dgm:chMax val="0"/>
          <dgm:bulletEnabled val="1"/>
        </dgm:presLayoutVars>
      </dgm:prSet>
      <dgm:spPr/>
    </dgm:pt>
    <dgm:pt modelId="{7DE5338F-6687-412A-B521-8CA77E9767D0}" type="pres">
      <dgm:prSet presAssocID="{14A9C0FD-A107-4A1E-B8B3-C73E68715C98}" presName="spacer" presStyleCnt="0"/>
      <dgm:spPr/>
    </dgm:pt>
    <dgm:pt modelId="{D945287C-34F7-49AE-89E2-FBAFEA849270}" type="pres">
      <dgm:prSet presAssocID="{FC0FCCC8-0FAF-4285-BE50-D67D2E21F62B}" presName="parentText" presStyleLbl="node1" presStyleIdx="1"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2" presStyleCnt="3" custScaleX="100000" custLinFactNeighborY="-29251">
        <dgm:presLayoutVars>
          <dgm:chMax val="0"/>
          <dgm:bulletEnabled val="1"/>
        </dgm:presLayoutVars>
      </dgm:prSet>
      <dgm:spPr/>
    </dgm:pt>
  </dgm:ptLst>
  <dgm:cxnLst>
    <dgm:cxn modelId="{2443973C-CAB4-409D-BF0D-1323B969C91F}" type="presOf" srcId="{556AB28F-D253-430E-B49B-A0C945F5A8FE}" destId="{6737B2E8-D13D-428C-98D1-38D4D8626E14}" srcOrd="0" destOrd="0" presId="urn:microsoft.com/office/officeart/2005/8/layout/vList2"/>
    <dgm:cxn modelId="{CBC16548-3D8E-4E35-A796-187A3AB24A61}" srcId="{9DD1A594-42BA-4C61-B647-830D5FDFC715}" destId="{18E5233E-0C70-4C8A-A535-F0B7EF185F4C}" srcOrd="2"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1"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820236EA-9648-495E-8212-F3D2D6820874}" srcId="{9DD1A594-42BA-4C61-B647-830D5FDFC715}" destId="{556AB28F-D253-430E-B49B-A0C945F5A8FE}" srcOrd="0" destOrd="0" parTransId="{0CC431CB-19CA-4DFD-86D9-3285C8301D5A}" sibTransId="{14A9C0FD-A107-4A1E-B8B3-C73E68715C98}"/>
    <dgm:cxn modelId="{0B61BA16-5161-453C-938F-EBCD7527D34E}" type="presParOf" srcId="{BEB3585F-CCB8-4FAC-9902-ED6487167A0B}" destId="{6737B2E8-D13D-428C-98D1-38D4D8626E14}" srcOrd="0" destOrd="0" presId="urn:microsoft.com/office/officeart/2005/8/layout/vList2"/>
    <dgm:cxn modelId="{0A9C64C2-6AC5-44EE-AFF4-4E4A8D9622E6}" type="presParOf" srcId="{BEB3585F-CCB8-4FAC-9902-ED6487167A0B}" destId="{7DE5338F-6687-412A-B521-8CA77E9767D0}" srcOrd="1" destOrd="0" presId="urn:microsoft.com/office/officeart/2005/8/layout/vList2"/>
    <dgm:cxn modelId="{E20ACFC4-9CB5-4A6A-A9FD-B0FEE48D198B}" type="presParOf" srcId="{BEB3585F-CCB8-4FAC-9902-ED6487167A0B}" destId="{D945287C-34F7-49AE-89E2-FBAFEA849270}" srcOrd="2" destOrd="0" presId="urn:microsoft.com/office/officeart/2005/8/layout/vList2"/>
    <dgm:cxn modelId="{8B39F339-7C99-48D6-AC28-2EA753AC53FB}" type="presParOf" srcId="{BEB3585F-CCB8-4FAC-9902-ED6487167A0B}" destId="{2DFD9AD9-925F-4180-A9BA-37BA9717B3BE}" srcOrd="3" destOrd="0" presId="urn:microsoft.com/office/officeart/2005/8/layout/vList2"/>
    <dgm:cxn modelId="{74A4DF7E-3FD6-4E57-A85B-A65FEE137ACD}" type="presParOf" srcId="{BEB3585F-CCB8-4FAC-9902-ED6487167A0B}" destId="{16031EB5-B022-4F56-901F-7F71F457083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hinzufügen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F6813F50-DCE6-46EF-92C6-C17F5AB993CA}">
      <dgm:prSet/>
      <dgm:spPr/>
      <dgm:t>
        <a:bodyPr/>
        <a:lstStyle/>
        <a:p>
          <a:r>
            <a:rPr lang="de-DE" noProof="0" dirty="0"/>
            <a:t>Vergleich der Zonen</a:t>
          </a:r>
          <a:endParaRPr lang="de-CH" noProof="0" dirty="0"/>
        </a:p>
      </dgm:t>
    </dgm:pt>
    <dgm:pt modelId="{F35E1D82-E8FC-491D-9986-F295336196BA}" type="parTrans" cxnId="{A4B3F15E-B093-4879-B6BC-944CB0941140}">
      <dgm:prSet/>
      <dgm:spPr/>
      <dgm:t>
        <a:bodyPr/>
        <a:lstStyle/>
        <a:p>
          <a:endParaRPr lang="de-CH"/>
        </a:p>
      </dgm:t>
    </dgm:pt>
    <dgm:pt modelId="{CD7EE379-D073-4B03-A601-798B01868B5A}" type="sibTrans" cxnId="{A4B3F15E-B093-4879-B6BC-944CB094114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5">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5">
        <dgm:presLayoutVars>
          <dgm:chMax val="0"/>
          <dgm:bulletEnabled val="1"/>
        </dgm:presLayoutVars>
      </dgm:prSet>
      <dgm:spPr/>
    </dgm:pt>
    <dgm:pt modelId="{AEAAA606-11D2-4C8F-98F6-F3B537C09320}" type="pres">
      <dgm:prSet presAssocID="{B1E96187-1758-44B7-8709-F2E31628140F}" presName="spacer" presStyleCnt="0"/>
      <dgm:spPr/>
    </dgm:pt>
    <dgm:pt modelId="{69A7B1A3-C6B2-49E0-A938-268416D708A8}" type="pres">
      <dgm:prSet presAssocID="{F6813F50-DCE6-46EF-92C6-C17F5AB993CA}" presName="parentText" presStyleLbl="node1" presStyleIdx="4" presStyleCnt="5">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A4B3F15E-B093-4879-B6BC-944CB0941140}" srcId="{9DD1A594-42BA-4C61-B647-830D5FDFC715}" destId="{F6813F50-DCE6-46EF-92C6-C17F5AB993CA}" srcOrd="4" destOrd="0" parTransId="{F35E1D82-E8FC-491D-9986-F295336196BA}" sibTransId="{CD7EE379-D073-4B03-A601-798B01868B5A}"/>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A4FC28F6-DE05-416F-9AC4-B8ADFC1423CD}" type="presOf" srcId="{F6813F50-DCE6-46EF-92C6-C17F5AB993CA}" destId="{69A7B1A3-C6B2-49E0-A938-268416D708A8}"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 modelId="{3E3609D1-444F-453A-B790-B1AA34F6A543}" type="presParOf" srcId="{BEB3585F-CCB8-4FAC-9902-ED6487167A0B}" destId="{AEAAA606-11D2-4C8F-98F6-F3B537C09320}" srcOrd="7" destOrd="0" presId="urn:microsoft.com/office/officeart/2005/8/layout/vList2"/>
    <dgm:cxn modelId="{C629CF09-C2D1-4DB9-AE07-427BB1331DB8}" type="presParOf" srcId="{BEB3585F-CCB8-4FAC-9902-ED6487167A0B}" destId="{69A7B1A3-C6B2-49E0-A938-268416D708A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5570" custLinFactNeighborY="-1510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34345"/>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Die </a:t>
          </a:r>
          <a:r>
            <a:rPr lang="de-DE" sz="2100" kern="1200" dirty="0" err="1"/>
            <a:t>Kantonsstrasse</a:t>
          </a:r>
          <a:r>
            <a:rPr lang="de-DE" sz="2100" kern="1200" dirty="0"/>
            <a:t> ist von Steinschlägen betroffen</a:t>
          </a:r>
          <a:endParaRPr lang="en-US" sz="2100" kern="1200" dirty="0"/>
        </a:p>
      </dsp:txBody>
      <dsp:txXfrm>
        <a:off x="24588" y="58933"/>
        <a:ext cx="7690124" cy="454509"/>
      </dsp:txXfrm>
    </dsp:sp>
    <dsp:sp modelId="{9CD7C9F2-D654-4E0B-B546-DC6B34481B36}">
      <dsp:nvSpPr>
        <dsp:cNvPr id="0" name=""/>
        <dsp:cNvSpPr/>
      </dsp:nvSpPr>
      <dsp:spPr>
        <a:xfrm>
          <a:off x="0" y="598510"/>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2 Ablösungszonen</a:t>
          </a:r>
        </a:p>
      </dsp:txBody>
      <dsp:txXfrm>
        <a:off x="24588" y="623098"/>
        <a:ext cx="7690124" cy="454509"/>
      </dsp:txXfrm>
    </dsp:sp>
    <dsp:sp modelId="{10DB7DEE-E92A-4FAF-A2F3-9FCC35D4CD5D}">
      <dsp:nvSpPr>
        <dsp:cNvPr id="0" name=""/>
        <dsp:cNvSpPr/>
      </dsp:nvSpPr>
      <dsp:spPr>
        <a:xfrm>
          <a:off x="0" y="1162675"/>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Daten</a:t>
          </a:r>
          <a:r>
            <a:rPr lang="en-US" sz="2100" kern="1200" dirty="0"/>
            <a:t> der </a:t>
          </a:r>
          <a:r>
            <a:rPr lang="en-US" sz="2100" kern="1200" dirty="0" err="1"/>
            <a:t>letzten</a:t>
          </a:r>
          <a:r>
            <a:rPr lang="en-US" sz="2100" kern="1200" dirty="0"/>
            <a:t> 3 </a:t>
          </a:r>
          <a:r>
            <a:rPr lang="en-US" sz="2100" kern="1200" dirty="0" err="1"/>
            <a:t>Monate</a:t>
          </a:r>
          <a:endParaRPr lang="en-US" sz="2100" kern="1200" dirty="0"/>
        </a:p>
      </dsp:txBody>
      <dsp:txXfrm>
        <a:off x="24588" y="1187263"/>
        <a:ext cx="7690124" cy="454509"/>
      </dsp:txXfrm>
    </dsp:sp>
    <dsp:sp modelId="{E4026F9E-C983-49F6-8EB5-AC271E59B07F}">
      <dsp:nvSpPr>
        <dsp:cNvPr id="0" name=""/>
        <dsp:cNvSpPr/>
      </dsp:nvSpPr>
      <dsp:spPr>
        <a:xfrm>
          <a:off x="0" y="1726840"/>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Alte </a:t>
          </a:r>
          <a:r>
            <a:rPr lang="de-CH" sz="2100" kern="1200" dirty="0"/>
            <a:t>Sicherheitsnetze</a:t>
          </a:r>
        </a:p>
      </dsp:txBody>
      <dsp:txXfrm>
        <a:off x="24588" y="1751428"/>
        <a:ext cx="7690124" cy="454509"/>
      </dsp:txXfrm>
    </dsp:sp>
    <dsp:sp modelId="{93E00F58-2ACD-48B3-8AF4-32707E253EA3}">
      <dsp:nvSpPr>
        <dsp:cNvPr id="0" name=""/>
        <dsp:cNvSpPr/>
      </dsp:nvSpPr>
      <dsp:spPr>
        <a:xfrm>
          <a:off x="0" y="2291005"/>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Die Bevölkerung ist verunsichert</a:t>
          </a:r>
          <a:endParaRPr lang="en-US" sz="2100" kern="1200" dirty="0"/>
        </a:p>
      </dsp:txBody>
      <dsp:txXfrm>
        <a:off x="24588" y="2315593"/>
        <a:ext cx="7690124" cy="454509"/>
      </dsp:txXfrm>
    </dsp:sp>
    <dsp:sp modelId="{743E77B3-2757-4DFA-9D8E-231C9183C20D}">
      <dsp:nvSpPr>
        <dsp:cNvPr id="0" name=""/>
        <dsp:cNvSpPr/>
      </dsp:nvSpPr>
      <dsp:spPr>
        <a:xfrm>
          <a:off x="0" y="2855170"/>
          <a:ext cx="77393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Jährliche Todeswahrscheinlichkeit berechnen</a:t>
          </a:r>
          <a:endParaRPr lang="en-US" sz="2100" kern="1200" dirty="0"/>
        </a:p>
      </dsp:txBody>
      <dsp:txXfrm>
        <a:off x="24588" y="2879758"/>
        <a:ext cx="7690124" cy="4545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9791"/>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Simulierte Zeitabstände von beiden Zonen sind unterschiedlich</a:t>
          </a:r>
        </a:p>
      </dsp:txBody>
      <dsp:txXfrm>
        <a:off x="25759" y="65550"/>
        <a:ext cx="8780907" cy="476152"/>
      </dsp:txXfrm>
    </dsp:sp>
    <dsp:sp modelId="{16031EB5-B022-4F56-901F-7F71F4570837}">
      <dsp:nvSpPr>
        <dsp:cNvPr id="0" name=""/>
        <dsp:cNvSpPr/>
      </dsp:nvSpPr>
      <dsp:spPr>
        <a:xfrm>
          <a:off x="0" y="630576"/>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Zeitabstand kumulieren</a:t>
          </a:r>
          <a:endParaRPr lang="de-CH" sz="2200" kern="1200" noProof="0" dirty="0"/>
        </a:p>
      </dsp:txBody>
      <dsp:txXfrm>
        <a:off x="25759" y="656335"/>
        <a:ext cx="8780907" cy="476152"/>
      </dsp:txXfrm>
    </dsp:sp>
    <dsp:sp modelId="{EF38EC58-EAE3-4E45-B979-EE70948D098E}">
      <dsp:nvSpPr>
        <dsp:cNvPr id="0" name=""/>
        <dsp:cNvSpPr/>
      </dsp:nvSpPr>
      <dsp:spPr>
        <a:xfrm>
          <a:off x="0" y="1219887"/>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sym typeface="Wingdings" panose="05000000000000000000" pitchFamily="2" charset="2"/>
            </a:rPr>
            <a:t> kumulierte </a:t>
          </a:r>
          <a:r>
            <a:rPr lang="de-CH" sz="2200" kern="1200" noProof="0" dirty="0"/>
            <a:t>Zeit von Zone 2 ist 3 Mal grösser</a:t>
          </a:r>
        </a:p>
      </dsp:txBody>
      <dsp:txXfrm>
        <a:off x="25759" y="1245646"/>
        <a:ext cx="8780907" cy="476152"/>
      </dsp:txXfrm>
    </dsp:sp>
    <dsp:sp modelId="{8283B7CD-F4F4-4288-8E43-D86EDC2CA997}">
      <dsp:nvSpPr>
        <dsp:cNvPr id="0" name=""/>
        <dsp:cNvSpPr/>
      </dsp:nvSpPr>
      <dsp:spPr>
        <a:xfrm>
          <a:off x="0" y="1816162"/>
          <a:ext cx="8832425"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Zone 1 auf den kumulierten Zeitabstand von Zone 2 anpassen</a:t>
          </a:r>
          <a:endParaRPr lang="de-CH" sz="2200" kern="1200" noProof="0" dirty="0"/>
        </a:p>
      </dsp:txBody>
      <dsp:txXfrm>
        <a:off x="25759" y="1841921"/>
        <a:ext cx="8780907" cy="4761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Zone 1 und 2 untereinander zusammenfügen</a:t>
          </a:r>
        </a:p>
      </dsp:txBody>
      <dsp:txXfrm>
        <a:off x="26930" y="26930"/>
        <a:ext cx="8778565" cy="497795"/>
      </dsp:txXfrm>
    </dsp:sp>
    <dsp:sp modelId="{16031EB5-B022-4F56-901F-7F71F4570837}">
      <dsp:nvSpPr>
        <dsp:cNvPr id="0" name=""/>
        <dsp:cNvSpPr/>
      </dsp:nvSpPr>
      <dsp:spPr>
        <a:xfrm>
          <a:off x="0" y="605657"/>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dirty="0"/>
            <a:t>Nach kumuliertem Zeitabstand sortieren</a:t>
          </a:r>
          <a:endParaRPr lang="de-CH" sz="2300" kern="1200" noProof="0" dirty="0"/>
        </a:p>
      </dsp:txBody>
      <dsp:txXfrm>
        <a:off x="26930" y="632587"/>
        <a:ext cx="8778565" cy="497795"/>
      </dsp:txXfrm>
    </dsp:sp>
    <dsp:sp modelId="{EF38EC58-EAE3-4E45-B979-EE70948D098E}">
      <dsp:nvSpPr>
        <dsp:cNvPr id="0" name=""/>
        <dsp:cNvSpPr/>
      </dsp:nvSpPr>
      <dsp:spPr>
        <a:xfrm>
          <a:off x="0" y="1219827"/>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dirty="0">
              <a:sym typeface="Wingdings" panose="05000000000000000000" pitchFamily="2" charset="2"/>
            </a:rPr>
            <a:t> Zone 1 &amp; 2 werden gleichzeitig simuliert</a:t>
          </a:r>
          <a:endParaRPr lang="de-CH" sz="2300" kern="1200" noProof="0" dirty="0"/>
        </a:p>
      </dsp:txBody>
      <dsp:txXfrm>
        <a:off x="26930" y="1246757"/>
        <a:ext cx="8778565" cy="4977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34626"/>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de-CH" sz="2300" kern="1200" dirty="0">
              <a:sym typeface="Wingdings" panose="05000000000000000000" pitchFamily="2" charset="2"/>
            </a:rPr>
            <a:t>Differenz der kumulierten Zeitabstände</a:t>
          </a:r>
          <a:endParaRPr lang="de-CH" sz="2300" kern="1200" noProof="0" dirty="0"/>
        </a:p>
      </dsp:txBody>
      <dsp:txXfrm>
        <a:off x="26930" y="61556"/>
        <a:ext cx="8778565" cy="497795"/>
      </dsp:txXfrm>
    </dsp:sp>
    <dsp:sp modelId="{8283B7CD-F4F4-4288-8E43-D86EDC2CA997}">
      <dsp:nvSpPr>
        <dsp:cNvPr id="0" name=""/>
        <dsp:cNvSpPr/>
      </dsp:nvSpPr>
      <dsp:spPr>
        <a:xfrm>
          <a:off x="0" y="658468"/>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dirty="0">
              <a:sym typeface="Wingdings" panose="05000000000000000000" pitchFamily="2" charset="2"/>
            </a:rPr>
            <a:t>Verstrichene Zeit = Summe Delta kumulierter Zeitabstand</a:t>
          </a:r>
        </a:p>
      </dsp:txBody>
      <dsp:txXfrm>
        <a:off x="26930" y="685398"/>
        <a:ext cx="8778565" cy="497795"/>
      </dsp:txXfrm>
    </dsp:sp>
    <dsp:sp modelId="{F62BD93B-A959-4440-A963-A8627BA00630}">
      <dsp:nvSpPr>
        <dsp:cNvPr id="0" name=""/>
        <dsp:cNvSpPr/>
      </dsp:nvSpPr>
      <dsp:spPr>
        <a:xfrm>
          <a:off x="0" y="1263344"/>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de-CH" sz="2300" kern="1200" dirty="0">
              <a:sym typeface="Wingdings" panose="05000000000000000000" pitchFamily="2" charset="2"/>
            </a:rPr>
            <a:t>Jahre simuliert: 135’846</a:t>
          </a:r>
        </a:p>
      </dsp:txBody>
      <dsp:txXfrm>
        <a:off x="26930" y="1290274"/>
        <a:ext cx="8778565" cy="4977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18469"/>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de-CH" sz="2300" kern="1200" dirty="0">
              <a:sym typeface="Wingdings" panose="05000000000000000000" pitchFamily="2" charset="2"/>
            </a:rPr>
            <a:t>Wahrscheinlichkeit Netzdurchbruch</a:t>
          </a:r>
          <a:endParaRPr lang="de-CH" sz="2300" kern="1200" noProof="0" dirty="0"/>
        </a:p>
      </dsp:txBody>
      <dsp:txXfrm>
        <a:off x="26930" y="45399"/>
        <a:ext cx="8778565" cy="497795"/>
      </dsp:txXfrm>
    </dsp:sp>
    <dsp:sp modelId="{8283B7CD-F4F4-4288-8E43-D86EDC2CA997}">
      <dsp:nvSpPr>
        <dsp:cNvPr id="0" name=""/>
        <dsp:cNvSpPr/>
      </dsp:nvSpPr>
      <dsp:spPr>
        <a:xfrm>
          <a:off x="0" y="641915"/>
          <a:ext cx="88324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sym typeface="Wingdings" panose="05000000000000000000" pitchFamily="2" charset="2"/>
            </a:rPr>
            <a:t>Verkehrsmodellierung</a:t>
          </a:r>
          <a:endParaRPr lang="de-CH" sz="2300" kern="1200" dirty="0">
            <a:sym typeface="Wingdings" panose="05000000000000000000" pitchFamily="2" charset="2"/>
          </a:endParaRPr>
        </a:p>
      </dsp:txBody>
      <dsp:txXfrm>
        <a:off x="26930" y="668845"/>
        <a:ext cx="8778565" cy="4977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2327"/>
          <a:ext cx="341332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de-DE" sz="2000" kern="1200" dirty="0"/>
            <a:t>Anzahl Durchbrüche:      </a:t>
          </a:r>
          <a:r>
            <a:rPr lang="de-CH" sz="2000" kern="1200" dirty="0"/>
            <a:t>3387</a:t>
          </a:r>
          <a:endParaRPr lang="de-CH" sz="2000" kern="1200" noProof="0" dirty="0"/>
        </a:p>
      </dsp:txBody>
      <dsp:txXfrm>
        <a:off x="23417" y="295744"/>
        <a:ext cx="3366487" cy="432866"/>
      </dsp:txXfrm>
    </dsp:sp>
    <dsp:sp modelId="{16031EB5-B022-4F56-901F-7F71F4570837}">
      <dsp:nvSpPr>
        <dsp:cNvPr id="0" name=""/>
        <dsp:cNvSpPr/>
      </dsp:nvSpPr>
      <dsp:spPr>
        <a:xfrm>
          <a:off x="0" y="816298"/>
          <a:ext cx="3413321"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de-CH" sz="2000" kern="1200" dirty="0"/>
            <a:t>Durchbrüche pro Jahr:   0.0249</a:t>
          </a:r>
          <a:endParaRPr lang="de-CH" sz="2000" kern="1200" noProof="0" dirty="0"/>
        </a:p>
      </dsp:txBody>
      <dsp:txXfrm>
        <a:off x="23417" y="839715"/>
        <a:ext cx="3366487" cy="43286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a:t>
          </a:r>
          <a:r>
            <a:rPr lang="de-CH" sz="2200" kern="1200" dirty="0"/>
            <a:t>0.0025</a:t>
          </a:r>
          <a:r>
            <a:rPr lang="de-DE" sz="2200" kern="1200" dirty="0"/>
            <a:t> </a:t>
          </a:r>
          <a:endParaRPr lang="de-CH" sz="2200" kern="1200" noProof="0" dirty="0"/>
        </a:p>
      </dsp:txBody>
      <dsp:txXfrm>
        <a:off x="25759" y="25759"/>
        <a:ext cx="3048680" cy="476152"/>
      </dsp:txXfrm>
    </dsp:sp>
    <dsp:sp modelId="{16031EB5-B022-4F56-901F-7F71F4570837}">
      <dsp:nvSpPr>
        <dsp:cNvPr id="0" name=""/>
        <dsp:cNvSpPr/>
      </dsp:nvSpPr>
      <dsp:spPr>
        <a:xfrm>
          <a:off x="0" y="594921"/>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a:t>
          </a:r>
          <a:r>
            <a:rPr lang="de-CH" sz="2200" kern="1200" dirty="0"/>
            <a:t>0.00069</a:t>
          </a:r>
          <a:endParaRPr lang="de-CH" sz="2200" kern="1200" noProof="0" dirty="0"/>
        </a:p>
      </dsp:txBody>
      <dsp:txXfrm>
        <a:off x="25759" y="620680"/>
        <a:ext cx="3048680" cy="4761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7B2E8-D13D-428C-98D1-38D4D8626E14}">
      <dsp:nvSpPr>
        <dsp:cNvPr id="0" name=""/>
        <dsp:cNvSpPr/>
      </dsp:nvSpPr>
      <dsp:spPr>
        <a:xfrm>
          <a:off x="0" y="38139"/>
          <a:ext cx="788475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noProof="0" dirty="0" err="1"/>
            <a:t>Grenzwert</a:t>
          </a:r>
          <a:r>
            <a:rPr lang="en-US" sz="2200" kern="1200" noProof="0" dirty="0"/>
            <a:t> </a:t>
          </a:r>
          <a:r>
            <a:rPr lang="en-US" sz="2200" kern="1200" noProof="0" dirty="0" err="1"/>
            <a:t>Todeswahrscheinlichkeit</a:t>
          </a:r>
          <a:r>
            <a:rPr lang="en-US" sz="2200" kern="1200" noProof="0" dirty="0"/>
            <a:t> pro </a:t>
          </a:r>
          <a:r>
            <a:rPr lang="en-US" sz="2200" kern="1200" noProof="0" dirty="0" err="1"/>
            <a:t>Jahr</a:t>
          </a:r>
          <a:r>
            <a:rPr lang="en-US" sz="2200" kern="1200" noProof="0" dirty="0"/>
            <a:t>: 0.0001 </a:t>
          </a:r>
          <a:endParaRPr lang="de-CH" sz="2200" kern="1200" noProof="0" dirty="0"/>
        </a:p>
      </dsp:txBody>
      <dsp:txXfrm>
        <a:off x="25759" y="63898"/>
        <a:ext cx="7833240" cy="476152"/>
      </dsp:txXfrm>
    </dsp:sp>
    <dsp:sp modelId="{D945287C-34F7-49AE-89E2-FBAFEA849270}">
      <dsp:nvSpPr>
        <dsp:cNvPr id="0" name=""/>
        <dsp:cNvSpPr/>
      </dsp:nvSpPr>
      <dsp:spPr>
        <a:xfrm>
          <a:off x="0" y="603298"/>
          <a:ext cx="788475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Modellierte Todeswahrscheinlichkeit pro Jahr: </a:t>
          </a:r>
          <a:r>
            <a:rPr lang="de-CH" sz="2200" kern="1200" dirty="0"/>
            <a:t>0.000124</a:t>
          </a:r>
          <a:endParaRPr lang="de-CH" sz="2200" kern="1200" noProof="0" dirty="0"/>
        </a:p>
      </dsp:txBody>
      <dsp:txXfrm>
        <a:off x="25759" y="629057"/>
        <a:ext cx="7833240" cy="476152"/>
      </dsp:txXfrm>
    </dsp:sp>
    <dsp:sp modelId="{16031EB5-B022-4F56-901F-7F71F4570837}">
      <dsp:nvSpPr>
        <dsp:cNvPr id="0" name=""/>
        <dsp:cNvSpPr/>
      </dsp:nvSpPr>
      <dsp:spPr>
        <a:xfrm>
          <a:off x="0" y="1201666"/>
          <a:ext cx="788475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Strasse wird gesperrt</a:t>
          </a:r>
          <a:endParaRPr lang="de-CH" sz="2200" kern="1200" noProof="0" dirty="0"/>
        </a:p>
      </dsp:txBody>
      <dsp:txXfrm>
        <a:off x="25759" y="1227425"/>
        <a:ext cx="7833240" cy="4761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8188"/>
          <a:ext cx="773466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 Repository</a:t>
          </a:r>
          <a:endParaRPr lang="en-US" sz="2100" kern="1200" dirty="0"/>
        </a:p>
      </dsp:txBody>
      <dsp:txXfrm>
        <a:off x="24588" y="52776"/>
        <a:ext cx="7685487" cy="454509"/>
      </dsp:txXfrm>
    </dsp:sp>
    <dsp:sp modelId="{E4026F9E-C983-49F6-8EB5-AC271E59B07F}">
      <dsp:nvSpPr>
        <dsp:cNvPr id="0" name=""/>
        <dsp:cNvSpPr/>
      </dsp:nvSpPr>
      <dsp:spPr>
        <a:xfrm>
          <a:off x="0" y="592353"/>
          <a:ext cx="773466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err="1"/>
            <a:t>Trello</a:t>
          </a:r>
          <a:r>
            <a:rPr lang="de-DE" sz="2100" kern="1200" dirty="0"/>
            <a:t> – </a:t>
          </a:r>
          <a:r>
            <a:rPr lang="de-DE" sz="2100" kern="1200" dirty="0" err="1"/>
            <a:t>To</a:t>
          </a:r>
          <a:r>
            <a:rPr lang="de-DE" sz="2100" kern="1200" dirty="0"/>
            <a:t> Do Liste</a:t>
          </a:r>
          <a:endParaRPr lang="en-US" sz="2100" kern="1200" dirty="0"/>
        </a:p>
      </dsp:txBody>
      <dsp:txXfrm>
        <a:off x="24588" y="616941"/>
        <a:ext cx="7685487" cy="454509"/>
      </dsp:txXfrm>
    </dsp:sp>
    <dsp:sp modelId="{93E00F58-2ACD-48B3-8AF4-32707E253EA3}">
      <dsp:nvSpPr>
        <dsp:cNvPr id="0" name=""/>
        <dsp:cNvSpPr/>
      </dsp:nvSpPr>
      <dsp:spPr>
        <a:xfrm>
          <a:off x="0" y="1156518"/>
          <a:ext cx="773466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err="1"/>
            <a:t>Jupyter</a:t>
          </a:r>
          <a:r>
            <a:rPr lang="de-DE" sz="2100" kern="1200" dirty="0"/>
            <a:t> Notebook</a:t>
          </a:r>
          <a:endParaRPr lang="en-US" sz="2100" kern="1200" dirty="0"/>
        </a:p>
      </dsp:txBody>
      <dsp:txXfrm>
        <a:off x="24588" y="1181106"/>
        <a:ext cx="7685487" cy="454509"/>
      </dsp:txXfrm>
    </dsp:sp>
    <dsp:sp modelId="{743E77B3-2757-4DFA-9D8E-231C9183C20D}">
      <dsp:nvSpPr>
        <dsp:cNvPr id="0" name=""/>
        <dsp:cNvSpPr/>
      </dsp:nvSpPr>
      <dsp:spPr>
        <a:xfrm>
          <a:off x="0" y="1720683"/>
          <a:ext cx="773466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Team Meetings</a:t>
          </a:r>
        </a:p>
      </dsp:txBody>
      <dsp:txXfrm>
        <a:off x="24588" y="1745271"/>
        <a:ext cx="7685487"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3738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Visuelle Inspektion</a:t>
          </a:r>
          <a:endParaRPr lang="en-US" sz="2100" kern="1200" dirty="0"/>
        </a:p>
      </dsp:txBody>
      <dsp:txXfrm>
        <a:off x="24588" y="61973"/>
        <a:ext cx="4444046" cy="454509"/>
      </dsp:txXfrm>
    </dsp:sp>
    <dsp:sp modelId="{F072C761-0E94-44FB-A5E4-4F0B96A15017}">
      <dsp:nvSpPr>
        <dsp:cNvPr id="0" name=""/>
        <dsp:cNvSpPr/>
      </dsp:nvSpPr>
      <dsp:spPr>
        <a:xfrm>
          <a:off x="0" y="60155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&amp; Spalten</a:t>
          </a:r>
        </a:p>
      </dsp:txBody>
      <dsp:txXfrm>
        <a:off x="24588" y="626138"/>
        <a:ext cx="4444046" cy="454509"/>
      </dsp:txXfrm>
    </dsp:sp>
    <dsp:sp modelId="{7B6EA38B-1CE8-4358-BCD9-4D2D1CD59B10}">
      <dsp:nvSpPr>
        <dsp:cNvPr id="0" name=""/>
        <dsp:cNvSpPr/>
      </dsp:nvSpPr>
      <dsp:spPr>
        <a:xfrm>
          <a:off x="0" y="1165715"/>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Unterschiedliche Spaltennamen</a:t>
          </a:r>
        </a:p>
      </dsp:txBody>
      <dsp:txXfrm>
        <a:off x="24588" y="1190303"/>
        <a:ext cx="4444046" cy="454509"/>
      </dsp:txXfrm>
    </dsp:sp>
    <dsp:sp modelId="{EC44AA87-19A0-4FD1-9BF5-CA2C989C742C}">
      <dsp:nvSpPr>
        <dsp:cNvPr id="0" name=""/>
        <dsp:cNvSpPr/>
      </dsp:nvSpPr>
      <dsp:spPr>
        <a:xfrm>
          <a:off x="0" y="1729880"/>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In Python lösen</a:t>
          </a:r>
        </a:p>
      </dsp:txBody>
      <dsp:txXfrm>
        <a:off x="24588" y="1754468"/>
        <a:ext cx="4444046" cy="454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16531"/>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 einlesen</a:t>
          </a:r>
          <a:endParaRPr lang="en-US" sz="2100" kern="1200" dirty="0"/>
        </a:p>
      </dsp:txBody>
      <dsp:txXfrm>
        <a:off x="24588" y="41119"/>
        <a:ext cx="4444046" cy="454509"/>
      </dsp:txXfrm>
    </dsp:sp>
    <dsp:sp modelId="{F072C761-0E94-44FB-A5E4-4F0B96A15017}">
      <dsp:nvSpPr>
        <dsp:cNvPr id="0" name=""/>
        <dsp:cNvSpPr/>
      </dsp:nvSpPr>
      <dsp:spPr>
        <a:xfrm>
          <a:off x="0" y="59135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Spaltennamen vereinheitlichen</a:t>
          </a:r>
        </a:p>
      </dsp:txBody>
      <dsp:txXfrm>
        <a:off x="24588" y="615941"/>
        <a:ext cx="4444046" cy="454509"/>
      </dsp:txXfrm>
    </dsp:sp>
    <dsp:sp modelId="{7B6EA38B-1CE8-4358-BCD9-4D2D1CD59B10}">
      <dsp:nvSpPr>
        <dsp:cNvPr id="0" name=""/>
        <dsp:cNvSpPr/>
      </dsp:nvSpPr>
      <dsp:spPr>
        <a:xfrm>
          <a:off x="0" y="1155517"/>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Datentabelle auswählen</a:t>
          </a:r>
        </a:p>
      </dsp:txBody>
      <dsp:txXfrm>
        <a:off x="24588" y="1180105"/>
        <a:ext cx="4444046" cy="454509"/>
      </dsp:txXfrm>
    </dsp:sp>
    <dsp:sp modelId="{EC44AA87-19A0-4FD1-9BF5-CA2C989C742C}">
      <dsp:nvSpPr>
        <dsp:cNvPr id="0" name=""/>
        <dsp:cNvSpPr/>
      </dsp:nvSpPr>
      <dsp:spPr>
        <a:xfrm>
          <a:off x="0" y="171968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Spalte „Ablösungszone“ hinzufügen</a:t>
          </a:r>
        </a:p>
      </dsp:txBody>
      <dsp:txXfrm>
        <a:off x="24588" y="1744271"/>
        <a:ext cx="4444046" cy="454509"/>
      </dsp:txXfrm>
    </dsp:sp>
    <dsp:sp modelId="{FCE72C4D-5385-4AD1-8BB3-53E07433B43E}">
      <dsp:nvSpPr>
        <dsp:cNvPr id="0" name=""/>
        <dsp:cNvSpPr/>
      </dsp:nvSpPr>
      <dsp:spPr>
        <a:xfrm>
          <a:off x="0" y="2283848"/>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Leere Zeilen entfernen</a:t>
          </a:r>
        </a:p>
      </dsp:txBody>
      <dsp:txXfrm>
        <a:off x="24588" y="2308436"/>
        <a:ext cx="4444046" cy="454509"/>
      </dsp:txXfrm>
    </dsp:sp>
    <dsp:sp modelId="{A949C864-2522-4797-9634-424C677FF198}">
      <dsp:nvSpPr>
        <dsp:cNvPr id="0" name=""/>
        <dsp:cNvSpPr/>
      </dsp:nvSpPr>
      <dsp:spPr>
        <a:xfrm>
          <a:off x="0" y="2848013"/>
          <a:ext cx="4493222"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Datum &amp; Uhrzeit zusammenfügen</a:t>
          </a:r>
        </a:p>
      </dsp:txBody>
      <dsp:txXfrm>
        <a:off x="24588" y="2872601"/>
        <a:ext cx="4444046"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667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52437"/>
        <a:ext cx="5565418" cy="476152"/>
      </dsp:txXfrm>
    </dsp:sp>
    <dsp:sp modelId="{16031EB5-B022-4F56-901F-7F71F4570837}">
      <dsp:nvSpPr>
        <dsp:cNvPr id="0" name=""/>
        <dsp:cNvSpPr/>
      </dsp:nvSpPr>
      <dsp:spPr>
        <a:xfrm>
          <a:off x="0" y="61770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43467"/>
        <a:ext cx="5565418" cy="476152"/>
      </dsp:txXfrm>
    </dsp:sp>
    <dsp:sp modelId="{02083DA2-6121-44C9-AFEA-15DA96DDE8F9}">
      <dsp:nvSpPr>
        <dsp:cNvPr id="0" name=""/>
        <dsp:cNvSpPr/>
      </dsp:nvSpPr>
      <dsp:spPr>
        <a:xfrm>
          <a:off x="0" y="120873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34497"/>
        <a:ext cx="5565418" cy="476152"/>
      </dsp:txXfrm>
    </dsp:sp>
    <dsp:sp modelId="{EF38EC58-EAE3-4E45-B979-EE70948D098E}">
      <dsp:nvSpPr>
        <dsp:cNvPr id="0" name=""/>
        <dsp:cNvSpPr/>
      </dsp:nvSpPr>
      <dsp:spPr>
        <a:xfrm>
          <a:off x="0" y="179976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25527"/>
        <a:ext cx="5565418" cy="476152"/>
      </dsp:txXfrm>
    </dsp:sp>
    <dsp:sp modelId="{69A7B1A3-C6B2-49E0-A938-268416D708A8}">
      <dsp:nvSpPr>
        <dsp:cNvPr id="0" name=""/>
        <dsp:cNvSpPr/>
      </dsp:nvSpPr>
      <dsp:spPr>
        <a:xfrm>
          <a:off x="0" y="239079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Vergleich der Zonen</a:t>
          </a:r>
          <a:endParaRPr lang="de-CH" sz="2200" kern="1200" noProof="0" dirty="0"/>
        </a:p>
      </dsp:txBody>
      <dsp:txXfrm>
        <a:off x="25759" y="2416557"/>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2875"/>
          <a:ext cx="876011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9805"/>
        <a:ext cx="8706259" cy="497795"/>
      </dsp:txXfrm>
    </dsp:sp>
    <dsp:sp modelId="{16031EB5-B022-4F56-901F-7F71F4570837}">
      <dsp:nvSpPr>
        <dsp:cNvPr id="0" name=""/>
        <dsp:cNvSpPr/>
      </dsp:nvSpPr>
      <dsp:spPr>
        <a:xfrm>
          <a:off x="0" y="630770"/>
          <a:ext cx="876011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657700"/>
        <a:ext cx="8706259" cy="497795"/>
      </dsp:txXfrm>
    </dsp:sp>
    <dsp:sp modelId="{EF38EC58-EAE3-4E45-B979-EE70948D098E}">
      <dsp:nvSpPr>
        <dsp:cNvPr id="0" name=""/>
        <dsp:cNvSpPr/>
      </dsp:nvSpPr>
      <dsp:spPr>
        <a:xfrm>
          <a:off x="0" y="1248665"/>
          <a:ext cx="876011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275595"/>
        <a:ext cx="8706259"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29323"/>
          <a:ext cx="8806071" cy="5851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8563" y="557886"/>
        <a:ext cx="8748945" cy="527986"/>
      </dsp:txXfrm>
    </dsp:sp>
    <dsp:sp modelId="{16031EB5-B022-4F56-901F-7F71F4570837}">
      <dsp:nvSpPr>
        <dsp:cNvPr id="0" name=""/>
        <dsp:cNvSpPr/>
      </dsp:nvSpPr>
      <dsp:spPr>
        <a:xfrm>
          <a:off x="0" y="1273354"/>
          <a:ext cx="8806071" cy="5718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7914" y="1301268"/>
        <a:ext cx="8750243" cy="515995"/>
      </dsp:txXfrm>
    </dsp:sp>
    <dsp:sp modelId="{EF38EC58-EAE3-4E45-B979-EE70948D098E}">
      <dsp:nvSpPr>
        <dsp:cNvPr id="0" name=""/>
        <dsp:cNvSpPr/>
      </dsp:nvSpPr>
      <dsp:spPr>
        <a:xfrm>
          <a:off x="0" y="2589983"/>
          <a:ext cx="8806071" cy="53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6060" y="2616043"/>
        <a:ext cx="8753951" cy="481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557"/>
          <a:ext cx="885939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Simulation der Daten mit </a:t>
          </a:r>
          <a:r>
            <a:rPr lang="de-CH" sz="2200" kern="1200" dirty="0" err="1"/>
            <a:t>Scipy</a:t>
          </a:r>
          <a:endParaRPr lang="de-CH" sz="2200" kern="1200" noProof="0" dirty="0"/>
        </a:p>
      </dsp:txBody>
      <dsp:txXfrm>
        <a:off x="25759" y="53316"/>
        <a:ext cx="8807875" cy="476152"/>
      </dsp:txXfrm>
    </dsp:sp>
    <dsp:sp modelId="{16031EB5-B022-4F56-901F-7F71F4570837}">
      <dsp:nvSpPr>
        <dsp:cNvPr id="0" name=""/>
        <dsp:cNvSpPr/>
      </dsp:nvSpPr>
      <dsp:spPr>
        <a:xfrm>
          <a:off x="0" y="615109"/>
          <a:ext cx="885939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1: 50 Millionen Steine</a:t>
          </a:r>
        </a:p>
      </dsp:txBody>
      <dsp:txXfrm>
        <a:off x="25759" y="640868"/>
        <a:ext cx="8807875" cy="476152"/>
      </dsp:txXfrm>
    </dsp:sp>
    <dsp:sp modelId="{EF38EC58-EAE3-4E45-B979-EE70948D098E}">
      <dsp:nvSpPr>
        <dsp:cNvPr id="0" name=""/>
        <dsp:cNvSpPr/>
      </dsp:nvSpPr>
      <dsp:spPr>
        <a:xfrm>
          <a:off x="0" y="1204532"/>
          <a:ext cx="885939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Zone 2: 1/3 von 50 Millionen</a:t>
          </a:r>
        </a:p>
      </dsp:txBody>
      <dsp:txXfrm>
        <a:off x="25759" y="1230291"/>
        <a:ext cx="8807875" cy="476152"/>
      </dsp:txXfrm>
    </dsp:sp>
    <dsp:sp modelId="{8283B7CD-F4F4-4288-8E43-D86EDC2CA997}">
      <dsp:nvSpPr>
        <dsp:cNvPr id="0" name=""/>
        <dsp:cNvSpPr/>
      </dsp:nvSpPr>
      <dsp:spPr>
        <a:xfrm>
          <a:off x="0" y="1791494"/>
          <a:ext cx="885939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dirty="0"/>
            <a:t>Dataframe der simulierten Zufallsvariablen Zone 1 &amp; Zone 2 erstellen</a:t>
          </a:r>
          <a:endParaRPr lang="de-CH" sz="2200" kern="1200" noProof="0" dirty="0"/>
        </a:p>
      </dsp:txBody>
      <dsp:txXfrm>
        <a:off x="25759" y="1817253"/>
        <a:ext cx="8807875"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27.01.2022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Tag Zusammen und herzlich </a:t>
            </a:r>
            <a:r>
              <a:rPr lang="de-DE" dirty="0" err="1"/>
              <a:t>wilkommen</a:t>
            </a:r>
            <a:r>
              <a:rPr lang="de-DE" dirty="0"/>
              <a:t> zu unserer Präsentation über die Challenge "STEINSCHLAGRISIKO". </a:t>
            </a:r>
          </a:p>
          <a:p>
            <a:r>
              <a:rPr lang="de-DE" dirty="0"/>
              <a:t>Die Challenge hat in den letzten Monaten </a:t>
            </a:r>
            <a:r>
              <a:rPr lang="de-DE" b="1" u="none" dirty="0">
                <a:solidFill>
                  <a:srgbClr val="FF0000"/>
                </a:solidFill>
              </a:rPr>
              <a:t>viel Zeit und Kraft </a:t>
            </a:r>
            <a:r>
              <a:rPr lang="de-DE" dirty="0"/>
              <a:t>von uns verlangt und wir sind stolz darauf, dass wir dir nun die </a:t>
            </a:r>
            <a:r>
              <a:rPr lang="de-DE" b="1" dirty="0"/>
              <a:t>Resultate präsentieren dürfen.</a:t>
            </a:r>
            <a:r>
              <a:rPr lang="de-DE" dirty="0"/>
              <a:t>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 ich beide Zonen bereits ein wenig verglichen habe fahre ich gleich weiter mit dem Vergleich…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t>2 Arten </a:t>
            </a:r>
            <a:r>
              <a:rPr lang="de-DE" dirty="0"/>
              <a:t>verglichen: </a:t>
            </a:r>
            <a:r>
              <a:rPr lang="de-DE" b="1" dirty="0"/>
              <a:t>1. Boxplots </a:t>
            </a:r>
            <a:r>
              <a:rPr lang="de-DE" b="0" dirty="0"/>
              <a:t>**zeige auf Diagramme**</a:t>
            </a:r>
            <a:endParaRPr lang="de-DE"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2. Streudiagramm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Dieses Diagramm beinhaltet </a:t>
            </a:r>
            <a:r>
              <a:rPr lang="de-DE" b="1" dirty="0"/>
              <a:t>beide Zonen </a:t>
            </a:r>
            <a:r>
              <a:rPr lang="de-DE" dirty="0"/>
              <a:t>und beide </a:t>
            </a:r>
            <a:r>
              <a:rPr lang="de-DE" b="1" dirty="0"/>
              <a:t>Zufallsvariablen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Anhand des Boxplots und Streudiagrammes…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Datensätze unterscheiden sich stark.. (zu stark, um beide Zonen in 1 Datensatz zu kombinieren)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algn="l"/>
            <a:r>
              <a:rPr lang="de-CH" sz="1800" b="0" i="0" u="none" strike="noStrike" baseline="0" dirty="0">
                <a:latin typeface="CIDFont+F2"/>
              </a:rPr>
              <a:t>Dementsprechend müssen </a:t>
            </a:r>
            <a:r>
              <a:rPr lang="de-DE" sz="1800" b="0" i="0" u="none" strike="noStrike" baseline="0" dirty="0">
                <a:latin typeface="CIDFont+F2"/>
              </a:rPr>
              <a:t>die </a:t>
            </a:r>
            <a:r>
              <a:rPr lang="de-DE" sz="1800" b="1" i="0" u="none" strike="noStrike" baseline="0" dirty="0">
                <a:latin typeface="CIDFont+F2"/>
              </a:rPr>
              <a:t>Zufallsvariablen</a:t>
            </a:r>
            <a:r>
              <a:rPr lang="de-DE" sz="1800" b="0" i="0" u="none" strike="noStrike" baseline="0" dirty="0">
                <a:latin typeface="CIDFont+F2"/>
              </a:rPr>
              <a:t> </a:t>
            </a:r>
            <a:r>
              <a:rPr lang="de-DE" sz="1800" b="1" i="0" u="none" strike="noStrike" baseline="0" dirty="0">
                <a:latin typeface="CIDFont+F2"/>
              </a:rPr>
              <a:t>unabhängig von den Ablösungszonen </a:t>
            </a:r>
            <a:r>
              <a:rPr lang="de-CH" sz="1800" b="1" i="0" u="none" strike="noStrike" baseline="0" dirty="0">
                <a:latin typeface="CIDFont+F2"/>
              </a:rPr>
              <a:t>simuliert </a:t>
            </a:r>
            <a:r>
              <a:rPr lang="de-CH" sz="1800" b="0" i="0" u="none" strike="noStrike" baseline="0" dirty="0">
                <a:latin typeface="CIDFont+F2"/>
              </a:rPr>
              <a:t>werden.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Sehr wichtigen </a:t>
            </a:r>
            <a:r>
              <a:rPr lang="de-DE" b="1" i="0" dirty="0">
                <a:solidFill>
                  <a:srgbClr val="000000"/>
                </a:solidFill>
                <a:effectLst/>
                <a:latin typeface="Helvetica Neue"/>
              </a:rPr>
              <a:t>Faktor: Zeitabstände der Steinschläge</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a:t>
            </a:r>
            <a:r>
              <a:rPr lang="de-DE" b="1" i="0" dirty="0">
                <a:solidFill>
                  <a:srgbClr val="000000"/>
                </a:solidFill>
                <a:effectLst/>
                <a:latin typeface="Helvetica Neue"/>
              </a:rPr>
              <a:t>Differenz des aktuellen &amp; nachfolgenden Datumobjektes </a:t>
            </a:r>
            <a:r>
              <a:rPr lang="de-DE" b="0" i="0" dirty="0">
                <a:solidFill>
                  <a:srgbClr val="000000"/>
                </a:solidFill>
                <a:effectLst/>
                <a:latin typeface="Helvetica Neue"/>
              </a:rPr>
              <a:t>berechnet und in ein </a:t>
            </a:r>
            <a:r>
              <a:rPr lang="de-DE" b="1" i="0" dirty="0">
                <a:solidFill>
                  <a:srgbClr val="000000"/>
                </a:solidFill>
                <a:effectLst/>
                <a:latin typeface="Helvetica Neue"/>
              </a:rPr>
              <a:t>neues Dataframe </a:t>
            </a:r>
            <a:r>
              <a:rPr lang="de-DE" b="0" i="0" dirty="0">
                <a:solidFill>
                  <a:srgbClr val="000000"/>
                </a:solidFill>
                <a:effectLst/>
                <a:latin typeface="Helvetica Neue"/>
              </a:rPr>
              <a:t>hinzugefügt</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Warum neues Dataframe? </a:t>
            </a:r>
            <a:r>
              <a:rPr lang="de-DE" b="0" i="0" dirty="0">
                <a:solidFill>
                  <a:srgbClr val="000000"/>
                </a:solidFill>
                <a:effectLst/>
                <a:latin typeface="Helvetica Neue"/>
                <a:sym typeface="Wingdings" panose="05000000000000000000" pitchFamily="2" charset="2"/>
              </a:rPr>
              <a:t> 1. Steinschlag 0h Abstand  Ungenauigkeiten in der Simulation</a:t>
            </a:r>
            <a:endParaRPr lang="de-DE" b="0" i="0" dirty="0">
              <a:solidFill>
                <a:srgbClr val="000000"/>
              </a:solidFill>
              <a:effectLst/>
              <a:latin typeface="Helvetica Neue"/>
            </a:endParaRP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Jetzt haben wir neben der Masse und Geschwindigkeit eine weitere </a:t>
            </a:r>
            <a:r>
              <a:rPr lang="de-DE" b="1" i="0" dirty="0">
                <a:solidFill>
                  <a:srgbClr val="000000"/>
                </a:solidFill>
                <a:effectLst/>
                <a:latin typeface="Helvetica Neue"/>
              </a:rPr>
              <a:t>Zufallsvariable</a:t>
            </a:r>
            <a:r>
              <a:rPr lang="de-DE" b="0" i="0" dirty="0">
                <a:solidFill>
                  <a:srgbClr val="000000"/>
                </a:solidFill>
                <a:effectLst/>
                <a:latin typeface="Helvetica Neue"/>
              </a:rPr>
              <a:t> für die anstehende </a:t>
            </a:r>
            <a:r>
              <a:rPr lang="de-DE" b="1" i="0" dirty="0">
                <a:solidFill>
                  <a:srgbClr val="000000"/>
                </a:solidFill>
                <a:effectLst/>
                <a:latin typeface="Helvetica Neue"/>
              </a:rPr>
              <a:t>Monte Carlo Simulation</a:t>
            </a:r>
            <a:r>
              <a:rPr lang="de-DE" b="0" i="0" dirty="0">
                <a:solidFill>
                  <a:srgbClr val="000000"/>
                </a:solidFill>
                <a:effectLst/>
                <a:latin typeface="Helvetica Neue"/>
              </a:rPr>
              <a:t>.</a:t>
            </a:r>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Um die passenden Funktionsverteilungen unserer Daten zu erhalten, nutzten wir die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Pythonlibrary</a:t>
            </a:r>
            <a:r>
              <a:rPr lang="de-CH" sz="1800" dirty="0">
                <a:effectLst/>
                <a:latin typeface="Calibri" panose="020F0502020204030204" pitchFamily="34" charset="0"/>
                <a:ea typeface="Calibri" panose="020F0502020204030204" pitchFamily="34" charset="0"/>
                <a:cs typeface="Times New Roman" panose="02020603050405020304" pitchFamily="18" charset="0"/>
              </a:rPr>
              <a:t> fitter. Da die fitter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library</a:t>
            </a:r>
            <a:r>
              <a:rPr lang="de-CH" sz="1800" dirty="0">
                <a:effectLst/>
                <a:latin typeface="Calibri" panose="020F0502020204030204" pitchFamily="34" charset="0"/>
                <a:ea typeface="Calibri" panose="020F0502020204030204" pitchFamily="34" charset="0"/>
                <a:cs typeface="Times New Roman" panose="02020603050405020304" pitchFamily="18" charset="0"/>
              </a:rPr>
              <a:t> mit 80 verschiedenen Verteilungen arbeitet, haben wir nach einigem rumprobieren uns auf diese 7 Funktionsverteilungen beschränkt, da diese unseren Daten am nächsten kommen. Die Funktionsverteilungen verglichen wir dann mit unseren Daten in CDFs. Für diese Visualisierung nutzen wir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Seaborn</a:t>
            </a:r>
            <a:r>
              <a:rPr lang="de-CH"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r>
              <a:rPr lang="de-DE" dirty="0"/>
              <a:t>Gamma</a:t>
            </a:r>
          </a:p>
          <a:p>
            <a:r>
              <a:rPr lang="de-DE" dirty="0"/>
              <a:t>Gamma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CH" dirty="0"/>
              <a:t>Normal</a:t>
            </a:r>
          </a:p>
          <a:p>
            <a:r>
              <a:rPr lang="de-CH" dirty="0" err="1"/>
              <a:t>powerlaw</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Gamma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exponpow</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  </a:t>
            </a:r>
          </a:p>
          <a:p>
            <a:endParaRPr lang="de-DE" b="0" i="0" dirty="0">
              <a:solidFill>
                <a:srgbClr val="000000"/>
              </a:solidFill>
              <a:effectLst/>
              <a:latin typeface="Helvetica Neue"/>
            </a:endParaRP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87908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CH" dirty="0"/>
              <a:t>Kommen wir zuerst zur Ausgangslage:</a:t>
            </a:r>
          </a:p>
          <a:p>
            <a:r>
              <a:rPr lang="de-CH" dirty="0"/>
              <a:t>- In unserer Aufgabenstellung geht es um die Kantonsstrasse von </a:t>
            </a:r>
            <a:r>
              <a:rPr lang="de-CH" dirty="0" err="1"/>
              <a:t>Schiers</a:t>
            </a:r>
            <a:r>
              <a:rPr lang="de-CH" dirty="0"/>
              <a:t>, welche von regelmässigen Steinschlägen betroffen ist. </a:t>
            </a:r>
          </a:p>
          <a:p>
            <a:r>
              <a:rPr lang="de-CH" dirty="0"/>
              <a:t>- Dabei gibt es zwei Zonen, in denen die Steinschläge vorkommen können. In diesem Fall sprechen wir von Ablösungszone 1 und 2.</a:t>
            </a:r>
          </a:p>
          <a:p>
            <a:r>
              <a:rPr lang="de-CH" dirty="0"/>
              <a:t>- Uns wurden Messdaten von den letzten 3 Monaten zur Verfügung gestellt. Die Daten wurden einerseits von Sensoren aufgezeichnet und auch von Experten und Geologen geprüft. </a:t>
            </a:r>
          </a:p>
          <a:p>
            <a:r>
              <a:rPr lang="de-CH" dirty="0"/>
              <a:t>- Die Strasse wird an Beiden Ablösungszonen mit Sicherheitsnetzen gesichert. Diese sind jedoch schon in die Jahre gekommen und müssen erneuert werden. Da die Renovation von den Sicherheitsnetzen allerdings ein Jahr dauern wird, muss abgeschätzt werden, ob die Strasse noch sicher ist, oder ob man sie bis zur </a:t>
            </a:r>
            <a:r>
              <a:rPr lang="de-CH" dirty="0" err="1"/>
              <a:t>fertigstellung</a:t>
            </a:r>
            <a:r>
              <a:rPr lang="de-CH" dirty="0"/>
              <a:t> der neuen Netze schliessen muss. </a:t>
            </a:r>
          </a:p>
          <a:p>
            <a:r>
              <a:rPr lang="de-CH" dirty="0"/>
              <a:t>- Das veraltete netzt führt natürlich zu Verunsicherung bei der Bevölkerung. </a:t>
            </a:r>
          </a:p>
          <a:p>
            <a:r>
              <a:rPr lang="de-CH" dirty="0"/>
              <a:t>- Wir hatten nun die Aufgabe, die Jährliche Todeswahrscheinlichkeit berechnen um sicherzustellen, ob die Strasse offen bleiben darf.  </a:t>
            </a:r>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Lukas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Um nun die </a:t>
            </a:r>
            <a:r>
              <a:rPr lang="de-DE" b="0" i="0" dirty="0" err="1">
                <a:solidFill>
                  <a:srgbClr val="000000"/>
                </a:solidFill>
                <a:effectLst/>
                <a:latin typeface="Helvetica Neue"/>
              </a:rPr>
              <a:t>Todeswarhscheinlichkeit</a:t>
            </a:r>
            <a:r>
              <a:rPr lang="de-DE" b="0" i="0" dirty="0">
                <a:solidFill>
                  <a:srgbClr val="000000"/>
                </a:solidFill>
                <a:effectLst/>
                <a:latin typeface="Helvetica Neue"/>
              </a:rPr>
              <a:t> zu berechnen müssen wir folgende 2 Faktoren noch mit berücksichtigen.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Einerseits die Wahrscheinlichkeit von einem Netzdurchbruch und anderseits die </a:t>
            </a:r>
            <a:r>
              <a:rPr lang="de-DE" b="0" i="0" dirty="0" err="1">
                <a:solidFill>
                  <a:srgbClr val="000000"/>
                </a:solidFill>
                <a:effectLst/>
                <a:latin typeface="Helvetica Neue"/>
              </a:rPr>
              <a:t>Vekehrsmodellierung</a:t>
            </a: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330436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Um einen genauen Überblick zu haben, wann es bei den Sicherheitsnetzen zu einem Durchbruch kommen kann, haben wir in einem Flussdiagramm alle wesentlichen Punkte notiert. </a:t>
            </a:r>
          </a:p>
          <a:p>
            <a:pPr algn="l"/>
            <a:r>
              <a:rPr lang="de-DE" b="0" i="0" dirty="0">
                <a:solidFill>
                  <a:srgbClr val="000000"/>
                </a:solidFill>
                <a:effectLst/>
                <a:latin typeface="Helvetica Neue"/>
              </a:rPr>
              <a:t>Wenn sich ein Stein löst muss man zuerst feststellen, ob sich bereits eine Masse von </a:t>
            </a:r>
            <a:r>
              <a:rPr lang="de-DE" b="0" i="0" dirty="0" err="1">
                <a:solidFill>
                  <a:srgbClr val="000000"/>
                </a:solidFill>
                <a:effectLst/>
                <a:latin typeface="Helvetica Neue"/>
              </a:rPr>
              <a:t>insgesammt</a:t>
            </a:r>
            <a:r>
              <a:rPr lang="de-DE" b="0" i="0" dirty="0">
                <a:solidFill>
                  <a:srgbClr val="000000"/>
                </a:solidFill>
                <a:effectLst/>
                <a:latin typeface="Helvetica Neue"/>
              </a:rPr>
              <a:t> 2000kg in den Sicherheitsnetzen befindet. Falls nein, dann hält das Netz noch eine Aufprall Energie von 1000kj aus. Wenn also ein Stein mit 1000kj oder mehr in das Netz fliegt, dann ist mit einem </a:t>
            </a:r>
            <a:r>
              <a:rPr lang="de-DE" b="0" i="0" dirty="0" err="1">
                <a:solidFill>
                  <a:srgbClr val="000000"/>
                </a:solidFill>
                <a:effectLst/>
                <a:latin typeface="Helvetica Neue"/>
              </a:rPr>
              <a:t>Netzdurckbruch</a:t>
            </a:r>
            <a:r>
              <a:rPr lang="de-DE" b="0" i="0" dirty="0">
                <a:solidFill>
                  <a:srgbClr val="000000"/>
                </a:solidFill>
                <a:effectLst/>
                <a:latin typeface="Helvetica Neue"/>
              </a:rPr>
              <a:t> zu rechnen. Wenn die Aufprall </a:t>
            </a:r>
            <a:r>
              <a:rPr lang="de-DE" b="0" i="0" dirty="0" err="1">
                <a:solidFill>
                  <a:srgbClr val="000000"/>
                </a:solidFill>
                <a:effectLst/>
                <a:latin typeface="Helvetica Neue"/>
              </a:rPr>
              <a:t>energie</a:t>
            </a:r>
            <a:r>
              <a:rPr lang="de-DE" b="0" i="0" dirty="0">
                <a:solidFill>
                  <a:srgbClr val="000000"/>
                </a:solidFill>
                <a:effectLst/>
                <a:latin typeface="Helvetica Neue"/>
              </a:rPr>
              <a:t> aber weniger beträgt, so hält das Netz stand. </a:t>
            </a:r>
          </a:p>
          <a:p>
            <a:pPr algn="l"/>
            <a:r>
              <a:rPr lang="de-DE" b="0" i="0" dirty="0">
                <a:solidFill>
                  <a:srgbClr val="000000"/>
                </a:solidFill>
                <a:effectLst/>
                <a:latin typeface="Helvetica Neue"/>
              </a:rPr>
              <a:t>Falls sich allerdings wie hier im oberen Bereich des Flussdiagramms 2000kg Steine im Netz befinden. So ist das Netz nur noch bis zu einer Aufprallenergie von 500kj sicher. Wenn diese Energie überschritten wird, dann kommt es zu einem Netzdurchbruch. </a:t>
            </a:r>
          </a:p>
          <a:p>
            <a:pPr algn="l"/>
            <a:r>
              <a:rPr lang="de-DE" b="0" i="0" dirty="0">
                <a:solidFill>
                  <a:srgbClr val="000000"/>
                </a:solidFill>
                <a:effectLst/>
                <a:latin typeface="Helvetica Neue"/>
              </a:rPr>
              <a:t>Diese Faktoren haben wir natürlich auch in unserem Modell berücksichtigt. Mit den Berechnungen kamen wir dann auf eine Anzahl von </a:t>
            </a:r>
            <a:r>
              <a:rPr lang="de-DE" b="0" i="0" dirty="0" err="1">
                <a:solidFill>
                  <a:srgbClr val="000000"/>
                </a:solidFill>
                <a:effectLst/>
                <a:latin typeface="Helvetica Neue"/>
              </a:rPr>
              <a:t>insgesammt</a:t>
            </a:r>
            <a:r>
              <a:rPr lang="de-DE" b="0" i="0" dirty="0">
                <a:solidFill>
                  <a:srgbClr val="000000"/>
                </a:solidFill>
                <a:effectLst/>
                <a:latin typeface="Helvetica Neue"/>
              </a:rPr>
              <a:t> 3387 Durchbrüchen. Das klingt erstmal viel, es sind jedoch somit nur 0.025 Durchbrüche pro </a:t>
            </a:r>
            <a:r>
              <a:rPr lang="de-DE" b="0" i="0" dirty="0" err="1">
                <a:solidFill>
                  <a:srgbClr val="000000"/>
                </a:solidFill>
                <a:effectLst/>
                <a:latin typeface="Helvetica Neue"/>
              </a:rPr>
              <a:t>Jahr.l</a:t>
            </a:r>
            <a:r>
              <a:rPr lang="de-DE" b="0" i="0" dirty="0">
                <a:solidFill>
                  <a:srgbClr val="000000"/>
                </a:solidFill>
                <a:effectLst/>
                <a:latin typeface="Helvetica Neue"/>
              </a:rPr>
              <a:t> </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Um die Todeswahrscheinlichkeit auszurechnen, brauchten wir noch einige Angaben zum Verkehr. Der durchschnittliche tägliche Verkehr und die Geschwindigkeit waren von der Aufgabe vorgegeben. Andere Angaben wie die durchschnittliche Anzahl Personen pro Auto holten wir vom Bundesamt für Statistik oder Angaben wie der Reaktionsweg berechneten wir selbst. Die durchschnittliche Länge eines Autos beträgt zwar 4 Meter, aber für die Berechnung haben wir 3 Meter genommen, weil sich Personen vorne im Auto aufhalten und wir den hinteren Teil des Autos nicht mitrechnen müssen.</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Mit diesen Angaben konnten wir nun die Todeswahrscheinlichkeiten berechnen. Somit erreichten wir bei einem direkten Treffer eine Todeswahrscheinlichkeit von 0,0025. Weiter berechneten wir noch die Todeswahrscheinlichkeit bei einem indirekten Treffer. Ein indirekter Treffer definierten wir als, wenn ein Stein weniger als 17m vor dem Auto runterfällt und der Fahrer somit mit 60km/h aufprallt. Da kamen wir auf eine Todeswahrscheinlichkeit von 0,00069. </a:t>
            </a:r>
            <a:r>
              <a:rPr lang="de-DE" sz="1800" dirty="0">
                <a:effectLst/>
                <a:latin typeface="Calibri" panose="020F0502020204030204" pitchFamily="34" charset="0"/>
                <a:ea typeface="Calibri" panose="020F0502020204030204" pitchFamily="34" charset="0"/>
                <a:cs typeface="Times New Roman" panose="02020603050405020304" pitchFamily="18" charset="0"/>
              </a:rPr>
              <a:t>Schlussendlich wurden diese 2 Wahrscheinlichkeiten addiert und mit der Anzahl Durchbrüche pro Jahr und Anzahl Personen im Auto multipliziert.</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Bevor wir zu unserer Resultat kommen, haben wir leider etwas zu beichten. </a:t>
            </a:r>
          </a:p>
          <a:p>
            <a:r>
              <a:rPr lang="de-DE" b="1" i="0" dirty="0">
                <a:solidFill>
                  <a:srgbClr val="000000"/>
                </a:solidFill>
                <a:effectLst/>
                <a:latin typeface="Helvetica Neue"/>
              </a:rPr>
              <a:t>Präsentation</a:t>
            </a:r>
            <a:r>
              <a:rPr lang="de-DE" b="0" i="0" dirty="0">
                <a:solidFill>
                  <a:srgbClr val="000000"/>
                </a:solidFill>
                <a:effectLst/>
                <a:latin typeface="Helvetica Neue"/>
              </a:rPr>
              <a:t> vorbereitet </a:t>
            </a:r>
            <a:r>
              <a:rPr lang="de-DE" b="0" i="0" dirty="0">
                <a:solidFill>
                  <a:srgbClr val="000000"/>
                </a:solidFill>
                <a:effectLst/>
                <a:latin typeface="Helvetica Neue"/>
                <a:sym typeface="Wingdings" panose="05000000000000000000" pitchFamily="2" charset="2"/>
              </a:rPr>
              <a:t> </a:t>
            </a:r>
            <a:r>
              <a:rPr lang="de-DE" b="1" i="0" dirty="0">
                <a:solidFill>
                  <a:srgbClr val="000000"/>
                </a:solidFill>
                <a:effectLst/>
                <a:latin typeface="Helvetica Neue"/>
              </a:rPr>
              <a:t>Fehler im Code </a:t>
            </a:r>
            <a:r>
              <a:rPr lang="de-DE" b="0" i="0" dirty="0">
                <a:solidFill>
                  <a:srgbClr val="000000"/>
                </a:solidFill>
                <a:effectLst/>
                <a:latin typeface="Helvetica Neue"/>
              </a:rPr>
              <a:t>aufgefallen. </a:t>
            </a:r>
          </a:p>
          <a:p>
            <a:r>
              <a:rPr lang="de-DE" b="1" i="0" dirty="0">
                <a:solidFill>
                  <a:srgbClr val="000000"/>
                </a:solidFill>
                <a:effectLst/>
                <a:latin typeface="Helvetica Neue"/>
              </a:rPr>
              <a:t>falsche Parameter </a:t>
            </a:r>
            <a:r>
              <a:rPr lang="de-DE" b="0" i="0" dirty="0">
                <a:solidFill>
                  <a:srgbClr val="000000"/>
                </a:solidFill>
                <a:effectLst/>
                <a:latin typeface="Helvetica Neue"/>
              </a:rPr>
              <a:t>bei der Berechnung der </a:t>
            </a:r>
            <a:r>
              <a:rPr lang="de-DE" b="1" i="0" dirty="0">
                <a:solidFill>
                  <a:srgbClr val="000000"/>
                </a:solidFill>
                <a:effectLst/>
                <a:latin typeface="Helvetica Neue"/>
              </a:rPr>
              <a:t>Anzahl simulierten Jahren </a:t>
            </a:r>
            <a:r>
              <a:rPr lang="de-DE" b="0" i="0" dirty="0">
                <a:solidFill>
                  <a:srgbClr val="000000"/>
                </a:solidFill>
                <a:effectLst/>
                <a:latin typeface="Helvetica Neue"/>
              </a:rPr>
              <a:t>ausgewählt. </a:t>
            </a:r>
          </a:p>
          <a:p>
            <a:r>
              <a:rPr lang="de-DE" b="0" i="0" dirty="0">
                <a:solidFill>
                  <a:srgbClr val="000000"/>
                </a:solidFill>
                <a:effectLst/>
                <a:latin typeface="Helvetica Neue"/>
              </a:rPr>
              <a:t>Wie man im </a:t>
            </a:r>
            <a:r>
              <a:rPr lang="de-DE" b="1" i="0" dirty="0">
                <a:solidFill>
                  <a:srgbClr val="000000"/>
                </a:solidFill>
                <a:effectLst/>
                <a:latin typeface="Helvetica Neue"/>
              </a:rPr>
              <a:t>Code</a:t>
            </a:r>
            <a:r>
              <a:rPr lang="de-DE" b="0" i="0" dirty="0">
                <a:solidFill>
                  <a:srgbClr val="000000"/>
                </a:solidFill>
                <a:effectLst/>
                <a:latin typeface="Helvetica Neue"/>
              </a:rPr>
              <a:t> sieht, haben wir bei der Projektabgabe die Spalte „</a:t>
            </a:r>
            <a:r>
              <a:rPr lang="de-DE" b="1" i="0" dirty="0">
                <a:solidFill>
                  <a:srgbClr val="000000"/>
                </a:solidFill>
                <a:effectLst/>
                <a:latin typeface="Helvetica Neue"/>
              </a:rPr>
              <a:t>Zeitabstand</a:t>
            </a:r>
            <a:r>
              <a:rPr lang="de-DE" b="0" i="0" dirty="0">
                <a:solidFill>
                  <a:srgbClr val="000000"/>
                </a:solidFill>
                <a:effectLst/>
                <a:latin typeface="Helvetica Neue"/>
              </a:rPr>
              <a:t>“ ausgewählt anstatt die richtige Spalte „</a:t>
            </a:r>
            <a:r>
              <a:rPr lang="de-DE" b="1" i="0" dirty="0">
                <a:solidFill>
                  <a:srgbClr val="000000"/>
                </a:solidFill>
                <a:effectLst/>
                <a:latin typeface="Helvetica Neue"/>
              </a:rPr>
              <a:t>Delta kumulierter Zeitabstand</a:t>
            </a:r>
            <a:r>
              <a:rPr lang="de-DE" b="0" i="0" dirty="0">
                <a:solidFill>
                  <a:srgbClr val="000000"/>
                </a:solidFill>
                <a:effectLst/>
                <a:latin typeface="Helvetica Neue"/>
              </a:rPr>
              <a:t>“.</a:t>
            </a:r>
          </a:p>
          <a:p>
            <a:r>
              <a:rPr lang="de-DE" b="0" i="0" dirty="0">
                <a:solidFill>
                  <a:srgbClr val="000000"/>
                </a:solidFill>
                <a:effectLst/>
                <a:latin typeface="Helvetica Neue"/>
              </a:rPr>
              <a:t>Dadurch wurde unser Schlussresultat (also Todeswahrscheinlichkeit) viel </a:t>
            </a:r>
            <a:r>
              <a:rPr lang="de-DE" b="1" i="0" dirty="0">
                <a:solidFill>
                  <a:srgbClr val="000000"/>
                </a:solidFill>
                <a:effectLst/>
                <a:latin typeface="Helvetica Neue"/>
              </a:rPr>
              <a:t>grösser</a:t>
            </a:r>
            <a:r>
              <a:rPr lang="de-DE" b="0" i="0" dirty="0">
                <a:solidFill>
                  <a:srgbClr val="000000"/>
                </a:solidFill>
                <a:effectLst/>
                <a:latin typeface="Helvetica Neue"/>
              </a:rPr>
              <a:t>, weil wir </a:t>
            </a:r>
            <a:r>
              <a:rPr lang="de-DE" b="1" i="0" dirty="0">
                <a:solidFill>
                  <a:srgbClr val="000000"/>
                </a:solidFill>
                <a:effectLst/>
                <a:latin typeface="Helvetica Neue"/>
              </a:rPr>
              <a:t>doppelt so lange simuliert </a:t>
            </a:r>
            <a:r>
              <a:rPr lang="de-DE" b="0" i="0" dirty="0">
                <a:solidFill>
                  <a:srgbClr val="000000"/>
                </a:solidFill>
                <a:effectLst/>
                <a:latin typeface="Helvetica Neue"/>
              </a:rPr>
              <a:t>haben als nötig. </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a:t>
            </a:r>
            <a:r>
              <a:rPr lang="de-DE" b="1" i="0" dirty="0">
                <a:solidFill>
                  <a:srgbClr val="000000"/>
                </a:solidFill>
                <a:effectLst/>
                <a:latin typeface="Helvetica Neue"/>
              </a:rPr>
              <a:t>Strasse offen bleiben </a:t>
            </a:r>
            <a:r>
              <a:rPr lang="de-DE" b="0" i="0" dirty="0">
                <a:solidFill>
                  <a:srgbClr val="000000"/>
                </a:solidFill>
                <a:effectLst/>
                <a:latin typeface="Helvetica Neue"/>
              </a:rPr>
              <a:t>kann, muss gezeigt werden, dass die </a:t>
            </a:r>
            <a:r>
              <a:rPr lang="de-DE" b="1" i="0" dirty="0">
                <a:solidFill>
                  <a:srgbClr val="000000"/>
                </a:solidFill>
                <a:effectLst/>
                <a:latin typeface="Helvetica Neue"/>
              </a:rPr>
              <a:t>jährliche Todeswahrscheinlichkeit</a:t>
            </a:r>
            <a:r>
              <a:rPr lang="de-DE" b="0" i="0" dirty="0">
                <a:solidFill>
                  <a:srgbClr val="000000"/>
                </a:solidFill>
                <a:effectLst/>
                <a:latin typeface="Helvetica Neue"/>
              </a:rPr>
              <a:t> kleiner als 10^-4</a:t>
            </a:r>
          </a:p>
          <a:p>
            <a:endParaRPr lang="de-DE" b="0" i="0" dirty="0">
              <a:solidFill>
                <a:srgbClr val="000000"/>
              </a:solidFill>
              <a:effectLst/>
              <a:latin typeface="Helvetica Neue"/>
            </a:endParaRPr>
          </a:p>
          <a:p>
            <a:r>
              <a:rPr lang="de-DE" b="0" i="0" dirty="0">
                <a:solidFill>
                  <a:srgbClr val="000000"/>
                </a:solidFill>
                <a:effectLst/>
                <a:latin typeface="Helvetica Neue"/>
              </a:rPr>
              <a:t>Nachdem wir die </a:t>
            </a:r>
            <a:r>
              <a:rPr lang="de-DE" b="1" i="0" dirty="0">
                <a:solidFill>
                  <a:srgbClr val="000000"/>
                </a:solidFill>
                <a:effectLst/>
                <a:latin typeface="Helvetica Neue"/>
              </a:rPr>
              <a:t>richtige Parameter </a:t>
            </a:r>
            <a:r>
              <a:rPr lang="de-DE" b="0" i="0" dirty="0">
                <a:solidFill>
                  <a:srgbClr val="000000"/>
                </a:solidFill>
                <a:effectLst/>
                <a:latin typeface="Helvetica Neue"/>
              </a:rPr>
              <a:t>ausgewählt haben, kamen wir auf eine </a:t>
            </a:r>
            <a:r>
              <a:rPr lang="de-DE" b="0" i="0" dirty="0" err="1">
                <a:solidFill>
                  <a:srgbClr val="000000"/>
                </a:solidFill>
                <a:effectLst/>
                <a:latin typeface="Helvetica Neue"/>
              </a:rPr>
              <a:t>Wahrsch</a:t>
            </a:r>
            <a:r>
              <a:rPr lang="de-DE" b="0" i="0" dirty="0">
                <a:solidFill>
                  <a:srgbClr val="000000"/>
                </a:solidFill>
                <a:effectLst/>
                <a:latin typeface="Helvetica Neue"/>
              </a:rPr>
              <a:t>. von </a:t>
            </a:r>
            <a:r>
              <a:rPr lang="de-CH" b="1" dirty="0"/>
              <a:t>0.000124</a:t>
            </a:r>
            <a:r>
              <a:rPr lang="de-DE" b="0" i="0" dirty="0">
                <a:solidFill>
                  <a:srgbClr val="000000"/>
                </a:solidFill>
                <a:effectLst/>
                <a:latin typeface="Helvetica Neue"/>
              </a:rPr>
              <a:t> was grösser ist als der </a:t>
            </a:r>
            <a:r>
              <a:rPr lang="de-DE" b="1" i="0" dirty="0">
                <a:solidFill>
                  <a:srgbClr val="000000"/>
                </a:solidFill>
                <a:effectLst/>
                <a:latin typeface="Helvetica Neue"/>
              </a:rPr>
              <a:t>Grenzwert.</a:t>
            </a:r>
          </a:p>
          <a:p>
            <a:endParaRPr lang="de-DE" b="1" i="0" dirty="0">
              <a:solidFill>
                <a:srgbClr val="000000"/>
              </a:solidFill>
              <a:effectLst/>
              <a:latin typeface="Helvetica Neue"/>
            </a:endParaRPr>
          </a:p>
          <a:p>
            <a:r>
              <a:rPr lang="de-DE" b="0" i="0" dirty="0">
                <a:solidFill>
                  <a:srgbClr val="000000"/>
                </a:solidFill>
                <a:effectLst/>
                <a:latin typeface="Helvetica Neue"/>
              </a:rPr>
              <a:t>Die </a:t>
            </a:r>
            <a:r>
              <a:rPr lang="de-DE" b="0" i="0" dirty="0" err="1">
                <a:solidFill>
                  <a:srgbClr val="000000"/>
                </a:solidFill>
                <a:effectLst/>
                <a:latin typeface="Helvetica Neue"/>
              </a:rPr>
              <a:t>Strasse</a:t>
            </a:r>
            <a:r>
              <a:rPr lang="de-DE" b="0" i="0" dirty="0">
                <a:solidFill>
                  <a:srgbClr val="000000"/>
                </a:solidFill>
                <a:effectLst/>
                <a:latin typeface="Helvetica Neue"/>
              </a:rPr>
              <a:t> hätte eigentlich gesperrt werden müssen.</a:t>
            </a:r>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26</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27</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b="0" dirty="0"/>
              <a:t>Bevor wir uns mit der Challenge beschäftigt haben, wollten wir für uns als Gruppe zuerst einmal eine Infrastruktur aufbauen, die uns organsierter und strukturierter arbeiten können. </a:t>
            </a:r>
          </a:p>
          <a:p>
            <a:endParaRPr lang="de-DE" b="0" dirty="0"/>
          </a:p>
          <a:p>
            <a:r>
              <a:rPr lang="de-DE" dirty="0"/>
              <a:t>Als </a:t>
            </a:r>
            <a:r>
              <a:rPr lang="de-DE" b="1" dirty="0"/>
              <a:t>erstes haben wir ein GitHub Repository </a:t>
            </a:r>
            <a:r>
              <a:rPr lang="de-DE" dirty="0"/>
              <a:t>erstellt mit dem Titel "Steinschlag Challenge" und sicher gestellt, dass wir </a:t>
            </a:r>
            <a:r>
              <a:rPr lang="de-DE" b="1" dirty="0"/>
              <a:t>alle vier Zugriff darauf haben</a:t>
            </a:r>
            <a:r>
              <a:rPr lang="de-DE" dirty="0"/>
              <a:t>. Dort konnten wir jeweils unsere </a:t>
            </a:r>
            <a:r>
              <a:rPr lang="de-DE" b="1" dirty="0"/>
              <a:t>Änderungen speichern </a:t>
            </a:r>
            <a:r>
              <a:rPr lang="de-DE" dirty="0"/>
              <a:t>und jedes Gruppenmitglied konnte laufend den </a:t>
            </a:r>
            <a:r>
              <a:rPr lang="de-DE" b="1" dirty="0"/>
              <a:t>aktuellen Stand beobachten</a:t>
            </a:r>
            <a:r>
              <a:rPr lang="de-DE" dirty="0"/>
              <a:t>. Das System hat gut funktioniert, da wir somit auch von Zuhause aus und zu jederzeit zugriff auf unsere Daten hatten. </a:t>
            </a:r>
          </a:p>
          <a:p>
            <a:endParaRPr lang="de-DE" dirty="0"/>
          </a:p>
          <a:p>
            <a:r>
              <a:rPr lang="de-DE" dirty="0"/>
              <a:t>Die </a:t>
            </a:r>
            <a:r>
              <a:rPr lang="de-DE" b="1" dirty="0"/>
              <a:t>Aufgabenverteilung</a:t>
            </a:r>
            <a:r>
              <a:rPr lang="de-DE" dirty="0"/>
              <a:t> haben wir über </a:t>
            </a:r>
            <a:r>
              <a:rPr lang="de-DE" b="1" dirty="0" err="1"/>
              <a:t>Trello</a:t>
            </a:r>
            <a:r>
              <a:rPr lang="de-DE" dirty="0"/>
              <a:t> vorgenommen. Auf der Website konnten wir jeweils notieren, an welcher spezifischen Arbeit wir geraden </a:t>
            </a:r>
            <a:r>
              <a:rPr lang="de-DE" dirty="0" err="1"/>
              <a:t>drann</a:t>
            </a:r>
            <a:r>
              <a:rPr lang="de-DE" dirty="0"/>
              <a:t> waren. Ebenfalls haben wir dort eine </a:t>
            </a:r>
            <a:r>
              <a:rPr lang="de-DE" dirty="0" err="1"/>
              <a:t>To</a:t>
            </a:r>
            <a:r>
              <a:rPr lang="de-DE" dirty="0"/>
              <a:t> Do Liste erstellt, damit alle wussten, was sie zu tun hatten. Wenn jemand eine seiner Aufgaben </a:t>
            </a:r>
            <a:r>
              <a:rPr lang="de-DE" dirty="0" err="1"/>
              <a:t>erletigt</a:t>
            </a:r>
            <a:r>
              <a:rPr lang="de-DE" dirty="0"/>
              <a:t> hatte, so konnte er das auf </a:t>
            </a:r>
            <a:r>
              <a:rPr lang="de-DE" dirty="0" err="1"/>
              <a:t>Trello</a:t>
            </a:r>
            <a:r>
              <a:rPr lang="de-DE" dirty="0"/>
              <a:t> vermerken und alle hatten wieder eine aktualisierte </a:t>
            </a:r>
            <a:r>
              <a:rPr lang="de-DE" dirty="0" err="1"/>
              <a:t>to</a:t>
            </a:r>
            <a:r>
              <a:rPr lang="de-DE" dirty="0"/>
              <a:t> do Liste. </a:t>
            </a:r>
          </a:p>
          <a:p>
            <a:endParaRPr lang="de-DE" dirty="0"/>
          </a:p>
          <a:p>
            <a:r>
              <a:rPr lang="de-DE" dirty="0"/>
              <a:t>Unser Python Code und alle Berechnungen haben wir in einem </a:t>
            </a:r>
            <a:r>
              <a:rPr lang="de-DE" dirty="0" err="1"/>
              <a:t>Jupyter</a:t>
            </a:r>
            <a:r>
              <a:rPr lang="de-DE" dirty="0"/>
              <a:t> Notebook vorgenommen. Dieses haben wir wie bereits erwähnt auf </a:t>
            </a:r>
            <a:r>
              <a:rPr lang="de-DE" dirty="0" err="1"/>
              <a:t>GitHub</a:t>
            </a:r>
            <a:r>
              <a:rPr lang="de-DE" dirty="0"/>
              <a:t> gespeichert. Das </a:t>
            </a:r>
            <a:r>
              <a:rPr lang="de-DE" dirty="0" err="1"/>
              <a:t>Jupyter</a:t>
            </a:r>
            <a:r>
              <a:rPr lang="de-DE" dirty="0"/>
              <a:t> Notebook hat sich gut für dieses Projekt geeignet, da es sehr übersichtlich ist, wir den Code gut dokumentieren konnten und nach jedem Schritt, direkt den Befehl ausführen konnten. So merkten wir schnell wenn wir etwas falsch programmiert haben und konnten die Änderungen direkt anpassen. </a:t>
            </a:r>
          </a:p>
          <a:p>
            <a:endParaRPr lang="de-DE" dirty="0"/>
          </a:p>
          <a:p>
            <a:r>
              <a:rPr lang="de-DE" dirty="0"/>
              <a:t>Natürlich durften auch Team Meetings nicht fehlen. Wir haben uns in in ca. </a:t>
            </a:r>
            <a:r>
              <a:rPr lang="de-DE"/>
              <a:t>2-3 </a:t>
            </a:r>
            <a:r>
              <a:rPr lang="de-DE" dirty="0"/>
              <a:t>Wöchigen Abständen in der Schule oder via Microsoft Teams getroffen. Während den Meetings haben wir zusammen die Grundlegenden Fragen besprochen, Brainstorming geführt und die Aufgaben verteilt, damit jeder wieder wusste, an was er Arbeiten kann. </a:t>
            </a:r>
          </a:p>
          <a:p>
            <a:endParaRPr lang="de-DE" dirty="0"/>
          </a:p>
          <a:p>
            <a:r>
              <a:rPr lang="de-DE" dirty="0"/>
              <a:t>Im </a:t>
            </a:r>
            <a:r>
              <a:rPr lang="de-DE" dirty="0" err="1"/>
              <a:t>Grossen</a:t>
            </a:r>
            <a:r>
              <a:rPr lang="de-DE" dirty="0"/>
              <a:t> und Ganzen, hat die Teamarbeit über die Challenge hinaus sehr gut funktioniert und wir konnten uns auch gegenseitig besser kennenlernen. </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Um uns einen Überblick über die Daten zu verschaffen, öffneten wir die beiden Dateien und verglichen sie miteinander. Dabei fiel uns auf, dass es sehr viele leere Spalten und Zeilen gibt, die man hier an den vielen Kommas erkennt. Zudem waren die Spaltenbezeichnungen in unterschiedlicher Sprache. Dies sind jedoch alles kleine Probleme, welche wir ohne Probleme in unserem Notebook lösen können.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Die beiden Dateien haben wir dann mit Pandas eingelesen. Und haben anschliessend die Spaltennamen der englischen Datei umbenennt. Damit wir die gleiche Benennung haben. Zudem haben wir dann noch explizit die vier Spalten Datum, Uhrzeit, Masse und Geschwindigkeit ausgewählt, damit wir später keine Probleme mit leeren Spalten haben. Um das spätere zusammenfügen zu vereinfachen haben wir dann auch noch eine weitere Spalte hinzugefügt, um immer zu wissen zu welcher Ablösungszone dieser Stein gehört. Als letztes haben wir dann noch die leeren Zeilen gelöscht. Letztendlich haben wir dann die beiden Spalten Datum und Uhrzeit zusammengefügt und mit Pandas in ein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Datetime</a:t>
            </a:r>
            <a:r>
              <a:rPr lang="de-CH" sz="1800" dirty="0">
                <a:effectLst/>
                <a:latin typeface="Calibri" panose="020F0502020204030204" pitchFamily="34" charset="0"/>
                <a:ea typeface="Calibri" panose="020F0502020204030204" pitchFamily="34" charset="0"/>
                <a:cs typeface="Times New Roman" panose="02020603050405020304" pitchFamily="18" charset="0"/>
              </a:rPr>
              <a:t> Objekt umgewandelt. Um später die Zeitabstände berechnen zu können.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Danach haben wir uns noch die Statistiken der Tabellen angesehen und gemerkt, dass bei der Ablösungszone zwei, ein Massewert null beträgt. Da die Massewerte von Geologen geschätzt wurden und es gar nicht möglich ist, dass ein Stein 0kg schwer ist. Nahmen wir an, dass dieser Stein vergessen wurde und imputierten in mit dem Median der Masse.</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p>
          <a:p>
            <a:r>
              <a:rPr lang="en-US" dirty="0" err="1"/>
              <a:t>Nach</a:t>
            </a:r>
            <a:r>
              <a:rPr lang="en-US" dirty="0"/>
              <a:t> </a:t>
            </a:r>
            <a:r>
              <a:rPr lang="en-US" dirty="0" err="1"/>
              <a:t>Vorbereitung</a:t>
            </a:r>
            <a:r>
              <a:rPr lang="en-US" dirty="0"/>
              <a:t> der </a:t>
            </a:r>
            <a:r>
              <a:rPr lang="en-US" dirty="0" err="1"/>
              <a:t>Daten</a:t>
            </a:r>
            <a:r>
              <a:rPr lang="en-US" dirty="0"/>
              <a:t>…</a:t>
            </a:r>
          </a:p>
          <a:p>
            <a:r>
              <a:rPr lang="en-US" dirty="0" err="1"/>
              <a:t>Hier</a:t>
            </a:r>
            <a:r>
              <a:rPr lang="en-US" dirty="0"/>
              <a:t> </a:t>
            </a:r>
            <a:r>
              <a:rPr lang="en-US" dirty="0" err="1"/>
              <a:t>ging</a:t>
            </a:r>
            <a:r>
              <a:rPr lang="en-US" dirty="0"/>
              <a:t> es </a:t>
            </a:r>
            <a:r>
              <a:rPr lang="en-US" dirty="0" err="1"/>
              <a:t>darum</a:t>
            </a:r>
            <a:r>
              <a:rPr lang="en-US" dirty="0"/>
              <a:t>, </a:t>
            </a:r>
            <a:r>
              <a:rPr lang="en-US" dirty="0" err="1"/>
              <a:t>unsere</a:t>
            </a:r>
            <a:r>
              <a:rPr lang="en-US" dirty="0"/>
              <a:t> </a:t>
            </a:r>
            <a:r>
              <a:rPr lang="en-US" dirty="0" err="1"/>
              <a:t>Daten</a:t>
            </a:r>
            <a:r>
              <a:rPr lang="en-US" dirty="0"/>
              <a:t> </a:t>
            </a:r>
            <a:r>
              <a:rPr lang="en-US" dirty="0" err="1"/>
              <a:t>zu</a:t>
            </a:r>
            <a:r>
              <a:rPr lang="en-US" dirty="0"/>
              <a:t> </a:t>
            </a:r>
            <a:r>
              <a:rPr lang="en-US" dirty="0" err="1"/>
              <a:t>visualisieren</a:t>
            </a:r>
            <a:r>
              <a:rPr lang="en-US" dirty="0"/>
              <a:t> und </a:t>
            </a:r>
            <a:r>
              <a:rPr lang="en-US" dirty="0" err="1"/>
              <a:t>zu</a:t>
            </a:r>
            <a:r>
              <a:rPr lang="en-US" dirty="0"/>
              <a:t> </a:t>
            </a:r>
            <a:r>
              <a:rPr lang="en-US" dirty="0" err="1"/>
              <a:t>analysieren</a:t>
            </a:r>
            <a:r>
              <a:rPr lang="en-US" dirty="0"/>
              <a:t>.</a:t>
            </a:r>
          </a:p>
          <a:p>
            <a:r>
              <a:rPr lang="en-US" b="1" dirty="0" err="1"/>
              <a:t>Histogramme</a:t>
            </a:r>
            <a:r>
              <a:rPr lang="en-US" b="1" dirty="0"/>
              <a:t> &amp; </a:t>
            </a:r>
            <a:r>
              <a:rPr lang="en-US" b="1" dirty="0" err="1"/>
              <a:t>Streudiagramme</a:t>
            </a:r>
            <a:r>
              <a:rPr lang="en-US" dirty="0"/>
              <a:t>: </a:t>
            </a:r>
            <a:r>
              <a:rPr lang="en-US" dirty="0" err="1"/>
              <a:t>Somit</a:t>
            </a:r>
            <a:r>
              <a:rPr lang="en-US" dirty="0"/>
              <a:t>, </a:t>
            </a:r>
            <a:r>
              <a:rPr lang="en-US" dirty="0" err="1"/>
              <a:t>einen</a:t>
            </a:r>
            <a:r>
              <a:rPr lang="en-US" dirty="0"/>
              <a:t> </a:t>
            </a:r>
            <a:r>
              <a:rPr lang="en-US" b="1" dirty="0" err="1"/>
              <a:t>Überblick</a:t>
            </a:r>
            <a:r>
              <a:rPr lang="en-US" dirty="0"/>
              <a:t> </a:t>
            </a:r>
            <a:r>
              <a:rPr lang="en-US" dirty="0" err="1"/>
              <a:t>verschaffen</a:t>
            </a:r>
            <a:r>
              <a:rPr lang="en-US" dirty="0"/>
              <a:t>,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mit welchen </a:t>
            </a: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stetigen</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Grössen der Masse und Geschwindigkeit gearbeitet wird. </a:t>
            </a:r>
          </a:p>
          <a:p>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Diese Diagramme für </a:t>
            </a: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beide Zonen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erstellt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Durch Diagramme: auf einfacher </a:t>
            </a:r>
            <a:r>
              <a:rPr lang="de-CH"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Werise</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mögliche Abhängigkeiten</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der verschiedenen Daten feststellen.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Anschliessend: Beide Ablösungszonen miteinander verglichen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ob die Datensätze miteinander </a:t>
            </a: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kombiniert</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werden dürfen.</a:t>
            </a:r>
            <a:endParaRPr lang="de-CH"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a:t>
            </a:r>
            <a:r>
              <a:rPr lang="de-DE" b="1" dirty="0"/>
              <a:t>jeweiligen Histogramme </a:t>
            </a:r>
            <a:r>
              <a:rPr lang="de-DE" dirty="0"/>
              <a:t>der Daten von Ablösungszone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Links</a:t>
            </a:r>
            <a:r>
              <a:rPr lang="de-DE" dirty="0"/>
              <a:t>: Geschwindigkeit, </a:t>
            </a:r>
            <a:r>
              <a:rPr lang="de-DE" b="1" dirty="0"/>
              <a:t>Mitte</a:t>
            </a:r>
            <a:r>
              <a:rPr lang="de-DE" dirty="0"/>
              <a:t>: Masse, </a:t>
            </a:r>
            <a:r>
              <a:rPr lang="de-DE" b="1" dirty="0"/>
              <a:t>Rechts</a:t>
            </a:r>
            <a:r>
              <a:rPr lang="de-DE" dirty="0"/>
              <a:t>: Datum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Geschwindigkeit</a:t>
            </a:r>
            <a:r>
              <a:rPr lang="de-DE" dirty="0"/>
              <a:t> ansehen: Erkennen, dass sich die meisten Steine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zwischen 7 und 11 m/s befinden.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Masse: </a:t>
            </a: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viele Steine beobachtet, die eine Masse unter 1000 kg aufweisen. Weniger beobachtet wurden Steine, die schwerer als 1000 kg sind.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 der Zeit hingegen ist nicht vieles zu erkennen. Wir konnten keine Mustern finden, die erkennbar macht, wann es häufiger Steinschläge gibt.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Aber die Zeit ist dennoch ein sehr wichtiger Faktor, und darüber werden wir später noch sprechen.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Streudiagramme erstellt, um </a:t>
            </a:r>
            <a:r>
              <a:rPr lang="de-DE" b="1" dirty="0"/>
              <a:t>mögliche Abhängigkeiten </a:t>
            </a:r>
            <a:r>
              <a:rPr lang="de-DE" dirty="0"/>
              <a:t>zu erkennen. Bei uns hier: Die Geschwindigkeit und Masse</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Zone 1 deutlich</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dass sich wiederum viele Steine im Bereich von 1 kg - 1000 kg befinden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und dass die Geschwindigkeit zwischen 7 bis 11 m/s liegt.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 Zone 2 sehen die Daten</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sehr anders </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aus: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Masse</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hauptsächlich unter 100 kg &amp;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Geschwindigkeit</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31 – 47 m/s </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schnellere</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&amp; </a:t>
            </a:r>
            <a:r>
              <a:rPr lang="de-CH"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leichtere</a:t>
            </a: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Steine.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200" dirty="0">
              <a:solidFill>
                <a:srgbClr val="000000"/>
              </a:solidFill>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cs typeface="Times New Roman" panose="02020603050405020304" pitchFamily="18" charset="0"/>
              </a:rPr>
              <a:t>Zone 2 steiler</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1/27/2022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1/27/2022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1/27/2022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1/27/2022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1/27/2022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1/27/2022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1/27/2022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1/27/2022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1/27/2022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1/27/2022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1/27/2022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1/27/2022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png"/><Relationship Id="rId7" Type="http://schemas.openxmlformats.org/officeDocument/2006/relationships/diagramQuickStyle" Target="../diagrams/quickStyle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0.png"/><Relationship Id="rId9" Type="http://schemas.microsoft.com/office/2007/relationships/diagramDrawing" Target="../diagrams/drawing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0.png"/><Relationship Id="rId9" Type="http://schemas.microsoft.com/office/2007/relationships/diagramDrawing" Target="../diagrams/drawing1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2.png"/><Relationship Id="rId7" Type="http://schemas.openxmlformats.org/officeDocument/2006/relationships/diagramLayout" Target="../diagrams/layout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30.png"/><Relationship Id="rId10" Type="http://schemas.microsoft.com/office/2007/relationships/diagramDrawing" Target="../diagrams/drawing14.xml"/><Relationship Id="rId4" Type="http://schemas.openxmlformats.org/officeDocument/2006/relationships/image" Target="../media/image31.png"/><Relationship Id="rId9" Type="http://schemas.openxmlformats.org/officeDocument/2006/relationships/diagramColors" Target="../diagrams/colors1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png"/><Relationship Id="rId7" Type="http://schemas.openxmlformats.org/officeDocument/2006/relationships/diagramQuickStyle" Target="../diagrams/quickStyle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33.jpeg"/><Relationship Id="rId9" Type="http://schemas.microsoft.com/office/2007/relationships/diagramDrawing" Target="../diagrams/drawing1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37.jpeg"/></Relationships>
</file>

<file path=ppt/slides/_rels/slide26.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png"/><Relationship Id="rId7" Type="http://schemas.openxmlformats.org/officeDocument/2006/relationships/diagramColors" Target="../diagrams/colors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Vergleich der Zonen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Zeitabstände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2611600638"/>
              </p:ext>
            </p:extLst>
          </p:nvPr>
        </p:nvGraphicFramePr>
        <p:xfrm>
          <a:off x="1270000" y="2323037"/>
          <a:ext cx="8760119" cy="18131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Kumulative</a:t>
            </a:r>
            <a:r>
              <a:rPr lang="de-DE" dirty="0">
                <a:solidFill>
                  <a:schemeClr val="tx1"/>
                </a:solidFill>
              </a:rPr>
              <a:t> </a:t>
            </a:r>
            <a:r>
              <a:rPr lang="de-DE" b="1" dirty="0"/>
              <a:t>Funktionsverteilung (CDF)</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78590477"/>
              </p:ext>
            </p:extLst>
          </p:nvPr>
        </p:nvGraphicFramePr>
        <p:xfrm>
          <a:off x="1270001" y="1811109"/>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270000" y="382778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Masse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Geschwindigkeit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Zeitabstand</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Monte Carlo Simulation</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219445884"/>
              </p:ext>
            </p:extLst>
          </p:nvPr>
        </p:nvGraphicFramePr>
        <p:xfrm>
          <a:off x="1270000" y="2270534"/>
          <a:ext cx="8859393" cy="232619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Anpassung der Zeitabstände </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572271041"/>
              </p:ext>
            </p:extLst>
          </p:nvPr>
        </p:nvGraphicFramePr>
        <p:xfrm>
          <a:off x="1270000" y="2249856"/>
          <a:ext cx="8832425" cy="23755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Modellierung der Zeit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70943274"/>
              </p:ext>
            </p:extLst>
          </p:nvPr>
        </p:nvGraphicFramePr>
        <p:xfrm>
          <a:off x="1270000" y="2298939"/>
          <a:ext cx="8832425" cy="18017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Anzahl simulierte Jahre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183077694"/>
              </p:ext>
            </p:extLst>
          </p:nvPr>
        </p:nvGraphicFramePr>
        <p:xfrm>
          <a:off x="1270000" y="2267533"/>
          <a:ext cx="8832425" cy="18425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13193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443510383"/>
              </p:ext>
            </p:extLst>
          </p:nvPr>
        </p:nvGraphicFramePr>
        <p:xfrm>
          <a:off x="1270000" y="2533903"/>
          <a:ext cx="7739300" cy="3393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Todeswahrscheinlichkeit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952296968"/>
              </p:ext>
            </p:extLst>
          </p:nvPr>
        </p:nvGraphicFramePr>
        <p:xfrm>
          <a:off x="1270000" y="2304169"/>
          <a:ext cx="8832425" cy="12120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98552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3411896539"/>
              </p:ext>
            </p:extLst>
          </p:nvPr>
        </p:nvGraphicFramePr>
        <p:xfrm>
          <a:off x="8469013" y="2784196"/>
          <a:ext cx="3413321" cy="160869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0.0249</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4170690712"/>
              </p:ext>
            </p:extLst>
          </p:nvPr>
        </p:nvGraphicFramePr>
        <p:xfrm>
          <a:off x="7060501" y="4633935"/>
          <a:ext cx="3100198" cy="11635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b="1" dirty="0"/>
              <a:t>Die Beichte</a:t>
            </a:r>
            <a:endParaRPr lang="de-CH" b="1" dirty="0"/>
          </a:p>
        </p:txBody>
      </p:sp>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4"/>
          <a:stretch>
            <a:fillRect/>
          </a:stretch>
        </p:blipFill>
        <p:spPr>
          <a:xfrm>
            <a:off x="3243447" y="2321868"/>
            <a:ext cx="6576057" cy="1735782"/>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766B4CB3-0437-49B5-B2FF-82C7D66B6C6A}"/>
              </a:ext>
            </a:extLst>
          </p:cNvPr>
          <p:cNvPicPr>
            <a:picLocks noChangeAspect="1"/>
          </p:cNvPicPr>
          <p:nvPr/>
        </p:nvPicPr>
        <p:blipFill>
          <a:blip r:embed="rId6"/>
          <a:stretch>
            <a:fillRect/>
          </a:stretch>
        </p:blipFill>
        <p:spPr>
          <a:xfrm>
            <a:off x="3243448" y="4536140"/>
            <a:ext cx="6576057" cy="1454002"/>
          </a:xfrm>
          <a:prstGeom prst="rect">
            <a:avLst/>
          </a:prstGeom>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Schlussfolgerung</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031609" y="2068402"/>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2546470855"/>
              </p:ext>
            </p:extLst>
          </p:nvPr>
        </p:nvGraphicFramePr>
        <p:xfrm>
          <a:off x="1270000" y="2446625"/>
          <a:ext cx="7884758" cy="17860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strassensperrung - Die Rickenbacher">
            <a:extLst>
              <a:ext uri="{FF2B5EF4-FFF2-40B4-BE49-F238E27FC236}">
                <a16:creationId xmlns:a16="http://schemas.microsoft.com/office/drawing/2014/main" id="{29198F8D-783F-4574-880E-4C873C40D9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1609" y="1953425"/>
            <a:ext cx="9140061" cy="458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err="1"/>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2474114936"/>
              </p:ext>
            </p:extLst>
          </p:nvPr>
        </p:nvGraphicFramePr>
        <p:xfrm>
          <a:off x="1270000" y="2343311"/>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err="1">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27</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860006938"/>
              </p:ext>
            </p:extLst>
          </p:nvPr>
        </p:nvGraphicFramePr>
        <p:xfrm>
          <a:off x="1270000" y="2526832"/>
          <a:ext cx="7734663" cy="22525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6" name="Picture 2" descr="Teamwork icon – Stock-Vektorgrafik | Adobe Stock">
            <a:extLst>
              <a:ext uri="{FF2B5EF4-FFF2-40B4-BE49-F238E27FC236}">
                <a16:creationId xmlns:a16="http://schemas.microsoft.com/office/drawing/2014/main" id="{CC7AB982-DD76-CF4E-B458-043F3664733A}"/>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5167" t="11313" r="13580" b="15358"/>
          <a:stretch/>
        </p:blipFill>
        <p:spPr bwMode="auto">
          <a:xfrm>
            <a:off x="10708141" y="370924"/>
            <a:ext cx="967432" cy="9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815476702"/>
              </p:ext>
            </p:extLst>
          </p:nvPr>
        </p:nvGraphicFramePr>
        <p:xfrm>
          <a:off x="1270000" y="2348185"/>
          <a:ext cx="4493222" cy="2270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070031923"/>
              </p:ext>
            </p:extLst>
          </p:nvPr>
        </p:nvGraphicFramePr>
        <p:xfrm>
          <a:off x="1270000" y="2318049"/>
          <a:ext cx="4493222" cy="33788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t>Vorbereitung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Explorative Datenanalyse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048599126"/>
              </p:ext>
            </p:extLst>
          </p:nvPr>
        </p:nvGraphicFramePr>
        <p:xfrm>
          <a:off x="1270000" y="2296892"/>
          <a:ext cx="5616936" cy="29451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Histogramme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Streudiagramme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2582</Words>
  <Application>Microsoft Office PowerPoint</Application>
  <PresentationFormat>Breitbild</PresentationFormat>
  <Paragraphs>312</Paragraphs>
  <Slides>27</Slides>
  <Notes>27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Arial</vt:lpstr>
      <vt:lpstr>Arial </vt:lpstr>
      <vt:lpstr>Calibri</vt:lpstr>
      <vt:lpstr>Calibri Light</vt:lpstr>
      <vt:lpstr>Cambria</vt:lpstr>
      <vt:lpstr>CIDFont+F2</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Modellierung der Zeit</vt:lpstr>
      <vt:lpstr>Anzahl simulierte Jahre</vt:lpstr>
      <vt:lpstr>Todeswahrscheinlichkeit</vt:lpstr>
      <vt:lpstr>PowerPoint-Präsentation</vt:lpstr>
      <vt:lpstr>Verkehr</vt:lpstr>
      <vt:lpstr>Verkehr</vt:lpstr>
      <vt:lpstr>Die Beichte</vt:lpstr>
      <vt:lpstr>Schlussfolgerung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Si Ben Tran (s)</cp:lastModifiedBy>
  <cp:revision>271</cp:revision>
  <dcterms:created xsi:type="dcterms:W3CDTF">2022-01-13T06:32:14Z</dcterms:created>
  <dcterms:modified xsi:type="dcterms:W3CDTF">2022-01-27T11:41:14Z</dcterms:modified>
</cp:coreProperties>
</file>