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6" r:id="rId20"/>
    <p:sldId id="295" r:id="rId21"/>
    <p:sldId id="298" r:id="rId22"/>
    <p:sldId id="297" r:id="rId23"/>
    <p:sldId id="299" r:id="rId24"/>
    <p:sldId id="300" r:id="rId25"/>
    <p:sldId id="301"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64903" autoAdjust="0"/>
  </p:normalViewPr>
  <p:slideViewPr>
    <p:cSldViewPr snapToGrid="0">
      <p:cViewPr>
        <p:scale>
          <a:sx n="66" d="100"/>
          <a:sy n="66" d="100"/>
        </p:scale>
        <p:origin x="1354" y="-182"/>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1146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kumulierter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simulierte: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a:sym typeface="Wingdings" panose="05000000000000000000" pitchFamily="2" charset="2"/>
            </a:rPr>
            <a:t>Differenz der kumulierten Zeitabstand</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6"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6"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6" custScaleX="100000" custLinFactNeighborY="-34875">
        <dgm:presLayoutVars>
          <dgm:chMax val="0"/>
          <dgm:bulletEnabled val="1"/>
        </dgm:presLayoutVars>
      </dgm:prSet>
      <dgm:spPr/>
    </dgm:pt>
    <dgm:pt modelId="{3BD4AADD-6E0E-4087-9709-A998A5A0FD27}" type="pres">
      <dgm:prSet presAssocID="{B1E96187-1758-44B7-8709-F2E31628140F}" presName="spacer" presStyleCnt="0"/>
      <dgm:spPr/>
    </dgm:pt>
    <dgm:pt modelId="{BABDAC30-D010-4160-91F1-F2C9A7C6807C}" type="pres">
      <dgm:prSet presAssocID="{4C186E30-4709-4FB4-B209-0E5229D727CC}" presName="parentText" presStyleLbl="node1" presStyleIdx="3" presStyleCnt="6" custLinFactNeighborY="-17788">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4" presStyleCnt="6" custLinFactNeighborY="-8809">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5" presStyleCnt="6">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4" destOrd="0" parTransId="{C0B67558-C3BA-40FC-9E5B-72E1A5AC7011}" sibTransId="{E834EBEF-9AA3-4E01-80F9-9879FA2349C5}"/>
    <dgm:cxn modelId="{A74F740E-75F5-457C-822E-F368CBC76214}" srcId="{9DD1A594-42BA-4C61-B647-830D5FDFC715}" destId="{4C186E30-4709-4FB4-B209-0E5229D727CC}" srcOrd="3"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5" destOrd="0" parTransId="{9C8840FD-DE49-4895-A3A8-6C8C1B4E3290}" sibTransId="{3AFFEAFF-E0A0-4B59-AA47-ADB7F0530A5E}"/>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222CEE75-6FB4-4EB7-AB52-A47FEBF996DD}" type="presParOf" srcId="{BEB3585F-CCB8-4FAC-9902-ED6487167A0B}" destId="{BABDAC30-D010-4160-91F1-F2C9A7C6807C}" srcOrd="6" destOrd="0" presId="urn:microsoft.com/office/officeart/2005/8/layout/vList2"/>
    <dgm:cxn modelId="{C7302F17-2E7F-401D-A5A8-D05D73A9363B}" type="presParOf" srcId="{BEB3585F-CCB8-4FAC-9902-ED6487167A0B}" destId="{81657748-6B21-435C-A831-47B25610263A}" srcOrd="7" destOrd="0" presId="urn:microsoft.com/office/officeart/2005/8/layout/vList2"/>
    <dgm:cxn modelId="{13041B0F-4547-4B02-BE05-75712B49F94F}" type="presParOf" srcId="{BEB3585F-CCB8-4FAC-9902-ED6487167A0B}" destId="{8283B7CD-F4F4-4288-8E43-D86EDC2CA997}" srcOrd="8" destOrd="0" presId="urn:microsoft.com/office/officeart/2005/8/layout/vList2"/>
    <dgm:cxn modelId="{2FE1F104-BF39-4975-B0D3-753472411326}" type="presParOf" srcId="{BEB3585F-CCB8-4FAC-9902-ED6487167A0B}" destId="{A1E8F6B7-62C7-4A90-A534-F0199744BFBC}" srcOrd="9" destOrd="0" presId="urn:microsoft.com/office/officeart/2005/8/layout/vList2"/>
    <dgm:cxn modelId="{CB5958A2-8E6F-4D39-9ED1-5451E1111368}" type="presParOf" srcId="{BEB3585F-CCB8-4FAC-9902-ED6487167A0B}" destId="{F62BD93B-A959-4440-A963-A8627BA00630}"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a:t>
          </a:r>
          <a:r>
            <a:rPr lang="de-DE" dirty="0" err="1"/>
            <a:t>hinzugefügen</a:t>
          </a:r>
          <a:endParaRPr lang="de-DE" dirty="0"/>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4">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4">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096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48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a:t>
          </a:r>
          <a:r>
            <a:rPr lang="de-DE" sz="2200" kern="1200" dirty="0" err="1"/>
            <a:t>Kantonsstrasse</a:t>
          </a:r>
          <a:r>
            <a:rPr lang="de-DE" sz="2200" kern="1200" dirty="0"/>
            <a:t> ist von Steinschläge betroffen</a:t>
          </a:r>
          <a:endParaRPr lang="en-US" sz="2200" kern="1200" dirty="0"/>
        </a:p>
      </dsp:txBody>
      <dsp:txXfrm>
        <a:off x="25759" y="28240"/>
        <a:ext cx="7687782" cy="476152"/>
      </dsp:txXfrm>
    </dsp:sp>
    <dsp:sp modelId="{9CD7C9F2-D654-4E0B-B546-DC6B34481B36}">
      <dsp:nvSpPr>
        <dsp:cNvPr id="0" name=""/>
        <dsp:cNvSpPr/>
      </dsp:nvSpPr>
      <dsp:spPr>
        <a:xfrm>
          <a:off x="0" y="59351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Ablösungszonen</a:t>
          </a:r>
        </a:p>
      </dsp:txBody>
      <dsp:txXfrm>
        <a:off x="25759" y="619270"/>
        <a:ext cx="7687782" cy="476152"/>
      </dsp:txXfrm>
    </dsp:sp>
    <dsp:sp modelId="{10DB7DEE-E92A-4FAF-A2F3-9FCC35D4CD5D}">
      <dsp:nvSpPr>
        <dsp:cNvPr id="0" name=""/>
        <dsp:cNvSpPr/>
      </dsp:nvSpPr>
      <dsp:spPr>
        <a:xfrm>
          <a:off x="0" y="118454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Daten</a:t>
          </a:r>
          <a:r>
            <a:rPr lang="en-US" sz="2200" kern="1200" dirty="0"/>
            <a:t> der </a:t>
          </a:r>
          <a:r>
            <a:rPr lang="en-US" sz="2200" kern="1200" dirty="0" err="1"/>
            <a:t>letzten</a:t>
          </a:r>
          <a:r>
            <a:rPr lang="en-US" sz="2200" kern="1200" dirty="0"/>
            <a:t> 3 </a:t>
          </a:r>
          <a:r>
            <a:rPr lang="en-US" sz="2200" kern="1200" dirty="0" err="1"/>
            <a:t>Monate</a:t>
          </a:r>
          <a:endParaRPr lang="en-US" sz="2200" kern="1200" dirty="0"/>
        </a:p>
      </dsp:txBody>
      <dsp:txXfrm>
        <a:off x="25759" y="1210300"/>
        <a:ext cx="7687782" cy="476152"/>
      </dsp:txXfrm>
    </dsp:sp>
    <dsp:sp modelId="{E4026F9E-C983-49F6-8EB5-AC271E59B07F}">
      <dsp:nvSpPr>
        <dsp:cNvPr id="0" name=""/>
        <dsp:cNvSpPr/>
      </dsp:nvSpPr>
      <dsp:spPr>
        <a:xfrm>
          <a:off x="0" y="177557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Alte </a:t>
          </a:r>
          <a:r>
            <a:rPr lang="de-CH" sz="2200" kern="1200" dirty="0"/>
            <a:t>Sicherheitsnetze</a:t>
          </a:r>
        </a:p>
      </dsp:txBody>
      <dsp:txXfrm>
        <a:off x="25759" y="1801331"/>
        <a:ext cx="7687782" cy="476152"/>
      </dsp:txXfrm>
    </dsp:sp>
    <dsp:sp modelId="{93E00F58-2ACD-48B3-8AF4-32707E253EA3}">
      <dsp:nvSpPr>
        <dsp:cNvPr id="0" name=""/>
        <dsp:cNvSpPr/>
      </dsp:nvSpPr>
      <dsp:spPr>
        <a:xfrm>
          <a:off x="0" y="236660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Bevölkerung ist verunsichert</a:t>
          </a:r>
          <a:endParaRPr lang="en-US" sz="2200" kern="1200" dirty="0"/>
        </a:p>
      </dsp:txBody>
      <dsp:txXfrm>
        <a:off x="25759" y="2392361"/>
        <a:ext cx="7687782" cy="476152"/>
      </dsp:txXfrm>
    </dsp:sp>
    <dsp:sp modelId="{743E77B3-2757-4DFA-9D8E-231C9183C20D}">
      <dsp:nvSpPr>
        <dsp:cNvPr id="0" name=""/>
        <dsp:cNvSpPr/>
      </dsp:nvSpPr>
      <dsp:spPr>
        <a:xfrm>
          <a:off x="0" y="295763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Jährliche Todeswahrscheinlichkeit</a:t>
          </a:r>
          <a:endParaRPr lang="en-US" sz="2200" kern="1200" dirty="0"/>
        </a:p>
      </dsp:txBody>
      <dsp:txXfrm>
        <a:off x="25759" y="2983391"/>
        <a:ext cx="7687782" cy="476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Simulierte Zeitabstände von beiden Zonen sind unterschiedlich</a:t>
          </a:r>
        </a:p>
      </dsp:txBody>
      <dsp:txXfrm>
        <a:off x="28100" y="28100"/>
        <a:ext cx="8776225" cy="519439"/>
      </dsp:txXfrm>
    </dsp:sp>
    <dsp:sp modelId="{16031EB5-B022-4F56-901F-7F71F4570837}">
      <dsp:nvSpPr>
        <dsp:cNvPr id="0" name=""/>
        <dsp:cNvSpPr/>
      </dsp:nvSpPr>
      <dsp:spPr>
        <a:xfrm>
          <a:off x="0" y="65348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Zeitabstand kumulieren</a:t>
          </a:r>
          <a:endParaRPr lang="de-CH" sz="2400" kern="1200" noProof="0" dirty="0"/>
        </a:p>
      </dsp:txBody>
      <dsp:txXfrm>
        <a:off x="28100" y="681585"/>
        <a:ext cx="8776225" cy="519439"/>
      </dsp:txXfrm>
    </dsp:sp>
    <dsp:sp modelId="{EF38EC58-EAE3-4E45-B979-EE70948D098E}">
      <dsp:nvSpPr>
        <dsp:cNvPr id="0" name=""/>
        <dsp:cNvSpPr/>
      </dsp:nvSpPr>
      <dsp:spPr>
        <a:xfrm>
          <a:off x="0" y="130665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sym typeface="Wingdings" panose="05000000000000000000" pitchFamily="2" charset="2"/>
            </a:rPr>
            <a:t> kumulierte </a:t>
          </a:r>
          <a:r>
            <a:rPr lang="de-CH" sz="2400" kern="1200" noProof="0" dirty="0"/>
            <a:t>Zeit von Zone 2 ist 3 Mal grösser</a:t>
          </a:r>
        </a:p>
      </dsp:txBody>
      <dsp:txXfrm>
        <a:off x="28100" y="133475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kern="1200" noProof="0" dirty="0"/>
            <a:t>Zone 1 auf den kumulierten Zeitabstand von Zone 2 anpassen</a:t>
          </a:r>
          <a:endParaRPr lang="de-CH" sz="2400" kern="1200" noProof="0" dirty="0"/>
        </a:p>
      </dsp:txBody>
      <dsp:txXfrm>
        <a:off x="28100" y="1985235"/>
        <a:ext cx="8776225"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3865"/>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1 und 2 untereinander zusammenfügen</a:t>
          </a:r>
        </a:p>
      </dsp:txBody>
      <dsp:txXfrm>
        <a:off x="25759" y="49624"/>
        <a:ext cx="8780907" cy="476152"/>
      </dsp:txXfrm>
    </dsp:sp>
    <dsp:sp modelId="{16031EB5-B022-4F56-901F-7F71F4570837}">
      <dsp:nvSpPr>
        <dsp:cNvPr id="0" name=""/>
        <dsp:cNvSpPr/>
      </dsp:nvSpPr>
      <dsp:spPr>
        <a:xfrm>
          <a:off x="0" y="622234"/>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Nach kumulierter Zeitabstand sortieren</a:t>
          </a:r>
          <a:endParaRPr lang="de-CH" sz="2200" kern="1200" noProof="0" dirty="0"/>
        </a:p>
      </dsp:txBody>
      <dsp:txXfrm>
        <a:off x="25759" y="647993"/>
        <a:ext cx="8780907" cy="476152"/>
      </dsp:txXfrm>
    </dsp:sp>
    <dsp:sp modelId="{EF38EC58-EAE3-4E45-B979-EE70948D098E}">
      <dsp:nvSpPr>
        <dsp:cNvPr id="0" name=""/>
        <dsp:cNvSpPr/>
      </dsp:nvSpPr>
      <dsp:spPr>
        <a:xfrm>
          <a:off x="0" y="1209700"/>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 Zone 1 &amp; 2 werden gleichzeitig simuliert</a:t>
          </a:r>
          <a:endParaRPr lang="de-CH" sz="2200" kern="1200" noProof="0" dirty="0"/>
        </a:p>
      </dsp:txBody>
      <dsp:txXfrm>
        <a:off x="25759" y="1235459"/>
        <a:ext cx="8780907" cy="476152"/>
      </dsp:txXfrm>
    </dsp:sp>
    <dsp:sp modelId="{BABDAC30-D010-4160-91F1-F2C9A7C6807C}">
      <dsp:nvSpPr>
        <dsp:cNvPr id="0" name=""/>
        <dsp:cNvSpPr/>
      </dsp:nvSpPr>
      <dsp:spPr>
        <a:xfrm>
          <a:off x="0" y="181155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a:sym typeface="Wingdings" panose="05000000000000000000" pitchFamily="2" charset="2"/>
            </a:rPr>
            <a:t>Differenz der kumulierten Zeitabstand</a:t>
          </a:r>
          <a:endParaRPr lang="de-CH" sz="2200" kern="1200" noProof="0" dirty="0"/>
        </a:p>
      </dsp:txBody>
      <dsp:txXfrm>
        <a:off x="25759" y="1837316"/>
        <a:ext cx="8780907" cy="476152"/>
      </dsp:txXfrm>
    </dsp:sp>
    <dsp:sp modelId="{8283B7CD-F4F4-4288-8E43-D86EDC2CA997}">
      <dsp:nvSpPr>
        <dsp:cNvPr id="0" name=""/>
        <dsp:cNvSpPr/>
      </dsp:nvSpPr>
      <dsp:spPr>
        <a:xfrm>
          <a:off x="0" y="2408276"/>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Verstrichene Zeit = Summe Delta kumulierter Zeitabstand</a:t>
          </a:r>
        </a:p>
      </dsp:txBody>
      <dsp:txXfrm>
        <a:off x="25759" y="2434035"/>
        <a:ext cx="8780907" cy="476152"/>
      </dsp:txXfrm>
    </dsp:sp>
    <dsp:sp modelId="{F62BD93B-A959-4440-A963-A8627BA00630}">
      <dsp:nvSpPr>
        <dsp:cNvPr id="0" name=""/>
        <dsp:cNvSpPr/>
      </dsp:nvSpPr>
      <dsp:spPr>
        <a:xfrm>
          <a:off x="0" y="300488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dirty="0">
              <a:sym typeface="Wingdings" panose="05000000000000000000" pitchFamily="2" charset="2"/>
            </a:rPr>
            <a:t>Jahre simulierte: 135’920</a:t>
          </a:r>
        </a:p>
      </dsp:txBody>
      <dsp:txXfrm>
        <a:off x="25759" y="3030646"/>
        <a:ext cx="8780907" cy="4761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9652"/>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01898"/>
        <a:ext cx="3078768" cy="411223"/>
      </dsp:txXfrm>
    </dsp:sp>
    <dsp:sp modelId="{16031EB5-B022-4F56-901F-7F71F4570837}">
      <dsp:nvSpPr>
        <dsp:cNvPr id="0" name=""/>
        <dsp:cNvSpPr/>
      </dsp:nvSpPr>
      <dsp:spPr>
        <a:xfrm>
          <a:off x="0" y="796425"/>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18671"/>
        <a:ext cx="3078768" cy="4112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74906"/>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00665"/>
        <a:ext cx="3048680" cy="4761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42"/>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Todeswahrscheinlichkeit pro Jahr: </a:t>
          </a:r>
          <a:r>
            <a:rPr lang="de-CH" sz="2100" kern="1200" dirty="0"/>
            <a:t>0.000187</a:t>
          </a:r>
          <a:endParaRPr lang="de-CH" sz="2100" kern="1200" noProof="0" dirty="0"/>
        </a:p>
      </dsp:txBody>
      <dsp:txXfrm>
        <a:off x="24588" y="25130"/>
        <a:ext cx="7835582" cy="454509"/>
      </dsp:txXfrm>
    </dsp:sp>
    <dsp:sp modelId="{16031EB5-B022-4F56-901F-7F71F4570837}">
      <dsp:nvSpPr>
        <dsp:cNvPr id="0" name=""/>
        <dsp:cNvSpPr/>
      </dsp:nvSpPr>
      <dsp:spPr>
        <a:xfrm>
          <a:off x="0" y="571711"/>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Strasse wird gesperrt</a:t>
          </a:r>
          <a:endParaRPr lang="de-CH" sz="2100" kern="1200" noProof="0" dirty="0"/>
        </a:p>
      </dsp:txBody>
      <dsp:txXfrm>
        <a:off x="24588" y="596299"/>
        <a:ext cx="7835582"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GitHub Repository</a:t>
          </a:r>
          <a:endParaRPr lang="en-US" sz="2200" kern="1200" dirty="0"/>
        </a:p>
      </dsp:txBody>
      <dsp:txXfrm>
        <a:off x="25759" y="51854"/>
        <a:ext cx="7683145" cy="476152"/>
      </dsp:txXfrm>
    </dsp:sp>
    <dsp:sp modelId="{E4026F9E-C983-49F6-8EB5-AC271E59B07F}">
      <dsp:nvSpPr>
        <dsp:cNvPr id="0" name=""/>
        <dsp:cNvSpPr/>
      </dsp:nvSpPr>
      <dsp:spPr>
        <a:xfrm>
          <a:off x="0" y="61712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Trello</a:t>
          </a:r>
          <a:r>
            <a:rPr lang="de-DE" sz="2200" kern="1200" dirty="0"/>
            <a:t> – </a:t>
          </a:r>
          <a:r>
            <a:rPr lang="de-DE" sz="2200" kern="1200" dirty="0" err="1"/>
            <a:t>To</a:t>
          </a:r>
          <a:r>
            <a:rPr lang="de-DE" sz="2200" kern="1200" dirty="0"/>
            <a:t> Do Liste</a:t>
          </a:r>
          <a:endParaRPr lang="en-US" sz="2200" kern="1200" dirty="0"/>
        </a:p>
      </dsp:txBody>
      <dsp:txXfrm>
        <a:off x="25759" y="642884"/>
        <a:ext cx="7683145" cy="476152"/>
      </dsp:txXfrm>
    </dsp:sp>
    <dsp:sp modelId="{93E00F58-2ACD-48B3-8AF4-32707E253EA3}">
      <dsp:nvSpPr>
        <dsp:cNvPr id="0" name=""/>
        <dsp:cNvSpPr/>
      </dsp:nvSpPr>
      <dsp:spPr>
        <a:xfrm>
          <a:off x="0" y="120815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Jupyter</a:t>
          </a:r>
          <a:r>
            <a:rPr lang="de-DE" sz="2200" kern="1200" dirty="0"/>
            <a:t> Notebook</a:t>
          </a:r>
          <a:endParaRPr lang="en-US" sz="2200" kern="1200" dirty="0"/>
        </a:p>
      </dsp:txBody>
      <dsp:txXfrm>
        <a:off x="25759" y="1233915"/>
        <a:ext cx="7683145" cy="476152"/>
      </dsp:txXfrm>
    </dsp:sp>
    <dsp:sp modelId="{743E77B3-2757-4DFA-9D8E-231C9183C20D}">
      <dsp:nvSpPr>
        <dsp:cNvPr id="0" name=""/>
        <dsp:cNvSpPr/>
      </dsp:nvSpPr>
      <dsp:spPr>
        <a:xfrm>
          <a:off x="0" y="179918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Meetings</a:t>
          </a:r>
        </a:p>
      </dsp:txBody>
      <dsp:txXfrm>
        <a:off x="25759" y="1824945"/>
        <a:ext cx="768314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Visuelle Inspektion</a:t>
          </a:r>
          <a:endParaRPr lang="en-US" sz="2200" kern="1200" dirty="0"/>
        </a:p>
      </dsp:txBody>
      <dsp:txXfrm>
        <a:off x="25759" y="51854"/>
        <a:ext cx="4441704" cy="476152"/>
      </dsp:txXfrm>
    </dsp:sp>
    <dsp:sp modelId="{F072C761-0E94-44FB-A5E4-4F0B96A15017}">
      <dsp:nvSpPr>
        <dsp:cNvPr id="0" name=""/>
        <dsp:cNvSpPr/>
      </dsp:nvSpPr>
      <dsp:spPr>
        <a:xfrm>
          <a:off x="0" y="61712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&amp; Spalten</a:t>
          </a:r>
        </a:p>
      </dsp:txBody>
      <dsp:txXfrm>
        <a:off x="25759" y="642884"/>
        <a:ext cx="4441704" cy="476152"/>
      </dsp:txXfrm>
    </dsp:sp>
    <dsp:sp modelId="{7B6EA38B-1CE8-4358-BCD9-4D2D1CD59B10}">
      <dsp:nvSpPr>
        <dsp:cNvPr id="0" name=""/>
        <dsp:cNvSpPr/>
      </dsp:nvSpPr>
      <dsp:spPr>
        <a:xfrm>
          <a:off x="0" y="120815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Unterschiedliche Spaltennamen</a:t>
          </a:r>
        </a:p>
      </dsp:txBody>
      <dsp:txXfrm>
        <a:off x="25759" y="1233915"/>
        <a:ext cx="4441704" cy="476152"/>
      </dsp:txXfrm>
    </dsp:sp>
    <dsp:sp modelId="{EC44AA87-19A0-4FD1-9BF5-CA2C989C742C}">
      <dsp:nvSpPr>
        <dsp:cNvPr id="0" name=""/>
        <dsp:cNvSpPr/>
      </dsp:nvSpPr>
      <dsp:spPr>
        <a:xfrm>
          <a:off x="0" y="179918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 Python lösen</a:t>
          </a:r>
        </a:p>
      </dsp:txBody>
      <dsp:txXfrm>
        <a:off x="25759" y="1824945"/>
        <a:ext cx="444170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6874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 einlesen</a:t>
          </a:r>
          <a:endParaRPr lang="en-US" sz="2100" kern="1200" dirty="0"/>
        </a:p>
      </dsp:txBody>
      <dsp:txXfrm>
        <a:off x="24588" y="93331"/>
        <a:ext cx="4444046" cy="454509"/>
      </dsp:txXfrm>
    </dsp:sp>
    <dsp:sp modelId="{F072C761-0E94-44FB-A5E4-4F0B96A15017}">
      <dsp:nvSpPr>
        <dsp:cNvPr id="0" name=""/>
        <dsp:cNvSpPr/>
      </dsp:nvSpPr>
      <dsp:spPr>
        <a:xfrm>
          <a:off x="0" y="64356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Spaltennamen vereinheitlichen</a:t>
          </a:r>
        </a:p>
      </dsp:txBody>
      <dsp:txXfrm>
        <a:off x="24588" y="668153"/>
        <a:ext cx="4444046" cy="454509"/>
      </dsp:txXfrm>
    </dsp:sp>
    <dsp:sp modelId="{7B6EA38B-1CE8-4358-BCD9-4D2D1CD59B10}">
      <dsp:nvSpPr>
        <dsp:cNvPr id="0" name=""/>
        <dsp:cNvSpPr/>
      </dsp:nvSpPr>
      <dsp:spPr>
        <a:xfrm>
          <a:off x="0" y="120773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Datentabelle auswählen</a:t>
          </a:r>
        </a:p>
      </dsp:txBody>
      <dsp:txXfrm>
        <a:off x="24588" y="1232318"/>
        <a:ext cx="4444046" cy="454509"/>
      </dsp:txXfrm>
    </dsp:sp>
    <dsp:sp modelId="{EC44AA87-19A0-4FD1-9BF5-CA2C989C742C}">
      <dsp:nvSpPr>
        <dsp:cNvPr id="0" name=""/>
        <dsp:cNvSpPr/>
      </dsp:nvSpPr>
      <dsp:spPr>
        <a:xfrm>
          <a:off x="0" y="177189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 „Ablösungszone“ </a:t>
          </a:r>
          <a:r>
            <a:rPr lang="de-DE" sz="2100" kern="1200" dirty="0" err="1"/>
            <a:t>hinzugefügen</a:t>
          </a:r>
          <a:endParaRPr lang="de-DE" sz="2100" kern="1200" dirty="0"/>
        </a:p>
      </dsp:txBody>
      <dsp:txXfrm>
        <a:off x="24588" y="1796483"/>
        <a:ext cx="4444046" cy="454509"/>
      </dsp:txXfrm>
    </dsp:sp>
    <dsp:sp modelId="{FCE72C4D-5385-4AD1-8BB3-53E07433B43E}">
      <dsp:nvSpPr>
        <dsp:cNvPr id="0" name=""/>
        <dsp:cNvSpPr/>
      </dsp:nvSpPr>
      <dsp:spPr>
        <a:xfrm>
          <a:off x="0" y="233606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entfernen</a:t>
          </a:r>
        </a:p>
      </dsp:txBody>
      <dsp:txXfrm>
        <a:off x="24588" y="2360648"/>
        <a:ext cx="4444046" cy="454509"/>
      </dsp:txXfrm>
    </dsp:sp>
    <dsp:sp modelId="{A949C864-2522-4797-9634-424C677FF198}">
      <dsp:nvSpPr>
        <dsp:cNvPr id="0" name=""/>
        <dsp:cNvSpPr/>
      </dsp:nvSpPr>
      <dsp:spPr>
        <a:xfrm>
          <a:off x="0" y="290022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Datum &amp; Uhrzeit zusammenfügen</a:t>
          </a:r>
        </a:p>
      </dsp:txBody>
      <dsp:txXfrm>
        <a:off x="24588" y="2924813"/>
        <a:ext cx="4444046"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40512"/>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66271"/>
        <a:ext cx="5565418" cy="476152"/>
      </dsp:txXfrm>
    </dsp:sp>
    <dsp:sp modelId="{16031EB5-B022-4F56-901F-7F71F4570837}">
      <dsp:nvSpPr>
        <dsp:cNvPr id="0" name=""/>
        <dsp:cNvSpPr/>
      </dsp:nvSpPr>
      <dsp:spPr>
        <a:xfrm>
          <a:off x="0" y="631542"/>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57301"/>
        <a:ext cx="5565418" cy="476152"/>
      </dsp:txXfrm>
    </dsp:sp>
    <dsp:sp modelId="{02083DA2-6121-44C9-AFEA-15DA96DDE8F9}">
      <dsp:nvSpPr>
        <dsp:cNvPr id="0" name=""/>
        <dsp:cNvSpPr/>
      </dsp:nvSpPr>
      <dsp:spPr>
        <a:xfrm>
          <a:off x="0" y="1222573"/>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48332"/>
        <a:ext cx="5565418" cy="476152"/>
      </dsp:txXfrm>
    </dsp:sp>
    <dsp:sp modelId="{EF38EC58-EAE3-4E45-B979-EE70948D098E}">
      <dsp:nvSpPr>
        <dsp:cNvPr id="0" name=""/>
        <dsp:cNvSpPr/>
      </dsp:nvSpPr>
      <dsp:spPr>
        <a:xfrm>
          <a:off x="0" y="1813603"/>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39362"/>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7171"/>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24101"/>
        <a:ext cx="7373100" cy="497795"/>
      </dsp:txXfrm>
    </dsp:sp>
    <dsp:sp modelId="{16031EB5-B022-4F56-901F-7F71F4570837}">
      <dsp:nvSpPr>
        <dsp:cNvPr id="0" name=""/>
        <dsp:cNvSpPr/>
      </dsp:nvSpPr>
      <dsp:spPr>
        <a:xfrm>
          <a:off x="0" y="915067"/>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941997"/>
        <a:ext cx="7373100" cy="497795"/>
      </dsp:txXfrm>
    </dsp:sp>
    <dsp:sp modelId="{EF38EC58-EAE3-4E45-B979-EE70948D098E}">
      <dsp:nvSpPr>
        <dsp:cNvPr id="0" name=""/>
        <dsp:cNvSpPr/>
      </dsp:nvSpPr>
      <dsp:spPr>
        <a:xfrm>
          <a:off x="0" y="1532962"/>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559892"/>
        <a:ext cx="7373100"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98001"/>
          <a:ext cx="8806071" cy="558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7271" y="625272"/>
        <a:ext cx="8751529" cy="504110"/>
      </dsp:txXfrm>
    </dsp:sp>
    <dsp:sp modelId="{16031EB5-B022-4F56-901F-7F71F4570837}">
      <dsp:nvSpPr>
        <dsp:cNvPr id="0" name=""/>
        <dsp:cNvSpPr/>
      </dsp:nvSpPr>
      <dsp:spPr>
        <a:xfrm>
          <a:off x="0" y="1340974"/>
          <a:ext cx="8806071" cy="490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3960" y="1364934"/>
        <a:ext cx="8758151" cy="442909"/>
      </dsp:txXfrm>
    </dsp:sp>
    <dsp:sp modelId="{EF38EC58-EAE3-4E45-B979-EE70948D098E}">
      <dsp:nvSpPr>
        <dsp:cNvPr id="0" name=""/>
        <dsp:cNvSpPr/>
      </dsp:nvSpPr>
      <dsp:spPr>
        <a:xfrm>
          <a:off x="0" y="2614124"/>
          <a:ext cx="8806071" cy="509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4881" y="2639005"/>
        <a:ext cx="8756309" cy="4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284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Simulation der Daten mit </a:t>
          </a:r>
          <a:r>
            <a:rPr lang="de-CH" sz="2400" kern="1200" dirty="0" err="1"/>
            <a:t>Scipy</a:t>
          </a:r>
          <a:endParaRPr lang="de-CH" sz="2400" kern="1200" noProof="0" dirty="0"/>
        </a:p>
      </dsp:txBody>
      <dsp:txXfrm>
        <a:off x="28100" y="60940"/>
        <a:ext cx="8776225" cy="519439"/>
      </dsp:txXfrm>
    </dsp:sp>
    <dsp:sp modelId="{16031EB5-B022-4F56-901F-7F71F4570837}">
      <dsp:nvSpPr>
        <dsp:cNvPr id="0" name=""/>
        <dsp:cNvSpPr/>
      </dsp:nvSpPr>
      <dsp:spPr>
        <a:xfrm>
          <a:off x="0" y="67380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1: 50 Millionen Steine</a:t>
          </a:r>
        </a:p>
      </dsp:txBody>
      <dsp:txXfrm>
        <a:off x="28100" y="701905"/>
        <a:ext cx="8776225" cy="519439"/>
      </dsp:txXfrm>
    </dsp:sp>
    <dsp:sp modelId="{EF38EC58-EAE3-4E45-B979-EE70948D098E}">
      <dsp:nvSpPr>
        <dsp:cNvPr id="0" name=""/>
        <dsp:cNvSpPr/>
      </dsp:nvSpPr>
      <dsp:spPr>
        <a:xfrm>
          <a:off x="0" y="131681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2: 1/3 von 50 Millionen</a:t>
          </a:r>
        </a:p>
      </dsp:txBody>
      <dsp:txXfrm>
        <a:off x="28100" y="134491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Dataframe der simulierten Zufallsvariablen Zone 1 &amp; Zone 2 erstellen</a:t>
          </a:r>
          <a:endParaRPr lang="de-CH" sz="2400" kern="1200" noProof="0" dirty="0"/>
        </a:p>
      </dsp:txBody>
      <dsp:txXfrm>
        <a:off x="28100" y="1985235"/>
        <a:ext cx="8776225"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23.01.22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Lukas</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pPr algn="l"/>
            <a:r>
              <a:rPr lang="de-DE" b="0" i="0" dirty="0">
                <a:solidFill>
                  <a:srgbClr val="000000"/>
                </a:solidFill>
                <a:effectLst/>
                <a:latin typeface="Helvetica Neue"/>
              </a:rPr>
              <a:t>Anhand der erstellten Diagramme konnten wir erkennen, dass Ablösungszone 1 und 2 nicht kombiniert werden sollten, weil die Datensätze stark unterschiedlich sind. Wir nehmen an, dass Zone 2 steiler ist als Zone 1, aufgrund der höheren Geschwindigkeit. Bei Ablösungszone 1 befinden sich deutlich massenhaftere Steine als bei Zone 2.</a:t>
            </a:r>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Wir berechnen jetzt die Zeitabstände in Stunden von den Steinschlägen aus Zone 1 &amp; 2.</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Differenz des Datumobjektes berechnet und in ein neues Dataframe hinzugefügt, weil sonst 1 Zeile fehlen würde und wir einen 0 Wert einsetzen müssten. </a:t>
            </a:r>
          </a:p>
          <a:p>
            <a:pPr algn="l"/>
            <a:r>
              <a:rPr lang="de-DE" b="0" i="0" dirty="0">
                <a:solidFill>
                  <a:srgbClr val="000000"/>
                </a:solidFill>
                <a:effectLst/>
                <a:latin typeface="Helvetica Neue"/>
              </a:rPr>
              <a:t>Das würde in der Simulation zu einer Ungenauigkeit führen.</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Somit haben wir neben der Masse und Geschwindigkeit eine weitere Zufallsvariabel für die Monte Carlo Simulation.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b="0" i="0" dirty="0">
                <a:solidFill>
                  <a:srgbClr val="000000"/>
                </a:solidFill>
                <a:effectLst/>
                <a:latin typeface="Helvetica Neue"/>
              </a:rPr>
              <a:t>Anhand des Diagrammes stellten wir fest, dass die </a:t>
            </a:r>
            <a:r>
              <a:rPr lang="de-DE" b="0" i="0" dirty="0" err="1">
                <a:solidFill>
                  <a:srgbClr val="000000"/>
                </a:solidFill>
                <a:effectLst/>
                <a:latin typeface="Helvetica Neue"/>
              </a:rPr>
              <a:t>Exponential</a:t>
            </a:r>
            <a:r>
              <a:rPr lang="de-DE" b="0" i="0" dirty="0">
                <a:solidFill>
                  <a:srgbClr val="000000"/>
                </a:solidFill>
                <a:effectLst/>
                <a:latin typeface="Helvetica Neue"/>
              </a:rPr>
              <a:t> - und Gammaverteilung gut passen. 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In diesem Abschnitt simulieren wir unsere Daten mit den oben entschiedenen Verteilungen für die Monte Carlo Simulation.</a:t>
            </a:r>
          </a:p>
          <a:p>
            <a:endParaRPr lang="de-DE" b="0" i="0" dirty="0">
              <a:solidFill>
                <a:srgbClr val="000000"/>
              </a:solidFill>
              <a:effectLst/>
              <a:latin typeface="Helvetica Neue"/>
            </a:endParaRPr>
          </a:p>
          <a:p>
            <a:r>
              <a:rPr lang="de-DE" b="0" i="0" dirty="0">
                <a:solidFill>
                  <a:srgbClr val="000000"/>
                </a:solidFill>
                <a:effectLst/>
                <a:latin typeface="Helvetica Neue"/>
              </a:rPr>
              <a:t>Zuerst mit </a:t>
            </a:r>
            <a:r>
              <a:rPr lang="de-DE" b="0" i="0" dirty="0" err="1">
                <a:solidFill>
                  <a:srgbClr val="000000"/>
                </a:solidFill>
                <a:effectLst/>
                <a:latin typeface="Helvetica Neue"/>
              </a:rPr>
              <a:t>numpy</a:t>
            </a:r>
            <a:r>
              <a:rPr lang="de-DE" b="0" i="0" dirty="0">
                <a:solidFill>
                  <a:srgbClr val="000000"/>
                </a:solidFill>
                <a:effectLst/>
                <a:latin typeface="Helvetica Neue"/>
              </a:rPr>
              <a:t> versucht, aber schlussendlich hatte </a:t>
            </a:r>
            <a:r>
              <a:rPr lang="de-DE" b="0" i="0" dirty="0" err="1">
                <a:solidFill>
                  <a:srgbClr val="000000"/>
                </a:solidFill>
                <a:effectLst/>
                <a:latin typeface="Helvetica Neue"/>
              </a:rPr>
              <a:t>numpy</a:t>
            </a:r>
            <a:r>
              <a:rPr lang="de-DE" b="0" i="0" dirty="0">
                <a:solidFill>
                  <a:srgbClr val="000000"/>
                </a:solidFill>
                <a:effectLst/>
                <a:latin typeface="Helvetica Neue"/>
              </a:rPr>
              <a:t> die nötigen Verteilungsfunktionen nicht, deshalb </a:t>
            </a:r>
            <a:r>
              <a:rPr lang="de-DE" b="0" i="0" dirty="0" err="1">
                <a:solidFill>
                  <a:srgbClr val="000000"/>
                </a:solidFill>
                <a:effectLst/>
                <a:latin typeface="Helvetica Neue"/>
              </a:rPr>
              <a:t>scipy</a:t>
            </a:r>
            <a:endParaRPr lang="de-DE" b="0" i="0" dirty="0">
              <a:solidFill>
                <a:srgbClr val="000000"/>
              </a:solidFill>
              <a:effectLst/>
              <a:latin typeface="Helvetica Neue"/>
            </a:endParaRPr>
          </a:p>
          <a:p>
            <a:endParaRPr lang="de-DE" b="0" i="0" dirty="0">
              <a:solidFill>
                <a:srgbClr val="000000"/>
              </a:solidFill>
              <a:effectLst/>
              <a:latin typeface="Helvetica Neue"/>
            </a:endParaRPr>
          </a:p>
          <a:p>
            <a:r>
              <a:rPr lang="de-DE" b="0" i="0" dirty="0">
                <a:solidFill>
                  <a:srgbClr val="000000"/>
                </a:solidFill>
                <a:effectLst/>
                <a:latin typeface="Helvetica Neue"/>
              </a:rPr>
              <a:t>1/3 von 50 </a:t>
            </a:r>
            <a:r>
              <a:rPr lang="de-DE" b="0" i="0" dirty="0" err="1">
                <a:solidFill>
                  <a:srgbClr val="000000"/>
                </a:solidFill>
                <a:effectLst/>
                <a:latin typeface="Helvetica Neue"/>
              </a:rPr>
              <a:t>millionen</a:t>
            </a:r>
            <a:r>
              <a:rPr lang="de-DE" b="0" i="0" dirty="0">
                <a:solidFill>
                  <a:srgbClr val="000000"/>
                </a:solidFill>
                <a:effectLst/>
                <a:latin typeface="Helvetica Neue"/>
              </a:rPr>
              <a:t> erklären wird in der nächsten Folie...</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Zone 1 auf den kumulierten Zeitabstand von Zone 2 anpassen, weil sonst nur noch Zone 1 simuliert wird.</a:t>
            </a:r>
            <a:endParaRPr lang="de-CH" sz="1200" noProof="0" dirty="0"/>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Sicherheitsnetze sind bis zu einer Aufprallenergie von 1000 kJ sicher. Falls bereits ein Stein mit über 2000 kg in den Sicherheitsnetzen liegt, beträgt die Aufprallenergie, die von den Sicherheitsnetzen aufgenommen werden kann, nur noch 500 kJ. Steine in den Sicherheitsnetze werden vom Unterhaltsteam entfernt (die Reaktionszeit beträgt 24 Stunden).</a:t>
            </a:r>
          </a:p>
          <a:p>
            <a:pPr algn="l"/>
            <a:r>
              <a:rPr lang="de-DE" b="0" i="0" dirty="0">
                <a:solidFill>
                  <a:srgbClr val="000000"/>
                </a:solidFill>
                <a:effectLst/>
                <a:latin typeface="Helvetica Neue"/>
              </a:rPr>
              <a:t>Nachfolgend wird die Wahrscheinlichkeit eines Durchbruches aufgrund der Energie und Masse berechnet.</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r>
              <a:rPr lang="de-DE" b="0" i="0" dirty="0">
                <a:solidFill>
                  <a:srgbClr val="000000"/>
                </a:solidFill>
                <a:effectLst/>
                <a:latin typeface="Helvetica Neue"/>
              </a:rPr>
              <a:t>Das tägliche Verkehrsaufkommen beträgt 1200 Autos. Stau kommt auf der Strecke nicht vor. Die </a:t>
            </a:r>
            <a:r>
              <a:rPr lang="de-DE" b="0" i="0" dirty="0" err="1">
                <a:solidFill>
                  <a:srgbClr val="000000"/>
                </a:solidFill>
                <a:effectLst/>
                <a:latin typeface="Helvetica Neue"/>
              </a:rPr>
              <a:t>Tempolimite</a:t>
            </a:r>
            <a:r>
              <a:rPr lang="de-DE" b="0" i="0" dirty="0">
                <a:solidFill>
                  <a:srgbClr val="000000"/>
                </a:solidFill>
                <a:effectLst/>
                <a:latin typeface="Helvetica Neue"/>
              </a:rPr>
              <a:t> beträgt 60 km/h.</a:t>
            </a:r>
          </a:p>
          <a:p>
            <a:pPr algn="l"/>
            <a:r>
              <a:rPr lang="de-DE" b="0" i="0" dirty="0">
                <a:solidFill>
                  <a:srgbClr val="000000"/>
                </a:solidFill>
                <a:effectLst/>
                <a:latin typeface="Helvetica Neue"/>
              </a:rPr>
              <a:t>Für die letzte Berechnung mussten wir noch einige Punkte bestimmen </a:t>
            </a:r>
            <a:r>
              <a:rPr lang="de-DE" b="0" i="0" dirty="0" err="1">
                <a:solidFill>
                  <a:srgbClr val="000000"/>
                </a:solidFill>
                <a:effectLst/>
                <a:latin typeface="Helvetica Neue"/>
              </a:rPr>
              <a:t>bzw</a:t>
            </a:r>
            <a:r>
              <a:rPr lang="de-DE" b="0" i="0" dirty="0">
                <a:solidFill>
                  <a:srgbClr val="000000"/>
                </a:solidFill>
                <a:effectLst/>
                <a:latin typeface="Helvetica Neue"/>
              </a:rPr>
              <a:t> recherchieren:</a:t>
            </a:r>
          </a:p>
          <a:p>
            <a:pPr algn="l">
              <a:buFont typeface="Arial" panose="020B0604020202020204" pitchFamily="34" charset="0"/>
              <a:buChar char="•"/>
            </a:pPr>
            <a:r>
              <a:rPr lang="de-DE" b="0" i="0" dirty="0">
                <a:solidFill>
                  <a:srgbClr val="000000"/>
                </a:solidFill>
                <a:effectLst/>
                <a:latin typeface="Helvetica Neue"/>
              </a:rPr>
              <a:t> Autolänge: Die durchschnittliche Länge eines Autos beträgt 4 Meter, aber für die Berechnung haben wir 3 Meter genommen, weil sich Personen meistens vorne befinden.</a:t>
            </a:r>
          </a:p>
          <a:p>
            <a:pPr algn="l">
              <a:buFont typeface="Arial" panose="020B0604020202020204" pitchFamily="34" charset="0"/>
              <a:buChar char="•"/>
            </a:pPr>
            <a:r>
              <a:rPr lang="de-DE" b="0" i="0" dirty="0">
                <a:solidFill>
                  <a:srgbClr val="000000"/>
                </a:solidFill>
                <a:effectLst/>
                <a:latin typeface="Helvetica Neue"/>
              </a:rPr>
              <a:t> Anzahl Personen im Auto: Die durchschnittliche Anzahl Personen in einem Auto in der Schweiz beträgt 1.56</a:t>
            </a:r>
          </a:p>
          <a:p>
            <a:pPr algn="l">
              <a:buFont typeface="Arial" panose="020B0604020202020204" pitchFamily="34" charset="0"/>
              <a:buChar char="•"/>
            </a:pPr>
            <a:r>
              <a:rPr lang="de-DE" b="0" i="0" dirty="0">
                <a:solidFill>
                  <a:srgbClr val="000000"/>
                </a:solidFill>
                <a:effectLst/>
                <a:latin typeface="Helvetica Neue"/>
              </a:rPr>
              <a:t> Reaktionszeit</a:t>
            </a:r>
          </a:p>
          <a:p>
            <a:pPr algn="l">
              <a:buFont typeface="Arial" panose="020B0604020202020204" pitchFamily="34" charset="0"/>
              <a:buChar char="•"/>
            </a:pPr>
            <a:r>
              <a:rPr lang="de-DE" b="0" i="0" dirty="0">
                <a:solidFill>
                  <a:srgbClr val="000000"/>
                </a:solidFill>
                <a:effectLst/>
                <a:latin typeface="Helvetica Neue"/>
              </a:rPr>
              <a:t> Reaktionsweg</a:t>
            </a:r>
          </a:p>
          <a:p>
            <a:pPr algn="l">
              <a:buFont typeface="Arial" panose="020B0604020202020204" pitchFamily="34" charset="0"/>
              <a:buChar char="•"/>
            </a:pPr>
            <a:r>
              <a:rPr lang="de-DE" b="0" i="0" dirty="0">
                <a:solidFill>
                  <a:srgbClr val="000000"/>
                </a:solidFill>
                <a:effectLst/>
                <a:latin typeface="Helvetica Neue"/>
              </a:rPr>
              <a:t> Wahrscheinlichkeit beim Aufprall zu sterben</a:t>
            </a:r>
          </a:p>
          <a:p>
            <a:pPr algn="l">
              <a:buFont typeface="Arial" panose="020B0604020202020204" pitchFamily="34" charset="0"/>
              <a:buChar char="•"/>
            </a:pPr>
            <a:r>
              <a:rPr lang="de-DE" b="0" i="0" dirty="0">
                <a:solidFill>
                  <a:srgbClr val="000000"/>
                </a:solidFill>
                <a:effectLst/>
                <a:latin typeface="Helvetica Neue"/>
              </a:rPr>
              <a:t> Distanz pro Sekunde</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Damit konnten wir 2 Wahrscheinlichkeiten berechnen:</a:t>
            </a:r>
          </a:p>
          <a:p>
            <a:pPr algn="l">
              <a:buFont typeface="+mj-lt"/>
              <a:buAutoNum type="arabicPeriod"/>
            </a:pPr>
            <a:r>
              <a:rPr lang="de-DE" b="0" i="0" dirty="0">
                <a:solidFill>
                  <a:srgbClr val="000000"/>
                </a:solidFill>
                <a:effectLst/>
                <a:latin typeface="Helvetica Neue"/>
              </a:rPr>
              <a:t> Die Wahrscheinlichkeit direkt von einem Stein getroffen zu werden</a:t>
            </a:r>
          </a:p>
          <a:p>
            <a:pPr algn="l">
              <a:buFont typeface="+mj-lt"/>
              <a:buAutoNum type="arabicPeriod"/>
            </a:pPr>
            <a:r>
              <a:rPr lang="de-DE" b="0" i="0" dirty="0">
                <a:solidFill>
                  <a:srgbClr val="000000"/>
                </a:solidFill>
                <a:effectLst/>
                <a:latin typeface="Helvetica Neue"/>
              </a:rPr>
              <a:t> Die Wahrscheinlichkeit, dass das Auto in den Stein reinfährt</a:t>
            </a:r>
          </a:p>
          <a:p>
            <a:pPr algn="l"/>
            <a:r>
              <a:rPr lang="de-DE" b="0" i="0" dirty="0">
                <a:solidFill>
                  <a:srgbClr val="000000"/>
                </a:solidFill>
                <a:effectLst/>
                <a:latin typeface="Helvetica Neue"/>
              </a:rPr>
              <a:t>Schlussendlich wurden diese 2 Wahrscheinlichkeiten addiert und mit der Anzahl Durchbrüche pro Jahr und Anzahl Personen im Auto multipliziert.</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Wir haben die Falsche Spalte bei der Berechnung der Anzahl simulierten Jahren ausgewählt. Wodurch das Schlussresultat, um Faktor 2 beeinflusst wird. </a:t>
            </a:r>
          </a:p>
          <a:p>
            <a:r>
              <a:rPr lang="de-DE" b="0" i="0" dirty="0">
                <a:solidFill>
                  <a:srgbClr val="000000"/>
                </a:solidFill>
                <a:effectLst/>
                <a:latin typeface="Helvetica Neue"/>
              </a:rPr>
              <a:t>Somit hätte die Strasse gesperrt werden sollen. </a:t>
            </a: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dirty="0"/>
              <a:t>Wie haben wir im Team gearbeitet</a:t>
            </a:r>
          </a:p>
          <a:p>
            <a:r>
              <a:rPr lang="de-DE" dirty="0"/>
              <a:t>mit welchen Tools</a:t>
            </a:r>
          </a:p>
          <a:p>
            <a:r>
              <a:rPr lang="de-DE" dirty="0"/>
              <a:t>Aufgabenaufteilung</a:t>
            </a:r>
          </a:p>
          <a:p>
            <a:r>
              <a:rPr lang="de-DE" dirty="0"/>
              <a:t>Vor Ort oder Teams</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dirty="0"/>
              <a:t>Daten einlesen: 2 CSV – beide Ablösungszonen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Streudiagramme: um mögliche Abhängigkeiten zu erkennen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1/23/2022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1/23/2022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1/23/2022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1/23/2022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1/23/2022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1/23/2022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1/23/2022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1/23/2022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1/23/2022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1/23/2022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1/23/2022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1/23/2022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2.png"/><Relationship Id="rId7" Type="http://schemas.openxmlformats.org/officeDocument/2006/relationships/diagramLayout" Target="../diagrams/layout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30.png"/><Relationship Id="rId10" Type="http://schemas.microsoft.com/office/2007/relationships/diagramDrawing" Target="../diagrams/drawing12.xml"/><Relationship Id="rId4" Type="http://schemas.openxmlformats.org/officeDocument/2006/relationships/image" Target="../media/image31.png"/><Relationship Id="rId9" Type="http://schemas.openxmlformats.org/officeDocument/2006/relationships/diagramColors" Target="../diagrams/colors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3.jpeg"/><Relationship Id="rId9" Type="http://schemas.microsoft.com/office/2007/relationships/diagramDrawing" Target="../diagrams/drawing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png"/><Relationship Id="rId7" Type="http://schemas.openxmlformats.org/officeDocument/2006/relationships/diagramColors" Target="../diagrams/colors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png"/><Relationship Id="rId7" Type="http://schemas.openxmlformats.org/officeDocument/2006/relationships/diagramColors" Target="../diagrams/colors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Vergleich der Zonen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Zeitabstände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521055969"/>
              </p:ext>
            </p:extLst>
          </p:nvPr>
        </p:nvGraphicFramePr>
        <p:xfrm>
          <a:off x="1270001" y="2155488"/>
          <a:ext cx="7426960" cy="238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Kumulative Funktionsverteilung (CDF)</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151422625"/>
              </p:ext>
            </p:extLst>
          </p:nvPr>
        </p:nvGraphicFramePr>
        <p:xfrm>
          <a:off x="1364088" y="2238104"/>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364088" y="430121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CDF </a:t>
            </a:r>
            <a:r>
              <a:rPr lang="de-DE" dirty="0"/>
              <a:t>Masse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CDF </a:t>
            </a:r>
            <a:r>
              <a:rPr lang="de-DE" dirty="0"/>
              <a:t>Geschwindigkeit</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CDF </a:t>
            </a:r>
            <a:r>
              <a:rPr lang="de-DE" dirty="0"/>
              <a:t>Zeitabstand</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Monte Carlo Simulation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522294540"/>
              </p:ext>
            </p:extLst>
          </p:nvPr>
        </p:nvGraphicFramePr>
        <p:xfrm>
          <a:off x="1283848" y="2200904"/>
          <a:ext cx="8832425" cy="2543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Anpassung der Zeitabstände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214334011"/>
              </p:ext>
            </p:extLst>
          </p:nvPr>
        </p:nvGraphicFramePr>
        <p:xfrm>
          <a:off x="1270000" y="2249856"/>
          <a:ext cx="8832425" cy="2543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Anzahl simulierte Jahre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100833089"/>
              </p:ext>
            </p:extLst>
          </p:nvPr>
        </p:nvGraphicFramePr>
        <p:xfrm>
          <a:off x="1270000" y="2226833"/>
          <a:ext cx="8832425" cy="358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2873906350"/>
              </p:ext>
            </p:extLst>
          </p:nvPr>
        </p:nvGraphicFramePr>
        <p:xfrm>
          <a:off x="8469014" y="2784196"/>
          <a:ext cx="3123260" cy="15701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996304548"/>
              </p:ext>
            </p:extLst>
          </p:nvPr>
        </p:nvGraphicFramePr>
        <p:xfrm>
          <a:off x="1207931" y="2394857"/>
          <a:ext cx="7739300" cy="3487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Verkehr</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Verkehr</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3055874370"/>
              </p:ext>
            </p:extLst>
          </p:nvPr>
        </p:nvGraphicFramePr>
        <p:xfrm>
          <a:off x="6850627" y="4416669"/>
          <a:ext cx="3100198" cy="11235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dirty="0">
                <a:solidFill>
                  <a:schemeClr val="tx1"/>
                </a:solidFill>
              </a:rPr>
              <a:t>Die Beichte</a:t>
            </a:r>
            <a:endParaRPr lang="de-CH" dirty="0">
              <a:solidFill>
                <a:schemeClr val="tx1"/>
              </a:solidFill>
            </a:endParaRPr>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4334964" y="4603750"/>
            <a:ext cx="6019800" cy="1447800"/>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4334964" y="2321868"/>
            <a:ext cx="5276850" cy="1438275"/>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Fazit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478583767"/>
              </p:ext>
            </p:extLst>
          </p:nvPr>
        </p:nvGraphicFramePr>
        <p:xfrm>
          <a:off x="1270000" y="2446625"/>
          <a:ext cx="7884758" cy="1118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2196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err="1">
                <a:solidFill>
                  <a:schemeClr val="tx1"/>
                </a:solidFill>
              </a:rPr>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4212591022"/>
              </p:ext>
            </p:extLst>
          </p:nvPr>
        </p:nvGraphicFramePr>
        <p:xfrm>
          <a:off x="1270000" y="2446624"/>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65085591"/>
              </p:ext>
            </p:extLst>
          </p:nvPr>
        </p:nvGraphicFramePr>
        <p:xfrm>
          <a:off x="1270000" y="2394857"/>
          <a:ext cx="7734663"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2530" name="Picture 2">
            <a:extLst>
              <a:ext uri="{FF2B5EF4-FFF2-40B4-BE49-F238E27FC236}">
                <a16:creationId xmlns:a16="http://schemas.microsoft.com/office/drawing/2014/main" id="{45BF03C2-77D7-4F94-891E-8B8D63A62B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28318"/>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t>V</a:t>
            </a:r>
            <a:r>
              <a:rPr lang="de-CH" dirty="0" err="1"/>
              <a:t>orbereitung</a:t>
            </a:r>
            <a:r>
              <a:rPr lang="de-CH" dirty="0"/>
              <a:t> der Daten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2300145342"/>
              </p:ext>
            </p:extLst>
          </p:nvPr>
        </p:nvGraphicFramePr>
        <p:xfrm>
          <a:off x="1270000" y="2348184"/>
          <a:ext cx="4493222"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t>V</a:t>
            </a:r>
            <a:r>
              <a:rPr lang="de-CH" dirty="0" err="1"/>
              <a:t>orbereitung</a:t>
            </a:r>
            <a:r>
              <a:rPr lang="de-CH" dirty="0"/>
              <a:t> der Daten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713345321"/>
              </p:ext>
            </p:extLst>
          </p:nvPr>
        </p:nvGraphicFramePr>
        <p:xfrm>
          <a:off x="1270000" y="2318048"/>
          <a:ext cx="4493222" cy="348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dirty="0"/>
              <a:t>Vorbereitung der Daten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t>Explorative Datenanalyse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11122576"/>
              </p:ext>
            </p:extLst>
          </p:nvPr>
        </p:nvGraphicFramePr>
        <p:xfrm>
          <a:off x="1270001" y="2155491"/>
          <a:ext cx="5616936" cy="2381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Histogramme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Streudiagramme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955</Words>
  <Application>Microsoft Office PowerPoint</Application>
  <PresentationFormat>Breitbild</PresentationFormat>
  <Paragraphs>227</Paragraphs>
  <Slides>25</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Arial</vt:lpstr>
      <vt:lpstr>Arial </vt:lpstr>
      <vt:lpstr>Calibri</vt:lpstr>
      <vt:lpstr>Calibri Light</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Anzahl simulierte Jahre</vt:lpstr>
      <vt:lpstr>PowerPoint-Präsentation</vt:lpstr>
      <vt:lpstr>Verkehr</vt:lpstr>
      <vt:lpstr>Verkehr</vt:lpstr>
      <vt:lpstr>Die Beichte</vt:lpstr>
      <vt:lpstr>Fazit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Alexander Schilling (s)</cp:lastModifiedBy>
  <cp:revision>144</cp:revision>
  <dcterms:created xsi:type="dcterms:W3CDTF">2022-01-13T06:32:14Z</dcterms:created>
  <dcterms:modified xsi:type="dcterms:W3CDTF">2022-01-23T13:56:15Z</dcterms:modified>
</cp:coreProperties>
</file>