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1" r:id="rId10"/>
    <p:sldId id="275" r:id="rId11"/>
    <p:sldId id="276" r:id="rId12"/>
    <p:sldId id="277" r:id="rId13"/>
    <p:sldId id="265" r:id="rId14"/>
    <p:sldId id="264" r:id="rId1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85298" autoAdjust="0"/>
  </p:normalViewPr>
  <p:slideViewPr>
    <p:cSldViewPr snapToGrid="0">
      <p:cViewPr varScale="1">
        <p:scale>
          <a:sx n="58" d="100"/>
          <a:sy n="58" d="100"/>
        </p:scale>
        <p:origin x="102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3T08:44:46.2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3T08:44:46.7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3T08:44:47.4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3T08:44:47.8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  <inkml:trace contextRef="#ctx0" brushRef="#br0" timeOffset="1">0 1 24575,'0'0'-8191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3T08:44:48.8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3T08:44:49.2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3T08:44:49.5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FB3BCE-2401-4D6F-B9EB-BDDE7828DBAA}" type="datetimeFigureOut">
              <a:rPr lang="de-CH" smtClean="0"/>
              <a:t>10.12.2022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920913-15AF-4DD2-9906-F569B6C1DCD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959035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Ben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920913-15AF-4DD2-9906-F569B6C1DCD9}" type="slidenum">
              <a:rPr lang="de-CH" smtClean="0"/>
              <a:t>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824280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</a:t>
            </a:r>
            <a:r>
              <a:rPr lang="en-US" dirty="0" err="1"/>
              <a:t>Patschu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920913-15AF-4DD2-9906-F569B6C1DCD9}" type="slidenum">
              <a:rPr lang="de-CH" smtClean="0"/>
              <a:t>10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447106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</a:t>
            </a:r>
            <a:r>
              <a:rPr lang="en-US" dirty="0" err="1"/>
              <a:t>Patschu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920913-15AF-4DD2-9906-F569B6C1DCD9}" type="slidenum">
              <a:rPr lang="de-CH" smtClean="0"/>
              <a:t>11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907110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</a:t>
            </a:r>
            <a:r>
              <a:rPr lang="en-US" dirty="0" err="1"/>
              <a:t>Gabu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920913-15AF-4DD2-9906-F569B6C1DCD9}" type="slidenum">
              <a:rPr lang="de-CH" smtClean="0"/>
              <a:t>12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568853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- Ben</a:t>
            </a:r>
          </a:p>
          <a:p>
            <a:r>
              <a:rPr lang="de-DE" dirty="0"/>
              <a:t>Wir konnten aus der Gruppenarbeit unser Wissen in der linearen und multiplen linearen sowie logistische Regression in R erweitern.</a:t>
            </a:r>
          </a:p>
          <a:p>
            <a:r>
              <a:rPr lang="de-DE" dirty="0"/>
              <a:t>Auch haben wir Automatische </a:t>
            </a:r>
            <a:r>
              <a:rPr lang="de-DE" dirty="0" err="1"/>
              <a:t>Residuenanalyse</a:t>
            </a:r>
            <a:r>
              <a:rPr lang="de-DE" dirty="0"/>
              <a:t> durch R durchgeführt und konnten und konnten den Nebel in der </a:t>
            </a:r>
            <a:r>
              <a:rPr lang="de-DE" dirty="0" err="1"/>
              <a:t>Confusion</a:t>
            </a:r>
            <a:r>
              <a:rPr lang="de-DE" dirty="0"/>
              <a:t> Matrix</a:t>
            </a:r>
          </a:p>
          <a:p>
            <a:r>
              <a:rPr lang="de-DE" dirty="0"/>
              <a:t>Aufheben. Ebenfalls das </a:t>
            </a:r>
            <a:r>
              <a:rPr lang="de-DE" dirty="0" err="1"/>
              <a:t>Predicten</a:t>
            </a:r>
            <a:r>
              <a:rPr lang="de-DE" dirty="0"/>
              <a:t> von Target Werten mittels trainierten Modelle.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920913-15AF-4DD2-9906-F569B6C1DCD9}" type="slidenum">
              <a:rPr lang="de-CH" smtClean="0"/>
              <a:t>13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871109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- Ben</a:t>
            </a:r>
          </a:p>
          <a:p>
            <a:r>
              <a:rPr lang="de-DE" dirty="0"/>
              <a:t>Vielen Dank für eure Aufmerksamkeit, gibt es Fragen von eurer Seite?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920913-15AF-4DD2-9906-F569B6C1DCD9}" type="slidenum">
              <a:rPr lang="de-CH" smtClean="0"/>
              <a:t>14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4652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Ben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920913-15AF-4DD2-9906-F569B6C1DCD9}" type="slidenum">
              <a:rPr lang="de-CH" smtClean="0"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260424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Ben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920913-15AF-4DD2-9906-F569B6C1DCD9}" type="slidenum">
              <a:rPr lang="de-CH" smtClean="0"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48723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Ben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920913-15AF-4DD2-9906-F569B6C1DCD9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31345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Ben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920913-15AF-4DD2-9906-F569B6C1DCD9}" type="slidenum">
              <a:rPr lang="de-CH" smtClean="0"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084176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Ben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920913-15AF-4DD2-9906-F569B6C1DCD9}" type="slidenum">
              <a:rPr lang="de-CH" smtClean="0"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776726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</a:t>
            </a:r>
            <a:r>
              <a:rPr lang="en-US" dirty="0" err="1"/>
              <a:t>Patschu</a:t>
            </a:r>
            <a:endParaRPr lang="en-US" dirty="0"/>
          </a:p>
          <a:p>
            <a:r>
              <a:rPr lang="en-US" dirty="0" err="1"/>
              <a:t>Aus</a:t>
            </a:r>
            <a:r>
              <a:rPr lang="en-US" dirty="0"/>
              <a:t> </a:t>
            </a:r>
            <a:r>
              <a:rPr lang="en-US" dirty="0" err="1"/>
              <a:t>Zeitgründen</a:t>
            </a:r>
            <a:r>
              <a:rPr lang="en-US" dirty="0"/>
              <a:t> </a:t>
            </a:r>
            <a:r>
              <a:rPr lang="en-US" dirty="0" err="1"/>
              <a:t>überspringen</a:t>
            </a:r>
            <a:r>
              <a:rPr lang="en-US" dirty="0"/>
              <a:t> </a:t>
            </a:r>
            <a:r>
              <a:rPr lang="en-US" dirty="0" err="1"/>
              <a:t>wir</a:t>
            </a:r>
            <a:r>
              <a:rPr lang="en-US" dirty="0"/>
              <a:t> die </a:t>
            </a:r>
            <a:r>
              <a:rPr lang="en-US" dirty="0" err="1"/>
              <a:t>Hypothese</a:t>
            </a:r>
            <a:r>
              <a:rPr lang="en-US" dirty="0"/>
              <a:t> 2 und </a:t>
            </a:r>
            <a:r>
              <a:rPr lang="en-US" dirty="0" err="1"/>
              <a:t>springen</a:t>
            </a:r>
            <a:r>
              <a:rPr lang="en-US" dirty="0"/>
              <a:t> </a:t>
            </a:r>
            <a:r>
              <a:rPr lang="en-US" dirty="0" err="1"/>
              <a:t>direkt</a:t>
            </a:r>
            <a:r>
              <a:rPr lang="en-US" dirty="0"/>
              <a:t> in die Multiple </a:t>
            </a:r>
            <a:r>
              <a:rPr lang="en-US" dirty="0" err="1"/>
              <a:t>Lineare</a:t>
            </a:r>
            <a:r>
              <a:rPr lang="en-US" dirty="0"/>
              <a:t> Regression. </a:t>
            </a:r>
            <a:br>
              <a:rPr lang="en-US" dirty="0"/>
            </a:br>
            <a:r>
              <a:rPr lang="en-US" dirty="0"/>
              <a:t>Da die </a:t>
            </a:r>
            <a:r>
              <a:rPr lang="en-US" dirty="0" err="1"/>
              <a:t>erste</a:t>
            </a:r>
            <a:r>
              <a:rPr lang="en-US" dirty="0"/>
              <a:t> </a:t>
            </a:r>
            <a:r>
              <a:rPr lang="en-US" dirty="0" err="1"/>
              <a:t>Hypothese</a:t>
            </a:r>
            <a:r>
              <a:rPr lang="en-US" dirty="0"/>
              <a:t> </a:t>
            </a:r>
            <a:r>
              <a:rPr lang="en-US" dirty="0" err="1"/>
              <a:t>falsifiziert</a:t>
            </a:r>
            <a:r>
              <a:rPr lang="en-US" dirty="0"/>
              <a:t> </a:t>
            </a:r>
            <a:r>
              <a:rPr lang="en-US" dirty="0" err="1"/>
              <a:t>wurde</a:t>
            </a:r>
            <a:r>
              <a:rPr lang="en-US" dirty="0"/>
              <a:t>, </a:t>
            </a:r>
            <a:r>
              <a:rPr lang="en-US" dirty="0" err="1"/>
              <a:t>hatten</a:t>
            </a:r>
            <a:r>
              <a:rPr lang="en-US" dirty="0"/>
              <a:t> </a:t>
            </a:r>
            <a:r>
              <a:rPr lang="en-US" dirty="0" err="1"/>
              <a:t>wir</a:t>
            </a:r>
            <a:r>
              <a:rPr lang="en-US" dirty="0"/>
              <a:t> den </a:t>
            </a:r>
            <a:r>
              <a:rPr lang="en-US" dirty="0" err="1"/>
              <a:t>Gedanken</a:t>
            </a:r>
            <a:r>
              <a:rPr lang="en-US" dirty="0"/>
              <a:t>, </a:t>
            </a:r>
            <a:r>
              <a:rPr lang="en-US" dirty="0" err="1"/>
              <a:t>dass</a:t>
            </a:r>
            <a:r>
              <a:rPr lang="en-US" dirty="0"/>
              <a:t> Sales </a:t>
            </a:r>
            <a:r>
              <a:rPr lang="en-US" dirty="0" err="1"/>
              <a:t>sich</a:t>
            </a:r>
            <a:r>
              <a:rPr lang="en-US" dirty="0"/>
              <a:t>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mehrere</a:t>
            </a:r>
            <a:r>
              <a:rPr lang="en-US" dirty="0"/>
              <a:t> Features, </a:t>
            </a:r>
            <a:r>
              <a:rPr lang="en-US" dirty="0" err="1"/>
              <a:t>bzw</a:t>
            </a:r>
            <a:r>
              <a:rPr lang="en-US" dirty="0"/>
              <a:t> </a:t>
            </a:r>
            <a:r>
              <a:rPr lang="en-US" dirty="0" err="1"/>
              <a:t>Variabeln</a:t>
            </a:r>
            <a:r>
              <a:rPr lang="en-US" dirty="0"/>
              <a:t> </a:t>
            </a:r>
            <a:r>
              <a:rPr lang="en-US" dirty="0" err="1"/>
              <a:t>sich</a:t>
            </a:r>
            <a:r>
              <a:rPr lang="en-US" dirty="0"/>
              <a:t> </a:t>
            </a:r>
            <a:r>
              <a:rPr lang="en-US" dirty="0" err="1"/>
              <a:t>erklaeren</a:t>
            </a:r>
            <a:r>
              <a:rPr lang="en-US" dirty="0"/>
              <a:t> </a:t>
            </a:r>
            <a:r>
              <a:rPr lang="en-US" dirty="0" err="1"/>
              <a:t>laesst</a:t>
            </a:r>
            <a:r>
              <a:rPr lang="en-US" dirty="0"/>
              <a:t>. </a:t>
            </a: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920913-15AF-4DD2-9906-F569B6C1DCD9}" type="slidenum">
              <a:rPr lang="de-CH" smtClean="0"/>
              <a:t>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881501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- </a:t>
            </a:r>
            <a:r>
              <a:rPr lang="de-DE" dirty="0" err="1"/>
              <a:t>Patschu</a:t>
            </a:r>
            <a:endParaRPr lang="de-DE" dirty="0"/>
          </a:p>
          <a:p>
            <a:r>
              <a:rPr lang="de-DE" dirty="0"/>
              <a:t>Sales ist durchaus abhängig von mehreren Variablen bzw. Features wie Income, Advertising, </a:t>
            </a:r>
            <a:r>
              <a:rPr lang="de-DE" dirty="0" err="1"/>
              <a:t>Shelveloc</a:t>
            </a:r>
            <a:r>
              <a:rPr lang="de-DE" dirty="0"/>
              <a:t>, Age und </a:t>
            </a:r>
            <a:r>
              <a:rPr lang="de-DE" dirty="0" err="1"/>
              <a:t>Diffprice</a:t>
            </a:r>
            <a:r>
              <a:rPr lang="de-DE" dirty="0"/>
              <a:t>. </a:t>
            </a:r>
          </a:p>
          <a:p>
            <a:r>
              <a:rPr lang="de-DE" dirty="0"/>
              <a:t>Dies erkennt man sehr gut am </a:t>
            </a:r>
            <a:r>
              <a:rPr lang="de-DE" dirty="0" err="1"/>
              <a:t>adjustet</a:t>
            </a:r>
            <a:r>
              <a:rPr lang="de-DE" dirty="0"/>
              <a:t> </a:t>
            </a:r>
            <a:r>
              <a:rPr lang="de-DE" dirty="0" err="1"/>
              <a:t>Bestimmtheitsmass</a:t>
            </a:r>
            <a:r>
              <a:rPr lang="de-DE" dirty="0"/>
              <a:t> von 0.8698.  Auch erfüllen die Residuen 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920913-15AF-4DD2-9906-F569B6C1DCD9}" type="slidenum">
              <a:rPr lang="de-CH" smtClean="0"/>
              <a:t>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042078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</a:t>
            </a:r>
            <a:r>
              <a:rPr lang="en-US" dirty="0" err="1"/>
              <a:t>Patschu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920913-15AF-4DD2-9906-F569B6C1DCD9}" type="slidenum">
              <a:rPr lang="de-CH" smtClean="0"/>
              <a:t>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181322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43A7CD3-94E1-42A9-BAB7-2AFCD9FCBD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078" y="722903"/>
            <a:ext cx="10495904" cy="2460770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67609B-8FD3-4FF7-8EBC-6619CA868B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1078" y="3428997"/>
            <a:ext cx="10495904" cy="2306639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7A76F-3401-4F50-AE85-8F2AA247B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530C4-E09B-4403-A941-6895AC0AAD56}" type="datetime1">
              <a:rPr lang="en-US" smtClean="0"/>
              <a:t>12/10/2022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02E50-D34E-4DD4-8B3B-55D08F25F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53B71-D2FA-4DDC-9C9C-E26F7B591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811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BD70F-ACE4-4595-845E-2296BDF83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978CD9-E0B5-4B48-8366-91E6D22C9F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AF4B4-44D3-4E29-B235-A1B868207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18ACE-2899-43DA-9D0D-21A353FCCCDA}" type="datetime1">
              <a:rPr lang="en-US" smtClean="0"/>
              <a:t>12/10/2022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7BA37-9639-480E-84AB-EA277225C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FC658-154E-48DE-AD31-813E5170C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687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65405209-5179-4359-91ED-1B1A46619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E32344F-3BE0-4CE8-B1BD-9ABD425E1C0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99DE306-F4FB-4730-A066-ADF38D73956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CB32885-303F-477F-A081-27425944F230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60C0C0B-4CD0-467D-A382-2B2415102C48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788DF0F-327F-43A5-AB71-3D32053D83CA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98A0902-2662-4911-A532-AA6310861479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ABDA4F7-23F4-46D1-8B7E-A21DD84083E1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7FC9FC2-8808-438E-8FFB-5FE416BFB5C8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04694E5-71F9-4210-9BE8-FC12CC177BD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B37E805-A7E5-4906-B0C5-1373F3DA96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4CD964-FBD6-41AB-8A02-9509A2BAC11F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9CD7FF8-E827-4E0A-BCE2-CCB34EDAC0F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C4AD6BB-F1EE-4FB8-96E8-6890447800EC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E935057-E0A3-4DAE-B9C8-6E818D7A7205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08DDF69-1C14-453C-BC3A-37D3FE69DFC7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6C26D82-15BA-4B2E-A42D-2ECA8012D30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7F73B67-E5E9-4000-91DA-034B2127EFD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AFAC1B5-F0DD-4FC0-B4C9-77CB29DF44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ACB3DB-54B2-4CEE-A791-C6FC6C758DA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8324004-1030-47D9-B817-425FF6ECC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AA001C4-81AB-4FA6-ADAA-C8618056353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D1DAD34-7844-4F16-9874-F51F2A23B9E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7DCBC6D-1BDA-4CB1-A3EC-59F240C8FA1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5B3C1A0-58E7-47E4-831B-CF3EE21D1E9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8A09FAA-E123-4FE4-B67A-9EBDE1A313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317B7C6-C816-4A58-B184-135E4FD19F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4D22ABB-4CE8-47DC-80BF-39B3E4CF704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A17DE37-A292-4031-AF42-CDB00A13EE7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73EF673-CB75-435F-9BF3-7594EC3ADF8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35F4581-15F6-47EE-87D0-1132A093DBA5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65CF984-F5BD-45C4-9A12-B02DB4F044E1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ACE66A86-8455-497B-9CA4-F460A19E5F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8900000">
            <a:off x="7770390" y="-28737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68C62B-71EF-4824-9EE8-6CAE179842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07774" y="715616"/>
            <a:ext cx="3295876" cy="502659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43E4C8-4AA9-49D7-BF71-1AB5F2CFE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3588" y="715616"/>
            <a:ext cx="6770448" cy="5026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898B3-014E-440B-BA4E-106339212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87668-1573-4585-91CB-32693C532F36}" type="datetime1">
              <a:rPr lang="en-US" smtClean="0"/>
              <a:t>12/10/2022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22643-CE63-4C3E-B437-5A1A5EF91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1CE5E-160A-4B37-94E2-3D9DC75BF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474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8D6B-70A2-430A-9F5D-DA093D8C1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A2845-6CA6-4745-A951-25B8D5319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49424-7A20-4BA1-9F60-671A5DBB3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2E289-B482-469D-AD20-AE957C7162E3}" type="datetime1">
              <a:rPr lang="en-US" smtClean="0"/>
              <a:t>12/10/2022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BD2B2-E17F-402E-8EA3-5C7C1118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23070-8658-4AC0-B2A3-4BE605A84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515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69DB7AC-F7D7-430A-A2A7-CD3EBBF1D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6AAF10E-F092-4160-BF4A-FF568555B790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6341C04-9B94-4385-A661-7B8C1700049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4C1D709-6A0F-409C-B2D0-C248E562265E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999BE53-BA11-4B67-BFBB-6281DB50C75D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B662D93-31C1-4DFB-A938-E631F89AA9F0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7ECC8DA-0BEC-4508-89D4-12FA35B481F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7DC8E6C-1B78-4B89-82DD-BBA778CD1482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8E5F54A-0315-4B15-B865-1F0460526260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DD7F352-DE39-4835-8D3F-69CDEC490F1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9D6F20A-F777-4F41-B23B-735A64FA5DA3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1BBADBA-0F74-418B-BC50-AD44596C3EF8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918BE26-88E5-457C-8095-745F34D1536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FB269E0-E058-4340-B93D-7D40FFF521F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DDD9AEE-5501-4385-B339-4616F567B53D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4D29C61-8926-4C98-882B-AB90108C8386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AC585F9-B633-4F7E-AADE-75079DC17158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5DC6366-5525-4FBC-9886-D4409F6B299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CC03CF9-098C-4140-806A-023D3DC3F2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C41BC4-89DF-4EC4-A141-9EF16D8EEB5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32AD067-E64C-499E-9C0A-A725258744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653DD54-FA2B-4B91-A94E-3C46AE21B38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86AC204-156B-442E-B028-01036BD1F2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03512DE-F013-431A-9F6E-ADDA88FB2DD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E95FEE1-61A9-4065-B9F8-5589180AC62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028AA59-C1FA-46C0-BFDD-1C1D3404C81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A5C99EE-B791-470A-8639-0357A751EB4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54F4204-F48B-4AF5-B11E-0CE7D972AC3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76643FE-3966-4B82-9623-C61A56EDD20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DD769C5-B1B1-45BD-A40A-67E6568C843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A511707-50C7-48B2-81F7-5C82BF57795C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38D44F3-CCFE-48A0-8414-FFF5E43D9184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D126FE0-8204-40BB-AD46-4A0C7A475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18115"/>
            <a:ext cx="10312571" cy="278150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5E350-4200-419C-A167-527DD6B77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3753350"/>
            <a:ext cx="10312571" cy="1991572"/>
          </a:xfrm>
        </p:spPr>
        <p:txBody>
          <a:bodyPr/>
          <a:lstStyle>
            <a:lvl1pPr marL="0" indent="0">
              <a:buNone/>
              <a:defRPr lang="en-US" sz="24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6741F519-22CF-4C01-B140-5480DBAB3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D1550-9064-4767-B70A-3501AF956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35AD4-D255-41C8-9093-09204E4BCD69}" type="datetime1">
              <a:rPr lang="en-US" smtClean="0"/>
              <a:t>12/10/2022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E1C33-2E8E-4041-9683-12048CB8A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36992-B921-4F3F-9C4A-0D67E618D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538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CFDF5-4B31-4F1B-83BA-82A951037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312571" cy="13548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EC9A6-F718-4497-8A75-637EE17458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1078" y="2345843"/>
            <a:ext cx="500958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503E57-9695-4508-9778-B3DB1FB5F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35075" y="2345843"/>
            <a:ext cx="506857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74CEE6-B9DC-4CCC-8F4C-0B4DADFB0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9956C-5DF7-4A40-B932-E8D8CBE05931}" type="datetime1">
              <a:rPr lang="en-US" smtClean="0"/>
              <a:t>12/10/2022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C85191-5804-47C9-95EB-D49D71573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6B0A03-44F6-4299-B45D-E07A02390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143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920E6-CC97-4BD8-92FE-8F36024D0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0"/>
            <a:ext cx="10320062" cy="1407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3872FB-EDD5-42FB-8A9A-279EAD4FB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2331481"/>
            <a:ext cx="4963444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5F28C1-95C8-476A-8D93-D580DD39D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1078" y="2954564"/>
            <a:ext cx="4963444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315485-EE1A-41B0-873A-BA9D06E88B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03351" y="2331481"/>
            <a:ext cx="4900298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81A6FB-1583-4A1B-A4A7-C65062C57B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03351" y="2954564"/>
            <a:ext cx="4900298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A29EA7-E61E-4617-9DA9-40B9299B3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587" y="6215870"/>
            <a:ext cx="3843779" cy="417126"/>
          </a:xfrm>
        </p:spPr>
        <p:txBody>
          <a:bodyPr/>
          <a:lstStyle/>
          <a:p>
            <a:fld id="{48DBE806-B4BE-4002-97E4-4C18ADB0A2EF}" type="datetime1">
              <a:rPr lang="en-US" smtClean="0"/>
              <a:t>12/10/2022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6249CC-EB72-46A6-87D9-5FBDA8E45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A04EE7-47BE-4ECE-A170-793C4E569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153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E4946-24AD-40DD-95A7-49BA49C22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501177" cy="140123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8CF342-49F6-482D-943E-7E50B1694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482E8-16C3-4150-B73E-9C89B43DF22A}" type="datetime1">
              <a:rPr lang="en-US" smtClean="0"/>
              <a:t>12/10/2022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4033E5-3797-4FF8-866F-9FD9325A9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DC1E67-424D-4638-98F8-38E71A410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682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5BED274-5EB4-4EF4-B353-E55BD5026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0418BE5-560E-4E49-B12D-B555511FED72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49D1162-73B9-420F-BCBE-95039D00CD2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2BA76FE-316A-48E2-A03B-4E05691C4348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E678FBC-A6AD-4422-BA24-A4172F8862CA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D3C5C3E-2D08-43F0-AFAC-E15360CA7D3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BEAC62-AF92-4A65-9790-6F6E0C6C5A1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C77D7C5-E76E-4E82-BFC4-9A75D2C8089D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66E0152-96B9-4067-80D3-D9BDE6D7EC9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918AFCC-B9DA-4092-8FBA-2CFEDB0388E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1EC7D33-C87E-4812-A722-53C5D99272B5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5F239E3-501A-4C3C-9BE4-6BFA0D3126B7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B62BF3B-95BB-4188-AAE5-015A0EF3D18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14E5F0F-0124-40D0-A0BF-AE307A0E15F4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BADC3B1-26C7-4CF1-B29D-4D0DEA3E2633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0A7DF6E-1132-4A80-9B18-593B1ACD778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EF19589-10D8-4A8F-A0B1-F7CE380E3001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8E6BB32-C4F8-4914-88D3-7DC5E79D023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8F046EE-9DBA-4924-A19C-ED8741F5F81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AABBC44-ABA8-4913-824E-64D34472464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4272B22-1C39-47A0-8551-73666AFBE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8CDFF66-464C-4ABF-BB01-00500A3B75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079FC88-BD3B-4C04-9B90-0FC93C1792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1FCAED8-8687-4141-A7C3-0D88ACEDFEC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65038E6-7B32-460F-B804-D6C105FF44C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C5DAE85-AD17-454B-AB64-CEFF52FDAB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C603643-2066-4967-AE4B-9DA143843B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37E9533-9B07-43E3-B939-7BADC01FEE8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DCCAAEE-AB2E-4534-893A-3DB109499FB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8BD39A2-970F-4714-AAA6-67EE99A0EAA9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F4A1387-348B-4E46-9B65-FDF76ED0EF20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F5DAF27-A54D-442A-93E4-BA7F04EAE379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EA265F-80A1-448D-A6EB-CE8D6F6EC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A27A-4FCC-4397-9A1E-FE0E0A5688E9}" type="datetime1">
              <a:rPr lang="en-US" smtClean="0"/>
              <a:t>12/10/2022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15D00D-89E6-4E7A-9A4D-A8CCEB3BE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2B5AEA-8C38-4776-878C-AB01474D9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219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C4853C57-22BC-4465-8B37-DC06FE5A0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2" y="314485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67C0A6-48E9-4845-9EBF-EF2A3DFD2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99914" cy="2996581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8B542-2084-485C-ABFC-94340B4C7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8672" y="708102"/>
            <a:ext cx="5656716" cy="54306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47791F-9546-470D-A174-D75285263C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6544"/>
            <a:ext cx="4499914" cy="2162201"/>
          </a:xfrm>
        </p:spPr>
        <p:txBody>
          <a:bodyPr>
            <a:normAutofit/>
          </a:bodyPr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</a:pPr>
            <a:r>
              <a:rPr lang="en-US"/>
              <a:t>Click to edit Master text styles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550D594-9D00-4E12-9A7B-8B78EC199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5DEA230-2680-47DD-BD49-FDBF4C1105A5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0BA61D-887F-46F1-B20D-EA4C38D467C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350DFBA-D16D-4AE0-8339-58C4089B94AD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F4AAAA5-CEFC-4C25-91D3-5AE49F720DA5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4D142AD-3FA3-43E4-8A61-61CF1E41568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C3755A3-93F4-4EC4-9635-7E89E4AF1D3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0BFB588-0AB8-4BD8-9272-1CA867726018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45A6DF3-CF29-4480-A235-EAE88D65A63C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D6FF036-365A-4C15-8E15-0D5BBEBCEA58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85E76FF-4E86-4E42-B67E-B11AAE8D3076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A64CEE-7CED-4EB2-A414-6F2D91E824F9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12C571B-47A6-49EB-A29F-678368BAED9F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160B109-845C-4119-BB66-9887B3859A7D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68B7447-FF64-42D9-B3C6-2BDC6F547ED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FFF9B71-8653-450D-AFBE-2140D586FB5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F0B9E5A-C1DA-445C-A911-721DF98DDCD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5C9A3DC-A478-4469-9359-34A435689F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7DE3299-EED7-4771-A270-F6B02941AD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434422A-5B59-41DC-8E2A-1A8244580E3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A176117-0990-434B-A9D9-B4B9043C544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7D6425E-C84A-462F-98F8-D0AB4FC3AF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F13AB68-7321-4AC2-AC60-0F417877D07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E275CCE-D06F-49D0-8A47-372C5040330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D4B374E-EEBC-4A9C-B3B4-B269EC7198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D80A7E6-BBEF-4EF1-B14A-29F26BFCF8E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D7BC013-9B50-459D-8B8D-F756514A478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48964C0-675D-4807-B795-4B695A8F84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6911512-51A8-4CE7-A043-425C809EB5F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3C15D1E-0EDF-4AD7-90C7-3D8D64E645D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8265A2D-2A6A-4301-B59F-8BAD98D9A57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4A4907F-2D1D-49D1-882D-119AA5E1183B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6A2284-37AB-43F5-98B8-8AB49DBFA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E95F5-4B41-472F-879B-995FCF8AABEA}" type="datetime1">
              <a:rPr lang="en-US" smtClean="0"/>
              <a:t>12/10/2022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D8ABAA-E2F7-4C89-99ED-2C340220D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2EF12-B2CD-4F3C-9F19-A86915405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863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DA6865-0A03-48FA-AD6E-D5BF8FDE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277E8EB-0DA2-40E4-AD12-1CCD0D262D0B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5BFE9F8-907A-4FFC-9FDE-2B51D238C4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BDDC323-8732-4007-BB81-1BE917E3B2FF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908FC40-8403-438D-95CA-E4EDC66192A9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411D218-3FEA-4455-9809-91F029FB55AE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541390F-BE50-4E4E-9DA2-B5F23F1A93D8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EB3F094-97B5-48E1-A4DE-8BEED255028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D4DBB43-CB34-4881-9445-A7FE131D5327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B71F972-027A-47F0-996C-84BFE4574050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C41353D-93C8-43F8-BBDE-7AB6B29EC38C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CF07B24-CBD8-4F09-81EB-504285F8E11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27873BB-1D79-4055-801C-BDA0F9A1513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008D42B-2F35-497E-A26D-9AF008619D4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7F57499-C4D9-4B7D-BADA-38462AA3164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271F2B9-1FFA-4350-9370-B098459A232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8FBAFFC-DC8F-4BB4-B405-E4AAA269AED4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94FCE64-D7A5-411A-8795-932DD39F95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0B4ECFC-FD43-44CF-B7FA-2A8C565140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9DFBC12-1E1D-44DE-9966-BAB05B2466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9BEF096-361C-478B-81EB-37584119BFE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FC81993-CE86-4910-B9CE-B69375BDCE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75613D7-9FB0-4D33-8784-EC059DE019C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520AFD9-E849-4F42-99B2-928E6098C29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A200B0B-91CD-4D66-ADFC-9585D283103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5DB0C45-30CE-4C85-95C6-FFF4977C64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DC31604-5F93-436D-A9D2-A48846D4E0D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FF1B965-7DE1-4AE3-B28B-DB6847BC52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FD9FB65-4392-4D6A-8ACC-8151F682BFE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B40380C-3493-4AFE-BF13-AE68A8D244B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CB21DF1-4859-4991-9C10-F8FA68F41013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54AD212-17DC-4506-AAA0-34A46A0B11C3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5B556E7-762B-4E18-A961-A4F7A9ECF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34823" cy="3020519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7118AF-C54D-406D-AABE-AED6576D1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98672" y="713677"/>
            <a:ext cx="5304977" cy="543064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205CDEB9-8DED-4711-8140-4C943FC2C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314330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E13C3F-6360-4760-9477-C3831A6E26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0330"/>
            <a:ext cx="4434823" cy="2173992"/>
          </a:xfrm>
        </p:spPr>
        <p:txBody>
          <a:bodyPr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192D3B-60EE-4FC5-9ED7-444530084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E8630-5088-4F20-B480-189B2929B20B}" type="datetime1">
              <a:rPr lang="en-US" smtClean="0"/>
              <a:t>12/10/2022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CF831E-9B19-4936-8BC9-F62A9B118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71E1D1-F7A2-40D0-91DA-07468A965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012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BDF0D99C-5D42-41C6-A50C-C4E2D6B2A3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F28962D-50BA-43F8-8863-28ECE711D3F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80F5939-D4E0-46FD-9A5A-5D648E38109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633D331-78CB-40A1-B167-8185EC5D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512E4B1-E78E-49E7-AA36-374CC1B084E4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7D46340-CBFC-490F-B44E-7AA8FBF58B05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575C26C-3EBD-4AA9-BA4D-2561E295D65D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35DB6BE-E065-4559-BF5C-36B56B379040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DA54272-CD9D-4F68-BBAB-4F0C0C3EC63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002CE8F-9256-4F2C-B474-58873717119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9C9DE9F-4252-401D-913E-B74C9E326F9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FE4E69B-534F-4A80-9E1C-798BEE1B079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7564E1C-009C-4832-AE8D-E98286693F0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305DF1C-5801-43F2-A8B9-5351369418C0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06E71C8-0783-4E17-9B34-F51231DD2954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D908F17-2A89-4B0A-A2EA-692390969FE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BE22751-380F-44F9-BEED-0A553CF87BE5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7B27910-846F-4E4E-B588-F5B2E026FE9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6E0501E-134E-46D7-984F-3A382B0BB29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0A83974-CBD7-4A69-9D84-2D3BBDE027A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503E931-00D4-4B0C-BC69-49FE5C76651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97732A30-BE2F-4D71-BC37-60F7B44591B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C8EB840-DE7D-4E67-989C-F4D8F50E15B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05D2CC2-53CC-487E-A72E-42B1E9B184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3A12D6B-1D60-4F26-8FB9-74AD5B070BD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1895D00-2D63-443C-95A8-5EB6E5EECBF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AC50652-2A56-4382-95D0-971644EE0FA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DA50A374-8880-482D-B54F-F74E0D7BE18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66364D8-CCC7-4AAF-94BC-766EC160D9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4A0DC409-26E2-4453-89FD-745EA849BE7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239ED039-D66C-4A5E-AA35-E7A5FA2E64C2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C72C13DC-161E-49CF-96B5-5383AA052AB7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103067-48DA-458C-99F6-9921C19A8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10325000" cy="14424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B86862-507E-4F73-890F-3B77BCFA3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9" y="2340131"/>
            <a:ext cx="10325000" cy="3564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BC0BB-AF05-4753-9159-41A16FBFC3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3587" y="6215870"/>
            <a:ext cx="3843779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B57FC3-2AE1-4B01-9714-343BDFC54610}" type="datetime1">
              <a:rPr lang="en-US" smtClean="0"/>
              <a:t>12/10/2022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62F82-EA1A-4B02-8A64-3B44C0D9DA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91078" y="236364"/>
            <a:ext cx="4114800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5EF32-1CA9-4CDA-8182-2FB0C30A0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03649" y="6215870"/>
            <a:ext cx="979151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5108C-154A-4A5A-9C05-91A49A422BA7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63BAC6E0-ADAC-40FB-AF53-88FA5F837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4" y="151621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2394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8.png"/><Relationship Id="rId3" Type="http://schemas.openxmlformats.org/officeDocument/2006/relationships/image" Target="../media/image5.png"/><Relationship Id="rId7" Type="http://schemas.openxmlformats.org/officeDocument/2006/relationships/customXml" Target="../ink/ink3.xml"/><Relationship Id="rId12" Type="http://schemas.openxmlformats.org/officeDocument/2006/relationships/customXml" Target="../ink/ink7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11" Type="http://schemas.openxmlformats.org/officeDocument/2006/relationships/customXml" Target="../ink/ink6.xml"/><Relationship Id="rId5" Type="http://schemas.openxmlformats.org/officeDocument/2006/relationships/image" Target="../media/image6.png"/><Relationship Id="rId10" Type="http://schemas.openxmlformats.org/officeDocument/2006/relationships/customXml" Target="../ink/ink5.xml"/><Relationship Id="rId4" Type="http://schemas.openxmlformats.org/officeDocument/2006/relationships/customXml" Target="../ink/ink1.xml"/><Relationship Id="rId9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4E1EF4E8-5513-4BF5-BC41-04645281C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 descr="Ein Bild, das Ausstechform, Vektorgrafiken, Brille enthält.&#10;&#10;Automatisch generierte Beschreibung">
            <a:extLst>
              <a:ext uri="{FF2B5EF4-FFF2-40B4-BE49-F238E27FC236}">
                <a16:creationId xmlns:a16="http://schemas.microsoft.com/office/drawing/2014/main" id="{26EF1706-88CD-4A21-6A0A-161787634AC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3986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grpSp>
        <p:nvGrpSpPr>
          <p:cNvPr id="58" name="Group 57">
            <a:extLst>
              <a:ext uri="{FF2B5EF4-FFF2-40B4-BE49-F238E27FC236}">
                <a16:creationId xmlns:a16="http://schemas.microsoft.com/office/drawing/2014/main" id="{88ABB63B-B6EE-43AF-9C37-0924518E53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CB7E45DC-7AC9-4A43-B52C-78D9531B8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2543D79A-4328-45EF-A428-FC665CB50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0804AB2D-9BA7-48D7-AFC0-D368F3B768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ED26FBC9-30B7-4D26-AF30-4BA8719F30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EB5A0212-58CB-4A88-83F7-FD0BBBF1ED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766733B5-84D5-4202-859D-5A322504EE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20F393D-8F55-493E-A0AB-C04E63D242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B6150823-0FA6-4C5F-8052-B5E795D1B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1FE80E66-FB82-48F1-AC3B-98B532D54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59863583-0ECD-4F7A-B751-43B12C75CB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16F49142-3C77-4864-BACD-DCB993CA06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145D06CF-A107-4909-A09D-67FDDF4C22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0FBDE9B1-0BD3-4397-9FF4-7C3203885D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E1A02805-216D-43C5-A768-1836DD2243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90B017B1-1B97-4EC7-ABC8-9636A34745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0E48FD6E-B77B-43DA-94E2-2478501EDD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4AB14AB7-76CD-4FBF-AF73-A1A32AE782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93E5C242-AF46-4E5E-9FD6-29B7F9689A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391D4E89-05DE-483F-8F2E-39D93202C2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F6B02D5B-D04D-4A2C-A5CF-91D1534290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568FE945-F3C5-445E-B906-FC9FAF7347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9AF4C4E0-F9C9-45B0-8B83-5C344A71B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DD05AC98-1440-4ED3-BBDF-BC89F248F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A9C04193-7AC6-475B-ABF0-124F26E6B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8C3C8E23-341E-40F3-BF1F-ECC8CA8F04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0378643A-EADF-4EB2-9D39-FA294DFBFE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8F93D56A-A28E-4201-8293-D716906D71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70AA7744-5CCA-46B9-8B10-AD632C2D7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BEEA2F9D-20BE-49EA-8282-486B36601D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8AD57988-A54E-4C9B-BB33-50A03DB63B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520EEE2B-368D-4BA2-93F7-3B41F0C937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1" name="Freeform: Shape 90">
            <a:extLst>
              <a:ext uri="{FF2B5EF4-FFF2-40B4-BE49-F238E27FC236}">
                <a16:creationId xmlns:a16="http://schemas.microsoft.com/office/drawing/2014/main" id="{83C375E8-F6F8-46A9-AAA9-EDE318CADC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6214" y="-1"/>
            <a:ext cx="12198214" cy="3276600"/>
          </a:xfrm>
          <a:custGeom>
            <a:avLst/>
            <a:gdLst>
              <a:gd name="connsiteX0" fmla="*/ 8951169 w 12179808"/>
              <a:gd name="connsiteY0" fmla="*/ 21 h 2933519"/>
              <a:gd name="connsiteX1" fmla="*/ 11653845 w 12179808"/>
              <a:gd name="connsiteY1" fmla="*/ 146056 h 2933519"/>
              <a:gd name="connsiteX2" fmla="*/ 12178450 w 12179808"/>
              <a:gd name="connsiteY2" fmla="*/ 199538 h 2933519"/>
              <a:gd name="connsiteX3" fmla="*/ 12178450 w 12179808"/>
              <a:gd name="connsiteY3" fmla="*/ 1261956 h 2933519"/>
              <a:gd name="connsiteX4" fmla="*/ 12179808 w 12179808"/>
              <a:gd name="connsiteY4" fmla="*/ 1261956 h 2933519"/>
              <a:gd name="connsiteX5" fmla="*/ 12179808 w 12179808"/>
              <a:gd name="connsiteY5" fmla="*/ 2933519 h 2933519"/>
              <a:gd name="connsiteX6" fmla="*/ 0 w 12179808"/>
              <a:gd name="connsiteY6" fmla="*/ 2933519 h 2933519"/>
              <a:gd name="connsiteX7" fmla="*/ 0 w 12179808"/>
              <a:gd name="connsiteY7" fmla="*/ 1392987 h 2933519"/>
              <a:gd name="connsiteX8" fmla="*/ 0 w 12179808"/>
              <a:gd name="connsiteY8" fmla="*/ 1261956 h 2933519"/>
              <a:gd name="connsiteX9" fmla="*/ 0 w 12179808"/>
              <a:gd name="connsiteY9" fmla="*/ 703569 h 2933519"/>
              <a:gd name="connsiteX10" fmla="*/ 8951169 w 12179808"/>
              <a:gd name="connsiteY10" fmla="*/ 21 h 2933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79808" h="2933519">
                <a:moveTo>
                  <a:pt x="8951169" y="21"/>
                </a:moveTo>
                <a:cubicBezTo>
                  <a:pt x="9704520" y="1107"/>
                  <a:pt x="10578586" y="43239"/>
                  <a:pt x="11653845" y="146056"/>
                </a:cubicBezTo>
                <a:lnTo>
                  <a:pt x="12178450" y="199538"/>
                </a:lnTo>
                <a:lnTo>
                  <a:pt x="12178450" y="1261956"/>
                </a:lnTo>
                <a:lnTo>
                  <a:pt x="12179808" y="1261956"/>
                </a:lnTo>
                <a:lnTo>
                  <a:pt x="12179808" y="2933519"/>
                </a:lnTo>
                <a:lnTo>
                  <a:pt x="0" y="2933519"/>
                </a:lnTo>
                <a:lnTo>
                  <a:pt x="0" y="1392987"/>
                </a:lnTo>
                <a:lnTo>
                  <a:pt x="0" y="1261956"/>
                </a:lnTo>
                <a:lnTo>
                  <a:pt x="0" y="703569"/>
                </a:lnTo>
                <a:cubicBezTo>
                  <a:pt x="4768989" y="703569"/>
                  <a:pt x="5812206" y="-4505"/>
                  <a:pt x="8951169" y="21"/>
                </a:cubicBezTo>
                <a:close/>
              </a:path>
            </a:pathLst>
          </a:cu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B27C47F-B8D0-39C6-BF29-3237DF0471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25" y="746841"/>
            <a:ext cx="6385847" cy="1967563"/>
          </a:xfrm>
        </p:spPr>
        <p:txBody>
          <a:bodyPr anchor="t">
            <a:normAutofit/>
          </a:bodyPr>
          <a:lstStyle/>
          <a:p>
            <a:r>
              <a:rPr lang="en-US" sz="5000"/>
              <a:t>L</a:t>
            </a:r>
            <a:r>
              <a:rPr lang="de-CH" sz="5000" err="1"/>
              <a:t>ineare</a:t>
            </a:r>
            <a:r>
              <a:rPr lang="de-CH" sz="5000"/>
              <a:t> &amp; Logistische Regression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EF7C359-A08E-4595-FBD0-2CC8CEA43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03649" y="6215870"/>
            <a:ext cx="979151" cy="41712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E15108C-154A-4A5A-9C05-91A49A422BA7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843183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2B6A5F6-C3C2-F347-1380-353AC0033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10</a:t>
            </a:fld>
            <a:endParaRPr lang="en-US"/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1B2139BF-F867-8C91-6843-2CBF9BD11BAD}"/>
              </a:ext>
            </a:extLst>
          </p:cNvPr>
          <p:cNvSpPr txBox="1">
            <a:spLocks/>
          </p:cNvSpPr>
          <p:nvPr/>
        </p:nvSpPr>
        <p:spPr>
          <a:xfrm>
            <a:off x="678649" y="725952"/>
            <a:ext cx="10325000" cy="67256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de-CH" dirty="0"/>
          </a:p>
        </p:txBody>
      </p:sp>
      <p:sp>
        <p:nvSpPr>
          <p:cNvPr id="3" name="Gleichschenkliges Dreieck 2">
            <a:extLst>
              <a:ext uri="{FF2B5EF4-FFF2-40B4-BE49-F238E27FC236}">
                <a16:creationId xmlns:a16="http://schemas.microsoft.com/office/drawing/2014/main" id="{64D06812-A6C4-5F25-F205-C79CBE347501}"/>
              </a:ext>
            </a:extLst>
          </p:cNvPr>
          <p:cNvSpPr/>
          <p:nvPr/>
        </p:nvSpPr>
        <p:spPr>
          <a:xfrm rot="5400000">
            <a:off x="-235527" y="1603043"/>
            <a:ext cx="880162" cy="409108"/>
          </a:xfrm>
          <a:prstGeom prst="triangl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28E46656-C2DE-4599-78D7-EE849E88F5A7}"/>
              </a:ext>
            </a:extLst>
          </p:cNvPr>
          <p:cNvSpPr txBox="1">
            <a:spLocks/>
          </p:cNvSpPr>
          <p:nvPr/>
        </p:nvSpPr>
        <p:spPr>
          <a:xfrm>
            <a:off x="831049" y="878352"/>
            <a:ext cx="10325000" cy="67256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Datensatz</a:t>
            </a:r>
            <a:endParaRPr lang="de-CH" dirty="0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54932199-DF78-CB2A-434D-F3B3F02FC4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154" y="1702197"/>
            <a:ext cx="5692419" cy="3488639"/>
          </a:xfrm>
          <a:prstGeom prst="rect">
            <a:avLst/>
          </a:prstGeom>
        </p:spPr>
      </p:pic>
      <p:sp>
        <p:nvSpPr>
          <p:cNvPr id="15" name="AutoShape 2">
            <a:extLst>
              <a:ext uri="{FF2B5EF4-FFF2-40B4-BE49-F238E27FC236}">
                <a16:creationId xmlns:a16="http://schemas.microsoft.com/office/drawing/2014/main" id="{13075D7E-8237-19AF-08CD-E9FEE583B7C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/>
          </a:p>
        </p:txBody>
      </p:sp>
      <p:pic>
        <p:nvPicPr>
          <p:cNvPr id="17" name="Grafik 16">
            <a:extLst>
              <a:ext uri="{FF2B5EF4-FFF2-40B4-BE49-F238E27FC236}">
                <a16:creationId xmlns:a16="http://schemas.microsoft.com/office/drawing/2014/main" id="{5AB1423C-F8D7-2693-9A8B-B07DBDDC32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6176" y="2980137"/>
            <a:ext cx="8779109" cy="3158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44565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2B6A5F6-C3C2-F347-1380-353AC0033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11</a:t>
            </a:fld>
            <a:endParaRPr lang="en-US"/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1B2139BF-F867-8C91-6843-2CBF9BD11BAD}"/>
              </a:ext>
            </a:extLst>
          </p:cNvPr>
          <p:cNvSpPr txBox="1">
            <a:spLocks/>
          </p:cNvSpPr>
          <p:nvPr/>
        </p:nvSpPr>
        <p:spPr>
          <a:xfrm>
            <a:off x="678649" y="343285"/>
            <a:ext cx="10325000" cy="67256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de-CH" dirty="0"/>
          </a:p>
        </p:txBody>
      </p:sp>
      <p:sp>
        <p:nvSpPr>
          <p:cNvPr id="3" name="Gleichschenkliges Dreieck 2">
            <a:extLst>
              <a:ext uri="{FF2B5EF4-FFF2-40B4-BE49-F238E27FC236}">
                <a16:creationId xmlns:a16="http://schemas.microsoft.com/office/drawing/2014/main" id="{64D06812-A6C4-5F25-F205-C79CBE347501}"/>
              </a:ext>
            </a:extLst>
          </p:cNvPr>
          <p:cNvSpPr/>
          <p:nvPr/>
        </p:nvSpPr>
        <p:spPr>
          <a:xfrm rot="5400000">
            <a:off x="-235527" y="1603043"/>
            <a:ext cx="880162" cy="409108"/>
          </a:xfrm>
          <a:prstGeom prst="triangl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28E46656-C2DE-4599-78D7-EE849E88F5A7}"/>
              </a:ext>
            </a:extLst>
          </p:cNvPr>
          <p:cNvSpPr txBox="1">
            <a:spLocks/>
          </p:cNvSpPr>
          <p:nvPr/>
        </p:nvSpPr>
        <p:spPr>
          <a:xfrm>
            <a:off x="678649" y="441458"/>
            <a:ext cx="10325000" cy="67256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Zeitreihen</a:t>
            </a:r>
            <a:r>
              <a:rPr lang="en-US" dirty="0"/>
              <a:t> &amp; </a:t>
            </a:r>
            <a:r>
              <a:rPr lang="en-US" dirty="0" err="1"/>
              <a:t>Plotly</a:t>
            </a:r>
            <a:endParaRPr lang="de-CH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DB796751-A218-BB7F-B874-9C3D7D0546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943" y="1212191"/>
            <a:ext cx="6596452" cy="4952082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12B794BE-58A1-2D21-E85F-21D6E24081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7479" y="2283483"/>
            <a:ext cx="5826849" cy="4512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16145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2B6A5F6-C3C2-F347-1380-353AC0033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12</a:t>
            </a:fld>
            <a:endParaRPr lang="en-US"/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1B2139BF-F867-8C91-6843-2CBF9BD11BAD}"/>
              </a:ext>
            </a:extLst>
          </p:cNvPr>
          <p:cNvSpPr txBox="1">
            <a:spLocks/>
          </p:cNvSpPr>
          <p:nvPr/>
        </p:nvSpPr>
        <p:spPr>
          <a:xfrm>
            <a:off x="678649" y="343285"/>
            <a:ext cx="10325000" cy="67256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de-CH" dirty="0"/>
          </a:p>
        </p:txBody>
      </p:sp>
      <p:sp>
        <p:nvSpPr>
          <p:cNvPr id="3" name="Gleichschenkliges Dreieck 2">
            <a:extLst>
              <a:ext uri="{FF2B5EF4-FFF2-40B4-BE49-F238E27FC236}">
                <a16:creationId xmlns:a16="http://schemas.microsoft.com/office/drawing/2014/main" id="{64D06812-A6C4-5F25-F205-C79CBE347501}"/>
              </a:ext>
            </a:extLst>
          </p:cNvPr>
          <p:cNvSpPr/>
          <p:nvPr/>
        </p:nvSpPr>
        <p:spPr>
          <a:xfrm rot="5400000">
            <a:off x="-235527" y="1603043"/>
            <a:ext cx="880162" cy="409108"/>
          </a:xfrm>
          <a:prstGeom prst="triangl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28E46656-C2DE-4599-78D7-EE849E88F5A7}"/>
              </a:ext>
            </a:extLst>
          </p:cNvPr>
          <p:cNvSpPr txBox="1">
            <a:spLocks/>
          </p:cNvSpPr>
          <p:nvPr/>
        </p:nvSpPr>
        <p:spPr>
          <a:xfrm>
            <a:off x="678649" y="441458"/>
            <a:ext cx="10325000" cy="67256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Wechsel</a:t>
            </a:r>
            <a:r>
              <a:rPr lang="en-US" dirty="0"/>
              <a:t> </a:t>
            </a:r>
            <a:r>
              <a:rPr lang="en-US" dirty="0" err="1"/>
              <a:t>zu</a:t>
            </a:r>
            <a:r>
              <a:rPr lang="en-US" dirty="0"/>
              <a:t> HTML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50782090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2B6A5F6-C3C2-F347-1380-353AC0033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13</a:t>
            </a:fld>
            <a:endParaRPr lang="en-US"/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1B2139BF-F867-8C91-6843-2CBF9BD11BAD}"/>
              </a:ext>
            </a:extLst>
          </p:cNvPr>
          <p:cNvSpPr txBox="1">
            <a:spLocks/>
          </p:cNvSpPr>
          <p:nvPr/>
        </p:nvSpPr>
        <p:spPr>
          <a:xfrm>
            <a:off x="678649" y="725952"/>
            <a:ext cx="10325000" cy="67256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Learnings</a:t>
            </a:r>
            <a:endParaRPr lang="de-CH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E18D64F6-00DA-FAA6-4DA8-07F583ABC6C0}"/>
              </a:ext>
            </a:extLst>
          </p:cNvPr>
          <p:cNvSpPr txBox="1"/>
          <p:nvPr/>
        </p:nvSpPr>
        <p:spPr>
          <a:xfrm>
            <a:off x="678649" y="1831896"/>
            <a:ext cx="10325000" cy="36644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 sz="2400" dirty="0"/>
              <a:t>Anwendung der linearen und multiplen linearen Regression in R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 sz="2400" dirty="0"/>
              <a:t>Umgang mit Time Series Daten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 sz="2400" dirty="0"/>
              <a:t>Interaktive </a:t>
            </a:r>
            <a:r>
              <a:rPr lang="de-DE" sz="2400" dirty="0" err="1"/>
              <a:t>Plolty</a:t>
            </a:r>
            <a:r>
              <a:rPr lang="de-DE" sz="2400" dirty="0"/>
              <a:t> Visualisierungen in R erstellen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 sz="2400" dirty="0"/>
              <a:t>Teamarbeit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de-DE" sz="2400" dirty="0"/>
          </a:p>
        </p:txBody>
      </p:sp>
      <p:sp>
        <p:nvSpPr>
          <p:cNvPr id="2" name="Gleichschenkliges Dreieck 1">
            <a:extLst>
              <a:ext uri="{FF2B5EF4-FFF2-40B4-BE49-F238E27FC236}">
                <a16:creationId xmlns:a16="http://schemas.microsoft.com/office/drawing/2014/main" id="{0F50F57D-B4BC-A34C-E4D9-F954C9A35058}"/>
              </a:ext>
            </a:extLst>
          </p:cNvPr>
          <p:cNvSpPr/>
          <p:nvPr/>
        </p:nvSpPr>
        <p:spPr>
          <a:xfrm rot="5400000">
            <a:off x="-235527" y="1634039"/>
            <a:ext cx="880162" cy="409108"/>
          </a:xfrm>
          <a:prstGeom prst="triangle">
            <a:avLst/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90505075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Right Triangle 43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13B6DAC6-0186-4D62-AD69-90B9C0411E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A0297160-077C-4B0C-9F1E-6519CEDB8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1F77CDE-CC8E-40E6-8745-8D7CB6208F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83FCA172-142C-4352-A938-33B43EC3BE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253BB53B-6660-4F6B-8C3C-4EAA148CFF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921D1E67-3038-4399-8F14-244731FAE3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B9A17FB9-5481-4E6D-A157-C4A1D8F297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9B5B4D4B-6074-48B5-B7D7-5B22BDC2AD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DFE68CF5-4975-4F0E-98F8-E40F12E8FE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B63AD0D6-BFAB-41EE-A0DD-BFEB6844D1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A7EA9615-8E94-4E0C-BAF0-C52132326C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96A76D71-0BE7-402F-BF24-CB0154E2A0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8B18C09B-8FB5-4D88-B4FF-2090E7818F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3A06FA18-2473-40B2-8AE0-DEDDC5E9A3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F187746C-FE57-4160-B924-6B283B3323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D7337AAE-EB93-4FBD-9904-0366412607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D6FA7169-C5DB-4F02-935F-AA39EDA4B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A4195B93-DBB3-4197-8D91-A786D4753A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3F2FF9EB-46CC-4A22-AF8A-9D11BC9666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2631DADE-538C-4EA4-9D90-3AED82E01B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035A7E2F-77A0-48A1-A881-1A12940D8F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5AC39BAD-DB08-4260-BCE5-4E1FB09A44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468F31ED-A97B-4A9A-9F56-221FFB7A31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F362574E-3A61-4C31-915F-F541B7BE08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132BD431-3E1E-4528-AC59-5A23CE4CBA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7DE7131F-209C-4427-96DA-26E0E973EE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3283DFDB-6A1C-41B8-B590-966064699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1DA3D6B3-30E3-4C45-A709-4F775DB846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8F481924-9C4A-4A91-8AB4-D796F33D73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53787DCF-DA69-4379-94AB-C361DF3260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753DC9D9-196D-4C02-982F-935945BD57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E2AF9976-A85B-4FAC-ACA0-7B4F06D180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BFD38ACD-F4A1-4970-BE99-87B0A04829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Right Triangle 80">
            <a:extLst>
              <a:ext uri="{FF2B5EF4-FFF2-40B4-BE49-F238E27FC236}">
                <a16:creationId xmlns:a16="http://schemas.microsoft.com/office/drawing/2014/main" id="{429C64BC-8915-422E-9361-EE04C48FFD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4" y="261028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313D2A2-6DB2-21CE-9DEC-8AE5D41E7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965" y="1570239"/>
            <a:ext cx="5798932" cy="25343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9600" dirty="0"/>
              <a:t>Q &amp; A </a:t>
            </a:r>
          </a:p>
        </p:txBody>
      </p:sp>
      <p:pic>
        <p:nvPicPr>
          <p:cNvPr id="6" name="Grafik 5" descr="Fragen mit einfarbiger Füllung">
            <a:extLst>
              <a:ext uri="{FF2B5EF4-FFF2-40B4-BE49-F238E27FC236}">
                <a16:creationId xmlns:a16="http://schemas.microsoft.com/office/drawing/2014/main" id="{776CC626-84E1-D2B3-D53E-60C4866B74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76284" y="1209097"/>
            <a:ext cx="4431492" cy="4431492"/>
          </a:xfrm>
          <a:prstGeom prst="rect">
            <a:avLst/>
          </a:prstGeo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76D3243-AC80-E25F-8FE3-BADDF856E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03649" y="6215870"/>
            <a:ext cx="979151" cy="41712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E15108C-154A-4A5A-9C05-91A49A422BA7}" type="slidenum">
              <a:rPr lang="en-US" smtClean="0"/>
              <a:pPr>
                <a:spcAft>
                  <a:spcPts val="600"/>
                </a:spcAft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8537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5" name="Rectangle 8">
            <a:extLst>
              <a:ext uri="{FF2B5EF4-FFF2-40B4-BE49-F238E27FC236}">
                <a16:creationId xmlns:a16="http://schemas.microsoft.com/office/drawing/2014/main" id="{2FD1FEA2-AFB3-4160-AD46-30A8072964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14AF8D4-8E5C-4E3A-999F-1FE86654EE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A8BE230-DCEC-4180-B5D3-EA65C4A343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4034248-80AA-4C75-A898-0CBAF23E74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27431FC-0100-44D0-999E-3EF9B361E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71491DF-0796-4A80-B724-6CAAD85E57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5C3FFC75-C94A-4427-85D1-26F0028AC6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C0F1554D-792C-4554-B623-F99A47B1B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6371075-9273-4FF4-A45B-606B94306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7844A38F-298C-477B-8764-0A32E50DD6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F78CA47-3A09-4651-B57D-690F14C783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4CB69771-B806-4E29-834E-E0BBE273B8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27EE3C0-1B82-43F3-AF55-5D1D6FBF47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1898DA7-BA6E-4B4C-8139-596D59F482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F121E84-2FAA-4948-B3B3-F1FE69ED87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1C2C1AC-3864-47AA-B22A-D350A3A04E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2DFADCA4-3AD3-4D6C-81B7-259F203594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6D515CD-A4F0-4B0A-B6BB-11A2774FBB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5CB97DD1-8D17-426C-BC2A-B34FE58368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5865967-B063-41EC-85BC-A5CF90367E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BC63DB2-5B99-42B5-9B7F-826B0BD876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6B694AB-9FC1-4857-A6CD-1FEC6D183D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C42AE103-97D9-407D-BCE0-9FA4756612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730AC9FC-9BF1-4F78-B0F9-4E024D0C6D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6C77E885-6F2C-4E94-88DF-7E6BEF98AC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262840B5-21D6-4B05-802E-549F1A92A1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3B21055F-E4D5-474F-B6C7-C44BC1244B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C49B031-FD8F-422C-AA54-9FB482600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AF843B0-2A4F-4989-8B91-BDB7FECE7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90BC5B75-FAF9-427D-BD65-D37C1BF973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0BFA052-2C6E-4F70-BF95-50DAC0649E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CDD7C7F8-6562-470D-B38E-21F56B2AB2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41">
              <a:extLst>
                <a:ext uri="{FF2B5EF4-FFF2-40B4-BE49-F238E27FC236}">
                  <a16:creationId xmlns:a16="http://schemas.microsoft.com/office/drawing/2014/main" id="{06C7B2A1-F80D-4F4A-88E1-5FFB02B703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7" name="Right Triangle 43">
            <a:extLst>
              <a:ext uri="{FF2B5EF4-FFF2-40B4-BE49-F238E27FC236}">
                <a16:creationId xmlns:a16="http://schemas.microsoft.com/office/drawing/2014/main" id="{9AA2BC59-928B-43C3-B9E7-D77D4F3EE7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95947" y="1516209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9DAD9D2-6D14-8FA1-CE17-787F9B573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2"/>
            <a:ext cx="10325000" cy="67256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Datensatz</a:t>
            </a:r>
            <a:endParaRPr lang="de-CH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8EBB5DB-F20A-EFF4-2F57-4B0BDC898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03649" y="6215870"/>
            <a:ext cx="979151" cy="41712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E15108C-154A-4A5A-9C05-91A49A422BA7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95952605-34CA-2EF7-2BE7-CE108F8A234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0630" b="54640"/>
          <a:stretch/>
        </p:blipFill>
        <p:spPr>
          <a:xfrm>
            <a:off x="582566" y="1972070"/>
            <a:ext cx="10974580" cy="2983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57921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DAD9D2-6D14-8FA1-CE17-787F9B573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649" y="745237"/>
            <a:ext cx="10325000" cy="67256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Lineare</a:t>
            </a:r>
            <a:r>
              <a:rPr lang="en-US" dirty="0"/>
              <a:t> Regression</a:t>
            </a:r>
            <a:endParaRPr lang="de-CH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8EBB5DB-F20A-EFF4-2F57-4B0BDC898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03649" y="6215870"/>
            <a:ext cx="979151" cy="41712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E15108C-154A-4A5A-9C05-91A49A422BA7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BED812AF-0692-35DC-65CB-B84A5FD1C8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0268" y="3031632"/>
            <a:ext cx="6491236" cy="3081131"/>
          </a:xfrm>
          <a:prstGeom prst="rect">
            <a:avLst/>
          </a:prstGeom>
        </p:spPr>
      </p:pic>
      <p:pic>
        <p:nvPicPr>
          <p:cNvPr id="43" name="Grafik 42">
            <a:extLst>
              <a:ext uri="{FF2B5EF4-FFF2-40B4-BE49-F238E27FC236}">
                <a16:creationId xmlns:a16="http://schemas.microsoft.com/office/drawing/2014/main" id="{EF2A9DC1-3B17-660B-6434-D8D5E20D086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6316" t="793" r="20559" b="9998"/>
          <a:stretch/>
        </p:blipFill>
        <p:spPr>
          <a:xfrm>
            <a:off x="313013" y="1532096"/>
            <a:ext cx="5066663" cy="3641221"/>
          </a:xfrm>
          <a:prstGeom prst="rect">
            <a:avLst/>
          </a:prstGeom>
        </p:spPr>
      </p:pic>
      <p:sp>
        <p:nvSpPr>
          <p:cNvPr id="44" name="Textfeld 43">
            <a:extLst>
              <a:ext uri="{FF2B5EF4-FFF2-40B4-BE49-F238E27FC236}">
                <a16:creationId xmlns:a16="http://schemas.microsoft.com/office/drawing/2014/main" id="{FC6BD8F6-D5CE-E681-1D3B-CA2CD775AF47}"/>
              </a:ext>
            </a:extLst>
          </p:cNvPr>
          <p:cNvSpPr txBox="1"/>
          <p:nvPr/>
        </p:nvSpPr>
        <p:spPr>
          <a:xfrm>
            <a:off x="5978720" y="1341738"/>
            <a:ext cx="542772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/>
              <a:t>Kriterien</a:t>
            </a:r>
            <a:r>
              <a:rPr lang="en-US" sz="2000" b="1" dirty="0"/>
              <a:t> </a:t>
            </a:r>
            <a:r>
              <a:rPr lang="en-US" sz="2000" b="1" dirty="0" err="1"/>
              <a:t>Residuen</a:t>
            </a:r>
            <a:endParaRPr lang="en-US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Residuen</a:t>
            </a:r>
            <a:r>
              <a:rPr lang="en-US" sz="2000" dirty="0"/>
              <a:t> </a:t>
            </a:r>
            <a:r>
              <a:rPr lang="en-US" sz="2000" dirty="0" err="1"/>
              <a:t>sind</a:t>
            </a:r>
            <a:r>
              <a:rPr lang="en-US" sz="2000" dirty="0"/>
              <a:t> </a:t>
            </a:r>
            <a:r>
              <a:rPr lang="en-US" sz="2000" dirty="0" err="1"/>
              <a:t>unabh</a:t>
            </a:r>
            <a:r>
              <a:rPr lang="de-DE" sz="2000" dirty="0" err="1"/>
              <a:t>ängig</a:t>
            </a:r>
            <a:r>
              <a:rPr lang="de-DE" sz="2000" dirty="0"/>
              <a:t> voneinander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/>
              <a:t>Residuen haben den Erwartungswert 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/>
              <a:t>Residuen folgen einer Normalverteilung</a:t>
            </a:r>
            <a:endParaRPr lang="de-CH" sz="2000" dirty="0"/>
          </a:p>
        </p:txBody>
      </p:sp>
    </p:spTree>
    <p:extLst>
      <p:ext uri="{BB962C8B-B14F-4D97-AF65-F5344CB8AC3E}">
        <p14:creationId xmlns:p14="http://schemas.microsoft.com/office/powerpoint/2010/main" val="36618564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DAD9D2-6D14-8FA1-CE17-787F9B573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2"/>
            <a:ext cx="10325000" cy="67256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Lineare</a:t>
            </a:r>
            <a:r>
              <a:rPr lang="en-US" dirty="0"/>
              <a:t> Regression in R</a:t>
            </a:r>
            <a:endParaRPr lang="de-CH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8EBB5DB-F20A-EFF4-2F57-4B0BDC898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03649" y="6215870"/>
            <a:ext cx="979151" cy="41712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E15108C-154A-4A5A-9C05-91A49A422BA7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7361499-6664-49FA-C67E-50CCDC496F0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22555" r="-1373"/>
          <a:stretch/>
        </p:blipFill>
        <p:spPr>
          <a:xfrm>
            <a:off x="375194" y="1398512"/>
            <a:ext cx="6858000" cy="82425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" name="Freihand 8">
                <a:extLst>
                  <a:ext uri="{FF2B5EF4-FFF2-40B4-BE49-F238E27FC236}">
                    <a16:creationId xmlns:a16="http://schemas.microsoft.com/office/drawing/2014/main" id="{44716203-E68C-2412-3658-26E9215C89F9}"/>
                  </a:ext>
                </a:extLst>
              </p14:cNvPr>
              <p14:cNvContentPartPr/>
              <p14:nvPr/>
            </p14:nvContentPartPr>
            <p14:xfrm>
              <a:off x="5843990" y="4974159"/>
              <a:ext cx="360" cy="360"/>
            </p14:xfrm>
          </p:contentPart>
        </mc:Choice>
        <mc:Fallback xmlns="">
          <p:pic>
            <p:nvPicPr>
              <p:cNvPr id="9" name="Freihand 8">
                <a:extLst>
                  <a:ext uri="{FF2B5EF4-FFF2-40B4-BE49-F238E27FC236}">
                    <a16:creationId xmlns:a16="http://schemas.microsoft.com/office/drawing/2014/main" id="{44716203-E68C-2412-3658-26E9215C89F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834990" y="4965519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" name="Freihand 9">
                <a:extLst>
                  <a:ext uri="{FF2B5EF4-FFF2-40B4-BE49-F238E27FC236}">
                    <a16:creationId xmlns:a16="http://schemas.microsoft.com/office/drawing/2014/main" id="{E23A921F-4A7F-9248-3FCC-BA8AFF31EDAF}"/>
                  </a:ext>
                </a:extLst>
              </p14:cNvPr>
              <p14:cNvContentPartPr/>
              <p14:nvPr/>
            </p14:nvContentPartPr>
            <p14:xfrm>
              <a:off x="6211910" y="3876159"/>
              <a:ext cx="360" cy="360"/>
            </p14:xfrm>
          </p:contentPart>
        </mc:Choice>
        <mc:Fallback xmlns="">
          <p:pic>
            <p:nvPicPr>
              <p:cNvPr id="10" name="Freihand 9">
                <a:extLst>
                  <a:ext uri="{FF2B5EF4-FFF2-40B4-BE49-F238E27FC236}">
                    <a16:creationId xmlns:a16="http://schemas.microsoft.com/office/drawing/2014/main" id="{E23A921F-4A7F-9248-3FCC-BA8AFF31EDA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202910" y="3867159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44" name="Gruppieren 43">
            <a:extLst>
              <a:ext uri="{FF2B5EF4-FFF2-40B4-BE49-F238E27FC236}">
                <a16:creationId xmlns:a16="http://schemas.microsoft.com/office/drawing/2014/main" id="{D63B898E-4CCE-3848-3E06-B51E4FA8CA32}"/>
              </a:ext>
            </a:extLst>
          </p:cNvPr>
          <p:cNvGrpSpPr/>
          <p:nvPr/>
        </p:nvGrpSpPr>
        <p:grpSpPr>
          <a:xfrm>
            <a:off x="6206870" y="3840879"/>
            <a:ext cx="360" cy="360"/>
            <a:chOff x="6206870" y="3840879"/>
            <a:chExt cx="3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42" name="Freihand 41">
                  <a:extLst>
                    <a:ext uri="{FF2B5EF4-FFF2-40B4-BE49-F238E27FC236}">
                      <a16:creationId xmlns:a16="http://schemas.microsoft.com/office/drawing/2014/main" id="{16E9EB37-3A07-E172-5345-1320162E0E86}"/>
                    </a:ext>
                  </a:extLst>
                </p14:cNvPr>
                <p14:cNvContentPartPr/>
                <p14:nvPr/>
              </p14:nvContentPartPr>
              <p14:xfrm>
                <a:off x="6206870" y="3840879"/>
                <a:ext cx="360" cy="360"/>
              </p14:xfrm>
            </p:contentPart>
          </mc:Choice>
          <mc:Fallback xmlns="">
            <p:pic>
              <p:nvPicPr>
                <p:cNvPr id="42" name="Freihand 41">
                  <a:extLst>
                    <a:ext uri="{FF2B5EF4-FFF2-40B4-BE49-F238E27FC236}">
                      <a16:creationId xmlns:a16="http://schemas.microsoft.com/office/drawing/2014/main" id="{16E9EB37-3A07-E172-5345-1320162E0E86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197870" y="3832239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43" name="Freihand 42">
                  <a:extLst>
                    <a:ext uri="{FF2B5EF4-FFF2-40B4-BE49-F238E27FC236}">
                      <a16:creationId xmlns:a16="http://schemas.microsoft.com/office/drawing/2014/main" id="{D6696F08-97E2-B31D-990C-F9FDA7B85DC5}"/>
                    </a:ext>
                  </a:extLst>
                </p14:cNvPr>
                <p14:cNvContentPartPr/>
                <p14:nvPr/>
              </p14:nvContentPartPr>
              <p14:xfrm>
                <a:off x="6206870" y="3840879"/>
                <a:ext cx="360" cy="360"/>
              </p14:xfrm>
            </p:contentPart>
          </mc:Choice>
          <mc:Fallback xmlns="">
            <p:pic>
              <p:nvPicPr>
                <p:cNvPr id="43" name="Freihand 42">
                  <a:extLst>
                    <a:ext uri="{FF2B5EF4-FFF2-40B4-BE49-F238E27FC236}">
                      <a16:creationId xmlns:a16="http://schemas.microsoft.com/office/drawing/2014/main" id="{D6696F08-97E2-B31D-990C-F9FDA7B85DC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197870" y="3832239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" name="Gruppieren 47">
            <a:extLst>
              <a:ext uri="{FF2B5EF4-FFF2-40B4-BE49-F238E27FC236}">
                <a16:creationId xmlns:a16="http://schemas.microsoft.com/office/drawing/2014/main" id="{0CD0117F-3792-B490-CB87-6CAA7EC1388B}"/>
              </a:ext>
            </a:extLst>
          </p:cNvPr>
          <p:cNvGrpSpPr/>
          <p:nvPr/>
        </p:nvGrpSpPr>
        <p:grpSpPr>
          <a:xfrm>
            <a:off x="8457950" y="4079559"/>
            <a:ext cx="360" cy="360"/>
            <a:chOff x="8457950" y="4079559"/>
            <a:chExt cx="3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45" name="Freihand 44">
                  <a:extLst>
                    <a:ext uri="{FF2B5EF4-FFF2-40B4-BE49-F238E27FC236}">
                      <a16:creationId xmlns:a16="http://schemas.microsoft.com/office/drawing/2014/main" id="{A4A6354F-C87A-FDF5-9A92-1EEA39D2ED93}"/>
                    </a:ext>
                  </a:extLst>
                </p14:cNvPr>
                <p14:cNvContentPartPr/>
                <p14:nvPr/>
              </p14:nvContentPartPr>
              <p14:xfrm>
                <a:off x="8457950" y="4079559"/>
                <a:ext cx="360" cy="360"/>
              </p14:xfrm>
            </p:contentPart>
          </mc:Choice>
          <mc:Fallback xmlns="">
            <p:pic>
              <p:nvPicPr>
                <p:cNvPr id="45" name="Freihand 44">
                  <a:extLst>
                    <a:ext uri="{FF2B5EF4-FFF2-40B4-BE49-F238E27FC236}">
                      <a16:creationId xmlns:a16="http://schemas.microsoft.com/office/drawing/2014/main" id="{A4A6354F-C87A-FDF5-9A92-1EEA39D2ED9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448950" y="4070919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46" name="Freihand 45">
                  <a:extLst>
                    <a:ext uri="{FF2B5EF4-FFF2-40B4-BE49-F238E27FC236}">
                      <a16:creationId xmlns:a16="http://schemas.microsoft.com/office/drawing/2014/main" id="{4C2F5296-7653-9713-FF7F-A18251747F44}"/>
                    </a:ext>
                  </a:extLst>
                </p14:cNvPr>
                <p14:cNvContentPartPr/>
                <p14:nvPr/>
              </p14:nvContentPartPr>
              <p14:xfrm>
                <a:off x="8457950" y="4079559"/>
                <a:ext cx="360" cy="360"/>
              </p14:xfrm>
            </p:contentPart>
          </mc:Choice>
          <mc:Fallback xmlns="">
            <p:pic>
              <p:nvPicPr>
                <p:cNvPr id="46" name="Freihand 45">
                  <a:extLst>
                    <a:ext uri="{FF2B5EF4-FFF2-40B4-BE49-F238E27FC236}">
                      <a16:creationId xmlns:a16="http://schemas.microsoft.com/office/drawing/2014/main" id="{4C2F5296-7653-9713-FF7F-A18251747F44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448950" y="4070919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47" name="Freihand 46">
                <a:extLst>
                  <a:ext uri="{FF2B5EF4-FFF2-40B4-BE49-F238E27FC236}">
                    <a16:creationId xmlns:a16="http://schemas.microsoft.com/office/drawing/2014/main" id="{28208169-90FB-8F88-45C8-65B1CC9C272E}"/>
                  </a:ext>
                </a:extLst>
              </p14:cNvPr>
              <p14:cNvContentPartPr/>
              <p14:nvPr/>
            </p14:nvContentPartPr>
            <p14:xfrm>
              <a:off x="775190" y="3408879"/>
              <a:ext cx="360" cy="360"/>
            </p14:xfrm>
          </p:contentPart>
        </mc:Choice>
        <mc:Fallback xmlns="">
          <p:pic>
            <p:nvPicPr>
              <p:cNvPr id="47" name="Freihand 46">
                <a:extLst>
                  <a:ext uri="{FF2B5EF4-FFF2-40B4-BE49-F238E27FC236}">
                    <a16:creationId xmlns:a16="http://schemas.microsoft.com/office/drawing/2014/main" id="{28208169-90FB-8F88-45C8-65B1CC9C272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66190" y="3399879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50" name="Grafik 49">
            <a:extLst>
              <a:ext uri="{FF2B5EF4-FFF2-40B4-BE49-F238E27FC236}">
                <a16:creationId xmlns:a16="http://schemas.microsoft.com/office/drawing/2014/main" id="{FD65AFF9-F585-B3AE-CA43-208B85B3029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445992" y="2345125"/>
            <a:ext cx="6858000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88856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DAD9D2-6D14-8FA1-CE17-787F9B573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2"/>
            <a:ext cx="10325000" cy="67256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Hypothese</a:t>
            </a:r>
            <a:endParaRPr lang="de-CH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8EBB5DB-F20A-EFF4-2F57-4B0BDC898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03649" y="6215870"/>
            <a:ext cx="979151" cy="41712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E15108C-154A-4A5A-9C05-91A49A422BA7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3EBAEFD8-8C27-06E7-8786-A2EF598DE7CA}"/>
              </a:ext>
            </a:extLst>
          </p:cNvPr>
          <p:cNvSpPr txBox="1"/>
          <p:nvPr/>
        </p:nvSpPr>
        <p:spPr>
          <a:xfrm>
            <a:off x="645512" y="1720840"/>
            <a:ext cx="10826052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b="1" dirty="0"/>
              <a:t>1. Sales ist abhängig von Income/Advertising/Population. (Lineare Regression)</a:t>
            </a:r>
          </a:p>
          <a:p>
            <a:endParaRPr lang="de-CH" dirty="0"/>
          </a:p>
          <a:p>
            <a:r>
              <a:rPr lang="de-CH" dirty="0"/>
              <a:t>2. Die Differenz von </a:t>
            </a:r>
            <a:r>
              <a:rPr lang="de-CH" dirty="0" err="1"/>
              <a:t>Comprice</a:t>
            </a:r>
            <a:r>
              <a:rPr lang="de-CH" dirty="0"/>
              <a:t> und Price hat einen Einfluss auf den Verkauf. (Lineare Regression)</a:t>
            </a:r>
          </a:p>
          <a:p>
            <a:endParaRPr lang="de-CH" dirty="0"/>
          </a:p>
          <a:p>
            <a:r>
              <a:rPr lang="de-CH" dirty="0"/>
              <a:t>3. Sales lässt sich durch die Verwendung von mehreren Features zuverlässiger vorhersagen. (Multiple Lineare Regression)</a:t>
            </a:r>
          </a:p>
          <a:p>
            <a:endParaRPr lang="de-CH" dirty="0"/>
          </a:p>
          <a:p>
            <a:r>
              <a:rPr lang="de-CH" dirty="0"/>
              <a:t>4. Bewohner von urbanen Regionen kaufen weniger Kindersitze als Bürger ländlicher Regionen. (Logistische Regression)</a:t>
            </a:r>
          </a:p>
        </p:txBody>
      </p:sp>
    </p:spTree>
    <p:extLst>
      <p:ext uri="{BB962C8B-B14F-4D97-AF65-F5344CB8AC3E}">
        <p14:creationId xmlns:p14="http://schemas.microsoft.com/office/powerpoint/2010/main" val="402491588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42348C-C943-DC46-07E3-A86B4A563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10325000" cy="740071"/>
          </a:xfrm>
        </p:spPr>
        <p:txBody>
          <a:bodyPr>
            <a:normAutofit fontScale="90000"/>
          </a:bodyPr>
          <a:lstStyle/>
          <a:p>
            <a:r>
              <a:rPr lang="de-DE" dirty="0"/>
              <a:t>Auswertung Hypothese 1</a:t>
            </a:r>
            <a:endParaRPr lang="de-CH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93B8FA3-B1F0-E031-2978-4430C2EFC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6</a:t>
            </a:fld>
            <a:endParaRPr lang="en-US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6EE440BC-659B-582D-4989-728D18FDC0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51" y="1466022"/>
            <a:ext cx="5297557" cy="3223666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4BA5C352-FD78-D1E8-26DF-D3538CB3E0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1773" y="3436980"/>
            <a:ext cx="4939540" cy="2778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88142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DAD9D2-6D14-8FA1-CE17-787F9B573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649" y="725952"/>
            <a:ext cx="10325000" cy="67256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Hypothese</a:t>
            </a:r>
            <a:endParaRPr lang="de-CH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8EBB5DB-F20A-EFF4-2F57-4B0BDC898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03649" y="6215870"/>
            <a:ext cx="979151" cy="41712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E15108C-154A-4A5A-9C05-91A49A422BA7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3EBAEFD8-8C27-06E7-8786-A2EF598DE7CA}"/>
              </a:ext>
            </a:extLst>
          </p:cNvPr>
          <p:cNvSpPr txBox="1"/>
          <p:nvPr/>
        </p:nvSpPr>
        <p:spPr>
          <a:xfrm>
            <a:off x="645512" y="1720840"/>
            <a:ext cx="10826052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dirty="0"/>
              <a:t>1. Sales ist abhängig von Income/Advertising/Population. (Lineare Regression)</a:t>
            </a:r>
          </a:p>
          <a:p>
            <a:endParaRPr lang="de-CH" dirty="0"/>
          </a:p>
          <a:p>
            <a:r>
              <a:rPr lang="de-CH" dirty="0"/>
              <a:t>2. Die Differenz von </a:t>
            </a:r>
            <a:r>
              <a:rPr lang="de-CH" dirty="0" err="1"/>
              <a:t>Comprice</a:t>
            </a:r>
            <a:r>
              <a:rPr lang="de-CH" dirty="0"/>
              <a:t> und Price hat einen Einfluss auf den Verkauf. (Lineare Regression)</a:t>
            </a:r>
          </a:p>
          <a:p>
            <a:endParaRPr lang="de-CH" dirty="0"/>
          </a:p>
          <a:p>
            <a:r>
              <a:rPr lang="de-CH" b="1" dirty="0"/>
              <a:t>3. Sales lässt sich durch die Verwendung von mehreren Features zuverlässiger vorhersagen. (Multiple Lineare Regression)</a:t>
            </a:r>
          </a:p>
          <a:p>
            <a:endParaRPr lang="de-CH" dirty="0"/>
          </a:p>
          <a:p>
            <a:r>
              <a:rPr lang="de-CH" dirty="0"/>
              <a:t>4. Bewohner von urbanen Regionen kaufen weniger Kindersitze als Bürger ländlicher Regionen. (Logistische Regression)</a:t>
            </a:r>
          </a:p>
        </p:txBody>
      </p:sp>
    </p:spTree>
    <p:extLst>
      <p:ext uri="{BB962C8B-B14F-4D97-AF65-F5344CB8AC3E}">
        <p14:creationId xmlns:p14="http://schemas.microsoft.com/office/powerpoint/2010/main" val="270825820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42348C-C943-DC46-07E3-A86B4A563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10325000" cy="740071"/>
          </a:xfrm>
        </p:spPr>
        <p:txBody>
          <a:bodyPr>
            <a:normAutofit fontScale="90000"/>
          </a:bodyPr>
          <a:lstStyle/>
          <a:p>
            <a:r>
              <a:rPr lang="de-DE" dirty="0"/>
              <a:t>Auswertung Hypothese 3</a:t>
            </a:r>
            <a:endParaRPr lang="de-CH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93B8FA3-B1F0-E031-2978-4430C2EFC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8</a:t>
            </a:fld>
            <a:endParaRPr lang="en-US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B2410E1-8556-EDFF-B64C-0260DCE242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910" y="1991330"/>
            <a:ext cx="5846967" cy="4051662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5157716F-2562-FE19-432B-64C4CEFADA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4013" y="1466023"/>
            <a:ext cx="4549335" cy="2383890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13BA2DD2-360E-B755-3383-DAE1D0CB9E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90854" y="4017161"/>
            <a:ext cx="3992494" cy="2500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08645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4E1EF4E8-5513-4BF5-BC41-04645281C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26" name="Picture 2" descr="Ab Zürich oder Luzern: 2-tägige Jungfraujoch-Tour - Zürich - Guidle">
            <a:extLst>
              <a:ext uri="{FF2B5EF4-FFF2-40B4-BE49-F238E27FC236}">
                <a16:creationId xmlns:a16="http://schemas.microsoft.com/office/drawing/2014/main" id="{1B20DB04-CC2A-57FF-B244-913ADF0FEB6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7555" b="16003"/>
          <a:stretch/>
        </p:blipFill>
        <p:spPr bwMode="auto">
          <a:xfrm>
            <a:off x="16614" y="-1"/>
            <a:ext cx="12158454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90" name="Group 1032">
            <a:extLst>
              <a:ext uri="{FF2B5EF4-FFF2-40B4-BE49-F238E27FC236}">
                <a16:creationId xmlns:a16="http://schemas.microsoft.com/office/drawing/2014/main" id="{88ABB63B-B6EE-43AF-9C37-0924518E53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034" name="Straight Connector 1033">
              <a:extLst>
                <a:ext uri="{FF2B5EF4-FFF2-40B4-BE49-F238E27FC236}">
                  <a16:creationId xmlns:a16="http://schemas.microsoft.com/office/drawing/2014/main" id="{CB7E45DC-7AC9-4A43-B52C-78D9531B8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5" name="Straight Connector 1034">
              <a:extLst>
                <a:ext uri="{FF2B5EF4-FFF2-40B4-BE49-F238E27FC236}">
                  <a16:creationId xmlns:a16="http://schemas.microsoft.com/office/drawing/2014/main" id="{2543D79A-4328-45EF-A428-FC665CB50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6" name="Straight Connector 1035">
              <a:extLst>
                <a:ext uri="{FF2B5EF4-FFF2-40B4-BE49-F238E27FC236}">
                  <a16:creationId xmlns:a16="http://schemas.microsoft.com/office/drawing/2014/main" id="{0804AB2D-9BA7-48D7-AFC0-D368F3B768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7" name="Straight Connector 1036">
              <a:extLst>
                <a:ext uri="{FF2B5EF4-FFF2-40B4-BE49-F238E27FC236}">
                  <a16:creationId xmlns:a16="http://schemas.microsoft.com/office/drawing/2014/main" id="{ED26FBC9-30B7-4D26-AF30-4BA8719F30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8" name="Straight Connector 1037">
              <a:extLst>
                <a:ext uri="{FF2B5EF4-FFF2-40B4-BE49-F238E27FC236}">
                  <a16:creationId xmlns:a16="http://schemas.microsoft.com/office/drawing/2014/main" id="{EB5A0212-58CB-4A88-83F7-FD0BBBF1ED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9" name="Straight Connector 1038">
              <a:extLst>
                <a:ext uri="{FF2B5EF4-FFF2-40B4-BE49-F238E27FC236}">
                  <a16:creationId xmlns:a16="http://schemas.microsoft.com/office/drawing/2014/main" id="{766733B5-84D5-4202-859D-5A322504EE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0" name="Straight Connector 1039">
              <a:extLst>
                <a:ext uri="{FF2B5EF4-FFF2-40B4-BE49-F238E27FC236}">
                  <a16:creationId xmlns:a16="http://schemas.microsoft.com/office/drawing/2014/main" id="{020F393D-8F55-493E-A0AB-C04E63D242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1" name="Straight Connector 1040">
              <a:extLst>
                <a:ext uri="{FF2B5EF4-FFF2-40B4-BE49-F238E27FC236}">
                  <a16:creationId xmlns:a16="http://schemas.microsoft.com/office/drawing/2014/main" id="{B6150823-0FA6-4C5F-8052-B5E795D1B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2" name="Straight Connector 1041">
              <a:extLst>
                <a:ext uri="{FF2B5EF4-FFF2-40B4-BE49-F238E27FC236}">
                  <a16:creationId xmlns:a16="http://schemas.microsoft.com/office/drawing/2014/main" id="{1FE80E66-FB82-48F1-AC3B-98B532D54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3" name="Straight Connector 1042">
              <a:extLst>
                <a:ext uri="{FF2B5EF4-FFF2-40B4-BE49-F238E27FC236}">
                  <a16:creationId xmlns:a16="http://schemas.microsoft.com/office/drawing/2014/main" id="{59863583-0ECD-4F7A-B751-43B12C75CB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4" name="Straight Connector 1043">
              <a:extLst>
                <a:ext uri="{FF2B5EF4-FFF2-40B4-BE49-F238E27FC236}">
                  <a16:creationId xmlns:a16="http://schemas.microsoft.com/office/drawing/2014/main" id="{16F49142-3C77-4864-BACD-DCB993CA06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5" name="Straight Connector 1044">
              <a:extLst>
                <a:ext uri="{FF2B5EF4-FFF2-40B4-BE49-F238E27FC236}">
                  <a16:creationId xmlns:a16="http://schemas.microsoft.com/office/drawing/2014/main" id="{145D06CF-A107-4909-A09D-67FDDF4C22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6" name="Straight Connector 1045">
              <a:extLst>
                <a:ext uri="{FF2B5EF4-FFF2-40B4-BE49-F238E27FC236}">
                  <a16:creationId xmlns:a16="http://schemas.microsoft.com/office/drawing/2014/main" id="{0FBDE9B1-0BD3-4397-9FF4-7C3203885D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7" name="Straight Connector 1046">
              <a:extLst>
                <a:ext uri="{FF2B5EF4-FFF2-40B4-BE49-F238E27FC236}">
                  <a16:creationId xmlns:a16="http://schemas.microsoft.com/office/drawing/2014/main" id="{E1A02805-216D-43C5-A768-1836DD2243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8" name="Straight Connector 1047">
              <a:extLst>
                <a:ext uri="{FF2B5EF4-FFF2-40B4-BE49-F238E27FC236}">
                  <a16:creationId xmlns:a16="http://schemas.microsoft.com/office/drawing/2014/main" id="{90B017B1-1B97-4EC7-ABC8-9636A34745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9" name="Straight Connector 1048">
              <a:extLst>
                <a:ext uri="{FF2B5EF4-FFF2-40B4-BE49-F238E27FC236}">
                  <a16:creationId xmlns:a16="http://schemas.microsoft.com/office/drawing/2014/main" id="{0E48FD6E-B77B-43DA-94E2-2478501EDD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0" name="Straight Connector 1049">
              <a:extLst>
                <a:ext uri="{FF2B5EF4-FFF2-40B4-BE49-F238E27FC236}">
                  <a16:creationId xmlns:a16="http://schemas.microsoft.com/office/drawing/2014/main" id="{4AB14AB7-76CD-4FBF-AF73-A1A32AE782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1" name="Straight Connector 1050">
              <a:extLst>
                <a:ext uri="{FF2B5EF4-FFF2-40B4-BE49-F238E27FC236}">
                  <a16:creationId xmlns:a16="http://schemas.microsoft.com/office/drawing/2014/main" id="{93E5C242-AF46-4E5E-9FD6-29B7F9689A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2" name="Straight Connector 1051">
              <a:extLst>
                <a:ext uri="{FF2B5EF4-FFF2-40B4-BE49-F238E27FC236}">
                  <a16:creationId xmlns:a16="http://schemas.microsoft.com/office/drawing/2014/main" id="{391D4E89-05DE-483F-8F2E-39D93202C2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3" name="Straight Connector 1052">
              <a:extLst>
                <a:ext uri="{FF2B5EF4-FFF2-40B4-BE49-F238E27FC236}">
                  <a16:creationId xmlns:a16="http://schemas.microsoft.com/office/drawing/2014/main" id="{F6B02D5B-D04D-4A2C-A5CF-91D1534290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4" name="Straight Connector 1053">
              <a:extLst>
                <a:ext uri="{FF2B5EF4-FFF2-40B4-BE49-F238E27FC236}">
                  <a16:creationId xmlns:a16="http://schemas.microsoft.com/office/drawing/2014/main" id="{568FE945-F3C5-445E-B906-FC9FAF7347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5" name="Straight Connector 1054">
              <a:extLst>
                <a:ext uri="{FF2B5EF4-FFF2-40B4-BE49-F238E27FC236}">
                  <a16:creationId xmlns:a16="http://schemas.microsoft.com/office/drawing/2014/main" id="{9AF4C4E0-F9C9-45B0-8B83-5C344A71B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6" name="Straight Connector 1055">
              <a:extLst>
                <a:ext uri="{FF2B5EF4-FFF2-40B4-BE49-F238E27FC236}">
                  <a16:creationId xmlns:a16="http://schemas.microsoft.com/office/drawing/2014/main" id="{DD05AC98-1440-4ED3-BBDF-BC89F248F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7" name="Straight Connector 1056">
              <a:extLst>
                <a:ext uri="{FF2B5EF4-FFF2-40B4-BE49-F238E27FC236}">
                  <a16:creationId xmlns:a16="http://schemas.microsoft.com/office/drawing/2014/main" id="{A9C04193-7AC6-475B-ABF0-124F26E6B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8" name="Straight Connector 1057">
              <a:extLst>
                <a:ext uri="{FF2B5EF4-FFF2-40B4-BE49-F238E27FC236}">
                  <a16:creationId xmlns:a16="http://schemas.microsoft.com/office/drawing/2014/main" id="{8C3C8E23-341E-40F3-BF1F-ECC8CA8F04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9" name="Straight Connector 1058">
              <a:extLst>
                <a:ext uri="{FF2B5EF4-FFF2-40B4-BE49-F238E27FC236}">
                  <a16:creationId xmlns:a16="http://schemas.microsoft.com/office/drawing/2014/main" id="{0378643A-EADF-4EB2-9D39-FA294DFBFE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0" name="Straight Connector 1059">
              <a:extLst>
                <a:ext uri="{FF2B5EF4-FFF2-40B4-BE49-F238E27FC236}">
                  <a16:creationId xmlns:a16="http://schemas.microsoft.com/office/drawing/2014/main" id="{8F93D56A-A28E-4201-8293-D716906D71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1" name="Straight Connector 1060">
              <a:extLst>
                <a:ext uri="{FF2B5EF4-FFF2-40B4-BE49-F238E27FC236}">
                  <a16:creationId xmlns:a16="http://schemas.microsoft.com/office/drawing/2014/main" id="{70AA7744-5CCA-46B9-8B10-AD632C2D7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2" name="Straight Connector 1061">
              <a:extLst>
                <a:ext uri="{FF2B5EF4-FFF2-40B4-BE49-F238E27FC236}">
                  <a16:creationId xmlns:a16="http://schemas.microsoft.com/office/drawing/2014/main" id="{BEEA2F9D-20BE-49EA-8282-486B36601D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3" name="Straight Connector 1062">
              <a:extLst>
                <a:ext uri="{FF2B5EF4-FFF2-40B4-BE49-F238E27FC236}">
                  <a16:creationId xmlns:a16="http://schemas.microsoft.com/office/drawing/2014/main" id="{8AD57988-A54E-4C9B-BB33-50A03DB63B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4" name="Straight Connector 1063">
              <a:extLst>
                <a:ext uri="{FF2B5EF4-FFF2-40B4-BE49-F238E27FC236}">
                  <a16:creationId xmlns:a16="http://schemas.microsoft.com/office/drawing/2014/main" id="{520EEE2B-368D-4BA2-93F7-3B41F0C937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91" name="Freeform: Shape 1065">
            <a:extLst>
              <a:ext uri="{FF2B5EF4-FFF2-40B4-BE49-F238E27FC236}">
                <a16:creationId xmlns:a16="http://schemas.microsoft.com/office/drawing/2014/main" id="{83C375E8-F6F8-46A9-AAA9-EDE318CADC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6214" y="-1"/>
            <a:ext cx="12198214" cy="3276600"/>
          </a:xfrm>
          <a:custGeom>
            <a:avLst/>
            <a:gdLst>
              <a:gd name="connsiteX0" fmla="*/ 8951169 w 12179808"/>
              <a:gd name="connsiteY0" fmla="*/ 21 h 2933519"/>
              <a:gd name="connsiteX1" fmla="*/ 11653845 w 12179808"/>
              <a:gd name="connsiteY1" fmla="*/ 146056 h 2933519"/>
              <a:gd name="connsiteX2" fmla="*/ 12178450 w 12179808"/>
              <a:gd name="connsiteY2" fmla="*/ 199538 h 2933519"/>
              <a:gd name="connsiteX3" fmla="*/ 12178450 w 12179808"/>
              <a:gd name="connsiteY3" fmla="*/ 1261956 h 2933519"/>
              <a:gd name="connsiteX4" fmla="*/ 12179808 w 12179808"/>
              <a:gd name="connsiteY4" fmla="*/ 1261956 h 2933519"/>
              <a:gd name="connsiteX5" fmla="*/ 12179808 w 12179808"/>
              <a:gd name="connsiteY5" fmla="*/ 2933519 h 2933519"/>
              <a:gd name="connsiteX6" fmla="*/ 0 w 12179808"/>
              <a:gd name="connsiteY6" fmla="*/ 2933519 h 2933519"/>
              <a:gd name="connsiteX7" fmla="*/ 0 w 12179808"/>
              <a:gd name="connsiteY7" fmla="*/ 1392987 h 2933519"/>
              <a:gd name="connsiteX8" fmla="*/ 0 w 12179808"/>
              <a:gd name="connsiteY8" fmla="*/ 1261956 h 2933519"/>
              <a:gd name="connsiteX9" fmla="*/ 0 w 12179808"/>
              <a:gd name="connsiteY9" fmla="*/ 703569 h 2933519"/>
              <a:gd name="connsiteX10" fmla="*/ 8951169 w 12179808"/>
              <a:gd name="connsiteY10" fmla="*/ 21 h 2933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79808" h="2933519">
                <a:moveTo>
                  <a:pt x="8951169" y="21"/>
                </a:moveTo>
                <a:cubicBezTo>
                  <a:pt x="9704520" y="1107"/>
                  <a:pt x="10578586" y="43239"/>
                  <a:pt x="11653845" y="146056"/>
                </a:cubicBezTo>
                <a:lnTo>
                  <a:pt x="12178450" y="199538"/>
                </a:lnTo>
                <a:lnTo>
                  <a:pt x="12178450" y="1261956"/>
                </a:lnTo>
                <a:lnTo>
                  <a:pt x="12179808" y="1261956"/>
                </a:lnTo>
                <a:lnTo>
                  <a:pt x="12179808" y="2933519"/>
                </a:lnTo>
                <a:lnTo>
                  <a:pt x="0" y="2933519"/>
                </a:lnTo>
                <a:lnTo>
                  <a:pt x="0" y="1392987"/>
                </a:lnTo>
                <a:lnTo>
                  <a:pt x="0" y="1261956"/>
                </a:lnTo>
                <a:lnTo>
                  <a:pt x="0" y="703569"/>
                </a:lnTo>
                <a:cubicBezTo>
                  <a:pt x="4768989" y="703569"/>
                  <a:pt x="5812206" y="-4505"/>
                  <a:pt x="8951169" y="21"/>
                </a:cubicBezTo>
                <a:close/>
              </a:path>
            </a:pathLst>
          </a:cu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B27C47F-B8D0-39C6-BF29-3237DF0471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25" y="746841"/>
            <a:ext cx="6385847" cy="1967563"/>
          </a:xfrm>
        </p:spPr>
        <p:txBody>
          <a:bodyPr anchor="t">
            <a:normAutofit/>
          </a:bodyPr>
          <a:lstStyle/>
          <a:p>
            <a:r>
              <a:rPr lang="en-US" dirty="0" err="1"/>
              <a:t>Zeitreihen</a:t>
            </a:r>
            <a:r>
              <a:rPr lang="en-US" dirty="0"/>
              <a:t> &amp;</a:t>
            </a:r>
            <a:br>
              <a:rPr lang="en-US" dirty="0"/>
            </a:br>
            <a:r>
              <a:rPr lang="en-US" dirty="0" err="1"/>
              <a:t>Plotly</a:t>
            </a:r>
            <a:endParaRPr lang="de-CH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EF7C359-A08E-4595-FBD0-2CC8CEA43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03649" y="6215870"/>
            <a:ext cx="979151" cy="41712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E15108C-154A-4A5A-9C05-91A49A422BA7}" type="slidenum">
              <a:rPr lang="en-US" smtClean="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9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987464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CosineVTI">
  <a:themeElements>
    <a:clrScheme name="AnalogousFromDarkSeedLeftStep">
      <a:dk1>
        <a:srgbClr val="000000"/>
      </a:dk1>
      <a:lt1>
        <a:srgbClr val="FFFFFF"/>
      </a:lt1>
      <a:dk2>
        <a:srgbClr val="223C2C"/>
      </a:dk2>
      <a:lt2>
        <a:srgbClr val="E8E2E2"/>
      </a:lt2>
      <a:accent1>
        <a:srgbClr val="21B2B9"/>
      </a:accent1>
      <a:accent2>
        <a:srgbClr val="14B87C"/>
      </a:accent2>
      <a:accent3>
        <a:srgbClr val="21BA42"/>
      </a:accent3>
      <a:accent4>
        <a:srgbClr val="35B914"/>
      </a:accent4>
      <a:accent5>
        <a:srgbClr val="7AB11F"/>
      </a:accent5>
      <a:accent6>
        <a:srgbClr val="AAA512"/>
      </a:accent6>
      <a:hlink>
        <a:srgbClr val="5A8E2F"/>
      </a:hlink>
      <a:folHlink>
        <a:srgbClr val="7F7F7F"/>
      </a:folHlink>
    </a:clrScheme>
    <a:fontScheme name="Custom 50">
      <a:majorFont>
        <a:latin typeface="Grandview"/>
        <a:ea typeface=""/>
        <a:cs typeface=""/>
      </a:majorFont>
      <a:minorFont>
        <a:latin typeface="Grandvie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ineVTI" id="{4F4449D5-5E9D-4D83-9E2A-939F9CF20276}" vid="{03166EA1-370F-4321-A61E-8851365B4312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413</Words>
  <Application>Microsoft Office PowerPoint</Application>
  <PresentationFormat>Breitbild</PresentationFormat>
  <Paragraphs>85</Paragraphs>
  <Slides>14</Slides>
  <Notes>14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9" baseType="lpstr">
      <vt:lpstr>Arial</vt:lpstr>
      <vt:lpstr>Calibri</vt:lpstr>
      <vt:lpstr>Grandview</vt:lpstr>
      <vt:lpstr>Wingdings</vt:lpstr>
      <vt:lpstr>CosineVTI</vt:lpstr>
      <vt:lpstr>Lineare &amp; Logistische Regression</vt:lpstr>
      <vt:lpstr>Datensatz</vt:lpstr>
      <vt:lpstr>Lineare Regression</vt:lpstr>
      <vt:lpstr>Lineare Regression in R</vt:lpstr>
      <vt:lpstr>Hypothese</vt:lpstr>
      <vt:lpstr>Auswertung Hypothese 1</vt:lpstr>
      <vt:lpstr>Hypothese</vt:lpstr>
      <vt:lpstr>Auswertung Hypothese 3</vt:lpstr>
      <vt:lpstr>Zeitreihen &amp; Plotly</vt:lpstr>
      <vt:lpstr>PowerPoint-Präsentation</vt:lpstr>
      <vt:lpstr>PowerPoint-Präsentation</vt:lpstr>
      <vt:lpstr>PowerPoint-Präsentation</vt:lpstr>
      <vt:lpstr>PowerPoint-Präsentation</vt:lpstr>
      <vt:lpstr>Q &amp; A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Daten zum Kraftstoffverbrauch</dc:title>
  <dc:creator>Si Ben Tran (s)</dc:creator>
  <cp:lastModifiedBy>Si Ben Tran (s)</cp:lastModifiedBy>
  <cp:revision>19</cp:revision>
  <dcterms:created xsi:type="dcterms:W3CDTF">2022-08-10T21:55:30Z</dcterms:created>
  <dcterms:modified xsi:type="dcterms:W3CDTF">2022-12-10T21:33:10Z</dcterms:modified>
</cp:coreProperties>
</file>