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166" autoAdjust="0"/>
  </p:normalViewPr>
  <p:slideViewPr>
    <p:cSldViewPr snapToGrid="0">
      <p:cViewPr varScale="1">
        <p:scale>
          <a:sx n="69" d="100"/>
          <a:sy n="69" d="100"/>
        </p:scale>
        <p:origin x="161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44:46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44:46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44:47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44:47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  <inkml:trace contextRef="#ctx0" brushRef="#br0" timeOffset="1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44:48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44:49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44:49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B3BCE-2401-4D6F-B9EB-BDDE7828DBAA}" type="datetimeFigureOut">
              <a:rPr lang="de-CH" smtClean="0"/>
              <a:t>03.11.2022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20913-15AF-4DD2-9906-F569B6C1DC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5903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2428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Das ist </a:t>
            </a:r>
            <a:r>
              <a:rPr lang="de-CH"/>
              <a:t>der Datensatz von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6042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872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30C4-E09B-4403-A941-6895AC0AAD56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1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8ACE-2899-43DA-9D0D-21A353FCCCDA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8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7668-1573-4585-91CB-32693C532F36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7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E289-B482-469D-AD20-AE957C7162E3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1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5AD4-D255-41C8-9093-09204E4BCD69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3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956C-5DF7-4A40-B932-E8D8CBE05931}" type="datetime1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4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48DBE806-B4BE-4002-97E4-4C18ADB0A2EF}" type="datetime1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5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82E8-16C3-4150-B73E-9C89B43DF22A}" type="datetime1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8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A27A-4FCC-4397-9A1E-FE0E0A5688E9}" type="datetime1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1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95F5-4B41-472F-879B-995FCF8AABEA}" type="datetime1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6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8630-5088-4F20-B480-189B2929B20B}" type="datetime1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1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57FC3-2AE1-4B01-9714-343BDFC54610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39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5" Type="http://schemas.openxmlformats.org/officeDocument/2006/relationships/customXml" Target="../ink/ink2.xml"/><Relationship Id="rId10" Type="http://schemas.openxmlformats.org/officeDocument/2006/relationships/customXml" Target="../ink/ink6.xml"/><Relationship Id="rId4" Type="http://schemas.openxmlformats.org/officeDocument/2006/relationships/image" Target="../media/image6.png"/><Relationship Id="rId9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Ein Bild, das Ausstechform, Vektorgrafiken, Brille enthält.&#10;&#10;Automatisch generierte Beschreibung">
            <a:extLst>
              <a:ext uri="{FF2B5EF4-FFF2-40B4-BE49-F238E27FC236}">
                <a16:creationId xmlns:a16="http://schemas.microsoft.com/office/drawing/2014/main" id="{26EF1706-88CD-4A21-6A0A-161787634A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9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88ABB63B-B6EE-43AF-9C37-0924518E5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B7E45DC-7AC9-4A43-B52C-78D9531B8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543D79A-4328-45EF-A428-FC665CB50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804AB2D-9BA7-48D7-AFC0-D368F3B76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26FBC9-30B7-4D26-AF30-4BA8719F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B5A0212-58CB-4A88-83F7-FD0BBBF1E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66733B5-84D5-4202-859D-5A322504E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20F393D-8F55-493E-A0AB-C04E63D24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150823-0FA6-4C5F-8052-B5E795D1B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FE80E66-FB82-48F1-AC3B-98B532D54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9863583-0ECD-4F7A-B751-43B12C75C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6F49142-3C77-4864-BACD-DCB993CA0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45D06CF-A107-4909-A09D-67FDDF4C2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FBDE9B1-0BD3-4397-9FF4-7C3203885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1A02805-216D-43C5-A768-1836DD224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0B017B1-1B97-4EC7-ABC8-9636A347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E48FD6E-B77B-43DA-94E2-2478501ED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B14AB7-76CD-4FBF-AF73-A1A32AE78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3E5C242-AF46-4E5E-9FD6-29B7F9689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91D4E89-05DE-483F-8F2E-39D93202C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6B02D5B-D04D-4A2C-A5CF-91D153429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68FE945-F3C5-445E-B906-FC9FAF734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AF4C4E0-F9C9-45B0-8B83-5C344A71B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D05AC98-1440-4ED3-BBDF-BC89F248F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9C04193-7AC6-475B-ABF0-124F26E6B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C3C8E23-341E-40F3-BF1F-ECC8CA8F0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378643A-EADF-4EB2-9D39-FA294DFBF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F93D56A-A28E-4201-8293-D716906D7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0AA7744-5CCA-46B9-8B10-AD632C2D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EEA2F9D-20BE-49EA-8282-486B36601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AD57988-A54E-4C9B-BB33-50A03DB63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0EEE2B-368D-4BA2-93F7-3B41F0C93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83C375E8-F6F8-46A9-AAA9-EDE318CAD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214" y="-1"/>
            <a:ext cx="12198214" cy="3276600"/>
          </a:xfrm>
          <a:custGeom>
            <a:avLst/>
            <a:gdLst>
              <a:gd name="connsiteX0" fmla="*/ 8951169 w 12179808"/>
              <a:gd name="connsiteY0" fmla="*/ 21 h 2933519"/>
              <a:gd name="connsiteX1" fmla="*/ 11653845 w 12179808"/>
              <a:gd name="connsiteY1" fmla="*/ 146056 h 2933519"/>
              <a:gd name="connsiteX2" fmla="*/ 12178450 w 12179808"/>
              <a:gd name="connsiteY2" fmla="*/ 199538 h 2933519"/>
              <a:gd name="connsiteX3" fmla="*/ 12178450 w 12179808"/>
              <a:gd name="connsiteY3" fmla="*/ 1261956 h 2933519"/>
              <a:gd name="connsiteX4" fmla="*/ 12179808 w 12179808"/>
              <a:gd name="connsiteY4" fmla="*/ 1261956 h 2933519"/>
              <a:gd name="connsiteX5" fmla="*/ 12179808 w 12179808"/>
              <a:gd name="connsiteY5" fmla="*/ 2933519 h 2933519"/>
              <a:gd name="connsiteX6" fmla="*/ 0 w 12179808"/>
              <a:gd name="connsiteY6" fmla="*/ 2933519 h 2933519"/>
              <a:gd name="connsiteX7" fmla="*/ 0 w 12179808"/>
              <a:gd name="connsiteY7" fmla="*/ 1392987 h 2933519"/>
              <a:gd name="connsiteX8" fmla="*/ 0 w 12179808"/>
              <a:gd name="connsiteY8" fmla="*/ 1261956 h 2933519"/>
              <a:gd name="connsiteX9" fmla="*/ 0 w 12179808"/>
              <a:gd name="connsiteY9" fmla="*/ 703569 h 2933519"/>
              <a:gd name="connsiteX10" fmla="*/ 8951169 w 12179808"/>
              <a:gd name="connsiteY10" fmla="*/ 21 h 293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79808" h="2933519">
                <a:moveTo>
                  <a:pt x="8951169" y="21"/>
                </a:moveTo>
                <a:cubicBezTo>
                  <a:pt x="9704520" y="1107"/>
                  <a:pt x="10578586" y="43239"/>
                  <a:pt x="11653845" y="146056"/>
                </a:cubicBezTo>
                <a:lnTo>
                  <a:pt x="12178450" y="199538"/>
                </a:lnTo>
                <a:lnTo>
                  <a:pt x="12178450" y="1261956"/>
                </a:lnTo>
                <a:lnTo>
                  <a:pt x="12179808" y="1261956"/>
                </a:lnTo>
                <a:lnTo>
                  <a:pt x="12179808" y="2933519"/>
                </a:lnTo>
                <a:lnTo>
                  <a:pt x="0" y="2933519"/>
                </a:lnTo>
                <a:lnTo>
                  <a:pt x="0" y="1392987"/>
                </a:lnTo>
                <a:lnTo>
                  <a:pt x="0" y="1261956"/>
                </a:lnTo>
                <a:lnTo>
                  <a:pt x="0" y="703569"/>
                </a:lnTo>
                <a:cubicBezTo>
                  <a:pt x="4768989" y="703569"/>
                  <a:pt x="5812206" y="-4505"/>
                  <a:pt x="8951169" y="2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27C47F-B8D0-39C6-BF29-3237DF047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1"/>
            <a:ext cx="6385847" cy="1967563"/>
          </a:xfrm>
        </p:spPr>
        <p:txBody>
          <a:bodyPr anchor="t">
            <a:normAutofit/>
          </a:bodyPr>
          <a:lstStyle/>
          <a:p>
            <a:r>
              <a:rPr lang="en-US" sz="5000"/>
              <a:t>L</a:t>
            </a:r>
            <a:r>
              <a:rPr lang="de-CH" sz="5000" err="1"/>
              <a:t>ineare</a:t>
            </a:r>
            <a:r>
              <a:rPr lang="de-CH" sz="5000"/>
              <a:t> &amp; Logistische Regression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F7C359-A08E-4595-FBD0-2CC8CEA4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43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">
            <a:extLst>
              <a:ext uri="{FF2B5EF4-FFF2-40B4-BE49-F238E27FC236}">
                <a16:creationId xmlns:a16="http://schemas.microsoft.com/office/drawing/2014/main" id="{2FD1FEA2-AFB3-4160-AD46-30A807296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14AF8D4-8E5C-4E3A-999F-1FE86654E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8BE230-DCEC-4180-B5D3-EA65C4A34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034248-80AA-4C75-A898-0CBAF23E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27431FC-0100-44D0-999E-3EF9B361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1491DF-0796-4A80-B724-6CAAD85E5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3FFC75-C94A-4427-85D1-26F0028AC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0F1554D-792C-4554-B623-F99A47B1B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6371075-9273-4FF4-A45B-606B94306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844A38F-298C-477B-8764-0A32E50DD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F78CA47-3A09-4651-B57D-690F14C78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CB69771-B806-4E29-834E-E0BBE273B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27EE3C0-1B82-43F3-AF55-5D1D6FBF4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1898DA7-BA6E-4B4C-8139-596D59F48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121E84-2FAA-4948-B3B3-F1FE69ED8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1C2C1AC-3864-47AA-B22A-D350A3A04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DFADCA4-3AD3-4D6C-81B7-259F20359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D515CD-A4F0-4B0A-B6BB-11A2774FB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CB97DD1-8D17-426C-BC2A-B34FE5836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5865967-B063-41EC-85BC-A5CF90367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BC63DB2-5B99-42B5-9B7F-826B0BD8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B694AB-9FC1-4857-A6CD-1FEC6D183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42AE103-97D9-407D-BCE0-9FA475661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0AC9FC-9BF1-4F78-B0F9-4E024D0C6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C77E885-6F2C-4E94-88DF-7E6BEF98A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62840B5-21D6-4B05-802E-549F1A92A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B21055F-E4D5-474F-B6C7-C44BC1244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C49B031-FD8F-422C-AA54-9FB482600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AF843B0-2A4F-4989-8B91-BDB7FECE7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0BC5B75-FAF9-427D-BD65-D37C1BF97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0BFA052-2C6E-4F70-BF95-50DAC0649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DD7C7F8-6562-470D-B38E-21F56B2AB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41">
              <a:extLst>
                <a:ext uri="{FF2B5EF4-FFF2-40B4-BE49-F238E27FC236}">
                  <a16:creationId xmlns:a16="http://schemas.microsoft.com/office/drawing/2014/main" id="{06C7B2A1-F80D-4F4A-88E1-5FFB02B70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Right Triangle 43">
            <a:extLst>
              <a:ext uri="{FF2B5EF4-FFF2-40B4-BE49-F238E27FC236}">
                <a16:creationId xmlns:a16="http://schemas.microsoft.com/office/drawing/2014/main" id="{9AA2BC59-928B-43C3-B9E7-D77D4F3E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5947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DAD9D2-6D14-8FA1-CE17-787F9B57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6725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Datensatz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EBB5DB-F20A-EFF4-2F57-4B0BDC89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5952605-34CA-2EF7-2BE7-CE108F8A23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30" b="54640"/>
          <a:stretch/>
        </p:blipFill>
        <p:spPr>
          <a:xfrm>
            <a:off x="582566" y="1972070"/>
            <a:ext cx="10974580" cy="298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7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AD9D2-6D14-8FA1-CE17-787F9B57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49" y="745237"/>
            <a:ext cx="10325000" cy="6725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Lineare</a:t>
            </a:r>
            <a:r>
              <a:rPr lang="en-US" dirty="0"/>
              <a:t> Regression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EBB5DB-F20A-EFF4-2F57-4B0BDC89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ED812AF-0692-35DC-65CB-B84A5FD1C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268" y="3031632"/>
            <a:ext cx="6491236" cy="308113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EF2A9DC1-3B17-660B-6434-D8D5E20D08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316" t="793" r="20559" b="9998"/>
          <a:stretch/>
        </p:blipFill>
        <p:spPr>
          <a:xfrm>
            <a:off x="313013" y="1532096"/>
            <a:ext cx="5066663" cy="3641221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FC6BD8F6-D5CE-E681-1D3B-CA2CD775AF47}"/>
              </a:ext>
            </a:extLst>
          </p:cNvPr>
          <p:cNvSpPr txBox="1"/>
          <p:nvPr/>
        </p:nvSpPr>
        <p:spPr>
          <a:xfrm>
            <a:off x="5978720" y="1341738"/>
            <a:ext cx="54277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Kriterien</a:t>
            </a:r>
            <a:r>
              <a:rPr lang="en-US" sz="2000" b="1" dirty="0"/>
              <a:t> </a:t>
            </a:r>
            <a:r>
              <a:rPr lang="en-US" sz="2000" b="1" dirty="0" err="1"/>
              <a:t>Residuen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Residuen</a:t>
            </a:r>
            <a:r>
              <a:rPr lang="en-US" sz="2000" dirty="0"/>
              <a:t> </a:t>
            </a:r>
            <a:r>
              <a:rPr lang="en-US" sz="2000" dirty="0" err="1"/>
              <a:t>sind</a:t>
            </a:r>
            <a:r>
              <a:rPr lang="en-US" sz="2000" dirty="0"/>
              <a:t> </a:t>
            </a:r>
            <a:r>
              <a:rPr lang="en-US" sz="2000" dirty="0" err="1"/>
              <a:t>unabh</a:t>
            </a:r>
            <a:r>
              <a:rPr lang="de-DE" sz="2000" dirty="0" err="1"/>
              <a:t>ängig</a:t>
            </a:r>
            <a:r>
              <a:rPr lang="de-DE" sz="2000" dirty="0"/>
              <a:t> voneinander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Residuen haben den Erwartungswert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Residuen folgen einer Normalverteilung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6618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AD9D2-6D14-8FA1-CE17-787F9B57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6725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Lineare</a:t>
            </a:r>
            <a:r>
              <a:rPr lang="en-US" dirty="0"/>
              <a:t> Regression in R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EBB5DB-F20A-EFF4-2F57-4B0BDC89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361499-6664-49FA-C67E-50CCDC496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2555" r="-1373"/>
          <a:stretch/>
        </p:blipFill>
        <p:spPr>
          <a:xfrm>
            <a:off x="375194" y="1398512"/>
            <a:ext cx="6858000" cy="8242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44716203-E68C-2412-3658-26E9215C89F9}"/>
                  </a:ext>
                </a:extLst>
              </p14:cNvPr>
              <p14:cNvContentPartPr/>
              <p14:nvPr/>
            </p14:nvContentPartPr>
            <p14:xfrm>
              <a:off x="5843990" y="4974159"/>
              <a:ext cx="360" cy="36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44716203-E68C-2412-3658-26E9215C89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34990" y="496551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E23A921F-4A7F-9248-3FCC-BA8AFF31EDAF}"/>
                  </a:ext>
                </a:extLst>
              </p14:cNvPr>
              <p14:cNvContentPartPr/>
              <p14:nvPr/>
            </p14:nvContentPartPr>
            <p14:xfrm>
              <a:off x="6211910" y="3876159"/>
              <a:ext cx="360" cy="36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E23A921F-4A7F-9248-3FCC-BA8AFF31ED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02910" y="386715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D63B898E-4CCE-3848-3E06-B51E4FA8CA32}"/>
              </a:ext>
            </a:extLst>
          </p:cNvPr>
          <p:cNvGrpSpPr/>
          <p:nvPr/>
        </p:nvGrpSpPr>
        <p:grpSpPr>
          <a:xfrm>
            <a:off x="6206870" y="3840879"/>
            <a:ext cx="360" cy="360"/>
            <a:chOff x="6206870" y="384087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16E9EB37-3A07-E172-5345-1320162E0E86}"/>
                    </a:ext>
                  </a:extLst>
                </p14:cNvPr>
                <p14:cNvContentPartPr/>
                <p14:nvPr/>
              </p14:nvContentPartPr>
              <p14:xfrm>
                <a:off x="6206870" y="3840879"/>
                <a:ext cx="360" cy="36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16E9EB37-3A07-E172-5345-1320162E0E8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97870" y="383223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D6696F08-97E2-B31D-990C-F9FDA7B85DC5}"/>
                    </a:ext>
                  </a:extLst>
                </p14:cNvPr>
                <p14:cNvContentPartPr/>
                <p14:nvPr/>
              </p14:nvContentPartPr>
              <p14:xfrm>
                <a:off x="6206870" y="3840879"/>
                <a:ext cx="360" cy="36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D6696F08-97E2-B31D-990C-F9FDA7B85DC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97870" y="383223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0CD0117F-3792-B490-CB87-6CAA7EC1388B}"/>
              </a:ext>
            </a:extLst>
          </p:cNvPr>
          <p:cNvGrpSpPr/>
          <p:nvPr/>
        </p:nvGrpSpPr>
        <p:grpSpPr>
          <a:xfrm>
            <a:off x="8457950" y="4079559"/>
            <a:ext cx="360" cy="360"/>
            <a:chOff x="8457950" y="407955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A4A6354F-C87A-FDF5-9A92-1EEA39D2ED93}"/>
                    </a:ext>
                  </a:extLst>
                </p14:cNvPr>
                <p14:cNvContentPartPr/>
                <p14:nvPr/>
              </p14:nvContentPartPr>
              <p14:xfrm>
                <a:off x="8457950" y="4079559"/>
                <a:ext cx="360" cy="36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A4A6354F-C87A-FDF5-9A92-1EEA39D2E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48950" y="407091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4C2F5296-7653-9713-FF7F-A18251747F44}"/>
                    </a:ext>
                  </a:extLst>
                </p14:cNvPr>
                <p14:cNvContentPartPr/>
                <p14:nvPr/>
              </p14:nvContentPartPr>
              <p14:xfrm>
                <a:off x="8457950" y="4079559"/>
                <a:ext cx="360" cy="36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4C2F5296-7653-9713-FF7F-A18251747F4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48950" y="407091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28208169-90FB-8F88-45C8-65B1CC9C272E}"/>
                  </a:ext>
                </a:extLst>
              </p14:cNvPr>
              <p14:cNvContentPartPr/>
              <p14:nvPr/>
            </p14:nvContentPartPr>
            <p14:xfrm>
              <a:off x="775190" y="3408879"/>
              <a:ext cx="360" cy="360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28208169-90FB-8F88-45C8-65B1CC9C27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190" y="3399879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0" name="Grafik 49">
            <a:extLst>
              <a:ext uri="{FF2B5EF4-FFF2-40B4-BE49-F238E27FC236}">
                <a16:creationId xmlns:a16="http://schemas.microsoft.com/office/drawing/2014/main" id="{FD65AFF9-F585-B3AE-CA43-208B85B302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45992" y="2345125"/>
            <a:ext cx="68580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88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AD9D2-6D14-8FA1-CE17-787F9B57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6725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Hypothese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EBB5DB-F20A-EFF4-2F57-4B0BDC89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EBAEFD8-8C27-06E7-8786-A2EF598DE7CA}"/>
              </a:ext>
            </a:extLst>
          </p:cNvPr>
          <p:cNvSpPr txBox="1"/>
          <p:nvPr/>
        </p:nvSpPr>
        <p:spPr>
          <a:xfrm>
            <a:off x="645512" y="1720840"/>
            <a:ext cx="108260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1" dirty="0"/>
              <a:t>1. Sales ist abhängig von Income/Advertising/Population. (Lineare Regression)</a:t>
            </a:r>
          </a:p>
          <a:p>
            <a:endParaRPr lang="de-CH" dirty="0"/>
          </a:p>
          <a:p>
            <a:r>
              <a:rPr lang="de-CH" dirty="0"/>
              <a:t>2. Die Differenz von </a:t>
            </a:r>
            <a:r>
              <a:rPr lang="de-CH" dirty="0" err="1"/>
              <a:t>Comprice</a:t>
            </a:r>
            <a:r>
              <a:rPr lang="de-CH" dirty="0"/>
              <a:t> und Price hat einen Einfluss auf den Verkauf. (Lineare Regression)</a:t>
            </a:r>
          </a:p>
          <a:p>
            <a:endParaRPr lang="de-CH" dirty="0"/>
          </a:p>
          <a:p>
            <a:r>
              <a:rPr lang="de-CH" dirty="0"/>
              <a:t>3. Sales lässt sich durch die Verwendung von mehreren Features zuverlässiger vorhersagen. (Multiple Lineare Regression)</a:t>
            </a:r>
          </a:p>
          <a:p>
            <a:endParaRPr lang="de-CH" dirty="0"/>
          </a:p>
          <a:p>
            <a:r>
              <a:rPr lang="de-CH" dirty="0"/>
              <a:t>4. Bewohner von urbanen Regionen kaufen weniger Kindersitze als Bürger ländlicher Regionen. (Logistische Regression)</a:t>
            </a:r>
          </a:p>
        </p:txBody>
      </p:sp>
    </p:spTree>
    <p:extLst>
      <p:ext uri="{BB962C8B-B14F-4D97-AF65-F5344CB8AC3E}">
        <p14:creationId xmlns:p14="http://schemas.microsoft.com/office/powerpoint/2010/main" val="402491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348C-C943-DC46-07E3-A86B4A56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740071"/>
          </a:xfrm>
        </p:spPr>
        <p:txBody>
          <a:bodyPr>
            <a:normAutofit fontScale="90000"/>
          </a:bodyPr>
          <a:lstStyle/>
          <a:p>
            <a:r>
              <a:rPr lang="de-DE" dirty="0"/>
              <a:t>Auswertung Hypothese 1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3B8FA3-B1F0-E031-2978-4430C2EF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6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EE440BC-659B-582D-4989-728D18FDC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1" y="1466022"/>
            <a:ext cx="5297557" cy="322366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BA5C352-FD78-D1E8-26DF-D3538CB3E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773" y="3436980"/>
            <a:ext cx="4939540" cy="277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8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AD9D2-6D14-8FA1-CE17-787F9B57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6725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Hypothese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EBB5DB-F20A-EFF4-2F57-4B0BDC89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EBAEFD8-8C27-06E7-8786-A2EF598DE7CA}"/>
              </a:ext>
            </a:extLst>
          </p:cNvPr>
          <p:cNvSpPr txBox="1"/>
          <p:nvPr/>
        </p:nvSpPr>
        <p:spPr>
          <a:xfrm>
            <a:off x="645512" y="1720840"/>
            <a:ext cx="108260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/>
              <a:t>1. Sales ist abhängig von Income/Advertising/Population. (Lineare Regression)</a:t>
            </a:r>
          </a:p>
          <a:p>
            <a:endParaRPr lang="de-CH" dirty="0"/>
          </a:p>
          <a:p>
            <a:r>
              <a:rPr lang="de-CH" dirty="0"/>
              <a:t>2. Die Differenz von </a:t>
            </a:r>
            <a:r>
              <a:rPr lang="de-CH" dirty="0" err="1"/>
              <a:t>Comprice</a:t>
            </a:r>
            <a:r>
              <a:rPr lang="de-CH" dirty="0"/>
              <a:t> und Price hat einen Einfluss auf den Verkauf. (Lineare Regression)</a:t>
            </a:r>
          </a:p>
          <a:p>
            <a:endParaRPr lang="de-CH" dirty="0"/>
          </a:p>
          <a:p>
            <a:r>
              <a:rPr lang="de-CH" b="1" dirty="0"/>
              <a:t>3. Sales lässt sich durch die Verwendung von mehreren Features zuverlässiger vorhersagen. (Multiple Lineare Regression)</a:t>
            </a:r>
          </a:p>
          <a:p>
            <a:endParaRPr lang="de-CH" dirty="0"/>
          </a:p>
          <a:p>
            <a:r>
              <a:rPr lang="de-CH" dirty="0"/>
              <a:t>4. Bewohner von urbanen Regionen kaufen weniger Kindersitze als Bürger ländlicher Regionen. (Logistische Regression)</a:t>
            </a:r>
          </a:p>
        </p:txBody>
      </p:sp>
    </p:spTree>
    <p:extLst>
      <p:ext uri="{BB962C8B-B14F-4D97-AF65-F5344CB8AC3E}">
        <p14:creationId xmlns:p14="http://schemas.microsoft.com/office/powerpoint/2010/main" val="270825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348C-C943-DC46-07E3-A86B4A56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740071"/>
          </a:xfrm>
        </p:spPr>
        <p:txBody>
          <a:bodyPr>
            <a:normAutofit fontScale="90000"/>
          </a:bodyPr>
          <a:lstStyle/>
          <a:p>
            <a:r>
              <a:rPr lang="de-DE" dirty="0"/>
              <a:t>Auswertung Hypothese 3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3B8FA3-B1F0-E031-2978-4430C2EF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8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B2410E1-8556-EDFF-B64C-0260DCE24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0" y="1991330"/>
            <a:ext cx="5846967" cy="405166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157716F-2562-FE19-432B-64C4CEFAD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013" y="1466023"/>
            <a:ext cx="4549335" cy="238389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3BA2DD2-360E-B755-3383-DAE1D0CB9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854" y="4017161"/>
            <a:ext cx="3992494" cy="250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86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13D2A2-6DB2-21CE-9DEC-8AE5D41E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65" y="1570239"/>
            <a:ext cx="5798932" cy="25343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/>
              <a:t>Q &amp; A </a:t>
            </a:r>
          </a:p>
        </p:txBody>
      </p:sp>
      <p:pic>
        <p:nvPicPr>
          <p:cNvPr id="6" name="Grafik 5" descr="Fragen mit einfarbiger Füllung">
            <a:extLst>
              <a:ext uri="{FF2B5EF4-FFF2-40B4-BE49-F238E27FC236}">
                <a16:creationId xmlns:a16="http://schemas.microsoft.com/office/drawing/2014/main" id="{776CC626-84E1-D2B3-D53E-60C4866B7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6284" y="1209097"/>
            <a:ext cx="4431492" cy="443149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6D3243-AC80-E25F-8FE3-BADDF856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5379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223C2C"/>
      </a:dk2>
      <a:lt2>
        <a:srgbClr val="E8E2E2"/>
      </a:lt2>
      <a:accent1>
        <a:srgbClr val="21B2B9"/>
      </a:accent1>
      <a:accent2>
        <a:srgbClr val="14B87C"/>
      </a:accent2>
      <a:accent3>
        <a:srgbClr val="21BA42"/>
      </a:accent3>
      <a:accent4>
        <a:srgbClr val="35B914"/>
      </a:accent4>
      <a:accent5>
        <a:srgbClr val="7AB11F"/>
      </a:accent5>
      <a:accent6>
        <a:srgbClr val="AAA512"/>
      </a:accent6>
      <a:hlink>
        <a:srgbClr val="5A8E2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Breitbild</PresentationFormat>
  <Paragraphs>40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Grandview</vt:lpstr>
      <vt:lpstr>Wingdings</vt:lpstr>
      <vt:lpstr>CosineVTI</vt:lpstr>
      <vt:lpstr>Lineare &amp; Logistische Regression</vt:lpstr>
      <vt:lpstr>Datensatz</vt:lpstr>
      <vt:lpstr>Lineare Regression</vt:lpstr>
      <vt:lpstr>Lineare Regression in R</vt:lpstr>
      <vt:lpstr>Hypothese</vt:lpstr>
      <vt:lpstr>Auswertung Hypothese 1</vt:lpstr>
      <vt:lpstr>Hypothese</vt:lpstr>
      <vt:lpstr>Auswertung Hypothese 3</vt:lpstr>
      <vt:lpstr>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 zum Kraftstoffverbrauch</dc:title>
  <dc:creator>Si Ben Tran (s)</dc:creator>
  <cp:lastModifiedBy>Patrick Schürmann (s)</cp:lastModifiedBy>
  <cp:revision>7</cp:revision>
  <dcterms:created xsi:type="dcterms:W3CDTF">2022-08-10T21:55:30Z</dcterms:created>
  <dcterms:modified xsi:type="dcterms:W3CDTF">2022-11-03T10:23:12Z</dcterms:modified>
</cp:coreProperties>
</file>