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5" r:id="rId11"/>
    <p:sldId id="276" r:id="rId12"/>
    <p:sldId id="265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5298" autoAdjust="0"/>
  </p:normalViewPr>
  <p:slideViewPr>
    <p:cSldViewPr snapToGrid="0">
      <p:cViewPr>
        <p:scale>
          <a:sx n="58" d="100"/>
          <a:sy n="58" d="100"/>
        </p:scale>
        <p:origin x="10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7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7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9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9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B3BCE-2401-4D6F-B9EB-BDDE7828DBAA}" type="datetimeFigureOut">
              <a:rPr lang="de-CH" smtClean="0"/>
              <a:t>07.12.2022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20913-15AF-4DD2-9906-F569B6C1DC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590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2428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0711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konnten aus der Gruppenarbeit unser Wissen in der linearen und multiplen linearen sowie logistische Regression in R erweitern.</a:t>
            </a:r>
          </a:p>
          <a:p>
            <a:r>
              <a:rPr lang="de-DE" dirty="0"/>
              <a:t>Auch haben wir Automatische </a:t>
            </a:r>
            <a:r>
              <a:rPr lang="de-DE" dirty="0" err="1"/>
              <a:t>Residuenanalyse</a:t>
            </a:r>
            <a:r>
              <a:rPr lang="de-DE" dirty="0"/>
              <a:t> durch R durchgeführt und konnten und konnten den Nebel in der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  <a:p>
            <a:r>
              <a:rPr lang="de-DE" dirty="0"/>
              <a:t>Aufheben. Ebenfalls das </a:t>
            </a:r>
            <a:r>
              <a:rPr lang="de-DE" dirty="0" err="1"/>
              <a:t>Predicten</a:t>
            </a:r>
            <a:r>
              <a:rPr lang="de-DE" dirty="0"/>
              <a:t> von Target Werten mittels trainierten Modelle.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7110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Vielen Dank für eure Aufmerksamkeit, gibt es Fragen von eurer Seite?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6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604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87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13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672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Zeitgründen</a:t>
            </a:r>
            <a:r>
              <a:rPr lang="en-US" dirty="0"/>
              <a:t> </a:t>
            </a:r>
            <a:r>
              <a:rPr lang="en-US" dirty="0" err="1"/>
              <a:t>überspringen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die </a:t>
            </a:r>
            <a:r>
              <a:rPr lang="en-US" dirty="0" err="1"/>
              <a:t>Hypothese</a:t>
            </a:r>
            <a:r>
              <a:rPr lang="en-US" dirty="0"/>
              <a:t> 2 und </a:t>
            </a:r>
            <a:r>
              <a:rPr lang="en-US" dirty="0" err="1"/>
              <a:t>springen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in die Multiple </a:t>
            </a:r>
            <a:r>
              <a:rPr lang="en-US" dirty="0" err="1"/>
              <a:t>Lineare</a:t>
            </a:r>
            <a:r>
              <a:rPr lang="en-US" dirty="0"/>
              <a:t> Regression. </a:t>
            </a:r>
            <a:br>
              <a:rPr lang="en-US" dirty="0"/>
            </a:br>
            <a:r>
              <a:rPr lang="en-US" dirty="0"/>
              <a:t>Da die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Hypothese</a:t>
            </a:r>
            <a:r>
              <a:rPr lang="en-US" dirty="0"/>
              <a:t> </a:t>
            </a:r>
            <a:r>
              <a:rPr lang="en-US" dirty="0" err="1"/>
              <a:t>falsifiziert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, </a:t>
            </a:r>
            <a:r>
              <a:rPr lang="en-US" dirty="0" err="1"/>
              <a:t>hatten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den </a:t>
            </a:r>
            <a:r>
              <a:rPr lang="en-US" dirty="0" err="1"/>
              <a:t>Gedanken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Sales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Features, </a:t>
            </a:r>
            <a:r>
              <a:rPr lang="en-US" dirty="0" err="1"/>
              <a:t>bzw</a:t>
            </a:r>
            <a:r>
              <a:rPr lang="en-US" dirty="0"/>
              <a:t> </a:t>
            </a:r>
            <a:r>
              <a:rPr lang="en-US" dirty="0" err="1"/>
              <a:t>Variabeln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erklaeren</a:t>
            </a:r>
            <a:r>
              <a:rPr lang="en-US" dirty="0"/>
              <a:t> </a:t>
            </a:r>
            <a:r>
              <a:rPr lang="en-US" dirty="0" err="1"/>
              <a:t>laesst</a:t>
            </a:r>
            <a:r>
              <a:rPr lang="en-US" dirty="0"/>
              <a:t>.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15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Sales ist durchaus abhängig von mehreren Variablen bzw. Features wie Income, Advertising, </a:t>
            </a:r>
            <a:r>
              <a:rPr lang="de-DE" dirty="0" err="1"/>
              <a:t>Shelveloc</a:t>
            </a:r>
            <a:r>
              <a:rPr lang="de-DE" dirty="0"/>
              <a:t>, Age und </a:t>
            </a:r>
            <a:r>
              <a:rPr lang="de-DE" dirty="0" err="1"/>
              <a:t>Diffprice</a:t>
            </a:r>
            <a:r>
              <a:rPr lang="de-DE" dirty="0"/>
              <a:t>. </a:t>
            </a:r>
          </a:p>
          <a:p>
            <a:r>
              <a:rPr lang="de-DE" dirty="0"/>
              <a:t>Dies erkennt man sehr gut am </a:t>
            </a:r>
            <a:r>
              <a:rPr lang="de-DE" dirty="0" err="1"/>
              <a:t>adjustet</a:t>
            </a:r>
            <a:r>
              <a:rPr lang="de-DE" dirty="0"/>
              <a:t> </a:t>
            </a:r>
            <a:r>
              <a:rPr lang="de-DE" dirty="0" err="1"/>
              <a:t>Bestimmtheitsmass</a:t>
            </a:r>
            <a:r>
              <a:rPr lang="de-DE" dirty="0"/>
              <a:t> von 0.8698.  Auch erfüllen die Residuen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4207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8132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71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0C4-E09B-4403-A941-6895AC0AAD56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8ACE-2899-43DA-9D0D-21A353FCCCDA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7668-1573-4585-91CB-32693C532F36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E289-B482-469D-AD20-AE957C7162E3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5AD4-D255-41C8-9093-09204E4BCD69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56C-5DF7-4A40-B932-E8D8CBE05931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4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48DBE806-B4BE-4002-97E4-4C18ADB0A2EF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2E8-16C3-4150-B73E-9C89B43DF22A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A27A-4FCC-4397-9A1E-FE0E0A5688E9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95F5-4B41-472F-879B-995FCF8AABEA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6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8630-5088-4F20-B480-189B2929B20B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7FC3-2AE1-4B01-9714-343BDFC54610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9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Ein Bild, das Ausstechform, Vektorgrafiken, Brille enthält.&#10;&#10;Automatisch generierte Beschreibung">
            <a:extLst>
              <a:ext uri="{FF2B5EF4-FFF2-40B4-BE49-F238E27FC236}">
                <a16:creationId xmlns:a16="http://schemas.microsoft.com/office/drawing/2014/main" id="{26EF1706-88CD-4A21-6A0A-161787634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8ABB63B-B6EE-43AF-9C37-0924518E5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B7E45DC-7AC9-4A43-B52C-78D9531B8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543D79A-4328-45EF-A428-FC665CB5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804AB2D-9BA7-48D7-AFC0-D368F3B7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26FBC9-30B7-4D26-AF30-4BA8719F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5A0212-58CB-4A88-83F7-FD0BBBF1E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6733B5-84D5-4202-859D-5A322504E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0F393D-8F55-493E-A0AB-C04E63D24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150823-0FA6-4C5F-8052-B5E795D1B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FE80E66-FB82-48F1-AC3B-98B532D5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863583-0ECD-4F7A-B751-43B12C75C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6F49142-3C77-4864-BACD-DCB993CA0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45D06CF-A107-4909-A09D-67FDDF4C2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BDE9B1-0BD3-4397-9FF4-7C320388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A02805-216D-43C5-A768-1836DD22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B017B1-1B97-4EC7-ABC8-9636A347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E48FD6E-B77B-43DA-94E2-2478501ED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B14AB7-76CD-4FBF-AF73-A1A32AE78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E5C242-AF46-4E5E-9FD6-29B7F9689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91D4E89-05DE-483F-8F2E-39D93202C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02D5B-D04D-4A2C-A5CF-91D153429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68FE945-F3C5-445E-B906-FC9FAF734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F4C4E0-F9C9-45B0-8B83-5C344A71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D05AC98-1440-4ED3-BBDF-BC89F248F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9C04193-7AC6-475B-ABF0-124F26E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C3C8E23-341E-40F3-BF1F-ECC8CA8F0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378643A-EADF-4EB2-9D39-FA294DFBF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93D56A-A28E-4201-8293-D716906D7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0AA7744-5CCA-46B9-8B10-AD632C2D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EEA2F9D-20BE-49EA-8282-486B3660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AD57988-A54E-4C9B-BB33-50A03DB6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0EEE2B-368D-4BA2-93F7-3B41F0C93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3C375E8-F6F8-46A9-AAA9-EDE318CA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214" y="-1"/>
            <a:ext cx="12198214" cy="3276600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7C47F-B8D0-39C6-BF29-3237DF04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6385847" cy="1967563"/>
          </a:xfrm>
        </p:spPr>
        <p:txBody>
          <a:bodyPr anchor="t">
            <a:normAutofit/>
          </a:bodyPr>
          <a:lstStyle/>
          <a:p>
            <a:r>
              <a:rPr lang="en-US" sz="5000"/>
              <a:t>L</a:t>
            </a:r>
            <a:r>
              <a:rPr lang="de-CH" sz="5000" err="1"/>
              <a:t>ineare</a:t>
            </a:r>
            <a:r>
              <a:rPr lang="de-CH" sz="5000"/>
              <a:t> &amp; Logistische Regression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F7C359-A08E-4595-FBD0-2CC8CEA4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B6A5F6-C3C2-F347-1380-353AC00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10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B2139BF-F867-8C91-6843-2CBF9BD11BAD}"/>
              </a:ext>
            </a:extLst>
          </p:cNvPr>
          <p:cNvSpPr txBox="1">
            <a:spLocks/>
          </p:cNvSpPr>
          <p:nvPr/>
        </p:nvSpPr>
        <p:spPr>
          <a:xfrm>
            <a:off x="678649" y="725952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CH" dirty="0"/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64D06812-A6C4-5F25-F205-C79CBE347501}"/>
              </a:ext>
            </a:extLst>
          </p:cNvPr>
          <p:cNvSpPr/>
          <p:nvPr/>
        </p:nvSpPr>
        <p:spPr>
          <a:xfrm rot="5400000">
            <a:off x="-235527" y="1603043"/>
            <a:ext cx="880162" cy="409108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8E46656-C2DE-4599-78D7-EE849E88F5A7}"/>
              </a:ext>
            </a:extLst>
          </p:cNvPr>
          <p:cNvSpPr txBox="1">
            <a:spLocks/>
          </p:cNvSpPr>
          <p:nvPr/>
        </p:nvSpPr>
        <p:spPr>
          <a:xfrm>
            <a:off x="831049" y="878352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Datensatz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4932199-DF78-CB2A-434D-F3B3F02F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4" y="1702197"/>
            <a:ext cx="5692419" cy="3488639"/>
          </a:xfrm>
          <a:prstGeom prst="rect">
            <a:avLst/>
          </a:prstGeom>
        </p:spPr>
      </p:pic>
      <p:sp>
        <p:nvSpPr>
          <p:cNvPr id="15" name="AutoShape 2">
            <a:extLst>
              <a:ext uri="{FF2B5EF4-FFF2-40B4-BE49-F238E27FC236}">
                <a16:creationId xmlns:a16="http://schemas.microsoft.com/office/drawing/2014/main" id="{13075D7E-8237-19AF-08CD-E9FEE583B7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B1423C-F8D7-2693-9A8B-B07DBDDC3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176" y="2980137"/>
            <a:ext cx="8779109" cy="31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4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B6A5F6-C3C2-F347-1380-353AC00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11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B2139BF-F867-8C91-6843-2CBF9BD11BAD}"/>
              </a:ext>
            </a:extLst>
          </p:cNvPr>
          <p:cNvSpPr txBox="1">
            <a:spLocks/>
          </p:cNvSpPr>
          <p:nvPr/>
        </p:nvSpPr>
        <p:spPr>
          <a:xfrm>
            <a:off x="678649" y="343285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CH" dirty="0"/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64D06812-A6C4-5F25-F205-C79CBE347501}"/>
              </a:ext>
            </a:extLst>
          </p:cNvPr>
          <p:cNvSpPr/>
          <p:nvPr/>
        </p:nvSpPr>
        <p:spPr>
          <a:xfrm rot="5400000">
            <a:off x="-235527" y="1603043"/>
            <a:ext cx="880162" cy="409108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8E46656-C2DE-4599-78D7-EE849E88F5A7}"/>
              </a:ext>
            </a:extLst>
          </p:cNvPr>
          <p:cNvSpPr txBox="1">
            <a:spLocks/>
          </p:cNvSpPr>
          <p:nvPr/>
        </p:nvSpPr>
        <p:spPr>
          <a:xfrm>
            <a:off x="678649" y="441458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Zeitreihen</a:t>
            </a:r>
            <a:r>
              <a:rPr lang="en-US" dirty="0"/>
              <a:t> &amp; </a:t>
            </a:r>
            <a:r>
              <a:rPr lang="en-US" dirty="0" err="1"/>
              <a:t>Plotly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B796751-A218-BB7F-B874-9C3D7D05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43" y="1212191"/>
            <a:ext cx="6596452" cy="49520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2B794BE-58A1-2D21-E85F-21D6E2408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479" y="2283483"/>
            <a:ext cx="5826849" cy="45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6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B6A5F6-C3C2-F347-1380-353AC00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12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B2139BF-F867-8C91-6843-2CBF9BD11BAD}"/>
              </a:ext>
            </a:extLst>
          </p:cNvPr>
          <p:cNvSpPr txBox="1">
            <a:spLocks/>
          </p:cNvSpPr>
          <p:nvPr/>
        </p:nvSpPr>
        <p:spPr>
          <a:xfrm>
            <a:off x="678649" y="725952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Learnings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8D64F6-00DA-FAA6-4DA8-07F583ABC6C0}"/>
              </a:ext>
            </a:extLst>
          </p:cNvPr>
          <p:cNvSpPr txBox="1"/>
          <p:nvPr/>
        </p:nvSpPr>
        <p:spPr>
          <a:xfrm>
            <a:off x="678649" y="1831896"/>
            <a:ext cx="10325000" cy="366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Anwendung der linearen und multiplen linearen Regression in 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Umgang mit Time Series Daten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Interaktive </a:t>
            </a:r>
            <a:r>
              <a:rPr lang="de-DE" sz="2400" dirty="0" err="1"/>
              <a:t>Plolty</a:t>
            </a:r>
            <a:r>
              <a:rPr lang="de-DE" sz="2400" dirty="0"/>
              <a:t> Visualisierungen in R erstellen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Teamarbeit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0F50F57D-B4BC-A34C-E4D9-F954C9A35058}"/>
              </a:ext>
            </a:extLst>
          </p:cNvPr>
          <p:cNvSpPr/>
          <p:nvPr/>
        </p:nvSpPr>
        <p:spPr>
          <a:xfrm rot="5400000">
            <a:off x="-235527" y="1634039"/>
            <a:ext cx="880162" cy="40910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505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13D2A2-6DB2-21CE-9DEC-8AE5D41E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65" y="1570239"/>
            <a:ext cx="5798932" cy="2534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/>
              <a:t>Q &amp; A </a:t>
            </a:r>
          </a:p>
        </p:txBody>
      </p:sp>
      <p:pic>
        <p:nvPicPr>
          <p:cNvPr id="6" name="Grafik 5" descr="Fragen mit einfarbiger Füllung">
            <a:extLst>
              <a:ext uri="{FF2B5EF4-FFF2-40B4-BE49-F238E27FC236}">
                <a16:creationId xmlns:a16="http://schemas.microsoft.com/office/drawing/2014/main" id="{776CC626-84E1-D2B3-D53E-60C4866B7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6284" y="1209097"/>
            <a:ext cx="4431492" cy="44314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D3243-AC80-E25F-8FE3-BADDF856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41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ight Triangle 43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Datensatz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952605-34CA-2EF7-2BE7-CE108F8A2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0" b="54640"/>
          <a:stretch/>
        </p:blipFill>
        <p:spPr>
          <a:xfrm>
            <a:off x="582566" y="1972070"/>
            <a:ext cx="10974580" cy="298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745237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Lineare</a:t>
            </a:r>
            <a:r>
              <a:rPr lang="en-US" dirty="0"/>
              <a:t> Regression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D812AF-0692-35DC-65CB-B84A5FD1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68" y="3031632"/>
            <a:ext cx="6491236" cy="30811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EF2A9DC1-3B17-660B-6434-D8D5E20D08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16" t="793" r="20559" b="9998"/>
          <a:stretch/>
        </p:blipFill>
        <p:spPr>
          <a:xfrm>
            <a:off x="313013" y="1532096"/>
            <a:ext cx="5066663" cy="3641221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FC6BD8F6-D5CE-E681-1D3B-CA2CD775AF47}"/>
              </a:ext>
            </a:extLst>
          </p:cNvPr>
          <p:cNvSpPr txBox="1"/>
          <p:nvPr/>
        </p:nvSpPr>
        <p:spPr>
          <a:xfrm>
            <a:off x="5978720" y="1341738"/>
            <a:ext cx="5427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Kriterien</a:t>
            </a:r>
            <a:r>
              <a:rPr lang="en-US" sz="2000" b="1" dirty="0"/>
              <a:t> </a:t>
            </a:r>
            <a:r>
              <a:rPr lang="en-US" sz="2000" b="1" dirty="0" err="1"/>
              <a:t>Residuen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Residuen</a:t>
            </a:r>
            <a:r>
              <a:rPr lang="en-US" sz="2000" dirty="0"/>
              <a:t> </a:t>
            </a:r>
            <a:r>
              <a:rPr lang="en-US" sz="2000" dirty="0" err="1"/>
              <a:t>sind</a:t>
            </a:r>
            <a:r>
              <a:rPr lang="en-US" sz="2000" dirty="0"/>
              <a:t> </a:t>
            </a:r>
            <a:r>
              <a:rPr lang="en-US" sz="2000" dirty="0" err="1"/>
              <a:t>unabh</a:t>
            </a:r>
            <a:r>
              <a:rPr lang="de-DE" sz="2000" dirty="0" err="1"/>
              <a:t>ängig</a:t>
            </a:r>
            <a:r>
              <a:rPr lang="de-DE" sz="2000" dirty="0"/>
              <a:t> voneinander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Residuen haben den Erwartungswert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Residuen folgen einer Normalverteilung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618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Lineare</a:t>
            </a:r>
            <a:r>
              <a:rPr lang="en-US" dirty="0"/>
              <a:t> Regression in 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361499-6664-49FA-C67E-50CCDC49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555" r="-1373"/>
          <a:stretch/>
        </p:blipFill>
        <p:spPr>
          <a:xfrm>
            <a:off x="375194" y="1398512"/>
            <a:ext cx="6858000" cy="8242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4716203-E68C-2412-3658-26E9215C89F9}"/>
                  </a:ext>
                </a:extLst>
              </p14:cNvPr>
              <p14:cNvContentPartPr/>
              <p14:nvPr/>
            </p14:nvContentPartPr>
            <p14:xfrm>
              <a:off x="5843990" y="4974159"/>
              <a:ext cx="360" cy="3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4716203-E68C-2412-3658-26E9215C89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4990" y="49655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E23A921F-4A7F-9248-3FCC-BA8AFF31EDAF}"/>
                  </a:ext>
                </a:extLst>
              </p14:cNvPr>
              <p14:cNvContentPartPr/>
              <p14:nvPr/>
            </p14:nvContentPartPr>
            <p14:xfrm>
              <a:off x="6211910" y="3876159"/>
              <a:ext cx="360" cy="36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E23A921F-4A7F-9248-3FCC-BA8AFF31ED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2910" y="386715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63B898E-4CCE-3848-3E06-B51E4FA8CA32}"/>
              </a:ext>
            </a:extLst>
          </p:cNvPr>
          <p:cNvGrpSpPr/>
          <p:nvPr/>
        </p:nvGrpSpPr>
        <p:grpSpPr>
          <a:xfrm>
            <a:off x="6206870" y="3840879"/>
            <a:ext cx="360" cy="360"/>
            <a:chOff x="6206870" y="384087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16E9EB37-3A07-E172-5345-1320162E0E86}"/>
                    </a:ext>
                  </a:extLst>
                </p14:cNvPr>
                <p14:cNvContentPartPr/>
                <p14:nvPr/>
              </p14:nvContentPartPr>
              <p14:xfrm>
                <a:off x="6206870" y="3840879"/>
                <a:ext cx="360" cy="36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16E9EB37-3A07-E172-5345-1320162E0E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97870" y="38322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D6696F08-97E2-B31D-990C-F9FDA7B85DC5}"/>
                    </a:ext>
                  </a:extLst>
                </p14:cNvPr>
                <p14:cNvContentPartPr/>
                <p14:nvPr/>
              </p14:nvContentPartPr>
              <p14:xfrm>
                <a:off x="6206870" y="3840879"/>
                <a:ext cx="360" cy="36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D6696F08-97E2-B31D-990C-F9FDA7B85D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7870" y="38322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CD0117F-3792-B490-CB87-6CAA7EC1388B}"/>
              </a:ext>
            </a:extLst>
          </p:cNvPr>
          <p:cNvGrpSpPr/>
          <p:nvPr/>
        </p:nvGrpSpPr>
        <p:grpSpPr>
          <a:xfrm>
            <a:off x="8457950" y="4079559"/>
            <a:ext cx="360" cy="360"/>
            <a:chOff x="8457950" y="407955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4A6354F-C87A-FDF5-9A92-1EEA39D2ED93}"/>
                    </a:ext>
                  </a:extLst>
                </p14:cNvPr>
                <p14:cNvContentPartPr/>
                <p14:nvPr/>
              </p14:nvContentPartPr>
              <p14:xfrm>
                <a:off x="8457950" y="4079559"/>
                <a:ext cx="360" cy="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4A6354F-C87A-FDF5-9A92-1EEA39D2ED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8950" y="40709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C2F5296-7653-9713-FF7F-A18251747F44}"/>
                    </a:ext>
                  </a:extLst>
                </p14:cNvPr>
                <p14:cNvContentPartPr/>
                <p14:nvPr/>
              </p14:nvContentPartPr>
              <p14:xfrm>
                <a:off x="8457950" y="4079559"/>
                <a:ext cx="360" cy="3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C2F5296-7653-9713-FF7F-A18251747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8950" y="40709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28208169-90FB-8F88-45C8-65B1CC9C272E}"/>
                  </a:ext>
                </a:extLst>
              </p14:cNvPr>
              <p14:cNvContentPartPr/>
              <p14:nvPr/>
            </p14:nvContentPartPr>
            <p14:xfrm>
              <a:off x="775190" y="3408879"/>
              <a:ext cx="360" cy="3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8208169-90FB-8F88-45C8-65B1CC9C27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190" y="339987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0" name="Grafik 49">
            <a:extLst>
              <a:ext uri="{FF2B5EF4-FFF2-40B4-BE49-F238E27FC236}">
                <a16:creationId xmlns:a16="http://schemas.microsoft.com/office/drawing/2014/main" id="{FD65AFF9-F585-B3AE-CA43-208B85B302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5992" y="2345125"/>
            <a:ext cx="6858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Hypothese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BAEFD8-8C27-06E7-8786-A2EF598DE7CA}"/>
              </a:ext>
            </a:extLst>
          </p:cNvPr>
          <p:cNvSpPr txBox="1"/>
          <p:nvPr/>
        </p:nvSpPr>
        <p:spPr>
          <a:xfrm>
            <a:off x="645512" y="1720840"/>
            <a:ext cx="108260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/>
              <a:t>1. Sales ist abhängig von Income/Advertising/Population. (Lineare Regression)</a:t>
            </a:r>
          </a:p>
          <a:p>
            <a:endParaRPr lang="de-CH" dirty="0"/>
          </a:p>
          <a:p>
            <a:r>
              <a:rPr lang="de-CH" dirty="0"/>
              <a:t>2. Die Differenz von </a:t>
            </a:r>
            <a:r>
              <a:rPr lang="de-CH" dirty="0" err="1"/>
              <a:t>Comprice</a:t>
            </a:r>
            <a:r>
              <a:rPr lang="de-CH" dirty="0"/>
              <a:t> und Price hat einen Einfluss auf den Verkauf. (Lineare Regression)</a:t>
            </a:r>
          </a:p>
          <a:p>
            <a:endParaRPr lang="de-CH" dirty="0"/>
          </a:p>
          <a:p>
            <a:r>
              <a:rPr lang="de-CH" dirty="0"/>
              <a:t>3. Sales lässt sich durch die Verwendung von mehreren Features zuverlässiger vorhersagen. (Multiple Lineare Regression)</a:t>
            </a:r>
          </a:p>
          <a:p>
            <a:endParaRPr lang="de-CH" dirty="0"/>
          </a:p>
          <a:p>
            <a:r>
              <a:rPr lang="de-CH" dirty="0"/>
              <a:t>4. Bewohner von urbanen Regionen kaufen weniger Kindersitze als Bürger ländlicher Regionen. (Logistische Regression)</a:t>
            </a:r>
          </a:p>
        </p:txBody>
      </p:sp>
    </p:spTree>
    <p:extLst>
      <p:ext uri="{BB962C8B-B14F-4D97-AF65-F5344CB8AC3E}">
        <p14:creationId xmlns:p14="http://schemas.microsoft.com/office/powerpoint/2010/main" val="402491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348C-C943-DC46-07E3-A86B4A5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0071"/>
          </a:xfrm>
        </p:spPr>
        <p:txBody>
          <a:bodyPr>
            <a:normAutofit fontScale="90000"/>
          </a:bodyPr>
          <a:lstStyle/>
          <a:p>
            <a:r>
              <a:rPr lang="de-DE" dirty="0"/>
              <a:t>Auswertung Hypothese 1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B8FA3-B1F0-E031-2978-4430C2E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E440BC-659B-582D-4989-728D18FD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1" y="1466022"/>
            <a:ext cx="5297557" cy="32236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A5C352-FD78-D1E8-26DF-D3538CB3E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773" y="3436980"/>
            <a:ext cx="4939540" cy="27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Hypothese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BAEFD8-8C27-06E7-8786-A2EF598DE7CA}"/>
              </a:ext>
            </a:extLst>
          </p:cNvPr>
          <p:cNvSpPr txBox="1"/>
          <p:nvPr/>
        </p:nvSpPr>
        <p:spPr>
          <a:xfrm>
            <a:off x="645512" y="1720840"/>
            <a:ext cx="108260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1. Sales ist abhängig von Income/Advertising/Population. (Lineare Regression)</a:t>
            </a:r>
          </a:p>
          <a:p>
            <a:endParaRPr lang="de-CH" dirty="0"/>
          </a:p>
          <a:p>
            <a:r>
              <a:rPr lang="de-CH" dirty="0"/>
              <a:t>2. Die Differenz von </a:t>
            </a:r>
            <a:r>
              <a:rPr lang="de-CH" dirty="0" err="1"/>
              <a:t>Comprice</a:t>
            </a:r>
            <a:r>
              <a:rPr lang="de-CH" dirty="0"/>
              <a:t> und Price hat einen Einfluss auf den Verkauf. (Lineare Regression)</a:t>
            </a:r>
          </a:p>
          <a:p>
            <a:endParaRPr lang="de-CH" dirty="0"/>
          </a:p>
          <a:p>
            <a:r>
              <a:rPr lang="de-CH" b="1" dirty="0"/>
              <a:t>3. Sales lässt sich durch die Verwendung von mehreren Features zuverlässiger vorhersagen. (Multiple Lineare Regression)</a:t>
            </a:r>
          </a:p>
          <a:p>
            <a:endParaRPr lang="de-CH" dirty="0"/>
          </a:p>
          <a:p>
            <a:r>
              <a:rPr lang="de-CH" dirty="0"/>
              <a:t>4. Bewohner von urbanen Regionen kaufen weniger Kindersitze als Bürger ländlicher Regionen. (Logistische Regression)</a:t>
            </a:r>
          </a:p>
        </p:txBody>
      </p:sp>
    </p:spTree>
    <p:extLst>
      <p:ext uri="{BB962C8B-B14F-4D97-AF65-F5344CB8AC3E}">
        <p14:creationId xmlns:p14="http://schemas.microsoft.com/office/powerpoint/2010/main" val="270825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348C-C943-DC46-07E3-A86B4A5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0071"/>
          </a:xfrm>
        </p:spPr>
        <p:txBody>
          <a:bodyPr>
            <a:normAutofit fontScale="90000"/>
          </a:bodyPr>
          <a:lstStyle/>
          <a:p>
            <a:r>
              <a:rPr lang="de-DE" dirty="0"/>
              <a:t>Auswertung Hypothese 3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B8FA3-B1F0-E031-2978-4430C2E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2410E1-8556-EDFF-B64C-0260DCE2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10" y="1991330"/>
            <a:ext cx="5846967" cy="40516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157716F-2562-FE19-432B-64C4CEFA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013" y="1466023"/>
            <a:ext cx="4549335" cy="23838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3BA2DD2-360E-B755-3383-DAE1D0CB9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854" y="4017161"/>
            <a:ext cx="3992494" cy="25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9BDD83-2CDA-3A28-D733-5609491BA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r="9334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88ABB63B-B6EE-43AF-9C37-0924518E5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B7E45DC-7AC9-4A43-B52C-78D9531B8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543D79A-4328-45EF-A428-FC665CB5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804AB2D-9BA7-48D7-AFC0-D368F3B7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D26FBC9-30B7-4D26-AF30-4BA8719F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B5A0212-58CB-4A88-83F7-FD0BBBF1E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66733B5-84D5-4202-859D-5A322504E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20F393D-8F55-493E-A0AB-C04E63D24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6150823-0FA6-4C5F-8052-B5E795D1B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E80E66-FB82-48F1-AC3B-98B532D5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9863583-0ECD-4F7A-B751-43B12C75C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6F49142-3C77-4864-BACD-DCB993CA0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45D06CF-A107-4909-A09D-67FDDF4C2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FBDE9B1-0BD3-4397-9FF4-7C320388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1A02805-216D-43C5-A768-1836DD22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B017B1-1B97-4EC7-ABC8-9636A347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E48FD6E-B77B-43DA-94E2-2478501ED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AB14AB7-76CD-4FBF-AF73-A1A32AE78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3E5C242-AF46-4E5E-9FD6-29B7F9689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91D4E89-05DE-483F-8F2E-39D93202C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6B02D5B-D04D-4A2C-A5CF-91D153429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68FE945-F3C5-445E-B906-FC9FAF734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AF4C4E0-F9C9-45B0-8B83-5C344A71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05AC98-1440-4ED3-BBDF-BC89F248F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9C04193-7AC6-475B-ABF0-124F26E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C3C8E23-341E-40F3-BF1F-ECC8CA8F0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378643A-EADF-4EB2-9D39-FA294DFBF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F93D56A-A28E-4201-8293-D716906D7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0AA7744-5CCA-46B9-8B10-AD632C2D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EEA2F9D-20BE-49EA-8282-486B3660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D57988-A54E-4C9B-BB33-50A03DB6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0EEE2B-368D-4BA2-93F7-3B41F0C93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83C375E8-F6F8-46A9-AAA9-EDE318CA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214" y="-1"/>
            <a:ext cx="12198214" cy="3276600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7C47F-B8D0-39C6-BF29-3237DF04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6385847" cy="1967563"/>
          </a:xfrm>
        </p:spPr>
        <p:txBody>
          <a:bodyPr anchor="t">
            <a:normAutofit/>
          </a:bodyPr>
          <a:lstStyle/>
          <a:p>
            <a:r>
              <a:rPr lang="en-US" dirty="0" err="1"/>
              <a:t>Zeitreihen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 err="1"/>
              <a:t>Plolty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F7C359-A08E-4595-FBD0-2CC8CEA4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7464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23C2C"/>
      </a:dk2>
      <a:lt2>
        <a:srgbClr val="E8E2E2"/>
      </a:lt2>
      <a:accent1>
        <a:srgbClr val="21B2B9"/>
      </a:accent1>
      <a:accent2>
        <a:srgbClr val="14B87C"/>
      </a:accent2>
      <a:accent3>
        <a:srgbClr val="21BA42"/>
      </a:accent3>
      <a:accent4>
        <a:srgbClr val="35B914"/>
      </a:accent4>
      <a:accent5>
        <a:srgbClr val="7AB11F"/>
      </a:accent5>
      <a:accent6>
        <a:srgbClr val="AAA512"/>
      </a:accent6>
      <a:hlink>
        <a:srgbClr val="5A8E2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Breitbild</PresentationFormat>
  <Paragraphs>67</Paragraphs>
  <Slides>13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Grandview</vt:lpstr>
      <vt:lpstr>Wingdings</vt:lpstr>
      <vt:lpstr>CosineVTI</vt:lpstr>
      <vt:lpstr>Lineare &amp; Logistische Regression</vt:lpstr>
      <vt:lpstr>Datensatz</vt:lpstr>
      <vt:lpstr>Lineare Regression</vt:lpstr>
      <vt:lpstr>Lineare Regression in R</vt:lpstr>
      <vt:lpstr>Hypothese</vt:lpstr>
      <vt:lpstr>Auswertung Hypothese 1</vt:lpstr>
      <vt:lpstr>Hypothese</vt:lpstr>
      <vt:lpstr>Auswertung Hypothese 3</vt:lpstr>
      <vt:lpstr>Zeitreihen &amp; Plolty</vt:lpstr>
      <vt:lpstr>PowerPoint-Präsentation</vt:lpstr>
      <vt:lpstr>PowerPoint-Präsentation</vt:lpstr>
      <vt:lpstr>PowerPoint-Präsentation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zum Kraftstoffverbrauch</dc:title>
  <dc:creator>Si Ben Tran (s)</dc:creator>
  <cp:lastModifiedBy>Si Ben Tran (s)</cp:lastModifiedBy>
  <cp:revision>14</cp:revision>
  <dcterms:created xsi:type="dcterms:W3CDTF">2022-08-10T21:55:30Z</dcterms:created>
  <dcterms:modified xsi:type="dcterms:W3CDTF">2022-12-07T09:52:17Z</dcterms:modified>
</cp:coreProperties>
</file>