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9" r:id="rId4"/>
    <p:sldId id="260" r:id="rId5"/>
    <p:sldId id="261" r:id="rId6"/>
    <p:sldId id="262" r:id="rId7"/>
    <p:sldId id="258"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1" autoAdjust="0"/>
    <p:restoredTop sz="94660"/>
  </p:normalViewPr>
  <p:slideViewPr>
    <p:cSldViewPr snapToGrid="0">
      <p:cViewPr varScale="1">
        <p:scale>
          <a:sx n="87" d="100"/>
          <a:sy n="87" d="100"/>
        </p:scale>
        <p:origin x="43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8522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4139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6711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1029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5949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8631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8/20/2020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0618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7356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0024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8/20/2020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99942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1670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8/20/2020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0714727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6" r:id="rId5"/>
    <p:sldLayoutId id="2147483741"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F66BE5-5CBC-4637-8B0E-B250F2CF2598}"/>
              </a:ext>
            </a:extLst>
          </p:cNvPr>
          <p:cNvPicPr>
            <a:picLocks noChangeAspect="1"/>
          </p:cNvPicPr>
          <p:nvPr/>
        </p:nvPicPr>
        <p:blipFill rotWithShape="1">
          <a:blip r:embed="rId2"/>
          <a:srcRect t="698" b="31937"/>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6525472" cy="6858000"/>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2663"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49FAD12E-0D6F-4186-B0AE-780829803BBD}"/>
              </a:ext>
            </a:extLst>
          </p:cNvPr>
          <p:cNvSpPr>
            <a:spLocks noGrp="1"/>
          </p:cNvSpPr>
          <p:nvPr>
            <p:ph type="ctrTitle"/>
          </p:nvPr>
        </p:nvSpPr>
        <p:spPr>
          <a:xfrm>
            <a:off x="5212297" y="1348844"/>
            <a:ext cx="5409468" cy="3042706"/>
          </a:xfrm>
        </p:spPr>
        <p:txBody>
          <a:bodyPr>
            <a:normAutofit/>
          </a:bodyPr>
          <a:lstStyle/>
          <a:p>
            <a:r>
              <a:rPr lang="en-US" sz="6000" dirty="0" err="1">
                <a:solidFill>
                  <a:schemeClr val="tx1"/>
                </a:solidFill>
              </a:rPr>
              <a:t>AirBnb</a:t>
            </a:r>
            <a:r>
              <a:rPr lang="en-US" sz="6000" dirty="0">
                <a:solidFill>
                  <a:schemeClr val="tx1"/>
                </a:solidFill>
              </a:rPr>
              <a:t> Price Prediction</a:t>
            </a:r>
            <a:br>
              <a:rPr lang="en-US" sz="6000" dirty="0">
                <a:solidFill>
                  <a:schemeClr val="tx1"/>
                </a:solidFill>
              </a:rPr>
            </a:br>
            <a:r>
              <a:rPr lang="en-US" sz="6000" dirty="0">
                <a:solidFill>
                  <a:schemeClr val="tx1"/>
                </a:solidFill>
              </a:rPr>
              <a:t>in NY Area</a:t>
            </a:r>
          </a:p>
        </p:txBody>
      </p:sp>
      <p:sp>
        <p:nvSpPr>
          <p:cNvPr id="3" name="Subtitle 2">
            <a:extLst>
              <a:ext uri="{FF2B5EF4-FFF2-40B4-BE49-F238E27FC236}">
                <a16:creationId xmlns:a16="http://schemas.microsoft.com/office/drawing/2014/main" id="{56F85808-53CF-47F8-A39A-FAFF72454D0C}"/>
              </a:ext>
            </a:extLst>
          </p:cNvPr>
          <p:cNvSpPr>
            <a:spLocks noGrp="1"/>
          </p:cNvSpPr>
          <p:nvPr>
            <p:ph type="subTitle" idx="1"/>
          </p:nvPr>
        </p:nvSpPr>
        <p:spPr>
          <a:xfrm>
            <a:off x="5212297" y="4682061"/>
            <a:ext cx="5409468" cy="950976"/>
          </a:xfrm>
        </p:spPr>
        <p:txBody>
          <a:bodyPr>
            <a:normAutofit/>
          </a:bodyPr>
          <a:lstStyle/>
          <a:p>
            <a:r>
              <a:rPr lang="en-US" dirty="0">
                <a:solidFill>
                  <a:schemeClr val="tx1"/>
                </a:solidFill>
              </a:rPr>
              <a:t>Vera </a:t>
            </a:r>
            <a:r>
              <a:rPr lang="en-US">
                <a:solidFill>
                  <a:schemeClr val="tx1"/>
                </a:solidFill>
              </a:rPr>
              <a:t>Guzelsoy</a:t>
            </a:r>
          </a:p>
        </p:txBody>
      </p:sp>
    </p:spTree>
    <p:extLst>
      <p:ext uri="{BB962C8B-B14F-4D97-AF65-F5344CB8AC3E}">
        <p14:creationId xmlns:p14="http://schemas.microsoft.com/office/powerpoint/2010/main" val="37820619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06A0-4E4B-476C-8AFF-377698CB3C31}"/>
              </a:ext>
            </a:extLst>
          </p:cNvPr>
          <p:cNvSpPr>
            <a:spLocks noGrp="1"/>
          </p:cNvSpPr>
          <p:nvPr>
            <p:ph type="title"/>
          </p:nvPr>
        </p:nvSpPr>
        <p:spPr>
          <a:xfrm>
            <a:off x="1066800" y="299694"/>
            <a:ext cx="10058400" cy="1371600"/>
          </a:xfrm>
        </p:spPr>
        <p:txBody>
          <a:bodyPr/>
          <a:lstStyle/>
          <a:p>
            <a:r>
              <a:rPr lang="en-US" dirty="0"/>
              <a:t>Why? – For Whom?</a:t>
            </a:r>
          </a:p>
        </p:txBody>
      </p:sp>
      <p:sp>
        <p:nvSpPr>
          <p:cNvPr id="3" name="Content Placeholder 2">
            <a:extLst>
              <a:ext uri="{FF2B5EF4-FFF2-40B4-BE49-F238E27FC236}">
                <a16:creationId xmlns:a16="http://schemas.microsoft.com/office/drawing/2014/main" id="{7452EB18-81AC-4E4F-9A02-CF1DBDF7583E}"/>
              </a:ext>
            </a:extLst>
          </p:cNvPr>
          <p:cNvSpPr>
            <a:spLocks noGrp="1"/>
          </p:cNvSpPr>
          <p:nvPr>
            <p:ph idx="1"/>
          </p:nvPr>
        </p:nvSpPr>
        <p:spPr>
          <a:xfrm>
            <a:off x="1066800" y="1649186"/>
            <a:ext cx="10058400" cy="4566220"/>
          </a:xfrm>
        </p:spPr>
        <p:txBody>
          <a:bodyPr>
            <a:normAutofit fontScale="92500" lnSpcReduction="20000"/>
          </a:bodyPr>
          <a:lstStyle/>
          <a:p>
            <a:pPr marL="0" indent="0" algn="l">
              <a:buNone/>
            </a:pPr>
            <a:r>
              <a:rPr lang="en-US" sz="1800" dirty="0">
                <a:latin typeface="TimesNewRomanPSMT"/>
              </a:rPr>
              <a:t>PURPOSE</a:t>
            </a:r>
          </a:p>
          <a:p>
            <a:pPr algn="l"/>
            <a:r>
              <a:rPr lang="en-US" sz="1800" dirty="0">
                <a:latin typeface="TimesNewRomanPSMT"/>
              </a:rPr>
              <a:t>T</a:t>
            </a:r>
            <a:r>
              <a:rPr lang="en-US" sz="1800" b="0" i="0" u="none" strike="noStrike" baseline="0" dirty="0">
                <a:latin typeface="TimesNewRomanPSMT"/>
              </a:rPr>
              <a:t>o create a model that explores pricing metrics in NYC and</a:t>
            </a:r>
          </a:p>
          <a:p>
            <a:pPr algn="l"/>
            <a:r>
              <a:rPr lang="en-US" sz="1800" b="0" i="0" u="none" strike="noStrike" baseline="0" dirty="0">
                <a:latin typeface="TimesNewRomanPSMT"/>
              </a:rPr>
              <a:t>To predicts rental prices for the upcoming period.</a:t>
            </a:r>
          </a:p>
          <a:p>
            <a:pPr algn="l"/>
            <a:endParaRPr lang="en-US" sz="1800" dirty="0">
              <a:latin typeface="TimesNewRomanPSMT"/>
            </a:endParaRPr>
          </a:p>
          <a:p>
            <a:pPr marL="0" indent="0" algn="l">
              <a:buNone/>
            </a:pPr>
            <a:r>
              <a:rPr lang="en-US" dirty="0"/>
              <a:t>STAKEHOLDERS</a:t>
            </a:r>
          </a:p>
          <a:p>
            <a:pPr algn="l"/>
            <a:r>
              <a:rPr lang="en-US" sz="1800" b="0" i="0" u="none" strike="noStrike" baseline="0" dirty="0">
                <a:latin typeface="TimesNewRomanPSMT"/>
              </a:rPr>
              <a:t>NYC Housing Authority</a:t>
            </a:r>
          </a:p>
          <a:p>
            <a:pPr algn="l"/>
            <a:r>
              <a:rPr lang="en-US" sz="1800" b="0" i="0" u="none" strike="noStrike" baseline="0" dirty="0">
                <a:latin typeface="TimesNewRomanPSMT"/>
              </a:rPr>
              <a:t>Tourism Tour Organizations while accounting their tour costs</a:t>
            </a:r>
          </a:p>
          <a:p>
            <a:pPr algn="l"/>
            <a:r>
              <a:rPr lang="en-US" sz="1800" b="0" i="0" u="none" strike="noStrike" baseline="0" dirty="0">
                <a:latin typeface="TimesNewRomanPSMT"/>
              </a:rPr>
              <a:t>Tourists planning to visit NYC</a:t>
            </a:r>
          </a:p>
          <a:p>
            <a:pPr algn="l"/>
            <a:r>
              <a:rPr lang="en-US" sz="1800" b="0" i="0" u="none" strike="noStrike" baseline="0" dirty="0">
                <a:latin typeface="TimesNewRomanPSMT"/>
              </a:rPr>
              <a:t>-Airbnb App users</a:t>
            </a:r>
          </a:p>
          <a:p>
            <a:pPr algn="l"/>
            <a:r>
              <a:rPr lang="en-US" sz="1800" b="0" i="0" u="none" strike="noStrike" baseline="0" dirty="0">
                <a:latin typeface="TimesNewRomanPSMT"/>
              </a:rPr>
              <a:t>-Airbnb Hosts And Potential Hosts while balancing their rent prices</a:t>
            </a:r>
          </a:p>
          <a:p>
            <a:pPr algn="l"/>
            <a:r>
              <a:rPr lang="en-US" sz="1800" b="0" i="0" u="none" strike="noStrike" baseline="0" dirty="0">
                <a:latin typeface="TimesNewRomanPSMT"/>
              </a:rPr>
              <a:t>-Airbnb Application Improvers</a:t>
            </a:r>
          </a:p>
          <a:p>
            <a:pPr algn="l"/>
            <a:r>
              <a:rPr lang="en-US" sz="1800" b="0" i="0" u="none" strike="noStrike" baseline="0" dirty="0">
                <a:latin typeface="TimesNewRomanPSMT"/>
              </a:rPr>
              <a:t>-Other Hosting Application Member Users(such as Booking.com)</a:t>
            </a:r>
          </a:p>
          <a:p>
            <a:pPr algn="l"/>
            <a:r>
              <a:rPr lang="en-US" sz="1800" b="0" i="0" u="none" strike="noStrike" baseline="0" dirty="0">
                <a:latin typeface="TimesNewRomanPSMT"/>
              </a:rPr>
              <a:t>-</a:t>
            </a:r>
            <a:r>
              <a:rPr lang="en-US" sz="1800" b="0" i="0" u="none" strike="noStrike" baseline="0" dirty="0" err="1">
                <a:latin typeface="TimesNewRomanPSMT"/>
              </a:rPr>
              <a:t>NewBie</a:t>
            </a:r>
            <a:r>
              <a:rPr lang="en-US" sz="1800" b="0" i="0" u="none" strike="noStrike" baseline="0" dirty="0">
                <a:latin typeface="TimesNewRomanPSMT"/>
              </a:rPr>
              <a:t> Hosting Application Startup Investors.</a:t>
            </a:r>
            <a:endParaRPr lang="en-US" dirty="0"/>
          </a:p>
        </p:txBody>
      </p:sp>
    </p:spTree>
    <p:extLst>
      <p:ext uri="{BB962C8B-B14F-4D97-AF65-F5344CB8AC3E}">
        <p14:creationId xmlns:p14="http://schemas.microsoft.com/office/powerpoint/2010/main" val="37812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9882-24B5-4748-BFB6-14344FDF6D75}"/>
              </a:ext>
            </a:extLst>
          </p:cNvPr>
          <p:cNvSpPr>
            <a:spLocks noGrp="1"/>
          </p:cNvSpPr>
          <p:nvPr>
            <p:ph type="title"/>
          </p:nvPr>
        </p:nvSpPr>
        <p:spPr/>
        <p:txBody>
          <a:bodyPr/>
          <a:lstStyle/>
          <a:p>
            <a:r>
              <a:rPr lang="en-US" dirty="0"/>
              <a:t>Business Outcome:</a:t>
            </a:r>
          </a:p>
        </p:txBody>
      </p:sp>
      <p:sp>
        <p:nvSpPr>
          <p:cNvPr id="3" name="Content Placeholder 2">
            <a:extLst>
              <a:ext uri="{FF2B5EF4-FFF2-40B4-BE49-F238E27FC236}">
                <a16:creationId xmlns:a16="http://schemas.microsoft.com/office/drawing/2014/main" id="{65B1E832-BD69-498B-A8D3-179B2B758831}"/>
              </a:ext>
            </a:extLst>
          </p:cNvPr>
          <p:cNvSpPr>
            <a:spLocks noGrp="1"/>
          </p:cNvSpPr>
          <p:nvPr>
            <p:ph idx="1"/>
          </p:nvPr>
        </p:nvSpPr>
        <p:spPr/>
        <p:txBody>
          <a:bodyPr/>
          <a:lstStyle/>
          <a:p>
            <a:pPr algn="l"/>
            <a:r>
              <a:rPr lang="en-US" sz="1800" b="0" i="0" u="none" strike="noStrike" baseline="0" dirty="0">
                <a:latin typeface="TimesNewRomanPSMT"/>
              </a:rPr>
              <a:t>-Airbnb users as bookers can see the forecast price in terms of location and seasons over the</a:t>
            </a:r>
          </a:p>
          <a:p>
            <a:pPr algn="l"/>
            <a:r>
              <a:rPr lang="en-US" sz="1800" b="0" i="0" u="none" strike="noStrike" baseline="0" dirty="0">
                <a:latin typeface="TimesNewRomanPSMT"/>
              </a:rPr>
              <a:t>year before reserving their rental place.</a:t>
            </a:r>
          </a:p>
          <a:p>
            <a:pPr algn="l"/>
            <a:r>
              <a:rPr lang="en-US" sz="1800" b="0" i="0" u="none" strike="noStrike" baseline="0" dirty="0">
                <a:latin typeface="TimesNewRomanPSMT"/>
              </a:rPr>
              <a:t>-Airbnb users as hosts are able to see appropriate listing prices by checking this model, so</a:t>
            </a:r>
          </a:p>
          <a:p>
            <a:pPr algn="l"/>
            <a:r>
              <a:rPr lang="en-US" sz="1800" b="0" i="0" u="none" strike="noStrike" baseline="0" dirty="0">
                <a:latin typeface="TimesNewRomanPSMT"/>
              </a:rPr>
              <a:t>they will not list the place for under or over price.</a:t>
            </a:r>
          </a:p>
          <a:p>
            <a:pPr algn="l"/>
            <a:r>
              <a:rPr lang="en-US" sz="1800" b="0" i="0" u="none" strike="noStrike" baseline="0" dirty="0">
                <a:latin typeface="TimesNewRomanPSMT"/>
              </a:rPr>
              <a:t>-Airbnb application creators can check this model to improve their recommendation system</a:t>
            </a:r>
          </a:p>
          <a:p>
            <a:pPr algn="l"/>
            <a:r>
              <a:rPr lang="en-US" sz="1800" b="0" i="0" u="none" strike="noStrike" baseline="0" dirty="0">
                <a:latin typeface="TimesNewRomanPSMT"/>
              </a:rPr>
              <a:t>for bookers.</a:t>
            </a:r>
          </a:p>
          <a:p>
            <a:pPr algn="l"/>
            <a:r>
              <a:rPr lang="en-US" sz="1800" b="0" i="0" u="none" strike="noStrike" baseline="0" dirty="0">
                <a:latin typeface="TimesNewRomanPSMT"/>
              </a:rPr>
              <a:t>-Airbnb investors will also have the advance derived from mutualist benefits between hosts</a:t>
            </a:r>
          </a:p>
          <a:p>
            <a:pPr algn="l"/>
            <a:r>
              <a:rPr lang="en-US" sz="1800" b="0" i="0" u="none" strike="noStrike" baseline="0" dirty="0">
                <a:latin typeface="TimesNewRomanPSMT"/>
              </a:rPr>
              <a:t>and bookers.</a:t>
            </a:r>
          </a:p>
          <a:p>
            <a:pPr algn="l"/>
            <a:r>
              <a:rPr lang="en-US" sz="1800" b="0" i="0" u="none" strike="noStrike" baseline="0" dirty="0">
                <a:latin typeface="TimesNewRomanPSMT"/>
              </a:rPr>
              <a:t>-Other hosting app users can check this model for balancing their rental prices.</a:t>
            </a:r>
            <a:endParaRPr lang="en-US" dirty="0"/>
          </a:p>
        </p:txBody>
      </p:sp>
    </p:spTree>
    <p:extLst>
      <p:ext uri="{BB962C8B-B14F-4D97-AF65-F5344CB8AC3E}">
        <p14:creationId xmlns:p14="http://schemas.microsoft.com/office/powerpoint/2010/main" val="143691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5ED1-D03C-48F4-BC6B-223899329DDF}"/>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F85377AA-9EFB-421A-AF6F-015E34AD7105}"/>
              </a:ext>
            </a:extLst>
          </p:cNvPr>
          <p:cNvSpPr>
            <a:spLocks noGrp="1"/>
          </p:cNvSpPr>
          <p:nvPr>
            <p:ph idx="1"/>
          </p:nvPr>
        </p:nvSpPr>
        <p:spPr>
          <a:xfrm>
            <a:off x="1066800" y="2103120"/>
            <a:ext cx="10058400" cy="2125980"/>
          </a:xfrm>
        </p:spPr>
        <p:txBody>
          <a:bodyPr/>
          <a:lstStyle/>
          <a:p>
            <a:pPr algn="l"/>
            <a:r>
              <a:rPr lang="en-US" sz="1800" b="0" i="0" u="none" strike="noStrike" baseline="0" dirty="0">
                <a:latin typeface="TimesNewRomanPSMT"/>
              </a:rPr>
              <a:t>This open-source data set includes 16 columns and 48895 rows providing Airbnb listing information and metrics for hosts, places and geographical features in NYC, NY area between the years 2008 and 2019.</a:t>
            </a:r>
          </a:p>
          <a:p>
            <a:pPr algn="l"/>
            <a:r>
              <a:rPr lang="en-US" sz="1800" b="0" i="0" u="none" strike="noStrike" baseline="0" dirty="0">
                <a:latin typeface="TimesNewRomanPSMT"/>
              </a:rPr>
              <a:t>The data is sourced from the Inside Airbnb website http://insideairbnb.com/get-the-data.html</a:t>
            </a:r>
          </a:p>
          <a:p>
            <a:pPr algn="l"/>
            <a:r>
              <a:rPr lang="en-US" sz="1800" b="0" i="0" u="none" strike="noStrike" baseline="0" dirty="0">
                <a:latin typeface="TimesNewRomanPSMT"/>
              </a:rPr>
              <a:t>which hosts publicly available data from the Airbnb website.</a:t>
            </a:r>
            <a:endParaRPr lang="en-US" dirty="0"/>
          </a:p>
        </p:txBody>
      </p:sp>
    </p:spTree>
    <p:extLst>
      <p:ext uri="{BB962C8B-B14F-4D97-AF65-F5344CB8AC3E}">
        <p14:creationId xmlns:p14="http://schemas.microsoft.com/office/powerpoint/2010/main" val="1497180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263D22E-F15F-4030-98A2-0C9BE859A3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88523" y="434302"/>
            <a:ext cx="6507402" cy="5874608"/>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5">
            <a:extLst>
              <a:ext uri="{FF2B5EF4-FFF2-40B4-BE49-F238E27FC236}">
                <a16:creationId xmlns:a16="http://schemas.microsoft.com/office/drawing/2014/main" id="{AAD5E457-B3BE-4A9F-A652-BBA055D4FB4D}"/>
              </a:ext>
            </a:extLst>
          </p:cNvPr>
          <p:cNvSpPr>
            <a:spLocks noGrp="1"/>
          </p:cNvSpPr>
          <p:nvPr>
            <p:ph type="title"/>
          </p:nvPr>
        </p:nvSpPr>
        <p:spPr>
          <a:xfrm>
            <a:off x="1022839" y="2453809"/>
            <a:ext cx="3074377" cy="1371600"/>
          </a:xfrm>
        </p:spPr>
        <p:txBody>
          <a:bodyPr/>
          <a:lstStyle/>
          <a:p>
            <a:r>
              <a:rPr lang="en-US" sz="1800" i="0" dirty="0">
                <a:latin typeface="TimesNewRomanPSMT"/>
              </a:rPr>
              <a:t>O</a:t>
            </a:r>
            <a:r>
              <a:rPr lang="en-US" sz="1800" b="0" i="0" u="none" strike="noStrike" baseline="0" dirty="0">
                <a:latin typeface="TimesNewRomanPSMT"/>
              </a:rPr>
              <a:t>verall, all correlation between column categories are weak</a:t>
            </a:r>
            <a:endParaRPr lang="en-US" dirty="0"/>
          </a:p>
        </p:txBody>
      </p:sp>
    </p:spTree>
    <p:extLst>
      <p:ext uri="{BB962C8B-B14F-4D97-AF65-F5344CB8AC3E}">
        <p14:creationId xmlns:p14="http://schemas.microsoft.com/office/powerpoint/2010/main" val="124907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C219-D847-4245-BF85-60ADBD77EBCE}"/>
              </a:ext>
            </a:extLst>
          </p:cNvPr>
          <p:cNvSpPr>
            <a:spLocks noGrp="1"/>
          </p:cNvSpPr>
          <p:nvPr>
            <p:ph type="title"/>
          </p:nvPr>
        </p:nvSpPr>
        <p:spPr>
          <a:xfrm>
            <a:off x="1066800" y="642594"/>
            <a:ext cx="10058400" cy="905008"/>
          </a:xfrm>
        </p:spPr>
        <p:txBody>
          <a:bodyPr/>
          <a:lstStyle/>
          <a:p>
            <a:r>
              <a:rPr lang="en-US" dirty="0"/>
              <a:t>Price disperse related to boroughs:</a:t>
            </a:r>
          </a:p>
        </p:txBody>
      </p:sp>
      <p:pic>
        <p:nvPicPr>
          <p:cNvPr id="2050" name="Picture 2">
            <a:extLst>
              <a:ext uri="{FF2B5EF4-FFF2-40B4-BE49-F238E27FC236}">
                <a16:creationId xmlns:a16="http://schemas.microsoft.com/office/drawing/2014/main" id="{1D6F99BA-5AE6-49C5-819F-FB15F3AC3F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6898" y="1547602"/>
            <a:ext cx="9256625" cy="4667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2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5CA8-3956-4FF3-8361-2B59646BA765}"/>
              </a:ext>
            </a:extLst>
          </p:cNvPr>
          <p:cNvSpPr>
            <a:spLocks noGrp="1"/>
          </p:cNvSpPr>
          <p:nvPr>
            <p:ph type="title"/>
          </p:nvPr>
        </p:nvSpPr>
        <p:spPr>
          <a:xfrm>
            <a:off x="1066799" y="642594"/>
            <a:ext cx="10512669" cy="1081453"/>
          </a:xfrm>
        </p:spPr>
        <p:txBody>
          <a:bodyPr>
            <a:normAutofit/>
          </a:bodyPr>
          <a:lstStyle/>
          <a:p>
            <a:r>
              <a:rPr lang="en-US" sz="2000" b="0" i="0" u="none" strike="noStrike" baseline="0" dirty="0">
                <a:latin typeface="TimesNewRomanPSMT"/>
              </a:rPr>
              <a:t>Hotels are listed on Airbnb mostly for Manhattan which has also the most amount of Entire home-Apt listings. Brooklyn's listings are generally based on Private Room. While shared rooms and hotel rooms are the least popular listings, the entire room and private rooms listings significantly have higher demand.</a:t>
            </a:r>
            <a:endParaRPr lang="en-US" sz="2000" dirty="0"/>
          </a:p>
        </p:txBody>
      </p:sp>
      <p:pic>
        <p:nvPicPr>
          <p:cNvPr id="3074" name="Picture 2">
            <a:extLst>
              <a:ext uri="{FF2B5EF4-FFF2-40B4-BE49-F238E27FC236}">
                <a16:creationId xmlns:a16="http://schemas.microsoft.com/office/drawing/2014/main" id="{5445E52B-DCBE-41C7-820B-1CCDFF98E1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7194" y="1724047"/>
            <a:ext cx="8533075" cy="4360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17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E674-7BC5-4EC8-8547-E6E390438AFA}"/>
              </a:ext>
            </a:extLst>
          </p:cNvPr>
          <p:cNvSpPr>
            <a:spLocks noGrp="1"/>
          </p:cNvSpPr>
          <p:nvPr>
            <p:ph type="title"/>
          </p:nvPr>
        </p:nvSpPr>
        <p:spPr/>
        <p:txBody>
          <a:bodyPr/>
          <a:lstStyle/>
          <a:p>
            <a:r>
              <a:rPr lang="en-US" dirty="0"/>
              <a:t>Statistics</a:t>
            </a:r>
          </a:p>
        </p:txBody>
      </p:sp>
      <p:sp>
        <p:nvSpPr>
          <p:cNvPr id="3" name="Content Placeholder 2">
            <a:extLst>
              <a:ext uri="{FF2B5EF4-FFF2-40B4-BE49-F238E27FC236}">
                <a16:creationId xmlns:a16="http://schemas.microsoft.com/office/drawing/2014/main" id="{3CB3ABD5-5D02-464B-AE28-BCAD9C7C83FF}"/>
              </a:ext>
            </a:extLst>
          </p:cNvPr>
          <p:cNvSpPr>
            <a:spLocks noGrp="1"/>
          </p:cNvSpPr>
          <p:nvPr>
            <p:ph idx="1"/>
          </p:nvPr>
        </p:nvSpPr>
        <p:spPr>
          <a:xfrm>
            <a:off x="1066800" y="2014194"/>
            <a:ext cx="10058400" cy="3938550"/>
          </a:xfrm>
        </p:spPr>
        <p:txBody>
          <a:bodyPr/>
          <a:lstStyle/>
          <a:p>
            <a:pPr algn="l"/>
            <a:r>
              <a:rPr lang="en-US" sz="1800" b="0" i="0" u="none" strike="noStrike" baseline="0" dirty="0">
                <a:latin typeface="TimesNewRomanPSMT"/>
              </a:rPr>
              <a:t>To do an analysis of variance, I am going to use ANOVA instead of t-test because there are more than</a:t>
            </a:r>
          </a:p>
          <a:p>
            <a:pPr marL="0" indent="0" algn="l">
              <a:buNone/>
            </a:pPr>
            <a:r>
              <a:rPr lang="en-US" sz="1800" b="0" i="0" u="none" strike="noStrike" baseline="0" dirty="0">
                <a:latin typeface="TimesNewRomanPSMT"/>
              </a:rPr>
              <a:t>2( 5 ) boroughs to compare their means of prices</a:t>
            </a:r>
          </a:p>
          <a:p>
            <a:pPr algn="l"/>
            <a:endParaRPr lang="en-US" sz="1800" b="0" i="0" u="none" strike="noStrike" baseline="0" dirty="0">
              <a:latin typeface="TimesNewRomanPSMT"/>
            </a:endParaRPr>
          </a:p>
          <a:p>
            <a:pPr algn="l"/>
            <a:r>
              <a:rPr lang="en-US" sz="1800" b="0" i="0" u="none" strike="noStrike" dirty="0">
                <a:solidFill>
                  <a:srgbClr val="000000"/>
                </a:solidFill>
                <a:effectLst/>
                <a:latin typeface="Times New Roman" panose="02020603050405020304" pitchFamily="18" charset="0"/>
              </a:rPr>
              <a:t>1) Bronx-Queens</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2) Bronx-</a:t>
            </a:r>
            <a:r>
              <a:rPr lang="en-US" sz="1800" b="0" i="0" u="none" strike="noStrike" dirty="0" err="1">
                <a:solidFill>
                  <a:srgbClr val="000000"/>
                </a:solidFill>
                <a:effectLst/>
                <a:latin typeface="Times New Roman" panose="02020603050405020304" pitchFamily="18" charset="0"/>
              </a:rPr>
              <a:t>StatenIslands</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3) Queens-</a:t>
            </a:r>
            <a:r>
              <a:rPr lang="en-US" sz="1800" b="0" i="0" u="none" strike="noStrike" dirty="0" err="1">
                <a:solidFill>
                  <a:srgbClr val="000000"/>
                </a:solidFill>
                <a:effectLst/>
                <a:latin typeface="Times New Roman" panose="02020603050405020304" pitchFamily="18" charset="0"/>
              </a:rPr>
              <a:t>StatenIslands</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all other pairwise comparisons for treatments rejects the null hypothesis and indicates statistically significant differences.</a:t>
            </a:r>
            <a:endParaRPr lang="en-US" b="0" dirty="0">
              <a:effectLst/>
            </a:endParaRPr>
          </a:p>
        </p:txBody>
      </p:sp>
    </p:spTree>
    <p:extLst>
      <p:ext uri="{BB962C8B-B14F-4D97-AF65-F5344CB8AC3E}">
        <p14:creationId xmlns:p14="http://schemas.microsoft.com/office/powerpoint/2010/main" val="392807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6BA3-F5E4-4DA1-B058-8AF7630F8CD7}"/>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FB57D996-113F-4AED-90FC-35AA09CE899F}"/>
              </a:ext>
            </a:extLst>
          </p:cNvPr>
          <p:cNvSpPr>
            <a:spLocks noGrp="1"/>
          </p:cNvSpPr>
          <p:nvPr>
            <p:ph idx="1"/>
          </p:nvPr>
        </p:nvSpPr>
        <p:spPr/>
        <p:txBody>
          <a:bodyPr/>
          <a:lstStyle/>
          <a:p>
            <a:pPr marL="0" indent="0" rtl="0" fontAlgn="base">
              <a:spcBef>
                <a:spcPts val="1100"/>
              </a:spcBef>
              <a:spcAft>
                <a:spcPts val="0"/>
              </a:spcAft>
              <a:buNone/>
            </a:pPr>
            <a:r>
              <a:rPr lang="en-US" sz="1800" b="0" i="0" u="none" strike="noStrike" dirty="0">
                <a:solidFill>
                  <a:srgbClr val="000000"/>
                </a:solidFill>
                <a:effectLst/>
                <a:latin typeface="Times New Roman" panose="02020603050405020304" pitchFamily="18" charset="0"/>
              </a:rPr>
              <a:t>Ridge Regression (L2)</a:t>
            </a:r>
            <a:br>
              <a:rPr lang="en-US" sz="1800" b="0"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Ridge MSE:  112016.44348145518</a:t>
            </a:r>
          </a:p>
          <a:p>
            <a:pPr marL="0" indent="0" rtl="0" fontAlgn="base">
              <a:spcBef>
                <a:spcPts val="1100"/>
              </a:spcBef>
              <a:spcAft>
                <a:spcPts val="0"/>
              </a:spcAft>
              <a:buNone/>
            </a:pPr>
            <a:r>
              <a:rPr lang="en-US" sz="1800" b="0" i="0" u="none" strike="noStrike" dirty="0">
                <a:solidFill>
                  <a:srgbClr val="000000"/>
                </a:solidFill>
                <a:effectLst/>
                <a:latin typeface="Times New Roman" panose="02020603050405020304" pitchFamily="18" charset="0"/>
              </a:rPr>
              <a:t>Lasso (L1)</a:t>
            </a:r>
            <a:br>
              <a:rPr lang="en-US" sz="1800" b="0"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Lasso MSE:  112015.2263969845</a:t>
            </a:r>
          </a:p>
          <a:p>
            <a:pPr marL="0" indent="0" rtl="0" fontAlgn="base">
              <a:spcBef>
                <a:spcPts val="1100"/>
              </a:spcBef>
              <a:spcAft>
                <a:spcPts val="0"/>
              </a:spcAft>
              <a:buNone/>
            </a:pPr>
            <a:r>
              <a:rPr lang="en-US" sz="1800" b="0" i="0" u="none" strike="noStrike" dirty="0">
                <a:solidFill>
                  <a:srgbClr val="000000"/>
                </a:solidFill>
                <a:effectLst/>
                <a:latin typeface="Times New Roman" panose="02020603050405020304" pitchFamily="18" charset="0"/>
              </a:rPr>
              <a:t>Elastic Net</a:t>
            </a:r>
            <a:br>
              <a:rPr lang="en-US" sz="1800" dirty="0">
                <a:solidFill>
                  <a:srgbClr val="000000"/>
                </a:solidFill>
                <a:latin typeface="Times New Roman" panose="02020603050405020304" pitchFamily="18" charset="0"/>
              </a:rPr>
            </a:br>
            <a:r>
              <a:rPr lang="en-US" sz="1800" b="0" i="0" u="none" strike="noStrike" dirty="0" err="1">
                <a:solidFill>
                  <a:srgbClr val="000000"/>
                </a:solidFill>
                <a:effectLst/>
                <a:latin typeface="Times New Roman" panose="02020603050405020304" pitchFamily="18" charset="0"/>
              </a:rPr>
              <a:t>ElasticNet</a:t>
            </a:r>
            <a:r>
              <a:rPr lang="en-US" sz="1800" b="0" i="0" u="none" strike="noStrike" dirty="0">
                <a:solidFill>
                  <a:srgbClr val="000000"/>
                </a:solidFill>
                <a:effectLst/>
                <a:latin typeface="Times New Roman" panose="02020603050405020304" pitchFamily="18" charset="0"/>
              </a:rPr>
              <a:t> MSE:  112019.65551282265</a:t>
            </a:r>
          </a:p>
          <a:p>
            <a:pPr marL="0" indent="0" algn="just" rtl="0" fontAlgn="base">
              <a:spcBef>
                <a:spcPts val="1100"/>
              </a:spcBef>
              <a:spcAft>
                <a:spcPts val="0"/>
              </a:spcAft>
              <a:buNone/>
            </a:pPr>
            <a:r>
              <a:rPr lang="en-US" sz="1800" b="0" i="0" u="none" strike="noStrike" dirty="0" err="1">
                <a:solidFill>
                  <a:srgbClr val="000000"/>
                </a:solidFill>
                <a:effectLst/>
                <a:latin typeface="Times New Roman" panose="02020603050405020304" pitchFamily="18" charset="0"/>
              </a:rPr>
              <a:t>XGBoost</a:t>
            </a:r>
            <a:endParaRPr lang="en-US" sz="1800" b="0" i="0" u="none" strike="noStrike" dirty="0">
              <a:solidFill>
                <a:srgbClr val="000000"/>
              </a:solidFill>
              <a:effectLst/>
              <a:latin typeface="Times New Roman" panose="02020603050405020304" pitchFamily="18" charset="0"/>
            </a:endParaRPr>
          </a:p>
          <a:p>
            <a:pPr marL="0" indent="0" rtl="0">
              <a:spcBef>
                <a:spcPts val="0"/>
              </a:spcBef>
              <a:spcAft>
                <a:spcPts val="0"/>
              </a:spcAft>
              <a:buNone/>
            </a:pPr>
            <a:r>
              <a:rPr lang="en-US" sz="1800" b="0" i="0" u="none" strike="noStrike" dirty="0" err="1">
                <a:solidFill>
                  <a:srgbClr val="000000"/>
                </a:solidFill>
                <a:effectLst/>
                <a:latin typeface="Times New Roman" panose="02020603050405020304" pitchFamily="18" charset="0"/>
              </a:rPr>
              <a:t>XGBRegressor</a:t>
            </a:r>
            <a:r>
              <a:rPr lang="en-US" sz="1800" b="0" i="0" u="none" strike="noStrike" dirty="0">
                <a:solidFill>
                  <a:srgbClr val="000000"/>
                </a:solidFill>
                <a:effectLst/>
                <a:latin typeface="Times New Roman" panose="02020603050405020304" pitchFamily="18" charset="0"/>
              </a:rPr>
              <a:t> MSE:  84716.541772843</a:t>
            </a:r>
            <a:endParaRPr lang="en-US" b="0" dirty="0">
              <a:effectLst/>
            </a:endParaRPr>
          </a:p>
        </p:txBody>
      </p:sp>
    </p:spTree>
    <p:extLst>
      <p:ext uri="{BB962C8B-B14F-4D97-AF65-F5344CB8AC3E}">
        <p14:creationId xmlns:p14="http://schemas.microsoft.com/office/powerpoint/2010/main" val="3618127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292441"/>
      </a:dk2>
      <a:lt2>
        <a:srgbClr val="E2E8E3"/>
      </a:lt2>
      <a:accent1>
        <a:srgbClr val="D13FBA"/>
      </a:accent1>
      <a:accent2>
        <a:srgbClr val="9A2DBF"/>
      </a:accent2>
      <a:accent3>
        <a:srgbClr val="6F3FD1"/>
      </a:accent3>
      <a:accent4>
        <a:srgbClr val="3C48C4"/>
      </a:accent4>
      <a:accent5>
        <a:srgbClr val="3F89D1"/>
      </a:accent5>
      <a:accent6>
        <a:srgbClr val="2DB4BF"/>
      </a:accent6>
      <a:hlink>
        <a:srgbClr val="4670C1"/>
      </a:hlink>
      <a:folHlink>
        <a:srgbClr val="7F7F7F"/>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5245</TotalTime>
  <Words>421</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Garamond</vt:lpstr>
      <vt:lpstr>Goudy Old Style</vt:lpstr>
      <vt:lpstr>Times New Roman</vt:lpstr>
      <vt:lpstr>TimesNewRomanPSMT</vt:lpstr>
      <vt:lpstr>SavonVTI</vt:lpstr>
      <vt:lpstr>AirBnb Price Prediction in NY Area</vt:lpstr>
      <vt:lpstr>Why? – For Whom?</vt:lpstr>
      <vt:lpstr>Business Outcome:</vt:lpstr>
      <vt:lpstr>Dataset:</vt:lpstr>
      <vt:lpstr>Overall, all correlation between column categories are weak</vt:lpstr>
      <vt:lpstr>Price disperse related to boroughs:</vt:lpstr>
      <vt:lpstr>Hotels are listed on Airbnb mostly for Manhattan which has also the most amount of Entire home-Apt listings. Brooklyn's listings are generally based on Private Room. While shared rooms and hotel rooms are the least popular listings, the entire room and private rooms listings significantly have higher demand.</vt:lpstr>
      <vt:lpstr>Statistics</vt:lpstr>
      <vt:lpstr>Machine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Prediction in NY Area</dc:title>
  <dc:creator>U G</dc:creator>
  <cp:lastModifiedBy>U G</cp:lastModifiedBy>
  <cp:revision>13</cp:revision>
  <dcterms:created xsi:type="dcterms:W3CDTF">2020-07-30T18:28:50Z</dcterms:created>
  <dcterms:modified xsi:type="dcterms:W3CDTF">2020-08-21T17:58:34Z</dcterms:modified>
</cp:coreProperties>
</file>