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handoutMasterIdLst>
    <p:handoutMasterId r:id="rId35"/>
  </p:handoutMasterIdLst>
  <p:sldIdLst>
    <p:sldId id="256" r:id="rId2"/>
    <p:sldId id="269" r:id="rId3"/>
    <p:sldId id="264" r:id="rId4"/>
    <p:sldId id="270" r:id="rId5"/>
    <p:sldId id="266" r:id="rId6"/>
    <p:sldId id="267" r:id="rId7"/>
    <p:sldId id="309" r:id="rId8"/>
    <p:sldId id="301" r:id="rId9"/>
    <p:sldId id="277" r:id="rId10"/>
    <p:sldId id="276" r:id="rId11"/>
    <p:sldId id="302" r:id="rId12"/>
    <p:sldId id="278" r:id="rId13"/>
    <p:sldId id="294" r:id="rId14"/>
    <p:sldId id="308" r:id="rId15"/>
    <p:sldId id="307" r:id="rId16"/>
    <p:sldId id="296" r:id="rId17"/>
    <p:sldId id="279" r:id="rId18"/>
    <p:sldId id="280" r:id="rId19"/>
    <p:sldId id="281" r:id="rId20"/>
    <p:sldId id="282" r:id="rId21"/>
    <p:sldId id="284" r:id="rId22"/>
    <p:sldId id="286" r:id="rId23"/>
    <p:sldId id="287" r:id="rId24"/>
    <p:sldId id="288" r:id="rId25"/>
    <p:sldId id="289" r:id="rId26"/>
    <p:sldId id="290" r:id="rId27"/>
    <p:sldId id="291" r:id="rId28"/>
    <p:sldId id="292" r:id="rId29"/>
    <p:sldId id="297" r:id="rId30"/>
    <p:sldId id="298" r:id="rId31"/>
    <p:sldId id="299" r:id="rId32"/>
    <p:sldId id="300" r:id="rId33"/>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60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786C16-BD33-419C-A8BA-5E16987FE6F6}" type="datetimeFigureOut">
              <a:rPr lang="da-DK" smtClean="0"/>
              <a:pPr/>
              <a:t>05-09-2012</a:t>
            </a:fld>
            <a:endParaRPr lang="en-GB"/>
          </a:p>
        </p:txBody>
      </p:sp>
      <p:sp>
        <p:nvSpPr>
          <p:cNvPr id="4" name="Pladsholder til sidefod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Pladsholder til dias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3F2869-51FA-4656-BEAE-47A7A55D574A}" type="slidenum">
              <a:rPr lang="en-GB" smtClean="0"/>
              <a:pPr/>
              <a:t>‹nr.›</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69F19-5D06-4B86-A31B-0BAC3849943B}" type="datetimeFigureOut">
              <a:rPr lang="da-DK" smtClean="0"/>
              <a:pPr/>
              <a:t>05-09-2012</a:t>
            </a:fld>
            <a:endParaRPr lang="en-GB"/>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643DEF-FFF9-4992-A26F-CE57A546A95B}" type="slidenum">
              <a:rPr lang="en-GB" smtClean="0"/>
              <a:pPr/>
              <a:t>‹nr.›</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50938" y="692150"/>
            <a:ext cx="4556125" cy="3416300"/>
          </a:xfrm>
          <a:ln/>
        </p:spPr>
      </p:sp>
      <p:sp>
        <p:nvSpPr>
          <p:cNvPr id="12291" name="Rectangle 3"/>
          <p:cNvSpPr>
            <a:spLocks noGrp="1" noChangeArrowheads="1"/>
          </p:cNvSpPr>
          <p:nvPr>
            <p:ph type="body" idx="1"/>
          </p:nvPr>
        </p:nvSpPr>
        <p:spPr>
          <a:noFill/>
          <a:ln w="9525"/>
        </p:spPr>
        <p:txBody>
          <a:bodyPr/>
          <a:lstStyle/>
          <a:p>
            <a:endParaRPr lang="da-DK"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en-GB"/>
          </a:p>
        </p:txBody>
      </p:sp>
      <p:sp>
        <p:nvSpPr>
          <p:cNvPr id="4" name="Pladsholder til diasnummer 3"/>
          <p:cNvSpPr>
            <a:spLocks noGrp="1"/>
          </p:cNvSpPr>
          <p:nvPr>
            <p:ph type="sldNum" sz="quarter" idx="10"/>
          </p:nvPr>
        </p:nvSpPr>
        <p:spPr/>
        <p:txBody>
          <a:bodyPr/>
          <a:lstStyle/>
          <a:p>
            <a:fld id="{8E504092-6A90-4A5C-8D4B-A76827791CAA}" type="slidenum">
              <a:rPr lang="en-GB" smtClean="0"/>
              <a:pPr/>
              <a:t>6</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BEB98E-CEB4-4B66-9079-AA2E04AED764}" type="slidenum">
              <a:rPr lang="en-GB"/>
              <a:pPr/>
              <a:t>16</a:t>
            </a:fld>
            <a:endParaRPr lang="en-GB"/>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w="9525"/>
        </p:spPr>
        <p:txBody>
          <a:bodyPr/>
          <a:lstStyle/>
          <a:p>
            <a:endParaRPr lang="da-DK" smtClean="0"/>
          </a:p>
        </p:txBody>
      </p:sp>
      <p:sp>
        <p:nvSpPr>
          <p:cNvPr id="348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14" name="Titel 13"/>
          <p:cNvSpPr>
            <a:spLocks noGrp="1"/>
          </p:cNvSpPr>
          <p:nvPr>
            <p:ph type="ctrTitle"/>
          </p:nvPr>
        </p:nvSpPr>
        <p:spPr>
          <a:xfrm>
            <a:off x="1432560" y="359898"/>
            <a:ext cx="7406640" cy="1472184"/>
          </a:xfrm>
        </p:spPr>
        <p:txBody>
          <a:bodyPr anchor="b"/>
          <a:lstStyle>
            <a:lvl1pPr algn="l">
              <a:defRPr/>
            </a:lvl1pPr>
            <a:extLst/>
          </a:lstStyle>
          <a:p>
            <a:r>
              <a:rPr kumimoji="0" lang="da-DK" smtClean="0"/>
              <a:t>Klik for at redigere titeltypografi i masteren</a:t>
            </a:r>
            <a:endParaRPr kumimoji="0" lang="en-US"/>
          </a:p>
        </p:txBody>
      </p:sp>
      <p:sp>
        <p:nvSpPr>
          <p:cNvPr id="22" name="Undertitel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a-DK" smtClean="0"/>
              <a:t>Klik for at redigere undertiteltypografien i masteren</a:t>
            </a:r>
            <a:endParaRPr kumimoji="0" lang="en-US"/>
          </a:p>
        </p:txBody>
      </p:sp>
      <p:sp>
        <p:nvSpPr>
          <p:cNvPr id="7" name="Pladsholder til dato 6"/>
          <p:cNvSpPr>
            <a:spLocks noGrp="1"/>
          </p:cNvSpPr>
          <p:nvPr>
            <p:ph type="dt" sz="half" idx="10"/>
          </p:nvPr>
        </p:nvSpPr>
        <p:spPr/>
        <p:txBody>
          <a:bodyPr/>
          <a:lstStyle>
            <a:extLst/>
          </a:lstStyle>
          <a:p>
            <a:fld id="{CB3C692F-1131-4832-A4D9-C4572FC7649E}" type="datetime1">
              <a:rPr lang="da-DK" smtClean="0"/>
              <a:pPr/>
              <a:t>05-09-2012</a:t>
            </a:fld>
            <a:endParaRPr lang="da-DK" dirty="0"/>
          </a:p>
        </p:txBody>
      </p:sp>
      <p:sp>
        <p:nvSpPr>
          <p:cNvPr id="20" name="Pladsholder til sidefod 19"/>
          <p:cNvSpPr>
            <a:spLocks noGrp="1"/>
          </p:cNvSpPr>
          <p:nvPr>
            <p:ph type="ftr" sz="quarter" idx="11"/>
          </p:nvPr>
        </p:nvSpPr>
        <p:spPr/>
        <p:txBody>
          <a:bodyPr/>
          <a:lstStyle>
            <a:extLst/>
          </a:lstStyle>
          <a:p>
            <a:r>
              <a:rPr lang="da-DK" smtClean="0"/>
              <a:t>XI-PRW 2011E  Steffen Skov</a:t>
            </a:r>
            <a:endParaRPr lang="da-DK" dirty="0"/>
          </a:p>
        </p:txBody>
      </p:sp>
      <p:sp>
        <p:nvSpPr>
          <p:cNvPr id="10" name="Pladsholder til diasnummer 9"/>
          <p:cNvSpPr>
            <a:spLocks noGrp="1"/>
          </p:cNvSpPr>
          <p:nvPr>
            <p:ph type="sldNum" sz="quarter" idx="12"/>
          </p:nvPr>
        </p:nvSpPr>
        <p:spPr/>
        <p:txBody>
          <a:bodyPr/>
          <a:lstStyle>
            <a:extLst/>
          </a:lstStyle>
          <a:p>
            <a:fld id="{F8DE68CA-CE29-48B2-A76D-5FAA5388020D}" type="slidenum">
              <a:rPr lang="da-DK" smtClean="0"/>
              <a:pPr/>
              <a:t>‹nr.›</a:t>
            </a:fld>
            <a:endParaRPr lang="da-DK" dirty="0"/>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a-DK" smtClean="0"/>
              <a:t>Klik for at redigere titeltypografi i masteren</a:t>
            </a:r>
            <a:endParaRPr kumimoji="0" lang="en-US"/>
          </a:p>
        </p:txBody>
      </p:sp>
      <p:sp>
        <p:nvSpPr>
          <p:cNvPr id="3" name="Pladsholder til lodret titel 2"/>
          <p:cNvSpPr>
            <a:spLocks noGrp="1"/>
          </p:cNvSpPr>
          <p:nvPr>
            <p:ph type="body" orient="vert" idx="1"/>
          </p:nvPr>
        </p:nvSpPr>
        <p:spPr/>
        <p:txBody>
          <a:bodyPr vert="eaVert"/>
          <a:lstStyle>
            <a:extLst/>
          </a:lstStyle>
          <a:p>
            <a:pPr lvl="0" eaLnBrk="1" latinLnBrk="0" hangingPunct="1"/>
            <a:r>
              <a:rPr lang="da-DK" smtClean="0"/>
              <a:t>Klik for at redigere typografi i masteren</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4" name="Pladsholder til dato 3"/>
          <p:cNvSpPr>
            <a:spLocks noGrp="1"/>
          </p:cNvSpPr>
          <p:nvPr>
            <p:ph type="dt" sz="half" idx="10"/>
          </p:nvPr>
        </p:nvSpPr>
        <p:spPr/>
        <p:txBody>
          <a:bodyPr/>
          <a:lstStyle>
            <a:extLst/>
          </a:lstStyle>
          <a:p>
            <a:fld id="{80CA137F-2116-4F07-AA43-CFE9C85BB65C}" type="datetime1">
              <a:rPr lang="da-DK" smtClean="0"/>
              <a:pPr/>
              <a:t>05-09-2012</a:t>
            </a:fld>
            <a:endParaRPr lang="da-DK" dirty="0"/>
          </a:p>
        </p:txBody>
      </p:sp>
      <p:sp>
        <p:nvSpPr>
          <p:cNvPr id="5" name="Pladsholder til sidefod 4"/>
          <p:cNvSpPr>
            <a:spLocks noGrp="1"/>
          </p:cNvSpPr>
          <p:nvPr>
            <p:ph type="ftr" sz="quarter" idx="11"/>
          </p:nvPr>
        </p:nvSpPr>
        <p:spPr/>
        <p:txBody>
          <a:bodyPr/>
          <a:lstStyle>
            <a:extLst/>
          </a:lstStyle>
          <a:p>
            <a:r>
              <a:rPr lang="da-DK" smtClean="0"/>
              <a:t>XI-PRW 2011E  Steffen Skov</a:t>
            </a:r>
            <a:endParaRPr lang="da-DK" dirty="0"/>
          </a:p>
        </p:txBody>
      </p:sp>
      <p:sp>
        <p:nvSpPr>
          <p:cNvPr id="6" name="Pladsholder til diasnummer 5"/>
          <p:cNvSpPr>
            <a:spLocks noGrp="1"/>
          </p:cNvSpPr>
          <p:nvPr>
            <p:ph type="sldNum" sz="quarter" idx="12"/>
          </p:nvPr>
        </p:nvSpPr>
        <p:spPr/>
        <p:txBody>
          <a:bodyPr/>
          <a:lstStyle>
            <a:extLst/>
          </a:lstStyle>
          <a:p>
            <a:fld id="{F8DE68CA-CE29-48B2-A76D-5FAA5388020D}" type="slidenum">
              <a:rPr lang="da-DK" smtClean="0"/>
              <a:pPr/>
              <a:t>‹nr.›</a:t>
            </a:fld>
            <a:endParaRPr lang="da-DK"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858000" y="274639"/>
            <a:ext cx="1828800" cy="5851525"/>
          </a:xfrm>
        </p:spPr>
        <p:txBody>
          <a:bodyPr vert="eaVert"/>
          <a:lstStyle>
            <a:extLst/>
          </a:lstStyle>
          <a:p>
            <a:r>
              <a:rPr kumimoji="0" lang="da-DK" smtClean="0"/>
              <a:t>Klik for at redigere titeltypografi i masteren</a:t>
            </a:r>
            <a:endParaRPr kumimoji="0" lang="en-US"/>
          </a:p>
        </p:txBody>
      </p:sp>
      <p:sp>
        <p:nvSpPr>
          <p:cNvPr id="3" name="Pladsholder til lodret titel 2"/>
          <p:cNvSpPr>
            <a:spLocks noGrp="1"/>
          </p:cNvSpPr>
          <p:nvPr>
            <p:ph type="body" orient="vert" idx="1"/>
          </p:nvPr>
        </p:nvSpPr>
        <p:spPr>
          <a:xfrm>
            <a:off x="1143000" y="274640"/>
            <a:ext cx="5562600" cy="5851525"/>
          </a:xfrm>
        </p:spPr>
        <p:txBody>
          <a:bodyPr vert="eaVert"/>
          <a:lstStyle>
            <a:extLst/>
          </a:lstStyle>
          <a:p>
            <a:pPr lvl="0" eaLnBrk="1" latinLnBrk="0" hangingPunct="1"/>
            <a:r>
              <a:rPr lang="da-DK" smtClean="0"/>
              <a:t>Klik for at redigere typografi i masteren</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4" name="Pladsholder til dato 3"/>
          <p:cNvSpPr>
            <a:spLocks noGrp="1"/>
          </p:cNvSpPr>
          <p:nvPr>
            <p:ph type="dt" sz="half" idx="10"/>
          </p:nvPr>
        </p:nvSpPr>
        <p:spPr/>
        <p:txBody>
          <a:bodyPr/>
          <a:lstStyle>
            <a:extLst/>
          </a:lstStyle>
          <a:p>
            <a:fld id="{80124792-AD02-4DBA-9940-AEF5A869EB94}" type="datetime1">
              <a:rPr lang="da-DK" smtClean="0"/>
              <a:pPr/>
              <a:t>05-09-2012</a:t>
            </a:fld>
            <a:endParaRPr lang="da-DK" dirty="0"/>
          </a:p>
        </p:txBody>
      </p:sp>
      <p:sp>
        <p:nvSpPr>
          <p:cNvPr id="5" name="Pladsholder til sidefod 4"/>
          <p:cNvSpPr>
            <a:spLocks noGrp="1"/>
          </p:cNvSpPr>
          <p:nvPr>
            <p:ph type="ftr" sz="quarter" idx="11"/>
          </p:nvPr>
        </p:nvSpPr>
        <p:spPr/>
        <p:txBody>
          <a:bodyPr/>
          <a:lstStyle>
            <a:extLst/>
          </a:lstStyle>
          <a:p>
            <a:r>
              <a:rPr lang="da-DK" smtClean="0"/>
              <a:t>XI-PRW 2011E  Steffen Skov</a:t>
            </a:r>
            <a:endParaRPr lang="da-DK" dirty="0"/>
          </a:p>
        </p:txBody>
      </p:sp>
      <p:sp>
        <p:nvSpPr>
          <p:cNvPr id="6" name="Pladsholder til diasnummer 5"/>
          <p:cNvSpPr>
            <a:spLocks noGrp="1"/>
          </p:cNvSpPr>
          <p:nvPr>
            <p:ph type="sldNum" sz="quarter" idx="12"/>
          </p:nvPr>
        </p:nvSpPr>
        <p:spPr/>
        <p:txBody>
          <a:bodyPr/>
          <a:lstStyle>
            <a:extLst/>
          </a:lstStyle>
          <a:p>
            <a:fld id="{F8DE68CA-CE29-48B2-A76D-5FAA5388020D}" type="slidenum">
              <a:rPr lang="da-DK" smtClean="0"/>
              <a:pPr/>
              <a:t>‹nr.›</a:t>
            </a:fld>
            <a:endParaRPr lang="da-DK"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a-DK" smtClean="0"/>
              <a:t>Klik for at redigere titeltypografi i masteren</a:t>
            </a:r>
            <a:endParaRPr kumimoji="0" lang="en-US"/>
          </a:p>
        </p:txBody>
      </p:sp>
      <p:sp>
        <p:nvSpPr>
          <p:cNvPr id="3" name="Pladsholder til indhold 2"/>
          <p:cNvSpPr>
            <a:spLocks noGrp="1"/>
          </p:cNvSpPr>
          <p:nvPr>
            <p:ph idx="1"/>
          </p:nvPr>
        </p:nvSpPr>
        <p:spPr/>
        <p:txBody>
          <a:bodyPr/>
          <a:lstStyle>
            <a:extLst/>
          </a:lstStyle>
          <a:p>
            <a:pPr lvl="0" eaLnBrk="1" latinLnBrk="0" hangingPunct="1"/>
            <a:r>
              <a:rPr lang="da-DK" smtClean="0"/>
              <a:t>Klik for at redigere typografi i masteren</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4" name="Pladsholder til dato 3"/>
          <p:cNvSpPr>
            <a:spLocks noGrp="1"/>
          </p:cNvSpPr>
          <p:nvPr>
            <p:ph type="dt" sz="half" idx="10"/>
          </p:nvPr>
        </p:nvSpPr>
        <p:spPr/>
        <p:txBody>
          <a:bodyPr/>
          <a:lstStyle>
            <a:extLst/>
          </a:lstStyle>
          <a:p>
            <a:fld id="{7E957DDB-8FA9-4CE7-A498-371D997D0B1E}" type="datetime1">
              <a:rPr lang="da-DK" smtClean="0"/>
              <a:pPr/>
              <a:t>05-09-2012</a:t>
            </a:fld>
            <a:endParaRPr lang="da-DK" dirty="0"/>
          </a:p>
        </p:txBody>
      </p:sp>
      <p:sp>
        <p:nvSpPr>
          <p:cNvPr id="5" name="Pladsholder til sidefod 4"/>
          <p:cNvSpPr>
            <a:spLocks noGrp="1"/>
          </p:cNvSpPr>
          <p:nvPr>
            <p:ph type="ftr" sz="quarter" idx="11"/>
          </p:nvPr>
        </p:nvSpPr>
        <p:spPr/>
        <p:txBody>
          <a:bodyPr/>
          <a:lstStyle>
            <a:extLst/>
          </a:lstStyle>
          <a:p>
            <a:r>
              <a:rPr lang="da-DK" smtClean="0"/>
              <a:t>XI-PRW 2011E  Steffen Skov</a:t>
            </a:r>
            <a:endParaRPr lang="da-DK" dirty="0"/>
          </a:p>
        </p:txBody>
      </p:sp>
      <p:sp>
        <p:nvSpPr>
          <p:cNvPr id="6" name="Pladsholder til diasnummer 5"/>
          <p:cNvSpPr>
            <a:spLocks noGrp="1"/>
          </p:cNvSpPr>
          <p:nvPr>
            <p:ph type="sldNum" sz="quarter" idx="12"/>
          </p:nvPr>
        </p:nvSpPr>
        <p:spPr/>
        <p:txBody>
          <a:bodyPr/>
          <a:lstStyle>
            <a:extLst/>
          </a:lstStyle>
          <a:p>
            <a:fld id="{F8DE68CA-CE29-48B2-A76D-5FAA5388020D}" type="slidenum">
              <a:rPr lang="da-DK" smtClean="0"/>
              <a:pPr/>
              <a:t>‹nr.›</a:t>
            </a:fld>
            <a:endParaRPr lang="da-DK"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sp>
        <p:nvSpPr>
          <p:cNvPr id="7" name="Rektangel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el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da-DK" smtClean="0"/>
              <a:t>Klik for at redigere titeltypografi i masteren</a:t>
            </a:r>
            <a:endParaRPr kumimoji="0" lang="en-US"/>
          </a:p>
        </p:txBody>
      </p:sp>
      <p:sp>
        <p:nvSpPr>
          <p:cNvPr id="3" name="Pladsholder til tekst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a-DK" smtClean="0"/>
              <a:t>Klik for at redigere typografi i masteren</a:t>
            </a:r>
          </a:p>
        </p:txBody>
      </p:sp>
      <p:sp>
        <p:nvSpPr>
          <p:cNvPr id="4" name="Pladsholder til dato 3"/>
          <p:cNvSpPr>
            <a:spLocks noGrp="1"/>
          </p:cNvSpPr>
          <p:nvPr>
            <p:ph type="dt" sz="half" idx="10"/>
          </p:nvPr>
        </p:nvSpPr>
        <p:spPr/>
        <p:txBody>
          <a:bodyPr/>
          <a:lstStyle>
            <a:extLst/>
          </a:lstStyle>
          <a:p>
            <a:fld id="{D9D14FC0-ED42-4B69-B204-41630BC36B3D}" type="datetime1">
              <a:rPr lang="da-DK" smtClean="0"/>
              <a:pPr/>
              <a:t>05-09-2012</a:t>
            </a:fld>
            <a:endParaRPr lang="da-DK" dirty="0"/>
          </a:p>
        </p:txBody>
      </p:sp>
      <p:sp>
        <p:nvSpPr>
          <p:cNvPr id="5" name="Pladsholder til sidefod 4"/>
          <p:cNvSpPr>
            <a:spLocks noGrp="1"/>
          </p:cNvSpPr>
          <p:nvPr>
            <p:ph type="ftr" sz="quarter" idx="11"/>
          </p:nvPr>
        </p:nvSpPr>
        <p:spPr/>
        <p:txBody>
          <a:bodyPr/>
          <a:lstStyle>
            <a:extLst/>
          </a:lstStyle>
          <a:p>
            <a:r>
              <a:rPr lang="da-DK" smtClean="0"/>
              <a:t>XI-PRW 2011E  Steffen Skov</a:t>
            </a:r>
            <a:endParaRPr lang="da-DK" dirty="0"/>
          </a:p>
        </p:txBody>
      </p:sp>
      <p:sp>
        <p:nvSpPr>
          <p:cNvPr id="6" name="Pladsholder til diasnummer 5"/>
          <p:cNvSpPr>
            <a:spLocks noGrp="1"/>
          </p:cNvSpPr>
          <p:nvPr>
            <p:ph type="sldNum" sz="quarter" idx="12"/>
          </p:nvPr>
        </p:nvSpPr>
        <p:spPr/>
        <p:txBody>
          <a:bodyPr/>
          <a:lstStyle>
            <a:extLst/>
          </a:lstStyle>
          <a:p>
            <a:fld id="{F8DE68CA-CE29-48B2-A76D-5FAA5388020D}" type="slidenum">
              <a:rPr lang="da-DK" smtClean="0"/>
              <a:pPr/>
              <a:t>‹nr.›</a:t>
            </a:fld>
            <a:endParaRPr lang="da-DK" dirty="0"/>
          </a:p>
        </p:txBody>
      </p:sp>
      <p:sp>
        <p:nvSpPr>
          <p:cNvPr id="10" name="Rektangel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a:xfrm>
            <a:off x="1435608" y="274320"/>
            <a:ext cx="7498080" cy="1143000"/>
          </a:xfrm>
        </p:spPr>
        <p:txBody>
          <a:bodyPr/>
          <a:lstStyle>
            <a:extLst/>
          </a:lstStyle>
          <a:p>
            <a:r>
              <a:rPr kumimoji="0" lang="da-DK" smtClean="0"/>
              <a:t>Klik for at redigere titeltypografi i masteren</a:t>
            </a:r>
            <a:endParaRPr kumimoji="0" lang="en-US"/>
          </a:p>
        </p:txBody>
      </p:sp>
      <p:sp>
        <p:nvSpPr>
          <p:cNvPr id="3" name="Pladsholder til indhold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a-DK" smtClean="0"/>
              <a:t>Klik for at redigere typografi i masteren</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4" name="Pladsholder til indhold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a-DK" smtClean="0"/>
              <a:t>Klik for at redigere typografi i masteren</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5" name="Pladsholder til dato 4"/>
          <p:cNvSpPr>
            <a:spLocks noGrp="1"/>
          </p:cNvSpPr>
          <p:nvPr>
            <p:ph type="dt" sz="half" idx="10"/>
          </p:nvPr>
        </p:nvSpPr>
        <p:spPr/>
        <p:txBody>
          <a:bodyPr/>
          <a:lstStyle>
            <a:extLst/>
          </a:lstStyle>
          <a:p>
            <a:fld id="{8D41C1C5-0D64-409E-8B6F-290AEE36833A}" type="datetime1">
              <a:rPr lang="da-DK" smtClean="0"/>
              <a:pPr/>
              <a:t>05-09-2012</a:t>
            </a:fld>
            <a:endParaRPr lang="da-DK" dirty="0"/>
          </a:p>
        </p:txBody>
      </p:sp>
      <p:sp>
        <p:nvSpPr>
          <p:cNvPr id="6" name="Pladsholder til sidefod 5"/>
          <p:cNvSpPr>
            <a:spLocks noGrp="1"/>
          </p:cNvSpPr>
          <p:nvPr>
            <p:ph type="ftr" sz="quarter" idx="11"/>
          </p:nvPr>
        </p:nvSpPr>
        <p:spPr/>
        <p:txBody>
          <a:bodyPr/>
          <a:lstStyle>
            <a:extLst/>
          </a:lstStyle>
          <a:p>
            <a:r>
              <a:rPr lang="da-DK" smtClean="0"/>
              <a:t>XI-PRW 2011E  Steffen Skov</a:t>
            </a:r>
            <a:endParaRPr lang="da-DK" dirty="0"/>
          </a:p>
        </p:txBody>
      </p:sp>
      <p:sp>
        <p:nvSpPr>
          <p:cNvPr id="7" name="Pladsholder til diasnummer 6"/>
          <p:cNvSpPr>
            <a:spLocks noGrp="1"/>
          </p:cNvSpPr>
          <p:nvPr>
            <p:ph type="sldNum" sz="quarter" idx="12"/>
          </p:nvPr>
        </p:nvSpPr>
        <p:spPr/>
        <p:txBody>
          <a:bodyPr/>
          <a:lstStyle>
            <a:extLst/>
          </a:lstStyle>
          <a:p>
            <a:fld id="{F8DE68CA-CE29-48B2-A76D-5FAA5388020D}" type="slidenum">
              <a:rPr lang="da-DK" smtClean="0"/>
              <a:pPr/>
              <a:t>‹nr.›</a:t>
            </a:fld>
            <a:endParaRPr lang="da-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da-DK" smtClean="0"/>
              <a:t>Klik for at redigere titeltypografi i masteren</a:t>
            </a:r>
            <a:endParaRPr kumimoji="0" lang="en-US"/>
          </a:p>
        </p:txBody>
      </p:sp>
      <p:sp>
        <p:nvSpPr>
          <p:cNvPr id="3" name="Pladsholder til tekst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a-DK" smtClean="0"/>
              <a:t>Klik for at redigere typografi i masteren</a:t>
            </a:r>
          </a:p>
        </p:txBody>
      </p:sp>
      <p:sp>
        <p:nvSpPr>
          <p:cNvPr id="4" name="Pladsholder til tekst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a-DK" smtClean="0"/>
              <a:t>Klik for at redigere typografi i masteren</a:t>
            </a:r>
          </a:p>
        </p:txBody>
      </p:sp>
      <p:sp>
        <p:nvSpPr>
          <p:cNvPr id="5" name="Pladsholder til indhold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da-DK" smtClean="0"/>
              <a:t>Klik for at redigere typografi i masteren</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6" name="Pladsholder til indhold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da-DK" smtClean="0"/>
              <a:t>Klik for at redigere typografi i masteren</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7" name="Pladsholder til dato 6"/>
          <p:cNvSpPr>
            <a:spLocks noGrp="1"/>
          </p:cNvSpPr>
          <p:nvPr>
            <p:ph type="dt" sz="half" idx="10"/>
          </p:nvPr>
        </p:nvSpPr>
        <p:spPr/>
        <p:txBody>
          <a:bodyPr/>
          <a:lstStyle>
            <a:extLst/>
          </a:lstStyle>
          <a:p>
            <a:fld id="{B369E1F7-DC39-4A77-B286-805F71403C74}" type="datetime1">
              <a:rPr lang="da-DK" smtClean="0"/>
              <a:pPr/>
              <a:t>05-09-2012</a:t>
            </a:fld>
            <a:endParaRPr lang="da-DK" dirty="0"/>
          </a:p>
        </p:txBody>
      </p:sp>
      <p:sp>
        <p:nvSpPr>
          <p:cNvPr id="8" name="Pladsholder til sidefod 7"/>
          <p:cNvSpPr>
            <a:spLocks noGrp="1"/>
          </p:cNvSpPr>
          <p:nvPr>
            <p:ph type="ftr" sz="quarter" idx="11"/>
          </p:nvPr>
        </p:nvSpPr>
        <p:spPr/>
        <p:txBody>
          <a:bodyPr/>
          <a:lstStyle>
            <a:extLst/>
          </a:lstStyle>
          <a:p>
            <a:r>
              <a:rPr lang="da-DK" smtClean="0"/>
              <a:t>XI-PRW 2011E  Steffen Skov</a:t>
            </a:r>
            <a:endParaRPr lang="da-DK" dirty="0"/>
          </a:p>
        </p:txBody>
      </p:sp>
      <p:sp>
        <p:nvSpPr>
          <p:cNvPr id="9" name="Pladsholder til diasnummer 8"/>
          <p:cNvSpPr>
            <a:spLocks noGrp="1"/>
          </p:cNvSpPr>
          <p:nvPr>
            <p:ph type="sldNum" sz="quarter" idx="12"/>
          </p:nvPr>
        </p:nvSpPr>
        <p:spPr/>
        <p:txBody>
          <a:bodyPr/>
          <a:lstStyle>
            <a:extLst/>
          </a:lstStyle>
          <a:p>
            <a:fld id="{F8DE68CA-CE29-48B2-A76D-5FAA5388020D}" type="slidenum">
              <a:rPr lang="da-DK" smtClean="0"/>
              <a:pPr/>
              <a:t>‹nr.›</a:t>
            </a:fld>
            <a:endParaRPr lang="da-DK"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a:xfrm>
            <a:off x="1435608" y="274320"/>
            <a:ext cx="7498080" cy="1143000"/>
          </a:xfrm>
        </p:spPr>
        <p:txBody>
          <a:bodyPr anchor="ctr"/>
          <a:lstStyle>
            <a:extLst/>
          </a:lstStyle>
          <a:p>
            <a:r>
              <a:rPr kumimoji="0" lang="da-DK" smtClean="0"/>
              <a:t>Klik for at redigere titeltypografi i masteren</a:t>
            </a:r>
            <a:endParaRPr kumimoji="0" lang="en-US"/>
          </a:p>
        </p:txBody>
      </p:sp>
      <p:sp>
        <p:nvSpPr>
          <p:cNvPr id="3" name="Pladsholder til dato 2"/>
          <p:cNvSpPr>
            <a:spLocks noGrp="1"/>
          </p:cNvSpPr>
          <p:nvPr>
            <p:ph type="dt" sz="half" idx="10"/>
          </p:nvPr>
        </p:nvSpPr>
        <p:spPr/>
        <p:txBody>
          <a:bodyPr/>
          <a:lstStyle>
            <a:extLst/>
          </a:lstStyle>
          <a:p>
            <a:fld id="{03FC63D1-3568-47E7-AE61-C78713FA3E37}" type="datetime1">
              <a:rPr lang="da-DK" smtClean="0"/>
              <a:pPr/>
              <a:t>05-09-2012</a:t>
            </a:fld>
            <a:endParaRPr lang="da-DK" dirty="0"/>
          </a:p>
        </p:txBody>
      </p:sp>
      <p:sp>
        <p:nvSpPr>
          <p:cNvPr id="4" name="Pladsholder til sidefod 3"/>
          <p:cNvSpPr>
            <a:spLocks noGrp="1"/>
          </p:cNvSpPr>
          <p:nvPr>
            <p:ph type="ftr" sz="quarter" idx="11"/>
          </p:nvPr>
        </p:nvSpPr>
        <p:spPr/>
        <p:txBody>
          <a:bodyPr/>
          <a:lstStyle>
            <a:extLst/>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extLst/>
          </a:lstStyle>
          <a:p>
            <a:fld id="{F8DE68CA-CE29-48B2-A76D-5FAA5388020D}" type="slidenum">
              <a:rPr lang="da-DK" smtClean="0"/>
              <a:pPr/>
              <a:t>‹nr.›</a:t>
            </a:fld>
            <a:endParaRPr lang="da-DK"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t">
    <p:spTree>
      <p:nvGrpSpPr>
        <p:cNvPr id="1" name=""/>
        <p:cNvGrpSpPr/>
        <p:nvPr/>
      </p:nvGrpSpPr>
      <p:grpSpPr>
        <a:xfrm>
          <a:off x="0" y="0"/>
          <a:ext cx="0" cy="0"/>
          <a:chOff x="0" y="0"/>
          <a:chExt cx="0" cy="0"/>
        </a:xfrm>
      </p:grpSpPr>
      <p:sp>
        <p:nvSpPr>
          <p:cNvPr id="5" name="Rektangel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Pladsholder til dato 1"/>
          <p:cNvSpPr>
            <a:spLocks noGrp="1"/>
          </p:cNvSpPr>
          <p:nvPr>
            <p:ph type="dt" sz="half" idx="10"/>
          </p:nvPr>
        </p:nvSpPr>
        <p:spPr/>
        <p:txBody>
          <a:bodyPr/>
          <a:lstStyle>
            <a:extLst/>
          </a:lstStyle>
          <a:p>
            <a:fld id="{79752A68-F210-45DC-AFC2-2152ABC23452}" type="datetime1">
              <a:rPr lang="da-DK" smtClean="0"/>
              <a:pPr/>
              <a:t>05-09-2012</a:t>
            </a:fld>
            <a:endParaRPr lang="da-DK" dirty="0"/>
          </a:p>
        </p:txBody>
      </p:sp>
      <p:sp>
        <p:nvSpPr>
          <p:cNvPr id="3" name="Pladsholder til sidefod 2"/>
          <p:cNvSpPr>
            <a:spLocks noGrp="1"/>
          </p:cNvSpPr>
          <p:nvPr>
            <p:ph type="ftr" sz="quarter" idx="11"/>
          </p:nvPr>
        </p:nvSpPr>
        <p:spPr/>
        <p:txBody>
          <a:bodyPr/>
          <a:lstStyle>
            <a:extLst/>
          </a:lstStyle>
          <a:p>
            <a:r>
              <a:rPr lang="da-DK" smtClean="0"/>
              <a:t>XI-PRW 2011E  Steffen Skov</a:t>
            </a:r>
            <a:endParaRPr lang="da-DK" dirty="0"/>
          </a:p>
        </p:txBody>
      </p:sp>
      <p:sp>
        <p:nvSpPr>
          <p:cNvPr id="4" name="Pladsholder til diasnummer 3"/>
          <p:cNvSpPr>
            <a:spLocks noGrp="1"/>
          </p:cNvSpPr>
          <p:nvPr>
            <p:ph type="sldNum" sz="quarter" idx="12"/>
          </p:nvPr>
        </p:nvSpPr>
        <p:spPr/>
        <p:txBody>
          <a:bodyPr/>
          <a:lstStyle>
            <a:extLst/>
          </a:lstStyle>
          <a:p>
            <a:fld id="{F8DE68CA-CE29-48B2-A76D-5FAA5388020D}" type="slidenum">
              <a:rPr lang="da-DK" smtClean="0"/>
              <a:pPr/>
              <a:t>‹nr.›</a:t>
            </a:fld>
            <a:endParaRPr lang="da-DK" dirty="0"/>
          </a:p>
        </p:txBody>
      </p:sp>
      <p:sp>
        <p:nvSpPr>
          <p:cNvPr id="6" name="Rektangel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da-DK" smtClean="0"/>
              <a:t>Klik for at redigere titeltypografi i masteren</a:t>
            </a:r>
            <a:endParaRPr kumimoji="0" lang="en-US"/>
          </a:p>
        </p:txBody>
      </p:sp>
      <p:sp>
        <p:nvSpPr>
          <p:cNvPr id="3" name="Pladsholder til tekst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da-DK" smtClean="0"/>
              <a:t>Klik for at redigere typografi i masteren</a:t>
            </a:r>
          </a:p>
        </p:txBody>
      </p:sp>
      <p:sp>
        <p:nvSpPr>
          <p:cNvPr id="4" name="Pladsholder til indhold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a-DK" smtClean="0"/>
              <a:t>Klik for at redigere typografi i masteren</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5" name="Pladsholder til dato 4"/>
          <p:cNvSpPr>
            <a:spLocks noGrp="1"/>
          </p:cNvSpPr>
          <p:nvPr>
            <p:ph type="dt" sz="half" idx="10"/>
          </p:nvPr>
        </p:nvSpPr>
        <p:spPr/>
        <p:txBody>
          <a:bodyPr/>
          <a:lstStyle>
            <a:extLst/>
          </a:lstStyle>
          <a:p>
            <a:fld id="{AB561C77-FA4A-4489-B1D3-AE827B530EAF}" type="datetime1">
              <a:rPr lang="da-DK" smtClean="0"/>
              <a:pPr/>
              <a:t>05-09-2012</a:t>
            </a:fld>
            <a:endParaRPr lang="da-DK" dirty="0"/>
          </a:p>
        </p:txBody>
      </p:sp>
      <p:sp>
        <p:nvSpPr>
          <p:cNvPr id="6" name="Pladsholder til sidefod 5"/>
          <p:cNvSpPr>
            <a:spLocks noGrp="1"/>
          </p:cNvSpPr>
          <p:nvPr>
            <p:ph type="ftr" sz="quarter" idx="11"/>
          </p:nvPr>
        </p:nvSpPr>
        <p:spPr/>
        <p:txBody>
          <a:bodyPr/>
          <a:lstStyle>
            <a:extLst/>
          </a:lstStyle>
          <a:p>
            <a:r>
              <a:rPr lang="da-DK" smtClean="0"/>
              <a:t>XI-PRW 2011E  Steffen Skov</a:t>
            </a:r>
            <a:endParaRPr lang="da-DK" dirty="0"/>
          </a:p>
        </p:txBody>
      </p:sp>
      <p:sp>
        <p:nvSpPr>
          <p:cNvPr id="7" name="Pladsholder til diasnummer 6"/>
          <p:cNvSpPr>
            <a:spLocks noGrp="1"/>
          </p:cNvSpPr>
          <p:nvPr>
            <p:ph type="sldNum" sz="quarter" idx="12"/>
          </p:nvPr>
        </p:nvSpPr>
        <p:spPr/>
        <p:txBody>
          <a:bodyPr/>
          <a:lstStyle>
            <a:extLst/>
          </a:lstStyle>
          <a:p>
            <a:fld id="{F8DE68CA-CE29-48B2-A76D-5FAA5388020D}" type="slidenum">
              <a:rPr lang="da-DK" smtClean="0"/>
              <a:pPr/>
              <a:t>‹nr.›</a:t>
            </a:fld>
            <a:endParaRPr lang="da-DK"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da-DK" smtClean="0"/>
              <a:t>Klik for at redigere titeltypografi i masteren</a:t>
            </a:r>
            <a:endParaRPr kumimoji="0" lang="en-US"/>
          </a:p>
        </p:txBody>
      </p:sp>
      <p:sp>
        <p:nvSpPr>
          <p:cNvPr id="5" name="Pladsholder til dato 4"/>
          <p:cNvSpPr>
            <a:spLocks noGrp="1"/>
          </p:cNvSpPr>
          <p:nvPr>
            <p:ph type="dt" sz="half" idx="10"/>
          </p:nvPr>
        </p:nvSpPr>
        <p:spPr/>
        <p:txBody>
          <a:bodyPr/>
          <a:lstStyle>
            <a:extLst/>
          </a:lstStyle>
          <a:p>
            <a:fld id="{FF55B895-AA15-47B6-A240-6993EEB86CB9}" type="datetime1">
              <a:rPr lang="da-DK" smtClean="0"/>
              <a:pPr/>
              <a:t>05-09-2012</a:t>
            </a:fld>
            <a:endParaRPr lang="da-DK" dirty="0"/>
          </a:p>
        </p:txBody>
      </p:sp>
      <p:sp>
        <p:nvSpPr>
          <p:cNvPr id="6" name="Pladsholder til sidefod 5"/>
          <p:cNvSpPr>
            <a:spLocks noGrp="1"/>
          </p:cNvSpPr>
          <p:nvPr>
            <p:ph type="ftr" sz="quarter" idx="11"/>
          </p:nvPr>
        </p:nvSpPr>
        <p:spPr/>
        <p:txBody>
          <a:bodyPr/>
          <a:lstStyle>
            <a:extLst/>
          </a:lstStyle>
          <a:p>
            <a:r>
              <a:rPr lang="da-DK" smtClean="0"/>
              <a:t>XI-PRW 2011E  Steffen Skov</a:t>
            </a:r>
            <a:endParaRPr lang="da-DK" dirty="0"/>
          </a:p>
        </p:txBody>
      </p:sp>
      <p:sp>
        <p:nvSpPr>
          <p:cNvPr id="7" name="Pladsholder til diasnummer 6"/>
          <p:cNvSpPr>
            <a:spLocks noGrp="1"/>
          </p:cNvSpPr>
          <p:nvPr>
            <p:ph type="sldNum" sz="quarter" idx="12"/>
          </p:nvPr>
        </p:nvSpPr>
        <p:spPr/>
        <p:txBody>
          <a:bodyPr/>
          <a:lstStyle>
            <a:extLst/>
          </a:lstStyle>
          <a:p>
            <a:fld id="{F8DE68CA-CE29-48B2-A76D-5FAA5388020D}" type="slidenum">
              <a:rPr lang="da-DK" smtClean="0"/>
              <a:pPr/>
              <a:t>‹nr.›</a:t>
            </a:fld>
            <a:endParaRPr lang="da-DK" dirty="0"/>
          </a:p>
        </p:txBody>
      </p:sp>
      <p:sp>
        <p:nvSpPr>
          <p:cNvPr id="8" name="Rektangel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ladsholder til billed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da-DK" dirty="0" smtClean="0"/>
              <a:t>Klik på ikonet for at tilføje et billede</a:t>
            </a:r>
            <a:endParaRPr kumimoji="0" lang="en-US" dirty="0"/>
          </a:p>
        </p:txBody>
      </p:sp>
      <p:sp>
        <p:nvSpPr>
          <p:cNvPr id="9" name="Proce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Proce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Pladsholder til tekst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da-DK" smtClean="0"/>
              <a:t>Klik for at redigere typografi i masteren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irkel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Krans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ktangel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Pladsholder til titel 4"/>
          <p:cNvSpPr>
            <a:spLocks noGrp="1"/>
          </p:cNvSpPr>
          <p:nvPr>
            <p:ph type="title"/>
          </p:nvPr>
        </p:nvSpPr>
        <p:spPr>
          <a:xfrm>
            <a:off x="1435608" y="274638"/>
            <a:ext cx="7498080" cy="1143000"/>
          </a:xfrm>
          <a:prstGeom prst="rect">
            <a:avLst/>
          </a:prstGeom>
        </p:spPr>
        <p:txBody>
          <a:bodyPr anchor="ctr">
            <a:normAutofit/>
          </a:bodyPr>
          <a:lstStyle>
            <a:extLst/>
          </a:lstStyle>
          <a:p>
            <a:r>
              <a:rPr kumimoji="0" lang="da-DK" smtClean="0"/>
              <a:t>Klik for at redigere titeltypografi i masteren</a:t>
            </a:r>
            <a:endParaRPr kumimoji="0" lang="en-US"/>
          </a:p>
        </p:txBody>
      </p:sp>
      <p:sp>
        <p:nvSpPr>
          <p:cNvPr id="9" name="Pladsholder til tekst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da-DK" smtClean="0"/>
              <a:t>Klik for at redigere typografi i masteren</a:t>
            </a:r>
          </a:p>
          <a:p>
            <a:pPr lvl="1" eaLnBrk="1" latinLnBrk="0" hangingPunct="1"/>
            <a:r>
              <a:rPr kumimoji="0" lang="da-DK" smtClean="0"/>
              <a:t>Andet niveau</a:t>
            </a:r>
          </a:p>
          <a:p>
            <a:pPr lvl="2" eaLnBrk="1" latinLnBrk="0" hangingPunct="1"/>
            <a:r>
              <a:rPr kumimoji="0" lang="da-DK" smtClean="0"/>
              <a:t>Tredje niveau</a:t>
            </a:r>
          </a:p>
          <a:p>
            <a:pPr lvl="3" eaLnBrk="1" latinLnBrk="0" hangingPunct="1"/>
            <a:r>
              <a:rPr kumimoji="0" lang="da-DK" smtClean="0"/>
              <a:t>Fjerde niveau</a:t>
            </a:r>
          </a:p>
          <a:p>
            <a:pPr lvl="4" eaLnBrk="1" latinLnBrk="0" hangingPunct="1"/>
            <a:r>
              <a:rPr kumimoji="0" lang="da-DK" smtClean="0"/>
              <a:t>Femte niveau</a:t>
            </a:r>
            <a:endParaRPr kumimoji="0" lang="en-US"/>
          </a:p>
        </p:txBody>
      </p:sp>
      <p:sp>
        <p:nvSpPr>
          <p:cNvPr id="24" name="Pladsholder til dato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5715929-6D96-4A37-BF96-708810075C5B}" type="datetime1">
              <a:rPr lang="da-DK" smtClean="0"/>
              <a:pPr/>
              <a:t>05-09-2012</a:t>
            </a:fld>
            <a:endParaRPr lang="da-DK" dirty="0"/>
          </a:p>
        </p:txBody>
      </p:sp>
      <p:sp>
        <p:nvSpPr>
          <p:cNvPr id="10" name="Pladsholder til sidefod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da-DK" smtClean="0"/>
              <a:t>XI-PRW 2011E  Steffen Skov</a:t>
            </a:r>
            <a:endParaRPr lang="da-DK" dirty="0"/>
          </a:p>
        </p:txBody>
      </p:sp>
      <p:sp>
        <p:nvSpPr>
          <p:cNvPr id="22" name="Pladsholder til diasnumm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8DE68CA-CE29-48B2-A76D-5FAA5388020D}" type="slidenum">
              <a:rPr lang="da-DK" smtClean="0"/>
              <a:pPr/>
              <a:t>‹nr.›</a:t>
            </a:fld>
            <a:endParaRPr lang="da-DK" dirty="0"/>
          </a:p>
        </p:txBody>
      </p:sp>
      <p:sp>
        <p:nvSpPr>
          <p:cNvPr id="15" name="Rektangel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engr.ncsu.edu/learningstyles/ilsweb.html" TargetMode="External"/><Relationship Id="rId2" Type="http://schemas.openxmlformats.org/officeDocument/2006/relationships/hyperlink" Target="http://www4.ncsu.edu/unity/lockers/users/f/felder/public/ILSpage.html" TargetMode="External"/><Relationship Id="rId1" Type="http://schemas.openxmlformats.org/officeDocument/2006/relationships/slideLayout" Target="../slideLayouts/slideLayout1.xml"/><Relationship Id="rId4" Type="http://schemas.openxmlformats.org/officeDocument/2006/relationships/hyperlink" Target="http://www4.ncsu.edu/unity/lockers/users/f/felder/public/ILSdir/styles.ht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9.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pPr algn="ctr"/>
            <a:r>
              <a:rPr lang="en-GB" dirty="0" smtClean="0"/>
              <a:t>	Course introduction</a:t>
            </a:r>
            <a:endParaRPr lang="en-GB" dirty="0"/>
          </a:p>
        </p:txBody>
      </p:sp>
      <p:sp>
        <p:nvSpPr>
          <p:cNvPr id="5" name="Undertitel 4"/>
          <p:cNvSpPr>
            <a:spLocks noGrp="1"/>
          </p:cNvSpPr>
          <p:nvPr>
            <p:ph type="subTitle" idx="1"/>
          </p:nvPr>
        </p:nvSpPr>
        <p:spPr>
          <a:xfrm>
            <a:off x="1403648" y="4725144"/>
            <a:ext cx="7406640" cy="1752600"/>
          </a:xfrm>
        </p:spPr>
        <p:txBody>
          <a:bodyPr>
            <a:normAutofit lnSpcReduction="10000"/>
          </a:bodyPr>
          <a:lstStyle/>
          <a:p>
            <a:r>
              <a:rPr lang="en-GB" dirty="0" smtClean="0"/>
              <a:t>Steffen Skov</a:t>
            </a:r>
          </a:p>
          <a:p>
            <a:r>
              <a:rPr lang="en-GB" dirty="0" smtClean="0"/>
              <a:t>Ass. Professor</a:t>
            </a:r>
          </a:p>
          <a:p>
            <a:r>
              <a:rPr lang="en-GB" dirty="0" smtClean="0"/>
              <a:t>Electronic engineer from Aalborg University</a:t>
            </a:r>
          </a:p>
          <a:p>
            <a:r>
              <a:rPr lang="en-GB" dirty="0" smtClean="0"/>
              <a:t>Master in Industrial IT</a:t>
            </a:r>
            <a:endParaRPr lang="en-GB" dirty="0"/>
          </a:p>
        </p:txBody>
      </p:sp>
      <p:sp>
        <p:nvSpPr>
          <p:cNvPr id="6" name="Tekstboks 5"/>
          <p:cNvSpPr txBox="1"/>
          <p:nvPr/>
        </p:nvSpPr>
        <p:spPr>
          <a:xfrm>
            <a:off x="1547664" y="2564904"/>
            <a:ext cx="7658379" cy="954107"/>
          </a:xfrm>
          <a:prstGeom prst="rect">
            <a:avLst/>
          </a:prstGeom>
          <a:noFill/>
        </p:spPr>
        <p:txBody>
          <a:bodyPr wrap="none" rtlCol="0">
            <a:spAutoFit/>
          </a:bodyPr>
          <a:lstStyle/>
          <a:p>
            <a:r>
              <a:rPr lang="en-US" sz="2800" dirty="0" smtClean="0"/>
              <a:t>The Project Work course is near connected to the </a:t>
            </a:r>
          </a:p>
          <a:p>
            <a:r>
              <a:rPr lang="en-US" sz="2800" dirty="0" smtClean="0"/>
              <a:t>Power or Software project you all is enrolled</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200" dirty="0" smtClean="0"/>
              <a:t>History</a:t>
            </a:r>
            <a:endParaRPr lang="en-US" sz="3200" dirty="0"/>
          </a:p>
        </p:txBody>
      </p:sp>
      <p:sp>
        <p:nvSpPr>
          <p:cNvPr id="3" name="Pladsholder til indhold 2"/>
          <p:cNvSpPr>
            <a:spLocks noGrp="1"/>
          </p:cNvSpPr>
          <p:nvPr>
            <p:ph idx="1"/>
          </p:nvPr>
        </p:nvSpPr>
        <p:spPr/>
        <p:txBody>
          <a:bodyPr>
            <a:normAutofit fontScale="62500" lnSpcReduction="20000"/>
          </a:bodyPr>
          <a:lstStyle/>
          <a:p>
            <a:r>
              <a:rPr lang="en-US" dirty="0" smtClean="0"/>
              <a:t>Before 1997 the curriculum focus had a technical subject oriented view with some content of PBL</a:t>
            </a:r>
          </a:p>
          <a:p>
            <a:r>
              <a:rPr lang="en-US" dirty="0" smtClean="0"/>
              <a:t>1997 – first real approach towards implementing full scale PBL</a:t>
            </a:r>
          </a:p>
          <a:p>
            <a:pPr marL="423863" lvl="1" indent="0">
              <a:lnSpc>
                <a:spcPct val="80000"/>
              </a:lnSpc>
            </a:pPr>
            <a:r>
              <a:rPr lang="en-US" dirty="0" smtClean="0"/>
              <a:t>Each semester had a semester project to tie up the different technical subjects associated with the semester, but because the project load increased, the technical subjects taught had to decrease </a:t>
            </a:r>
            <a:r>
              <a:rPr lang="en-US" dirty="0" smtClean="0">
                <a:sym typeface="Wingdings" pitchFamily="2" charset="2"/>
              </a:rPr>
              <a:t> </a:t>
            </a:r>
            <a:r>
              <a:rPr lang="en-US" dirty="0" smtClean="0">
                <a:solidFill>
                  <a:srgbClr val="FF0000"/>
                </a:solidFill>
                <a:sym typeface="Wingdings" pitchFamily="2" charset="2"/>
              </a:rPr>
              <a:t>Student autonomy/responsibility</a:t>
            </a:r>
          </a:p>
          <a:p>
            <a:pPr marL="149543" indent="0">
              <a:lnSpc>
                <a:spcPct val="80000"/>
              </a:lnSpc>
            </a:pPr>
            <a:r>
              <a:rPr lang="en-US" dirty="0" smtClean="0">
                <a:sym typeface="Wingdings" pitchFamily="2" charset="2"/>
              </a:rPr>
              <a:t>2002 – Odense Model</a:t>
            </a:r>
          </a:p>
          <a:p>
            <a:pPr marL="423863" lvl="1" indent="0">
              <a:lnSpc>
                <a:spcPct val="80000"/>
              </a:lnSpc>
            </a:pPr>
            <a:r>
              <a:rPr lang="en-US" dirty="0" smtClean="0">
                <a:sym typeface="Wingdings" pitchFamily="2" charset="2"/>
              </a:rPr>
              <a:t>The main focus where on</a:t>
            </a:r>
          </a:p>
          <a:p>
            <a:pPr marL="670751" lvl="2" indent="0">
              <a:lnSpc>
                <a:spcPct val="80000"/>
              </a:lnSpc>
            </a:pPr>
            <a:r>
              <a:rPr lang="en-US" dirty="0" smtClean="0">
                <a:sym typeface="Wingdings" pitchFamily="2" charset="2"/>
              </a:rPr>
              <a:t>Competencies with the technical subjects applicable within the field of study</a:t>
            </a:r>
          </a:p>
          <a:p>
            <a:pPr marL="670751" lvl="2" indent="0">
              <a:lnSpc>
                <a:spcPct val="80000"/>
              </a:lnSpc>
            </a:pPr>
            <a:r>
              <a:rPr lang="en-US" dirty="0" smtClean="0">
                <a:sym typeface="Wingdings" pitchFamily="2" charset="2"/>
              </a:rPr>
              <a:t> Personal competencies – how to act in cooperation with others in the process of learning.</a:t>
            </a:r>
          </a:p>
          <a:p>
            <a:pPr marL="670751" lvl="2" indent="0">
              <a:lnSpc>
                <a:spcPct val="80000"/>
              </a:lnSpc>
            </a:pPr>
            <a:r>
              <a:rPr lang="en-US" dirty="0" smtClean="0">
                <a:sym typeface="Wingdings" pitchFamily="2" charset="2"/>
              </a:rPr>
              <a:t> How to learn – students individual learning styles</a:t>
            </a:r>
          </a:p>
          <a:p>
            <a:pPr marL="149543" indent="0">
              <a:lnSpc>
                <a:spcPct val="80000"/>
              </a:lnSpc>
            </a:pPr>
            <a:r>
              <a:rPr lang="da-DK" dirty="0" smtClean="0">
                <a:sym typeface="Wingdings" pitchFamily="2" charset="2"/>
              </a:rPr>
              <a:t>2006 – </a:t>
            </a:r>
            <a:r>
              <a:rPr lang="en-US" dirty="0" smtClean="0">
                <a:sym typeface="Wingdings" pitchFamily="2" charset="2"/>
              </a:rPr>
              <a:t>The Engineering Education Model of the SDU (EEM)</a:t>
            </a:r>
          </a:p>
          <a:p>
            <a:pPr marL="423863" lvl="1" indent="0">
              <a:lnSpc>
                <a:spcPct val="80000"/>
              </a:lnSpc>
            </a:pPr>
            <a:r>
              <a:rPr lang="en-US" dirty="0" smtClean="0"/>
              <a:t>As a result of the merger between IOT and SDU</a:t>
            </a:r>
            <a:endParaRPr lang="en-US" dirty="0" smtClean="0">
              <a:sym typeface="Wingdings" pitchFamily="2" charset="2"/>
            </a:endParaRPr>
          </a:p>
          <a:p>
            <a:pPr marL="423863" lvl="1" indent="0">
              <a:lnSpc>
                <a:spcPct val="80000"/>
              </a:lnSpc>
            </a:pPr>
            <a:r>
              <a:rPr lang="en-US" dirty="0" smtClean="0">
                <a:sym typeface="Wingdings" pitchFamily="2" charset="2"/>
              </a:rPr>
              <a:t>Through a project based and holistic approach, EEM focuses on the development of the students</a:t>
            </a:r>
            <a:r>
              <a:rPr lang="en-US" b="1" dirty="0" smtClean="0">
                <a:sym typeface="Wingdings" pitchFamily="2" charset="2"/>
              </a:rPr>
              <a:t>’ academic, personal and learning competences</a:t>
            </a:r>
            <a:r>
              <a:rPr lang="en-US" dirty="0" smtClean="0">
                <a:sym typeface="Wingdings" pitchFamily="2" charset="2"/>
              </a:rPr>
              <a:t> </a:t>
            </a:r>
          </a:p>
          <a:p>
            <a:pPr marL="423863" lvl="1" indent="0">
              <a:lnSpc>
                <a:spcPct val="80000"/>
              </a:lnSpc>
            </a:pPr>
            <a:r>
              <a:rPr lang="en-US" dirty="0" smtClean="0">
                <a:sym typeface="Wingdings" pitchFamily="2" charset="2"/>
              </a:rPr>
              <a:t>Students educated according to EEM are characterized by being internationally orientated, creative, innovative and interdisciplinary as well as business oriented.</a:t>
            </a:r>
          </a:p>
          <a:p>
            <a:pPr marL="670751" lvl="2" indent="0">
              <a:lnSpc>
                <a:spcPct val="80000"/>
              </a:lnSpc>
            </a:pPr>
            <a:endParaRPr lang="en-US" dirty="0" smtClean="0">
              <a:sym typeface="Wingdings" pitchFamily="2" charset="2"/>
            </a:endParaRPr>
          </a:p>
          <a:p>
            <a:pPr marL="670751" lvl="2" indent="0">
              <a:lnSpc>
                <a:spcPct val="80000"/>
              </a:lnSpc>
            </a:pPr>
            <a:endParaRPr lang="da-DK" dirty="0" smtClean="0">
              <a:sym typeface="Wingdings" pitchFamily="2" charset="2"/>
            </a:endParaRPr>
          </a:p>
          <a:p>
            <a:pPr marL="670751" lvl="2" indent="0">
              <a:lnSpc>
                <a:spcPct val="80000"/>
              </a:lnSpc>
            </a:pPr>
            <a:endParaRPr lang="en-US" dirty="0" smtClean="0">
              <a:sym typeface="Wingdings" pitchFamily="2" charset="2"/>
            </a:endParaRPr>
          </a:p>
          <a:p>
            <a:pPr marL="423863" lvl="1" indent="0">
              <a:lnSpc>
                <a:spcPct val="80000"/>
              </a:lnSpc>
            </a:pPr>
            <a:endParaRPr lang="da-DK" dirty="0" smtClean="0"/>
          </a:p>
          <a:p>
            <a:pPr marL="274320" lvl="1" indent="0">
              <a:lnSpc>
                <a:spcPct val="80000"/>
              </a:lnSpc>
            </a:pPr>
            <a:endParaRPr lang="en-US" sz="1400" dirty="0" smtClean="0">
              <a:sym typeface="Wingdings" pitchFamily="2" charset="2"/>
            </a:endParaRPr>
          </a:p>
          <a:p>
            <a:pPr lvl="1"/>
            <a:endParaRPr lang="en-US" dirty="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10</a:t>
            </a:fld>
            <a:endParaRPr lang="da-DK"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en-US" sz="3200" dirty="0" smtClean="0">
                <a:solidFill>
                  <a:srgbClr val="4F271C">
                    <a:satMod val="130000"/>
                  </a:srgbClr>
                </a:solidFill>
              </a:rPr>
              <a:t>The Engineering Education Model of the </a:t>
            </a:r>
            <a:br>
              <a:rPr lang="en-US" sz="3200" dirty="0" smtClean="0">
                <a:solidFill>
                  <a:srgbClr val="4F271C">
                    <a:satMod val="130000"/>
                  </a:srgbClr>
                </a:solidFill>
              </a:rPr>
            </a:br>
            <a:r>
              <a:rPr lang="en-US" sz="3200" dirty="0" smtClean="0">
                <a:solidFill>
                  <a:srgbClr val="4F271C">
                    <a:satMod val="130000"/>
                  </a:srgbClr>
                </a:solidFill>
              </a:rPr>
              <a:t>University of Southern Denmark </a:t>
            </a:r>
            <a:r>
              <a:rPr lang="da-DK" sz="3200" dirty="0" smtClean="0">
                <a:solidFill>
                  <a:srgbClr val="4F271C">
                    <a:satMod val="130000"/>
                  </a:srgbClr>
                </a:solidFill>
                <a:latin typeface="Arial" charset="0"/>
              </a:rPr>
              <a:t>(EEM)</a:t>
            </a:r>
            <a:endParaRPr lang="en-US" dirty="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11</a:t>
            </a:fld>
            <a:endParaRPr lang="da-DK" dirty="0"/>
          </a:p>
        </p:txBody>
      </p:sp>
      <p:sp>
        <p:nvSpPr>
          <p:cNvPr id="7" name="Pladsholder til indhold 22"/>
          <p:cNvSpPr txBox="1">
            <a:spLocks/>
          </p:cNvSpPr>
          <p:nvPr/>
        </p:nvSpPr>
        <p:spPr>
          <a:xfrm>
            <a:off x="1403648" y="1844824"/>
            <a:ext cx="3784464" cy="4645496"/>
          </a:xfrm>
          <a:prstGeom prst="rect">
            <a:avLst/>
          </a:prstGeom>
        </p:spPr>
        <p:txBody>
          <a:bodyPr>
            <a:normAutofit fontScale="70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The student will interact with the three elements.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Subject: Study activities in delimited courses of study</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Arial"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Project: Interdesciplinary and application-oriented problems in a project context</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Arial" charset="0"/>
              <a:buChar char="•"/>
              <a:tabLst/>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Arial"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Team: Group of fellow students with whom the student participates in a study-related context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8" name="Gruppe 7"/>
          <p:cNvGrpSpPr/>
          <p:nvPr/>
        </p:nvGrpSpPr>
        <p:grpSpPr>
          <a:xfrm>
            <a:off x="5436096" y="3212976"/>
            <a:ext cx="3522116" cy="2863040"/>
            <a:chOff x="3786188" y="2000250"/>
            <a:chExt cx="4714875" cy="4429125"/>
          </a:xfrm>
        </p:grpSpPr>
        <p:sp>
          <p:nvSpPr>
            <p:cNvPr id="9" name="Ellipse 4"/>
            <p:cNvSpPr>
              <a:spLocks noChangeArrowheads="1"/>
            </p:cNvSpPr>
            <p:nvPr/>
          </p:nvSpPr>
          <p:spPr bwMode="auto">
            <a:xfrm>
              <a:off x="3984625" y="2403475"/>
              <a:ext cx="4110038" cy="4025900"/>
            </a:xfrm>
            <a:prstGeom prst="ellipse">
              <a:avLst/>
            </a:prstGeom>
            <a:solidFill>
              <a:schemeClr val="bg1"/>
            </a:solidFill>
            <a:ln w="9525" algn="ctr">
              <a:solidFill>
                <a:schemeClr val="tx1"/>
              </a:solidFill>
              <a:round/>
              <a:headEnd/>
              <a:tailEnd/>
            </a:ln>
          </p:spPr>
          <p:txBody>
            <a:bodyPr/>
            <a:lstStyle/>
            <a:p>
              <a:endParaRPr lang="da-DK"/>
            </a:p>
          </p:txBody>
        </p:sp>
        <p:sp>
          <p:nvSpPr>
            <p:cNvPr id="10" name="Ellipse 6"/>
            <p:cNvSpPr>
              <a:spLocks noChangeArrowheads="1"/>
            </p:cNvSpPr>
            <p:nvPr/>
          </p:nvSpPr>
          <p:spPr bwMode="auto">
            <a:xfrm>
              <a:off x="3786188" y="4953000"/>
              <a:ext cx="1069975" cy="1016000"/>
            </a:xfrm>
            <a:prstGeom prst="ellipse">
              <a:avLst/>
            </a:prstGeom>
            <a:solidFill>
              <a:schemeClr val="bg1"/>
            </a:solidFill>
            <a:ln w="9525" algn="ctr">
              <a:solidFill>
                <a:schemeClr val="tx1"/>
              </a:solidFill>
              <a:round/>
              <a:headEnd/>
              <a:tailEnd/>
            </a:ln>
          </p:spPr>
          <p:txBody>
            <a:bodyPr/>
            <a:lstStyle/>
            <a:p>
              <a:endParaRPr lang="da-DK"/>
            </a:p>
          </p:txBody>
        </p:sp>
        <p:sp>
          <p:nvSpPr>
            <p:cNvPr id="11" name="Ellipse 7"/>
            <p:cNvSpPr>
              <a:spLocks noChangeArrowheads="1"/>
            </p:cNvSpPr>
            <p:nvPr/>
          </p:nvSpPr>
          <p:spPr bwMode="auto">
            <a:xfrm>
              <a:off x="7431088" y="4953000"/>
              <a:ext cx="1069975" cy="1016000"/>
            </a:xfrm>
            <a:prstGeom prst="ellipse">
              <a:avLst/>
            </a:prstGeom>
            <a:solidFill>
              <a:schemeClr val="bg1"/>
            </a:solidFill>
            <a:ln w="9525" algn="ctr">
              <a:solidFill>
                <a:schemeClr val="tx1"/>
              </a:solidFill>
              <a:round/>
              <a:headEnd/>
              <a:tailEnd/>
            </a:ln>
          </p:spPr>
          <p:txBody>
            <a:bodyPr/>
            <a:lstStyle/>
            <a:p>
              <a:endParaRPr lang="da-DK"/>
            </a:p>
          </p:txBody>
        </p:sp>
        <p:sp>
          <p:nvSpPr>
            <p:cNvPr id="12" name="Ellipse 8"/>
            <p:cNvSpPr>
              <a:spLocks noChangeArrowheads="1"/>
            </p:cNvSpPr>
            <p:nvPr/>
          </p:nvSpPr>
          <p:spPr bwMode="auto">
            <a:xfrm>
              <a:off x="5510213" y="2000250"/>
              <a:ext cx="1068387" cy="1016000"/>
            </a:xfrm>
            <a:prstGeom prst="ellipse">
              <a:avLst/>
            </a:prstGeom>
            <a:solidFill>
              <a:schemeClr val="bg1"/>
            </a:solidFill>
            <a:ln w="9525" algn="ctr">
              <a:solidFill>
                <a:schemeClr val="tx1"/>
              </a:solidFill>
              <a:round/>
              <a:headEnd/>
              <a:tailEnd/>
            </a:ln>
          </p:spPr>
          <p:txBody>
            <a:bodyPr/>
            <a:lstStyle/>
            <a:p>
              <a:endParaRPr lang="da-DK" sz="1200"/>
            </a:p>
          </p:txBody>
        </p:sp>
        <p:sp>
          <p:nvSpPr>
            <p:cNvPr id="13" name="Ellipse 9"/>
            <p:cNvSpPr>
              <a:spLocks noChangeArrowheads="1"/>
            </p:cNvSpPr>
            <p:nvPr/>
          </p:nvSpPr>
          <p:spPr bwMode="auto">
            <a:xfrm>
              <a:off x="5510213" y="3879850"/>
              <a:ext cx="1068387" cy="1014413"/>
            </a:xfrm>
            <a:prstGeom prst="ellipse">
              <a:avLst/>
            </a:prstGeom>
            <a:solidFill>
              <a:schemeClr val="bg1"/>
            </a:solidFill>
            <a:ln w="9525" algn="ctr">
              <a:solidFill>
                <a:schemeClr val="tx1"/>
              </a:solidFill>
              <a:round/>
              <a:headEnd/>
              <a:tailEnd/>
            </a:ln>
          </p:spPr>
          <p:txBody>
            <a:bodyPr/>
            <a:lstStyle/>
            <a:p>
              <a:endParaRPr lang="da-DK"/>
            </a:p>
          </p:txBody>
        </p:sp>
        <p:sp>
          <p:nvSpPr>
            <p:cNvPr id="14" name="Tekstboks 10"/>
            <p:cNvSpPr txBox="1">
              <a:spLocks noChangeArrowheads="1"/>
            </p:cNvSpPr>
            <p:nvPr/>
          </p:nvSpPr>
          <p:spPr bwMode="auto">
            <a:xfrm>
              <a:off x="5641975" y="2335211"/>
              <a:ext cx="858838" cy="397695"/>
            </a:xfrm>
            <a:prstGeom prst="rect">
              <a:avLst/>
            </a:prstGeom>
            <a:noFill/>
            <a:ln w="9525">
              <a:noFill/>
              <a:miter lim="800000"/>
              <a:headEnd/>
              <a:tailEnd/>
            </a:ln>
          </p:spPr>
          <p:txBody>
            <a:bodyPr>
              <a:spAutoFit/>
            </a:bodyPr>
            <a:lstStyle/>
            <a:p>
              <a:r>
                <a:rPr lang="da-DK" sz="1200" dirty="0" err="1"/>
                <a:t>Subject</a:t>
              </a:r>
              <a:endParaRPr lang="da-DK" sz="1200" dirty="0"/>
            </a:p>
          </p:txBody>
        </p:sp>
        <p:sp>
          <p:nvSpPr>
            <p:cNvPr id="15" name="Tekstboks 11"/>
            <p:cNvSpPr txBox="1">
              <a:spLocks noChangeArrowheads="1"/>
            </p:cNvSpPr>
            <p:nvPr/>
          </p:nvSpPr>
          <p:spPr bwMode="auto">
            <a:xfrm>
              <a:off x="5641975" y="4214813"/>
              <a:ext cx="858838" cy="375601"/>
            </a:xfrm>
            <a:prstGeom prst="rect">
              <a:avLst/>
            </a:prstGeom>
            <a:noFill/>
            <a:ln w="9525">
              <a:noFill/>
              <a:miter lim="800000"/>
              <a:headEnd/>
              <a:tailEnd/>
            </a:ln>
          </p:spPr>
          <p:txBody>
            <a:bodyPr>
              <a:spAutoFit/>
            </a:bodyPr>
            <a:lstStyle/>
            <a:p>
              <a:pPr>
                <a:defRPr/>
              </a:pPr>
              <a:r>
                <a:rPr lang="da-DK" sz="1100" dirty="0"/>
                <a:t>Student</a:t>
              </a:r>
            </a:p>
          </p:txBody>
        </p:sp>
        <p:sp>
          <p:nvSpPr>
            <p:cNvPr id="16" name="Tekstboks 12"/>
            <p:cNvSpPr txBox="1">
              <a:spLocks noChangeArrowheads="1"/>
            </p:cNvSpPr>
            <p:nvPr/>
          </p:nvSpPr>
          <p:spPr bwMode="auto">
            <a:xfrm>
              <a:off x="3919538" y="5287963"/>
              <a:ext cx="795337" cy="288925"/>
            </a:xfrm>
            <a:prstGeom prst="rect">
              <a:avLst/>
            </a:prstGeom>
            <a:noFill/>
            <a:ln w="9525">
              <a:noFill/>
              <a:miter lim="800000"/>
              <a:headEnd/>
              <a:tailEnd/>
            </a:ln>
          </p:spPr>
          <p:txBody>
            <a:bodyPr>
              <a:spAutoFit/>
            </a:bodyPr>
            <a:lstStyle/>
            <a:p>
              <a:r>
                <a:rPr lang="da-DK" sz="1400"/>
                <a:t>Team</a:t>
              </a:r>
            </a:p>
          </p:txBody>
        </p:sp>
        <p:sp>
          <p:nvSpPr>
            <p:cNvPr id="17" name="Tekstboks 13"/>
            <p:cNvSpPr txBox="1">
              <a:spLocks noChangeArrowheads="1"/>
            </p:cNvSpPr>
            <p:nvPr/>
          </p:nvSpPr>
          <p:spPr bwMode="auto">
            <a:xfrm>
              <a:off x="7564437" y="5287963"/>
              <a:ext cx="795337" cy="375601"/>
            </a:xfrm>
            <a:prstGeom prst="rect">
              <a:avLst/>
            </a:prstGeom>
            <a:noFill/>
            <a:ln w="9525">
              <a:noFill/>
              <a:miter lim="800000"/>
              <a:headEnd/>
              <a:tailEnd/>
            </a:ln>
          </p:spPr>
          <p:txBody>
            <a:bodyPr>
              <a:spAutoFit/>
            </a:bodyPr>
            <a:lstStyle/>
            <a:p>
              <a:r>
                <a:rPr lang="da-DK" sz="1100" dirty="0"/>
                <a:t>Project</a:t>
              </a:r>
            </a:p>
          </p:txBody>
        </p:sp>
        <p:cxnSp>
          <p:nvCxnSpPr>
            <p:cNvPr id="18" name="Lige pilforbindelse 17"/>
            <p:cNvCxnSpPr>
              <a:cxnSpLocks noChangeShapeType="1"/>
            </p:cNvCxnSpPr>
            <p:nvPr/>
          </p:nvCxnSpPr>
          <p:spPr bwMode="auto">
            <a:xfrm flipV="1">
              <a:off x="4779963" y="4618038"/>
              <a:ext cx="795337" cy="603250"/>
            </a:xfrm>
            <a:prstGeom prst="straightConnector1">
              <a:avLst/>
            </a:prstGeom>
            <a:noFill/>
            <a:ln w="9525" algn="ctr">
              <a:solidFill>
                <a:schemeClr val="tx1"/>
              </a:solidFill>
              <a:round/>
              <a:headEnd type="arrow" w="med" len="med"/>
              <a:tailEnd type="arrow" w="med" len="med"/>
            </a:ln>
          </p:spPr>
        </p:cxnSp>
        <p:cxnSp>
          <p:nvCxnSpPr>
            <p:cNvPr id="19" name="Lige pilforbindelse 19"/>
            <p:cNvCxnSpPr>
              <a:cxnSpLocks noChangeShapeType="1"/>
              <a:stCxn id="12" idx="4"/>
              <a:endCxn id="13" idx="0"/>
            </p:cNvCxnSpPr>
            <p:nvPr/>
          </p:nvCxnSpPr>
          <p:spPr bwMode="auto">
            <a:xfrm rot="5400000">
              <a:off x="5612607" y="3447256"/>
              <a:ext cx="863600" cy="1587"/>
            </a:xfrm>
            <a:prstGeom prst="straightConnector1">
              <a:avLst/>
            </a:prstGeom>
            <a:noFill/>
            <a:ln w="9525" algn="ctr">
              <a:solidFill>
                <a:schemeClr val="tx1"/>
              </a:solidFill>
              <a:round/>
              <a:headEnd type="arrow" w="med" len="med"/>
              <a:tailEnd type="arrow" w="med" len="med"/>
            </a:ln>
          </p:spPr>
        </p:cxnSp>
        <p:cxnSp>
          <p:nvCxnSpPr>
            <p:cNvPr id="20" name="Lige pilforbindelse 21"/>
            <p:cNvCxnSpPr>
              <a:cxnSpLocks noChangeShapeType="1"/>
            </p:cNvCxnSpPr>
            <p:nvPr/>
          </p:nvCxnSpPr>
          <p:spPr bwMode="auto">
            <a:xfrm rot="10800000">
              <a:off x="6503988" y="4618038"/>
              <a:ext cx="993775" cy="603250"/>
            </a:xfrm>
            <a:prstGeom prst="straightConnector1">
              <a:avLst/>
            </a:prstGeom>
            <a:noFill/>
            <a:ln w="9525" algn="ctr">
              <a:solidFill>
                <a:schemeClr val="tx1"/>
              </a:solidFill>
              <a:round/>
              <a:headEnd type="arrow" w="med" len="med"/>
              <a:tailEnd type="arrow" w="med" len="med"/>
            </a:ln>
          </p:spPr>
        </p:cxnSp>
        <p:sp>
          <p:nvSpPr>
            <p:cNvPr id="21" name="Tekstboks 24"/>
            <p:cNvSpPr txBox="1">
              <a:spLocks noChangeArrowheads="1"/>
            </p:cNvSpPr>
            <p:nvPr/>
          </p:nvSpPr>
          <p:spPr bwMode="auto">
            <a:xfrm>
              <a:off x="6072188" y="3286125"/>
              <a:ext cx="285750" cy="307975"/>
            </a:xfrm>
            <a:prstGeom prst="rect">
              <a:avLst/>
            </a:prstGeom>
            <a:noFill/>
            <a:ln w="9525">
              <a:noFill/>
              <a:miter lim="800000"/>
              <a:headEnd/>
              <a:tailEnd/>
            </a:ln>
          </p:spPr>
          <p:txBody>
            <a:bodyPr>
              <a:spAutoFit/>
            </a:bodyPr>
            <a:lstStyle/>
            <a:p>
              <a:r>
                <a:rPr lang="da-DK" sz="1400"/>
                <a:t>A</a:t>
              </a:r>
            </a:p>
          </p:txBody>
        </p:sp>
        <p:sp>
          <p:nvSpPr>
            <p:cNvPr id="22" name="Tekstboks 25"/>
            <p:cNvSpPr txBox="1">
              <a:spLocks noChangeArrowheads="1"/>
            </p:cNvSpPr>
            <p:nvPr/>
          </p:nvSpPr>
          <p:spPr bwMode="auto">
            <a:xfrm>
              <a:off x="7000875" y="4572000"/>
              <a:ext cx="285750" cy="307975"/>
            </a:xfrm>
            <a:prstGeom prst="rect">
              <a:avLst/>
            </a:prstGeom>
            <a:noFill/>
            <a:ln w="9525">
              <a:noFill/>
              <a:miter lim="800000"/>
              <a:headEnd/>
              <a:tailEnd/>
            </a:ln>
          </p:spPr>
          <p:txBody>
            <a:bodyPr>
              <a:spAutoFit/>
            </a:bodyPr>
            <a:lstStyle/>
            <a:p>
              <a:r>
                <a:rPr lang="da-DK" sz="1400"/>
                <a:t>B</a:t>
              </a:r>
            </a:p>
          </p:txBody>
        </p:sp>
        <p:sp>
          <p:nvSpPr>
            <p:cNvPr id="23" name="Tekstboks 26"/>
            <p:cNvSpPr txBox="1">
              <a:spLocks noChangeArrowheads="1"/>
            </p:cNvSpPr>
            <p:nvPr/>
          </p:nvSpPr>
          <p:spPr bwMode="auto">
            <a:xfrm>
              <a:off x="4929188" y="4572000"/>
              <a:ext cx="285750" cy="307975"/>
            </a:xfrm>
            <a:prstGeom prst="rect">
              <a:avLst/>
            </a:prstGeom>
            <a:noFill/>
            <a:ln w="9525">
              <a:noFill/>
              <a:miter lim="800000"/>
              <a:headEnd/>
              <a:tailEnd/>
            </a:ln>
          </p:spPr>
          <p:txBody>
            <a:bodyPr>
              <a:spAutoFit/>
            </a:bodyPr>
            <a:lstStyle/>
            <a:p>
              <a:r>
                <a:rPr lang="da-DK" sz="1400"/>
                <a:t>C</a:t>
              </a:r>
            </a:p>
          </p:txBody>
        </p:sp>
        <p:sp>
          <p:nvSpPr>
            <p:cNvPr id="24" name="Tekstboks 27"/>
            <p:cNvSpPr txBox="1">
              <a:spLocks noChangeArrowheads="1"/>
            </p:cNvSpPr>
            <p:nvPr/>
          </p:nvSpPr>
          <p:spPr bwMode="auto">
            <a:xfrm>
              <a:off x="7429500" y="3357563"/>
              <a:ext cx="285750" cy="307975"/>
            </a:xfrm>
            <a:prstGeom prst="rect">
              <a:avLst/>
            </a:prstGeom>
            <a:noFill/>
            <a:ln w="9525">
              <a:noFill/>
              <a:miter lim="800000"/>
              <a:headEnd/>
              <a:tailEnd/>
            </a:ln>
          </p:spPr>
          <p:txBody>
            <a:bodyPr>
              <a:spAutoFit/>
            </a:bodyPr>
            <a:lstStyle/>
            <a:p>
              <a:r>
                <a:rPr lang="da-DK" sz="1400"/>
                <a:t>1</a:t>
              </a:r>
            </a:p>
          </p:txBody>
        </p:sp>
        <p:sp>
          <p:nvSpPr>
            <p:cNvPr id="25" name="Tekstboks 28"/>
            <p:cNvSpPr txBox="1">
              <a:spLocks noChangeArrowheads="1"/>
            </p:cNvSpPr>
            <p:nvPr/>
          </p:nvSpPr>
          <p:spPr bwMode="auto">
            <a:xfrm>
              <a:off x="4357688" y="3357563"/>
              <a:ext cx="285750" cy="307975"/>
            </a:xfrm>
            <a:prstGeom prst="rect">
              <a:avLst/>
            </a:prstGeom>
            <a:noFill/>
            <a:ln w="9525">
              <a:noFill/>
              <a:miter lim="800000"/>
              <a:headEnd/>
              <a:tailEnd/>
            </a:ln>
          </p:spPr>
          <p:txBody>
            <a:bodyPr>
              <a:spAutoFit/>
            </a:bodyPr>
            <a:lstStyle/>
            <a:p>
              <a:r>
                <a:rPr lang="da-DK" sz="1400"/>
                <a:t>3</a:t>
              </a:r>
            </a:p>
          </p:txBody>
        </p:sp>
        <p:sp>
          <p:nvSpPr>
            <p:cNvPr id="26" name="Tekstboks 29"/>
            <p:cNvSpPr txBox="1">
              <a:spLocks noChangeArrowheads="1"/>
            </p:cNvSpPr>
            <p:nvPr/>
          </p:nvSpPr>
          <p:spPr bwMode="auto">
            <a:xfrm>
              <a:off x="6000750" y="6072188"/>
              <a:ext cx="285750" cy="307975"/>
            </a:xfrm>
            <a:prstGeom prst="rect">
              <a:avLst/>
            </a:prstGeom>
            <a:noFill/>
            <a:ln w="9525">
              <a:noFill/>
              <a:miter lim="800000"/>
              <a:headEnd/>
              <a:tailEnd/>
            </a:ln>
          </p:spPr>
          <p:txBody>
            <a:bodyPr>
              <a:spAutoFit/>
            </a:bodyPr>
            <a:lstStyle/>
            <a:p>
              <a:r>
                <a:rPr lang="da-DK" sz="1400"/>
                <a:t>2</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Group exercise</a:t>
            </a:r>
            <a:endParaRPr lang="en-US" dirty="0"/>
          </a:p>
        </p:txBody>
      </p:sp>
      <p:sp>
        <p:nvSpPr>
          <p:cNvPr id="3" name="Pladsholder til indhold 2"/>
          <p:cNvSpPr>
            <a:spLocks noGrp="1"/>
          </p:cNvSpPr>
          <p:nvPr>
            <p:ph idx="1"/>
          </p:nvPr>
        </p:nvSpPr>
        <p:spPr/>
        <p:txBody>
          <a:bodyPr/>
          <a:lstStyle/>
          <a:p>
            <a:r>
              <a:rPr lang="en-US" dirty="0" smtClean="0"/>
              <a:t>Discuss the values described in EEM</a:t>
            </a:r>
          </a:p>
          <a:p>
            <a:r>
              <a:rPr lang="en-US" dirty="0" smtClean="0"/>
              <a:t>For 30 minutes</a:t>
            </a:r>
          </a:p>
          <a:p>
            <a:r>
              <a:rPr lang="en-US" dirty="0" smtClean="0"/>
              <a:t>Find the 5 most important expressions from the EEM paper</a:t>
            </a:r>
            <a:endParaRPr lang="en-US" dirty="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12</a:t>
            </a:fld>
            <a:endParaRPr lang="da-DK"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a-DK" dirty="0" smtClean="0"/>
              <a:t>Problem </a:t>
            </a:r>
            <a:r>
              <a:rPr lang="da-DK" dirty="0" err="1" smtClean="0"/>
              <a:t>Based</a:t>
            </a:r>
            <a:r>
              <a:rPr lang="da-DK" dirty="0" smtClean="0"/>
              <a:t> </a:t>
            </a:r>
            <a:r>
              <a:rPr lang="da-DK" dirty="0" err="1" smtClean="0"/>
              <a:t>Learning</a:t>
            </a:r>
            <a:endParaRPr lang="en-US" dirty="0"/>
          </a:p>
        </p:txBody>
      </p:sp>
      <p:sp>
        <p:nvSpPr>
          <p:cNvPr id="7" name="Pladsholder til tekst 6"/>
          <p:cNvSpPr>
            <a:spLocks noGrp="1"/>
          </p:cNvSpPr>
          <p:nvPr>
            <p:ph type="body" idx="1"/>
          </p:nvPr>
        </p:nvSpPr>
        <p:spPr/>
        <p:txBody>
          <a:bodyPr/>
          <a:lstStyle/>
          <a:p>
            <a:r>
              <a:rPr lang="da-DK" dirty="0" err="1" smtClean="0"/>
              <a:t>What</a:t>
            </a:r>
            <a:r>
              <a:rPr lang="da-DK" dirty="0" smtClean="0"/>
              <a:t> is?</a:t>
            </a:r>
            <a:endParaRPr lang="en-US" dirty="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13</a:t>
            </a:fld>
            <a:endParaRPr lang="da-DK"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a-DK" dirty="0" smtClean="0"/>
              <a:t>PBL </a:t>
            </a:r>
            <a:r>
              <a:rPr lang="da-DK" dirty="0" err="1" smtClean="0"/>
              <a:t>means</a:t>
            </a:r>
            <a:endParaRPr lang="en-US" dirty="0"/>
          </a:p>
        </p:txBody>
      </p:sp>
      <p:sp>
        <p:nvSpPr>
          <p:cNvPr id="7" name="Pladsholder til indhold 6"/>
          <p:cNvSpPr>
            <a:spLocks noGrp="1"/>
          </p:cNvSpPr>
          <p:nvPr>
            <p:ph idx="1"/>
          </p:nvPr>
        </p:nvSpPr>
        <p:spPr/>
        <p:txBody>
          <a:bodyPr>
            <a:normAutofit fontScale="70000" lnSpcReduction="20000"/>
          </a:bodyPr>
          <a:lstStyle/>
          <a:p>
            <a:r>
              <a:rPr lang="en-US" dirty="0" smtClean="0"/>
              <a:t>Use the problem (idea, issue, user needs, )to drive the student learning on a need to know basis</a:t>
            </a:r>
          </a:p>
          <a:p>
            <a:r>
              <a:rPr lang="en-US" dirty="0" smtClean="0"/>
              <a:t>Problem based – maybe not in the very broad sense, it should of course be within your field of engineering!</a:t>
            </a:r>
          </a:p>
          <a:p>
            <a:r>
              <a:rPr lang="en-US" dirty="0" smtClean="0"/>
              <a:t>Make you a self-contained learner</a:t>
            </a:r>
            <a:endParaRPr lang="da-DK" dirty="0" smtClean="0"/>
          </a:p>
          <a:p>
            <a:r>
              <a:rPr lang="en-US" dirty="0" smtClean="0"/>
              <a:t>Select what you already know that pertains to the engineering field in question</a:t>
            </a:r>
            <a:endParaRPr lang="da-DK" dirty="0" smtClean="0"/>
          </a:p>
          <a:p>
            <a:r>
              <a:rPr lang="en-US" dirty="0" smtClean="0"/>
              <a:t>Identify what you need to know in addition</a:t>
            </a:r>
            <a:endParaRPr lang="da-DK" dirty="0" smtClean="0"/>
          </a:p>
          <a:p>
            <a:r>
              <a:rPr lang="en-US" dirty="0" smtClean="0"/>
              <a:t>Learn it (and teach it to others)</a:t>
            </a:r>
            <a:endParaRPr lang="da-DK" dirty="0" smtClean="0"/>
          </a:p>
          <a:p>
            <a:r>
              <a:rPr lang="en-US" dirty="0" smtClean="0"/>
              <a:t>Apply new and already known knowledge to solve the problem</a:t>
            </a:r>
          </a:p>
          <a:p>
            <a:r>
              <a:rPr lang="en-US" dirty="0" smtClean="0"/>
              <a:t>Interdependent  (not independent!) – depend on each other – teach each other</a:t>
            </a:r>
            <a:endParaRPr lang="da-DK" dirty="0" smtClean="0"/>
          </a:p>
          <a:p>
            <a:endParaRPr lang="en-US" dirty="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14</a:t>
            </a:fld>
            <a:endParaRPr lang="da-DK"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PBL</a:t>
            </a:r>
            <a:endParaRPr lang="en-US" dirty="0"/>
          </a:p>
        </p:txBody>
      </p:sp>
      <p:sp>
        <p:nvSpPr>
          <p:cNvPr id="3" name="Pladsholder til indhold 2"/>
          <p:cNvSpPr>
            <a:spLocks noGrp="1"/>
          </p:cNvSpPr>
          <p:nvPr>
            <p:ph idx="1"/>
          </p:nvPr>
        </p:nvSpPr>
        <p:spPr/>
        <p:txBody>
          <a:bodyPr/>
          <a:lstStyle/>
          <a:p>
            <a:r>
              <a:rPr lang="en-US" dirty="0" smtClean="0"/>
              <a:t>Self assessed (	during the project process) </a:t>
            </a:r>
          </a:p>
          <a:p>
            <a:r>
              <a:rPr lang="en-US" dirty="0" smtClean="0"/>
              <a:t>Supervisor monitor your progress</a:t>
            </a:r>
            <a:endParaRPr lang="da-DK" dirty="0" smtClean="0"/>
          </a:p>
          <a:p>
            <a:r>
              <a:rPr lang="en-US" dirty="0" smtClean="0"/>
              <a:t>Outcome: Learning engineering subjects, lifelong learning skills, team working skills.</a:t>
            </a:r>
            <a:endParaRPr lang="da-DK"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87624" y="260648"/>
            <a:ext cx="7509520" cy="1143000"/>
          </a:xfrm>
        </p:spPr>
        <p:txBody>
          <a:bodyPr/>
          <a:lstStyle/>
          <a:p>
            <a:r>
              <a:rPr lang="en-GB" dirty="0" smtClean="0"/>
              <a:t>PBL map</a:t>
            </a:r>
            <a:endParaRPr lang="da-DK" dirty="0"/>
          </a:p>
        </p:txBody>
      </p:sp>
      <p:sp>
        <p:nvSpPr>
          <p:cNvPr id="34821" name="Line 5"/>
          <p:cNvSpPr>
            <a:spLocks noChangeShapeType="1"/>
          </p:cNvSpPr>
          <p:nvPr/>
        </p:nvSpPr>
        <p:spPr bwMode="auto">
          <a:xfrm flipV="1">
            <a:off x="1979613" y="1978025"/>
            <a:ext cx="0" cy="3433763"/>
          </a:xfrm>
          <a:prstGeom prst="line">
            <a:avLst/>
          </a:prstGeom>
          <a:noFill/>
          <a:ln w="9525">
            <a:solidFill>
              <a:srgbClr val="000000"/>
            </a:solidFill>
            <a:round/>
            <a:headEnd/>
            <a:tailEnd type="triangle" w="med" len="med"/>
          </a:ln>
        </p:spPr>
        <p:txBody>
          <a:bodyPr/>
          <a:lstStyle/>
          <a:p>
            <a:endParaRPr lang="da-DK"/>
          </a:p>
        </p:txBody>
      </p:sp>
      <p:sp>
        <p:nvSpPr>
          <p:cNvPr id="34822" name="Line 6"/>
          <p:cNvSpPr>
            <a:spLocks noChangeShapeType="1"/>
          </p:cNvSpPr>
          <p:nvPr/>
        </p:nvSpPr>
        <p:spPr bwMode="auto">
          <a:xfrm>
            <a:off x="1979613" y="5411788"/>
            <a:ext cx="5319712" cy="0"/>
          </a:xfrm>
          <a:prstGeom prst="line">
            <a:avLst/>
          </a:prstGeom>
          <a:noFill/>
          <a:ln w="9525">
            <a:solidFill>
              <a:srgbClr val="000000"/>
            </a:solidFill>
            <a:round/>
            <a:headEnd/>
            <a:tailEnd type="triangle" w="med" len="med"/>
          </a:ln>
        </p:spPr>
        <p:txBody>
          <a:bodyPr/>
          <a:lstStyle/>
          <a:p>
            <a:endParaRPr lang="da-DK"/>
          </a:p>
        </p:txBody>
      </p:sp>
      <p:sp>
        <p:nvSpPr>
          <p:cNvPr id="34823" name="Text Box 7"/>
          <p:cNvSpPr txBox="1">
            <a:spLocks noChangeArrowheads="1"/>
          </p:cNvSpPr>
          <p:nvPr/>
        </p:nvSpPr>
        <p:spPr bwMode="auto">
          <a:xfrm>
            <a:off x="6127750" y="5411788"/>
            <a:ext cx="1171575" cy="609600"/>
          </a:xfrm>
          <a:prstGeom prst="rect">
            <a:avLst/>
          </a:prstGeom>
          <a:noFill/>
          <a:ln w="9525">
            <a:noFill/>
            <a:miter lim="800000"/>
            <a:headEnd/>
            <a:tailEnd/>
          </a:ln>
        </p:spPr>
        <p:txBody>
          <a:bodyPr lIns="0" tIns="0" rIns="0" bIns="0"/>
          <a:lstStyle/>
          <a:p>
            <a:pPr eaLnBrk="0" hangingPunct="0"/>
            <a:r>
              <a:rPr lang="da-DK" sz="1900">
                <a:latin typeface="Tahoma" charset="0"/>
              </a:rPr>
              <a:t>Open</a:t>
            </a:r>
          </a:p>
          <a:p>
            <a:pPr eaLnBrk="0" hangingPunct="0"/>
            <a:r>
              <a:rPr lang="en-GB" sz="1900">
                <a:latin typeface="Tahoma" charset="0"/>
              </a:rPr>
              <a:t>Problem</a:t>
            </a:r>
            <a:r>
              <a:rPr lang="da-DK" sz="1900">
                <a:latin typeface="Tahoma" charset="0"/>
              </a:rPr>
              <a:t>s</a:t>
            </a:r>
            <a:endParaRPr lang="en-GB" sz="1900">
              <a:latin typeface="Tahoma" charset="0"/>
            </a:endParaRPr>
          </a:p>
        </p:txBody>
      </p:sp>
      <p:sp>
        <p:nvSpPr>
          <p:cNvPr id="34824" name="Text Box 8"/>
          <p:cNvSpPr txBox="1">
            <a:spLocks noChangeArrowheads="1"/>
          </p:cNvSpPr>
          <p:nvPr/>
        </p:nvSpPr>
        <p:spPr bwMode="auto">
          <a:xfrm>
            <a:off x="1979613" y="5411788"/>
            <a:ext cx="1173162" cy="609600"/>
          </a:xfrm>
          <a:prstGeom prst="rect">
            <a:avLst/>
          </a:prstGeom>
          <a:noFill/>
          <a:ln w="9525">
            <a:noFill/>
            <a:miter lim="800000"/>
            <a:headEnd/>
            <a:tailEnd/>
          </a:ln>
        </p:spPr>
        <p:txBody>
          <a:bodyPr lIns="0" tIns="0" rIns="0" bIns="0"/>
          <a:lstStyle/>
          <a:p>
            <a:pPr eaLnBrk="0" hangingPunct="0"/>
            <a:r>
              <a:rPr lang="da-DK" sz="1900">
                <a:latin typeface="Tahoma" charset="0"/>
              </a:rPr>
              <a:t>”Closed” Problems</a:t>
            </a:r>
            <a:endParaRPr lang="en-GB" sz="1900">
              <a:latin typeface="Tahoma" charset="0"/>
            </a:endParaRPr>
          </a:p>
        </p:txBody>
      </p:sp>
      <p:sp>
        <p:nvSpPr>
          <p:cNvPr id="34825" name="Text Box 9"/>
          <p:cNvSpPr txBox="1">
            <a:spLocks noChangeArrowheads="1"/>
          </p:cNvSpPr>
          <p:nvPr/>
        </p:nvSpPr>
        <p:spPr bwMode="auto">
          <a:xfrm>
            <a:off x="1046163" y="4922838"/>
            <a:ext cx="933450" cy="488950"/>
          </a:xfrm>
          <a:prstGeom prst="rect">
            <a:avLst/>
          </a:prstGeom>
          <a:noFill/>
          <a:ln w="9525">
            <a:noFill/>
            <a:miter lim="800000"/>
            <a:headEnd/>
            <a:tailEnd/>
          </a:ln>
        </p:spPr>
        <p:txBody>
          <a:bodyPr lIns="0" tIns="0" rIns="0" bIns="0"/>
          <a:lstStyle/>
          <a:p>
            <a:pPr algn="r" eaLnBrk="0" hangingPunct="0"/>
            <a:r>
              <a:rPr lang="en-GB" sz="1900">
                <a:latin typeface="Tahoma" charset="0"/>
              </a:rPr>
              <a:t>Teacher directed</a:t>
            </a:r>
          </a:p>
        </p:txBody>
      </p:sp>
      <p:sp>
        <p:nvSpPr>
          <p:cNvPr id="34826" name="Text Box 10"/>
          <p:cNvSpPr txBox="1">
            <a:spLocks noChangeArrowheads="1"/>
          </p:cNvSpPr>
          <p:nvPr/>
        </p:nvSpPr>
        <p:spPr bwMode="auto">
          <a:xfrm>
            <a:off x="685800" y="1901825"/>
            <a:ext cx="1204913" cy="533400"/>
          </a:xfrm>
          <a:prstGeom prst="rect">
            <a:avLst/>
          </a:prstGeom>
          <a:noFill/>
          <a:ln w="9525">
            <a:noFill/>
            <a:miter lim="800000"/>
            <a:headEnd/>
            <a:tailEnd/>
          </a:ln>
        </p:spPr>
        <p:txBody>
          <a:bodyPr lIns="0" tIns="0" rIns="0" bIns="0"/>
          <a:lstStyle/>
          <a:p>
            <a:pPr algn="r" eaLnBrk="0" hangingPunct="0"/>
            <a:r>
              <a:rPr lang="en-GB" sz="1900">
                <a:latin typeface="Tahoma" charset="0"/>
              </a:rPr>
              <a:t>Student directed </a:t>
            </a:r>
          </a:p>
        </p:txBody>
      </p:sp>
      <p:sp>
        <p:nvSpPr>
          <p:cNvPr id="34827" name="Oval 11"/>
          <p:cNvSpPr>
            <a:spLocks noChangeArrowheads="1"/>
          </p:cNvSpPr>
          <p:nvPr/>
        </p:nvSpPr>
        <p:spPr bwMode="auto">
          <a:xfrm>
            <a:off x="2074863" y="4633913"/>
            <a:ext cx="1485900" cy="685800"/>
          </a:xfrm>
          <a:prstGeom prst="ellipse">
            <a:avLst/>
          </a:prstGeom>
          <a:solidFill>
            <a:srgbClr val="FFFFFF"/>
          </a:solidFill>
          <a:ln w="9525">
            <a:solidFill>
              <a:srgbClr val="000000"/>
            </a:solidFill>
            <a:round/>
            <a:headEnd/>
            <a:tailEnd/>
          </a:ln>
        </p:spPr>
        <p:txBody>
          <a:bodyPr lIns="0" tIns="0" rIns="0" bIns="0"/>
          <a:lstStyle/>
          <a:p>
            <a:pPr eaLnBrk="0" hangingPunct="0"/>
            <a:r>
              <a:rPr lang="en-GB" sz="1800">
                <a:latin typeface="Tahoma" charset="0"/>
              </a:rPr>
              <a:t>Classroom </a:t>
            </a:r>
            <a:r>
              <a:rPr lang="da-DK" sz="1800">
                <a:latin typeface="Tahoma" charset="0"/>
              </a:rPr>
              <a:t>Lecturing</a:t>
            </a:r>
            <a:endParaRPr lang="en-GB" sz="1800">
              <a:latin typeface="Tahoma" charset="0"/>
            </a:endParaRPr>
          </a:p>
        </p:txBody>
      </p:sp>
      <p:sp>
        <p:nvSpPr>
          <p:cNvPr id="34828" name="Oval 12"/>
          <p:cNvSpPr>
            <a:spLocks noChangeArrowheads="1"/>
          </p:cNvSpPr>
          <p:nvPr/>
        </p:nvSpPr>
        <p:spPr bwMode="auto">
          <a:xfrm>
            <a:off x="3789363" y="3198813"/>
            <a:ext cx="1712912" cy="685800"/>
          </a:xfrm>
          <a:prstGeom prst="ellipse">
            <a:avLst/>
          </a:prstGeom>
          <a:solidFill>
            <a:srgbClr val="FFFFFF"/>
          </a:solidFill>
          <a:ln w="9525">
            <a:solidFill>
              <a:srgbClr val="000000"/>
            </a:solidFill>
            <a:round/>
            <a:headEnd/>
            <a:tailEnd/>
          </a:ln>
        </p:spPr>
        <p:txBody>
          <a:bodyPr lIns="0" tIns="0" rIns="0" bIns="0"/>
          <a:lstStyle/>
          <a:p>
            <a:pPr eaLnBrk="0" hangingPunct="0"/>
            <a:endParaRPr lang="en-GB" sz="1600">
              <a:latin typeface="Tahoma" charset="0"/>
            </a:endParaRPr>
          </a:p>
          <a:p>
            <a:pPr eaLnBrk="0" hangingPunct="0"/>
            <a:r>
              <a:rPr lang="en-GB" sz="1800">
                <a:latin typeface="Tahoma" charset="0"/>
              </a:rPr>
              <a:t>Case-based</a:t>
            </a:r>
          </a:p>
        </p:txBody>
      </p:sp>
      <p:sp>
        <p:nvSpPr>
          <p:cNvPr id="34829" name="Oval 13"/>
          <p:cNvSpPr>
            <a:spLocks noChangeArrowheads="1"/>
          </p:cNvSpPr>
          <p:nvPr/>
        </p:nvSpPr>
        <p:spPr bwMode="auto">
          <a:xfrm>
            <a:off x="5943600" y="1828800"/>
            <a:ext cx="1371600" cy="687388"/>
          </a:xfrm>
          <a:prstGeom prst="ellipse">
            <a:avLst/>
          </a:prstGeom>
          <a:solidFill>
            <a:srgbClr val="FFFFFF"/>
          </a:solidFill>
          <a:ln w="9525">
            <a:solidFill>
              <a:srgbClr val="000000"/>
            </a:solidFill>
            <a:round/>
            <a:headEnd/>
            <a:tailEnd/>
          </a:ln>
        </p:spPr>
        <p:txBody>
          <a:bodyPr lIns="0" tIns="0" rIns="0" bIns="0"/>
          <a:lstStyle/>
          <a:p>
            <a:pPr eaLnBrk="0" hangingPunct="0"/>
            <a:r>
              <a:rPr lang="en-GB" sz="1800">
                <a:latin typeface="Tahoma" charset="0"/>
              </a:rPr>
              <a:t>Problem projects</a:t>
            </a:r>
            <a:endParaRPr lang="en-GB" sz="1600">
              <a:latin typeface="Tahoma" charset="0"/>
            </a:endParaRPr>
          </a:p>
        </p:txBody>
      </p:sp>
      <p:sp>
        <p:nvSpPr>
          <p:cNvPr id="34830" name="Oval 14"/>
          <p:cNvSpPr>
            <a:spLocks noChangeArrowheads="1"/>
          </p:cNvSpPr>
          <p:nvPr/>
        </p:nvSpPr>
        <p:spPr bwMode="auto">
          <a:xfrm>
            <a:off x="2074863" y="1828800"/>
            <a:ext cx="1485900" cy="685800"/>
          </a:xfrm>
          <a:prstGeom prst="ellipse">
            <a:avLst/>
          </a:prstGeom>
          <a:solidFill>
            <a:srgbClr val="FFFFFF"/>
          </a:solidFill>
          <a:ln w="9525">
            <a:solidFill>
              <a:srgbClr val="000000"/>
            </a:solidFill>
            <a:round/>
            <a:headEnd/>
            <a:tailEnd/>
          </a:ln>
        </p:spPr>
        <p:txBody>
          <a:bodyPr lIns="0" tIns="0" rIns="0" bIns="0"/>
          <a:lstStyle/>
          <a:p>
            <a:pPr eaLnBrk="0" hangingPunct="0"/>
            <a:r>
              <a:rPr lang="en-GB" sz="1800">
                <a:latin typeface="Tahoma" charset="0"/>
              </a:rPr>
              <a:t>Discipline projects</a:t>
            </a:r>
          </a:p>
        </p:txBody>
      </p:sp>
      <p:sp>
        <p:nvSpPr>
          <p:cNvPr id="34831" name="Oval 15"/>
          <p:cNvSpPr>
            <a:spLocks noChangeArrowheads="1"/>
          </p:cNvSpPr>
          <p:nvPr/>
        </p:nvSpPr>
        <p:spPr bwMode="auto">
          <a:xfrm>
            <a:off x="5946775" y="4648200"/>
            <a:ext cx="1443038" cy="687388"/>
          </a:xfrm>
          <a:prstGeom prst="ellipse">
            <a:avLst/>
          </a:prstGeom>
          <a:solidFill>
            <a:srgbClr val="FFFFFF"/>
          </a:solidFill>
          <a:ln w="9525">
            <a:solidFill>
              <a:srgbClr val="000000"/>
            </a:solidFill>
            <a:round/>
            <a:headEnd/>
            <a:tailEnd/>
          </a:ln>
        </p:spPr>
        <p:txBody>
          <a:bodyPr lIns="0" tIns="0" rIns="0" bIns="0"/>
          <a:lstStyle/>
          <a:p>
            <a:pPr eaLnBrk="0" hangingPunct="0"/>
            <a:r>
              <a:rPr lang="da-DK" sz="1600">
                <a:latin typeface="Tahoma" charset="0"/>
              </a:rPr>
              <a:t>Overview</a:t>
            </a:r>
            <a:r>
              <a:rPr lang="en-GB" sz="1600">
                <a:latin typeface="Tahoma" charset="0"/>
              </a:rPr>
              <a:t/>
            </a:r>
            <a:br>
              <a:rPr lang="en-GB" sz="1600">
                <a:latin typeface="Tahoma" charset="0"/>
              </a:rPr>
            </a:br>
            <a:r>
              <a:rPr lang="en-GB" sz="1800">
                <a:latin typeface="Tahoma" charset="0"/>
              </a:rPr>
              <a:t>Lectures</a:t>
            </a:r>
            <a:endParaRPr lang="en-GB" sz="1600">
              <a:latin typeface="Tahoma" charset="0"/>
            </a:endParaRPr>
          </a:p>
        </p:txBody>
      </p:sp>
      <p:sp>
        <p:nvSpPr>
          <p:cNvPr id="34832" name="Rectangle 16"/>
          <p:cNvSpPr>
            <a:spLocks noChangeArrowheads="1"/>
          </p:cNvSpPr>
          <p:nvPr/>
        </p:nvSpPr>
        <p:spPr bwMode="auto">
          <a:xfrm>
            <a:off x="1981200" y="1981200"/>
            <a:ext cx="5410200" cy="1524000"/>
          </a:xfrm>
          <a:prstGeom prst="rect">
            <a:avLst/>
          </a:prstGeom>
          <a:solidFill>
            <a:srgbClr val="FF99CC">
              <a:alpha val="50000"/>
            </a:srgbClr>
          </a:solidFill>
          <a:ln w="9525">
            <a:solidFill>
              <a:schemeClr val="tx1"/>
            </a:solidFill>
            <a:miter lim="800000"/>
            <a:headEnd/>
            <a:tailEnd/>
          </a:ln>
          <a:effectLst/>
        </p:spPr>
        <p:txBody>
          <a:bodyPr wrap="none" anchor="ctr"/>
          <a:lstStyle/>
          <a:p>
            <a:endParaRPr lang="da-DK" sz="1400"/>
          </a:p>
          <a:p>
            <a:r>
              <a:rPr lang="da-DK" sz="1800" b="1">
                <a:solidFill>
                  <a:srgbClr val="FF0066"/>
                </a:solidFill>
                <a:latin typeface="Tahoma" charset="0"/>
              </a:rPr>
              <a:t>                 Project-organised</a:t>
            </a:r>
          </a:p>
          <a:p>
            <a:endParaRPr lang="en-GB"/>
          </a:p>
        </p:txBody>
      </p:sp>
      <p:sp>
        <p:nvSpPr>
          <p:cNvPr id="34833" name="Rectangle 17"/>
          <p:cNvSpPr>
            <a:spLocks noChangeArrowheads="1"/>
          </p:cNvSpPr>
          <p:nvPr/>
        </p:nvSpPr>
        <p:spPr bwMode="auto">
          <a:xfrm>
            <a:off x="4644008" y="1676400"/>
            <a:ext cx="2594992" cy="3733800"/>
          </a:xfrm>
          <a:prstGeom prst="rect">
            <a:avLst/>
          </a:prstGeom>
          <a:solidFill>
            <a:srgbClr val="3366FF">
              <a:alpha val="50000"/>
            </a:srgbClr>
          </a:solidFill>
          <a:ln w="9525">
            <a:solidFill>
              <a:schemeClr val="tx1"/>
            </a:solidFill>
            <a:miter lim="800000"/>
            <a:headEnd/>
            <a:tailEnd/>
          </a:ln>
          <a:effectLst/>
        </p:spPr>
        <p:txBody>
          <a:bodyPr wrap="none" anchor="ctr"/>
          <a:lstStyle/>
          <a:p>
            <a:pPr algn="ctr"/>
            <a:endParaRPr lang="da-DK" sz="1600" b="1">
              <a:solidFill>
                <a:srgbClr val="3333FF"/>
              </a:solidFill>
              <a:latin typeface="Tahoma" charset="0"/>
            </a:endParaRPr>
          </a:p>
          <a:p>
            <a:pPr algn="ctr"/>
            <a:endParaRPr lang="da-DK" sz="1600" b="1">
              <a:solidFill>
                <a:srgbClr val="3333FF"/>
              </a:solidFill>
              <a:latin typeface="Tahoma" charset="0"/>
            </a:endParaRPr>
          </a:p>
          <a:p>
            <a:pPr algn="ctr"/>
            <a:endParaRPr lang="da-DK" sz="1600" b="1">
              <a:solidFill>
                <a:srgbClr val="3333FF"/>
              </a:solidFill>
              <a:latin typeface="Tahoma" charset="0"/>
            </a:endParaRPr>
          </a:p>
          <a:p>
            <a:pPr algn="ctr"/>
            <a:endParaRPr lang="da-DK" sz="1600" b="1">
              <a:solidFill>
                <a:srgbClr val="3333FF"/>
              </a:solidFill>
              <a:latin typeface="Tahoma" charset="0"/>
            </a:endParaRPr>
          </a:p>
          <a:p>
            <a:pPr algn="ctr"/>
            <a:endParaRPr lang="da-DK" sz="1600" b="1">
              <a:solidFill>
                <a:srgbClr val="3333FF"/>
              </a:solidFill>
              <a:latin typeface="Tahoma" charset="0"/>
            </a:endParaRPr>
          </a:p>
          <a:p>
            <a:pPr algn="ctr"/>
            <a:endParaRPr lang="da-DK" sz="1600" b="1">
              <a:solidFill>
                <a:srgbClr val="3333FF"/>
              </a:solidFill>
              <a:latin typeface="Tahoma" charset="0"/>
            </a:endParaRPr>
          </a:p>
          <a:p>
            <a:pPr algn="ctr"/>
            <a:endParaRPr lang="da-DK" sz="1600" b="1">
              <a:solidFill>
                <a:srgbClr val="3333FF"/>
              </a:solidFill>
              <a:latin typeface="Tahoma" charset="0"/>
            </a:endParaRPr>
          </a:p>
          <a:p>
            <a:pPr algn="ctr"/>
            <a:r>
              <a:rPr lang="da-DK" sz="1600" b="1">
                <a:solidFill>
                  <a:srgbClr val="3333FF"/>
                </a:solidFill>
                <a:latin typeface="Tahoma" charset="0"/>
              </a:rPr>
              <a:t>Problem-</a:t>
            </a:r>
            <a:br>
              <a:rPr lang="da-DK" sz="1600" b="1">
                <a:solidFill>
                  <a:srgbClr val="3333FF"/>
                </a:solidFill>
                <a:latin typeface="Tahoma" charset="0"/>
              </a:rPr>
            </a:br>
            <a:r>
              <a:rPr lang="da-DK" sz="1600" b="1">
                <a:solidFill>
                  <a:srgbClr val="3333FF"/>
                </a:solidFill>
                <a:latin typeface="Tahoma" charset="0"/>
              </a:rPr>
              <a:t>oriented</a:t>
            </a: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27"/>
                                        </p:tgtEl>
                                        <p:attrNameLst>
                                          <p:attrName>style.visibility</p:attrName>
                                        </p:attrNameLst>
                                      </p:cBhvr>
                                      <p:to>
                                        <p:strVal val="visible"/>
                                      </p:to>
                                    </p:set>
                                    <p:anim calcmode="lin" valueType="num">
                                      <p:cBhvr additive="base">
                                        <p:cTn id="7" dur="500" fill="hold"/>
                                        <p:tgtEl>
                                          <p:spTgt spid="34827"/>
                                        </p:tgtEl>
                                        <p:attrNameLst>
                                          <p:attrName>ppt_x</p:attrName>
                                        </p:attrNameLst>
                                      </p:cBhvr>
                                      <p:tavLst>
                                        <p:tav tm="0">
                                          <p:val>
                                            <p:strVal val="0-#ppt_w/2"/>
                                          </p:val>
                                        </p:tav>
                                        <p:tav tm="100000">
                                          <p:val>
                                            <p:strVal val="#ppt_x"/>
                                          </p:val>
                                        </p:tav>
                                      </p:tavLst>
                                    </p:anim>
                                    <p:anim calcmode="lin" valueType="num">
                                      <p:cBhvr additive="base">
                                        <p:cTn id="8" dur="500" fill="hold"/>
                                        <p:tgtEl>
                                          <p:spTgt spid="348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31"/>
                                        </p:tgtEl>
                                        <p:attrNameLst>
                                          <p:attrName>style.visibility</p:attrName>
                                        </p:attrNameLst>
                                      </p:cBhvr>
                                      <p:to>
                                        <p:strVal val="visible"/>
                                      </p:to>
                                    </p:set>
                                    <p:anim calcmode="lin" valueType="num">
                                      <p:cBhvr additive="base">
                                        <p:cTn id="13" dur="500" fill="hold"/>
                                        <p:tgtEl>
                                          <p:spTgt spid="34831"/>
                                        </p:tgtEl>
                                        <p:attrNameLst>
                                          <p:attrName>ppt_x</p:attrName>
                                        </p:attrNameLst>
                                      </p:cBhvr>
                                      <p:tavLst>
                                        <p:tav tm="0">
                                          <p:val>
                                            <p:strVal val="0-#ppt_w/2"/>
                                          </p:val>
                                        </p:tav>
                                        <p:tav tm="100000">
                                          <p:val>
                                            <p:strVal val="#ppt_x"/>
                                          </p:val>
                                        </p:tav>
                                      </p:tavLst>
                                    </p:anim>
                                    <p:anim calcmode="lin" valueType="num">
                                      <p:cBhvr additive="base">
                                        <p:cTn id="14" dur="500" fill="hold"/>
                                        <p:tgtEl>
                                          <p:spTgt spid="348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30"/>
                                        </p:tgtEl>
                                        <p:attrNameLst>
                                          <p:attrName>style.visibility</p:attrName>
                                        </p:attrNameLst>
                                      </p:cBhvr>
                                      <p:to>
                                        <p:strVal val="visible"/>
                                      </p:to>
                                    </p:set>
                                    <p:anim calcmode="lin" valueType="num">
                                      <p:cBhvr additive="base">
                                        <p:cTn id="19" dur="500" fill="hold"/>
                                        <p:tgtEl>
                                          <p:spTgt spid="34830"/>
                                        </p:tgtEl>
                                        <p:attrNameLst>
                                          <p:attrName>ppt_x</p:attrName>
                                        </p:attrNameLst>
                                      </p:cBhvr>
                                      <p:tavLst>
                                        <p:tav tm="0">
                                          <p:val>
                                            <p:strVal val="#ppt_x"/>
                                          </p:val>
                                        </p:tav>
                                        <p:tav tm="100000">
                                          <p:val>
                                            <p:strVal val="#ppt_x"/>
                                          </p:val>
                                        </p:tav>
                                      </p:tavLst>
                                    </p:anim>
                                    <p:anim calcmode="lin" valueType="num">
                                      <p:cBhvr additive="base">
                                        <p:cTn id="20" dur="500" fill="hold"/>
                                        <p:tgtEl>
                                          <p:spTgt spid="348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28"/>
                                        </p:tgtEl>
                                        <p:attrNameLst>
                                          <p:attrName>style.visibility</p:attrName>
                                        </p:attrNameLst>
                                      </p:cBhvr>
                                      <p:to>
                                        <p:strVal val="visible"/>
                                      </p:to>
                                    </p:set>
                                    <p:anim calcmode="lin" valueType="num">
                                      <p:cBhvr additive="base">
                                        <p:cTn id="25" dur="500" fill="hold"/>
                                        <p:tgtEl>
                                          <p:spTgt spid="34828"/>
                                        </p:tgtEl>
                                        <p:attrNameLst>
                                          <p:attrName>ppt_x</p:attrName>
                                        </p:attrNameLst>
                                      </p:cBhvr>
                                      <p:tavLst>
                                        <p:tav tm="0">
                                          <p:val>
                                            <p:strVal val="0-#ppt_w/2"/>
                                          </p:val>
                                        </p:tav>
                                        <p:tav tm="100000">
                                          <p:val>
                                            <p:strVal val="#ppt_x"/>
                                          </p:val>
                                        </p:tav>
                                      </p:tavLst>
                                    </p:anim>
                                    <p:anim calcmode="lin" valueType="num">
                                      <p:cBhvr additive="base">
                                        <p:cTn id="26" dur="500" fill="hold"/>
                                        <p:tgtEl>
                                          <p:spTgt spid="3482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29"/>
                                        </p:tgtEl>
                                        <p:attrNameLst>
                                          <p:attrName>style.visibility</p:attrName>
                                        </p:attrNameLst>
                                      </p:cBhvr>
                                      <p:to>
                                        <p:strVal val="visible"/>
                                      </p:to>
                                    </p:set>
                                    <p:anim calcmode="lin" valueType="num">
                                      <p:cBhvr additive="base">
                                        <p:cTn id="31" dur="500" fill="hold"/>
                                        <p:tgtEl>
                                          <p:spTgt spid="34829"/>
                                        </p:tgtEl>
                                        <p:attrNameLst>
                                          <p:attrName>ppt_x</p:attrName>
                                        </p:attrNameLst>
                                      </p:cBhvr>
                                      <p:tavLst>
                                        <p:tav tm="0">
                                          <p:val>
                                            <p:strVal val="0-#ppt_w/2"/>
                                          </p:val>
                                        </p:tav>
                                        <p:tav tm="100000">
                                          <p:val>
                                            <p:strVal val="#ppt_x"/>
                                          </p:val>
                                        </p:tav>
                                      </p:tavLst>
                                    </p:anim>
                                    <p:anim calcmode="lin" valueType="num">
                                      <p:cBhvr additive="base">
                                        <p:cTn id="32" dur="500" fill="hold"/>
                                        <p:tgtEl>
                                          <p:spTgt spid="348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33"/>
                                        </p:tgtEl>
                                        <p:attrNameLst>
                                          <p:attrName>style.visibility</p:attrName>
                                        </p:attrNameLst>
                                      </p:cBhvr>
                                      <p:to>
                                        <p:strVal val="visible"/>
                                      </p:to>
                                    </p:set>
                                    <p:anim calcmode="lin" valueType="num">
                                      <p:cBhvr additive="base">
                                        <p:cTn id="37" dur="500" fill="hold"/>
                                        <p:tgtEl>
                                          <p:spTgt spid="34833"/>
                                        </p:tgtEl>
                                        <p:attrNameLst>
                                          <p:attrName>ppt_x</p:attrName>
                                        </p:attrNameLst>
                                      </p:cBhvr>
                                      <p:tavLst>
                                        <p:tav tm="0">
                                          <p:val>
                                            <p:strVal val="0-#ppt_w/2"/>
                                          </p:val>
                                        </p:tav>
                                        <p:tav tm="100000">
                                          <p:val>
                                            <p:strVal val="#ppt_x"/>
                                          </p:val>
                                        </p:tav>
                                      </p:tavLst>
                                    </p:anim>
                                    <p:anim calcmode="lin" valueType="num">
                                      <p:cBhvr additive="base">
                                        <p:cTn id="38" dur="500" fill="hold"/>
                                        <p:tgtEl>
                                          <p:spTgt spid="3483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32"/>
                                        </p:tgtEl>
                                        <p:attrNameLst>
                                          <p:attrName>style.visibility</p:attrName>
                                        </p:attrNameLst>
                                      </p:cBhvr>
                                      <p:to>
                                        <p:strVal val="visible"/>
                                      </p:to>
                                    </p:set>
                                    <p:anim calcmode="lin" valueType="num">
                                      <p:cBhvr additive="base">
                                        <p:cTn id="43" dur="500" fill="hold"/>
                                        <p:tgtEl>
                                          <p:spTgt spid="34832"/>
                                        </p:tgtEl>
                                        <p:attrNameLst>
                                          <p:attrName>ppt_x</p:attrName>
                                        </p:attrNameLst>
                                      </p:cBhvr>
                                      <p:tavLst>
                                        <p:tav tm="0">
                                          <p:val>
                                            <p:strVal val="0-#ppt_w/2"/>
                                          </p:val>
                                        </p:tav>
                                        <p:tav tm="100000">
                                          <p:val>
                                            <p:strVal val="#ppt_x"/>
                                          </p:val>
                                        </p:tav>
                                      </p:tavLst>
                                    </p:anim>
                                    <p:anim calcmode="lin" valueType="num">
                                      <p:cBhvr additive="base">
                                        <p:cTn id="44" dur="500" fill="hold"/>
                                        <p:tgtEl>
                                          <p:spTgt spid="348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animBg="1" autoUpdateAnimBg="0"/>
      <p:bldP spid="34828" grpId="0" animBg="1" autoUpdateAnimBg="0"/>
      <p:bldP spid="34829" grpId="0" animBg="1" autoUpdateAnimBg="0"/>
      <p:bldP spid="34830" grpId="0" animBg="1" autoUpdateAnimBg="0"/>
      <p:bldP spid="34831" grpId="0" animBg="1" autoUpdateAnimBg="0"/>
      <p:bldP spid="34832" grpId="0" animBg="1" autoUpdateAnimBg="0"/>
      <p:bldP spid="3483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a-DK" dirty="0" err="1" smtClean="0"/>
              <a:t>Learning</a:t>
            </a:r>
            <a:r>
              <a:rPr lang="da-DK" dirty="0" smtClean="0"/>
              <a:t> </a:t>
            </a:r>
            <a:r>
              <a:rPr lang="da-DK" dirty="0" err="1" smtClean="0"/>
              <a:t>Style</a:t>
            </a:r>
            <a:endParaRPr lang="en-US" dirty="0"/>
          </a:p>
        </p:txBody>
      </p:sp>
      <p:sp>
        <p:nvSpPr>
          <p:cNvPr id="7" name="Pladsholder til tekst 6"/>
          <p:cNvSpPr>
            <a:spLocks noGrp="1"/>
          </p:cNvSpPr>
          <p:nvPr>
            <p:ph type="body" idx="1"/>
          </p:nvPr>
        </p:nvSpPr>
        <p:spPr/>
        <p:txBody>
          <a:bodyPr/>
          <a:lstStyle/>
          <a:p>
            <a:r>
              <a:rPr lang="da-DK" dirty="0" err="1" smtClean="0"/>
              <a:t>We</a:t>
            </a:r>
            <a:r>
              <a:rPr lang="da-DK" dirty="0" smtClean="0"/>
              <a:t> </a:t>
            </a:r>
            <a:r>
              <a:rPr lang="da-DK" dirty="0" err="1" smtClean="0"/>
              <a:t>are</a:t>
            </a:r>
            <a:r>
              <a:rPr lang="da-DK" dirty="0" smtClean="0"/>
              <a:t> all </a:t>
            </a:r>
            <a:r>
              <a:rPr lang="da-DK" dirty="0" err="1" smtClean="0"/>
              <a:t>different</a:t>
            </a:r>
            <a:r>
              <a:rPr lang="da-DK" dirty="0" smtClean="0"/>
              <a:t> in </a:t>
            </a:r>
            <a:r>
              <a:rPr lang="da-DK" dirty="0" err="1" smtClean="0"/>
              <a:t>our</a:t>
            </a:r>
            <a:endParaRPr lang="en-US" dirty="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17</a:t>
            </a:fld>
            <a:endParaRPr lang="da-DK"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Different</a:t>
            </a:r>
            <a:r>
              <a:rPr lang="da-DK" dirty="0" smtClean="0"/>
              <a:t> </a:t>
            </a:r>
            <a:r>
              <a:rPr lang="da-DK" dirty="0" smtClean="0"/>
              <a:t>models</a:t>
            </a:r>
            <a:endParaRPr lang="en-US" dirty="0"/>
          </a:p>
        </p:txBody>
      </p:sp>
      <p:sp>
        <p:nvSpPr>
          <p:cNvPr id="7" name="Pladsholder til indhold 6"/>
          <p:cNvSpPr>
            <a:spLocks noGrp="1"/>
          </p:cNvSpPr>
          <p:nvPr>
            <p:ph idx="1"/>
          </p:nvPr>
        </p:nvSpPr>
        <p:spPr/>
        <p:txBody>
          <a:bodyPr/>
          <a:lstStyle/>
          <a:p>
            <a:r>
              <a:rPr lang="en-US" dirty="0" smtClean="0"/>
              <a:t>Kolb, experiential learning</a:t>
            </a:r>
          </a:p>
          <a:p>
            <a:r>
              <a:rPr lang="en-US" dirty="0" smtClean="0"/>
              <a:t>Dunn, Building Excellence</a:t>
            </a:r>
          </a:p>
          <a:p>
            <a:r>
              <a:rPr lang="en-US" b="1" dirty="0" smtClean="0"/>
              <a:t>Felder, Learning styles and strategies</a:t>
            </a:r>
            <a:endParaRPr lang="en-US" b="1" dirty="0" smtClean="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18</a:t>
            </a:fld>
            <a:endParaRPr lang="da-DK"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a-DK" dirty="0" err="1" smtClean="0"/>
              <a:t>Kolb</a:t>
            </a:r>
            <a:endParaRPr lang="en-US" dirty="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19</a:t>
            </a:fld>
            <a:endParaRPr lang="da-DK" dirty="0"/>
          </a:p>
        </p:txBody>
      </p:sp>
      <p:pic>
        <p:nvPicPr>
          <p:cNvPr id="8" name="Pladsholder til indhold 7" descr="Kolb's Experiential Learning Cycle"/>
          <p:cNvPicPr>
            <a:picLocks noGrp="1"/>
          </p:cNvPicPr>
          <p:nvPr>
            <p:ph idx="1"/>
          </p:nvPr>
        </p:nvPicPr>
        <p:blipFill>
          <a:blip r:embed="rId2" cstate="print"/>
          <a:srcRect/>
          <a:stretch>
            <a:fillRect/>
          </a:stretch>
        </p:blipFill>
        <p:spPr bwMode="auto">
          <a:xfrm>
            <a:off x="1984375" y="1447800"/>
            <a:ext cx="6400800" cy="4800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ladsholder til diasnummer 3"/>
          <p:cNvSpPr>
            <a:spLocks noGrp="1"/>
          </p:cNvSpPr>
          <p:nvPr>
            <p:ph type="sldNum" sz="quarter" idx="10"/>
          </p:nvPr>
        </p:nvSpPr>
        <p:spPr>
          <a:noFill/>
        </p:spPr>
        <p:txBody>
          <a:bodyPr/>
          <a:lstStyle/>
          <a:p>
            <a:fld id="{EB205A32-50A9-4962-8BF7-61931D6A5DC9}" type="slidenum">
              <a:rPr lang="en-US" smtClean="0">
                <a:latin typeface="Times New Roman" pitchFamily="18" charset="0"/>
              </a:rPr>
              <a:pPr/>
              <a:t>2</a:t>
            </a:fld>
            <a:endParaRPr lang="en-US" dirty="0" smtClean="0">
              <a:latin typeface="Times New Roman" pitchFamily="18" charset="0"/>
            </a:endParaRPr>
          </a:p>
        </p:txBody>
      </p:sp>
      <p:sp>
        <p:nvSpPr>
          <p:cNvPr id="4099" name="Pladsholder til sidefod 4"/>
          <p:cNvSpPr>
            <a:spLocks noGrp="1"/>
          </p:cNvSpPr>
          <p:nvPr>
            <p:ph type="ftr" sz="quarter" idx="11"/>
          </p:nvPr>
        </p:nvSpPr>
        <p:spPr>
          <a:noFill/>
        </p:spPr>
        <p:txBody>
          <a:bodyPr/>
          <a:lstStyle/>
          <a:p>
            <a:r>
              <a:rPr lang="en-US" dirty="0" smtClean="0">
                <a:latin typeface="Times New Roman" pitchFamily="18" charset="0"/>
              </a:rPr>
              <a:t>XI-PRW 2011E  Steffen Skov</a:t>
            </a:r>
            <a:endParaRPr lang="en-US" dirty="0">
              <a:latin typeface="Times New Roman" pitchFamily="18" charset="0"/>
            </a:endParaRPr>
          </a:p>
        </p:txBody>
      </p:sp>
      <p:sp>
        <p:nvSpPr>
          <p:cNvPr id="60418" name="Rectangle 2"/>
          <p:cNvSpPr>
            <a:spLocks noGrp="1" noChangeArrowheads="1"/>
          </p:cNvSpPr>
          <p:nvPr>
            <p:ph type="title"/>
          </p:nvPr>
        </p:nvSpPr>
        <p:spPr/>
        <p:txBody>
          <a:bodyPr/>
          <a:lstStyle/>
          <a:p>
            <a:pPr eaLnBrk="1" hangingPunct="1">
              <a:defRPr/>
            </a:pPr>
            <a:r>
              <a:rPr lang="da-DK" dirty="0" smtClean="0"/>
              <a:t>Student load</a:t>
            </a:r>
            <a:endParaRPr lang="en-GB" dirty="0" smtClean="0"/>
          </a:p>
        </p:txBody>
      </p:sp>
      <p:sp>
        <p:nvSpPr>
          <p:cNvPr id="4101" name="Rectangle 3"/>
          <p:cNvSpPr>
            <a:spLocks noGrp="1" noChangeArrowheads="1"/>
          </p:cNvSpPr>
          <p:nvPr>
            <p:ph type="body" idx="1"/>
          </p:nvPr>
        </p:nvSpPr>
        <p:spPr/>
        <p:txBody>
          <a:bodyPr>
            <a:normAutofit/>
          </a:bodyPr>
          <a:lstStyle/>
          <a:p>
            <a:pPr eaLnBrk="1" hangingPunct="1"/>
            <a:r>
              <a:rPr lang="en-US" dirty="0" smtClean="0"/>
              <a:t>XI-PRW Project Work</a:t>
            </a:r>
          </a:p>
          <a:p>
            <a:pPr lvl="1"/>
            <a:r>
              <a:rPr lang="en-US" dirty="0" smtClean="0"/>
              <a:t>5 ECTS ~ 125 hours of students load</a:t>
            </a:r>
          </a:p>
          <a:p>
            <a:pPr lvl="2"/>
            <a:r>
              <a:rPr lang="en-US" dirty="0" smtClean="0"/>
              <a:t>12 Lessons: 					40 h</a:t>
            </a:r>
          </a:p>
          <a:p>
            <a:pPr lvl="2"/>
            <a:r>
              <a:rPr lang="en-US" dirty="0" smtClean="0"/>
              <a:t>Portfolio 			           	20 h</a:t>
            </a:r>
          </a:p>
          <a:p>
            <a:pPr lvl="2"/>
            <a:r>
              <a:rPr lang="en-US" dirty="0" smtClean="0"/>
              <a:t>Left for reading, preparation and exam 	65 h</a:t>
            </a:r>
          </a:p>
          <a:p>
            <a:pPr>
              <a:buNone/>
            </a:pPr>
            <a:endParaRPr lang="da-DK" dirty="0" smtClean="0"/>
          </a:p>
          <a:p>
            <a:pPr lvl="1" eaLnBrk="1" hangingPunct="1">
              <a:buFontTx/>
              <a:buNone/>
            </a:pPr>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err="1" smtClean="0"/>
              <a:t>Dunn</a:t>
            </a:r>
            <a:endParaRPr lang="en-US" dirty="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20</a:t>
            </a:fld>
            <a:endParaRPr lang="da-DK" dirty="0"/>
          </a:p>
        </p:txBody>
      </p:sp>
      <p:sp>
        <p:nvSpPr>
          <p:cNvPr id="6" name="Rectangle 2"/>
          <p:cNvSpPr>
            <a:spLocks noChangeArrowheads="1"/>
          </p:cNvSpPr>
          <p:nvPr/>
        </p:nvSpPr>
        <p:spPr bwMode="auto">
          <a:xfrm>
            <a:off x="1763688" y="4581128"/>
            <a:ext cx="5664200" cy="1848445"/>
          </a:xfrm>
          <a:prstGeom prst="rect">
            <a:avLst/>
          </a:prstGeom>
          <a:noFill/>
          <a:ln w="12700">
            <a:noFill/>
            <a:miter lim="800000"/>
            <a:headEnd/>
            <a:tailEnd/>
          </a:ln>
          <a:effectLst/>
        </p:spPr>
        <p:txBody>
          <a:bodyPr wrap="square">
            <a:spAutoFit/>
          </a:bodyPr>
          <a:lstStyle/>
          <a:p>
            <a:pPr algn="ctr">
              <a:lnSpc>
                <a:spcPct val="105000"/>
              </a:lnSpc>
              <a:defRPr/>
            </a:pPr>
            <a:r>
              <a:rPr lang="en-US" b="1" dirty="0">
                <a:solidFill>
                  <a:schemeClr val="accent1"/>
                </a:solidFill>
                <a:effectLst>
                  <a:outerShdw blurRad="38100" dist="38100" dir="2700000" algn="tl">
                    <a:srgbClr val="000000"/>
                  </a:outerShdw>
                </a:effectLst>
                <a:latin typeface="Trebuchet MS" pitchFamily="34" charset="0"/>
              </a:rPr>
              <a:t>If learning is fundamental </a:t>
            </a:r>
            <a:br>
              <a:rPr lang="en-US" b="1" dirty="0">
                <a:solidFill>
                  <a:schemeClr val="accent1"/>
                </a:solidFill>
                <a:effectLst>
                  <a:outerShdw blurRad="38100" dist="38100" dir="2700000" algn="tl">
                    <a:srgbClr val="000000"/>
                  </a:outerShdw>
                </a:effectLst>
                <a:latin typeface="Trebuchet MS" pitchFamily="34" charset="0"/>
              </a:rPr>
            </a:br>
            <a:r>
              <a:rPr lang="en-US" b="1" dirty="0">
                <a:solidFill>
                  <a:schemeClr val="accent1"/>
                </a:solidFill>
                <a:effectLst>
                  <a:outerShdw blurRad="38100" dist="38100" dir="2700000" algn="tl">
                    <a:srgbClr val="000000"/>
                  </a:outerShdw>
                </a:effectLst>
                <a:latin typeface="Trebuchet MS" pitchFamily="34" charset="0"/>
              </a:rPr>
              <a:t>to everything we do, then </a:t>
            </a:r>
            <a:br>
              <a:rPr lang="en-US" b="1" dirty="0">
                <a:solidFill>
                  <a:schemeClr val="accent1"/>
                </a:solidFill>
                <a:effectLst>
                  <a:outerShdw blurRad="38100" dist="38100" dir="2700000" algn="tl">
                    <a:srgbClr val="000000"/>
                  </a:outerShdw>
                </a:effectLst>
                <a:latin typeface="Trebuchet MS" pitchFamily="34" charset="0"/>
              </a:rPr>
            </a:br>
            <a:r>
              <a:rPr lang="en-US" b="1" dirty="0">
                <a:solidFill>
                  <a:schemeClr val="accent1"/>
                </a:solidFill>
                <a:effectLst>
                  <a:outerShdw blurRad="38100" dist="38100" dir="2700000" algn="tl">
                    <a:srgbClr val="000000"/>
                  </a:outerShdw>
                </a:effectLst>
                <a:latin typeface="Trebuchet MS" pitchFamily="34" charset="0"/>
              </a:rPr>
              <a:t>understanding one’s </a:t>
            </a:r>
            <a:br>
              <a:rPr lang="en-US" b="1" dirty="0">
                <a:solidFill>
                  <a:schemeClr val="accent1"/>
                </a:solidFill>
                <a:effectLst>
                  <a:outerShdw blurRad="38100" dist="38100" dir="2700000" algn="tl">
                    <a:srgbClr val="000000"/>
                  </a:outerShdw>
                </a:effectLst>
                <a:latin typeface="Trebuchet MS" pitchFamily="34" charset="0"/>
              </a:rPr>
            </a:br>
            <a:r>
              <a:rPr lang="en-US" b="1" dirty="0">
                <a:solidFill>
                  <a:schemeClr val="accent1"/>
                </a:solidFill>
                <a:effectLst>
                  <a:outerShdw blurRad="38100" dist="38100" dir="2700000" algn="tl">
                    <a:srgbClr val="000000"/>
                  </a:outerShdw>
                </a:effectLst>
                <a:latin typeface="Trebuchet MS" pitchFamily="34" charset="0"/>
              </a:rPr>
              <a:t>unique learning style </a:t>
            </a:r>
            <a:br>
              <a:rPr lang="en-US" b="1" dirty="0">
                <a:solidFill>
                  <a:schemeClr val="accent1"/>
                </a:solidFill>
                <a:effectLst>
                  <a:outerShdw blurRad="38100" dist="38100" dir="2700000" algn="tl">
                    <a:srgbClr val="000000"/>
                  </a:outerShdw>
                </a:effectLst>
                <a:latin typeface="Trebuchet MS" pitchFamily="34" charset="0"/>
              </a:rPr>
            </a:br>
            <a:r>
              <a:rPr lang="en-US" b="1" dirty="0">
                <a:solidFill>
                  <a:schemeClr val="accent1"/>
                </a:solidFill>
                <a:effectLst>
                  <a:outerShdw blurRad="38100" dist="38100" dir="2700000" algn="tl">
                    <a:srgbClr val="000000"/>
                  </a:outerShdw>
                </a:effectLst>
                <a:latin typeface="Trebuchet MS" pitchFamily="34" charset="0"/>
              </a:rPr>
              <a:t>is fundamental </a:t>
            </a:r>
            <a:br>
              <a:rPr lang="en-US" b="1" dirty="0">
                <a:solidFill>
                  <a:schemeClr val="accent1"/>
                </a:solidFill>
                <a:effectLst>
                  <a:outerShdw blurRad="38100" dist="38100" dir="2700000" algn="tl">
                    <a:srgbClr val="000000"/>
                  </a:outerShdw>
                </a:effectLst>
                <a:latin typeface="Trebuchet MS" pitchFamily="34" charset="0"/>
              </a:rPr>
            </a:br>
            <a:r>
              <a:rPr lang="en-US" b="1" dirty="0">
                <a:solidFill>
                  <a:schemeClr val="accent1"/>
                </a:solidFill>
                <a:effectLst>
                  <a:outerShdw blurRad="38100" dist="38100" dir="2700000" algn="tl">
                    <a:srgbClr val="000000"/>
                  </a:outerShdw>
                </a:effectLst>
                <a:latin typeface="Trebuchet MS" pitchFamily="34" charset="0"/>
              </a:rPr>
              <a:t>to learning.</a:t>
            </a:r>
          </a:p>
        </p:txBody>
      </p:sp>
      <p:pic>
        <p:nvPicPr>
          <p:cNvPr id="7" name="Picture 3"/>
          <p:cNvPicPr>
            <a:picLocks noChangeAspect="1" noChangeArrowheads="1"/>
          </p:cNvPicPr>
          <p:nvPr/>
        </p:nvPicPr>
        <p:blipFill>
          <a:blip r:embed="rId2" cstate="print"/>
          <a:srcRect/>
          <a:stretch>
            <a:fillRect/>
          </a:stretch>
        </p:blipFill>
        <p:spPr bwMode="auto">
          <a:xfrm>
            <a:off x="3275856" y="2060848"/>
            <a:ext cx="2408238" cy="2438400"/>
          </a:xfrm>
          <a:prstGeom prst="rect">
            <a:avLst/>
          </a:prstGeom>
          <a:noFill/>
          <a:ln w="25400">
            <a:solidFill>
              <a:srgbClr val="FFFFFF"/>
            </a:solidFill>
            <a:miter lim="800000"/>
            <a:headEnd/>
            <a:tailEnd/>
          </a:ln>
        </p:spPr>
      </p:pic>
      <p:sp>
        <p:nvSpPr>
          <p:cNvPr id="8" name="Rektangel 7"/>
          <p:cNvSpPr/>
          <p:nvPr/>
        </p:nvSpPr>
        <p:spPr>
          <a:xfrm>
            <a:off x="1835696" y="1196752"/>
            <a:ext cx="5688632" cy="646331"/>
          </a:xfrm>
          <a:prstGeom prst="rect">
            <a:avLst/>
          </a:prstGeom>
        </p:spPr>
        <p:txBody>
          <a:bodyPr wrap="square">
            <a:spAutoFit/>
          </a:bodyPr>
          <a:lstStyle/>
          <a:p>
            <a:pPr algn="ctr">
              <a:defRPr/>
            </a:pPr>
            <a:r>
              <a:rPr lang="en-US" b="1" dirty="0" smtClean="0">
                <a:solidFill>
                  <a:schemeClr val="accent1"/>
                </a:solidFill>
                <a:effectLst>
                  <a:outerShdw blurRad="38100" dist="38100" dir="2700000" algn="tl">
                    <a:srgbClr val="000000"/>
                  </a:outerShdw>
                </a:effectLst>
                <a:latin typeface="Trebuchet MS" pitchFamily="34" charset="0"/>
              </a:rPr>
              <a:t>BUILDING EXCELLENCE…</a:t>
            </a:r>
            <a:r>
              <a:rPr lang="en-US" b="1" i="1" dirty="0" smtClean="0">
                <a:solidFill>
                  <a:schemeClr val="accent1"/>
                </a:solidFill>
                <a:effectLst>
                  <a:outerShdw blurRad="38100" dist="38100" dir="2700000" algn="tl">
                    <a:srgbClr val="000000"/>
                  </a:outerShdw>
                </a:effectLst>
                <a:latin typeface="Trebuchet MS" pitchFamily="34" charset="0"/>
              </a:rPr>
              <a:t>The Learning Individual®</a:t>
            </a:r>
            <a:br>
              <a:rPr lang="en-US" b="1" i="1" dirty="0" smtClean="0">
                <a:solidFill>
                  <a:schemeClr val="accent1"/>
                </a:solidFill>
                <a:effectLst>
                  <a:outerShdw blurRad="38100" dist="38100" dir="2700000" algn="tl">
                    <a:srgbClr val="000000"/>
                  </a:outerShdw>
                </a:effectLst>
                <a:latin typeface="Trebuchet MS" pitchFamily="34" charset="0"/>
              </a:rPr>
            </a:br>
            <a:r>
              <a:rPr lang="en-US" b="1" i="1" dirty="0" smtClean="0">
                <a:solidFill>
                  <a:schemeClr val="accent1"/>
                </a:solidFill>
                <a:effectLst>
                  <a:outerShdw blurRad="38100" dist="38100" dir="2700000" algn="tl">
                    <a:srgbClr val="000000"/>
                  </a:outerShdw>
                </a:effectLst>
                <a:latin typeface="Trebuchet MS" pitchFamily="34" charset="0"/>
              </a:rPr>
              <a:t>Self-Awareness — “Know Thyself”</a:t>
            </a:r>
            <a:endParaRPr lang="en-US" b="1" dirty="0">
              <a:solidFill>
                <a:schemeClr val="accent1"/>
              </a:solidFill>
              <a:effectLst>
                <a:outerShdw blurRad="38100" dist="38100" dir="2700000" algn="tl">
                  <a:srgbClr val="000000"/>
                </a:outerShdw>
              </a:effectLst>
              <a:latin typeface="Trebuchet MS"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068"/>
          <p:cNvPicPr>
            <a:picLocks noChangeAspect="1" noChangeArrowheads="1"/>
          </p:cNvPicPr>
          <p:nvPr/>
        </p:nvPicPr>
        <p:blipFill>
          <a:blip r:embed="rId3" cstate="print"/>
          <a:srcRect/>
          <a:stretch>
            <a:fillRect/>
          </a:stretch>
        </p:blipFill>
        <p:spPr bwMode="auto">
          <a:xfrm>
            <a:off x="2123728" y="1700808"/>
            <a:ext cx="6143972" cy="4989339"/>
          </a:xfrm>
          <a:prstGeom prst="rect">
            <a:avLst/>
          </a:prstGeom>
          <a:noFill/>
          <a:ln w="9525">
            <a:noFill/>
            <a:miter lim="800000"/>
            <a:headEnd/>
            <a:tailEnd/>
          </a:ln>
        </p:spPr>
      </p:pic>
      <p:sp>
        <p:nvSpPr>
          <p:cNvPr id="3" name="Titel 2"/>
          <p:cNvSpPr>
            <a:spLocks noGrp="1"/>
          </p:cNvSpPr>
          <p:nvPr>
            <p:ph type="title"/>
          </p:nvPr>
        </p:nvSpPr>
        <p:spPr/>
        <p:txBody>
          <a:bodyPr/>
          <a:lstStyle/>
          <a:p>
            <a:r>
              <a:rPr lang="da-DK" dirty="0" err="1" smtClean="0"/>
              <a:t>Dunn</a:t>
            </a:r>
            <a:r>
              <a:rPr lang="da-DK" dirty="0" smtClean="0"/>
              <a:t>, Building Excellence</a:t>
            </a:r>
            <a:endParaRPr lang="en-US" dirty="0"/>
          </a:p>
        </p:txBody>
      </p:sp>
      <p:sp>
        <p:nvSpPr>
          <p:cNvPr id="4" name="Pladsholder til indhold 3"/>
          <p:cNvSpPr>
            <a:spLocks noGrp="1"/>
          </p:cNvSpPr>
          <p:nvPr>
            <p:ph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ctrTitle"/>
          </p:nvPr>
        </p:nvSpPr>
        <p:spPr>
          <a:xfrm>
            <a:off x="683568" y="404664"/>
            <a:ext cx="7772400" cy="1470025"/>
          </a:xfrm>
        </p:spPr>
        <p:txBody>
          <a:bodyPr/>
          <a:lstStyle/>
          <a:p>
            <a:pPr algn="ctr"/>
            <a:r>
              <a:rPr lang="en-US" dirty="0" smtClean="0">
                <a:latin typeface="Arial" pitchFamily="34" charset="0"/>
                <a:cs typeface="Arial" pitchFamily="34" charset="0"/>
              </a:rPr>
              <a:t>Felder - ILS – learning styles</a:t>
            </a:r>
            <a:endParaRPr lang="en-US" dirty="0">
              <a:latin typeface="Arial" pitchFamily="34" charset="0"/>
              <a:cs typeface="Arial" pitchFamily="34" charset="0"/>
            </a:endParaRPr>
          </a:p>
        </p:txBody>
      </p:sp>
      <p:sp>
        <p:nvSpPr>
          <p:cNvPr id="6" name="Tekstboks 5"/>
          <p:cNvSpPr txBox="1"/>
          <p:nvPr/>
        </p:nvSpPr>
        <p:spPr>
          <a:xfrm>
            <a:off x="1331640" y="2564904"/>
            <a:ext cx="6408712" cy="3108543"/>
          </a:xfrm>
          <a:prstGeom prst="rect">
            <a:avLst/>
          </a:prstGeom>
          <a:noFill/>
        </p:spPr>
        <p:txBody>
          <a:bodyPr wrap="square" rtlCol="0">
            <a:spAutoFit/>
          </a:bodyPr>
          <a:lstStyle/>
          <a:p>
            <a:r>
              <a:rPr lang="en-US" sz="2800" dirty="0" smtClean="0"/>
              <a:t>ACTIVE                </a:t>
            </a:r>
            <a:r>
              <a:rPr lang="en-US" sz="2800" dirty="0" smtClean="0">
                <a:sym typeface="Wingdings" pitchFamily="2" charset="2"/>
              </a:rPr>
              <a:t>       REFLECTIVE</a:t>
            </a:r>
          </a:p>
          <a:p>
            <a:pPr algn="ctr"/>
            <a:endParaRPr lang="en-US" sz="2800" dirty="0">
              <a:sym typeface="Wingdings" pitchFamily="2" charset="2"/>
            </a:endParaRPr>
          </a:p>
          <a:p>
            <a:r>
              <a:rPr lang="en-US" sz="2800" dirty="0" smtClean="0"/>
              <a:t>SENSING             </a:t>
            </a:r>
            <a:r>
              <a:rPr lang="en-US" sz="2800" dirty="0" smtClean="0">
                <a:sym typeface="Wingdings" pitchFamily="2" charset="2"/>
              </a:rPr>
              <a:t>       INTUITIVE</a:t>
            </a:r>
          </a:p>
          <a:p>
            <a:pPr algn="ctr"/>
            <a:endParaRPr lang="en-US" sz="2800" dirty="0">
              <a:sym typeface="Wingdings" pitchFamily="2" charset="2"/>
            </a:endParaRPr>
          </a:p>
          <a:p>
            <a:r>
              <a:rPr lang="en-US" sz="2800" dirty="0" smtClean="0">
                <a:sym typeface="Wingdings" pitchFamily="2" charset="2"/>
              </a:rPr>
              <a:t>VISUAL                      VERBAL</a:t>
            </a:r>
          </a:p>
          <a:p>
            <a:pPr algn="ctr"/>
            <a:endParaRPr lang="en-US" sz="2800" dirty="0">
              <a:sym typeface="Wingdings" pitchFamily="2" charset="2"/>
            </a:endParaRPr>
          </a:p>
          <a:p>
            <a:r>
              <a:rPr lang="en-US" sz="2800" dirty="0" smtClean="0">
                <a:sym typeface="Wingdings" pitchFamily="2" charset="2"/>
              </a:rPr>
              <a:t>SEQUENTIAL            GLOBAL</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 4"/>
          <p:cNvGraphicFramePr>
            <a:graphicFrameLocks noGrp="1"/>
          </p:cNvGraphicFramePr>
          <p:nvPr/>
        </p:nvGraphicFramePr>
        <p:xfrm>
          <a:off x="1259632" y="2276872"/>
          <a:ext cx="7632848" cy="3607912"/>
        </p:xfrm>
        <a:graphic>
          <a:graphicData uri="http://schemas.openxmlformats.org/drawingml/2006/table">
            <a:tbl>
              <a:tblPr firstRow="1" bandRow="1">
                <a:tableStyleId>{5C22544A-7EE6-4342-B048-85BDC9FD1C3A}</a:tableStyleId>
              </a:tblPr>
              <a:tblGrid>
                <a:gridCol w="2088232"/>
                <a:gridCol w="2510018"/>
                <a:gridCol w="3034598"/>
              </a:tblGrid>
              <a:tr h="741958">
                <a:tc>
                  <a:txBody>
                    <a:bodyPr/>
                    <a:lstStyle/>
                    <a:p>
                      <a:endParaRPr lang="en-US" dirty="0"/>
                    </a:p>
                  </a:txBody>
                  <a:tcPr/>
                </a:tc>
                <a:tc>
                  <a:txBody>
                    <a:bodyPr/>
                    <a:lstStyle/>
                    <a:p>
                      <a:pPr algn="ctr"/>
                      <a:r>
                        <a:rPr lang="en-US" dirty="0" smtClean="0"/>
                        <a:t>My score</a:t>
                      </a:r>
                      <a:endParaRPr lang="en-US" dirty="0"/>
                    </a:p>
                  </a:txBody>
                  <a:tcPr/>
                </a:tc>
                <a:tc>
                  <a:txBody>
                    <a:bodyPr/>
                    <a:lstStyle/>
                    <a:p>
                      <a:endParaRPr lang="en-US" dirty="0"/>
                    </a:p>
                  </a:txBody>
                  <a:tcPr/>
                </a:tc>
              </a:tr>
              <a:tr h="4821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dirty="0" err="1" smtClean="0"/>
                        <a:t>Active</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11 9 7 5 3 1 </a:t>
                      </a:r>
                      <a:r>
                        <a:rPr lang="da-DK" dirty="0" err="1" smtClean="0">
                          <a:solidFill>
                            <a:srgbClr val="FF0000"/>
                          </a:solidFill>
                        </a:rPr>
                        <a:t>1</a:t>
                      </a:r>
                      <a:r>
                        <a:rPr lang="da-DK" dirty="0" smtClean="0"/>
                        <a:t> 3 5 7 9 11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dirty="0" err="1" smtClean="0"/>
                        <a:t>Reflective</a:t>
                      </a:r>
                      <a:endParaRPr lang="en-US" dirty="0" smtClean="0"/>
                    </a:p>
                    <a:p>
                      <a:endParaRPr lang="en-US" dirty="0"/>
                    </a:p>
                  </a:txBody>
                  <a:tcPr/>
                </a:tc>
              </a:tr>
              <a:tr h="741958">
                <a:tc>
                  <a:txBody>
                    <a:bodyPr/>
                    <a:lstStyle/>
                    <a:p>
                      <a:r>
                        <a:rPr lang="da-DK" dirty="0" err="1" smtClean="0"/>
                        <a:t>Sensing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11 9 7 5 3</a:t>
                      </a:r>
                      <a:r>
                        <a:rPr lang="da-DK" dirty="0" smtClean="0">
                          <a:solidFill>
                            <a:schemeClr val="tx1"/>
                          </a:solidFill>
                        </a:rPr>
                        <a:t> 1 </a:t>
                      </a:r>
                      <a:r>
                        <a:rPr lang="da-DK" dirty="0" err="1" smtClean="0"/>
                        <a:t>1</a:t>
                      </a:r>
                      <a:r>
                        <a:rPr lang="da-DK" dirty="0" smtClean="0"/>
                        <a:t> 3 5 </a:t>
                      </a:r>
                      <a:r>
                        <a:rPr lang="da-DK" dirty="0" smtClean="0">
                          <a:solidFill>
                            <a:srgbClr val="FF0000"/>
                          </a:solidFill>
                        </a:rPr>
                        <a:t>7</a:t>
                      </a:r>
                      <a:r>
                        <a:rPr lang="da-DK" dirty="0" smtClean="0"/>
                        <a:t> 9 11 </a:t>
                      </a:r>
                    </a:p>
                  </a:txBody>
                  <a:tcPr/>
                </a:tc>
                <a:tc>
                  <a:txBody>
                    <a:bodyPr/>
                    <a:lstStyle/>
                    <a:p>
                      <a:r>
                        <a:rPr lang="en-US" dirty="0" smtClean="0"/>
                        <a:t>Intuitive</a:t>
                      </a:r>
                      <a:endParaRPr lang="en-US" dirty="0"/>
                    </a:p>
                  </a:txBody>
                  <a:tcPr/>
                </a:tc>
              </a:tr>
              <a:tr h="741958">
                <a:tc>
                  <a:txBody>
                    <a:bodyPr/>
                    <a:lstStyle/>
                    <a:p>
                      <a:r>
                        <a:rPr lang="en-US" dirty="0" smtClean="0"/>
                        <a:t>Visual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solidFill>
                            <a:schemeClr val="tx1"/>
                          </a:solidFill>
                        </a:rPr>
                        <a:t>11</a:t>
                      </a:r>
                      <a:r>
                        <a:rPr lang="da-DK" dirty="0" smtClean="0"/>
                        <a:t> </a:t>
                      </a:r>
                      <a:r>
                        <a:rPr lang="da-DK" dirty="0" smtClean="0">
                          <a:solidFill>
                            <a:srgbClr val="FF0000"/>
                          </a:solidFill>
                        </a:rPr>
                        <a:t>9</a:t>
                      </a:r>
                      <a:r>
                        <a:rPr lang="da-DK" dirty="0" smtClean="0"/>
                        <a:t> 7 5 3 1 </a:t>
                      </a:r>
                      <a:r>
                        <a:rPr lang="da-DK" dirty="0" err="1" smtClean="0"/>
                        <a:t>1</a:t>
                      </a:r>
                      <a:r>
                        <a:rPr lang="da-DK" dirty="0" smtClean="0"/>
                        <a:t> 3 5 7 9 11 </a:t>
                      </a:r>
                    </a:p>
                  </a:txBody>
                  <a:tcPr/>
                </a:tc>
                <a:tc>
                  <a:txBody>
                    <a:bodyPr/>
                    <a:lstStyle/>
                    <a:p>
                      <a:r>
                        <a:rPr lang="en-US" dirty="0" smtClean="0"/>
                        <a:t>Verbal</a:t>
                      </a:r>
                      <a:endParaRPr lang="en-US" dirty="0"/>
                    </a:p>
                  </a:txBody>
                  <a:tcPr/>
                </a:tc>
              </a:tr>
              <a:tr h="741958">
                <a:tc>
                  <a:txBody>
                    <a:bodyPr/>
                    <a:lstStyle/>
                    <a:p>
                      <a:r>
                        <a:rPr lang="en-US" dirty="0" smtClean="0"/>
                        <a:t>Sequential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11 9 7 5 3 1 </a:t>
                      </a:r>
                      <a:r>
                        <a:rPr lang="da-DK" dirty="0" err="1" smtClean="0"/>
                        <a:t>1</a:t>
                      </a:r>
                      <a:r>
                        <a:rPr lang="da-DK" dirty="0" smtClean="0"/>
                        <a:t> </a:t>
                      </a:r>
                      <a:r>
                        <a:rPr lang="da-DK" dirty="0" smtClean="0">
                          <a:solidFill>
                            <a:srgbClr val="FF0000"/>
                          </a:solidFill>
                        </a:rPr>
                        <a:t>3</a:t>
                      </a:r>
                      <a:r>
                        <a:rPr lang="da-DK" dirty="0" smtClean="0"/>
                        <a:t> 5 7 9 11 </a:t>
                      </a:r>
                    </a:p>
                  </a:txBody>
                  <a:tcPr/>
                </a:tc>
                <a:tc>
                  <a:txBody>
                    <a:bodyPr/>
                    <a:lstStyle/>
                    <a:p>
                      <a:r>
                        <a:rPr lang="en-US" dirty="0" smtClean="0"/>
                        <a:t>Global</a:t>
                      </a:r>
                      <a:endParaRPr lang="en-US" dirty="0"/>
                    </a:p>
                  </a:txBody>
                  <a:tcPr/>
                </a:tc>
              </a:tr>
            </a:tbl>
          </a:graphicData>
        </a:graphic>
      </p:graphicFrame>
      <p:sp>
        <p:nvSpPr>
          <p:cNvPr id="9" name="Titel 1"/>
          <p:cNvSpPr txBox="1">
            <a:spLocks/>
          </p:cNvSpPr>
          <p:nvPr/>
        </p:nvSpPr>
        <p:spPr>
          <a:xfrm>
            <a:off x="683568" y="40466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Felder - ILS – learning styles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b="1" dirty="0" smtClean="0">
                <a:solidFill>
                  <a:srgbClr val="0070C0"/>
                </a:solidFill>
              </a:rPr>
              <a:t>ACTIVE</a:t>
            </a:r>
            <a:r>
              <a:rPr lang="en-US" b="1" dirty="0" smtClean="0"/>
              <a:t> AND </a:t>
            </a:r>
            <a:r>
              <a:rPr lang="en-US" b="1" dirty="0" smtClean="0">
                <a:solidFill>
                  <a:srgbClr val="C00000"/>
                </a:solidFill>
              </a:rPr>
              <a:t>REFLECTIVE LEARNERS</a:t>
            </a:r>
            <a:r>
              <a:rPr lang="en-US" dirty="0" smtClean="0">
                <a:solidFill>
                  <a:srgbClr val="C00000"/>
                </a:solidFill>
              </a:rPr>
              <a:t> </a:t>
            </a:r>
          </a:p>
        </p:txBody>
      </p:sp>
      <p:sp>
        <p:nvSpPr>
          <p:cNvPr id="3" name="Pladsholder til indhold 2"/>
          <p:cNvSpPr>
            <a:spLocks noGrp="1"/>
          </p:cNvSpPr>
          <p:nvPr>
            <p:ph idx="1"/>
          </p:nvPr>
        </p:nvSpPr>
        <p:spPr>
          <a:xfrm>
            <a:off x="1187624" y="1600200"/>
            <a:ext cx="7499176" cy="4925144"/>
          </a:xfrm>
        </p:spPr>
        <p:txBody>
          <a:bodyPr>
            <a:normAutofit fontScale="77500" lnSpcReduction="20000"/>
          </a:bodyPr>
          <a:lstStyle/>
          <a:p>
            <a:r>
              <a:rPr lang="en-US" dirty="0" smtClean="0">
                <a:solidFill>
                  <a:srgbClr val="0070C0"/>
                </a:solidFill>
              </a:rPr>
              <a:t>Active learners tend to retain and understand information best by doing something active with it--discussing or applying it or explaining it to others. </a:t>
            </a:r>
            <a:r>
              <a:rPr lang="en-US" dirty="0" smtClean="0">
                <a:solidFill>
                  <a:srgbClr val="C00000"/>
                </a:solidFill>
              </a:rPr>
              <a:t>Reflective learners prefer to think about it quietly first. </a:t>
            </a:r>
          </a:p>
          <a:p>
            <a:r>
              <a:rPr lang="en-US" dirty="0" smtClean="0">
                <a:solidFill>
                  <a:srgbClr val="0070C0"/>
                </a:solidFill>
              </a:rPr>
              <a:t>"Let's try it out and see how it works" is an active learner's phrase; </a:t>
            </a:r>
            <a:r>
              <a:rPr lang="en-US" dirty="0" smtClean="0">
                <a:solidFill>
                  <a:srgbClr val="C00000"/>
                </a:solidFill>
              </a:rPr>
              <a:t>"Let's think it through first" is the reflective learner's response. </a:t>
            </a:r>
          </a:p>
          <a:p>
            <a:r>
              <a:rPr lang="en-US" dirty="0" smtClean="0">
                <a:solidFill>
                  <a:srgbClr val="0070C0"/>
                </a:solidFill>
              </a:rPr>
              <a:t>Active learners tend to like group work more </a:t>
            </a:r>
            <a:r>
              <a:rPr lang="en-US" dirty="0" smtClean="0">
                <a:solidFill>
                  <a:srgbClr val="C00000"/>
                </a:solidFill>
              </a:rPr>
              <a:t>than reflective learners, who prefer working alone. </a:t>
            </a:r>
          </a:p>
          <a:p>
            <a:r>
              <a:rPr lang="en-US" dirty="0" smtClean="0"/>
              <a:t>Sitting through lectures without getting to do anything physical but take notes is hard for both learning types, but particularly hard for active learners. </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1187624" y="1600200"/>
            <a:ext cx="7499176" cy="4565104"/>
          </a:xfrm>
        </p:spPr>
        <p:txBody>
          <a:bodyPr>
            <a:normAutofit fontScale="62500" lnSpcReduction="20000"/>
          </a:bodyPr>
          <a:lstStyle/>
          <a:p>
            <a:r>
              <a:rPr lang="en-US" dirty="0" smtClean="0">
                <a:solidFill>
                  <a:srgbClr val="0070C0"/>
                </a:solidFill>
              </a:rPr>
              <a:t>Sensing learners tend to like learning facts, </a:t>
            </a:r>
            <a:r>
              <a:rPr lang="en-US" dirty="0" smtClean="0">
                <a:solidFill>
                  <a:srgbClr val="C00000"/>
                </a:solidFill>
              </a:rPr>
              <a:t>intuitive learners often prefer discovering possibilities and relationships. </a:t>
            </a:r>
          </a:p>
          <a:p>
            <a:r>
              <a:rPr lang="en-US" dirty="0" smtClean="0">
                <a:solidFill>
                  <a:srgbClr val="0070C0"/>
                </a:solidFill>
              </a:rPr>
              <a:t>Sensors often like solving problems by well-established methods and dislike complications and surprises;</a:t>
            </a:r>
            <a:r>
              <a:rPr lang="en-US" dirty="0" smtClean="0"/>
              <a:t> </a:t>
            </a:r>
            <a:r>
              <a:rPr lang="en-US" dirty="0" err="1" smtClean="0">
                <a:solidFill>
                  <a:srgbClr val="C00000"/>
                </a:solidFill>
              </a:rPr>
              <a:t>intuitors</a:t>
            </a:r>
            <a:r>
              <a:rPr lang="en-US" dirty="0" smtClean="0">
                <a:solidFill>
                  <a:srgbClr val="C00000"/>
                </a:solidFill>
              </a:rPr>
              <a:t> like innovation and dislike repetition. </a:t>
            </a:r>
            <a:r>
              <a:rPr lang="en-US" dirty="0" smtClean="0"/>
              <a:t>Sensors are more likely than </a:t>
            </a:r>
            <a:r>
              <a:rPr lang="en-US" dirty="0" err="1" smtClean="0"/>
              <a:t>intuitors</a:t>
            </a:r>
            <a:r>
              <a:rPr lang="en-US" dirty="0" smtClean="0"/>
              <a:t> to resent being tested on material that has not been explicitly covered in class. </a:t>
            </a:r>
          </a:p>
          <a:p>
            <a:r>
              <a:rPr lang="en-US" dirty="0" smtClean="0">
                <a:solidFill>
                  <a:srgbClr val="0070C0"/>
                </a:solidFill>
              </a:rPr>
              <a:t>Sensors tend to be patient with details and good at memorizing facts and doing hands-on (laboratory) work; </a:t>
            </a:r>
            <a:r>
              <a:rPr lang="en-US" dirty="0" err="1" smtClean="0">
                <a:solidFill>
                  <a:srgbClr val="C00000"/>
                </a:solidFill>
              </a:rPr>
              <a:t>intuitors</a:t>
            </a:r>
            <a:r>
              <a:rPr lang="en-US" dirty="0" smtClean="0">
                <a:solidFill>
                  <a:srgbClr val="C00000"/>
                </a:solidFill>
              </a:rPr>
              <a:t> may be better at grasping new concepts and are often more comfortable than sensors with abstractions and mathematical formulations. </a:t>
            </a:r>
          </a:p>
          <a:p>
            <a:r>
              <a:rPr lang="en-US" dirty="0" smtClean="0">
                <a:solidFill>
                  <a:srgbClr val="0070C0"/>
                </a:solidFill>
              </a:rPr>
              <a:t>Sensors tend to be more practical and careful than </a:t>
            </a:r>
            <a:r>
              <a:rPr lang="en-US" dirty="0" err="1" smtClean="0">
                <a:solidFill>
                  <a:srgbClr val="0070C0"/>
                </a:solidFill>
              </a:rPr>
              <a:t>intuitors</a:t>
            </a:r>
            <a:r>
              <a:rPr lang="en-US" dirty="0" smtClean="0">
                <a:solidFill>
                  <a:srgbClr val="0070C0"/>
                </a:solidFill>
              </a:rPr>
              <a:t>; </a:t>
            </a:r>
            <a:r>
              <a:rPr lang="en-US" dirty="0" err="1" smtClean="0">
                <a:solidFill>
                  <a:srgbClr val="C00000"/>
                </a:solidFill>
              </a:rPr>
              <a:t>intuitors</a:t>
            </a:r>
            <a:r>
              <a:rPr lang="en-US" dirty="0" smtClean="0">
                <a:solidFill>
                  <a:srgbClr val="C00000"/>
                </a:solidFill>
              </a:rPr>
              <a:t> tend to work faster and to be more innovative than sensors. </a:t>
            </a:r>
          </a:p>
          <a:p>
            <a:r>
              <a:rPr lang="en-US" dirty="0" smtClean="0">
                <a:solidFill>
                  <a:srgbClr val="0070C0"/>
                </a:solidFill>
              </a:rPr>
              <a:t>Sensors don't like courses that have no apparent connection to the real world; </a:t>
            </a:r>
            <a:r>
              <a:rPr lang="en-US" dirty="0" err="1" smtClean="0">
                <a:solidFill>
                  <a:srgbClr val="C00000"/>
                </a:solidFill>
              </a:rPr>
              <a:t>intuitors</a:t>
            </a:r>
            <a:r>
              <a:rPr lang="en-US" dirty="0" smtClean="0">
                <a:solidFill>
                  <a:srgbClr val="C00000"/>
                </a:solidFill>
              </a:rPr>
              <a:t> don't like "plug-and-chug" courses that involve a lot of memorization and routine calculations. </a:t>
            </a:r>
          </a:p>
          <a:p>
            <a:pPr>
              <a:buNone/>
            </a:pPr>
            <a:endParaRPr lang="en-US" dirty="0"/>
          </a:p>
        </p:txBody>
      </p:sp>
      <p:sp>
        <p:nvSpPr>
          <p:cNvPr id="4" name="Titel 1"/>
          <p:cNvSpPr>
            <a:spLocks noGrp="1"/>
          </p:cNvSpPr>
          <p:nvPr>
            <p:ph type="title"/>
          </p:nvPr>
        </p:nvSpPr>
        <p:spPr/>
        <p:txBody>
          <a:bodyPr>
            <a:normAutofit fontScale="90000"/>
          </a:bodyPr>
          <a:lstStyle/>
          <a:p>
            <a:r>
              <a:rPr lang="en-US" b="1" dirty="0" smtClean="0">
                <a:solidFill>
                  <a:srgbClr val="0070C0"/>
                </a:solidFill>
              </a:rPr>
              <a:t>SENSING </a:t>
            </a:r>
            <a:r>
              <a:rPr lang="en-US" b="1" dirty="0" smtClean="0"/>
              <a:t>AND </a:t>
            </a:r>
            <a:r>
              <a:rPr lang="en-US" b="1" dirty="0" smtClean="0">
                <a:solidFill>
                  <a:srgbClr val="C00000"/>
                </a:solidFill>
              </a:rPr>
              <a:t>INTUITIVE</a:t>
            </a:r>
            <a:r>
              <a:rPr lang="en-US" b="1" dirty="0" smtClean="0"/>
              <a:t> LEARNERS</a:t>
            </a:r>
            <a:r>
              <a:rPr lang="en-US" dirty="0"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1115616" y="1600200"/>
            <a:ext cx="7571184" cy="4565104"/>
          </a:xfrm>
        </p:spPr>
        <p:txBody>
          <a:bodyPr>
            <a:normAutofit fontScale="70000" lnSpcReduction="20000"/>
          </a:bodyPr>
          <a:lstStyle/>
          <a:p>
            <a:r>
              <a:rPr lang="en-US" dirty="0" smtClean="0">
                <a:solidFill>
                  <a:srgbClr val="0070C0"/>
                </a:solidFill>
              </a:rPr>
              <a:t>Visual learners remember best what they see--pictures, diagrams, flow charts, time lines, films, and demonstrations. </a:t>
            </a:r>
            <a:r>
              <a:rPr lang="en-US" dirty="0" smtClean="0">
                <a:solidFill>
                  <a:srgbClr val="C00000"/>
                </a:solidFill>
              </a:rPr>
              <a:t>Verbal learners get more out of words--written and spoken explanations. </a:t>
            </a:r>
            <a:r>
              <a:rPr lang="en-US" b="1" dirty="0" smtClean="0"/>
              <a:t>Everyone learns more when information is presented both visually and verbally. </a:t>
            </a:r>
          </a:p>
          <a:p>
            <a:r>
              <a:rPr lang="en-US" dirty="0" smtClean="0"/>
              <a:t>In most college classes very little visual information is presented: students mainly listen to lectures and read material written on chalkboards and in textbooks and handouts. Unfortunately, most people are visual learners, which means that most students do not get nearly as much as they would if more visual presentation were used in class. Good learners are capable of processing information presented either visually or verbally. </a:t>
            </a:r>
          </a:p>
          <a:p>
            <a:pPr>
              <a:buNone/>
            </a:pPr>
            <a:endParaRPr lang="en-US" dirty="0"/>
          </a:p>
        </p:txBody>
      </p:sp>
      <p:sp>
        <p:nvSpPr>
          <p:cNvPr id="4" name="Titel 1"/>
          <p:cNvSpPr>
            <a:spLocks noGrp="1"/>
          </p:cNvSpPr>
          <p:nvPr>
            <p:ph type="title"/>
          </p:nvPr>
        </p:nvSpPr>
        <p:spPr/>
        <p:txBody>
          <a:bodyPr>
            <a:normAutofit fontScale="90000"/>
          </a:bodyPr>
          <a:lstStyle/>
          <a:p>
            <a:r>
              <a:rPr lang="en-US" b="1" dirty="0" smtClean="0">
                <a:solidFill>
                  <a:srgbClr val="0070C0"/>
                </a:solidFill>
              </a:rPr>
              <a:t>VISUAL</a:t>
            </a:r>
            <a:r>
              <a:rPr lang="en-US" b="1" dirty="0" smtClean="0"/>
              <a:t> AND </a:t>
            </a:r>
            <a:r>
              <a:rPr lang="en-US" b="1" dirty="0" smtClean="0">
                <a:solidFill>
                  <a:srgbClr val="C00000"/>
                </a:solidFill>
              </a:rPr>
              <a:t>VERBAL</a:t>
            </a:r>
            <a:r>
              <a:rPr lang="en-US" b="1" dirty="0" smtClean="0"/>
              <a:t> LEARNERS</a:t>
            </a:r>
            <a:r>
              <a:rPr lang="en-US" dirty="0" smtClean="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1115616" y="1600200"/>
            <a:ext cx="7571184" cy="4565104"/>
          </a:xfrm>
        </p:spPr>
        <p:txBody>
          <a:bodyPr>
            <a:normAutofit fontScale="85000" lnSpcReduction="20000"/>
          </a:bodyPr>
          <a:lstStyle/>
          <a:p>
            <a:r>
              <a:rPr lang="en-US" dirty="0" smtClean="0">
                <a:solidFill>
                  <a:srgbClr val="0070C0"/>
                </a:solidFill>
              </a:rPr>
              <a:t>Sequential learners tend to gain understanding in linear steps, with each step following logically from the previous one.</a:t>
            </a:r>
            <a:r>
              <a:rPr lang="en-US" dirty="0" smtClean="0"/>
              <a:t> </a:t>
            </a:r>
            <a:r>
              <a:rPr lang="en-US" dirty="0" smtClean="0">
                <a:solidFill>
                  <a:srgbClr val="C00000"/>
                </a:solidFill>
              </a:rPr>
              <a:t>Global learners tend to learn in large jumps, absorbing material almost randomly without seeing connections, and then suddenly "getting it." </a:t>
            </a:r>
          </a:p>
          <a:p>
            <a:r>
              <a:rPr lang="en-US" dirty="0" smtClean="0">
                <a:solidFill>
                  <a:srgbClr val="0070C0"/>
                </a:solidFill>
              </a:rPr>
              <a:t>Sequential learners tend to follow logical stepwise paths in finding solutions;</a:t>
            </a:r>
            <a:r>
              <a:rPr lang="en-US" dirty="0" smtClean="0"/>
              <a:t> </a:t>
            </a:r>
            <a:r>
              <a:rPr lang="en-US" dirty="0" smtClean="0">
                <a:solidFill>
                  <a:srgbClr val="C00000"/>
                </a:solidFill>
              </a:rPr>
              <a:t>global learners may be able to solve complex problems quickly or put things together in novel ways once they have grasped the big picture, but they may have difficulty explaining how they did it. </a:t>
            </a:r>
          </a:p>
          <a:p>
            <a:pPr>
              <a:buNone/>
            </a:pPr>
            <a:endParaRPr lang="en-US" dirty="0"/>
          </a:p>
        </p:txBody>
      </p:sp>
      <p:sp>
        <p:nvSpPr>
          <p:cNvPr id="4" name="Titel 1"/>
          <p:cNvSpPr>
            <a:spLocks noGrp="1"/>
          </p:cNvSpPr>
          <p:nvPr>
            <p:ph type="title"/>
          </p:nvPr>
        </p:nvSpPr>
        <p:spPr/>
        <p:txBody>
          <a:bodyPr>
            <a:normAutofit fontScale="90000"/>
          </a:bodyPr>
          <a:lstStyle/>
          <a:p>
            <a:r>
              <a:rPr lang="en-US" b="1" dirty="0" smtClean="0">
                <a:solidFill>
                  <a:srgbClr val="0070C0"/>
                </a:solidFill>
              </a:rPr>
              <a:t>SEQUENTIAL</a:t>
            </a:r>
            <a:r>
              <a:rPr lang="en-US" b="1" dirty="0" smtClean="0"/>
              <a:t> AND </a:t>
            </a:r>
            <a:r>
              <a:rPr lang="en-US" b="1" dirty="0" smtClean="0">
                <a:solidFill>
                  <a:srgbClr val="C00000"/>
                </a:solidFill>
              </a:rPr>
              <a:t>GLOBAL</a:t>
            </a:r>
            <a:r>
              <a:rPr lang="en-US" b="1" dirty="0" smtClean="0"/>
              <a:t> LEARNERS</a:t>
            </a:r>
            <a:r>
              <a:rPr lang="en-US"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ctrTitle"/>
          </p:nvPr>
        </p:nvSpPr>
        <p:spPr>
          <a:xfrm>
            <a:off x="683568" y="404664"/>
            <a:ext cx="7772400" cy="1470025"/>
          </a:xfrm>
        </p:spPr>
        <p:txBody>
          <a:bodyPr/>
          <a:lstStyle/>
          <a:p>
            <a:pPr algn="ctr"/>
            <a:r>
              <a:rPr lang="en-US" dirty="0" smtClean="0">
                <a:latin typeface="Arial" pitchFamily="34" charset="0"/>
                <a:cs typeface="Arial" pitchFamily="34" charset="0"/>
              </a:rPr>
              <a:t>Felder - ILS – learning styles</a:t>
            </a:r>
            <a:endParaRPr lang="en-US" dirty="0">
              <a:latin typeface="Arial" pitchFamily="34" charset="0"/>
              <a:cs typeface="Arial" pitchFamily="34" charset="0"/>
            </a:endParaRPr>
          </a:p>
        </p:txBody>
      </p:sp>
      <p:sp>
        <p:nvSpPr>
          <p:cNvPr id="6" name="Tekstboks 5"/>
          <p:cNvSpPr txBox="1"/>
          <p:nvPr/>
        </p:nvSpPr>
        <p:spPr>
          <a:xfrm>
            <a:off x="1331640" y="2780928"/>
            <a:ext cx="6624736" cy="2585323"/>
          </a:xfrm>
          <a:prstGeom prst="rect">
            <a:avLst/>
          </a:prstGeom>
          <a:noFill/>
        </p:spPr>
        <p:txBody>
          <a:bodyPr wrap="square" rtlCol="0">
            <a:spAutoFit/>
          </a:bodyPr>
          <a:lstStyle/>
          <a:p>
            <a:r>
              <a:rPr lang="en-US" dirty="0" smtClean="0"/>
              <a:t>Have a look here: </a:t>
            </a:r>
            <a:r>
              <a:rPr lang="en-US" dirty="0" smtClean="0">
                <a:hlinkClick r:id="rId2"/>
              </a:rPr>
              <a:t>http://www4.ncsu.edu/unity/lockers/users/f/felder/public/ILSpage.html</a:t>
            </a:r>
            <a:r>
              <a:rPr lang="en-US" dirty="0" smtClean="0"/>
              <a:t> </a:t>
            </a:r>
          </a:p>
          <a:p>
            <a:endParaRPr lang="en-US" dirty="0"/>
          </a:p>
          <a:p>
            <a:r>
              <a:rPr lang="en-US" dirty="0" smtClean="0"/>
              <a:t>Take a test on-line: </a:t>
            </a:r>
            <a:r>
              <a:rPr lang="en-US" dirty="0" smtClean="0">
                <a:hlinkClick r:id="rId3"/>
              </a:rPr>
              <a:t>http://www.engr.ncsu.edu/learningstyles/ilsweb.html</a:t>
            </a:r>
            <a:endParaRPr lang="en-US" dirty="0" smtClean="0"/>
          </a:p>
          <a:p>
            <a:endParaRPr lang="en-US" dirty="0"/>
          </a:p>
          <a:p>
            <a:r>
              <a:rPr lang="en-US" dirty="0" smtClean="0"/>
              <a:t>An explanation could be found here: </a:t>
            </a:r>
            <a:r>
              <a:rPr lang="en-US" dirty="0" smtClean="0">
                <a:hlinkClick r:id="rId4"/>
              </a:rPr>
              <a:t>http://www4.ncsu.edu/unity/lockers/users/f/felder/public/ILSdir/styles.htm</a:t>
            </a:r>
            <a:r>
              <a:rPr lang="en-US" dirty="0" smtClean="0"/>
              <a: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a-DK" dirty="0" smtClean="0"/>
              <a:t>Team </a:t>
            </a:r>
            <a:r>
              <a:rPr lang="da-DK" dirty="0" err="1" smtClean="0"/>
              <a:t>roles</a:t>
            </a:r>
            <a:endParaRPr lang="en-US" dirty="0"/>
          </a:p>
        </p:txBody>
      </p:sp>
      <p:sp>
        <p:nvSpPr>
          <p:cNvPr id="7" name="Pladsholder til tekst 6"/>
          <p:cNvSpPr>
            <a:spLocks noGrp="1"/>
          </p:cNvSpPr>
          <p:nvPr>
            <p:ph type="body" idx="1"/>
          </p:nvPr>
        </p:nvSpPr>
        <p:spPr/>
        <p:txBody>
          <a:bodyPr/>
          <a:lstStyle/>
          <a:p>
            <a:r>
              <a:rPr lang="da-DK" dirty="0" err="1" smtClean="0"/>
              <a:t>Introduction</a:t>
            </a:r>
            <a:r>
              <a:rPr lang="da-DK" dirty="0" smtClean="0"/>
              <a:t> to </a:t>
            </a:r>
            <a:r>
              <a:rPr lang="da-DK" dirty="0" err="1" smtClean="0"/>
              <a:t>Belbin</a:t>
            </a:r>
            <a:endParaRPr lang="en-US" dirty="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29</a:t>
            </a:fld>
            <a:endParaRPr 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Course goals</a:t>
            </a:r>
            <a:endParaRPr lang="en-GB" dirty="0"/>
          </a:p>
        </p:txBody>
      </p:sp>
      <p:sp>
        <p:nvSpPr>
          <p:cNvPr id="3" name="Pladsholder til indhold 2"/>
          <p:cNvSpPr>
            <a:spLocks noGrp="1"/>
          </p:cNvSpPr>
          <p:nvPr>
            <p:ph idx="1"/>
          </p:nvPr>
        </p:nvSpPr>
        <p:spPr/>
        <p:txBody>
          <a:bodyPr>
            <a:normAutofit fontScale="70000" lnSpcReduction="20000"/>
          </a:bodyPr>
          <a:lstStyle/>
          <a:p>
            <a:r>
              <a:rPr lang="en-US" dirty="0" smtClean="0"/>
              <a:t>Describe The Engineering Education Model of Southern University of Southern Denmark (EEM)</a:t>
            </a:r>
          </a:p>
          <a:p>
            <a:r>
              <a:rPr lang="en-US" dirty="0" smtClean="0"/>
              <a:t>Present his achieved personal competences and himself as a project group member</a:t>
            </a:r>
          </a:p>
          <a:p>
            <a:r>
              <a:rPr lang="en-US" dirty="0" smtClean="0"/>
              <a:t>Prepare an oral presentation and do the presentation</a:t>
            </a:r>
          </a:p>
          <a:p>
            <a:r>
              <a:rPr lang="en-US" dirty="0" smtClean="0"/>
              <a:t>Compile a project foundation, a time schedule and requirement specification</a:t>
            </a:r>
          </a:p>
          <a:p>
            <a:r>
              <a:rPr lang="en-US" dirty="0" smtClean="0"/>
              <a:t>Account for the structure of a written report</a:t>
            </a:r>
          </a:p>
          <a:p>
            <a:r>
              <a:rPr lang="en-US" dirty="0" smtClean="0"/>
              <a:t>Manage “conflict” in a project group</a:t>
            </a:r>
          </a:p>
          <a:p>
            <a:r>
              <a:rPr lang="en-US" dirty="0" smtClean="0"/>
              <a:t>Explain creation of the problem statement and aim formulation</a:t>
            </a:r>
          </a:p>
          <a:p>
            <a:r>
              <a:rPr lang="en-US" dirty="0" smtClean="0"/>
              <a:t>Describe tools to manage a study project using a process model</a:t>
            </a:r>
          </a:p>
          <a:p>
            <a:r>
              <a:rPr lang="en-US" dirty="0" smtClean="0"/>
              <a:t>Set up individual learning goals and reflect about result achieve by self study or mutual teaching in the group</a:t>
            </a:r>
            <a:endParaRPr lang="en-GB" dirty="0"/>
          </a:p>
        </p:txBody>
      </p:sp>
      <p:sp>
        <p:nvSpPr>
          <p:cNvPr id="4" name="Pladsholder til sidefod 3"/>
          <p:cNvSpPr>
            <a:spLocks noGrp="1"/>
          </p:cNvSpPr>
          <p:nvPr>
            <p:ph type="ftr" sz="quarter" idx="11"/>
          </p:nvPr>
        </p:nvSpPr>
        <p:spPr/>
        <p:txBody>
          <a:bodyPr/>
          <a:lstStyle/>
          <a:p>
            <a:r>
              <a:rPr lang="da-DK" smtClean="0"/>
              <a:t>XI-PRW 2011E  Steffen Skov</a:t>
            </a:r>
            <a:endParaRPr lang="da-DK"/>
          </a:p>
        </p:txBody>
      </p:sp>
      <p:sp>
        <p:nvSpPr>
          <p:cNvPr id="5" name="Pladsholder til diasnummer 4"/>
          <p:cNvSpPr>
            <a:spLocks noGrp="1"/>
          </p:cNvSpPr>
          <p:nvPr>
            <p:ph type="sldNum" sz="quarter" idx="12"/>
          </p:nvPr>
        </p:nvSpPr>
        <p:spPr/>
        <p:txBody>
          <a:bodyPr/>
          <a:lstStyle/>
          <a:p>
            <a:fld id="{F8DE68CA-CE29-48B2-A76D-5FAA5388020D}" type="slidenum">
              <a:rPr lang="da-DK" smtClean="0"/>
              <a:pPr/>
              <a:t>3</a:t>
            </a:fld>
            <a:endParaRPr lang="da-DK"/>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0" y="0"/>
            <a:ext cx="9144000" cy="690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ladsholder til sidefod 1"/>
          <p:cNvSpPr>
            <a:spLocks noGrp="1"/>
          </p:cNvSpPr>
          <p:nvPr>
            <p:ph type="ftr" sz="quarter" idx="10"/>
          </p:nvPr>
        </p:nvSpPr>
        <p:spPr/>
        <p:txBody>
          <a:bodyPr/>
          <a:lstStyle/>
          <a:p>
            <a:r>
              <a:rPr lang="en-US"/>
              <a:t>© </a:t>
            </a:r>
            <a:r>
              <a:rPr lang="en-US">
                <a:solidFill>
                  <a:srgbClr val="009900"/>
                </a:solidFill>
              </a:rPr>
              <a:t>e</a:t>
            </a:r>
            <a:r>
              <a:rPr lang="en-US"/>
              <a:t>-interplace, Belbin Associates, UK.  2001</a:t>
            </a:r>
          </a:p>
        </p:txBody>
      </p:sp>
      <p:sp>
        <p:nvSpPr>
          <p:cNvPr id="84029" name="Rectangle 61"/>
          <p:cNvSpPr>
            <a:spLocks noChangeArrowheads="1"/>
          </p:cNvSpPr>
          <p:nvPr/>
        </p:nvSpPr>
        <p:spPr bwMode="auto">
          <a:xfrm>
            <a:off x="211083" y="228600"/>
            <a:ext cx="8724766" cy="6400800"/>
          </a:xfrm>
          <a:prstGeom prst="rect">
            <a:avLst/>
          </a:prstGeom>
          <a:solidFill>
            <a:srgbClr val="FFFFCC"/>
          </a:solidFill>
          <a:ln w="19050">
            <a:solidFill>
              <a:srgbClr val="009900"/>
            </a:solidFill>
            <a:miter lim="800000"/>
            <a:headEnd/>
            <a:tailEnd/>
          </a:ln>
          <a:effectLst/>
        </p:spPr>
        <p:txBody>
          <a:bodyPr wrap="none" anchor="ctr"/>
          <a:lstStyle/>
          <a:p>
            <a:pPr>
              <a:lnSpc>
                <a:spcPct val="100000"/>
              </a:lnSpc>
            </a:pPr>
            <a:endParaRPr lang="en-GB" sz="2400" b="0">
              <a:latin typeface="Times New Roman" pitchFamily="18" charset="0"/>
            </a:endParaRPr>
          </a:p>
        </p:txBody>
      </p:sp>
      <p:sp>
        <p:nvSpPr>
          <p:cNvPr id="84028" name="AutoShape 60"/>
          <p:cNvSpPr>
            <a:spLocks noChangeArrowheads="1"/>
          </p:cNvSpPr>
          <p:nvPr/>
        </p:nvSpPr>
        <p:spPr bwMode="auto">
          <a:xfrm rot="7986344">
            <a:off x="5426420" y="2711222"/>
            <a:ext cx="827088" cy="281444"/>
          </a:xfrm>
          <a:prstGeom prst="rightArrow">
            <a:avLst>
              <a:gd name="adj1" fmla="val 50000"/>
              <a:gd name="adj2" fmla="val 67839"/>
            </a:avLst>
          </a:prstGeom>
          <a:solidFill>
            <a:srgbClr val="009900"/>
          </a:solidFill>
          <a:ln w="9525">
            <a:solidFill>
              <a:schemeClr val="tx1"/>
            </a:solidFill>
            <a:miter lim="800000"/>
            <a:headEnd/>
            <a:tailEnd/>
          </a:ln>
          <a:effectLst/>
        </p:spPr>
        <p:txBody>
          <a:bodyPr wrap="none" anchor="ctr"/>
          <a:lstStyle/>
          <a:p>
            <a:endParaRPr lang="en-US"/>
          </a:p>
        </p:txBody>
      </p:sp>
      <p:sp>
        <p:nvSpPr>
          <p:cNvPr id="83971" name="Rectangle 3"/>
          <p:cNvSpPr>
            <a:spLocks noChangeArrowheads="1"/>
          </p:cNvSpPr>
          <p:nvPr/>
        </p:nvSpPr>
        <p:spPr bwMode="auto">
          <a:xfrm>
            <a:off x="2744079" y="3276600"/>
            <a:ext cx="3320161" cy="889000"/>
          </a:xfrm>
          <a:prstGeom prst="rect">
            <a:avLst/>
          </a:prstGeom>
          <a:solidFill>
            <a:srgbClr val="FFFF99"/>
          </a:solidFill>
          <a:ln w="25400">
            <a:solidFill>
              <a:schemeClr val="tx1"/>
            </a:solidFill>
            <a:miter lim="800000"/>
            <a:headEnd/>
            <a:tailEnd/>
          </a:ln>
          <a:effectLst>
            <a:outerShdw dist="107763" dir="2700000" algn="ctr" rotWithShape="0">
              <a:schemeClr val="tx1"/>
            </a:outerShdw>
          </a:effectLst>
        </p:spPr>
        <p:txBody>
          <a:bodyPr wrap="none" anchor="ctr"/>
          <a:lstStyle/>
          <a:p>
            <a:pPr algn="ctr">
              <a:lnSpc>
                <a:spcPct val="100000"/>
              </a:lnSpc>
            </a:pPr>
            <a:r>
              <a:rPr lang="en-GB" sz="2800" dirty="0">
                <a:effectLst>
                  <a:outerShdw blurRad="38100" dist="38100" dir="2700000" algn="tl">
                    <a:srgbClr val="FFFFFF"/>
                  </a:outerShdw>
                </a:effectLst>
              </a:rPr>
              <a:t>BEHAVIOUR</a:t>
            </a:r>
          </a:p>
        </p:txBody>
      </p:sp>
      <p:sp>
        <p:nvSpPr>
          <p:cNvPr id="83973" name="Rectangle 5"/>
          <p:cNvSpPr>
            <a:spLocks noChangeArrowheads="1"/>
          </p:cNvSpPr>
          <p:nvPr/>
        </p:nvSpPr>
        <p:spPr bwMode="auto">
          <a:xfrm>
            <a:off x="211083" y="228600"/>
            <a:ext cx="8724766" cy="713466"/>
          </a:xfrm>
          <a:prstGeom prst="rect">
            <a:avLst/>
          </a:prstGeom>
          <a:noFill/>
          <a:ln w="9525">
            <a:noFill/>
            <a:miter lim="800000"/>
            <a:headEnd/>
            <a:tailEnd/>
          </a:ln>
          <a:effectLst>
            <a:outerShdw dist="17961" dir="2700000" algn="ctr" rotWithShape="0">
              <a:schemeClr val="tx1"/>
            </a:outerShdw>
          </a:effectLst>
        </p:spPr>
        <p:txBody>
          <a:bodyPr lIns="92075" tIns="46038" rIns="92075" bIns="46038">
            <a:spAutoFit/>
          </a:bodyPr>
          <a:lstStyle/>
          <a:p>
            <a:pPr algn="ctr">
              <a:lnSpc>
                <a:spcPct val="120000"/>
              </a:lnSpc>
            </a:pPr>
            <a:r>
              <a:rPr lang="en-US" sz="3600" dirty="0">
                <a:solidFill>
                  <a:srgbClr val="3333CC"/>
                </a:solidFill>
              </a:rPr>
              <a:t>     What  underlies  team-role  </a:t>
            </a:r>
            <a:r>
              <a:rPr lang="en-US" sz="3600" dirty="0" err="1">
                <a:solidFill>
                  <a:srgbClr val="3333CC"/>
                </a:solidFill>
              </a:rPr>
              <a:t>behaviour</a:t>
            </a:r>
            <a:r>
              <a:rPr lang="en-US" sz="3600" dirty="0">
                <a:solidFill>
                  <a:srgbClr val="3333CC"/>
                </a:solidFill>
              </a:rPr>
              <a:t>?</a:t>
            </a:r>
          </a:p>
        </p:txBody>
      </p:sp>
      <p:sp>
        <p:nvSpPr>
          <p:cNvPr id="83981" name="Rectangle 13"/>
          <p:cNvSpPr>
            <a:spLocks noChangeArrowheads="1"/>
          </p:cNvSpPr>
          <p:nvPr/>
        </p:nvSpPr>
        <p:spPr bwMode="auto">
          <a:xfrm>
            <a:off x="5065993" y="5029200"/>
            <a:ext cx="2260348" cy="914400"/>
          </a:xfrm>
          <a:prstGeom prst="rect">
            <a:avLst/>
          </a:prstGeom>
          <a:solidFill>
            <a:schemeClr val="bg1"/>
          </a:solidFill>
          <a:ln w="25400">
            <a:solidFill>
              <a:schemeClr val="tx1"/>
            </a:solidFill>
            <a:miter lim="800000"/>
            <a:headEnd/>
            <a:tailEnd/>
          </a:ln>
          <a:effectLst/>
        </p:spPr>
        <p:txBody>
          <a:bodyPr wrap="none" anchor="ctr"/>
          <a:lstStyle/>
          <a:p>
            <a:pPr algn="ctr">
              <a:lnSpc>
                <a:spcPct val="100000"/>
              </a:lnSpc>
            </a:pPr>
            <a:r>
              <a:rPr lang="en-US" dirty="0"/>
              <a:t>FIELD</a:t>
            </a:r>
          </a:p>
          <a:p>
            <a:pPr algn="ctr">
              <a:lnSpc>
                <a:spcPct val="100000"/>
              </a:lnSpc>
            </a:pPr>
            <a:r>
              <a:rPr lang="en-US" dirty="0"/>
              <a:t>CONSTRAINTS</a:t>
            </a:r>
            <a:endParaRPr lang="en-GB" dirty="0"/>
          </a:p>
        </p:txBody>
      </p:sp>
      <p:sp>
        <p:nvSpPr>
          <p:cNvPr id="83985" name="Rectangle 17"/>
          <p:cNvSpPr>
            <a:spLocks noChangeArrowheads="1"/>
          </p:cNvSpPr>
          <p:nvPr/>
        </p:nvSpPr>
        <p:spPr bwMode="auto">
          <a:xfrm>
            <a:off x="6825018" y="3352800"/>
            <a:ext cx="2006755" cy="863600"/>
          </a:xfrm>
          <a:prstGeom prst="rect">
            <a:avLst/>
          </a:prstGeom>
          <a:solidFill>
            <a:schemeClr val="bg1"/>
          </a:solidFill>
          <a:ln w="25400">
            <a:solidFill>
              <a:schemeClr val="tx1"/>
            </a:solidFill>
            <a:miter lim="800000"/>
            <a:headEnd/>
            <a:tailEnd/>
          </a:ln>
          <a:effectLst/>
        </p:spPr>
        <p:txBody>
          <a:bodyPr wrap="none" anchor="ctr"/>
          <a:lstStyle/>
          <a:p>
            <a:pPr algn="ctr">
              <a:lnSpc>
                <a:spcPct val="100000"/>
              </a:lnSpc>
            </a:pPr>
            <a:r>
              <a:rPr lang="en-US" dirty="0"/>
              <a:t>EXPERIENCE</a:t>
            </a:r>
            <a:endParaRPr lang="en-GB" dirty="0"/>
          </a:p>
        </p:txBody>
      </p:sp>
      <p:sp>
        <p:nvSpPr>
          <p:cNvPr id="83976" name="Rectangle 8"/>
          <p:cNvSpPr>
            <a:spLocks noChangeArrowheads="1"/>
          </p:cNvSpPr>
          <p:nvPr/>
        </p:nvSpPr>
        <p:spPr bwMode="auto">
          <a:xfrm>
            <a:off x="1336860" y="5029200"/>
            <a:ext cx="2946367" cy="914400"/>
          </a:xfrm>
          <a:prstGeom prst="rect">
            <a:avLst/>
          </a:prstGeom>
          <a:solidFill>
            <a:schemeClr val="bg1"/>
          </a:solidFill>
          <a:ln w="25400">
            <a:solidFill>
              <a:schemeClr val="tx1"/>
            </a:solidFill>
            <a:miter lim="800000"/>
            <a:headEnd/>
            <a:tailEnd/>
          </a:ln>
          <a:effectLst/>
        </p:spPr>
        <p:txBody>
          <a:bodyPr wrap="none" anchor="ctr"/>
          <a:lstStyle/>
          <a:p>
            <a:pPr algn="ctr">
              <a:lnSpc>
                <a:spcPct val="100000"/>
              </a:lnSpc>
            </a:pPr>
            <a:r>
              <a:rPr lang="en-US" dirty="0"/>
              <a:t>CURRENT  VALUES</a:t>
            </a:r>
          </a:p>
          <a:p>
            <a:pPr algn="ctr">
              <a:lnSpc>
                <a:spcPct val="100000"/>
              </a:lnSpc>
            </a:pPr>
            <a:r>
              <a:rPr lang="en-US" dirty="0"/>
              <a:t>AND  MOTIVATIONS</a:t>
            </a:r>
            <a:endParaRPr lang="en-GB" dirty="0"/>
          </a:p>
        </p:txBody>
      </p:sp>
      <p:sp>
        <p:nvSpPr>
          <p:cNvPr id="83990" name="Rectangle 22"/>
          <p:cNvSpPr>
            <a:spLocks noChangeArrowheads="1"/>
          </p:cNvSpPr>
          <p:nvPr/>
        </p:nvSpPr>
        <p:spPr bwMode="auto">
          <a:xfrm>
            <a:off x="281444" y="3276600"/>
            <a:ext cx="1698926" cy="914400"/>
          </a:xfrm>
          <a:prstGeom prst="rect">
            <a:avLst/>
          </a:prstGeom>
          <a:solidFill>
            <a:schemeClr val="bg1"/>
          </a:solidFill>
          <a:ln w="25400">
            <a:solidFill>
              <a:schemeClr val="tx1"/>
            </a:solidFill>
            <a:miter lim="800000"/>
            <a:headEnd/>
            <a:tailEnd/>
          </a:ln>
          <a:effectLst/>
        </p:spPr>
        <p:txBody>
          <a:bodyPr wrap="none" anchor="ctr"/>
          <a:lstStyle/>
          <a:p>
            <a:pPr algn="ctr">
              <a:lnSpc>
                <a:spcPct val="100000"/>
              </a:lnSpc>
            </a:pPr>
            <a:r>
              <a:rPr lang="en-US" dirty="0"/>
              <a:t>MENTAL</a:t>
            </a:r>
          </a:p>
          <a:p>
            <a:pPr algn="ctr">
              <a:lnSpc>
                <a:spcPct val="100000"/>
              </a:lnSpc>
            </a:pPr>
            <a:r>
              <a:rPr lang="en-US" dirty="0"/>
              <a:t>ABILITIES</a:t>
            </a:r>
            <a:endParaRPr lang="en-GB" dirty="0"/>
          </a:p>
        </p:txBody>
      </p:sp>
      <p:sp>
        <p:nvSpPr>
          <p:cNvPr id="83995" name="Rectangle 27"/>
          <p:cNvSpPr>
            <a:spLocks noChangeArrowheads="1"/>
          </p:cNvSpPr>
          <p:nvPr/>
        </p:nvSpPr>
        <p:spPr bwMode="auto">
          <a:xfrm>
            <a:off x="1759026" y="1524000"/>
            <a:ext cx="2119626" cy="914400"/>
          </a:xfrm>
          <a:prstGeom prst="rect">
            <a:avLst/>
          </a:prstGeom>
          <a:solidFill>
            <a:schemeClr val="bg1"/>
          </a:solidFill>
          <a:ln w="25400">
            <a:solidFill>
              <a:schemeClr val="tx1"/>
            </a:solidFill>
            <a:miter lim="800000"/>
            <a:headEnd/>
            <a:tailEnd/>
          </a:ln>
          <a:effectLst/>
        </p:spPr>
        <p:txBody>
          <a:bodyPr wrap="none" anchor="ctr"/>
          <a:lstStyle/>
          <a:p>
            <a:pPr algn="ctr">
              <a:lnSpc>
                <a:spcPct val="100000"/>
              </a:lnSpc>
            </a:pPr>
            <a:r>
              <a:rPr lang="en-US" dirty="0"/>
              <a:t>PERSONALITY</a:t>
            </a:r>
            <a:endParaRPr lang="en-GB" dirty="0"/>
          </a:p>
        </p:txBody>
      </p:sp>
      <p:sp>
        <p:nvSpPr>
          <p:cNvPr id="83999" name="Rectangle 31"/>
          <p:cNvSpPr>
            <a:spLocks noChangeArrowheads="1"/>
          </p:cNvSpPr>
          <p:nvPr/>
        </p:nvSpPr>
        <p:spPr bwMode="auto">
          <a:xfrm>
            <a:off x="5277076" y="1524000"/>
            <a:ext cx="1955450" cy="914400"/>
          </a:xfrm>
          <a:prstGeom prst="rect">
            <a:avLst/>
          </a:prstGeom>
          <a:solidFill>
            <a:schemeClr val="bg1"/>
          </a:solidFill>
          <a:ln w="25400">
            <a:solidFill>
              <a:schemeClr val="tx1"/>
            </a:solidFill>
            <a:miter lim="800000"/>
            <a:headEnd/>
            <a:tailEnd/>
          </a:ln>
          <a:effectLst/>
        </p:spPr>
        <p:txBody>
          <a:bodyPr wrap="none" anchor="ctr"/>
          <a:lstStyle/>
          <a:p>
            <a:pPr algn="ctr">
              <a:lnSpc>
                <a:spcPct val="100000"/>
              </a:lnSpc>
            </a:pPr>
            <a:r>
              <a:rPr lang="en-US" dirty="0"/>
              <a:t>ROLE</a:t>
            </a:r>
          </a:p>
          <a:p>
            <a:pPr algn="ctr">
              <a:lnSpc>
                <a:spcPct val="100000"/>
              </a:lnSpc>
            </a:pPr>
            <a:r>
              <a:rPr lang="en-US" dirty="0"/>
              <a:t>LEARNING</a:t>
            </a:r>
            <a:endParaRPr lang="en-GB" dirty="0"/>
          </a:p>
        </p:txBody>
      </p:sp>
      <p:sp>
        <p:nvSpPr>
          <p:cNvPr id="84019" name="AutoShape 51"/>
          <p:cNvSpPr>
            <a:spLocks noChangeArrowheads="1"/>
          </p:cNvSpPr>
          <p:nvPr/>
        </p:nvSpPr>
        <p:spPr bwMode="auto">
          <a:xfrm rot="3022048">
            <a:off x="2691136" y="2717572"/>
            <a:ext cx="827088" cy="281444"/>
          </a:xfrm>
          <a:prstGeom prst="rightArrow">
            <a:avLst>
              <a:gd name="adj1" fmla="val 50000"/>
              <a:gd name="adj2" fmla="val 67839"/>
            </a:avLst>
          </a:prstGeom>
          <a:solidFill>
            <a:srgbClr val="009900"/>
          </a:solidFill>
          <a:ln w="9525">
            <a:solidFill>
              <a:schemeClr val="tx1"/>
            </a:solidFill>
            <a:miter lim="800000"/>
            <a:headEnd/>
            <a:tailEnd/>
          </a:ln>
          <a:effectLst/>
        </p:spPr>
        <p:txBody>
          <a:bodyPr wrap="none" anchor="ctr"/>
          <a:lstStyle/>
          <a:p>
            <a:endParaRPr lang="en-US"/>
          </a:p>
        </p:txBody>
      </p:sp>
      <p:sp>
        <p:nvSpPr>
          <p:cNvPr id="84021" name="AutoShape 53"/>
          <p:cNvSpPr>
            <a:spLocks noChangeArrowheads="1"/>
          </p:cNvSpPr>
          <p:nvPr/>
        </p:nvSpPr>
        <p:spPr bwMode="auto">
          <a:xfrm rot="13504621">
            <a:off x="5426420" y="4463822"/>
            <a:ext cx="827088" cy="281444"/>
          </a:xfrm>
          <a:prstGeom prst="rightArrow">
            <a:avLst>
              <a:gd name="adj1" fmla="val 50000"/>
              <a:gd name="adj2" fmla="val 67839"/>
            </a:avLst>
          </a:prstGeom>
          <a:solidFill>
            <a:srgbClr val="009900"/>
          </a:solidFill>
          <a:ln w="9525">
            <a:solidFill>
              <a:schemeClr val="tx1"/>
            </a:solidFill>
            <a:miter lim="800000"/>
            <a:headEnd/>
            <a:tailEnd/>
          </a:ln>
          <a:effectLst/>
        </p:spPr>
        <p:txBody>
          <a:bodyPr wrap="none" anchor="ctr"/>
          <a:lstStyle/>
          <a:p>
            <a:endParaRPr lang="en-US"/>
          </a:p>
        </p:txBody>
      </p:sp>
      <p:sp>
        <p:nvSpPr>
          <p:cNvPr id="84022" name="AutoShape 54"/>
          <p:cNvSpPr>
            <a:spLocks noChangeArrowheads="1"/>
          </p:cNvSpPr>
          <p:nvPr/>
        </p:nvSpPr>
        <p:spPr bwMode="auto">
          <a:xfrm rot="2510">
            <a:off x="2110830" y="3581400"/>
            <a:ext cx="552628" cy="304800"/>
          </a:xfrm>
          <a:prstGeom prst="rightArrow">
            <a:avLst>
              <a:gd name="adj1" fmla="val 50000"/>
              <a:gd name="adj2" fmla="val 49089"/>
            </a:avLst>
          </a:prstGeom>
          <a:solidFill>
            <a:srgbClr val="009900"/>
          </a:solidFill>
          <a:ln w="9525">
            <a:solidFill>
              <a:schemeClr val="tx1"/>
            </a:solidFill>
            <a:miter lim="800000"/>
            <a:headEnd/>
            <a:tailEnd/>
          </a:ln>
          <a:effectLst/>
        </p:spPr>
        <p:txBody>
          <a:bodyPr wrap="none" anchor="ctr"/>
          <a:lstStyle/>
          <a:p>
            <a:endParaRPr lang="en-US"/>
          </a:p>
        </p:txBody>
      </p:sp>
      <p:sp>
        <p:nvSpPr>
          <p:cNvPr id="84023" name="AutoShape 55"/>
          <p:cNvSpPr>
            <a:spLocks noChangeArrowheads="1"/>
          </p:cNvSpPr>
          <p:nvPr/>
        </p:nvSpPr>
        <p:spPr bwMode="auto">
          <a:xfrm rot="-10797490">
            <a:off x="6190304" y="3581400"/>
            <a:ext cx="552627" cy="304800"/>
          </a:xfrm>
          <a:prstGeom prst="rightArrow">
            <a:avLst>
              <a:gd name="adj1" fmla="val 50000"/>
              <a:gd name="adj2" fmla="val 49089"/>
            </a:avLst>
          </a:prstGeom>
          <a:solidFill>
            <a:srgbClr val="009900"/>
          </a:solidFill>
          <a:ln w="9525">
            <a:solidFill>
              <a:schemeClr val="tx1"/>
            </a:solidFill>
            <a:miter lim="800000"/>
            <a:headEnd/>
            <a:tailEnd/>
          </a:ln>
          <a:effectLst/>
        </p:spPr>
        <p:txBody>
          <a:bodyPr wrap="none" anchor="ctr"/>
          <a:lstStyle/>
          <a:p>
            <a:endParaRPr lang="en-US"/>
          </a:p>
        </p:txBody>
      </p:sp>
      <p:sp>
        <p:nvSpPr>
          <p:cNvPr id="84025" name="AutoShape 57"/>
          <p:cNvSpPr>
            <a:spLocks noChangeArrowheads="1"/>
          </p:cNvSpPr>
          <p:nvPr/>
        </p:nvSpPr>
        <p:spPr bwMode="auto">
          <a:xfrm rot="-2695379">
            <a:off x="2744079" y="4495800"/>
            <a:ext cx="763711" cy="304800"/>
          </a:xfrm>
          <a:prstGeom prst="rightArrow">
            <a:avLst>
              <a:gd name="adj1" fmla="val 50000"/>
              <a:gd name="adj2" fmla="val 67839"/>
            </a:avLst>
          </a:prstGeom>
          <a:solidFill>
            <a:srgbClr val="009900"/>
          </a:solidFill>
          <a:ln w="9525">
            <a:solidFill>
              <a:schemeClr val="tx1"/>
            </a:solidFill>
            <a:miter lim="800000"/>
            <a:headEnd/>
            <a:tailEnd/>
          </a:ln>
          <a:effectLst/>
        </p:spPr>
        <p:txBody>
          <a:bodyPr wrap="none" anchor="ctr"/>
          <a:lstStyle/>
          <a:p>
            <a:endParaRPr lang="en-US"/>
          </a:p>
        </p:txBody>
      </p:sp>
      <p:pic>
        <p:nvPicPr>
          <p:cNvPr id="84030" name="Picture 62" descr="E:\website\belbin.gif"/>
          <p:cNvPicPr>
            <a:picLocks noChangeAspect="1" noChangeArrowheads="1"/>
          </p:cNvPicPr>
          <p:nvPr/>
        </p:nvPicPr>
        <p:blipFill>
          <a:blip r:embed="rId2" cstate="print"/>
          <a:srcRect/>
          <a:stretch>
            <a:fillRect/>
          </a:stretch>
        </p:blipFill>
        <p:spPr bwMode="auto">
          <a:xfrm>
            <a:off x="211083" y="228600"/>
            <a:ext cx="359135" cy="12954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211083" y="228600"/>
            <a:ext cx="8724766" cy="6400800"/>
          </a:xfrm>
          <a:prstGeom prst="rect">
            <a:avLst/>
          </a:prstGeom>
          <a:solidFill>
            <a:srgbClr val="FFFFCC"/>
          </a:solidFill>
          <a:ln w="19050">
            <a:solidFill>
              <a:srgbClr val="009900"/>
            </a:solidFill>
            <a:miter lim="800000"/>
            <a:headEnd/>
            <a:tailEnd/>
          </a:ln>
          <a:effectLst/>
        </p:spPr>
        <p:txBody>
          <a:bodyPr wrap="none" anchor="ctr"/>
          <a:lstStyle/>
          <a:p>
            <a:pPr>
              <a:lnSpc>
                <a:spcPct val="100000"/>
              </a:lnSpc>
            </a:pPr>
            <a:endParaRPr lang="en-GB" sz="2400" b="0">
              <a:latin typeface="Times New Roman" pitchFamily="18" charset="0"/>
            </a:endParaRPr>
          </a:p>
        </p:txBody>
      </p:sp>
      <p:sp>
        <p:nvSpPr>
          <p:cNvPr id="160771" name="Rectangle 3"/>
          <p:cNvSpPr>
            <a:spLocks noChangeArrowheads="1"/>
          </p:cNvSpPr>
          <p:nvPr/>
        </p:nvSpPr>
        <p:spPr bwMode="auto">
          <a:xfrm>
            <a:off x="1187625" y="836712"/>
            <a:ext cx="7488832" cy="5746188"/>
          </a:xfrm>
          <a:prstGeom prst="rect">
            <a:avLst/>
          </a:prstGeom>
          <a:solidFill>
            <a:srgbClr val="FFFFCC"/>
          </a:solidFill>
          <a:ln w="9525">
            <a:noFill/>
            <a:miter lim="800000"/>
            <a:headEnd/>
            <a:tailEnd/>
          </a:ln>
          <a:effectLst/>
        </p:spPr>
        <p:txBody>
          <a:bodyPr wrap="square">
            <a:spAutoFit/>
          </a:bodyPr>
          <a:lstStyle/>
          <a:p>
            <a:pPr algn="l">
              <a:lnSpc>
                <a:spcPct val="90000"/>
              </a:lnSpc>
            </a:pPr>
            <a:r>
              <a:rPr lang="en-US" dirty="0">
                <a:solidFill>
                  <a:srgbClr val="009900"/>
                </a:solidFill>
                <a:effectLst>
                  <a:outerShdw blurRad="38100" dist="38100" dir="2700000" algn="tl">
                    <a:srgbClr val="000000"/>
                  </a:outerShdw>
                </a:effectLst>
              </a:rPr>
              <a:t>Team-Role  Contribution</a:t>
            </a:r>
            <a:r>
              <a:rPr lang="en-US" sz="1600" dirty="0"/>
              <a:t>		</a:t>
            </a:r>
            <a:r>
              <a:rPr lang="en-US" dirty="0">
                <a:solidFill>
                  <a:srgbClr val="5F5F5F"/>
                </a:solidFill>
                <a:effectLst>
                  <a:outerShdw blurRad="38100" dist="38100" dir="2700000" algn="tl">
                    <a:srgbClr val="000000"/>
                  </a:outerShdw>
                </a:effectLst>
              </a:rPr>
              <a:t>Allowable  Weaknesses</a:t>
            </a:r>
            <a:endParaRPr lang="en-US" dirty="0">
              <a:solidFill>
                <a:srgbClr val="FF0000"/>
              </a:solidFill>
              <a:effectLst>
                <a:outerShdw blurRad="38100" dist="38100" dir="2700000" algn="tl">
                  <a:srgbClr val="000000"/>
                </a:outerShdw>
              </a:effectLst>
            </a:endParaRPr>
          </a:p>
          <a:p>
            <a:pPr algn="l">
              <a:lnSpc>
                <a:spcPct val="100000"/>
              </a:lnSpc>
            </a:pPr>
            <a:endParaRPr lang="en-US" sz="1200" dirty="0"/>
          </a:p>
          <a:p>
            <a:pPr algn="l">
              <a:lnSpc>
                <a:spcPct val="100000"/>
              </a:lnSpc>
            </a:pPr>
            <a:r>
              <a:rPr lang="en-US" sz="1600" dirty="0"/>
              <a:t>PLANT </a:t>
            </a:r>
            <a:r>
              <a:rPr lang="en-US" sz="1600" i="1" dirty="0"/>
              <a:t>(PL)</a:t>
            </a:r>
            <a:endParaRPr lang="en-US" i="1" dirty="0">
              <a:solidFill>
                <a:srgbClr val="00CC00"/>
              </a:solidFill>
            </a:endParaRPr>
          </a:p>
          <a:p>
            <a:pPr algn="l">
              <a:lnSpc>
                <a:spcPct val="90000"/>
              </a:lnSpc>
            </a:pPr>
            <a:r>
              <a:rPr lang="en-US" sz="1600" dirty="0">
                <a:solidFill>
                  <a:srgbClr val="009900"/>
                </a:solidFill>
              </a:rPr>
              <a:t>Creative, Solves difficult problems	</a:t>
            </a:r>
            <a:r>
              <a:rPr lang="en-US" sz="1600" dirty="0" smtClean="0">
                <a:solidFill>
                  <a:srgbClr val="FF0000"/>
                </a:solidFill>
              </a:rPr>
              <a:t>Loses </a:t>
            </a:r>
            <a:r>
              <a:rPr lang="en-US" sz="1600" dirty="0">
                <a:solidFill>
                  <a:srgbClr val="FF0000"/>
                </a:solidFill>
              </a:rPr>
              <a:t>touch with everyday realities</a:t>
            </a:r>
          </a:p>
          <a:p>
            <a:pPr algn="l">
              <a:lnSpc>
                <a:spcPct val="100000"/>
              </a:lnSpc>
            </a:pPr>
            <a:endParaRPr lang="en-US" sz="800" dirty="0">
              <a:solidFill>
                <a:srgbClr val="5F5F5F"/>
              </a:solidFill>
            </a:endParaRPr>
          </a:p>
          <a:p>
            <a:pPr algn="l">
              <a:lnSpc>
                <a:spcPct val="100000"/>
              </a:lnSpc>
            </a:pPr>
            <a:r>
              <a:rPr lang="en-US" sz="1600" dirty="0"/>
              <a:t>RESOURCE  INVESTIGATOR </a:t>
            </a:r>
            <a:r>
              <a:rPr lang="en-US" sz="1600" i="1" dirty="0"/>
              <a:t>(RI)</a:t>
            </a:r>
            <a:endParaRPr lang="en-US" dirty="0">
              <a:solidFill>
                <a:srgbClr val="00CC00"/>
              </a:solidFill>
            </a:endParaRPr>
          </a:p>
          <a:p>
            <a:pPr algn="l">
              <a:lnSpc>
                <a:spcPct val="90000"/>
              </a:lnSpc>
            </a:pPr>
            <a:r>
              <a:rPr lang="en-US" sz="1600" dirty="0">
                <a:solidFill>
                  <a:srgbClr val="009900"/>
                </a:solidFill>
              </a:rPr>
              <a:t>Enterprising, Quick to explore opportunities	</a:t>
            </a:r>
            <a:r>
              <a:rPr lang="en-US" sz="1600" dirty="0">
                <a:solidFill>
                  <a:srgbClr val="FF0000"/>
                </a:solidFill>
              </a:rPr>
              <a:t>Weak in follow through</a:t>
            </a:r>
          </a:p>
          <a:p>
            <a:pPr algn="l">
              <a:lnSpc>
                <a:spcPct val="100000"/>
              </a:lnSpc>
            </a:pPr>
            <a:endParaRPr lang="en-US" sz="800" dirty="0">
              <a:solidFill>
                <a:srgbClr val="00CC00"/>
              </a:solidFill>
            </a:endParaRPr>
          </a:p>
          <a:p>
            <a:pPr algn="l">
              <a:lnSpc>
                <a:spcPct val="100000"/>
              </a:lnSpc>
            </a:pPr>
            <a:r>
              <a:rPr lang="en-US" sz="1600" dirty="0"/>
              <a:t>CO-ORDINATOR </a:t>
            </a:r>
            <a:r>
              <a:rPr lang="en-US" sz="1600" i="1" dirty="0"/>
              <a:t>(CO)</a:t>
            </a:r>
            <a:endParaRPr lang="en-US" sz="1600" dirty="0">
              <a:solidFill>
                <a:srgbClr val="00CC00"/>
              </a:solidFill>
            </a:endParaRPr>
          </a:p>
          <a:p>
            <a:pPr algn="l"/>
            <a:r>
              <a:rPr lang="en-US" sz="1600" dirty="0">
                <a:solidFill>
                  <a:srgbClr val="009900"/>
                </a:solidFill>
              </a:rPr>
              <a:t>Makes good use of group activities	</a:t>
            </a:r>
            <a:r>
              <a:rPr lang="en-US" sz="1600" dirty="0" smtClean="0">
                <a:solidFill>
                  <a:srgbClr val="FF0000"/>
                </a:solidFill>
              </a:rPr>
              <a:t>Manipulative</a:t>
            </a:r>
            <a:endParaRPr lang="en-US" sz="800" dirty="0">
              <a:solidFill>
                <a:srgbClr val="FF0000"/>
              </a:solidFill>
            </a:endParaRPr>
          </a:p>
          <a:p>
            <a:pPr algn="l">
              <a:lnSpc>
                <a:spcPct val="100000"/>
              </a:lnSpc>
            </a:pPr>
            <a:endParaRPr lang="en-US" sz="800" dirty="0"/>
          </a:p>
          <a:p>
            <a:pPr algn="l">
              <a:lnSpc>
                <a:spcPct val="100000"/>
              </a:lnSpc>
            </a:pPr>
            <a:r>
              <a:rPr lang="en-US" sz="1600" dirty="0"/>
              <a:t>SHAPER </a:t>
            </a:r>
            <a:r>
              <a:rPr lang="en-US" sz="1600" i="1" dirty="0"/>
              <a:t>(SH)</a:t>
            </a:r>
            <a:endParaRPr lang="en-US" sz="1600" dirty="0"/>
          </a:p>
          <a:p>
            <a:pPr algn="l">
              <a:lnSpc>
                <a:spcPct val="90000"/>
              </a:lnSpc>
            </a:pPr>
            <a:r>
              <a:rPr lang="en-US" sz="1600" dirty="0">
                <a:solidFill>
                  <a:srgbClr val="009900"/>
                </a:solidFill>
              </a:rPr>
              <a:t>Thrusting and challenging		</a:t>
            </a:r>
            <a:r>
              <a:rPr lang="en-US" sz="1600" dirty="0" smtClean="0">
                <a:solidFill>
                  <a:srgbClr val="FF0000"/>
                </a:solidFill>
              </a:rPr>
              <a:t>Provocative</a:t>
            </a:r>
            <a:r>
              <a:rPr lang="en-US" sz="1600" dirty="0">
                <a:solidFill>
                  <a:srgbClr val="FF0000"/>
                </a:solidFill>
              </a:rPr>
              <a:t>, Aggressive</a:t>
            </a:r>
          </a:p>
          <a:p>
            <a:pPr algn="l">
              <a:lnSpc>
                <a:spcPct val="100000"/>
              </a:lnSpc>
            </a:pPr>
            <a:endParaRPr lang="en-US" sz="800" dirty="0"/>
          </a:p>
          <a:p>
            <a:pPr algn="l">
              <a:lnSpc>
                <a:spcPct val="100000"/>
              </a:lnSpc>
            </a:pPr>
            <a:r>
              <a:rPr lang="en-US" sz="1600" dirty="0"/>
              <a:t>MONITOR  EVALUATOR </a:t>
            </a:r>
            <a:r>
              <a:rPr lang="en-US" sz="1600" i="1" dirty="0"/>
              <a:t>(ME)</a:t>
            </a:r>
            <a:endParaRPr lang="en-US" sz="1600" dirty="0">
              <a:solidFill>
                <a:srgbClr val="00CC00"/>
              </a:solidFill>
            </a:endParaRPr>
          </a:p>
          <a:p>
            <a:pPr algn="l">
              <a:lnSpc>
                <a:spcPct val="90000"/>
              </a:lnSpc>
            </a:pPr>
            <a:r>
              <a:rPr lang="en-US" sz="1600" dirty="0">
                <a:solidFill>
                  <a:srgbClr val="009900"/>
                </a:solidFill>
              </a:rPr>
              <a:t>Discerning and Objective		</a:t>
            </a:r>
            <a:r>
              <a:rPr lang="en-US" sz="1600" dirty="0" smtClean="0">
                <a:solidFill>
                  <a:srgbClr val="FF0000"/>
                </a:solidFill>
              </a:rPr>
              <a:t>Uninspiring</a:t>
            </a:r>
            <a:r>
              <a:rPr lang="en-US" sz="1600" dirty="0">
                <a:solidFill>
                  <a:srgbClr val="FF0000"/>
                </a:solidFill>
              </a:rPr>
              <a:t>, </a:t>
            </a:r>
            <a:r>
              <a:rPr lang="en-US" sz="1600" dirty="0" err="1" smtClean="0">
                <a:solidFill>
                  <a:srgbClr val="FF0000"/>
                </a:solidFill>
              </a:rPr>
              <a:t>Sceptical</a:t>
            </a:r>
            <a:endParaRPr lang="en-US" sz="1600" dirty="0">
              <a:solidFill>
                <a:srgbClr val="FF0000"/>
              </a:solidFill>
            </a:endParaRPr>
          </a:p>
          <a:p>
            <a:pPr algn="l">
              <a:lnSpc>
                <a:spcPct val="100000"/>
              </a:lnSpc>
            </a:pPr>
            <a:endParaRPr lang="en-US" sz="800" dirty="0">
              <a:solidFill>
                <a:srgbClr val="00CC00"/>
              </a:solidFill>
            </a:endParaRPr>
          </a:p>
          <a:p>
            <a:pPr algn="l">
              <a:lnSpc>
                <a:spcPct val="100000"/>
              </a:lnSpc>
            </a:pPr>
            <a:r>
              <a:rPr lang="en-US" sz="1600" dirty="0"/>
              <a:t>TEAMWORKER </a:t>
            </a:r>
            <a:r>
              <a:rPr lang="en-US" sz="1600" i="1" dirty="0"/>
              <a:t>(TW)</a:t>
            </a:r>
            <a:endParaRPr lang="en-US" sz="1600" dirty="0"/>
          </a:p>
          <a:p>
            <a:pPr algn="l">
              <a:lnSpc>
                <a:spcPct val="90000"/>
              </a:lnSpc>
            </a:pPr>
            <a:r>
              <a:rPr lang="en-US" sz="1600" dirty="0">
                <a:solidFill>
                  <a:srgbClr val="009900"/>
                </a:solidFill>
              </a:rPr>
              <a:t>Co-operative, Averts friction		</a:t>
            </a:r>
            <a:r>
              <a:rPr lang="en-US" sz="1600" dirty="0" smtClean="0">
                <a:solidFill>
                  <a:srgbClr val="FF0000"/>
                </a:solidFill>
              </a:rPr>
              <a:t>Indecisive</a:t>
            </a:r>
            <a:endParaRPr lang="en-US" sz="1600" dirty="0">
              <a:solidFill>
                <a:srgbClr val="FF0000"/>
              </a:solidFill>
            </a:endParaRPr>
          </a:p>
          <a:p>
            <a:pPr algn="l">
              <a:lnSpc>
                <a:spcPct val="100000"/>
              </a:lnSpc>
            </a:pPr>
            <a:endParaRPr lang="en-US" sz="800" dirty="0">
              <a:solidFill>
                <a:srgbClr val="00CC00"/>
              </a:solidFill>
            </a:endParaRPr>
          </a:p>
          <a:p>
            <a:pPr algn="l">
              <a:lnSpc>
                <a:spcPct val="100000"/>
              </a:lnSpc>
            </a:pPr>
            <a:r>
              <a:rPr lang="en-US" sz="1600" dirty="0"/>
              <a:t>IMPLEMENTER </a:t>
            </a:r>
            <a:r>
              <a:rPr lang="en-US" sz="1600" i="1" dirty="0"/>
              <a:t>(IMP)</a:t>
            </a:r>
            <a:endParaRPr lang="en-US" sz="1600" dirty="0"/>
          </a:p>
          <a:p>
            <a:pPr algn="l">
              <a:lnSpc>
                <a:spcPct val="90000"/>
              </a:lnSpc>
            </a:pPr>
            <a:r>
              <a:rPr lang="en-US" sz="1600" dirty="0" err="1">
                <a:solidFill>
                  <a:srgbClr val="009900"/>
                </a:solidFill>
              </a:rPr>
              <a:t>Organised</a:t>
            </a:r>
            <a:r>
              <a:rPr lang="en-US" sz="1600" dirty="0">
                <a:solidFill>
                  <a:srgbClr val="009900"/>
                </a:solidFill>
              </a:rPr>
              <a:t>, Efficient, Practical		</a:t>
            </a:r>
            <a:r>
              <a:rPr lang="en-US" sz="1600" dirty="0">
                <a:solidFill>
                  <a:srgbClr val="FF0000"/>
                </a:solidFill>
              </a:rPr>
              <a:t>Slow to see new possibilities</a:t>
            </a:r>
          </a:p>
          <a:p>
            <a:pPr algn="l">
              <a:lnSpc>
                <a:spcPct val="100000"/>
              </a:lnSpc>
            </a:pPr>
            <a:endParaRPr lang="en-US" sz="800" dirty="0">
              <a:solidFill>
                <a:srgbClr val="00CC00"/>
              </a:solidFill>
            </a:endParaRPr>
          </a:p>
          <a:p>
            <a:pPr algn="l">
              <a:lnSpc>
                <a:spcPct val="100000"/>
              </a:lnSpc>
            </a:pPr>
            <a:r>
              <a:rPr lang="en-US" sz="1600" dirty="0"/>
              <a:t>COMPLETER  FINISHER </a:t>
            </a:r>
            <a:r>
              <a:rPr lang="en-US" sz="1600" i="1" dirty="0"/>
              <a:t>(CF)</a:t>
            </a:r>
            <a:endParaRPr lang="en-US" sz="1600" dirty="0"/>
          </a:p>
          <a:p>
            <a:pPr algn="l">
              <a:lnSpc>
                <a:spcPct val="90000"/>
              </a:lnSpc>
            </a:pPr>
            <a:r>
              <a:rPr lang="en-US" sz="1600" dirty="0">
                <a:solidFill>
                  <a:srgbClr val="009900"/>
                </a:solidFill>
              </a:rPr>
              <a:t>Painstaking, Conscientious		</a:t>
            </a:r>
            <a:r>
              <a:rPr lang="en-US" sz="1600" dirty="0" smtClean="0">
                <a:solidFill>
                  <a:srgbClr val="FF0000"/>
                </a:solidFill>
              </a:rPr>
              <a:t>Anxious</a:t>
            </a:r>
            <a:r>
              <a:rPr lang="en-US" sz="1600" dirty="0">
                <a:solidFill>
                  <a:srgbClr val="FF0000"/>
                </a:solidFill>
              </a:rPr>
              <a:t>, Reluctant to delegate</a:t>
            </a:r>
          </a:p>
          <a:p>
            <a:pPr algn="l">
              <a:lnSpc>
                <a:spcPct val="100000"/>
              </a:lnSpc>
            </a:pPr>
            <a:endParaRPr lang="en-US" sz="800" dirty="0">
              <a:solidFill>
                <a:srgbClr val="00CC00"/>
              </a:solidFill>
            </a:endParaRPr>
          </a:p>
          <a:p>
            <a:pPr algn="l">
              <a:lnSpc>
                <a:spcPct val="100000"/>
              </a:lnSpc>
            </a:pPr>
            <a:r>
              <a:rPr lang="en-US" sz="1600" dirty="0"/>
              <a:t>SPECIALIST </a:t>
            </a:r>
            <a:r>
              <a:rPr lang="en-US" sz="1600" i="1" dirty="0"/>
              <a:t>(SP)</a:t>
            </a:r>
            <a:endParaRPr lang="en-US" sz="1600" dirty="0"/>
          </a:p>
          <a:p>
            <a:pPr algn="l">
              <a:lnSpc>
                <a:spcPct val="90000"/>
              </a:lnSpc>
            </a:pPr>
            <a:r>
              <a:rPr lang="en-US" sz="1600" dirty="0">
                <a:solidFill>
                  <a:srgbClr val="009900"/>
                </a:solidFill>
              </a:rPr>
              <a:t>Single-minded, Professionally dedicated	</a:t>
            </a:r>
            <a:r>
              <a:rPr lang="en-US" sz="1600" dirty="0">
                <a:solidFill>
                  <a:srgbClr val="FF0000"/>
                </a:solidFill>
              </a:rPr>
              <a:t>Limited in Interests</a:t>
            </a:r>
            <a:endParaRPr lang="en-GB" sz="1600" dirty="0">
              <a:solidFill>
                <a:srgbClr val="FF0000"/>
              </a:solidFill>
            </a:endParaRPr>
          </a:p>
        </p:txBody>
      </p:sp>
      <p:sp>
        <p:nvSpPr>
          <p:cNvPr id="160772" name="Rectangle 4"/>
          <p:cNvSpPr>
            <a:spLocks noChangeArrowheads="1"/>
          </p:cNvSpPr>
          <p:nvPr/>
        </p:nvSpPr>
        <p:spPr bwMode="auto">
          <a:xfrm>
            <a:off x="281444" y="228601"/>
            <a:ext cx="8654405" cy="696913"/>
          </a:xfrm>
          <a:prstGeom prst="rect">
            <a:avLst/>
          </a:prstGeom>
          <a:noFill/>
          <a:ln w="9525">
            <a:noFill/>
            <a:miter lim="800000"/>
            <a:headEnd/>
            <a:tailEnd/>
          </a:ln>
          <a:effectLst>
            <a:outerShdw dist="17961" dir="2700000" algn="ctr" rotWithShape="0">
              <a:schemeClr val="tx1"/>
            </a:outerShdw>
          </a:effectLst>
        </p:spPr>
        <p:txBody>
          <a:bodyPr lIns="92075" tIns="46038" rIns="92075" bIns="46038">
            <a:spAutoFit/>
          </a:bodyPr>
          <a:lstStyle/>
          <a:p>
            <a:pPr algn="ctr">
              <a:lnSpc>
                <a:spcPct val="110000"/>
              </a:lnSpc>
            </a:pPr>
            <a:r>
              <a:rPr lang="en-US" sz="3600" dirty="0">
                <a:solidFill>
                  <a:schemeClr val="accent2"/>
                </a:solidFill>
              </a:rPr>
              <a:t>  Team  Roles  and  Descriptions</a:t>
            </a:r>
          </a:p>
        </p:txBody>
      </p:sp>
      <p:pic>
        <p:nvPicPr>
          <p:cNvPr id="160773" name="Picture 5" descr="E:\INTERPLACE MASTER\Interplace 2000\Slides\Monitor Evaluator.gif"/>
          <p:cNvPicPr>
            <a:picLocks noChangeAspect="1" noChangeArrowheads="1"/>
          </p:cNvPicPr>
          <p:nvPr/>
        </p:nvPicPr>
        <p:blipFill>
          <a:blip r:embed="rId2" cstate="print"/>
          <a:srcRect/>
          <a:stretch>
            <a:fillRect/>
          </a:stretch>
        </p:blipFill>
        <p:spPr bwMode="auto">
          <a:xfrm flipH="1">
            <a:off x="667444" y="3810000"/>
            <a:ext cx="507186" cy="338138"/>
          </a:xfrm>
          <a:prstGeom prst="rect">
            <a:avLst/>
          </a:prstGeom>
          <a:noFill/>
        </p:spPr>
      </p:pic>
      <p:pic>
        <p:nvPicPr>
          <p:cNvPr id="160774" name="Picture 6" descr="E:\INTERPLACE MASTER\Interplace 2000\Slides\Completer Finisher.gif"/>
          <p:cNvPicPr>
            <a:picLocks noChangeAspect="1" noChangeArrowheads="1"/>
          </p:cNvPicPr>
          <p:nvPr/>
        </p:nvPicPr>
        <p:blipFill>
          <a:blip r:embed="rId3" cstate="print"/>
          <a:srcRect/>
          <a:stretch>
            <a:fillRect/>
          </a:stretch>
        </p:blipFill>
        <p:spPr bwMode="auto">
          <a:xfrm>
            <a:off x="473471" y="5562600"/>
            <a:ext cx="668430" cy="355600"/>
          </a:xfrm>
          <a:prstGeom prst="rect">
            <a:avLst/>
          </a:prstGeom>
          <a:noFill/>
        </p:spPr>
      </p:pic>
      <p:pic>
        <p:nvPicPr>
          <p:cNvPr id="160775" name="Picture 7" descr="E:\INTERPLACE MASTER\Interplace 2000\Slides\Teamworker.jpg"/>
          <p:cNvPicPr>
            <a:picLocks noChangeAspect="1" noChangeArrowheads="1"/>
          </p:cNvPicPr>
          <p:nvPr/>
        </p:nvPicPr>
        <p:blipFill>
          <a:blip r:embed="rId4" cstate="print"/>
          <a:srcRect/>
          <a:stretch>
            <a:fillRect/>
          </a:stretch>
        </p:blipFill>
        <p:spPr bwMode="auto">
          <a:xfrm>
            <a:off x="683568" y="4343400"/>
            <a:ext cx="491062" cy="393700"/>
          </a:xfrm>
          <a:prstGeom prst="rect">
            <a:avLst/>
          </a:prstGeom>
          <a:noFill/>
        </p:spPr>
      </p:pic>
      <p:pic>
        <p:nvPicPr>
          <p:cNvPr id="160776" name="Picture 8" descr="E:\INTERPLACE MASTER\Interplace 2000\Slides\Implementer.jpg"/>
          <p:cNvPicPr>
            <a:picLocks noChangeAspect="1" noChangeArrowheads="1"/>
          </p:cNvPicPr>
          <p:nvPr/>
        </p:nvPicPr>
        <p:blipFill>
          <a:blip r:embed="rId5" cstate="print"/>
          <a:srcRect/>
          <a:stretch>
            <a:fillRect/>
          </a:stretch>
        </p:blipFill>
        <p:spPr bwMode="auto">
          <a:xfrm>
            <a:off x="750518" y="4953000"/>
            <a:ext cx="391384" cy="457200"/>
          </a:xfrm>
          <a:prstGeom prst="rect">
            <a:avLst/>
          </a:prstGeom>
          <a:noFill/>
        </p:spPr>
      </p:pic>
      <p:pic>
        <p:nvPicPr>
          <p:cNvPr id="160777" name="Picture 9" descr="E:\INTERPLACE MASTER\Interplace 2000\Slides\Coordinator.gif"/>
          <p:cNvPicPr>
            <a:picLocks noChangeAspect="1" noChangeArrowheads="1"/>
          </p:cNvPicPr>
          <p:nvPr/>
        </p:nvPicPr>
        <p:blipFill>
          <a:blip r:embed="rId6" cstate="print"/>
          <a:srcRect/>
          <a:stretch>
            <a:fillRect/>
          </a:stretch>
        </p:blipFill>
        <p:spPr bwMode="auto">
          <a:xfrm>
            <a:off x="840414" y="2514600"/>
            <a:ext cx="334215" cy="609600"/>
          </a:xfrm>
          <a:prstGeom prst="rect">
            <a:avLst/>
          </a:prstGeom>
          <a:noFill/>
        </p:spPr>
      </p:pic>
      <p:pic>
        <p:nvPicPr>
          <p:cNvPr id="160778" name="Picture 10" descr="E:\INTERPLACE MASTER\Interplace 2000\Slides\Plant icon.gif"/>
          <p:cNvPicPr>
            <a:picLocks noChangeAspect="1" noChangeArrowheads="1"/>
          </p:cNvPicPr>
          <p:nvPr/>
        </p:nvPicPr>
        <p:blipFill>
          <a:blip r:embed="rId7" cstate="print"/>
          <a:srcRect/>
          <a:stretch>
            <a:fillRect/>
          </a:stretch>
        </p:blipFill>
        <p:spPr bwMode="auto">
          <a:xfrm>
            <a:off x="736339" y="1371600"/>
            <a:ext cx="438291" cy="552450"/>
          </a:xfrm>
          <a:prstGeom prst="rect">
            <a:avLst/>
          </a:prstGeom>
          <a:noFill/>
        </p:spPr>
      </p:pic>
      <p:pic>
        <p:nvPicPr>
          <p:cNvPr id="160779" name="Picture 11" descr="E:\INTERPLACE MASTER\Interplace 2000\Slides\Shaper.gif"/>
          <p:cNvPicPr>
            <a:picLocks noChangeAspect="1" noChangeArrowheads="1"/>
          </p:cNvPicPr>
          <p:nvPr/>
        </p:nvPicPr>
        <p:blipFill>
          <a:blip r:embed="rId8" cstate="print"/>
          <a:srcRect/>
          <a:stretch>
            <a:fillRect/>
          </a:stretch>
        </p:blipFill>
        <p:spPr bwMode="auto">
          <a:xfrm>
            <a:off x="605877" y="3200400"/>
            <a:ext cx="568752" cy="457200"/>
          </a:xfrm>
          <a:prstGeom prst="rect">
            <a:avLst/>
          </a:prstGeom>
          <a:noFill/>
        </p:spPr>
      </p:pic>
      <p:pic>
        <p:nvPicPr>
          <p:cNvPr id="160780" name="Picture 12" descr="E:\INTERPLACE MASTER\Interplace 2000\Slides\Resource Investigator.gif"/>
          <p:cNvPicPr>
            <a:picLocks noChangeAspect="1" noChangeArrowheads="1"/>
          </p:cNvPicPr>
          <p:nvPr/>
        </p:nvPicPr>
        <p:blipFill>
          <a:blip r:embed="rId9" cstate="print"/>
          <a:srcRect/>
          <a:stretch>
            <a:fillRect/>
          </a:stretch>
        </p:blipFill>
        <p:spPr bwMode="auto">
          <a:xfrm flipH="1">
            <a:off x="778849" y="1981200"/>
            <a:ext cx="395781" cy="495300"/>
          </a:xfrm>
          <a:prstGeom prst="rect">
            <a:avLst/>
          </a:prstGeom>
          <a:noFill/>
        </p:spPr>
      </p:pic>
      <p:pic>
        <p:nvPicPr>
          <p:cNvPr id="160781" name="Picture 13" descr="E:\INTERPLACE MASTER\Interplace 2000\Slides\Specialist.gif"/>
          <p:cNvPicPr>
            <a:picLocks noChangeAspect="1" noChangeArrowheads="1"/>
          </p:cNvPicPr>
          <p:nvPr/>
        </p:nvPicPr>
        <p:blipFill>
          <a:blip r:embed="rId10" cstate="print"/>
          <a:srcRect/>
          <a:stretch>
            <a:fillRect/>
          </a:stretch>
        </p:blipFill>
        <p:spPr bwMode="auto">
          <a:xfrm>
            <a:off x="473471" y="6172201"/>
            <a:ext cx="668430" cy="365125"/>
          </a:xfrm>
          <a:prstGeom prst="rect">
            <a:avLst/>
          </a:prstGeom>
          <a:noFill/>
        </p:spPr>
      </p:pic>
      <p:pic>
        <p:nvPicPr>
          <p:cNvPr id="160782" name="Picture 14" descr="E:\website\belbin.gif"/>
          <p:cNvPicPr>
            <a:picLocks noChangeAspect="1" noChangeArrowheads="1"/>
          </p:cNvPicPr>
          <p:nvPr/>
        </p:nvPicPr>
        <p:blipFill>
          <a:blip r:embed="rId11" cstate="print"/>
          <a:srcRect/>
          <a:stretch>
            <a:fillRect/>
          </a:stretch>
        </p:blipFill>
        <p:spPr bwMode="auto">
          <a:xfrm>
            <a:off x="211083" y="228600"/>
            <a:ext cx="359135" cy="1295400"/>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Portfolio</a:t>
            </a:r>
            <a:endParaRPr lang="en-GB" dirty="0"/>
          </a:p>
        </p:txBody>
      </p:sp>
      <p:sp>
        <p:nvSpPr>
          <p:cNvPr id="3" name="Pladsholder til indhold 2"/>
          <p:cNvSpPr>
            <a:spLocks noGrp="1"/>
          </p:cNvSpPr>
          <p:nvPr>
            <p:ph idx="1"/>
          </p:nvPr>
        </p:nvSpPr>
        <p:spPr/>
        <p:txBody>
          <a:bodyPr>
            <a:normAutofit fontScale="77500" lnSpcReduction="20000"/>
          </a:bodyPr>
          <a:lstStyle/>
          <a:p>
            <a:r>
              <a:rPr lang="en-GB" dirty="0" smtClean="0"/>
              <a:t>Students must maintain his own personal portfolio during the course</a:t>
            </a:r>
          </a:p>
          <a:p>
            <a:r>
              <a:rPr lang="en-GB" dirty="0" smtClean="0"/>
              <a:t>The portfolio will be assessed in the end of the course and currently by your project supervisor</a:t>
            </a:r>
          </a:p>
          <a:p>
            <a:r>
              <a:rPr lang="en-GB" dirty="0" smtClean="0"/>
              <a:t>The portfolio must contain these artefacts in the end:</a:t>
            </a:r>
          </a:p>
          <a:p>
            <a:pPr marL="859536" lvl="1" indent="-457200">
              <a:buFont typeface="+mj-lt"/>
              <a:buAutoNum type="arabicPeriod"/>
            </a:pPr>
            <a:r>
              <a:rPr lang="en-US" sz="2100" dirty="0" smtClean="0"/>
              <a:t>A description of your experience with project work before this course (I)</a:t>
            </a:r>
          </a:p>
          <a:p>
            <a:pPr marL="859536" lvl="1" indent="-457200">
              <a:buFont typeface="+mj-lt"/>
              <a:buAutoNum type="arabicPeriod"/>
            </a:pPr>
            <a:r>
              <a:rPr lang="en-US" sz="2100" dirty="0" smtClean="0"/>
              <a:t>Felder test with your comments (I)</a:t>
            </a:r>
          </a:p>
          <a:p>
            <a:pPr marL="859536" lvl="1" indent="-457200">
              <a:buFont typeface="+mj-lt"/>
              <a:buAutoNum type="arabicPeriod"/>
            </a:pPr>
            <a:r>
              <a:rPr lang="en-US" sz="2100" dirty="0" err="1" smtClean="0"/>
              <a:t>Belbin</a:t>
            </a:r>
            <a:r>
              <a:rPr lang="en-US" sz="2100" dirty="0" smtClean="0"/>
              <a:t> - </a:t>
            </a:r>
            <a:r>
              <a:rPr lang="en-US" sz="2100" dirty="0" err="1" smtClean="0"/>
              <a:t>profil</a:t>
            </a:r>
            <a:r>
              <a:rPr lang="en-US" sz="2100" dirty="0" smtClean="0"/>
              <a:t> with your personal opinion/reflection (</a:t>
            </a:r>
            <a:r>
              <a:rPr lang="en-US" sz="2100" dirty="0" smtClean="0"/>
              <a:t>I/G)</a:t>
            </a:r>
            <a:endParaRPr lang="en-US" sz="2100" dirty="0" smtClean="0"/>
          </a:p>
          <a:p>
            <a:pPr marL="859536" lvl="1" indent="-457200">
              <a:buFont typeface="+mj-lt"/>
              <a:buAutoNum type="arabicPeriod"/>
            </a:pPr>
            <a:r>
              <a:rPr lang="en-US" sz="2100" dirty="0" smtClean="0"/>
              <a:t>Learning contact (I)</a:t>
            </a:r>
          </a:p>
          <a:p>
            <a:pPr marL="859536" lvl="1" indent="-457200">
              <a:buFont typeface="+mj-lt"/>
              <a:buAutoNum type="arabicPeriod"/>
            </a:pPr>
            <a:r>
              <a:rPr lang="en-US" sz="2100" dirty="0" smtClean="0"/>
              <a:t>Group foundation (G)</a:t>
            </a:r>
          </a:p>
          <a:p>
            <a:pPr marL="859536" lvl="1" indent="-457200">
              <a:buFont typeface="+mj-lt"/>
              <a:buAutoNum type="arabicPeriod"/>
            </a:pPr>
            <a:r>
              <a:rPr lang="en-US" sz="2100" dirty="0" smtClean="0"/>
              <a:t>Project formulation (G)</a:t>
            </a:r>
          </a:p>
          <a:p>
            <a:pPr marL="859536" lvl="1" indent="-457200">
              <a:buFont typeface="+mj-lt"/>
              <a:buAutoNum type="arabicPeriod"/>
            </a:pPr>
            <a:r>
              <a:rPr lang="en-US" sz="2100" dirty="0" smtClean="0"/>
              <a:t>Vision and plan for the project (G)</a:t>
            </a:r>
          </a:p>
          <a:p>
            <a:pPr marL="859536" lvl="1" indent="-457200">
              <a:buFont typeface="+mj-lt"/>
              <a:buAutoNum type="arabicPeriod"/>
            </a:pPr>
            <a:r>
              <a:rPr lang="en-US" sz="2100" dirty="0" smtClean="0"/>
              <a:t>Example of presentation incl. the Power Point (or similar) and your preparation (I/G)</a:t>
            </a:r>
          </a:p>
          <a:p>
            <a:pPr marL="859536" lvl="1" indent="-457200">
              <a:buFont typeface="+mj-lt"/>
              <a:buAutoNum type="arabicPeriod"/>
            </a:pPr>
            <a:r>
              <a:rPr lang="en-US" sz="2100" dirty="0" smtClean="0"/>
              <a:t>Process document for your project (I/G)</a:t>
            </a:r>
          </a:p>
          <a:p>
            <a:pPr lvl="1"/>
            <a:endParaRPr lang="en-GB" dirty="0" smtClean="0"/>
          </a:p>
          <a:p>
            <a:pPr lvl="1"/>
            <a:endParaRPr lang="en-GB" dirty="0" smtClean="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4</a:t>
            </a:fld>
            <a:endParaRPr lang="da-DK"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Learning material</a:t>
            </a:r>
            <a:endParaRPr lang="en-GB" dirty="0"/>
          </a:p>
        </p:txBody>
      </p:sp>
      <p:sp>
        <p:nvSpPr>
          <p:cNvPr id="3" name="Pladsholder til indhold 2"/>
          <p:cNvSpPr>
            <a:spLocks noGrp="1"/>
          </p:cNvSpPr>
          <p:nvPr>
            <p:ph idx="1"/>
          </p:nvPr>
        </p:nvSpPr>
        <p:spPr/>
        <p:txBody>
          <a:bodyPr>
            <a:normAutofit/>
          </a:bodyPr>
          <a:lstStyle/>
          <a:p>
            <a:r>
              <a:rPr lang="en-GB" dirty="0" smtClean="0"/>
              <a:t>A course schedule</a:t>
            </a:r>
          </a:p>
          <a:p>
            <a:r>
              <a:rPr lang="en-GB" dirty="0" smtClean="0"/>
              <a:t>Portfolio artefacts</a:t>
            </a:r>
          </a:p>
          <a:p>
            <a:r>
              <a:rPr lang="en-GB" dirty="0" smtClean="0"/>
              <a:t>Slides</a:t>
            </a:r>
          </a:p>
          <a:p>
            <a:r>
              <a:rPr lang="en-GB" dirty="0" smtClean="0"/>
              <a:t>Literature link</a:t>
            </a:r>
          </a:p>
          <a:p>
            <a:r>
              <a:rPr lang="en-GB" dirty="0" smtClean="0"/>
              <a:t>Lecture notes</a:t>
            </a:r>
          </a:p>
          <a:p>
            <a:r>
              <a:rPr lang="en-GB" dirty="0" smtClean="0"/>
              <a:t>.........</a:t>
            </a:r>
          </a:p>
          <a:p>
            <a:pPr>
              <a:buNone/>
            </a:pPr>
            <a:r>
              <a:rPr lang="en-GB" dirty="0" smtClean="0"/>
              <a:t>Let take a look at Blackboard</a:t>
            </a:r>
          </a:p>
          <a:p>
            <a:pPr>
              <a:buNone/>
            </a:pPr>
            <a:endParaRPr lang="en-GB" dirty="0"/>
          </a:p>
        </p:txBody>
      </p:sp>
      <p:sp>
        <p:nvSpPr>
          <p:cNvPr id="4" name="Pladsholder til sidefod 3"/>
          <p:cNvSpPr>
            <a:spLocks noGrp="1"/>
          </p:cNvSpPr>
          <p:nvPr>
            <p:ph type="ftr" sz="quarter" idx="11"/>
          </p:nvPr>
        </p:nvSpPr>
        <p:spPr/>
        <p:txBody>
          <a:bodyPr/>
          <a:lstStyle/>
          <a:p>
            <a:r>
              <a:rPr lang="da-DK" smtClean="0"/>
              <a:t>XI-PRW 2011E  Steffen Skov</a:t>
            </a:r>
            <a:endParaRPr lang="da-DK"/>
          </a:p>
        </p:txBody>
      </p:sp>
      <p:sp>
        <p:nvSpPr>
          <p:cNvPr id="5" name="Pladsholder til diasnummer 4"/>
          <p:cNvSpPr>
            <a:spLocks noGrp="1"/>
          </p:cNvSpPr>
          <p:nvPr>
            <p:ph type="sldNum" sz="quarter" idx="12"/>
          </p:nvPr>
        </p:nvSpPr>
        <p:spPr/>
        <p:txBody>
          <a:bodyPr/>
          <a:lstStyle/>
          <a:p>
            <a:fld id="{F8DE68CA-CE29-48B2-A76D-5FAA5388020D}" type="slidenum">
              <a:rPr lang="da-DK" smtClean="0"/>
              <a:pPr/>
              <a:t>5</a:t>
            </a:fld>
            <a:endParaRPr lang="da-DK"/>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Assessment</a:t>
            </a:r>
            <a:endParaRPr lang="en-GB" dirty="0"/>
          </a:p>
        </p:txBody>
      </p:sp>
      <p:sp>
        <p:nvSpPr>
          <p:cNvPr id="3" name="Pladsholder til indhold 2"/>
          <p:cNvSpPr>
            <a:spLocks noGrp="1"/>
          </p:cNvSpPr>
          <p:nvPr>
            <p:ph idx="1"/>
          </p:nvPr>
        </p:nvSpPr>
        <p:spPr/>
        <p:txBody>
          <a:bodyPr>
            <a:normAutofit fontScale="77500" lnSpcReduction="20000"/>
          </a:bodyPr>
          <a:lstStyle/>
          <a:p>
            <a:r>
              <a:rPr lang="en-GB" dirty="0" smtClean="0"/>
              <a:t>Oral examination</a:t>
            </a:r>
          </a:p>
          <a:p>
            <a:pPr lvl="1"/>
            <a:r>
              <a:rPr lang="en-GB" dirty="0" smtClean="0"/>
              <a:t>5 – 6 in advanced known questions/subject</a:t>
            </a:r>
          </a:p>
          <a:p>
            <a:pPr lvl="1"/>
            <a:r>
              <a:rPr lang="en-GB" dirty="0" smtClean="0"/>
              <a:t>Examples:</a:t>
            </a:r>
          </a:p>
          <a:p>
            <a:pPr marL="1115568" lvl="2" indent="-457200">
              <a:buFont typeface="+mj-lt"/>
              <a:buAutoNum type="arabicPeriod"/>
            </a:pPr>
            <a:r>
              <a:rPr lang="en-GB" dirty="0" smtClean="0"/>
              <a:t>PBL and learning styles as it is implemented in EEM</a:t>
            </a:r>
          </a:p>
          <a:p>
            <a:pPr marL="1115568" lvl="2" indent="-457200">
              <a:buFont typeface="+mj-lt"/>
              <a:buAutoNum type="arabicPeriod"/>
            </a:pPr>
            <a:r>
              <a:rPr lang="en-GB" dirty="0" smtClean="0"/>
              <a:t>Team roles and your experience with them in the project</a:t>
            </a:r>
          </a:p>
          <a:p>
            <a:pPr marL="1115568" lvl="2" indent="-457200">
              <a:buFont typeface="+mj-lt"/>
              <a:buAutoNum type="arabicPeriod"/>
            </a:pPr>
            <a:r>
              <a:rPr lang="en-GB" dirty="0" smtClean="0"/>
              <a:t>How to form a group and write the problem statement</a:t>
            </a:r>
          </a:p>
          <a:p>
            <a:pPr marL="1115568" lvl="2" indent="-457200">
              <a:buFont typeface="+mj-lt"/>
              <a:buAutoNum type="arabicPeriod"/>
            </a:pPr>
            <a:r>
              <a:rPr lang="en-GB" dirty="0" smtClean="0"/>
              <a:t>..... </a:t>
            </a:r>
          </a:p>
          <a:p>
            <a:r>
              <a:rPr lang="en-GB" dirty="0" smtClean="0"/>
              <a:t>The portfolio is the basic of the exam and has to be approve before the oral exam. Examples:</a:t>
            </a:r>
          </a:p>
          <a:p>
            <a:pPr lvl="1"/>
            <a:r>
              <a:rPr lang="en-US" sz="2300" dirty="0" smtClean="0"/>
              <a:t>A description of your experience with project work before this course</a:t>
            </a:r>
          </a:p>
          <a:p>
            <a:pPr lvl="1"/>
            <a:r>
              <a:rPr lang="en-US" sz="2300" dirty="0" smtClean="0"/>
              <a:t>Felder test with your comments</a:t>
            </a:r>
          </a:p>
          <a:p>
            <a:pPr lvl="1"/>
            <a:r>
              <a:rPr lang="en-US" sz="2300" dirty="0" err="1" smtClean="0"/>
              <a:t>Belbin</a:t>
            </a:r>
            <a:r>
              <a:rPr lang="en-US" sz="2300" dirty="0" smtClean="0"/>
              <a:t>-profile with your personal opinion</a:t>
            </a:r>
          </a:p>
          <a:p>
            <a:pPr lvl="1"/>
            <a:r>
              <a:rPr lang="en-US" sz="2300" dirty="0" smtClean="0"/>
              <a:t>Learning contact</a:t>
            </a:r>
          </a:p>
          <a:p>
            <a:pPr lvl="1"/>
            <a:r>
              <a:rPr lang="en-US" sz="2300" dirty="0" smtClean="0"/>
              <a:t>Group foundation</a:t>
            </a:r>
          </a:p>
          <a:p>
            <a:pPr lvl="1"/>
            <a:r>
              <a:rPr lang="en-US" sz="2300" dirty="0" smtClean="0"/>
              <a:t>Project </a:t>
            </a:r>
            <a:r>
              <a:rPr lang="en-US" sz="2300" dirty="0" smtClean="0"/>
              <a:t>formulation</a:t>
            </a:r>
            <a:endParaRPr lang="en-US" sz="2300" dirty="0" smtClean="0"/>
          </a:p>
          <a:p>
            <a:pPr lvl="1"/>
            <a:endParaRPr lang="en-US" sz="2300" dirty="0" smtClean="0"/>
          </a:p>
          <a:p>
            <a:endParaRPr lang="en-GB" dirty="0" smtClean="0"/>
          </a:p>
          <a:p>
            <a:pPr lvl="1"/>
            <a:endParaRPr lang="en-GB" dirty="0" smtClean="0"/>
          </a:p>
        </p:txBody>
      </p:sp>
      <p:sp>
        <p:nvSpPr>
          <p:cNvPr id="4" name="Pladsholder til sidefod 3"/>
          <p:cNvSpPr>
            <a:spLocks noGrp="1"/>
          </p:cNvSpPr>
          <p:nvPr>
            <p:ph type="ftr" sz="quarter" idx="11"/>
          </p:nvPr>
        </p:nvSpPr>
        <p:spPr/>
        <p:txBody>
          <a:bodyPr/>
          <a:lstStyle/>
          <a:p>
            <a:r>
              <a:rPr lang="da-DK" smtClean="0"/>
              <a:t>XI-PRW 2011E  Steffen Skov</a:t>
            </a:r>
            <a:endParaRPr lang="da-DK"/>
          </a:p>
        </p:txBody>
      </p:sp>
      <p:sp>
        <p:nvSpPr>
          <p:cNvPr id="5" name="Pladsholder til diasnummer 4"/>
          <p:cNvSpPr>
            <a:spLocks noGrp="1"/>
          </p:cNvSpPr>
          <p:nvPr>
            <p:ph type="sldNum" sz="quarter" idx="12"/>
          </p:nvPr>
        </p:nvSpPr>
        <p:spPr/>
        <p:txBody>
          <a:bodyPr/>
          <a:lstStyle/>
          <a:p>
            <a:fld id="{F8DE68CA-CE29-48B2-A76D-5FAA5388020D}" type="slidenum">
              <a:rPr lang="da-DK" smtClean="0"/>
              <a:pPr/>
              <a:t>6</a:t>
            </a:fld>
            <a:endParaRPr lang="da-DK"/>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ktangel 55"/>
          <p:cNvSpPr/>
          <p:nvPr/>
        </p:nvSpPr>
        <p:spPr>
          <a:xfrm>
            <a:off x="1043608" y="188640"/>
            <a:ext cx="3960441" cy="866163"/>
          </a:xfrm>
          <a:prstGeom prst="rect">
            <a:avLst/>
          </a:prstGeom>
          <a:noFill/>
        </p:spPr>
        <p:txBody>
          <a:bodyPr wrap="square" lIns="65306" tIns="32653" rIns="65306" bIns="32653">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da-DK" sz="2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Project </a:t>
            </a:r>
            <a:r>
              <a:rPr lang="da-DK" sz="2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Learning</a:t>
            </a:r>
            <a:r>
              <a:rPr lang="da-DK" sz="2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da-DK" sz="2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envirioment</a:t>
            </a:r>
            <a:endParaRPr lang="en-US" sz="2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pSp>
        <p:nvGrpSpPr>
          <p:cNvPr id="2" name="Gruppe 70"/>
          <p:cNvGrpSpPr/>
          <p:nvPr/>
        </p:nvGrpSpPr>
        <p:grpSpPr>
          <a:xfrm>
            <a:off x="971600" y="1124744"/>
            <a:ext cx="7871691" cy="5534329"/>
            <a:chOff x="640160" y="984176"/>
            <a:chExt cx="11249287" cy="8210500"/>
          </a:xfrm>
        </p:grpSpPr>
        <p:pic>
          <p:nvPicPr>
            <p:cNvPr id="1030" name="Picture 6" descr="http://profileimages.torn.com/568cb9c1-55c9-3835-1206451.gif"/>
            <p:cNvPicPr>
              <a:picLocks noChangeAspect="1" noChangeArrowheads="1" noCrop="1"/>
            </p:cNvPicPr>
            <p:nvPr/>
          </p:nvPicPr>
          <p:blipFill>
            <a:blip r:embed="rId2" cstate="print"/>
            <a:srcRect/>
            <a:stretch>
              <a:fillRect/>
            </a:stretch>
          </p:blipFill>
          <p:spPr bwMode="auto">
            <a:xfrm>
              <a:off x="5896744" y="3504456"/>
              <a:ext cx="1800199" cy="1800200"/>
            </a:xfrm>
            <a:prstGeom prst="rect">
              <a:avLst/>
            </a:prstGeom>
            <a:noFill/>
          </p:spPr>
        </p:pic>
        <p:pic>
          <p:nvPicPr>
            <p:cNvPr id="5" name="Picture 6" descr="http://profileimages.torn.com/568cb9c1-55c9-3835-1206451.gif"/>
            <p:cNvPicPr>
              <a:picLocks noChangeAspect="1" noChangeArrowheads="1" noCrop="1"/>
            </p:cNvPicPr>
            <p:nvPr/>
          </p:nvPicPr>
          <p:blipFill>
            <a:blip r:embed="rId3" cstate="print"/>
            <a:srcRect/>
            <a:stretch>
              <a:fillRect/>
            </a:stretch>
          </p:blipFill>
          <p:spPr bwMode="auto">
            <a:xfrm>
              <a:off x="10217224" y="1200200"/>
              <a:ext cx="1296144" cy="1296145"/>
            </a:xfrm>
            <a:prstGeom prst="rect">
              <a:avLst/>
            </a:prstGeom>
            <a:noFill/>
          </p:spPr>
        </p:pic>
        <p:pic>
          <p:nvPicPr>
            <p:cNvPr id="7" name="Picture 6" descr="http://profileimages.torn.com/568cb9c1-55c9-3835-1206451.gif"/>
            <p:cNvPicPr>
              <a:picLocks noChangeAspect="1" noChangeArrowheads="1" noCrop="1"/>
            </p:cNvPicPr>
            <p:nvPr/>
          </p:nvPicPr>
          <p:blipFill>
            <a:blip r:embed="rId3" cstate="print"/>
            <a:srcRect/>
            <a:stretch>
              <a:fillRect/>
            </a:stretch>
          </p:blipFill>
          <p:spPr bwMode="auto">
            <a:xfrm>
              <a:off x="3088432" y="4944616"/>
              <a:ext cx="1296144" cy="1296145"/>
            </a:xfrm>
            <a:prstGeom prst="rect">
              <a:avLst/>
            </a:prstGeom>
            <a:noFill/>
          </p:spPr>
        </p:pic>
        <p:grpSp>
          <p:nvGrpSpPr>
            <p:cNvPr id="3" name="Gruppe 21"/>
            <p:cNvGrpSpPr/>
            <p:nvPr/>
          </p:nvGrpSpPr>
          <p:grpSpPr>
            <a:xfrm>
              <a:off x="5464696" y="984176"/>
              <a:ext cx="3456384" cy="1393304"/>
              <a:chOff x="5464696" y="984176"/>
              <a:chExt cx="3456384" cy="1393304"/>
            </a:xfrm>
          </p:grpSpPr>
          <p:sp>
            <p:nvSpPr>
              <p:cNvPr id="9" name="Ellipse 8"/>
              <p:cNvSpPr/>
              <p:nvPr/>
            </p:nvSpPr>
            <p:spPr>
              <a:xfrm>
                <a:off x="5464696" y="984176"/>
                <a:ext cx="1728192"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smtClean="0"/>
                  <a:t>Subjects</a:t>
                </a:r>
                <a:endParaRPr lang="en-US" sz="1700"/>
              </a:p>
            </p:txBody>
          </p:sp>
          <p:sp>
            <p:nvSpPr>
              <p:cNvPr id="10" name="Ellipse 9"/>
              <p:cNvSpPr/>
              <p:nvPr/>
            </p:nvSpPr>
            <p:spPr>
              <a:xfrm>
                <a:off x="5617096" y="1136576"/>
                <a:ext cx="1728192"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smtClean="0"/>
                  <a:t>Subjects</a:t>
                </a:r>
                <a:endParaRPr lang="en-US" sz="1700"/>
              </a:p>
            </p:txBody>
          </p:sp>
          <p:sp>
            <p:nvSpPr>
              <p:cNvPr id="11" name="Ellipse 10"/>
              <p:cNvSpPr/>
              <p:nvPr/>
            </p:nvSpPr>
            <p:spPr>
              <a:xfrm>
                <a:off x="5769496" y="1288976"/>
                <a:ext cx="1728192"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smtClean="0"/>
                  <a:t>Subjects</a:t>
                </a:r>
                <a:endParaRPr lang="en-US" sz="1700"/>
              </a:p>
            </p:txBody>
          </p:sp>
          <p:sp>
            <p:nvSpPr>
              <p:cNvPr id="12" name="Ellipse 11"/>
              <p:cNvSpPr/>
              <p:nvPr/>
            </p:nvSpPr>
            <p:spPr>
              <a:xfrm>
                <a:off x="7192888" y="1272208"/>
                <a:ext cx="1728192"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smtClean="0"/>
                  <a:t>PRW</a:t>
                </a:r>
              </a:p>
              <a:p>
                <a:pPr algn="ctr"/>
                <a:r>
                  <a:rPr lang="en-US" sz="1700" smtClean="0"/>
                  <a:t>course</a:t>
                </a:r>
                <a:endParaRPr lang="en-US" sz="1400"/>
              </a:p>
            </p:txBody>
          </p:sp>
          <p:sp>
            <p:nvSpPr>
              <p:cNvPr id="14" name="Ellipse 13"/>
              <p:cNvSpPr/>
              <p:nvPr/>
            </p:nvSpPr>
            <p:spPr>
              <a:xfrm>
                <a:off x="5921896" y="1441376"/>
                <a:ext cx="1728192"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Subjects</a:t>
                </a:r>
                <a:endParaRPr lang="en-US" sz="1400"/>
              </a:p>
            </p:txBody>
          </p:sp>
        </p:grpSp>
        <p:grpSp>
          <p:nvGrpSpPr>
            <p:cNvPr id="4" name="Gruppe 20"/>
            <p:cNvGrpSpPr/>
            <p:nvPr/>
          </p:nvGrpSpPr>
          <p:grpSpPr>
            <a:xfrm>
              <a:off x="5752728" y="6816824"/>
              <a:ext cx="1744960" cy="2105000"/>
              <a:chOff x="6040760" y="6096744"/>
              <a:chExt cx="1744960" cy="2105000"/>
            </a:xfrm>
          </p:grpSpPr>
          <p:sp>
            <p:nvSpPr>
              <p:cNvPr id="13" name="Æseløre 12"/>
              <p:cNvSpPr/>
              <p:nvPr/>
            </p:nvSpPr>
            <p:spPr>
              <a:xfrm>
                <a:off x="6040760" y="6096744"/>
                <a:ext cx="1440160" cy="1800200"/>
              </a:xfrm>
              <a:prstGeom prst="foldedCorner">
                <a:avLst>
                  <a:gd name="adj" fmla="val 2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Æseløre 15"/>
              <p:cNvSpPr/>
              <p:nvPr/>
            </p:nvSpPr>
            <p:spPr>
              <a:xfrm>
                <a:off x="6193160" y="6249144"/>
                <a:ext cx="1440160" cy="1800200"/>
              </a:xfrm>
              <a:prstGeom prst="foldedCorner">
                <a:avLst>
                  <a:gd name="adj" fmla="val 2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Æseløre 16"/>
              <p:cNvSpPr/>
              <p:nvPr/>
            </p:nvSpPr>
            <p:spPr>
              <a:xfrm>
                <a:off x="6345560" y="6401544"/>
                <a:ext cx="1440160" cy="1800200"/>
              </a:xfrm>
              <a:prstGeom prst="foldedCorner">
                <a:avLst>
                  <a:gd name="adj" fmla="val 2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Portfolio</a:t>
                </a:r>
                <a:endParaRPr lang="en-US" sz="1100"/>
              </a:p>
            </p:txBody>
          </p:sp>
        </p:grpSp>
        <p:sp>
          <p:nvSpPr>
            <p:cNvPr id="18" name="Ellipse 17"/>
            <p:cNvSpPr/>
            <p:nvPr/>
          </p:nvSpPr>
          <p:spPr>
            <a:xfrm>
              <a:off x="8921080" y="5160640"/>
              <a:ext cx="1728192"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smtClean="0"/>
                <a:t>PSE1</a:t>
              </a:r>
            </a:p>
            <a:p>
              <a:pPr algn="ctr"/>
              <a:r>
                <a:rPr lang="en-US" sz="1700" smtClean="0"/>
                <a:t>project</a:t>
              </a:r>
              <a:endParaRPr lang="en-US" sz="1400" smtClean="0"/>
            </a:p>
          </p:txBody>
        </p:sp>
        <p:grpSp>
          <p:nvGrpSpPr>
            <p:cNvPr id="15" name="Gruppe 19"/>
            <p:cNvGrpSpPr/>
            <p:nvPr/>
          </p:nvGrpSpPr>
          <p:grpSpPr>
            <a:xfrm>
              <a:off x="2584376" y="4512568"/>
              <a:ext cx="1503007" cy="2439446"/>
              <a:chOff x="2584376" y="4512568"/>
              <a:chExt cx="1503007" cy="2439446"/>
            </a:xfrm>
          </p:grpSpPr>
          <p:pic>
            <p:nvPicPr>
              <p:cNvPr id="6" name="Picture 6" descr="http://profileimages.torn.com/568cb9c1-55c9-3835-1206451.gif"/>
              <p:cNvPicPr>
                <a:picLocks noChangeAspect="1" noChangeArrowheads="1" noCrop="1"/>
              </p:cNvPicPr>
              <p:nvPr/>
            </p:nvPicPr>
            <p:blipFill>
              <a:blip r:embed="rId3" cstate="print"/>
              <a:srcRect/>
              <a:stretch>
                <a:fillRect/>
              </a:stretch>
            </p:blipFill>
            <p:spPr bwMode="auto">
              <a:xfrm>
                <a:off x="2728392" y="4512568"/>
                <a:ext cx="1296144" cy="1296145"/>
              </a:xfrm>
              <a:prstGeom prst="rect">
                <a:avLst/>
              </a:prstGeom>
              <a:noFill/>
            </p:spPr>
          </p:pic>
          <p:pic>
            <p:nvPicPr>
              <p:cNvPr id="8" name="Picture 6" descr="http://profileimages.torn.com/568cb9c1-55c9-3835-1206451.gif"/>
              <p:cNvPicPr>
                <a:picLocks noChangeAspect="1" noChangeArrowheads="1" noCrop="1"/>
              </p:cNvPicPr>
              <p:nvPr/>
            </p:nvPicPr>
            <p:blipFill>
              <a:blip r:embed="rId3" cstate="print"/>
              <a:srcRect/>
              <a:stretch>
                <a:fillRect/>
              </a:stretch>
            </p:blipFill>
            <p:spPr bwMode="auto">
              <a:xfrm>
                <a:off x="2584376" y="5160640"/>
                <a:ext cx="1296144" cy="1296145"/>
              </a:xfrm>
              <a:prstGeom prst="rect">
                <a:avLst/>
              </a:prstGeom>
              <a:noFill/>
            </p:spPr>
          </p:pic>
          <p:sp>
            <p:nvSpPr>
              <p:cNvPr id="19" name="Tekstboks 18"/>
              <p:cNvSpPr txBox="1"/>
              <p:nvPr/>
            </p:nvSpPr>
            <p:spPr>
              <a:xfrm>
                <a:off x="3232448" y="6312768"/>
                <a:ext cx="854935" cy="639246"/>
              </a:xfrm>
              <a:prstGeom prst="rect">
                <a:avLst/>
              </a:prstGeom>
              <a:noFill/>
            </p:spPr>
            <p:txBody>
              <a:bodyPr wrap="none" rtlCol="0">
                <a:spAutoFit/>
              </a:bodyPr>
              <a:lstStyle/>
              <a:p>
                <a:r>
                  <a:rPr lang="en-US" sz="1100" smtClean="0"/>
                  <a:t>Project</a:t>
                </a:r>
              </a:p>
              <a:p>
                <a:r>
                  <a:rPr lang="en-US" sz="1100" smtClean="0"/>
                  <a:t>group</a:t>
                </a:r>
                <a:endParaRPr lang="en-US" sz="1100"/>
              </a:p>
            </p:txBody>
          </p:sp>
        </p:grpSp>
        <p:grpSp>
          <p:nvGrpSpPr>
            <p:cNvPr id="20" name="Gruppe 27"/>
            <p:cNvGrpSpPr/>
            <p:nvPr/>
          </p:nvGrpSpPr>
          <p:grpSpPr>
            <a:xfrm>
              <a:off x="2368353" y="1704256"/>
              <a:ext cx="1800199" cy="1872208"/>
              <a:chOff x="2368353" y="1704256"/>
              <a:chExt cx="1800199" cy="1872208"/>
            </a:xfrm>
          </p:grpSpPr>
          <p:pic>
            <p:nvPicPr>
              <p:cNvPr id="23" name="Picture 6" descr="http://profileimages.torn.com/568cb9c1-55c9-3835-1206451.gif"/>
              <p:cNvPicPr>
                <a:picLocks noChangeAspect="1" noChangeArrowheads="1" noCrop="1"/>
              </p:cNvPicPr>
              <p:nvPr/>
            </p:nvPicPr>
            <p:blipFill>
              <a:blip r:embed="rId4" cstate="print">
                <a:lum contrast="-100000"/>
              </a:blip>
              <a:srcRect/>
              <a:stretch>
                <a:fillRect/>
              </a:stretch>
            </p:blipFill>
            <p:spPr bwMode="auto">
              <a:xfrm>
                <a:off x="2368353" y="1776264"/>
                <a:ext cx="864096" cy="864096"/>
              </a:xfrm>
              <a:prstGeom prst="rect">
                <a:avLst/>
              </a:prstGeom>
              <a:noFill/>
            </p:spPr>
          </p:pic>
          <p:pic>
            <p:nvPicPr>
              <p:cNvPr id="24" name="Picture 6" descr="http://profileimages.torn.com/568cb9c1-55c9-3835-1206451.gif"/>
              <p:cNvPicPr>
                <a:picLocks noChangeAspect="1" noChangeArrowheads="1" noCrop="1"/>
              </p:cNvPicPr>
              <p:nvPr/>
            </p:nvPicPr>
            <p:blipFill>
              <a:blip r:embed="rId4" cstate="print">
                <a:lum contrast="-100000"/>
              </a:blip>
              <a:srcRect/>
              <a:stretch>
                <a:fillRect/>
              </a:stretch>
            </p:blipFill>
            <p:spPr bwMode="auto">
              <a:xfrm>
                <a:off x="2800400" y="1920280"/>
                <a:ext cx="864096" cy="864096"/>
              </a:xfrm>
              <a:prstGeom prst="rect">
                <a:avLst/>
              </a:prstGeom>
              <a:noFill/>
            </p:spPr>
          </p:pic>
          <p:pic>
            <p:nvPicPr>
              <p:cNvPr id="25" name="Picture 6" descr="http://profileimages.torn.com/568cb9c1-55c9-3835-1206451.gif"/>
              <p:cNvPicPr>
                <a:picLocks noChangeAspect="1" noChangeArrowheads="1" noCrop="1"/>
              </p:cNvPicPr>
              <p:nvPr/>
            </p:nvPicPr>
            <p:blipFill>
              <a:blip r:embed="rId4" cstate="print">
                <a:lum contrast="-100000"/>
              </a:blip>
              <a:srcRect/>
              <a:stretch>
                <a:fillRect/>
              </a:stretch>
            </p:blipFill>
            <p:spPr bwMode="auto">
              <a:xfrm>
                <a:off x="3160440" y="2568352"/>
                <a:ext cx="864096" cy="864096"/>
              </a:xfrm>
              <a:prstGeom prst="rect">
                <a:avLst/>
              </a:prstGeom>
              <a:noFill/>
            </p:spPr>
          </p:pic>
          <p:pic>
            <p:nvPicPr>
              <p:cNvPr id="26" name="Picture 6" descr="http://profileimages.torn.com/568cb9c1-55c9-3835-1206451.gif"/>
              <p:cNvPicPr>
                <a:picLocks noChangeAspect="1" noChangeArrowheads="1" noCrop="1"/>
              </p:cNvPicPr>
              <p:nvPr/>
            </p:nvPicPr>
            <p:blipFill>
              <a:blip r:embed="rId4" cstate="print">
                <a:lum contrast="-100000"/>
              </a:blip>
              <a:srcRect/>
              <a:stretch>
                <a:fillRect/>
              </a:stretch>
            </p:blipFill>
            <p:spPr bwMode="auto">
              <a:xfrm>
                <a:off x="2728392" y="2712368"/>
                <a:ext cx="864096" cy="864096"/>
              </a:xfrm>
              <a:prstGeom prst="rect">
                <a:avLst/>
              </a:prstGeom>
              <a:noFill/>
            </p:spPr>
          </p:pic>
          <p:pic>
            <p:nvPicPr>
              <p:cNvPr id="27" name="Picture 6" descr="http://profileimages.torn.com/568cb9c1-55c9-3835-1206451.gif"/>
              <p:cNvPicPr>
                <a:picLocks noChangeAspect="1" noChangeArrowheads="1" noCrop="1"/>
              </p:cNvPicPr>
              <p:nvPr/>
            </p:nvPicPr>
            <p:blipFill>
              <a:blip r:embed="rId4" cstate="print">
                <a:lum contrast="-100000"/>
              </a:blip>
              <a:srcRect/>
              <a:stretch>
                <a:fillRect/>
              </a:stretch>
            </p:blipFill>
            <p:spPr bwMode="auto">
              <a:xfrm>
                <a:off x="3304456" y="1704256"/>
                <a:ext cx="864096" cy="864096"/>
              </a:xfrm>
              <a:prstGeom prst="rect">
                <a:avLst/>
              </a:prstGeom>
              <a:noFill/>
            </p:spPr>
          </p:pic>
        </p:grpSp>
        <p:cxnSp>
          <p:nvCxnSpPr>
            <p:cNvPr id="30" name="Lige pilforbindelse 29"/>
            <p:cNvCxnSpPr/>
            <p:nvPr/>
          </p:nvCxnSpPr>
          <p:spPr>
            <a:xfrm rot="10800000" flipV="1">
              <a:off x="4312568" y="4728592"/>
              <a:ext cx="1728192" cy="64807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kstboks 30"/>
            <p:cNvSpPr txBox="1"/>
            <p:nvPr/>
          </p:nvSpPr>
          <p:spPr>
            <a:xfrm>
              <a:off x="4672607" y="5160641"/>
              <a:ext cx="1317680" cy="388114"/>
            </a:xfrm>
            <a:prstGeom prst="rect">
              <a:avLst/>
            </a:prstGeom>
            <a:noFill/>
          </p:spPr>
          <p:txBody>
            <a:bodyPr wrap="none" rtlCol="0">
              <a:spAutoFit/>
            </a:bodyPr>
            <a:lstStyle/>
            <a:p>
              <a:r>
                <a:rPr lang="en-US" sz="1100" smtClean="0"/>
                <a:t>Cooperation</a:t>
              </a:r>
              <a:endParaRPr lang="en-US" sz="1100"/>
            </a:p>
          </p:txBody>
        </p:sp>
        <p:cxnSp>
          <p:nvCxnSpPr>
            <p:cNvPr id="33" name="Lige pilforbindelse 32"/>
            <p:cNvCxnSpPr/>
            <p:nvPr/>
          </p:nvCxnSpPr>
          <p:spPr>
            <a:xfrm rot="10800000">
              <a:off x="4096544" y="2856384"/>
              <a:ext cx="2161828" cy="10801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4" name="Tekstboks 33"/>
            <p:cNvSpPr txBox="1"/>
            <p:nvPr/>
          </p:nvSpPr>
          <p:spPr>
            <a:xfrm>
              <a:off x="6688832" y="5880721"/>
              <a:ext cx="1574253" cy="639246"/>
            </a:xfrm>
            <a:prstGeom prst="rect">
              <a:avLst/>
            </a:prstGeom>
            <a:noFill/>
          </p:spPr>
          <p:txBody>
            <a:bodyPr wrap="none" rtlCol="0">
              <a:spAutoFit/>
            </a:bodyPr>
            <a:lstStyle/>
            <a:p>
              <a:r>
                <a:rPr lang="en-US" sz="1100" smtClean="0"/>
                <a:t>Document</a:t>
              </a:r>
              <a:r>
                <a:rPr lang="en-US" sz="1100" smtClean="0"/>
                <a:t> </a:t>
              </a:r>
              <a:r>
                <a:rPr lang="en-US" sz="1100" smtClean="0"/>
                <a:t>skills</a:t>
              </a:r>
              <a:endParaRPr lang="en-US" sz="1100" smtClean="0"/>
            </a:p>
            <a:p>
              <a:r>
                <a:rPr lang="en-US" sz="1100" smtClean="0"/>
                <a:t>And </a:t>
              </a:r>
              <a:r>
                <a:rPr lang="en-US" sz="1100" smtClean="0"/>
                <a:t>reflection</a:t>
              </a:r>
              <a:endParaRPr lang="en-US" sz="1100"/>
            </a:p>
          </p:txBody>
        </p:sp>
        <p:sp>
          <p:nvSpPr>
            <p:cNvPr id="37" name="Tekstboks 36"/>
            <p:cNvSpPr txBox="1"/>
            <p:nvPr/>
          </p:nvSpPr>
          <p:spPr>
            <a:xfrm>
              <a:off x="4384576" y="3648473"/>
              <a:ext cx="1656723" cy="639246"/>
            </a:xfrm>
            <a:prstGeom prst="rect">
              <a:avLst/>
            </a:prstGeom>
            <a:noFill/>
          </p:spPr>
          <p:txBody>
            <a:bodyPr wrap="none" rtlCol="0">
              <a:spAutoFit/>
            </a:bodyPr>
            <a:lstStyle/>
            <a:p>
              <a:r>
                <a:rPr lang="en-US" sz="1100" smtClean="0"/>
                <a:t>Communicating</a:t>
              </a:r>
              <a:endParaRPr lang="en-US" sz="1100" smtClean="0"/>
            </a:p>
            <a:p>
              <a:r>
                <a:rPr lang="en-US" sz="1100" smtClean="0"/>
                <a:t>Mission &amp; </a:t>
              </a:r>
              <a:r>
                <a:rPr lang="en-US" sz="1100" smtClean="0"/>
                <a:t>results</a:t>
              </a:r>
              <a:endParaRPr lang="en-US" sz="1100" smtClean="0"/>
            </a:p>
          </p:txBody>
        </p:sp>
        <p:cxnSp>
          <p:nvCxnSpPr>
            <p:cNvPr id="38" name="Lige pilforbindelse 37"/>
            <p:cNvCxnSpPr/>
            <p:nvPr/>
          </p:nvCxnSpPr>
          <p:spPr>
            <a:xfrm rot="5400000">
              <a:off x="5860740" y="6060740"/>
              <a:ext cx="1368152"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 name="Lige pilforbindelse 38"/>
            <p:cNvCxnSpPr/>
            <p:nvPr/>
          </p:nvCxnSpPr>
          <p:spPr>
            <a:xfrm rot="5400000">
              <a:off x="6077558" y="3035610"/>
              <a:ext cx="936104"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Lige pilforbindelse 39"/>
            <p:cNvCxnSpPr/>
            <p:nvPr/>
          </p:nvCxnSpPr>
          <p:spPr>
            <a:xfrm rot="5400000">
              <a:off x="7012868" y="2532348"/>
              <a:ext cx="1296144" cy="93610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2" name="Tekstboks 41"/>
            <p:cNvSpPr txBox="1"/>
            <p:nvPr/>
          </p:nvSpPr>
          <p:spPr>
            <a:xfrm>
              <a:off x="5320681" y="2784376"/>
              <a:ext cx="1248956" cy="639246"/>
            </a:xfrm>
            <a:prstGeom prst="rect">
              <a:avLst/>
            </a:prstGeom>
            <a:noFill/>
          </p:spPr>
          <p:txBody>
            <a:bodyPr wrap="none" rtlCol="0">
              <a:spAutoFit/>
            </a:bodyPr>
            <a:lstStyle/>
            <a:p>
              <a:r>
                <a:rPr lang="en-US" sz="1100" smtClean="0"/>
                <a:t>Professional</a:t>
              </a:r>
            </a:p>
            <a:p>
              <a:r>
                <a:rPr lang="en-US" sz="1100" smtClean="0"/>
                <a:t>skills</a:t>
              </a:r>
              <a:endParaRPr lang="en-US" sz="1100"/>
            </a:p>
          </p:txBody>
        </p:sp>
        <p:sp>
          <p:nvSpPr>
            <p:cNvPr id="45" name="Tekstboks 44"/>
            <p:cNvSpPr txBox="1"/>
            <p:nvPr/>
          </p:nvSpPr>
          <p:spPr>
            <a:xfrm>
              <a:off x="8128992" y="2496343"/>
              <a:ext cx="1354333" cy="639246"/>
            </a:xfrm>
            <a:prstGeom prst="rect">
              <a:avLst/>
            </a:prstGeom>
            <a:noFill/>
          </p:spPr>
          <p:txBody>
            <a:bodyPr wrap="none" rtlCol="0">
              <a:spAutoFit/>
            </a:bodyPr>
            <a:lstStyle/>
            <a:p>
              <a:r>
                <a:rPr lang="en-US" sz="1100" smtClean="0"/>
                <a:t>Team &amp; </a:t>
              </a:r>
            </a:p>
            <a:p>
              <a:r>
                <a:rPr lang="en-US" sz="1100" smtClean="0"/>
                <a:t>General </a:t>
              </a:r>
              <a:r>
                <a:rPr lang="en-US" sz="1100" smtClean="0"/>
                <a:t>skills</a:t>
              </a:r>
              <a:endParaRPr lang="en-US" sz="1100"/>
            </a:p>
          </p:txBody>
        </p:sp>
        <p:sp>
          <p:nvSpPr>
            <p:cNvPr id="46" name="Tekstboks 45"/>
            <p:cNvSpPr txBox="1"/>
            <p:nvPr/>
          </p:nvSpPr>
          <p:spPr>
            <a:xfrm>
              <a:off x="11009313" y="1992288"/>
              <a:ext cx="880134" cy="639246"/>
            </a:xfrm>
            <a:prstGeom prst="rect">
              <a:avLst/>
            </a:prstGeom>
            <a:noFill/>
          </p:spPr>
          <p:txBody>
            <a:bodyPr wrap="none" rtlCol="0">
              <a:spAutoFit/>
            </a:bodyPr>
            <a:lstStyle/>
            <a:p>
              <a:r>
                <a:rPr lang="en-US" sz="1100" smtClean="0"/>
                <a:t>PRW</a:t>
              </a:r>
            </a:p>
            <a:p>
              <a:r>
                <a:rPr lang="en-US" sz="1100" smtClean="0"/>
                <a:t>teacher</a:t>
              </a:r>
              <a:endParaRPr lang="en-US" sz="1100"/>
            </a:p>
          </p:txBody>
        </p:sp>
        <p:cxnSp>
          <p:nvCxnSpPr>
            <p:cNvPr id="48" name="Vinklet forbindelse 47"/>
            <p:cNvCxnSpPr/>
            <p:nvPr/>
          </p:nvCxnSpPr>
          <p:spPr>
            <a:xfrm rot="5400000">
              <a:off x="6760840" y="3576464"/>
              <a:ext cx="5400600" cy="3528392"/>
            </a:xfrm>
            <a:prstGeom prst="bentConnector3">
              <a:avLst>
                <a:gd name="adj1" fmla="val 100553"/>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1" name="Tekstboks 50"/>
            <p:cNvSpPr txBox="1"/>
            <p:nvPr/>
          </p:nvSpPr>
          <p:spPr>
            <a:xfrm>
              <a:off x="9641160" y="7608911"/>
              <a:ext cx="806828" cy="388114"/>
            </a:xfrm>
            <a:prstGeom prst="rect">
              <a:avLst/>
            </a:prstGeom>
            <a:noFill/>
          </p:spPr>
          <p:txBody>
            <a:bodyPr wrap="none" rtlCol="0">
              <a:spAutoFit/>
            </a:bodyPr>
            <a:lstStyle/>
            <a:p>
              <a:r>
                <a:rPr lang="en-US" sz="1100" smtClean="0"/>
                <a:t>Assess</a:t>
              </a:r>
              <a:endParaRPr lang="en-US" sz="1100"/>
            </a:p>
          </p:txBody>
        </p:sp>
        <p:sp>
          <p:nvSpPr>
            <p:cNvPr id="54" name="Tekstboks 53"/>
            <p:cNvSpPr txBox="1"/>
            <p:nvPr/>
          </p:nvSpPr>
          <p:spPr>
            <a:xfrm>
              <a:off x="4888632" y="8112968"/>
              <a:ext cx="921369" cy="639246"/>
            </a:xfrm>
            <a:prstGeom prst="rect">
              <a:avLst/>
            </a:prstGeom>
            <a:noFill/>
          </p:spPr>
          <p:txBody>
            <a:bodyPr wrap="none" rtlCol="0">
              <a:spAutoFit/>
            </a:bodyPr>
            <a:lstStyle/>
            <a:p>
              <a:r>
                <a:rPr lang="en-US" sz="1100" smtClean="0"/>
                <a:t>Basic</a:t>
              </a:r>
              <a:endParaRPr lang="en-US" sz="1100" smtClean="0"/>
            </a:p>
            <a:p>
              <a:r>
                <a:rPr lang="en-US" sz="1100" smtClean="0"/>
                <a:t>of </a:t>
              </a:r>
              <a:r>
                <a:rPr lang="en-US" sz="1100" smtClean="0"/>
                <a:t>exam</a:t>
              </a:r>
              <a:endParaRPr lang="en-US" sz="1100"/>
            </a:p>
          </p:txBody>
        </p:sp>
        <p:sp>
          <p:nvSpPr>
            <p:cNvPr id="57" name="Ellipse 56"/>
            <p:cNvSpPr/>
            <p:nvPr/>
          </p:nvSpPr>
          <p:spPr>
            <a:xfrm>
              <a:off x="2800400" y="8833048"/>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t>
              </a:r>
              <a:endParaRPr lang="en-US"/>
            </a:p>
          </p:txBody>
        </p:sp>
        <p:sp>
          <p:nvSpPr>
            <p:cNvPr id="58" name="Ellipse 57"/>
            <p:cNvSpPr/>
            <p:nvPr/>
          </p:nvSpPr>
          <p:spPr>
            <a:xfrm>
              <a:off x="1864296" y="7392888"/>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a:t>
              </a:r>
              <a:endParaRPr lang="en-US"/>
            </a:p>
          </p:txBody>
        </p:sp>
        <p:sp>
          <p:nvSpPr>
            <p:cNvPr id="59" name="Ellipse 58"/>
            <p:cNvSpPr/>
            <p:nvPr/>
          </p:nvSpPr>
          <p:spPr>
            <a:xfrm>
              <a:off x="1000200" y="8761040"/>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a:t>
              </a:r>
              <a:endParaRPr lang="en-US"/>
            </a:p>
          </p:txBody>
        </p:sp>
        <p:sp>
          <p:nvSpPr>
            <p:cNvPr id="60" name="Ellipse 59"/>
            <p:cNvSpPr/>
            <p:nvPr/>
          </p:nvSpPr>
          <p:spPr>
            <a:xfrm>
              <a:off x="1864296" y="8328992"/>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a:t>
              </a:r>
              <a:endParaRPr lang="en-US"/>
            </a:p>
          </p:txBody>
        </p:sp>
        <p:cxnSp>
          <p:nvCxnSpPr>
            <p:cNvPr id="62" name="Lige pilforbindelse 61"/>
            <p:cNvCxnSpPr/>
            <p:nvPr/>
          </p:nvCxnSpPr>
          <p:spPr>
            <a:xfrm>
              <a:off x="2368352" y="8617024"/>
              <a:ext cx="36004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Lige pilforbindelse 63"/>
            <p:cNvCxnSpPr/>
            <p:nvPr/>
          </p:nvCxnSpPr>
          <p:spPr>
            <a:xfrm rot="5400000">
              <a:off x="1865090" y="8040166"/>
              <a:ext cx="43204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Lige pilforbindelse 65"/>
            <p:cNvCxnSpPr/>
            <p:nvPr/>
          </p:nvCxnSpPr>
          <p:spPr>
            <a:xfrm flipV="1">
              <a:off x="1432248" y="8617024"/>
              <a:ext cx="288032" cy="1440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Lige pilforbindelse 74"/>
            <p:cNvCxnSpPr/>
            <p:nvPr/>
          </p:nvCxnSpPr>
          <p:spPr>
            <a:xfrm rot="5400000">
              <a:off x="964196" y="7860940"/>
              <a:ext cx="936104"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Lige pilforbindelse 76"/>
            <p:cNvCxnSpPr/>
            <p:nvPr/>
          </p:nvCxnSpPr>
          <p:spPr>
            <a:xfrm>
              <a:off x="1432248" y="9193088"/>
              <a:ext cx="122413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Lige pilforbindelse 78"/>
            <p:cNvCxnSpPr/>
            <p:nvPr/>
          </p:nvCxnSpPr>
          <p:spPr>
            <a:xfrm rot="16200000" flipH="1">
              <a:off x="2116324" y="7860940"/>
              <a:ext cx="1152128"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0" name="Tekstboks 79"/>
            <p:cNvSpPr txBox="1"/>
            <p:nvPr/>
          </p:nvSpPr>
          <p:spPr>
            <a:xfrm>
              <a:off x="640160" y="7752927"/>
              <a:ext cx="623563" cy="388114"/>
            </a:xfrm>
            <a:prstGeom prst="rect">
              <a:avLst/>
            </a:prstGeom>
            <a:noFill/>
          </p:spPr>
          <p:txBody>
            <a:bodyPr wrap="none" rtlCol="0">
              <a:spAutoFit/>
            </a:bodyPr>
            <a:lstStyle/>
            <a:p>
              <a:r>
                <a:rPr lang="en-US" sz="1100" smtClean="0"/>
                <a:t>EEM</a:t>
              </a:r>
              <a:endParaRPr lang="en-US" sz="1100"/>
            </a:p>
          </p:txBody>
        </p:sp>
        <p:cxnSp>
          <p:nvCxnSpPr>
            <p:cNvPr id="52" name="Lige pilforbindelse 51"/>
            <p:cNvCxnSpPr/>
            <p:nvPr/>
          </p:nvCxnSpPr>
          <p:spPr>
            <a:xfrm>
              <a:off x="7480920" y="4152528"/>
              <a:ext cx="1656184" cy="93610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3" name="Tekstboks 52"/>
            <p:cNvSpPr txBox="1"/>
            <p:nvPr/>
          </p:nvSpPr>
          <p:spPr>
            <a:xfrm>
              <a:off x="8273007" y="4080520"/>
              <a:ext cx="1278493" cy="639246"/>
            </a:xfrm>
            <a:prstGeom prst="rect">
              <a:avLst/>
            </a:prstGeom>
            <a:noFill/>
          </p:spPr>
          <p:txBody>
            <a:bodyPr wrap="square" rtlCol="0">
              <a:spAutoFit/>
            </a:bodyPr>
            <a:lstStyle/>
            <a:p>
              <a:r>
                <a:rPr lang="en-US" sz="1100" smtClean="0"/>
                <a:t>Pratice</a:t>
              </a:r>
              <a:r>
                <a:rPr lang="en-US" sz="1100" smtClean="0"/>
                <a:t> PRW </a:t>
              </a:r>
              <a:r>
                <a:rPr lang="en-US" sz="1100" smtClean="0"/>
                <a:t>skills</a:t>
              </a:r>
              <a:endParaRPr lang="en-US" sz="1100" smtClean="0"/>
            </a:p>
          </p:txBody>
        </p:sp>
        <p:cxnSp>
          <p:nvCxnSpPr>
            <p:cNvPr id="61" name="Lige pilforbindelse 60"/>
            <p:cNvCxnSpPr/>
            <p:nvPr/>
          </p:nvCxnSpPr>
          <p:spPr>
            <a:xfrm rot="10800000">
              <a:off x="7336904" y="4440560"/>
              <a:ext cx="1440160" cy="7920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3" name="Tekstboks 62"/>
            <p:cNvSpPr txBox="1"/>
            <p:nvPr/>
          </p:nvSpPr>
          <p:spPr>
            <a:xfrm>
              <a:off x="7336904" y="4944617"/>
              <a:ext cx="1278493" cy="639246"/>
            </a:xfrm>
            <a:prstGeom prst="rect">
              <a:avLst/>
            </a:prstGeom>
            <a:noFill/>
          </p:spPr>
          <p:txBody>
            <a:bodyPr wrap="square" rtlCol="0">
              <a:spAutoFit/>
            </a:bodyPr>
            <a:lstStyle/>
            <a:p>
              <a:r>
                <a:rPr lang="en-US" sz="1100" smtClean="0"/>
                <a:t>Portfolio</a:t>
              </a:r>
              <a:endParaRPr lang="en-US" sz="1100" smtClean="0"/>
            </a:p>
            <a:p>
              <a:r>
                <a:rPr lang="en-US" sz="1100" smtClean="0"/>
                <a:t>cases</a:t>
              </a:r>
              <a:endParaRPr lang="en-US" sz="1100" smtClean="0"/>
            </a:p>
          </p:txBody>
        </p:sp>
        <p:sp>
          <p:nvSpPr>
            <p:cNvPr id="67" name="Skyformet billedforklaring 66"/>
            <p:cNvSpPr/>
            <p:nvPr/>
          </p:nvSpPr>
          <p:spPr>
            <a:xfrm>
              <a:off x="7696944" y="3216424"/>
              <a:ext cx="1080120" cy="792088"/>
            </a:xfrm>
            <a:prstGeom prst="cloudCallout">
              <a:avLst>
                <a:gd name="adj1" fmla="val -88559"/>
                <a:gd name="adj2" fmla="val 39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smtClean="0"/>
                <a:t>What</a:t>
              </a:r>
              <a:r>
                <a:rPr lang="en-US" sz="900" smtClean="0"/>
                <a:t> can I </a:t>
              </a:r>
              <a:r>
                <a:rPr lang="en-US" sz="900" smtClean="0"/>
                <a:t>learn</a:t>
              </a:r>
              <a:r>
                <a:rPr lang="en-US" sz="900" smtClean="0"/>
                <a:t>?</a:t>
              </a:r>
              <a:endParaRPr lang="en-US" sz="900"/>
            </a:p>
          </p:txBody>
        </p:sp>
        <p:pic>
          <p:nvPicPr>
            <p:cNvPr id="65" name="Picture 6" descr="http://profileimages.torn.com/568cb9c1-55c9-3835-1206451.gif"/>
            <p:cNvPicPr>
              <a:picLocks noChangeAspect="1" noChangeArrowheads="1" noCrop="1"/>
            </p:cNvPicPr>
            <p:nvPr/>
          </p:nvPicPr>
          <p:blipFill>
            <a:blip r:embed="rId3" cstate="print"/>
            <a:srcRect/>
            <a:stretch>
              <a:fillRect/>
            </a:stretch>
          </p:blipFill>
          <p:spPr bwMode="auto">
            <a:xfrm>
              <a:off x="1288232" y="3000400"/>
              <a:ext cx="1296144" cy="1296145"/>
            </a:xfrm>
            <a:prstGeom prst="rect">
              <a:avLst/>
            </a:prstGeom>
            <a:noFill/>
          </p:spPr>
        </p:pic>
        <p:sp>
          <p:nvSpPr>
            <p:cNvPr id="68" name="Tekstboks 67"/>
            <p:cNvSpPr txBox="1"/>
            <p:nvPr/>
          </p:nvSpPr>
          <p:spPr>
            <a:xfrm>
              <a:off x="2080320" y="3792488"/>
              <a:ext cx="1136707" cy="388114"/>
            </a:xfrm>
            <a:prstGeom prst="rect">
              <a:avLst/>
            </a:prstGeom>
            <a:noFill/>
          </p:spPr>
          <p:txBody>
            <a:bodyPr wrap="none" rtlCol="0">
              <a:spAutoFit/>
            </a:bodyPr>
            <a:lstStyle/>
            <a:p>
              <a:r>
                <a:rPr lang="en-US" sz="1100" smtClean="0"/>
                <a:t>Supervisor</a:t>
              </a:r>
              <a:endParaRPr lang="en-US" sz="1100" smtClean="0"/>
            </a:p>
          </p:txBody>
        </p:sp>
        <p:cxnSp>
          <p:nvCxnSpPr>
            <p:cNvPr id="69" name="Lige pilforbindelse 68"/>
            <p:cNvCxnSpPr/>
            <p:nvPr/>
          </p:nvCxnSpPr>
          <p:spPr>
            <a:xfrm flipH="1" flipV="1">
              <a:off x="2296344" y="4224536"/>
              <a:ext cx="792088" cy="432048"/>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70" name="Tekstboks 69"/>
            <p:cNvSpPr txBox="1"/>
            <p:nvPr/>
          </p:nvSpPr>
          <p:spPr>
            <a:xfrm>
              <a:off x="1720280" y="4728593"/>
              <a:ext cx="1217257" cy="1392644"/>
            </a:xfrm>
            <a:prstGeom prst="rect">
              <a:avLst/>
            </a:prstGeom>
            <a:noFill/>
          </p:spPr>
          <p:txBody>
            <a:bodyPr wrap="square" rtlCol="0">
              <a:spAutoFit/>
            </a:bodyPr>
            <a:lstStyle/>
            <a:p>
              <a:r>
                <a:rPr lang="en-US" sz="1100" smtClean="0"/>
                <a:t>Supervisor monitor </a:t>
              </a:r>
              <a:r>
                <a:rPr lang="en-US" sz="1100" smtClean="0"/>
                <a:t>the progress of the </a:t>
              </a:r>
              <a:r>
                <a:rPr lang="en-US" sz="1100" smtClean="0"/>
                <a:t>group</a:t>
              </a:r>
              <a:endParaRPr lang="en-US" sz="110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The Schedule of </a:t>
            </a:r>
            <a:r>
              <a:rPr lang="da-DK" dirty="0" err="1" smtClean="0"/>
              <a:t>this</a:t>
            </a:r>
            <a:r>
              <a:rPr lang="da-DK" dirty="0" smtClean="0"/>
              <a:t> </a:t>
            </a:r>
            <a:r>
              <a:rPr lang="da-DK" dirty="0" err="1" smtClean="0"/>
              <a:t>course</a:t>
            </a:r>
            <a:endParaRPr lang="en-US" dirty="0"/>
          </a:p>
        </p:txBody>
      </p:sp>
      <p:sp>
        <p:nvSpPr>
          <p:cNvPr id="6" name="Pladsholder til tekst 5"/>
          <p:cNvSpPr>
            <a:spLocks noGrp="1"/>
          </p:cNvSpPr>
          <p:nvPr>
            <p:ph type="body" idx="1"/>
          </p:nvPr>
        </p:nvSpPr>
        <p:spPr/>
        <p:txBody>
          <a:bodyPr/>
          <a:lstStyle/>
          <a:p>
            <a:r>
              <a:rPr lang="da-DK" dirty="0" err="1" smtClean="0"/>
              <a:t>Presentation</a:t>
            </a:r>
            <a:r>
              <a:rPr lang="da-DK" dirty="0" smtClean="0"/>
              <a:t> of</a:t>
            </a:r>
            <a:endParaRPr lang="en-US" dirty="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8</a:t>
            </a:fld>
            <a:endParaRPr lang="da-DK"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Autofit/>
          </a:bodyPr>
          <a:lstStyle/>
          <a:p>
            <a:r>
              <a:rPr lang="en-US" sz="3200" dirty="0" smtClean="0"/>
              <a:t>The Engineering Education Model of  the </a:t>
            </a:r>
            <a:br>
              <a:rPr lang="en-US" sz="3200" dirty="0" smtClean="0"/>
            </a:br>
            <a:r>
              <a:rPr lang="en-US" sz="3200" dirty="0" smtClean="0"/>
              <a:t>University of Southern Denmark </a:t>
            </a:r>
            <a:r>
              <a:rPr lang="da-DK" sz="3200" dirty="0" smtClean="0">
                <a:latin typeface="Arial" charset="0"/>
              </a:rPr>
              <a:t>(EEM)</a:t>
            </a:r>
            <a:endParaRPr lang="en-US" sz="3200" dirty="0"/>
          </a:p>
        </p:txBody>
      </p:sp>
      <p:sp>
        <p:nvSpPr>
          <p:cNvPr id="7" name="Pladsholder til tekst 6"/>
          <p:cNvSpPr>
            <a:spLocks noGrp="1"/>
          </p:cNvSpPr>
          <p:nvPr>
            <p:ph type="body" idx="1"/>
          </p:nvPr>
        </p:nvSpPr>
        <p:spPr/>
        <p:txBody>
          <a:bodyPr/>
          <a:lstStyle/>
          <a:p>
            <a:r>
              <a:rPr lang="da-DK" dirty="0" err="1" smtClean="0"/>
              <a:t>Presentation</a:t>
            </a:r>
            <a:endParaRPr lang="en-US" dirty="0"/>
          </a:p>
        </p:txBody>
      </p:sp>
      <p:sp>
        <p:nvSpPr>
          <p:cNvPr id="4" name="Pladsholder til sidefod 3"/>
          <p:cNvSpPr>
            <a:spLocks noGrp="1"/>
          </p:cNvSpPr>
          <p:nvPr>
            <p:ph type="ftr" sz="quarter" idx="11"/>
          </p:nvPr>
        </p:nvSpPr>
        <p:spPr/>
        <p:txBody>
          <a:bodyPr/>
          <a:lstStyle/>
          <a:p>
            <a:r>
              <a:rPr lang="da-DK" smtClean="0"/>
              <a:t>XI-PRW 2011E  Steffen Skov</a:t>
            </a:r>
            <a:endParaRPr lang="da-DK" dirty="0"/>
          </a:p>
        </p:txBody>
      </p:sp>
      <p:sp>
        <p:nvSpPr>
          <p:cNvPr id="5" name="Pladsholder til diasnummer 4"/>
          <p:cNvSpPr>
            <a:spLocks noGrp="1"/>
          </p:cNvSpPr>
          <p:nvPr>
            <p:ph type="sldNum" sz="quarter" idx="12"/>
          </p:nvPr>
        </p:nvSpPr>
        <p:spPr/>
        <p:txBody>
          <a:bodyPr/>
          <a:lstStyle/>
          <a:p>
            <a:fld id="{F8DE68CA-CE29-48B2-A76D-5FAA5388020D}" type="slidenum">
              <a:rPr lang="da-DK" smtClean="0"/>
              <a:pPr/>
              <a:t>9</a:t>
            </a:fld>
            <a:endParaRPr lang="da-DK"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mbusfletværk">
  <a:themeElements>
    <a:clrScheme name="Bambusfletværk">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Bambusfletværk">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Bambusfletværk">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1103</TotalTime>
  <Words>1621</Words>
  <Application>Microsoft Office PowerPoint</Application>
  <PresentationFormat>Skærmshow (4:3)</PresentationFormat>
  <Paragraphs>313</Paragraphs>
  <Slides>32</Slides>
  <Notes>4</Notes>
  <HiddenSlides>0</HiddenSlides>
  <MMClips>0</MMClips>
  <ScaleCrop>false</ScaleCrop>
  <HeadingPairs>
    <vt:vector size="4" baseType="variant">
      <vt:variant>
        <vt:lpstr>Tema</vt:lpstr>
      </vt:variant>
      <vt:variant>
        <vt:i4>1</vt:i4>
      </vt:variant>
      <vt:variant>
        <vt:lpstr>Diastitler</vt:lpstr>
      </vt:variant>
      <vt:variant>
        <vt:i4>32</vt:i4>
      </vt:variant>
    </vt:vector>
  </HeadingPairs>
  <TitlesOfParts>
    <vt:vector size="33" baseType="lpstr">
      <vt:lpstr>Bambusfletværk</vt:lpstr>
      <vt:lpstr> Course introduction</vt:lpstr>
      <vt:lpstr>Student load</vt:lpstr>
      <vt:lpstr>Course goals</vt:lpstr>
      <vt:lpstr>Portfolio</vt:lpstr>
      <vt:lpstr>Learning material</vt:lpstr>
      <vt:lpstr>Assessment</vt:lpstr>
      <vt:lpstr>Dias nummer 7</vt:lpstr>
      <vt:lpstr>The Schedule of this course</vt:lpstr>
      <vt:lpstr>The Engineering Education Model of  the  University of Southern Denmark (EEM)</vt:lpstr>
      <vt:lpstr>History</vt:lpstr>
      <vt:lpstr>The Engineering Education Model of the  University of Southern Denmark (EEM)</vt:lpstr>
      <vt:lpstr>Group exercise</vt:lpstr>
      <vt:lpstr>Problem Based Learning</vt:lpstr>
      <vt:lpstr>PBL means</vt:lpstr>
      <vt:lpstr>PBL</vt:lpstr>
      <vt:lpstr>PBL map</vt:lpstr>
      <vt:lpstr>Learning Style</vt:lpstr>
      <vt:lpstr>Different models</vt:lpstr>
      <vt:lpstr>Kolb</vt:lpstr>
      <vt:lpstr>Dunn</vt:lpstr>
      <vt:lpstr>Dunn, Building Excellence</vt:lpstr>
      <vt:lpstr>Felder - ILS – learning styles</vt:lpstr>
      <vt:lpstr>Dias nummer 23</vt:lpstr>
      <vt:lpstr>ACTIVE AND REFLECTIVE LEARNERS </vt:lpstr>
      <vt:lpstr>SENSING AND INTUITIVE LEARNERS </vt:lpstr>
      <vt:lpstr>VISUAL AND VERBAL LEARNERS </vt:lpstr>
      <vt:lpstr>SEQUENTIAL AND GLOBAL LEARNERS </vt:lpstr>
      <vt:lpstr>Felder - ILS – learning styles</vt:lpstr>
      <vt:lpstr>Team roles</vt:lpstr>
      <vt:lpstr>Dias nummer 30</vt:lpstr>
      <vt:lpstr>Dias nummer 31</vt:lpstr>
      <vt:lpstr>Dias nummer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Delegates &amp; Events</dc:title>
  <dc:creator>Steffen Peter Skov</dc:creator>
  <cp:lastModifiedBy>Steffen Peter Skov</cp:lastModifiedBy>
  <cp:revision>63</cp:revision>
  <dcterms:modified xsi:type="dcterms:W3CDTF">2012-09-05T08:53:54Z</dcterms:modified>
</cp:coreProperties>
</file>