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</p:sldMasterIdLst>
  <p:notesMasterIdLst>
    <p:notesMasterId r:id="rId29"/>
  </p:notesMasterIdLst>
  <p:handoutMasterIdLst>
    <p:handoutMasterId r:id="rId30"/>
  </p:handoutMasterIdLst>
  <p:sldIdLst>
    <p:sldId id="368" r:id="rId7"/>
    <p:sldId id="886" r:id="rId8"/>
    <p:sldId id="887" r:id="rId9"/>
    <p:sldId id="960" r:id="rId10"/>
    <p:sldId id="966" r:id="rId11"/>
    <p:sldId id="961" r:id="rId12"/>
    <p:sldId id="962" r:id="rId13"/>
    <p:sldId id="963" r:id="rId14"/>
    <p:sldId id="964" r:id="rId15"/>
    <p:sldId id="967" r:id="rId16"/>
    <p:sldId id="965" r:id="rId17"/>
    <p:sldId id="888" r:id="rId18"/>
    <p:sldId id="968" r:id="rId19"/>
    <p:sldId id="915" r:id="rId20"/>
    <p:sldId id="916" r:id="rId21"/>
    <p:sldId id="917" r:id="rId22"/>
    <p:sldId id="918" r:id="rId23"/>
    <p:sldId id="919" r:id="rId24"/>
    <p:sldId id="920" r:id="rId25"/>
    <p:sldId id="889" r:id="rId26"/>
    <p:sldId id="921" r:id="rId27"/>
    <p:sldId id="969" r:id="rId28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368"/>
            <p14:sldId id="886"/>
            <p14:sldId id="887"/>
            <p14:sldId id="960"/>
            <p14:sldId id="966"/>
            <p14:sldId id="961"/>
            <p14:sldId id="962"/>
            <p14:sldId id="963"/>
            <p14:sldId id="964"/>
            <p14:sldId id="967"/>
            <p14:sldId id="965"/>
            <p14:sldId id="888"/>
            <p14:sldId id="968"/>
            <p14:sldId id="915"/>
            <p14:sldId id="916"/>
            <p14:sldId id="917"/>
            <p14:sldId id="918"/>
            <p14:sldId id="919"/>
            <p14:sldId id="920"/>
            <p14:sldId id="889"/>
            <p14:sldId id="921"/>
            <p14:sldId id="969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4444"/>
    <a:srgbClr val="C4C4C4"/>
    <a:srgbClr val="ADADAD"/>
    <a:srgbClr val="0085C3"/>
    <a:srgbClr val="D9D9D9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304" autoAdjust="0"/>
  </p:normalViewPr>
  <p:slideViewPr>
    <p:cSldViewPr snapToGrid="0">
      <p:cViewPr varScale="1">
        <p:scale>
          <a:sx n="144" d="100"/>
          <a:sy n="144" d="100"/>
        </p:scale>
        <p:origin x="12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12" y="1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9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© Donald</a:t>
            </a:r>
            <a:r>
              <a:rPr lang="en-US" sz="90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F. Ferguson, 2017. All rights reserved.</a:t>
            </a:r>
            <a:endParaRPr lang="en-US" sz="900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44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12/4/17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E6998 – 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Microservices and Cloud Applications</a:t>
            </a:r>
            <a:br>
              <a:rPr lang="en-US" sz="10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800" i="1" dirty="0" smtClean="0"/>
              <a:t> Lecture 10: Projects, 12 Factor Applications, </a:t>
            </a:r>
            <a:r>
              <a:rPr lang="en-US" sz="800" i="1" dirty="0" err="1" smtClean="0"/>
              <a:t>Redis</a:t>
            </a:r>
            <a:r>
              <a:rPr lang="en-US" sz="800" i="1" dirty="0" smtClean="0"/>
              <a:t>, Graph Databases</a:t>
            </a:r>
            <a:endParaRPr lang="en-US" sz="80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1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12/4/17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12/4/17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12/4/17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urseworks2.columbia.edu/courses/47421/fil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18601" y="1415627"/>
            <a:ext cx="7129455" cy="14946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COMS E6998: </a:t>
            </a:r>
            <a:r>
              <a:rPr lang="en-US" sz="2000" b="1" dirty="0" smtClean="0"/>
              <a:t>Microservices and Cloud Applications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200" i="1" dirty="0" smtClean="0"/>
              <a:t>Lecture </a:t>
            </a:r>
            <a:r>
              <a:rPr lang="en-US" sz="1200" i="1" dirty="0" smtClean="0"/>
              <a:t>11: Q&amp;A, Final Project, All Project Summary</a:t>
            </a:r>
            <a:endParaRPr lang="en-US" sz="1200" i="1" strike="sngStrike" dirty="0" smtClean="0"/>
          </a:p>
        </p:txBody>
      </p:sp>
      <p:sp>
        <p:nvSpPr>
          <p:cNvPr id="2" name="Rectangle 1"/>
          <p:cNvSpPr/>
          <p:nvPr/>
        </p:nvSpPr>
        <p:spPr>
          <a:xfrm>
            <a:off x="1771650" y="171450"/>
            <a:ext cx="3476625" cy="685800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1125" y="295275"/>
            <a:ext cx="3343275" cy="219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1400" dirty="0" smtClean="0">
              <a:latin typeface="+mn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891257" y="3165869"/>
            <a:ext cx="5508625" cy="5539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Dr. Donald F. Ferguson</a:t>
            </a:r>
            <a:endParaRPr lang="en-US" dirty="0"/>
          </a:p>
          <a:p>
            <a:r>
              <a:rPr lang="en-US" dirty="0" smtClean="0"/>
              <a:t>dff9@columbia.edu</a:t>
            </a:r>
          </a:p>
        </p:txBody>
      </p:sp>
    </p:spTree>
    <p:extLst>
      <p:ext uri="{BB962C8B-B14F-4D97-AF65-F5344CB8AC3E}">
        <p14:creationId xmlns:p14="http://schemas.microsoft.com/office/powerpoint/2010/main" val="839081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(Standalone)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a Players microservice</a:t>
            </a:r>
          </a:p>
          <a:p>
            <a:pPr lvl="1"/>
            <a:r>
              <a:rPr lang="en-US" dirty="0" smtClean="0"/>
              <a:t>/Players</a:t>
            </a:r>
          </a:p>
          <a:p>
            <a:pPr lvl="2"/>
            <a:r>
              <a:rPr lang="en-US" dirty="0" smtClean="0"/>
              <a:t>GET (with query 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POST</a:t>
            </a:r>
          </a:p>
          <a:p>
            <a:pPr lvl="2"/>
            <a:r>
              <a:rPr lang="en-US" dirty="0" smtClean="0"/>
              <a:t>/Players/{</a:t>
            </a:r>
            <a:r>
              <a:rPr lang="en-US" dirty="0" err="1" smtClean="0"/>
              <a:t>playerid</a:t>
            </a:r>
            <a:r>
              <a:rPr lang="en-US" dirty="0" smtClean="0"/>
              <a:t>}</a:t>
            </a:r>
          </a:p>
          <a:p>
            <a:pPr lvl="3"/>
            <a:r>
              <a:rPr lang="en-US" dirty="0" smtClean="0"/>
              <a:t>GET</a:t>
            </a:r>
          </a:p>
          <a:p>
            <a:pPr lvl="3"/>
            <a:r>
              <a:rPr lang="en-US" dirty="0" smtClean="0"/>
              <a:t>PUT</a:t>
            </a:r>
          </a:p>
          <a:p>
            <a:pPr lvl="3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/Players/{id}/teams (GET only)</a:t>
            </a:r>
          </a:p>
          <a:p>
            <a:pPr lvl="1"/>
            <a:r>
              <a:rPr lang="en-US" dirty="0" smtClean="0"/>
              <a:t>/Players/{id}/teammates</a:t>
            </a:r>
          </a:p>
          <a:p>
            <a:pPr lvl="2"/>
            <a:r>
              <a:rPr lang="en-US" dirty="0" smtClean="0"/>
              <a:t>GET only.</a:t>
            </a:r>
          </a:p>
          <a:p>
            <a:pPr lvl="2"/>
            <a:r>
              <a:rPr lang="en-US" dirty="0" smtClean="0"/>
              <a:t>One optional query parameter ?year=1234</a:t>
            </a:r>
          </a:p>
          <a:p>
            <a:pPr lvl="2"/>
            <a:r>
              <a:rPr lang="en-US" dirty="0" smtClean="0"/>
              <a:t>Returns anyone with whom the player was on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3239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79946" cy="1163395"/>
          </a:xfrm>
        </p:spPr>
        <p:txBody>
          <a:bodyPr/>
          <a:lstStyle/>
          <a:p>
            <a:r>
              <a:rPr lang="en-US" dirty="0" smtClean="0"/>
              <a:t>This is</a:t>
            </a:r>
            <a:br>
              <a:rPr lang="en-US" dirty="0" smtClean="0"/>
            </a:br>
            <a:r>
              <a:rPr lang="en-US" dirty="0" smtClean="0"/>
              <a:t>Where it Gets</a:t>
            </a:r>
            <a:br>
              <a:rPr lang="en-US" dirty="0" smtClean="0"/>
            </a:br>
            <a:r>
              <a:rPr lang="en-US" dirty="0" smtClean="0"/>
              <a:t>Freaky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9350"/>
            <a:ext cx="8267140" cy="30858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Players A and B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Were teammates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If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 and B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Both appeared for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Any team T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In the same year.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You will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Write queries to find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All of the teammates of</a:t>
            </a:r>
            <a:br>
              <a:rPr lang="en-US" dirty="0" smtClean="0"/>
            </a:br>
            <a:r>
              <a:rPr lang="en-US" dirty="0" err="1" smtClean="0"/>
              <a:t>last_name</a:t>
            </a:r>
            <a:r>
              <a:rPr lang="en-US" dirty="0" smtClean="0"/>
              <a:t>=‘Napoli’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Using Neo4J and SQL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27" y="126389"/>
            <a:ext cx="5227402" cy="32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4004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Big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583970"/>
            <a:ext cx="6191250" cy="39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7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br>
              <a:rPr lang="en-US" dirty="0" smtClean="0"/>
            </a:b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903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</a:p>
          <a:p>
            <a:pPr lvl="1"/>
            <a:r>
              <a:rPr lang="en-US" dirty="0" smtClean="0"/>
              <a:t>Form your teams (approx. 5 people)</a:t>
            </a:r>
          </a:p>
          <a:p>
            <a:pPr lvl="1"/>
            <a:r>
              <a:rPr lang="en-US" dirty="0" smtClean="0"/>
              <a:t>Identify contact focal point.</a:t>
            </a:r>
          </a:p>
          <a:p>
            <a:pPr lvl="1"/>
            <a:r>
              <a:rPr lang="en-US" dirty="0" smtClean="0"/>
              <a:t>Give your team a “cool” name.</a:t>
            </a:r>
          </a:p>
          <a:p>
            <a:r>
              <a:rPr lang="en-US" dirty="0" smtClean="0"/>
              <a:t>Signup (reuse) and Amazon Web Service Account</a:t>
            </a:r>
          </a:p>
          <a:p>
            <a:pPr lvl="1"/>
            <a:r>
              <a:rPr lang="en-US" dirty="0" smtClean="0"/>
              <a:t>Free Tier should be fine.</a:t>
            </a:r>
          </a:p>
          <a:p>
            <a:pPr lvl="1"/>
            <a:r>
              <a:rPr lang="en-US" dirty="0" smtClean="0"/>
              <a:t>Provide access to team members.</a:t>
            </a:r>
          </a:p>
          <a:p>
            <a:r>
              <a:rPr lang="en-US" dirty="0" smtClean="0"/>
              <a:t>Create an Elastic Beanstalk instance/application.</a:t>
            </a:r>
          </a:p>
          <a:p>
            <a:pPr lvl="1"/>
            <a:r>
              <a:rPr lang="en-US" dirty="0" smtClean="0"/>
              <a:t>Use one of the sample application.</a:t>
            </a:r>
          </a:p>
          <a:p>
            <a:pPr lvl="1"/>
            <a:r>
              <a:rPr lang="en-US" dirty="0" smtClean="0"/>
              <a:t>Will have to make more sophisticated starting next week;</a:t>
            </a:r>
            <a:br>
              <a:rPr lang="en-US" dirty="0" smtClean="0"/>
            </a:br>
            <a:r>
              <a:rPr lang="en-US" dirty="0" smtClean="0"/>
              <a:t>I will use Node JS with Express for Elastic Beanstalk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00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1st Project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8710" y="765545"/>
            <a:ext cx="8267140" cy="37567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Implement two distinct microservices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Person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Address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Use Swagger Editor to define and document REST APIs.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Implement an Elastic Beanstalk application (microservice) for each resource that implements the relevant REST API.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Each microservice should support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GET and POST on resource, e.g. /Person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GET, PUT, DELETE on resource/id, e.g. /Person/dff9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Simple query, e.g. /</a:t>
            </a:r>
            <a:r>
              <a:rPr lang="en-US" dirty="0" err="1" smtClean="0"/>
              <a:t>Person?lastName</a:t>
            </a:r>
            <a:r>
              <a:rPr lang="en-US" dirty="0" smtClean="0"/>
              <a:t>=Ferguson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Pagination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Relationship paths: /Person/dff9/address and /Addresses/</a:t>
            </a:r>
            <a:r>
              <a:rPr lang="en-US" dirty="0" err="1" smtClean="0"/>
              <a:t>someID</a:t>
            </a:r>
            <a:r>
              <a:rPr lang="en-US" dirty="0" smtClean="0"/>
              <a:t>/persons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HATEOAS links where appropriate.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Simple HTML/Angular demo UI.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Due: 11:59 PM on 26-Sep-2017</a:t>
            </a:r>
          </a:p>
        </p:txBody>
      </p:sp>
    </p:spTree>
    <p:extLst>
      <p:ext uri="{BB962C8B-B14F-4D97-AF65-F5344CB8AC3E}">
        <p14:creationId xmlns:p14="http://schemas.microsoft.com/office/powerpoint/2010/main" val="14066792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41402" y="791360"/>
            <a:ext cx="4383464" cy="38089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Resolve </a:t>
            </a:r>
            <a:r>
              <a:rPr lang="en-US" dirty="0" err="1" smtClean="0"/>
              <a:t>dff-company.com</a:t>
            </a:r>
            <a:r>
              <a:rPr lang="en-US" dirty="0" smtClean="0"/>
              <a:t> to</a:t>
            </a:r>
          </a:p>
          <a:p>
            <a:pPr lvl="1"/>
            <a:r>
              <a:rPr lang="en-US" dirty="0" err="1" smtClean="0"/>
              <a:t>Something.amazon.com</a:t>
            </a:r>
            <a:endParaRPr lang="en-US" dirty="0" smtClean="0"/>
          </a:p>
          <a:p>
            <a:pPr lvl="1"/>
            <a:r>
              <a:rPr lang="en-US" dirty="0" smtClean="0"/>
              <a:t>Under the covers</a:t>
            </a:r>
            <a:endParaRPr lang="en-US" dirty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/person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/address</a:t>
            </a:r>
          </a:p>
          <a:p>
            <a:pPr lvl="1"/>
            <a:r>
              <a:rPr lang="en-US" dirty="0" smtClean="0"/>
              <a:t>/app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/>
            <a:r>
              <a:rPr lang="en-US" dirty="0" smtClean="0"/>
              <a:t>/views</a:t>
            </a:r>
          </a:p>
          <a:p>
            <a:pPr lvl="2"/>
            <a:r>
              <a:rPr lang="en-US" dirty="0" smtClean="0"/>
              <a:t>/app-content</a:t>
            </a:r>
          </a:p>
          <a:p>
            <a:pPr lvl="1"/>
            <a:r>
              <a:rPr lang="en-US" dirty="0" smtClean="0"/>
              <a:t>/digital-assets</a:t>
            </a:r>
          </a:p>
          <a:p>
            <a:pPr lvl="2"/>
            <a:r>
              <a:rPr lang="en-US" dirty="0" smtClean="0"/>
              <a:t>/images</a:t>
            </a:r>
          </a:p>
          <a:p>
            <a:pPr lvl="2"/>
            <a:r>
              <a:rPr lang="en-US" dirty="0" smtClean="0"/>
              <a:t>/videos</a:t>
            </a:r>
          </a:p>
          <a:p>
            <a:pPr marL="350837" lvl="1" indent="0">
              <a:buNone/>
            </a:pPr>
            <a:r>
              <a:rPr lang="en-US" dirty="0" smtClean="0"/>
              <a:t>To correct IP addresses and sub-paths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07" y="791360"/>
            <a:ext cx="5022853" cy="33752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431357" y="1131216"/>
            <a:ext cx="801278" cy="9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347274" y="2601798"/>
            <a:ext cx="3497345" cy="1263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94010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7" y="390071"/>
            <a:ext cx="6690732" cy="2797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 smtClean="0"/>
              <a:t>Project 2 </a:t>
            </a:r>
            <a:r>
              <a:rPr lang="mr-IN" dirty="0" smtClean="0"/>
              <a:t>–</a:t>
            </a:r>
            <a:r>
              <a:rPr lang="en-US" dirty="0" smtClean="0"/>
              <a:t>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87615"/>
            <a:ext cx="8267140" cy="142899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/>
              <a:t>Build on 1</a:t>
            </a:r>
            <a:r>
              <a:rPr lang="en-US" baseline="30000" dirty="0" smtClean="0"/>
              <a:t>st</a:t>
            </a:r>
            <a:r>
              <a:rPr lang="en-US" dirty="0" smtClean="0"/>
              <a:t> to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Implement the CRM Service (and HR Service) using Lambda functions,</a:t>
            </a:r>
            <a:br>
              <a:rPr lang="en-US" dirty="0" smtClean="0"/>
            </a:br>
            <a:r>
              <a:rPr lang="en-US" dirty="0" smtClean="0"/>
              <a:t>and orchestration approach from previous lecture.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Integrate with </a:t>
            </a:r>
            <a:r>
              <a:rPr lang="en-US" dirty="0" err="1" smtClean="0"/>
              <a:t>SmartyStreets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Deploy all 3 </a:t>
            </a:r>
            <a:r>
              <a:rPr lang="en-US" dirty="0" err="1" smtClean="0"/>
              <a:t>microservices</a:t>
            </a:r>
            <a:r>
              <a:rPr lang="en-US" dirty="0" smtClean="0"/>
              <a:t> via API Gateway.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Deliver web content via </a:t>
            </a:r>
            <a:r>
              <a:rPr lang="en-US" dirty="0" err="1" smtClean="0"/>
              <a:t>CloudFront</a:t>
            </a:r>
            <a:r>
              <a:rPr lang="en-US" dirty="0" smtClean="0"/>
              <a:t> and S3.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79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Implement middleware plugins and </a:t>
            </a:r>
            <a:r>
              <a:rPr lang="en-US" dirty="0" err="1" smtClean="0"/>
              <a:t>microservices</a:t>
            </a:r>
            <a:r>
              <a:rPr lang="en-US" dirty="0" smtClean="0"/>
              <a:t> implementing</a:t>
            </a:r>
          </a:p>
          <a:p>
            <a:pPr lvl="1"/>
            <a:r>
              <a:rPr lang="en-US" dirty="0" err="1" smtClean="0"/>
              <a:t>ETag</a:t>
            </a:r>
            <a:r>
              <a:rPr lang="en-US" dirty="0" smtClean="0"/>
              <a:t> generation and processing.</a:t>
            </a:r>
          </a:p>
          <a:p>
            <a:pPr lvl="1"/>
            <a:r>
              <a:rPr lang="en-US" dirty="0" smtClean="0"/>
              <a:t>Idempotent functions.</a:t>
            </a:r>
          </a:p>
          <a:p>
            <a:pPr lvl="1"/>
            <a:r>
              <a:rPr lang="en-US" dirty="0" smtClean="0"/>
              <a:t>SNS Event generation on PUT, POST and DELETE.</a:t>
            </a:r>
          </a:p>
          <a:p>
            <a:r>
              <a:rPr lang="en-US" dirty="0" smtClean="0"/>
              <a:t>Plug/deploy the plugin layer in</a:t>
            </a:r>
          </a:p>
          <a:p>
            <a:pPr lvl="1"/>
            <a:r>
              <a:rPr lang="en-US" dirty="0" smtClean="0"/>
              <a:t>Each of the Beanstalk Microservices</a:t>
            </a:r>
          </a:p>
          <a:p>
            <a:pPr lvl="1"/>
            <a:r>
              <a:rPr lang="en-US" dirty="0" smtClean="0"/>
              <a:t>The CRM Lambda function.</a:t>
            </a:r>
          </a:p>
          <a:p>
            <a:r>
              <a:rPr lang="en-US" dirty="0" smtClean="0"/>
              <a:t>Write an empty, placeholder Lambda function that reacts to the SNS events. We will do some interesting things with this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735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4" y="196172"/>
            <a:ext cx="8279946" cy="332399"/>
          </a:xfrm>
        </p:spPr>
        <p:txBody>
          <a:bodyPr/>
          <a:lstStyle/>
          <a:p>
            <a:r>
              <a:rPr lang="en-US" sz="2400" smtClean="0"/>
              <a:t>Project 3 </a:t>
            </a:r>
            <a:r>
              <a:rPr lang="en-US" sz="2400" strike="sngStrike" dirty="0" smtClean="0"/>
              <a:t>4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Start/Expand Commerce Microservice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798423" y="583970"/>
            <a:ext cx="4127863" cy="41796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Use Lambda function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Customers may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Register with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And subsequently logon with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Facebook or Twitter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Just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Implement register/logon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We will later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U</a:t>
            </a:r>
            <a:r>
              <a:rPr lang="en-US" dirty="0" smtClean="0"/>
              <a:t>se Step Functions for composing </a:t>
            </a:r>
            <a:r>
              <a:rPr lang="en-US" dirty="0" err="1" smtClean="0"/>
              <a:t>microservices</a:t>
            </a:r>
            <a:r>
              <a:rPr lang="en-US" dirty="0" smtClean="0"/>
              <a:t> and APIs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Publish commerce actions to FB and Twitter.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Also, write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A</a:t>
            </a:r>
            <a:r>
              <a:rPr lang="en-US" dirty="0" smtClean="0"/>
              <a:t> placeholder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API Gateway Custom Authorizer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/>
              <a:t>Which we will later use to manager authorization to orders.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7" y="740229"/>
            <a:ext cx="4779372" cy="3017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752" y="2954296"/>
            <a:ext cx="1468961" cy="572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297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br>
              <a:rPr lang="en-US" dirty="0" smtClean="0"/>
            </a:b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1911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Week’s Lecture </a:t>
            </a:r>
            <a:r>
              <a:rPr lang="mr-IN" dirty="0" smtClean="0"/>
              <a:t>–</a:t>
            </a:r>
            <a:r>
              <a:rPr lang="en-US" dirty="0" smtClean="0"/>
              <a:t> CAP and New </a:t>
            </a:r>
            <a:r>
              <a:rPr lang="en-US" dirty="0" err="1" smtClean="0"/>
              <a:t>Datamodels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86117" y="687778"/>
            <a:ext cx="3260623" cy="39489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/>
              <a:t>The initial idea was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err="1" smtClean="0">
                <a:solidFill>
                  <a:srgbClr val="0070C0"/>
                </a:solidFill>
              </a:rPr>
              <a:t>DynamoDB</a:t>
            </a:r>
            <a:r>
              <a:rPr lang="en-US" dirty="0" smtClean="0">
                <a:solidFill>
                  <a:srgbClr val="0070C0"/>
                </a:solidFill>
              </a:rPr>
              <a:t> for the forum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rgbClr val="00B050"/>
                </a:solidFill>
              </a:rPr>
              <a:t>Neo4J to track/query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rgbClr val="00B050"/>
                </a:solidFill>
              </a:rPr>
              <a:t>Who bought what?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rgbClr val="00B050"/>
                </a:solidFill>
              </a:rPr>
              <a:t>Who has bought things similar to whom?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rgbClr val="00B050"/>
                </a:solidFill>
              </a:rPr>
              <a:t>Who commented on what?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tc.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Redis</a:t>
            </a:r>
            <a:r>
              <a:rPr lang="en-US" dirty="0" smtClean="0">
                <a:solidFill>
                  <a:srgbClr val="FF0000"/>
                </a:solidFill>
              </a:rPr>
              <a:t> to optimize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Idempotency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err="1" smtClean="0">
                <a:solidFill>
                  <a:srgbClr val="FF0000"/>
                </a:solidFill>
              </a:rPr>
              <a:t>Etag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chemeClr val="bg2"/>
                </a:solidFill>
              </a:rPr>
              <a:t>But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bg2"/>
                </a:solidFill>
              </a:rPr>
              <a:t>we do not have enough time to do in context of solution.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bg2"/>
                </a:solidFill>
              </a:rPr>
              <a:t>Will have to do smaller scenarios and use cases.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741" y="744466"/>
            <a:ext cx="5422618" cy="3432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1922" y="3560496"/>
            <a:ext cx="2201034" cy="616577"/>
          </a:xfrm>
          <a:prstGeom prst="rect">
            <a:avLst/>
          </a:prstGeom>
          <a:solidFill>
            <a:srgbClr val="0070C0">
              <a:alpha val="34000"/>
            </a:srgb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09250" y="1592781"/>
            <a:ext cx="446410" cy="2186199"/>
          </a:xfrm>
          <a:prstGeom prst="rect">
            <a:avLst/>
          </a:prstGeom>
          <a:solidFill>
            <a:srgbClr val="00B050">
              <a:alpha val="34000"/>
            </a:srgb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004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View on Status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91120"/>
              </p:ext>
            </p:extLst>
          </p:nvPr>
        </p:nvGraphicFramePr>
        <p:xfrm>
          <a:off x="302419" y="633976"/>
          <a:ext cx="8141494" cy="410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469"/>
                <a:gridCol w="2928938"/>
                <a:gridCol w="4129087"/>
              </a:tblGrid>
              <a:tr h="21613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Subtask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Element</a:t>
                      </a:r>
                      <a:endParaRPr 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Project 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Set up team</a:t>
                      </a:r>
                    </a:p>
                    <a:p>
                      <a:r>
                        <a:rPr lang="en-US" sz="900" dirty="0" smtClean="0"/>
                        <a:t>Run ELB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 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Implement 2 </a:t>
                      </a:r>
                      <a:r>
                        <a:rPr lang="en-US" sz="900" dirty="0" err="1" smtClean="0"/>
                        <a:t>microservices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00B050"/>
                          </a:solidFill>
                        </a:rPr>
                        <a:t>Implement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00B050"/>
                          </a:solidFill>
                        </a:rPr>
                        <a:t>REST API/HATEOAS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00B050"/>
                          </a:solidFill>
                        </a:rPr>
                        <a:t>Query, relationships</a:t>
                      </a:r>
                      <a:endParaRPr lang="en-US" sz="9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57405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Swagger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00B050"/>
                          </a:solidFill>
                        </a:rPr>
                        <a:t>Document, test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dirty="0" smtClean="0"/>
                        <a:t>Integrate with API GW, development tools,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mr-IN" sz="900" baseline="0" dirty="0" smtClean="0"/>
                        <a:t>…</a:t>
                      </a:r>
                      <a:endParaRPr lang="en-US" sz="900" dirty="0" smtClean="0"/>
                    </a:p>
                  </a:txBody>
                  <a:tcPr/>
                </a:tc>
              </a:tr>
              <a:tr h="25003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 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Cloud APIs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SmartyStreets</a:t>
                      </a: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(UI, backend)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Orchestration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In code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Single Site Image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S3 for content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dirty="0" err="1" smtClean="0">
                          <a:solidFill>
                            <a:srgbClr val="00B050"/>
                          </a:solidFill>
                        </a:rPr>
                        <a:t>CloudFront</a:t>
                      </a:r>
                      <a:endParaRPr lang="en-US" sz="9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API Gateway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Middleware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ETag</a:t>
                      </a: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and </a:t>
                      </a:r>
                      <a:r>
                        <a:rPr lang="en-US" sz="900" b="1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idempotency</a:t>
                      </a: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 technical</a:t>
                      </a:r>
                      <a:r>
                        <a:rPr lang="en-US" sz="9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microservice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SNS event generation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Project 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OAuth2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Logon, Register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Custom API GW Authorizer </a:t>
                      </a:r>
                      <a:r>
                        <a:rPr lang="en-US" sz="9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/>
                        </a:rPr>
                        <a:t> Authorization</a:t>
                      </a:r>
                      <a:endParaRPr lang="en-US" sz="9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Additional</a:t>
                      </a:r>
                      <a:br>
                        <a:rPr lang="en-US" sz="900" dirty="0" smtClean="0"/>
                      </a:br>
                      <a:r>
                        <a:rPr lang="en-US" sz="900" dirty="0" smtClean="0"/>
                        <a:t>Goals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Step functions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SNS to integrate registration, commerce views, etc. with</a:t>
                      </a:r>
                      <a:r>
                        <a:rPr lang="en-US" sz="9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Neo4J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</a:rPr>
                        <a:t>SNS 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sym typeface="Wingdings"/>
                        </a:rPr>
                        <a:t> Swagger via </a:t>
                      </a:r>
                      <a:r>
                        <a:rPr lang="en-US" sz="900" b="1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WebHooks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sym typeface="Wingdings"/>
                        </a:rPr>
                        <a:t>/Lambda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err="1" smtClean="0">
                          <a:solidFill>
                            <a:srgbClr val="FF0000"/>
                          </a:solidFill>
                          <a:sym typeface="Wingdings"/>
                        </a:rPr>
                        <a:t>Redis</a:t>
                      </a:r>
                      <a:r>
                        <a:rPr lang="en-US" sz="900" b="1" dirty="0" smtClean="0">
                          <a:solidFill>
                            <a:srgbClr val="FF0000"/>
                          </a:solidFill>
                          <a:sym typeface="Wingdings"/>
                        </a:rPr>
                        <a:t>: Optimize data sharing for middleware scenarios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sym typeface="Wingdings"/>
                        </a:rPr>
                        <a:t>Rules engines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900" b="1" dirty="0" smtClean="0">
                          <a:solidFill>
                            <a:srgbClr val="FF0000"/>
                          </a:solidFill>
                          <a:sym typeface="Wingdings"/>
                        </a:rPr>
                        <a:t>Text search</a:t>
                      </a:r>
                      <a:endParaRPr 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82802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1872"/>
            <a:ext cx="8267140" cy="3773372"/>
          </a:xfrm>
        </p:spPr>
        <p:txBody>
          <a:bodyPr>
            <a:normAutofit/>
          </a:bodyPr>
          <a:lstStyle/>
          <a:p>
            <a:r>
              <a:rPr lang="en-US" dirty="0" smtClean="0"/>
              <a:t>Project 2 and project 3</a:t>
            </a:r>
          </a:p>
          <a:p>
            <a:pPr lvl="1"/>
            <a:r>
              <a:rPr lang="en-US" dirty="0" smtClean="0"/>
              <a:t>Complete (initial) reviews by 05-Dec.</a:t>
            </a:r>
          </a:p>
          <a:p>
            <a:pPr lvl="1"/>
            <a:r>
              <a:rPr lang="en-US" dirty="0" smtClean="0"/>
              <a:t>Use 27-Nove and 05-Dec lectures if possible, then office hours, then extra OH.</a:t>
            </a:r>
          </a:p>
          <a:p>
            <a:r>
              <a:rPr lang="en-US" dirty="0" smtClean="0"/>
              <a:t>We will hold one final project review with each team</a:t>
            </a:r>
          </a:p>
          <a:p>
            <a:pPr lvl="1"/>
            <a:r>
              <a:rPr lang="en-US" dirty="0" smtClean="0"/>
              <a:t>Covering all elements</a:t>
            </a:r>
            <a:r>
              <a:rPr lang="en-US" dirty="0"/>
              <a:t> </a:t>
            </a:r>
            <a:r>
              <a:rPr lang="en-US" dirty="0" smtClean="0"/>
              <a:t>of projects 1, 2 and 3</a:t>
            </a:r>
          </a:p>
          <a:p>
            <a:pPr lvl="2"/>
            <a:r>
              <a:rPr lang="en-US" dirty="0" smtClean="0"/>
              <a:t>Including modification/correction based on feedback from prior reviews.</a:t>
            </a:r>
          </a:p>
          <a:p>
            <a:pPr lvl="2"/>
            <a:r>
              <a:rPr lang="en-US" dirty="0" smtClean="0"/>
              <a:t>I will provide a list of completion requirements metrics.</a:t>
            </a:r>
          </a:p>
          <a:p>
            <a:pPr lvl="1"/>
            <a:r>
              <a:rPr lang="en-US" dirty="0" smtClean="0"/>
              <a:t>Project 4, which has two small </a:t>
            </a:r>
            <a:r>
              <a:rPr lang="en-US" dirty="0" err="1" smtClean="0"/>
              <a:t>subelements</a:t>
            </a:r>
            <a:endParaRPr lang="en-US" dirty="0" smtClean="0"/>
          </a:p>
          <a:p>
            <a:pPr lvl="2"/>
            <a:r>
              <a:rPr lang="en-US" dirty="0" smtClean="0"/>
              <a:t>Simple </a:t>
            </a:r>
            <a:r>
              <a:rPr lang="en-US" dirty="0" err="1" smtClean="0"/>
              <a:t>idempotency</a:t>
            </a:r>
            <a:r>
              <a:rPr lang="en-US" dirty="0" smtClean="0"/>
              <a:t> check microservice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Redis</a:t>
            </a:r>
            <a:endParaRPr lang="en-US" dirty="0" smtClean="0">
              <a:sym typeface="Wingdings"/>
            </a:endParaRPr>
          </a:p>
          <a:p>
            <a:pPr lvl="3"/>
            <a:r>
              <a:rPr lang="en-US" dirty="0" smtClean="0">
                <a:sym typeface="Wingdings"/>
              </a:rPr>
              <a:t>POST token returns OK if token not previously seen.</a:t>
            </a:r>
          </a:p>
          <a:p>
            <a:pPr lvl="3"/>
            <a:r>
              <a:rPr lang="en-US" dirty="0" smtClean="0">
                <a:sym typeface="Wingdings"/>
              </a:rPr>
              <a:t>POST returns error if token previously recorded.</a:t>
            </a:r>
          </a:p>
          <a:p>
            <a:pPr lvl="2"/>
            <a:r>
              <a:rPr lang="en-US" dirty="0" smtClean="0">
                <a:sym typeface="Wingdings"/>
              </a:rPr>
              <a:t>Simple graph microservice on Neo4J using sample data.</a:t>
            </a:r>
          </a:p>
          <a:p>
            <a:pPr lvl="3"/>
            <a:r>
              <a:rPr lang="en-US" dirty="0" smtClean="0">
                <a:sym typeface="Wingdings"/>
              </a:rPr>
              <a:t>POST a simple query command in JSON.</a:t>
            </a:r>
          </a:p>
          <a:p>
            <a:pPr lvl="3"/>
            <a:r>
              <a:rPr lang="en-US" dirty="0" smtClean="0">
                <a:sym typeface="Wingdings"/>
              </a:rPr>
              <a:t>Returns results from Neo4J.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683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993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br>
              <a:rPr lang="en-US" dirty="0" smtClean="0"/>
            </a:b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2882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Data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0" y="690669"/>
            <a:ext cx="7794594" cy="38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673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Neo4J Microservice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Import data into Neo4J (local sever or in cloud)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are at </a:t>
            </a:r>
            <a:r>
              <a:rPr lang="en-US" dirty="0">
                <a:hlinkClick r:id="rId2"/>
              </a:rPr>
              <a:t>https://courseworks2.columbia.edu/courses/47421/files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pPr lvl="2"/>
            <a:r>
              <a:rPr lang="en-US" dirty="0" err="1" smtClean="0"/>
              <a:t>a</a:t>
            </a:r>
            <a:r>
              <a:rPr lang="en-US" dirty="0" err="1" smtClean="0"/>
              <a:t>ppearances.csv</a:t>
            </a:r>
            <a:endParaRPr lang="en-US" dirty="0" smtClean="0"/>
          </a:p>
          <a:p>
            <a:pPr lvl="2"/>
            <a:r>
              <a:rPr lang="en-US" dirty="0" err="1" smtClean="0"/>
              <a:t>teams.csv</a:t>
            </a:r>
            <a:endParaRPr lang="en-US" dirty="0" smtClean="0"/>
          </a:p>
          <a:p>
            <a:pPr lvl="2"/>
            <a:r>
              <a:rPr lang="en-US" dirty="0" err="1" smtClean="0"/>
              <a:t>p</a:t>
            </a:r>
            <a:r>
              <a:rPr lang="en-US" dirty="0" err="1" smtClean="0"/>
              <a:t>layers.csv</a:t>
            </a:r>
            <a:endParaRPr lang="en-US" dirty="0" smtClean="0"/>
          </a:p>
          <a:p>
            <a:r>
              <a:rPr lang="en-US" dirty="0" smtClean="0"/>
              <a:t>Neo4J Import Process</a:t>
            </a:r>
          </a:p>
          <a:p>
            <a:pPr lvl="1"/>
            <a:r>
              <a:rPr lang="en-US" dirty="0" smtClean="0"/>
              <a:t>Import from URL via HTTP or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local directory </a:t>
            </a:r>
            <a:r>
              <a:rPr lang="en-US" dirty="0" smtClean="0"/>
              <a:t>(On </a:t>
            </a:r>
            <a:r>
              <a:rPr lang="en-US" dirty="0"/>
              <a:t>Mac = /Users/</a:t>
            </a:r>
            <a:r>
              <a:rPr lang="en-US" dirty="0" err="1"/>
              <a:t>donaldferguson</a:t>
            </a:r>
            <a:r>
              <a:rPr lang="en-US" dirty="0"/>
              <a:t>/Documents/Neo4j/</a:t>
            </a:r>
            <a:r>
              <a:rPr lang="en-US" dirty="0" err="1"/>
              <a:t>default.graphdb</a:t>
            </a:r>
            <a:r>
              <a:rPr lang="en-US" dirty="0"/>
              <a:t>/import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Using LOAD CSV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022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LOAD CSV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591629"/>
            <a:ext cx="8267140" cy="20481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Statement 1 creates nodes with label :Team for each row in CSV file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Statement 2 creates nodes with label :Player for each row in CSV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Statement 3: For each row in CSV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Find the node (p) :Player that has the row’s </a:t>
            </a:r>
            <a:r>
              <a:rPr lang="en-US" dirty="0" err="1" smtClean="0"/>
              <a:t>playerID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Find the node (t) :Team that has the row’s </a:t>
            </a:r>
            <a:r>
              <a:rPr lang="en-US" dirty="0" err="1" smtClean="0"/>
              <a:t>teamID</a:t>
            </a:r>
            <a:endParaRPr lang="en-US" dirty="0" smtClean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Create a relation :APPEARANCE from (p) to (t) with properties year, games</a:t>
            </a:r>
            <a:br>
              <a:rPr lang="en-US" dirty="0" smtClean="0"/>
            </a:br>
            <a:r>
              <a:rPr lang="en-US" dirty="0" smtClean="0"/>
              <a:t>to represent the fact that (p) </a:t>
            </a:r>
            <a:r>
              <a:rPr lang="en-US" i="1" dirty="0" smtClean="0"/>
              <a:t>appeared</a:t>
            </a:r>
            <a:r>
              <a:rPr lang="en-US" dirty="0" smtClean="0"/>
              <a:t> in </a:t>
            </a:r>
            <a:r>
              <a:rPr lang="en-US" i="1" dirty="0" smtClean="0"/>
              <a:t>games </a:t>
            </a:r>
            <a:r>
              <a:rPr lang="en-US" dirty="0" smtClean="0"/>
              <a:t>games in </a:t>
            </a:r>
            <a:r>
              <a:rPr lang="en-US" i="1" dirty="0" smtClean="0"/>
              <a:t>year </a:t>
            </a:r>
            <a:r>
              <a:rPr lang="en-US" dirty="0" smtClean="0"/>
              <a:t>year for team (t)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664802"/>
            <a:ext cx="8718096" cy="19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5287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Player with </a:t>
            </a:r>
            <a:r>
              <a:rPr lang="en-US" dirty="0" err="1" smtClean="0"/>
              <a:t>player_id</a:t>
            </a:r>
            <a:r>
              <a:rPr lang="en-US" dirty="0" smtClean="0"/>
              <a:t> ‘napolmi01’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" y="899392"/>
            <a:ext cx="8652933" cy="35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2038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Teams/Years for Which Napoli Appeared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6" y="778934"/>
            <a:ext cx="7718397" cy="37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664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145262</TotalTime>
  <Words>924</Words>
  <Application>Microsoft Macintosh PowerPoint</Application>
  <PresentationFormat>On-screen Show (16:9)</PresentationFormat>
  <Paragraphs>195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PowerPoint Presentation</vt:lpstr>
      <vt:lpstr>Comments Questions</vt:lpstr>
      <vt:lpstr>Projects</vt:lpstr>
      <vt:lpstr>Final Project</vt:lpstr>
      <vt:lpstr>Logical Data Model</vt:lpstr>
      <vt:lpstr>Standalone Neo4J Microservice</vt:lpstr>
      <vt:lpstr>Neo4J LOAD CSV</vt:lpstr>
      <vt:lpstr>Find Player with player_id ‘napolmi01’</vt:lpstr>
      <vt:lpstr>Find the Teams/Years for Which Napoli Appeared</vt:lpstr>
      <vt:lpstr>Final (Standalone) Project</vt:lpstr>
      <vt:lpstr>This is Where it Gets Freaky</vt:lpstr>
      <vt:lpstr>Original Big Picture</vt:lpstr>
      <vt:lpstr>Other Projects</vt:lpstr>
      <vt:lpstr>0th Project</vt:lpstr>
      <vt:lpstr>1st Project – Part 1</vt:lpstr>
      <vt:lpstr>Single Site</vt:lpstr>
      <vt:lpstr>Project 2 – Part 1</vt:lpstr>
      <vt:lpstr>Project 2 – Part 2</vt:lpstr>
      <vt:lpstr>Project 3 4 – Start/Expand Commerce Microservice</vt:lpstr>
      <vt:lpstr>Last Week’s Lecture – CAP and New Datamodels</vt:lpstr>
      <vt:lpstr>My View on Status</vt:lpstr>
      <vt:lpstr>Timetable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1959</cp:revision>
  <cp:lastPrinted>2017-12-04T17:46:49Z</cp:lastPrinted>
  <dcterms:created xsi:type="dcterms:W3CDTF">2013-01-02T09:04:46Z</dcterms:created>
  <dcterms:modified xsi:type="dcterms:W3CDTF">2017-12-04T18:22:57Z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