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</p:sldMasterIdLst>
  <p:notesMasterIdLst>
    <p:notesMasterId r:id="rId13"/>
  </p:notesMasterIdLst>
  <p:handoutMasterIdLst>
    <p:handoutMasterId r:id="rId14"/>
  </p:handoutMasterIdLst>
  <p:sldIdLst>
    <p:sldId id="672" r:id="rId7"/>
    <p:sldId id="674" r:id="rId8"/>
    <p:sldId id="675" r:id="rId9"/>
    <p:sldId id="673" r:id="rId10"/>
    <p:sldId id="676" r:id="rId11"/>
    <p:sldId id="677" r:id="rId1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672"/>
            <p14:sldId id="674"/>
            <p14:sldId id="675"/>
            <p14:sldId id="673"/>
            <p14:sldId id="676"/>
            <p14:sldId id="677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C4C4C4"/>
    <a:srgbClr val="ADADAD"/>
    <a:srgbClr val="FFFFFF"/>
    <a:srgbClr val="0085C3"/>
    <a:srgbClr val="D9D9D9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 autoAdjust="0"/>
    <p:restoredTop sz="93195" autoAdjust="0"/>
  </p:normalViewPr>
  <p:slideViewPr>
    <p:cSldViewPr snapToGrid="0">
      <p:cViewPr varScale="1">
        <p:scale>
          <a:sx n="145" d="100"/>
          <a:sy n="145" d="100"/>
        </p:scale>
        <p:origin x="12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12" y="1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9/28/18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807343"/>
            <a:ext cx="4214905" cy="318805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 smtClean="0"/>
              <a:t>COMS E6998 –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Microservices and Cloud Applications</a:t>
            </a:r>
            <a:b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800" i="1" dirty="0" smtClean="0"/>
              <a:t> Lecture 5: </a:t>
            </a:r>
            <a:r>
              <a:rPr lang="en-US" sz="800" i="1" dirty="0" err="1" smtClean="0"/>
              <a:t>Idempotency</a:t>
            </a:r>
            <a:r>
              <a:rPr lang="en-US" sz="800" i="1" dirty="0" smtClean="0"/>
              <a:t>, Conditional Execution, Orchestration, Pub/Sub, API GW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9/28/18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9/28/18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9/28/18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pplication" TargetMode="External"/><Relationship Id="rId4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Middleware#cite_note-MW-00-1" TargetMode="External"/><Relationship Id="rId6" Type="http://schemas.openxmlformats.org/officeDocument/2006/relationships/hyperlink" Target="https://en.wikipedia.org/wiki/Software_developer" TargetMode="External"/><Relationship Id="rId7" Type="http://schemas.openxmlformats.org/officeDocument/2006/relationships/hyperlink" Target="https://en.wikipedia.org/wiki/Input/output" TargetMode="Externa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pplication" TargetMode="External"/><Relationship Id="rId4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Middleware#cite_note-MW-00-1" TargetMode="External"/><Relationship Id="rId6" Type="http://schemas.openxmlformats.org/officeDocument/2006/relationships/hyperlink" Target="https://en.wikipedia.org/wiki/Software_developer" TargetMode="External"/><Relationship Id="rId7" Type="http://schemas.openxmlformats.org/officeDocument/2006/relationships/hyperlink" Target="https://en.wikipedia.org/wiki/Input/output" TargetMode="Externa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06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904" y="738805"/>
            <a:ext cx="8267140" cy="3545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“Middleware</a:t>
            </a:r>
            <a:r>
              <a:rPr lang="en-US" sz="1600" dirty="0"/>
              <a:t> is computer </a:t>
            </a:r>
            <a:r>
              <a:rPr lang="en-US" sz="1600" dirty="0">
                <a:hlinkClick r:id="rId2" tooltip="Software"/>
              </a:rPr>
              <a:t>software</a:t>
            </a:r>
            <a:r>
              <a:rPr lang="en-US" sz="1600" dirty="0"/>
              <a:t> that provides services to </a:t>
            </a:r>
            <a:r>
              <a:rPr lang="en-US" sz="1600" dirty="0">
                <a:hlinkClick r:id="rId3" tooltip="Software application"/>
              </a:rPr>
              <a:t>software applications</a:t>
            </a:r>
            <a:r>
              <a:rPr lang="en-US" sz="1600" dirty="0"/>
              <a:t> beyond those available from the </a:t>
            </a:r>
            <a:r>
              <a:rPr lang="en-US" sz="1600" dirty="0">
                <a:hlinkClick r:id="rId4" tooltip="Operating system"/>
              </a:rPr>
              <a:t>operating system</a:t>
            </a:r>
            <a:r>
              <a:rPr lang="en-US" sz="1600" dirty="0"/>
              <a:t>. It can be described as "software glue".</a:t>
            </a:r>
            <a:r>
              <a:rPr lang="en-US" sz="1600" baseline="30000" dirty="0">
                <a:hlinkClick r:id="rId5"/>
              </a:rPr>
              <a:t>[1]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Middleware makes it easier for </a:t>
            </a:r>
            <a:r>
              <a:rPr lang="en-US" sz="1600" dirty="0">
                <a:hlinkClick r:id="rId6" tooltip="Software developer"/>
              </a:rPr>
              <a:t>software developers</a:t>
            </a:r>
            <a:r>
              <a:rPr lang="en-US" sz="1600" dirty="0"/>
              <a:t> to implement communication and </a:t>
            </a:r>
            <a:r>
              <a:rPr lang="en-US" sz="1600" dirty="0">
                <a:hlinkClick r:id="rId7" tooltip="Input/output"/>
              </a:rPr>
              <a:t>input/output</a:t>
            </a:r>
            <a:r>
              <a:rPr lang="en-US" sz="1600" dirty="0"/>
              <a:t>, so they can focus on the specific purpose of their application</a:t>
            </a:r>
            <a:r>
              <a:rPr lang="en-US" sz="1600" dirty="0" smtClean="0"/>
              <a:t>.” (Wikipedia)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23" y="2582182"/>
            <a:ext cx="8861502" cy="20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090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904" y="738805"/>
            <a:ext cx="8267140" cy="3545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“Middleware</a:t>
            </a:r>
            <a:r>
              <a:rPr lang="en-US" sz="1600" dirty="0"/>
              <a:t> is computer </a:t>
            </a:r>
            <a:r>
              <a:rPr lang="en-US" sz="1600" dirty="0">
                <a:hlinkClick r:id="rId2" tooltip="Software"/>
              </a:rPr>
              <a:t>software</a:t>
            </a:r>
            <a:r>
              <a:rPr lang="en-US" sz="1600" dirty="0"/>
              <a:t> that provides services to </a:t>
            </a:r>
            <a:r>
              <a:rPr lang="en-US" sz="1600" dirty="0">
                <a:hlinkClick r:id="rId3" tooltip="Software application"/>
              </a:rPr>
              <a:t>software applications</a:t>
            </a:r>
            <a:r>
              <a:rPr lang="en-US" sz="1600" dirty="0"/>
              <a:t> beyond those available from the </a:t>
            </a:r>
            <a:r>
              <a:rPr lang="en-US" sz="1600" dirty="0">
                <a:hlinkClick r:id="rId4" tooltip="Operating system"/>
              </a:rPr>
              <a:t>operating system</a:t>
            </a:r>
            <a:r>
              <a:rPr lang="en-US" sz="1600" dirty="0"/>
              <a:t>. It can be described as "software glue".</a:t>
            </a:r>
            <a:r>
              <a:rPr lang="en-US" sz="1600" baseline="30000" dirty="0">
                <a:hlinkClick r:id="rId5"/>
              </a:rPr>
              <a:t>[1]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Middleware makes it easier for </a:t>
            </a:r>
            <a:r>
              <a:rPr lang="en-US" sz="1600" dirty="0">
                <a:hlinkClick r:id="rId6" tooltip="Software developer"/>
              </a:rPr>
              <a:t>software developers</a:t>
            </a:r>
            <a:r>
              <a:rPr lang="en-US" sz="1600" dirty="0"/>
              <a:t> to implement communication and </a:t>
            </a:r>
            <a:r>
              <a:rPr lang="en-US" sz="1600" dirty="0">
                <a:hlinkClick r:id="rId7" tooltip="Input/output"/>
              </a:rPr>
              <a:t>input/output</a:t>
            </a:r>
            <a:r>
              <a:rPr lang="en-US" sz="1600" dirty="0"/>
              <a:t>, so they can focus on the specific purpose of their application</a:t>
            </a:r>
            <a:r>
              <a:rPr lang="en-US" sz="1600" dirty="0" smtClean="0"/>
              <a:t>.” (Wikipedia)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23" y="2582182"/>
            <a:ext cx="8861502" cy="20210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4850" y="738805"/>
            <a:ext cx="7878037" cy="339335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Don’s definition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FFFF00"/>
                </a:solidFill>
              </a:rPr>
              <a:t>The is application specific logic.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FFFF00"/>
                </a:solidFill>
              </a:rPr>
              <a:t>Icky, complex stuff that all applications seems to need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Transactions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Security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e</a:t>
            </a:r>
            <a:r>
              <a:rPr lang="en-US" sz="1600" dirty="0" smtClean="0">
                <a:solidFill>
                  <a:srgbClr val="FFFF00"/>
                </a:solidFill>
              </a:rPr>
              <a:t>tc.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This is the middleware.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FFFF00"/>
                </a:solidFill>
              </a:rPr>
              <a:t>There are parts two middleware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What gets injected into the application code, often </a:t>
            </a:r>
            <a:r>
              <a:rPr lang="en-US" sz="1600" i="1" dirty="0" smtClean="0">
                <a:solidFill>
                  <a:srgbClr val="FFFF00"/>
                </a:solidFill>
              </a:rPr>
              <a:t>before</a:t>
            </a:r>
            <a:r>
              <a:rPr lang="en-US" sz="1600" dirty="0" smtClean="0">
                <a:solidFill>
                  <a:srgbClr val="FFFF00"/>
                </a:solidFill>
              </a:rPr>
              <a:t> and </a:t>
            </a:r>
            <a:r>
              <a:rPr lang="en-US" sz="1600" i="1" dirty="0" smtClean="0">
                <a:solidFill>
                  <a:srgbClr val="FFFF00"/>
                </a:solidFill>
              </a:rPr>
              <a:t>after</a:t>
            </a:r>
            <a:r>
              <a:rPr lang="en-US" sz="1600" dirty="0" smtClean="0">
                <a:solidFill>
                  <a:srgbClr val="FFFF00"/>
                </a:solidFill>
              </a:rPr>
              <a:t> processing.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The API or service implementing the function.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7247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3" y="706517"/>
            <a:ext cx="4995161" cy="2157582"/>
          </a:xfrm>
          <a:prstGeom prst="rect">
            <a:avLst/>
          </a:prstGeom>
        </p:spPr>
      </p:pic>
      <p:pic>
        <p:nvPicPr>
          <p:cNvPr id="2050" name="Picture 2" descr="https://www.packtpub.com/sites/default/files/Article-Images/6548_03_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78" y="2467662"/>
            <a:ext cx="4321827" cy="21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Express Express Example</a:t>
            </a:r>
            <a:endParaRPr lang="en-US" dirty="0"/>
          </a:p>
        </p:txBody>
      </p:sp>
      <p:pic>
        <p:nvPicPr>
          <p:cNvPr id="2052" name="Picture 4" descr="http://sdz-upload.s3.amazonaws.com/prod/upload/p2ch3_The%20middleware%20communicates%20with%20the%20settings%20via%20Connect%20-%20New%20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91" y="241222"/>
            <a:ext cx="1709440" cy="21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371298" y="1320868"/>
            <a:ext cx="6787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7766" y="7797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dirty="0" smtClean="0">
                <a:latin typeface="+mn-lt"/>
              </a:rPr>
              <a:t>Call local or</a:t>
            </a:r>
            <a:br>
              <a:rPr lang="en-US" sz="1100" dirty="0" smtClean="0">
                <a:latin typeface="+mn-lt"/>
              </a:rPr>
            </a:br>
            <a:r>
              <a:rPr lang="en-US" sz="1100" dirty="0" smtClean="0">
                <a:latin typeface="+mn-lt"/>
              </a:rPr>
              <a:t>cloud infrastructure</a:t>
            </a:r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 smtClean="0">
                <a:latin typeface="+mn-lt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184063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2" y="461658"/>
            <a:ext cx="7709210" cy="3129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Axis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590691"/>
            <a:ext cx="8267140" cy="996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before </a:t>
            </a:r>
            <a:r>
              <a:rPr lang="en-US" dirty="0" smtClean="0"/>
              <a:t>and </a:t>
            </a:r>
            <a:r>
              <a:rPr lang="en-US" i="1" dirty="0" smtClean="0"/>
              <a:t>after </a:t>
            </a:r>
            <a:r>
              <a:rPr lang="en-US" dirty="0" smtClean="0"/>
              <a:t>handlers/middleware interceptors</a:t>
            </a:r>
          </a:p>
          <a:p>
            <a:r>
              <a:rPr lang="en-US" i="1" dirty="0" smtClean="0"/>
              <a:t>May </a:t>
            </a:r>
            <a:r>
              <a:rPr lang="en-US" dirty="0" smtClean="0"/>
              <a:t>perform inline processing of request, e.g. validate signature and/or</a:t>
            </a:r>
          </a:p>
          <a:p>
            <a:r>
              <a:rPr lang="en-US" i="1" dirty="0" smtClean="0"/>
              <a:t>May </a:t>
            </a:r>
            <a:r>
              <a:rPr lang="en-US" dirty="0" smtClean="0"/>
              <a:t>call an external service API, e.g. logging, check an </a:t>
            </a:r>
            <a:r>
              <a:rPr lang="en-US" dirty="0" err="1" smtClean="0"/>
              <a:t>ETag</a:t>
            </a:r>
            <a:r>
              <a:rPr lang="en-US" dirty="0" smtClean="0"/>
              <a:t> in a ledger,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01960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19150"/>
            <a:ext cx="863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4650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142665</TotalTime>
  <Words>110</Words>
  <Application>Microsoft Macintosh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Arial</vt:lpstr>
      <vt:lpstr>Wingdings</vt:lpstr>
      <vt:lpstr>Dell_16x9_Template</vt:lpstr>
      <vt:lpstr>Dell_16x9_Template_5.10.11</vt:lpstr>
      <vt:lpstr>Dell Template 4x3</vt:lpstr>
      <vt:lpstr>Middleware</vt:lpstr>
      <vt:lpstr>Middleware</vt:lpstr>
      <vt:lpstr>Middleware</vt:lpstr>
      <vt:lpstr>Node Express Express Example</vt:lpstr>
      <vt:lpstr>Apache Axis Example</vt:lpstr>
      <vt:lpstr>Project 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1863</cp:revision>
  <cp:lastPrinted>2017-10-09T17:16:45Z</cp:lastPrinted>
  <dcterms:created xsi:type="dcterms:W3CDTF">2013-01-02T09:04:46Z</dcterms:created>
  <dcterms:modified xsi:type="dcterms:W3CDTF">2018-10-03T17:58:36Z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