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84" r:id="rId4"/>
    <p:sldId id="267" r:id="rId5"/>
    <p:sldId id="285" r:id="rId6"/>
    <p:sldId id="290" r:id="rId7"/>
    <p:sldId id="286" r:id="rId8"/>
    <p:sldId id="262" r:id="rId9"/>
    <p:sldId id="291" r:id="rId10"/>
    <p:sldId id="276" r:id="rId11"/>
    <p:sldId id="287" r:id="rId12"/>
    <p:sldId id="272" r:id="rId13"/>
    <p:sldId id="292" r:id="rId14"/>
    <p:sldId id="288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16" y="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83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23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03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08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99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1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5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60035" y="1623690"/>
            <a:ext cx="5637475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800" b="1" dirty="0">
                <a:solidFill>
                  <a:srgbClr val="1B4367"/>
                </a:solidFill>
                <a:cs typeface="+mn-ea"/>
                <a:sym typeface="+mn-lt"/>
              </a:rPr>
              <a:t>Co</a:t>
            </a:r>
            <a:r>
              <a:rPr lang="en-US" altLang="zh-Hans" sz="3800" b="1" dirty="0">
                <a:solidFill>
                  <a:srgbClr val="1B4367"/>
                </a:solidFill>
                <a:cs typeface="+mn-ea"/>
                <a:sym typeface="+mn-lt"/>
              </a:rPr>
              <a:t>mmunication</a:t>
            </a:r>
            <a:r>
              <a:rPr lang="zh-Hans" altLang="en-US" sz="38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3800" b="1" dirty="0">
                <a:solidFill>
                  <a:srgbClr val="1B4367"/>
                </a:solidFill>
                <a:cs typeface="+mn-ea"/>
                <a:sym typeface="+mn-lt"/>
              </a:rPr>
              <a:t>styles</a:t>
            </a:r>
            <a:endParaRPr lang="zh-CN" altLang="en-US" sz="3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25391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eaLnBrk="0" hangingPunct="0"/>
            <a:r>
              <a:rPr lang="en-US" altLang="zh-Han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Group</a:t>
            </a:r>
            <a:r>
              <a:rPr lang="zh-Han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Han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Han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Estonia</a:t>
            </a:r>
            <a:r>
              <a:rPr lang="zh-Han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  <a:r>
              <a:rPr lang="zh-Han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Han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2018.05.31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2951" y="2277715"/>
            <a:ext cx="5358765" cy="2923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r" eaLnBrk="0" latinLnBrk="0" hangingPunct="0"/>
            <a:r>
              <a:rPr lang="en-US" altLang="zh-Hans" sz="1450" dirty="0">
                <a:solidFill>
                  <a:srgbClr val="1B4367"/>
                </a:solidFill>
                <a:cs typeface="+mn-ea"/>
                <a:sym typeface="+mn-lt"/>
              </a:rPr>
              <a:t>Direct</a:t>
            </a:r>
            <a:r>
              <a:rPr lang="zh-Hans" altLang="en-US" sz="1450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450" dirty="0">
                <a:solidFill>
                  <a:srgbClr val="1B4367"/>
                </a:solidFill>
                <a:cs typeface="+mn-ea"/>
                <a:sym typeface="+mn-lt"/>
              </a:rPr>
              <a:t>and</a:t>
            </a:r>
            <a:r>
              <a:rPr lang="zh-Hans" altLang="en-US" sz="1450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450" dirty="0">
                <a:solidFill>
                  <a:srgbClr val="1B4367"/>
                </a:solidFill>
                <a:cs typeface="+mn-ea"/>
                <a:sym typeface="+mn-lt"/>
              </a:rPr>
              <a:t>Indirect</a:t>
            </a:r>
            <a:r>
              <a:rPr lang="zh-Hans" altLang="en-US" sz="1450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450" dirty="0">
                <a:solidFill>
                  <a:srgbClr val="1B4367"/>
                </a:solidFill>
                <a:cs typeface="+mn-ea"/>
                <a:sym typeface="+mn-lt"/>
              </a:rPr>
              <a:t>Styles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Analysis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09D143F-622C-F74D-82F3-FC665B8C5999}"/>
              </a:ext>
            </a:extLst>
          </p:cNvPr>
          <p:cNvSpPr txBox="1"/>
          <p:nvPr/>
        </p:nvSpPr>
        <p:spPr>
          <a:xfrm>
            <a:off x="709386" y="1057523"/>
            <a:ext cx="5413213" cy="1997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In China, people think that it’s often an inhuman compulsion to 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make a request directly, and it will break the relationship between 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people. While in America, people think that if someone needs help, 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he will make a request directly. And they also think that offering help 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when others don’t need it is treating them like children or incompetent 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workers.</a:t>
            </a:r>
            <a:r>
              <a:rPr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More examples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2930116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When facing compliment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C063058-E88E-1248-A7DC-C654E42388C5}"/>
              </a:ext>
            </a:extLst>
          </p:cNvPr>
          <p:cNvSpPr txBox="1"/>
          <p:nvPr/>
        </p:nvSpPr>
        <p:spPr>
          <a:xfrm>
            <a:off x="709386" y="1033669"/>
            <a:ext cx="6626045" cy="2321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Americans directly express their delight in the verbal response to compliments. 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Women are not embarrassed by men’s praise of their looks, but accept and thank them. 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Because they don’t think it’s rude. 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But in China, to avoid the suspicion of “complacency and arrogance”, people often use 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negative statements to show modesty.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B68A5F-0183-BC49-B85E-6DC31C778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69" y="2961364"/>
            <a:ext cx="2094672" cy="2094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5" y="309785"/>
            <a:ext cx="4951943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When refu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sing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a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request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or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an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invitation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C063058-E88E-1248-A7DC-C654E42388C5}"/>
              </a:ext>
            </a:extLst>
          </p:cNvPr>
          <p:cNvSpPr txBox="1"/>
          <p:nvPr/>
        </p:nvSpPr>
        <p:spPr>
          <a:xfrm>
            <a:off x="709386" y="1033669"/>
            <a:ext cx="5280356" cy="1028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nstead of saying no, the Chinese often find some excuse in order to 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maintain the other side’s “face”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think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refuse</a:t>
            </a:r>
            <a:b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people’s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relationship.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2F0246-E64A-5040-81AB-5A6CB333107F}"/>
              </a:ext>
            </a:extLst>
          </p:cNvPr>
          <p:cNvSpPr txBox="1"/>
          <p:nvPr/>
        </p:nvSpPr>
        <p:spPr>
          <a:xfrm>
            <a:off x="709385" y="2379284"/>
            <a:ext cx="5126147" cy="1028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While in America, people always think that it’s an ho</a:t>
            </a:r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esty behavior 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 they express their thoughts directly.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0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322000" cy="35754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  <a:cs typeface="+mn-ea"/>
                <a:sym typeface="+mn-lt"/>
              </a:rPr>
              <a:t>Definition</a:t>
            </a:r>
            <a:r>
              <a:rPr lang="zh-Hans" altLang="en-US" sz="15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Hans" sz="1500" dirty="0">
                <a:solidFill>
                  <a:schemeClr val="bg1"/>
                </a:solidFill>
                <a:cs typeface="+mn-ea"/>
                <a:sym typeface="+mn-lt"/>
              </a:rPr>
              <a:t>of</a:t>
            </a:r>
            <a:r>
              <a:rPr lang="zh-Hans" altLang="en-US" sz="15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Hans" sz="1500" dirty="0">
                <a:solidFill>
                  <a:schemeClr val="bg1"/>
                </a:solidFill>
                <a:cs typeface="+mn-ea"/>
                <a:sym typeface="+mn-lt"/>
              </a:rPr>
              <a:t>each</a:t>
            </a:r>
            <a:r>
              <a:rPr lang="zh-Hans" altLang="en-US" sz="15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Hans" sz="1500" dirty="0">
                <a:solidFill>
                  <a:schemeClr val="bg1"/>
                </a:solidFill>
                <a:cs typeface="+mn-ea"/>
                <a:sym typeface="+mn-lt"/>
              </a:rPr>
              <a:t>style</a:t>
            </a:r>
            <a:endParaRPr lang="zh-CN" altLang="en-US" sz="1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1" y="2094697"/>
            <a:ext cx="2322000" cy="35754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  <a:cs typeface="+mn-ea"/>
                <a:sym typeface="+mn-lt"/>
              </a:rPr>
              <a:t>Feature</a:t>
            </a:r>
            <a:r>
              <a:rPr lang="zh-Hans" altLang="en-US" sz="15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Hans" sz="1500" dirty="0">
                <a:solidFill>
                  <a:schemeClr val="bg1"/>
                </a:solidFill>
                <a:cs typeface="+mn-ea"/>
                <a:sym typeface="+mn-lt"/>
              </a:rPr>
              <a:t>of</a:t>
            </a:r>
            <a:r>
              <a:rPr lang="zh-Hans" altLang="en-US" sz="15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Hans" sz="1500" dirty="0">
                <a:solidFill>
                  <a:schemeClr val="bg1"/>
                </a:solidFill>
                <a:cs typeface="+mn-ea"/>
                <a:sym typeface="+mn-lt"/>
              </a:rPr>
              <a:t>each</a:t>
            </a:r>
            <a:r>
              <a:rPr lang="zh-Hans" altLang="en-US" sz="15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Hans" sz="1500" dirty="0">
                <a:solidFill>
                  <a:schemeClr val="bg1"/>
                </a:solidFill>
                <a:cs typeface="+mn-ea"/>
                <a:sym typeface="+mn-lt"/>
              </a:rPr>
              <a:t>style</a:t>
            </a:r>
            <a:endParaRPr lang="zh-CN" altLang="en-US" sz="1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1" y="2812241"/>
            <a:ext cx="2322000" cy="35754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  <a:cs typeface="+mn-ea"/>
                <a:sym typeface="+mn-lt"/>
              </a:rPr>
              <a:t>Example</a:t>
            </a:r>
            <a:r>
              <a:rPr lang="zh-Hans" altLang="en-US" sz="15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Hans" sz="1500" dirty="0">
                <a:solidFill>
                  <a:schemeClr val="bg1"/>
                </a:solidFill>
                <a:cs typeface="+mn-ea"/>
                <a:sym typeface="+mn-lt"/>
              </a:rPr>
              <a:t>in</a:t>
            </a:r>
            <a:r>
              <a:rPr lang="zh-Hans" altLang="en-US" sz="15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Hans" sz="1500" dirty="0">
                <a:solidFill>
                  <a:schemeClr val="bg1"/>
                </a:solidFill>
                <a:cs typeface="+mn-ea"/>
                <a:sym typeface="+mn-lt"/>
              </a:rPr>
              <a:t>textbook</a:t>
            </a:r>
            <a:endParaRPr lang="zh-CN" altLang="en-US" sz="1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1" y="3529785"/>
            <a:ext cx="2322000" cy="35754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  <a:cs typeface="+mn-ea"/>
                <a:sym typeface="+mn-lt"/>
              </a:rPr>
              <a:t>More</a:t>
            </a:r>
            <a:r>
              <a:rPr lang="zh-Hans" altLang="en-US" sz="15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Hans" sz="1500" dirty="0">
                <a:solidFill>
                  <a:schemeClr val="bg1"/>
                </a:solidFill>
                <a:cs typeface="+mn-ea"/>
                <a:sym typeface="+mn-lt"/>
              </a:rPr>
              <a:t>examples</a:t>
            </a:r>
            <a:endParaRPr lang="zh-CN" altLang="en-US" sz="1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Definition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Direct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verbal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style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42BC58-55B1-D144-B3C6-BF9709D6C3DB}"/>
              </a:ext>
            </a:extLst>
          </p:cNvPr>
          <p:cNvSpPr txBox="1"/>
          <p:nvPr/>
        </p:nvSpPr>
        <p:spPr>
          <a:xfrm>
            <a:off x="709386" y="791323"/>
            <a:ext cx="5450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communicator will express his thought directly and avoid ambiguity.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15">
            <a:extLst>
              <a:ext uri="{FF2B5EF4-FFF2-40B4-BE49-F238E27FC236}">
                <a16:creationId xmlns:a16="http://schemas.microsoft.com/office/drawing/2014/main" id="{8F866FFD-B06F-574E-A636-4ECB4B13FB1A}"/>
              </a:ext>
            </a:extLst>
          </p:cNvPr>
          <p:cNvSpPr txBox="1"/>
          <p:nvPr/>
        </p:nvSpPr>
        <p:spPr>
          <a:xfrm>
            <a:off x="709386" y="1963195"/>
            <a:ext cx="23598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Indirect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verbal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style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5">
            <a:extLst>
              <a:ext uri="{FF2B5EF4-FFF2-40B4-BE49-F238E27FC236}">
                <a16:creationId xmlns:a16="http://schemas.microsoft.com/office/drawing/2014/main" id="{DCC296D7-E040-8A47-B007-19E02E6E9F29}"/>
              </a:ext>
            </a:extLst>
          </p:cNvPr>
          <p:cNvCxnSpPr/>
          <p:nvPr/>
        </p:nvCxnSpPr>
        <p:spPr>
          <a:xfrm>
            <a:off x="774478" y="231082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4BAF63F-BCC0-0342-82F8-9C6512D7DF34}"/>
              </a:ext>
            </a:extLst>
          </p:cNvPr>
          <p:cNvSpPr txBox="1"/>
          <p:nvPr/>
        </p:nvSpPr>
        <p:spPr>
          <a:xfrm>
            <a:off x="709386" y="2438726"/>
            <a:ext cx="5369483" cy="1351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 verbal communication, the communicator refers to the recipient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some shared background information, and relies on the recipient’s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inferential capability, so as to communicate more information than the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actual words.</a:t>
            </a:r>
            <a:r>
              <a:rPr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F</a:t>
            </a:r>
            <a:r>
              <a:rPr lang="en-US" altLang="zh-Hans" sz="3400" b="1" dirty="0">
                <a:solidFill>
                  <a:srgbClr val="1B4367"/>
                </a:solidFill>
                <a:cs typeface="+mn-ea"/>
                <a:sym typeface="+mn-lt"/>
              </a:rPr>
              <a:t>eatures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Direct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verbal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style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42BC58-55B1-D144-B3C6-BF9709D6C3DB}"/>
              </a:ext>
            </a:extLst>
          </p:cNvPr>
          <p:cNvSpPr txBox="1"/>
          <p:nvPr/>
        </p:nvSpPr>
        <p:spPr>
          <a:xfrm>
            <a:off x="709386" y="791323"/>
            <a:ext cx="5850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 the direct verbal style, statements clearly reveal the speaker’s intentions.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15">
            <a:extLst>
              <a:ext uri="{FF2B5EF4-FFF2-40B4-BE49-F238E27FC236}">
                <a16:creationId xmlns:a16="http://schemas.microsoft.com/office/drawing/2014/main" id="{8F866FFD-B06F-574E-A636-4ECB4B13FB1A}"/>
              </a:ext>
            </a:extLst>
          </p:cNvPr>
          <p:cNvSpPr txBox="1"/>
          <p:nvPr/>
        </p:nvSpPr>
        <p:spPr>
          <a:xfrm>
            <a:off x="709386" y="2877595"/>
            <a:ext cx="23598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Indirect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verbal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style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5">
            <a:extLst>
              <a:ext uri="{FF2B5EF4-FFF2-40B4-BE49-F238E27FC236}">
                <a16:creationId xmlns:a16="http://schemas.microsoft.com/office/drawing/2014/main" id="{DCC296D7-E040-8A47-B007-19E02E6E9F29}"/>
              </a:ext>
            </a:extLst>
          </p:cNvPr>
          <p:cNvCxnSpPr/>
          <p:nvPr/>
        </p:nvCxnSpPr>
        <p:spPr>
          <a:xfrm>
            <a:off x="774478" y="322522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4BAF63F-BCC0-0342-82F8-9C6512D7DF34}"/>
              </a:ext>
            </a:extLst>
          </p:cNvPr>
          <p:cNvSpPr txBox="1"/>
          <p:nvPr/>
        </p:nvSpPr>
        <p:spPr>
          <a:xfrm>
            <a:off x="709386" y="3353126"/>
            <a:ext cx="8305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 the indirect verbal style, on the other hand, verbal statements tend to hide the speaker’s actual intentions.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1F7ABB-FE19-BE43-B927-F97584F84220}"/>
              </a:ext>
            </a:extLst>
          </p:cNvPr>
          <p:cNvSpPr txBox="1"/>
          <p:nvPr/>
        </p:nvSpPr>
        <p:spPr>
          <a:xfrm>
            <a:off x="709386" y="1459214"/>
            <a:ext cx="28436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“Well, what’s on your mind?”</a:t>
            </a:r>
          </a:p>
          <a:p>
            <a:pPr lvl="0"/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“Please get down to the business.”</a:t>
            </a:r>
          </a:p>
          <a:p>
            <a:pPr lvl="0"/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altLang="zh-Han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“Let’s get to the point…”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2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1940118" y="2709756"/>
            <a:ext cx="52478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E</a:t>
            </a:r>
            <a:r>
              <a:rPr lang="en-US" altLang="zh-Hans" sz="3400" b="1" dirty="0">
                <a:solidFill>
                  <a:srgbClr val="1B4367"/>
                </a:solidFill>
                <a:cs typeface="+mn-ea"/>
                <a:sym typeface="+mn-lt"/>
              </a:rPr>
              <a:t>xamples</a:t>
            </a:r>
            <a:r>
              <a:rPr lang="zh-Hans" altLang="en-US" sz="34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3400" b="1" dirty="0">
                <a:solidFill>
                  <a:srgbClr val="1B4367"/>
                </a:solidFill>
                <a:cs typeface="+mn-ea"/>
                <a:sym typeface="+mn-lt"/>
              </a:rPr>
              <a:t>in</a:t>
            </a:r>
            <a:r>
              <a:rPr lang="zh-Hans" altLang="en-US" sz="34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3400" b="1" dirty="0">
                <a:solidFill>
                  <a:srgbClr val="1B4367"/>
                </a:solidFill>
                <a:cs typeface="+mn-ea"/>
                <a:sym typeface="+mn-lt"/>
              </a:rPr>
              <a:t>textbook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merican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version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8A4A4CB-B711-C54F-84A5-3E8FD42BDB9A}"/>
              </a:ext>
            </a:extLst>
          </p:cNvPr>
          <p:cNvSpPr txBox="1"/>
          <p:nvPr/>
        </p:nvSpPr>
        <p:spPr>
          <a:xfrm>
            <a:off x="774478" y="1001864"/>
            <a:ext cx="544950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</a:t>
            </a:r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merican</a:t>
            </a:r>
            <a:r>
              <a:rPr kumimoji="1" lang="zh-Han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women:</a:t>
            </a:r>
            <a:r>
              <a:rPr kumimoji="1" lang="zh-Han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We’re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going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New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York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this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weekend.</a:t>
            </a:r>
          </a:p>
          <a:p>
            <a:endParaRPr kumimoji="1" lang="en-US" altLang="zh-CN" b="1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American</a:t>
            </a:r>
            <a:r>
              <a:rPr kumimoji="1" lang="zh-Han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man:</a:t>
            </a:r>
            <a:r>
              <a:rPr kumimoji="1" lang="zh-Han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What’s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fun!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wish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were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going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you.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How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long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b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</a:b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you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going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there?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[He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thinks: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“If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she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wants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ride,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she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will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ask.”]</a:t>
            </a:r>
          </a:p>
          <a:p>
            <a:endParaRPr kumimoji="1" lang="en-US" altLang="zh-Han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American</a:t>
            </a:r>
            <a:r>
              <a:rPr kumimoji="1" lang="zh-Hans" alt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women:</a:t>
            </a:r>
            <a:r>
              <a:rPr kumimoji="1" lang="zh-Hans" alt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Five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days.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By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way,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may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need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ride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b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</a:b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airport. Do you think you can take us?</a:t>
            </a:r>
          </a:p>
          <a:p>
            <a:endParaRPr kumimoji="1" lang="en-US" altLang="zh-Han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American man: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Sure. What time?</a:t>
            </a:r>
          </a:p>
          <a:p>
            <a:endParaRPr kumimoji="1" lang="en-US" altLang="zh-Han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American women: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1:30p.m. this coming Sunday.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Chinese</a:t>
            </a:r>
            <a:r>
              <a:rPr lang="zh-Hans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Hans" sz="1700" b="1" dirty="0">
                <a:solidFill>
                  <a:srgbClr val="1B4367"/>
                </a:solidFill>
                <a:cs typeface="+mn-ea"/>
                <a:sym typeface="+mn-lt"/>
              </a:rPr>
              <a:t>version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8A4A4CB-B711-C54F-84A5-3E8FD42BDB9A}"/>
              </a:ext>
            </a:extLst>
          </p:cNvPr>
          <p:cNvSpPr txBox="1"/>
          <p:nvPr/>
        </p:nvSpPr>
        <p:spPr>
          <a:xfrm>
            <a:off x="774478" y="1001864"/>
            <a:ext cx="51431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Chinese</a:t>
            </a:r>
            <a:r>
              <a:rPr kumimoji="1" lang="zh-Han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women:</a:t>
            </a:r>
            <a:r>
              <a:rPr kumimoji="1" lang="zh-Han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We’re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going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New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York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this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weekend.</a:t>
            </a:r>
          </a:p>
          <a:p>
            <a:endParaRPr kumimoji="1" lang="en-US" altLang="zh-CN" b="1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Chinese</a:t>
            </a:r>
            <a:r>
              <a:rPr kumimoji="1" lang="zh-Han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man:</a:t>
            </a:r>
            <a:r>
              <a:rPr kumimoji="1" lang="zh-Han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What’s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fun!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wish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were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going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kumimoji="1"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you.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How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long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b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</a:b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you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going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there?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endParaRPr kumimoji="1" lang="en-US" altLang="zh-Han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endParaRPr kumimoji="1" lang="en-US" altLang="zh-Han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Chinese</a:t>
            </a:r>
            <a:r>
              <a:rPr kumimoji="1" lang="zh-Hans" alt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women:</a:t>
            </a:r>
            <a:r>
              <a:rPr kumimoji="1" lang="zh-Hans" altLang="en-U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Five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days.</a:t>
            </a:r>
            <a:r>
              <a:rPr kumimoji="1" lang="zh-Hans" alt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[She thinks: “I hope he’ll offer me a ride </a:t>
            </a:r>
            <a:b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</a:b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 the airport.”]</a:t>
            </a:r>
          </a:p>
          <a:p>
            <a:endParaRPr kumimoji="1" lang="en-US" altLang="zh-Han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Chinese man: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[He thinks: “She may want me to give her a ride.”] Do </a:t>
            </a:r>
            <a:b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</a:b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you need a ride to the airport? I’ll take you.</a:t>
            </a:r>
          </a:p>
          <a:p>
            <a:endParaRPr kumimoji="1" lang="en-US" altLang="zh-Han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kumimoji="1" lang="en-US" altLang="zh-Hans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Chinese women: </a:t>
            </a:r>
            <a:r>
              <a:rPr kumimoji="1" lang="en-US" altLang="zh-Han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 you sure it’s not too much trouble?</a:t>
            </a:r>
          </a:p>
          <a:p>
            <a:endParaRPr kumimoji="1" lang="en-US" altLang="zh-CN" b="1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kumimoji="1" lang="en-US" altLang="zh-CN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Chinese man: </a:t>
            </a:r>
            <a:r>
              <a:rPr kumimoji="1" lang="en-US" altLang="zh-CN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It’s no trouble at all.</a:t>
            </a:r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4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300</Words>
  <Application>Microsoft Macintosh PowerPoint</Application>
  <PresentationFormat>全屏显示(16:9)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Microsoft Office 用户</cp:lastModifiedBy>
  <cp:revision>67</cp:revision>
  <dcterms:created xsi:type="dcterms:W3CDTF">2016-05-20T12:59:00Z</dcterms:created>
  <dcterms:modified xsi:type="dcterms:W3CDTF">2018-05-30T09:42:55Z</dcterms:modified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