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8" r:id="rId1"/>
  </p:sldMasterIdLst>
  <p:notesMasterIdLst>
    <p:notesMasterId r:id="rId28"/>
  </p:notesMasterIdLst>
  <p:sldIdLst>
    <p:sldId id="256" r:id="rId2"/>
    <p:sldId id="257" r:id="rId3"/>
    <p:sldId id="286" r:id="rId4"/>
    <p:sldId id="305" r:id="rId5"/>
    <p:sldId id="317" r:id="rId6"/>
    <p:sldId id="320" r:id="rId7"/>
    <p:sldId id="325" r:id="rId8"/>
    <p:sldId id="326" r:id="rId9"/>
    <p:sldId id="327" r:id="rId10"/>
    <p:sldId id="328" r:id="rId11"/>
    <p:sldId id="322" r:id="rId12"/>
    <p:sldId id="331" r:id="rId13"/>
    <p:sldId id="330" r:id="rId14"/>
    <p:sldId id="329" r:id="rId15"/>
    <p:sldId id="319" r:id="rId16"/>
    <p:sldId id="323" r:id="rId17"/>
    <p:sldId id="324" r:id="rId18"/>
    <p:sldId id="332" r:id="rId19"/>
    <p:sldId id="333" r:id="rId20"/>
    <p:sldId id="334" r:id="rId21"/>
    <p:sldId id="336" r:id="rId22"/>
    <p:sldId id="339" r:id="rId23"/>
    <p:sldId id="338" r:id="rId24"/>
    <p:sldId id="337" r:id="rId25"/>
    <p:sldId id="335" r:id="rId26"/>
    <p:sldId id="284" r:id="rId27"/>
  </p:sldIdLst>
  <p:sldSz cx="9144000" cy="5143500" type="screen16x9"/>
  <p:notesSz cx="6858000" cy="9144000"/>
  <p:embeddedFontLst>
    <p:embeddedFont>
      <p:font typeface="Cambria" panose="02040503050406030204" pitchFamily="18" charset="0"/>
      <p:regular r:id="rId29"/>
      <p:bold r:id="rId30"/>
      <p:italic r:id="rId31"/>
      <p:boldItalic r:id="rId32"/>
    </p:embeddedFont>
    <p:embeddedFont>
      <p:font typeface="Cambria Math" panose="02040503050406030204" pitchFamily="18" charset="0"/>
      <p:regular r:id="rId33"/>
    </p:embeddedFont>
    <p:embeddedFont>
      <p:font typeface="Montserrat Light" panose="00000400000000000000" pitchFamily="2" charset="0"/>
      <p:regular r:id="rId34"/>
      <p:bold r:id="rId35"/>
      <p:italic r:id="rId36"/>
      <p:boldItalic r:id="rId37"/>
    </p:embeddedFont>
    <p:embeddedFont>
      <p:font typeface="Poppins" panose="00000500000000000000" pitchFamily="2" charset="0"/>
      <p:regular r:id="rId38"/>
      <p:bold r:id="rId39"/>
      <p:italic r:id="rId40"/>
      <p:boldItalic r:id="rId4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51313"/>
    <a:srgbClr val="03B1CE"/>
    <a:srgbClr val="4C4C4C"/>
    <a:srgbClr val="5A0507"/>
    <a:srgbClr val="E6E6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BF59317-13B5-42E7-8DD2-5F889680578C}">
  <a:tblStyle styleId="{1BF59317-13B5-42E7-8DD2-5F889680578C}"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929F9F4-4A8F-4326-A1B4-22849713DDAB}" styleName="Dark Style 1 - Accent 4">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4"/>
          </a:solidFill>
        </a:fill>
      </a:tcStyle>
    </a:wholeTbl>
    <a:band1H>
      <a:tcStyle>
        <a:tcBdr/>
        <a:fill>
          <a:solidFill>
            <a:schemeClr val="accent4">
              <a:shade val="60000"/>
            </a:schemeClr>
          </a:solidFill>
        </a:fill>
      </a:tcStyle>
    </a:band1H>
    <a:band1V>
      <a:tcStyle>
        <a:tcBdr/>
        <a:fill>
          <a:solidFill>
            <a:schemeClr val="accent4">
              <a:shade val="60000"/>
            </a:schemeClr>
          </a:solidFill>
        </a:fill>
      </a:tcStyle>
    </a:band1V>
    <a:lastCol>
      <a:tcTxStyle b="on"/>
      <a:tcStyle>
        <a:tcBdr>
          <a:left>
            <a:ln w="25400" cmpd="sng">
              <a:solidFill>
                <a:schemeClr val="lt1"/>
              </a:solidFill>
            </a:ln>
          </a:left>
        </a:tcBdr>
        <a:fill>
          <a:solidFill>
            <a:schemeClr val="accent4">
              <a:shade val="60000"/>
            </a:schemeClr>
          </a:solidFill>
        </a:fill>
      </a:tcStyle>
    </a:lastCol>
    <a:firstCol>
      <a:tcTxStyle b="on"/>
      <a:tcStyle>
        <a:tcBdr>
          <a:right>
            <a:ln w="25400" cmpd="sng">
              <a:solidFill>
                <a:schemeClr val="lt1"/>
              </a:solidFill>
            </a:ln>
          </a:right>
        </a:tcBdr>
        <a:fill>
          <a:solidFill>
            <a:schemeClr val="accent4">
              <a:shade val="60000"/>
            </a:schemeClr>
          </a:solidFill>
        </a:fill>
      </a:tcStyle>
    </a:firstCol>
    <a:lastRow>
      <a:tcTxStyle b="on"/>
      <a:tcStyle>
        <a:tcBdr>
          <a:top>
            <a:ln w="25400" cmpd="sng">
              <a:solidFill>
                <a:schemeClr val="lt1"/>
              </a:solidFill>
            </a:ln>
          </a:top>
        </a:tcBdr>
        <a:fill>
          <a:solidFill>
            <a:schemeClr val="accent4">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7CE84F3-28C3-443E-9E96-99CF82512B78}" styleName="Dark Style 1 - Accent 2">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2"/>
          </a:solidFill>
        </a:fill>
      </a:tcStyle>
    </a:wholeTbl>
    <a:band1H>
      <a:tcStyle>
        <a:tcBdr/>
        <a:fill>
          <a:solidFill>
            <a:schemeClr val="accent2">
              <a:shade val="60000"/>
            </a:schemeClr>
          </a:solidFill>
        </a:fill>
      </a:tcStyle>
    </a:band1H>
    <a:band1V>
      <a:tcStyle>
        <a:tcBdr/>
        <a:fill>
          <a:solidFill>
            <a:schemeClr val="accent2">
              <a:shade val="60000"/>
            </a:schemeClr>
          </a:solidFill>
        </a:fill>
      </a:tcStyle>
    </a:band1V>
    <a:lastCol>
      <a:tcTxStyle b="on"/>
      <a:tcStyle>
        <a:tcBdr>
          <a:left>
            <a:ln w="25400" cmpd="sng">
              <a:solidFill>
                <a:schemeClr val="lt1"/>
              </a:solidFill>
            </a:ln>
          </a:left>
        </a:tcBdr>
        <a:fill>
          <a:solidFill>
            <a:schemeClr val="accent2">
              <a:shade val="60000"/>
            </a:schemeClr>
          </a:solidFill>
        </a:fill>
      </a:tcStyle>
    </a:lastCol>
    <a:firstCol>
      <a:tcTxStyle b="on"/>
      <a:tcStyle>
        <a:tcBdr>
          <a:right>
            <a:ln w="25400" cmpd="sng">
              <a:solidFill>
                <a:schemeClr val="lt1"/>
              </a:solidFill>
            </a:ln>
          </a:right>
        </a:tcBdr>
        <a:fill>
          <a:solidFill>
            <a:schemeClr val="accent2">
              <a:shade val="60000"/>
            </a:schemeClr>
          </a:solidFill>
        </a:fill>
      </a:tcStyle>
    </a:firstCol>
    <a:lastRow>
      <a:tcTxStyle b="on"/>
      <a:tcStyle>
        <a:tcBdr>
          <a:top>
            <a:ln w="25400" cmpd="sng">
              <a:solidFill>
                <a:schemeClr val="lt1"/>
              </a:solidFill>
            </a:ln>
          </a:top>
        </a:tcBdr>
        <a:fill>
          <a:solidFill>
            <a:schemeClr val="accent2">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75" autoAdjust="0"/>
    <p:restoredTop sz="96616" autoAdjust="0"/>
  </p:normalViewPr>
  <p:slideViewPr>
    <p:cSldViewPr snapToGrid="0">
      <p:cViewPr varScale="1">
        <p:scale>
          <a:sx n="102" d="100"/>
          <a:sy n="102" d="100"/>
        </p:scale>
        <p:origin x="734" y="58"/>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1.fntdata"/><Relationship Id="rId21" Type="http://schemas.openxmlformats.org/officeDocument/2006/relationships/slide" Target="slides/slide20.xml"/><Relationship Id="rId34" Type="http://schemas.openxmlformats.org/officeDocument/2006/relationships/font" Target="fonts/font6.fntdata"/><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font" Target="fonts/font1.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4.fntdata"/><Relationship Id="rId37" Type="http://schemas.openxmlformats.org/officeDocument/2006/relationships/font" Target="fonts/font9.fntdata"/><Relationship Id="rId40" Type="http://schemas.openxmlformats.org/officeDocument/2006/relationships/font" Target="fonts/font12.fntdata"/><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36" Type="http://schemas.openxmlformats.org/officeDocument/2006/relationships/font" Target="fonts/font8.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3.fntdata"/><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2.fntdata"/><Relationship Id="rId35" Type="http://schemas.openxmlformats.org/officeDocument/2006/relationships/font" Target="fonts/font7.fntdata"/><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5.fntdata"/><Relationship Id="rId38" Type="http://schemas.openxmlformats.org/officeDocument/2006/relationships/font" Target="fonts/font10.fntdata"/><Relationship Id="rId20" Type="http://schemas.openxmlformats.org/officeDocument/2006/relationships/slide" Target="slides/slide19.xml"/><Relationship Id="rId41" Type="http://schemas.openxmlformats.org/officeDocument/2006/relationships/font" Target="fonts/font13.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9" name="Google Shape;309;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A9A0C3BA-DDEB-FC1D-8D16-31A506BEE89C}"/>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A48A02DD-0AD5-E386-F04F-82100277230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63E25900-4670-E732-359D-984DBC1EBDD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448413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0BA2F04-7CD0-A1E3-1A63-D1E33F3B1480}"/>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FB3A3C66-008C-E6BB-0CD5-56BBCB85AFF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904505F4-C95C-B54D-FDEB-40DF04ECB4E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4407780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720EF952-628F-6515-BF69-A91D0C8D25A8}"/>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8EDEBE1C-A6D4-E056-0109-4917C71FECF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9132A099-B957-DA9E-8DB7-4982A5B310B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432286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079E66D3-49EE-D353-BBA5-59568804DDE5}"/>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5480F01B-ECD5-0338-21CA-D04E34339B4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EC48CAEB-1E79-472E-6FF7-A9963017F18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1217027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A0AC063D-C973-8F9C-73F1-69A11A8EC176}"/>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9DAFC904-8F02-CD77-342B-17129806206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58EAE022-5AD3-0949-C1DF-E9B88177A72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138212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B1678D3A-2F99-352B-87D8-7E92A2906CF1}"/>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5D0C6740-E09E-7CF7-F43D-78045194047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3FA76D30-BDC1-B4DD-D614-5DAAEAE9E46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944208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C249CC82-D6F6-650D-FADC-4B4F41A3DB04}"/>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18F6A794-15E4-0DAE-425B-43247E21AF7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33C0CC1B-1B22-7EE2-C5D7-DA99CAF111D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309529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B4C43D12-5985-9316-04BE-B8F99651507F}"/>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8BB2C653-0546-EC57-E7AF-BC7D3E63BC9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AFA992F4-0585-8A10-7CF8-2D0D3B4A292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855541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6D49177-72F6-F90E-E1DC-47D41262635E}"/>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D14673E6-163A-3089-98E1-E3EA3CB9AB5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65935410-3EE3-D461-1228-D249B381BFE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434250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78087719-A6AD-5D9F-FE9C-467667A2B978}"/>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88E4A115-D67A-5FAE-2809-995668C9AF2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3CBA3513-60B2-611A-5AAE-EB1ECF11729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7068542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lang="en-US" baseline="0"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0BA0268-FD85-F44B-8728-57787CC18D71}"/>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9C29C42C-354A-A736-DF5D-3D3A67862F6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505EC7C9-9AAF-B689-8F49-B72313A0FDF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267745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F4623107-1838-5A0F-577E-0C143BABA6F8}"/>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3A74798C-0F9C-D9B7-4C14-FD7CEBD7F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DD108322-F4CA-BCA1-B811-1B242257FB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https://www.rapidtables.com/convert/number/decimal-to-binary.html?x=13</a:t>
            </a:r>
            <a:endParaRPr dirty="0"/>
          </a:p>
        </p:txBody>
      </p:sp>
    </p:spTree>
    <p:extLst>
      <p:ext uri="{BB962C8B-B14F-4D97-AF65-F5344CB8AC3E}">
        <p14:creationId xmlns:p14="http://schemas.microsoft.com/office/powerpoint/2010/main" val="23988120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285E609F-25A0-B9C9-EB39-D54B317F303A}"/>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B5B33FFE-F9BB-040F-4E23-C146D74C6A0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51F4DC57-F424-E855-3CD4-64A2879404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https://www.rapidtables.com/convert/number/binary-to-decimal.html?x=1101</a:t>
            </a:r>
            <a:endParaRPr dirty="0"/>
          </a:p>
        </p:txBody>
      </p:sp>
    </p:spTree>
    <p:extLst>
      <p:ext uri="{BB962C8B-B14F-4D97-AF65-F5344CB8AC3E}">
        <p14:creationId xmlns:p14="http://schemas.microsoft.com/office/powerpoint/2010/main" val="30342705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8C0870B-E5D2-4374-7392-4452778F5AF6}"/>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659449FB-9460-48D8-A5C8-951340C43C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6DBBF91A-7162-2745-C387-84DDCA3D826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dirty="0"/>
              <a:t>Divide by 16, record remainders.</a:t>
            </a:r>
          </a:p>
          <a:p>
            <a:r>
              <a:rPr lang="en-US" dirty="0"/>
              <a:t>Digits above 9 → A–F.</a:t>
            </a:r>
          </a:p>
          <a:p>
            <a:r>
              <a:rPr lang="en-US" dirty="0"/>
              <a:t>Read remainders in reverse order.</a:t>
            </a:r>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endParaRPr lang="en-US" dirty="0"/>
          </a:p>
          <a:p>
            <a:pPr marL="0" lvl="0" indent="0" algn="l" rtl="0">
              <a:spcBef>
                <a:spcPts val="0"/>
              </a:spcBef>
              <a:spcAft>
                <a:spcPts val="0"/>
              </a:spcAft>
              <a:buNone/>
            </a:pPr>
            <a:r>
              <a:rPr lang="en-US" dirty="0"/>
              <a:t>https://www.rapidtables.com/convert/number/decimal-to-hex.html?x=47</a:t>
            </a:r>
            <a:endParaRPr dirty="0"/>
          </a:p>
        </p:txBody>
      </p:sp>
    </p:spTree>
    <p:extLst>
      <p:ext uri="{BB962C8B-B14F-4D97-AF65-F5344CB8AC3E}">
        <p14:creationId xmlns:p14="http://schemas.microsoft.com/office/powerpoint/2010/main" val="81064369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CFD60846-3246-460B-5DE8-AB84F4262911}"/>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47567CB7-2781-73F8-1A7D-426198277BB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F8254E23-BF33-4447-C78F-E0BA583B996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https://www.rapidtables.com/convert/number/hex-to-decimal.html?x=2F</a:t>
            </a:r>
            <a:endParaRPr dirty="0"/>
          </a:p>
        </p:txBody>
      </p:sp>
    </p:spTree>
    <p:extLst>
      <p:ext uri="{BB962C8B-B14F-4D97-AF65-F5344CB8AC3E}">
        <p14:creationId xmlns:p14="http://schemas.microsoft.com/office/powerpoint/2010/main" val="78522817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A65623BF-396E-E9B7-0B8B-9E304FC813AD}"/>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1B7E71F9-2493-9BAB-D11C-669FFFE6579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4EE8B0E0-DA3C-A253-1565-F169DA0460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538488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p:cNvGrpSpPr/>
        <p:nvPr/>
      </p:nvGrpSpPr>
      <p:grpSpPr>
        <a:xfrm>
          <a:off x="0" y="0"/>
          <a:ext cx="0" cy="0"/>
          <a:chOff x="0" y="0"/>
          <a:chExt cx="0" cy="0"/>
        </a:xfrm>
      </p:grpSpPr>
      <p:sp>
        <p:nvSpPr>
          <p:cNvPr id="313" name="Google Shape;313;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134192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166890B-AA54-E2D9-6C4E-0D4AB676035B}"/>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1C99734C-E867-D199-B499-B2C601E87CE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36EDD364-A749-519E-D44A-8BDB9B44A28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0" i="0" u="none" strike="noStrike" cap="none" dirty="0">
                <a:solidFill>
                  <a:srgbClr val="000000"/>
                </a:solidFill>
                <a:effectLst/>
                <a:latin typeface="Arial"/>
                <a:ea typeface="Arial"/>
                <a:cs typeface="Arial"/>
                <a:sym typeface="Arial"/>
              </a:rPr>
              <a:t>Just as humans need a common language to communicate with each other, we also need specific languages to communicate with computers. For example, if two people speak different languages, such as Hindi and Telugu, they can use a common language like English to understand each other. In the same way, programming languages serve as the medium through which humans communicate instructions to computers.</a:t>
            </a:r>
          </a:p>
          <a:p>
            <a:r>
              <a:rPr lang="en-US" sz="1100" b="0" i="0" u="none" strike="noStrike" cap="none" dirty="0">
                <a:solidFill>
                  <a:srgbClr val="000000"/>
                </a:solidFill>
                <a:effectLst/>
                <a:latin typeface="Arial"/>
                <a:ea typeface="Arial"/>
                <a:cs typeface="Arial"/>
                <a:sym typeface="Arial"/>
              </a:rPr>
              <a:t>A programming language is a set of instructions written in a specific syntax to perform defined tasks. These languages are used to develop applications such as desktop software, operating systems, websites, and mobile applications.</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3508079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4C45525-7684-39A8-40D0-0232FC2BF233}"/>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FB5A997B-1EEF-DD6B-743B-6F0D50CCEEB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B7EDC13E-7563-ED5D-78C4-78D22A88E6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r>
              <a:rPr lang="en-US" sz="1100" b="1" i="0" u="none" strike="noStrike" cap="none" dirty="0">
                <a:solidFill>
                  <a:srgbClr val="000000"/>
                </a:solidFill>
                <a:effectLst/>
                <a:latin typeface="Arial"/>
                <a:ea typeface="Arial"/>
                <a:cs typeface="Arial"/>
                <a:sym typeface="Arial"/>
              </a:rPr>
              <a:t>Types of Programming Languages</a:t>
            </a:r>
          </a:p>
          <a:p>
            <a:r>
              <a:rPr lang="en-US" sz="1100" b="0" i="0" u="none" strike="noStrike" cap="none" dirty="0">
                <a:solidFill>
                  <a:srgbClr val="000000"/>
                </a:solidFill>
                <a:effectLst/>
                <a:latin typeface="Arial"/>
                <a:ea typeface="Arial"/>
                <a:cs typeface="Arial"/>
                <a:sym typeface="Arial"/>
              </a:rPr>
              <a:t>Programming languages are broadly classified into three categories:</a:t>
            </a:r>
          </a:p>
          <a:p>
            <a:r>
              <a:rPr lang="en-US" sz="1100" b="0" i="0" u="none" strike="noStrike" cap="none" dirty="0">
                <a:solidFill>
                  <a:srgbClr val="000000"/>
                </a:solidFill>
                <a:effectLst/>
                <a:latin typeface="Arial"/>
                <a:ea typeface="Arial"/>
                <a:cs typeface="Arial"/>
                <a:sym typeface="Arial"/>
              </a:rPr>
              <a:t>1. Low-level languages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2. High-level languages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3. Middle-level languages</a:t>
            </a:r>
          </a:p>
          <a:p>
            <a:r>
              <a:rPr lang="en-US" sz="1100" b="1" i="0" u="none" strike="noStrike" cap="none" dirty="0">
                <a:solidFill>
                  <a:srgbClr val="000000"/>
                </a:solidFill>
                <a:effectLst/>
                <a:latin typeface="Arial"/>
                <a:ea typeface="Arial"/>
                <a:cs typeface="Arial"/>
                <a:sym typeface="Arial"/>
              </a:rPr>
              <a:t>Low-level Languages</a:t>
            </a:r>
          </a:p>
          <a:p>
            <a:r>
              <a:rPr lang="en-US" sz="1100" b="0" i="0" u="none" strike="noStrike" cap="none" dirty="0">
                <a:solidFill>
                  <a:srgbClr val="000000"/>
                </a:solidFill>
                <a:effectLst/>
                <a:latin typeface="Arial"/>
                <a:ea typeface="Arial"/>
                <a:cs typeface="Arial"/>
                <a:sym typeface="Arial"/>
              </a:rPr>
              <a:t>Low-level languages are machine-dependent and closely related to hardware. They work directly with binary numbers (0s and 1s), making them fast and efficient for execution by processors. Programs written in low-level languages can run without the need for compilers or interpreters.</a:t>
            </a:r>
          </a:p>
          <a:p>
            <a:r>
              <a:rPr lang="en-US" sz="1100" b="0" i="0" u="none" strike="noStrike" cap="none" dirty="0">
                <a:solidFill>
                  <a:srgbClr val="000000"/>
                </a:solidFill>
                <a:effectLst/>
                <a:latin typeface="Arial"/>
                <a:ea typeface="Arial"/>
                <a:cs typeface="Arial"/>
                <a:sym typeface="Arial"/>
              </a:rPr>
              <a:t>Low-level languages are divided into two categories:</a:t>
            </a:r>
          </a:p>
          <a:p>
            <a:r>
              <a:rPr lang="en-US" sz="1100" b="0" i="0" u="none" strike="noStrike" cap="none" dirty="0">
                <a:solidFill>
                  <a:srgbClr val="000000"/>
                </a:solidFill>
                <a:effectLst/>
                <a:latin typeface="Arial"/>
                <a:ea typeface="Arial"/>
                <a:cs typeface="Arial"/>
                <a:sym typeface="Arial"/>
              </a:rPr>
              <a:t>1) Machine Language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Also known as machine code or object code.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Written in binary (or sometimes hexadecimal), which is directly understood by computers.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Very difficult for humans to read and write.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Does not require a translator, since computers can execute it directly.</a:t>
            </a:r>
          </a:p>
          <a:p>
            <a:r>
              <a:rPr lang="en-US" sz="1100" b="0" i="0" u="none" strike="noStrike" cap="none" dirty="0">
                <a:solidFill>
                  <a:srgbClr val="000000"/>
                </a:solidFill>
                <a:effectLst/>
                <a:latin typeface="Arial"/>
                <a:ea typeface="Arial"/>
                <a:cs typeface="Arial"/>
                <a:sym typeface="Arial"/>
              </a:rPr>
              <a:t>2) Assembly Language</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Designed for specific processors.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Represents instructions in symbolic and more human-readable form.</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Requires an assembler to translate assembly code into machine code.</a:t>
            </a:r>
          </a:p>
          <a:p>
            <a:r>
              <a:rPr lang="en-US" sz="1100" b="1" i="0" u="none" strike="noStrike" cap="none" dirty="0">
                <a:solidFill>
                  <a:srgbClr val="000000"/>
                </a:solidFill>
                <a:effectLst/>
                <a:latin typeface="Arial"/>
                <a:ea typeface="Arial"/>
                <a:cs typeface="Arial"/>
                <a:sym typeface="Arial"/>
              </a:rPr>
              <a:t>High-level Programming Languages</a:t>
            </a:r>
          </a:p>
          <a:p>
            <a:r>
              <a:rPr lang="en-US" sz="1100" b="0" i="0" u="none" strike="noStrike" cap="none" dirty="0">
                <a:solidFill>
                  <a:srgbClr val="000000"/>
                </a:solidFill>
                <a:effectLst/>
                <a:latin typeface="Arial"/>
                <a:ea typeface="Arial"/>
                <a:cs typeface="Arial"/>
                <a:sym typeface="Arial"/>
              </a:rPr>
              <a:t>High-level programming languages (HLL) are designed to be user-friendly and closer to human languages. They require a compiler or interpreter to translate instructions into machine language so that the computer can execute them. Examples include Python, Java, JavaScript, PHP, C#, and C++.</a:t>
            </a:r>
          </a:p>
          <a:p>
            <a:r>
              <a:rPr lang="en-US" sz="1100" b="0" i="0" u="none" strike="noStrike" cap="none" dirty="0">
                <a:solidFill>
                  <a:srgbClr val="000000"/>
                </a:solidFill>
                <a:effectLst/>
                <a:latin typeface="Arial"/>
                <a:ea typeface="Arial"/>
                <a:cs typeface="Arial"/>
                <a:sym typeface="Arial"/>
              </a:rPr>
              <a:t>High-level languages can be categorized into three types:</a:t>
            </a:r>
          </a:p>
          <a:p>
            <a:r>
              <a:rPr lang="en-US" sz="1100" b="0" i="0" u="none" strike="noStrike" cap="none" dirty="0">
                <a:solidFill>
                  <a:srgbClr val="000000"/>
                </a:solidFill>
                <a:effectLst/>
                <a:latin typeface="Arial"/>
                <a:ea typeface="Arial"/>
                <a:cs typeface="Arial"/>
                <a:sym typeface="Arial"/>
              </a:rPr>
              <a:t>1) Procedural-Oriented Programming Languages (POP)</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Derived from structured programming and based on procedure calls.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Programs are divided into small modules called routines or functions.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Examples: C, FORTRAN, BASIC, Pascal.</a:t>
            </a:r>
          </a:p>
          <a:p>
            <a:r>
              <a:rPr lang="en-US" sz="1100" b="0" i="0" u="none" strike="noStrike" cap="none" dirty="0">
                <a:solidFill>
                  <a:srgbClr val="000000"/>
                </a:solidFill>
                <a:effectLst/>
                <a:latin typeface="Arial"/>
                <a:ea typeface="Arial"/>
                <a:cs typeface="Arial"/>
                <a:sym typeface="Arial"/>
              </a:rPr>
              <a:t>2) Object-Oriented Programming Languages (OOP)</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Based on the concept of objects.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Programs are divided into objects that represent real-world entities.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Supports features like inheritance, polymorphism, and abstraction.</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Examples: C++, Java, Python, C#.</a:t>
            </a:r>
          </a:p>
          <a:p>
            <a:r>
              <a:rPr lang="en-US" sz="1100" b="0" i="0" u="none" strike="noStrike" cap="none" dirty="0">
                <a:solidFill>
                  <a:srgbClr val="000000"/>
                </a:solidFill>
                <a:effectLst/>
                <a:latin typeface="Arial"/>
                <a:ea typeface="Arial"/>
                <a:cs typeface="Arial"/>
                <a:sym typeface="Arial"/>
              </a:rPr>
              <a:t>3) Natural Language Processing (NLP)-based Languages</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These are not traditional programming languages but allow computers to process and understand human languages like English or German.</a:t>
            </a:r>
            <a:br>
              <a:rPr lang="en-US" sz="1100" b="0" i="0" u="none" strike="noStrike" cap="none" dirty="0">
                <a:solidFill>
                  <a:srgbClr val="000000"/>
                </a:solidFill>
                <a:effectLst/>
                <a:latin typeface="Arial"/>
                <a:ea typeface="Arial"/>
                <a:cs typeface="Arial"/>
                <a:sym typeface="Arial"/>
              </a:rPr>
            </a:br>
            <a:r>
              <a:rPr lang="en-US" sz="1100" b="0" i="0" u="none" strike="noStrike" cap="none" dirty="0">
                <a:solidFill>
                  <a:srgbClr val="000000"/>
                </a:solidFill>
                <a:effectLst/>
                <a:latin typeface="Arial"/>
                <a:ea typeface="Arial"/>
                <a:cs typeface="Arial"/>
                <a:sym typeface="Arial"/>
              </a:rPr>
              <a:t>- Used in artificial intelligence and machine learning applications.</a:t>
            </a:r>
          </a:p>
          <a:p>
            <a:r>
              <a:rPr lang="en-US" sz="1100" b="1" i="0" u="none" strike="noStrike" cap="none" dirty="0">
                <a:solidFill>
                  <a:srgbClr val="000000"/>
                </a:solidFill>
                <a:effectLst/>
                <a:latin typeface="Arial"/>
                <a:ea typeface="Arial"/>
                <a:cs typeface="Arial"/>
                <a:sym typeface="Arial"/>
              </a:rPr>
              <a:t>Middle-level Programming Languages</a:t>
            </a:r>
          </a:p>
          <a:p>
            <a:r>
              <a:rPr lang="en-US" sz="1100" b="0" i="0" u="none" strike="noStrike" cap="none" dirty="0">
                <a:solidFill>
                  <a:srgbClr val="000000"/>
                </a:solidFill>
                <a:effectLst/>
                <a:latin typeface="Arial"/>
                <a:ea typeface="Arial"/>
                <a:cs typeface="Arial"/>
                <a:sym typeface="Arial"/>
              </a:rPr>
              <a:t>Middle-level programming languages lie between low-level and high-level languages. They combine the efficiency of low-level programming with the user-friendliness of high-level programming. These languages allow programmers to write code that interacts with hardware as well as perform complex software development tasks.</a:t>
            </a:r>
          </a:p>
          <a:p>
            <a:r>
              <a:rPr lang="en-US" sz="1100" b="0" i="0" u="none" strike="noStrike" cap="none" dirty="0">
                <a:solidFill>
                  <a:srgbClr val="000000"/>
                </a:solidFill>
                <a:effectLst/>
                <a:latin typeface="Arial"/>
                <a:ea typeface="Arial"/>
                <a:cs typeface="Arial"/>
                <a:sym typeface="Arial"/>
              </a:rPr>
              <a:t>Examples: C, C++.</a:t>
            </a:r>
          </a:p>
          <a:p>
            <a:pPr marL="0" lvl="0" indent="0" algn="l" rtl="0">
              <a:spcBef>
                <a:spcPts val="0"/>
              </a:spcBef>
              <a:spcAft>
                <a:spcPts val="0"/>
              </a:spcAft>
              <a:buNone/>
            </a:pPr>
            <a:endParaRPr dirty="0"/>
          </a:p>
        </p:txBody>
      </p:sp>
    </p:spTree>
    <p:extLst>
      <p:ext uri="{BB962C8B-B14F-4D97-AF65-F5344CB8AC3E}">
        <p14:creationId xmlns:p14="http://schemas.microsoft.com/office/powerpoint/2010/main" val="22574056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FEC57EB1-8292-906D-FA29-8016866DFEA1}"/>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EBB6EE86-C7DA-BAEA-219E-C1EAAFA2CEC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E21F5DEF-B7B9-71DA-12DB-F9F5D18509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7999748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145826F4-2A61-D5CF-5F71-585823B91E69}"/>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FDD89C4E-8560-45C0-EAC7-3A613EEE97F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1001EDE5-0CA1-E169-F858-4C85DE6F58F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24712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E1FF9E5A-9A2D-6493-5029-DDC70D23D58E}"/>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A3F97859-AD41-586D-8A26-E631D86EE00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05E54D5B-700D-CD52-292D-7DD99E2EBB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440170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2">
          <a:extLst>
            <a:ext uri="{FF2B5EF4-FFF2-40B4-BE49-F238E27FC236}">
              <a16:creationId xmlns:a16="http://schemas.microsoft.com/office/drawing/2014/main" id="{529AED24-D0D9-A487-D806-2EB56F3E61E4}"/>
            </a:ext>
          </a:extLst>
        </p:cNvPr>
        <p:cNvGrpSpPr/>
        <p:nvPr/>
      </p:nvGrpSpPr>
      <p:grpSpPr>
        <a:xfrm>
          <a:off x="0" y="0"/>
          <a:ext cx="0" cy="0"/>
          <a:chOff x="0" y="0"/>
          <a:chExt cx="0" cy="0"/>
        </a:xfrm>
      </p:grpSpPr>
      <p:sp>
        <p:nvSpPr>
          <p:cNvPr id="313" name="Google Shape;313;g3606f1c2d_30:notes">
            <a:extLst>
              <a:ext uri="{FF2B5EF4-FFF2-40B4-BE49-F238E27FC236}">
                <a16:creationId xmlns:a16="http://schemas.microsoft.com/office/drawing/2014/main" id="{3C395E0D-7395-E881-227B-4111FBB01C1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4" name="Google Shape;314;g3606f1c2d_30:notes">
            <a:extLst>
              <a:ext uri="{FF2B5EF4-FFF2-40B4-BE49-F238E27FC236}">
                <a16:creationId xmlns:a16="http://schemas.microsoft.com/office/drawing/2014/main" id="{E9E1C813-3C84-D543-9B76-3EECFB55BE6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448286634"/>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spTree>
      <p:nvGrpSpPr>
        <p:cNvPr id="1" name="Shape 9"/>
        <p:cNvGrpSpPr/>
        <p:nvPr/>
      </p:nvGrpSpPr>
      <p:grpSpPr>
        <a:xfrm>
          <a:off x="0" y="0"/>
          <a:ext cx="0" cy="0"/>
          <a:chOff x="0" y="0"/>
          <a:chExt cx="0" cy="0"/>
        </a:xfrm>
      </p:grpSpPr>
      <p:grpSp>
        <p:nvGrpSpPr>
          <p:cNvPr id="10" name="Google Shape;10;p2"/>
          <p:cNvGrpSpPr/>
          <p:nvPr/>
        </p:nvGrpSpPr>
        <p:grpSpPr>
          <a:xfrm flipH="1">
            <a:off x="912725" y="0"/>
            <a:ext cx="8231275" cy="4331550"/>
            <a:chOff x="0" y="0"/>
            <a:chExt cx="8231275" cy="4331550"/>
          </a:xfrm>
        </p:grpSpPr>
        <p:pic>
          <p:nvPicPr>
            <p:cNvPr id="11" name="Google Shape;11;p2"/>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12" name="Google Shape;12;p2"/>
            <p:cNvGrpSpPr/>
            <p:nvPr/>
          </p:nvGrpSpPr>
          <p:grpSpPr>
            <a:xfrm>
              <a:off x="0" y="2747250"/>
              <a:ext cx="3429750" cy="896675"/>
              <a:chOff x="0" y="0"/>
              <a:chExt cx="3429750" cy="896675"/>
            </a:xfrm>
          </p:grpSpPr>
          <p:pic>
            <p:nvPicPr>
              <p:cNvPr id="13" name="Google Shape;13;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 name="Google Shape;14;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5" name="Google Shape;15;p2"/>
            <p:cNvGrpSpPr/>
            <p:nvPr/>
          </p:nvGrpSpPr>
          <p:grpSpPr>
            <a:xfrm>
              <a:off x="685975" y="2061250"/>
              <a:ext cx="3429750" cy="896675"/>
              <a:chOff x="0" y="0"/>
              <a:chExt cx="3429750" cy="896675"/>
            </a:xfrm>
          </p:grpSpPr>
          <p:pic>
            <p:nvPicPr>
              <p:cNvPr id="16" name="Google Shape;16;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7" name="Google Shape;17;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18" name="Google Shape;18;p2"/>
            <p:cNvGrpSpPr/>
            <p:nvPr/>
          </p:nvGrpSpPr>
          <p:grpSpPr>
            <a:xfrm>
              <a:off x="0" y="1373625"/>
              <a:ext cx="3429750" cy="896675"/>
              <a:chOff x="0" y="0"/>
              <a:chExt cx="3429750" cy="896675"/>
            </a:xfrm>
          </p:grpSpPr>
          <p:pic>
            <p:nvPicPr>
              <p:cNvPr id="19" name="Google Shape;19;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0" name="Google Shape;20;p2"/>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21" name="Google Shape;21;p2"/>
            <p:cNvGrpSpPr/>
            <p:nvPr/>
          </p:nvGrpSpPr>
          <p:grpSpPr>
            <a:xfrm>
              <a:off x="685975" y="687625"/>
              <a:ext cx="7545300" cy="896675"/>
              <a:chOff x="0" y="0"/>
              <a:chExt cx="7545300" cy="896675"/>
            </a:xfrm>
          </p:grpSpPr>
          <p:pic>
            <p:nvPicPr>
              <p:cNvPr id="22" name="Google Shape;22;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3" name="Google Shape;23;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4" name="Google Shape;2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25" name="Google Shape;2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26" name="Google Shape;26;p2"/>
            <p:cNvGrpSpPr/>
            <p:nvPr/>
          </p:nvGrpSpPr>
          <p:grpSpPr>
            <a:xfrm>
              <a:off x="0" y="0"/>
              <a:ext cx="7545300" cy="896675"/>
              <a:chOff x="0" y="0"/>
              <a:chExt cx="7545300" cy="896675"/>
            </a:xfrm>
          </p:grpSpPr>
          <p:pic>
            <p:nvPicPr>
              <p:cNvPr id="27" name="Google Shape;27;p2"/>
              <p:cNvPicPr preferRelativeResize="0"/>
              <p:nvPr/>
            </p:nvPicPr>
            <p:blipFill>
              <a:blip r:embed="rId2">
                <a:alphaModFix/>
              </a:blip>
              <a:stretch>
                <a:fillRect/>
              </a:stretch>
            </p:blipFill>
            <p:spPr>
              <a:xfrm>
                <a:off x="0" y="0"/>
                <a:ext cx="1371975" cy="896675"/>
              </a:xfrm>
              <a:prstGeom prst="rect">
                <a:avLst/>
              </a:prstGeom>
              <a:noFill/>
              <a:ln>
                <a:noFill/>
              </a:ln>
            </p:spPr>
          </p:pic>
          <p:pic>
            <p:nvPicPr>
              <p:cNvPr id="28" name="Google Shape;28;p2"/>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29" name="Google Shape;29;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0" name="Google Shape;30;p2"/>
              <p:cNvPicPr preferRelativeResize="0"/>
              <p:nvPr/>
            </p:nvPicPr>
            <p:blipFill>
              <a:blip r:embed="rId2">
                <a:alphaModFix/>
              </a:blip>
              <a:stretch>
                <a:fillRect/>
              </a:stretch>
            </p:blipFill>
            <p:spPr>
              <a:xfrm>
                <a:off x="6173325" y="0"/>
                <a:ext cx="1371975" cy="896675"/>
              </a:xfrm>
              <a:prstGeom prst="rect">
                <a:avLst/>
              </a:prstGeom>
              <a:noFill/>
              <a:ln>
                <a:noFill/>
              </a:ln>
            </p:spPr>
          </p:pic>
        </p:grpSp>
      </p:grpSp>
      <p:sp>
        <p:nvSpPr>
          <p:cNvPr id="31" name="Google Shape;31;p2"/>
          <p:cNvSpPr txBox="1">
            <a:spLocks noGrp="1"/>
          </p:cNvSpPr>
          <p:nvPr>
            <p:ph type="ctrTitle"/>
          </p:nvPr>
        </p:nvSpPr>
        <p:spPr>
          <a:xfrm>
            <a:off x="2027622" y="1953315"/>
            <a:ext cx="5073300" cy="1159800"/>
          </a:xfrm>
          <a:prstGeom prst="rect">
            <a:avLst/>
          </a:prstGeom>
        </p:spPr>
        <p:txBody>
          <a:bodyPr spcFirstLastPara="1" wrap="square" lIns="0" tIns="0" rIns="0" bIns="0"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32" name="Google Shape;32;p2"/>
          <p:cNvGrpSpPr/>
          <p:nvPr/>
        </p:nvGrpSpPr>
        <p:grpSpPr>
          <a:xfrm flipH="1">
            <a:off x="0" y="3088098"/>
            <a:ext cx="4115725" cy="2270300"/>
            <a:chOff x="4115550" y="2061250"/>
            <a:chExt cx="4115725" cy="2270300"/>
          </a:xfrm>
        </p:grpSpPr>
        <p:grpSp>
          <p:nvGrpSpPr>
            <p:cNvPr id="33" name="Google Shape;33;p2"/>
            <p:cNvGrpSpPr/>
            <p:nvPr/>
          </p:nvGrpSpPr>
          <p:grpSpPr>
            <a:xfrm>
              <a:off x="4801525" y="3434875"/>
              <a:ext cx="3429750" cy="896675"/>
              <a:chOff x="4115550" y="0"/>
              <a:chExt cx="3429750" cy="896675"/>
            </a:xfrm>
          </p:grpSpPr>
          <p:pic>
            <p:nvPicPr>
              <p:cNvPr id="34" name="Google Shape;34;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5" name="Google Shape;35;p2"/>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36" name="Google Shape;36;p2"/>
            <p:cNvGrpSpPr/>
            <p:nvPr/>
          </p:nvGrpSpPr>
          <p:grpSpPr>
            <a:xfrm>
              <a:off x="4115550" y="2747250"/>
              <a:ext cx="3429750" cy="896675"/>
              <a:chOff x="4115550" y="0"/>
              <a:chExt cx="3429750" cy="896675"/>
            </a:xfrm>
          </p:grpSpPr>
          <p:pic>
            <p:nvPicPr>
              <p:cNvPr id="37" name="Google Shape;37;p2"/>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38" name="Google Shape;38;p2"/>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39" name="Google Shape;39;p2"/>
            <p:cNvPicPr preferRelativeResize="0"/>
            <p:nvPr/>
          </p:nvPicPr>
          <p:blipFill>
            <a:blip r:embed="rId2">
              <a:alphaModFix/>
            </a:blip>
            <a:stretch>
              <a:fillRect/>
            </a:stretch>
          </p:blipFill>
          <p:spPr>
            <a:xfrm>
              <a:off x="6859300" y="2061250"/>
              <a:ext cx="1371975" cy="896675"/>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ubtitle">
  <p:cSld name="TITLE_1">
    <p:spTree>
      <p:nvGrpSpPr>
        <p:cNvPr id="1" name="Shape 40"/>
        <p:cNvGrpSpPr/>
        <p:nvPr/>
      </p:nvGrpSpPr>
      <p:grpSpPr>
        <a:xfrm>
          <a:off x="0" y="0"/>
          <a:ext cx="0" cy="0"/>
          <a:chOff x="0" y="0"/>
          <a:chExt cx="0" cy="0"/>
        </a:xfrm>
      </p:grpSpPr>
      <p:grpSp>
        <p:nvGrpSpPr>
          <p:cNvPr id="41" name="Google Shape;41;p3"/>
          <p:cNvGrpSpPr/>
          <p:nvPr/>
        </p:nvGrpSpPr>
        <p:grpSpPr>
          <a:xfrm flipH="1">
            <a:off x="912725" y="0"/>
            <a:ext cx="8231275" cy="4331550"/>
            <a:chOff x="0" y="0"/>
            <a:chExt cx="8231275" cy="4331550"/>
          </a:xfrm>
        </p:grpSpPr>
        <p:pic>
          <p:nvPicPr>
            <p:cNvPr id="42" name="Google Shape;42;p3"/>
            <p:cNvPicPr preferRelativeResize="0"/>
            <p:nvPr/>
          </p:nvPicPr>
          <p:blipFill>
            <a:blip r:embed="rId2">
              <a:alphaModFix/>
            </a:blip>
            <a:stretch>
              <a:fillRect/>
            </a:stretch>
          </p:blipFill>
          <p:spPr>
            <a:xfrm>
              <a:off x="685975" y="3434875"/>
              <a:ext cx="1371975" cy="896675"/>
            </a:xfrm>
            <a:prstGeom prst="rect">
              <a:avLst/>
            </a:prstGeom>
            <a:noFill/>
            <a:ln>
              <a:noFill/>
            </a:ln>
          </p:spPr>
        </p:pic>
        <p:grpSp>
          <p:nvGrpSpPr>
            <p:cNvPr id="43" name="Google Shape;43;p3"/>
            <p:cNvGrpSpPr/>
            <p:nvPr/>
          </p:nvGrpSpPr>
          <p:grpSpPr>
            <a:xfrm>
              <a:off x="0" y="2747250"/>
              <a:ext cx="3429750" cy="896675"/>
              <a:chOff x="0" y="0"/>
              <a:chExt cx="3429750" cy="896675"/>
            </a:xfrm>
          </p:grpSpPr>
          <p:pic>
            <p:nvPicPr>
              <p:cNvPr id="44" name="Google Shape;44;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5" name="Google Shape;45;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6" name="Google Shape;46;p3"/>
            <p:cNvGrpSpPr/>
            <p:nvPr/>
          </p:nvGrpSpPr>
          <p:grpSpPr>
            <a:xfrm>
              <a:off x="685975" y="2061250"/>
              <a:ext cx="3429750" cy="896675"/>
              <a:chOff x="0" y="0"/>
              <a:chExt cx="3429750" cy="896675"/>
            </a:xfrm>
          </p:grpSpPr>
          <p:pic>
            <p:nvPicPr>
              <p:cNvPr id="47" name="Google Shape;47;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48" name="Google Shape;48;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49" name="Google Shape;49;p3"/>
            <p:cNvGrpSpPr/>
            <p:nvPr/>
          </p:nvGrpSpPr>
          <p:grpSpPr>
            <a:xfrm>
              <a:off x="0" y="1373625"/>
              <a:ext cx="3429750" cy="896675"/>
              <a:chOff x="0" y="0"/>
              <a:chExt cx="3429750" cy="896675"/>
            </a:xfrm>
          </p:grpSpPr>
          <p:pic>
            <p:nvPicPr>
              <p:cNvPr id="50" name="Google Shape;50;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1" name="Google Shape;51;p3"/>
              <p:cNvPicPr preferRelativeResize="0"/>
              <p:nvPr/>
            </p:nvPicPr>
            <p:blipFill>
              <a:blip r:embed="rId2">
                <a:alphaModFix/>
              </a:blip>
              <a:stretch>
                <a:fillRect/>
              </a:stretch>
            </p:blipFill>
            <p:spPr>
              <a:xfrm>
                <a:off x="2057775" y="0"/>
                <a:ext cx="1371975" cy="896675"/>
              </a:xfrm>
              <a:prstGeom prst="rect">
                <a:avLst/>
              </a:prstGeom>
              <a:noFill/>
              <a:ln>
                <a:noFill/>
              </a:ln>
            </p:spPr>
          </p:pic>
        </p:grpSp>
        <p:grpSp>
          <p:nvGrpSpPr>
            <p:cNvPr id="52" name="Google Shape;52;p3"/>
            <p:cNvGrpSpPr/>
            <p:nvPr/>
          </p:nvGrpSpPr>
          <p:grpSpPr>
            <a:xfrm>
              <a:off x="685975" y="687625"/>
              <a:ext cx="7545300" cy="896675"/>
              <a:chOff x="0" y="0"/>
              <a:chExt cx="7545300" cy="896675"/>
            </a:xfrm>
          </p:grpSpPr>
          <p:pic>
            <p:nvPicPr>
              <p:cNvPr id="53" name="Google Shape;53;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4" name="Google Shape;54;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55" name="Google Shape;55;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56" name="Google Shape;56;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57" name="Google Shape;57;p3"/>
            <p:cNvGrpSpPr/>
            <p:nvPr/>
          </p:nvGrpSpPr>
          <p:grpSpPr>
            <a:xfrm>
              <a:off x="0" y="0"/>
              <a:ext cx="7545300" cy="896675"/>
              <a:chOff x="0" y="0"/>
              <a:chExt cx="7545300" cy="896675"/>
            </a:xfrm>
          </p:grpSpPr>
          <p:pic>
            <p:nvPicPr>
              <p:cNvPr id="58" name="Google Shape;58;p3"/>
              <p:cNvPicPr preferRelativeResize="0"/>
              <p:nvPr/>
            </p:nvPicPr>
            <p:blipFill>
              <a:blip r:embed="rId2">
                <a:alphaModFix/>
              </a:blip>
              <a:stretch>
                <a:fillRect/>
              </a:stretch>
            </p:blipFill>
            <p:spPr>
              <a:xfrm>
                <a:off x="0" y="0"/>
                <a:ext cx="1371975" cy="896675"/>
              </a:xfrm>
              <a:prstGeom prst="rect">
                <a:avLst/>
              </a:prstGeom>
              <a:noFill/>
              <a:ln>
                <a:noFill/>
              </a:ln>
            </p:spPr>
          </p:pic>
          <p:pic>
            <p:nvPicPr>
              <p:cNvPr id="59" name="Google Shape;59;p3"/>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60" name="Google Shape;60;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1" name="Google Shape;61;p3"/>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62" name="Google Shape;62;p3"/>
          <p:cNvGrpSpPr/>
          <p:nvPr/>
        </p:nvGrpSpPr>
        <p:grpSpPr>
          <a:xfrm flipH="1">
            <a:off x="0" y="3088098"/>
            <a:ext cx="4115725" cy="2270300"/>
            <a:chOff x="4115550" y="2061250"/>
            <a:chExt cx="4115725" cy="2270300"/>
          </a:xfrm>
        </p:grpSpPr>
        <p:grpSp>
          <p:nvGrpSpPr>
            <p:cNvPr id="63" name="Google Shape;63;p3"/>
            <p:cNvGrpSpPr/>
            <p:nvPr/>
          </p:nvGrpSpPr>
          <p:grpSpPr>
            <a:xfrm>
              <a:off x="4801525" y="3434875"/>
              <a:ext cx="3429750" cy="896675"/>
              <a:chOff x="4115550" y="0"/>
              <a:chExt cx="3429750" cy="896675"/>
            </a:xfrm>
          </p:grpSpPr>
          <p:pic>
            <p:nvPicPr>
              <p:cNvPr id="64" name="Google Shape;64;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5" name="Google Shape;65;p3"/>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66" name="Google Shape;66;p3"/>
            <p:cNvGrpSpPr/>
            <p:nvPr/>
          </p:nvGrpSpPr>
          <p:grpSpPr>
            <a:xfrm>
              <a:off x="4115550" y="2747250"/>
              <a:ext cx="3429750" cy="896675"/>
              <a:chOff x="4115550" y="0"/>
              <a:chExt cx="3429750" cy="896675"/>
            </a:xfrm>
          </p:grpSpPr>
          <p:pic>
            <p:nvPicPr>
              <p:cNvPr id="67" name="Google Shape;67;p3"/>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68" name="Google Shape;68;p3"/>
              <p:cNvPicPr preferRelativeResize="0"/>
              <p:nvPr/>
            </p:nvPicPr>
            <p:blipFill>
              <a:blip r:embed="rId2">
                <a:alphaModFix/>
              </a:blip>
              <a:stretch>
                <a:fillRect/>
              </a:stretch>
            </p:blipFill>
            <p:spPr>
              <a:xfrm>
                <a:off x="6173325" y="0"/>
                <a:ext cx="1371975" cy="896675"/>
              </a:xfrm>
              <a:prstGeom prst="rect">
                <a:avLst/>
              </a:prstGeom>
              <a:noFill/>
              <a:ln>
                <a:noFill/>
              </a:ln>
            </p:spPr>
          </p:pic>
        </p:grpSp>
        <p:pic>
          <p:nvPicPr>
            <p:cNvPr id="69" name="Google Shape;69;p3"/>
            <p:cNvPicPr preferRelativeResize="0"/>
            <p:nvPr/>
          </p:nvPicPr>
          <p:blipFill>
            <a:blip r:embed="rId2">
              <a:alphaModFix/>
            </a:blip>
            <a:stretch>
              <a:fillRect/>
            </a:stretch>
          </p:blipFill>
          <p:spPr>
            <a:xfrm>
              <a:off x="6859300" y="2061250"/>
              <a:ext cx="1371975" cy="896675"/>
            </a:xfrm>
            <a:prstGeom prst="rect">
              <a:avLst/>
            </a:prstGeom>
            <a:noFill/>
            <a:ln>
              <a:noFill/>
            </a:ln>
          </p:spPr>
        </p:pic>
      </p:grpSp>
      <p:sp>
        <p:nvSpPr>
          <p:cNvPr id="70" name="Google Shape;70;p3"/>
          <p:cNvSpPr txBox="1">
            <a:spLocks noGrp="1"/>
          </p:cNvSpPr>
          <p:nvPr>
            <p:ph type="ctrTitle"/>
          </p:nvPr>
        </p:nvSpPr>
        <p:spPr>
          <a:xfrm>
            <a:off x="2027625" y="1629397"/>
            <a:ext cx="5088600" cy="1159800"/>
          </a:xfrm>
          <a:prstGeom prst="rect">
            <a:avLst/>
          </a:prstGeom>
        </p:spPr>
        <p:txBody>
          <a:bodyPr spcFirstLastPara="1" wrap="square" lIns="0" tIns="0" rIns="0" bIns="0" anchor="b" anchorCtr="0">
            <a:noAutofit/>
          </a:bodyPr>
          <a:lstStyle>
            <a:lvl1pPr lvl="0" rtl="0">
              <a:spcBef>
                <a:spcPts val="0"/>
              </a:spcBef>
              <a:spcAft>
                <a:spcPts val="0"/>
              </a:spcAft>
              <a:buSzPts val="4000"/>
              <a:buNone/>
              <a:defRPr sz="4000"/>
            </a:lvl1pPr>
            <a:lvl2pPr lvl="1" rtl="0">
              <a:spcBef>
                <a:spcPts val="0"/>
              </a:spcBef>
              <a:spcAft>
                <a:spcPts val="0"/>
              </a:spcAft>
              <a:buSzPts val="4000"/>
              <a:buNone/>
              <a:defRPr sz="4000"/>
            </a:lvl2pPr>
            <a:lvl3pPr lvl="2" rtl="0">
              <a:spcBef>
                <a:spcPts val="0"/>
              </a:spcBef>
              <a:spcAft>
                <a:spcPts val="0"/>
              </a:spcAft>
              <a:buSzPts val="4000"/>
              <a:buNone/>
              <a:defRPr sz="4000"/>
            </a:lvl3pPr>
            <a:lvl4pPr lvl="3" rtl="0">
              <a:spcBef>
                <a:spcPts val="0"/>
              </a:spcBef>
              <a:spcAft>
                <a:spcPts val="0"/>
              </a:spcAft>
              <a:buSzPts val="4000"/>
              <a:buNone/>
              <a:defRPr sz="4000"/>
            </a:lvl4pPr>
            <a:lvl5pPr lvl="4" rtl="0">
              <a:spcBef>
                <a:spcPts val="0"/>
              </a:spcBef>
              <a:spcAft>
                <a:spcPts val="0"/>
              </a:spcAft>
              <a:buSzPts val="4000"/>
              <a:buNone/>
              <a:defRPr sz="4000"/>
            </a:lvl5pPr>
            <a:lvl6pPr lvl="5" rtl="0">
              <a:spcBef>
                <a:spcPts val="0"/>
              </a:spcBef>
              <a:spcAft>
                <a:spcPts val="0"/>
              </a:spcAft>
              <a:buSzPts val="4000"/>
              <a:buNone/>
              <a:defRPr sz="4000"/>
            </a:lvl6pPr>
            <a:lvl7pPr lvl="6" rtl="0">
              <a:spcBef>
                <a:spcPts val="0"/>
              </a:spcBef>
              <a:spcAft>
                <a:spcPts val="0"/>
              </a:spcAft>
              <a:buSzPts val="4000"/>
              <a:buNone/>
              <a:defRPr sz="4000"/>
            </a:lvl7pPr>
            <a:lvl8pPr lvl="7" rtl="0">
              <a:spcBef>
                <a:spcPts val="0"/>
              </a:spcBef>
              <a:spcAft>
                <a:spcPts val="0"/>
              </a:spcAft>
              <a:buSzPts val="4000"/>
              <a:buNone/>
              <a:defRPr sz="4000"/>
            </a:lvl8pPr>
            <a:lvl9pPr lvl="8" rtl="0">
              <a:spcBef>
                <a:spcPts val="0"/>
              </a:spcBef>
              <a:spcAft>
                <a:spcPts val="0"/>
              </a:spcAft>
              <a:buSzPts val="4000"/>
              <a:buNone/>
              <a:defRPr sz="4000"/>
            </a:lvl9pPr>
          </a:lstStyle>
          <a:p>
            <a:endParaRPr/>
          </a:p>
        </p:txBody>
      </p:sp>
      <p:sp>
        <p:nvSpPr>
          <p:cNvPr id="71" name="Google Shape;71;p3"/>
          <p:cNvSpPr txBox="1">
            <a:spLocks noGrp="1"/>
          </p:cNvSpPr>
          <p:nvPr>
            <p:ph type="subTitle" idx="1"/>
          </p:nvPr>
        </p:nvSpPr>
        <p:spPr>
          <a:xfrm>
            <a:off x="2027625" y="2886101"/>
            <a:ext cx="5088600" cy="784800"/>
          </a:xfrm>
          <a:prstGeom prst="rect">
            <a:avLst/>
          </a:prstGeom>
        </p:spPr>
        <p:txBody>
          <a:bodyPr spcFirstLastPara="1" wrap="square" lIns="0" tIns="0" rIns="0" bIns="0" anchor="t" anchorCtr="0">
            <a:noAutofit/>
          </a:bodyPr>
          <a:lstStyle>
            <a:lvl1pPr lvl="0" rtl="0">
              <a:spcBef>
                <a:spcPts val="0"/>
              </a:spcBef>
              <a:spcAft>
                <a:spcPts val="0"/>
              </a:spcAft>
              <a:buClr>
                <a:schemeClr val="accent2"/>
              </a:buClr>
              <a:buSzPts val="2000"/>
              <a:buNone/>
              <a:defRPr>
                <a:solidFill>
                  <a:schemeClr val="accent2"/>
                </a:solidFill>
              </a:defRPr>
            </a:lvl1pPr>
            <a:lvl2pPr lvl="1" rtl="0">
              <a:spcBef>
                <a:spcPts val="0"/>
              </a:spcBef>
              <a:spcAft>
                <a:spcPts val="0"/>
              </a:spcAft>
              <a:buClr>
                <a:schemeClr val="accent2"/>
              </a:buClr>
              <a:buSzPts val="3000"/>
              <a:buNone/>
              <a:defRPr sz="3000">
                <a:solidFill>
                  <a:schemeClr val="accent2"/>
                </a:solidFill>
              </a:defRPr>
            </a:lvl2pPr>
            <a:lvl3pPr lvl="2" rtl="0">
              <a:spcBef>
                <a:spcPts val="0"/>
              </a:spcBef>
              <a:spcAft>
                <a:spcPts val="0"/>
              </a:spcAft>
              <a:buClr>
                <a:schemeClr val="accent2"/>
              </a:buClr>
              <a:buSzPts val="3000"/>
              <a:buNone/>
              <a:defRPr sz="3000">
                <a:solidFill>
                  <a:schemeClr val="accent2"/>
                </a:solidFill>
              </a:defRPr>
            </a:lvl3pPr>
            <a:lvl4pPr lvl="3" rtl="0">
              <a:spcBef>
                <a:spcPts val="0"/>
              </a:spcBef>
              <a:spcAft>
                <a:spcPts val="0"/>
              </a:spcAft>
              <a:buClr>
                <a:schemeClr val="accent2"/>
              </a:buClr>
              <a:buSzPts val="3000"/>
              <a:buNone/>
              <a:defRPr sz="3000">
                <a:solidFill>
                  <a:schemeClr val="accent2"/>
                </a:solidFill>
              </a:defRPr>
            </a:lvl4pPr>
            <a:lvl5pPr lvl="4" rtl="0">
              <a:spcBef>
                <a:spcPts val="0"/>
              </a:spcBef>
              <a:spcAft>
                <a:spcPts val="0"/>
              </a:spcAft>
              <a:buClr>
                <a:schemeClr val="accent2"/>
              </a:buClr>
              <a:buSzPts val="3000"/>
              <a:buNone/>
              <a:defRPr sz="3000">
                <a:solidFill>
                  <a:schemeClr val="accent2"/>
                </a:solidFill>
              </a:defRPr>
            </a:lvl5pPr>
            <a:lvl6pPr lvl="5" rtl="0">
              <a:spcBef>
                <a:spcPts val="0"/>
              </a:spcBef>
              <a:spcAft>
                <a:spcPts val="0"/>
              </a:spcAft>
              <a:buClr>
                <a:schemeClr val="accent2"/>
              </a:buClr>
              <a:buSzPts val="3000"/>
              <a:buNone/>
              <a:defRPr sz="3000">
                <a:solidFill>
                  <a:schemeClr val="accent2"/>
                </a:solidFill>
              </a:defRPr>
            </a:lvl6pPr>
            <a:lvl7pPr lvl="6" rtl="0">
              <a:spcBef>
                <a:spcPts val="0"/>
              </a:spcBef>
              <a:spcAft>
                <a:spcPts val="0"/>
              </a:spcAft>
              <a:buClr>
                <a:schemeClr val="accent2"/>
              </a:buClr>
              <a:buSzPts val="3000"/>
              <a:buNone/>
              <a:defRPr sz="3000">
                <a:solidFill>
                  <a:schemeClr val="accent2"/>
                </a:solidFill>
              </a:defRPr>
            </a:lvl7pPr>
            <a:lvl8pPr lvl="7" rtl="0">
              <a:spcBef>
                <a:spcPts val="0"/>
              </a:spcBef>
              <a:spcAft>
                <a:spcPts val="0"/>
              </a:spcAft>
              <a:buClr>
                <a:schemeClr val="accent2"/>
              </a:buClr>
              <a:buSzPts val="3000"/>
              <a:buNone/>
              <a:defRPr sz="3000">
                <a:solidFill>
                  <a:schemeClr val="accent2"/>
                </a:solidFill>
              </a:defRPr>
            </a:lvl8pPr>
            <a:lvl9pPr lvl="8" rtl="0">
              <a:spcBef>
                <a:spcPts val="0"/>
              </a:spcBef>
              <a:spcAft>
                <a:spcPts val="0"/>
              </a:spcAft>
              <a:buClr>
                <a:schemeClr val="accent2"/>
              </a:buClr>
              <a:buSzPts val="3000"/>
              <a:buNone/>
              <a:defRPr sz="3000">
                <a:solidFill>
                  <a:schemeClr val="accent2"/>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spTree>
      <p:nvGrpSpPr>
        <p:cNvPr id="1" name="Shape 143"/>
        <p:cNvGrpSpPr/>
        <p:nvPr/>
      </p:nvGrpSpPr>
      <p:grpSpPr>
        <a:xfrm>
          <a:off x="0" y="0"/>
          <a:ext cx="0" cy="0"/>
          <a:chOff x="0" y="0"/>
          <a:chExt cx="0" cy="0"/>
        </a:xfrm>
      </p:grpSpPr>
      <p:grpSp>
        <p:nvGrpSpPr>
          <p:cNvPr id="144" name="Google Shape;144;p6"/>
          <p:cNvGrpSpPr/>
          <p:nvPr/>
        </p:nvGrpSpPr>
        <p:grpSpPr>
          <a:xfrm flipH="1">
            <a:off x="4363774" y="-3213"/>
            <a:ext cx="4780226" cy="2116171"/>
            <a:chOff x="0" y="0"/>
            <a:chExt cx="5072935" cy="2245751"/>
          </a:xfrm>
        </p:grpSpPr>
        <p:pic>
          <p:nvPicPr>
            <p:cNvPr id="145" name="Google Shape;145;p6"/>
            <p:cNvPicPr preferRelativeResize="0"/>
            <p:nvPr/>
          </p:nvPicPr>
          <p:blipFill>
            <a:blip r:embed="rId2">
              <a:alphaModFix/>
            </a:blip>
            <a:stretch>
              <a:fillRect/>
            </a:stretch>
          </p:blipFill>
          <p:spPr>
            <a:xfrm>
              <a:off x="0" y="1693130"/>
              <a:ext cx="845548" cy="552621"/>
            </a:xfrm>
            <a:prstGeom prst="rect">
              <a:avLst/>
            </a:prstGeom>
            <a:noFill/>
            <a:ln>
              <a:noFill/>
            </a:ln>
          </p:spPr>
        </p:pic>
        <p:pic>
          <p:nvPicPr>
            <p:cNvPr id="146" name="Google Shape;146;p6"/>
            <p:cNvPicPr preferRelativeResize="0"/>
            <p:nvPr/>
          </p:nvPicPr>
          <p:blipFill>
            <a:blip r:embed="rId2">
              <a:alphaModFix/>
            </a:blip>
            <a:stretch>
              <a:fillRect/>
            </a:stretch>
          </p:blipFill>
          <p:spPr>
            <a:xfrm>
              <a:off x="422766" y="1270348"/>
              <a:ext cx="845548" cy="552621"/>
            </a:xfrm>
            <a:prstGeom prst="rect">
              <a:avLst/>
            </a:prstGeom>
            <a:noFill/>
            <a:ln>
              <a:noFill/>
            </a:ln>
          </p:spPr>
        </p:pic>
        <p:grpSp>
          <p:nvGrpSpPr>
            <p:cNvPr id="147" name="Google Shape;147;p6"/>
            <p:cNvGrpSpPr/>
            <p:nvPr/>
          </p:nvGrpSpPr>
          <p:grpSpPr>
            <a:xfrm>
              <a:off x="0" y="846565"/>
              <a:ext cx="3381962" cy="552621"/>
              <a:chOff x="0" y="0"/>
              <a:chExt cx="5487525" cy="896675"/>
            </a:xfrm>
          </p:grpSpPr>
          <p:pic>
            <p:nvPicPr>
              <p:cNvPr id="148" name="Google Shape;148;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49" name="Google Shape;149;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0" name="Google Shape;150;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51" name="Google Shape;151;p6"/>
            <p:cNvGrpSpPr/>
            <p:nvPr/>
          </p:nvGrpSpPr>
          <p:grpSpPr>
            <a:xfrm>
              <a:off x="422766" y="423783"/>
              <a:ext cx="4650168" cy="552621"/>
              <a:chOff x="0" y="0"/>
              <a:chExt cx="7545300" cy="896675"/>
            </a:xfrm>
          </p:grpSpPr>
          <p:pic>
            <p:nvPicPr>
              <p:cNvPr id="152" name="Google Shape;152;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3" name="Google Shape;15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4" name="Google Shape;154;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55" name="Google Shape;155;p6"/>
              <p:cNvPicPr preferRelativeResize="0"/>
              <p:nvPr/>
            </p:nvPicPr>
            <p:blipFill>
              <a:blip r:embed="rId2">
                <a:alphaModFix/>
              </a:blip>
              <a:stretch>
                <a:fillRect/>
              </a:stretch>
            </p:blipFill>
            <p:spPr>
              <a:xfrm>
                <a:off x="6173325" y="0"/>
                <a:ext cx="1371975" cy="896675"/>
              </a:xfrm>
              <a:prstGeom prst="rect">
                <a:avLst/>
              </a:prstGeom>
              <a:noFill/>
              <a:ln>
                <a:noFill/>
              </a:ln>
            </p:spPr>
          </p:pic>
        </p:grpSp>
        <p:grpSp>
          <p:nvGrpSpPr>
            <p:cNvPr id="156" name="Google Shape;156;p6"/>
            <p:cNvGrpSpPr/>
            <p:nvPr/>
          </p:nvGrpSpPr>
          <p:grpSpPr>
            <a:xfrm>
              <a:off x="0" y="0"/>
              <a:ext cx="4650168" cy="552621"/>
              <a:chOff x="0" y="0"/>
              <a:chExt cx="7545300" cy="896675"/>
            </a:xfrm>
          </p:grpSpPr>
          <p:pic>
            <p:nvPicPr>
              <p:cNvPr id="157" name="Google Shape;157;p6"/>
              <p:cNvPicPr preferRelativeResize="0"/>
              <p:nvPr/>
            </p:nvPicPr>
            <p:blipFill>
              <a:blip r:embed="rId2">
                <a:alphaModFix/>
              </a:blip>
              <a:stretch>
                <a:fillRect/>
              </a:stretch>
            </p:blipFill>
            <p:spPr>
              <a:xfrm>
                <a:off x="0" y="0"/>
                <a:ext cx="1371975" cy="896675"/>
              </a:xfrm>
              <a:prstGeom prst="rect">
                <a:avLst/>
              </a:prstGeom>
              <a:noFill/>
              <a:ln>
                <a:noFill/>
              </a:ln>
            </p:spPr>
          </p:pic>
          <p:pic>
            <p:nvPicPr>
              <p:cNvPr id="158" name="Google Shape;158;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59" name="Google Shape;159;p6"/>
              <p:cNvPicPr preferRelativeResize="0"/>
              <p:nvPr/>
            </p:nvPicPr>
            <p:blipFill>
              <a:blip r:embed="rId2">
                <a:alphaModFix/>
              </a:blip>
              <a:stretch>
                <a:fillRect/>
              </a:stretch>
            </p:blipFill>
            <p:spPr>
              <a:xfrm>
                <a:off x="4115550" y="0"/>
                <a:ext cx="1371975" cy="896675"/>
              </a:xfrm>
              <a:prstGeom prst="rect">
                <a:avLst/>
              </a:prstGeom>
              <a:noFill/>
              <a:ln>
                <a:noFill/>
              </a:ln>
            </p:spPr>
          </p:pic>
          <p:pic>
            <p:nvPicPr>
              <p:cNvPr id="160" name="Google Shape;160;p6"/>
              <p:cNvPicPr preferRelativeResize="0"/>
              <p:nvPr/>
            </p:nvPicPr>
            <p:blipFill>
              <a:blip r:embed="rId2">
                <a:alphaModFix/>
              </a:blip>
              <a:stretch>
                <a:fillRect/>
              </a:stretch>
            </p:blipFill>
            <p:spPr>
              <a:xfrm>
                <a:off x="6173325" y="0"/>
                <a:ext cx="1371975" cy="896675"/>
              </a:xfrm>
              <a:prstGeom prst="rect">
                <a:avLst/>
              </a:prstGeom>
              <a:noFill/>
              <a:ln>
                <a:noFill/>
              </a:ln>
            </p:spPr>
          </p:pic>
        </p:grpSp>
      </p:grpSp>
      <p:grpSp>
        <p:nvGrpSpPr>
          <p:cNvPr id="161" name="Google Shape;161;p6"/>
          <p:cNvGrpSpPr/>
          <p:nvPr/>
        </p:nvGrpSpPr>
        <p:grpSpPr>
          <a:xfrm flipH="1">
            <a:off x="6" y="3953174"/>
            <a:ext cx="2390164" cy="1318453"/>
            <a:chOff x="6607482" y="3879952"/>
            <a:chExt cx="2536521" cy="1399186"/>
          </a:xfrm>
        </p:grpSpPr>
        <p:grpSp>
          <p:nvGrpSpPr>
            <p:cNvPr id="162" name="Google Shape;162;p6"/>
            <p:cNvGrpSpPr/>
            <p:nvPr/>
          </p:nvGrpSpPr>
          <p:grpSpPr>
            <a:xfrm>
              <a:off x="6607482" y="4726517"/>
              <a:ext cx="2113755" cy="552621"/>
              <a:chOff x="2057775" y="0"/>
              <a:chExt cx="3429750" cy="896675"/>
            </a:xfrm>
          </p:grpSpPr>
          <p:pic>
            <p:nvPicPr>
              <p:cNvPr id="163" name="Google Shape;163;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4" name="Google Shape;164;p6"/>
              <p:cNvPicPr preferRelativeResize="0"/>
              <p:nvPr/>
            </p:nvPicPr>
            <p:blipFill>
              <a:blip r:embed="rId2">
                <a:alphaModFix/>
              </a:blip>
              <a:stretch>
                <a:fillRect/>
              </a:stretch>
            </p:blipFill>
            <p:spPr>
              <a:xfrm>
                <a:off x="4115550" y="0"/>
                <a:ext cx="1371975" cy="896675"/>
              </a:xfrm>
              <a:prstGeom prst="rect">
                <a:avLst/>
              </a:prstGeom>
              <a:noFill/>
              <a:ln>
                <a:noFill/>
              </a:ln>
            </p:spPr>
          </p:pic>
        </p:grpSp>
        <p:grpSp>
          <p:nvGrpSpPr>
            <p:cNvPr id="165" name="Google Shape;165;p6"/>
            <p:cNvGrpSpPr/>
            <p:nvPr/>
          </p:nvGrpSpPr>
          <p:grpSpPr>
            <a:xfrm>
              <a:off x="7030248" y="4303735"/>
              <a:ext cx="2113755" cy="552621"/>
              <a:chOff x="2057775" y="0"/>
              <a:chExt cx="3429750" cy="896675"/>
            </a:xfrm>
          </p:grpSpPr>
          <p:pic>
            <p:nvPicPr>
              <p:cNvPr id="166" name="Google Shape;166;p6"/>
              <p:cNvPicPr preferRelativeResize="0"/>
              <p:nvPr/>
            </p:nvPicPr>
            <p:blipFill>
              <a:blip r:embed="rId2">
                <a:alphaModFix/>
              </a:blip>
              <a:stretch>
                <a:fillRect/>
              </a:stretch>
            </p:blipFill>
            <p:spPr>
              <a:xfrm>
                <a:off x="2057775" y="0"/>
                <a:ext cx="1371975" cy="896675"/>
              </a:xfrm>
              <a:prstGeom prst="rect">
                <a:avLst/>
              </a:prstGeom>
              <a:noFill/>
              <a:ln>
                <a:noFill/>
              </a:ln>
            </p:spPr>
          </p:pic>
          <p:pic>
            <p:nvPicPr>
              <p:cNvPr id="167" name="Google Shape;167;p6"/>
              <p:cNvPicPr preferRelativeResize="0"/>
              <p:nvPr/>
            </p:nvPicPr>
            <p:blipFill>
              <a:blip r:embed="rId2">
                <a:alphaModFix/>
              </a:blip>
              <a:stretch>
                <a:fillRect/>
              </a:stretch>
            </p:blipFill>
            <p:spPr>
              <a:xfrm>
                <a:off x="4115550" y="0"/>
                <a:ext cx="1371975" cy="896675"/>
              </a:xfrm>
              <a:prstGeom prst="rect">
                <a:avLst/>
              </a:prstGeom>
              <a:noFill/>
              <a:ln>
                <a:noFill/>
              </a:ln>
            </p:spPr>
          </p:pic>
        </p:grpSp>
        <p:pic>
          <p:nvPicPr>
            <p:cNvPr id="168" name="Google Shape;168;p6"/>
            <p:cNvPicPr preferRelativeResize="0"/>
            <p:nvPr/>
          </p:nvPicPr>
          <p:blipFill>
            <a:blip r:embed="rId2">
              <a:alphaModFix/>
            </a:blip>
            <a:stretch>
              <a:fillRect/>
            </a:stretch>
          </p:blipFill>
          <p:spPr>
            <a:xfrm>
              <a:off x="7875688" y="3879952"/>
              <a:ext cx="845548" cy="552621"/>
            </a:xfrm>
            <a:prstGeom prst="rect">
              <a:avLst/>
            </a:prstGeom>
            <a:noFill/>
            <a:ln>
              <a:noFill/>
            </a:ln>
          </p:spPr>
        </p:pic>
      </p:grpSp>
      <p:sp>
        <p:nvSpPr>
          <p:cNvPr id="169" name="Google Shape;169;p6"/>
          <p:cNvSpPr txBox="1">
            <a:spLocks noGrp="1"/>
          </p:cNvSpPr>
          <p:nvPr>
            <p:ph type="title"/>
          </p:nvPr>
        </p:nvSpPr>
        <p:spPr>
          <a:xfrm>
            <a:off x="776450" y="402700"/>
            <a:ext cx="3587400" cy="856800"/>
          </a:xfrm>
          <a:prstGeom prst="rect">
            <a:avLst/>
          </a:prstGeom>
        </p:spPr>
        <p:txBody>
          <a:bodyPr spcFirstLastPara="1" wrap="square" lIns="0" tIns="0" rIns="0" bIns="0" anchor="b" anchorCtr="0">
            <a:noAutofit/>
          </a:bodyPr>
          <a:lstStyle>
            <a:lvl1pPr lvl="0">
              <a:spcBef>
                <a:spcPts val="0"/>
              </a:spcBef>
              <a:spcAft>
                <a:spcPts val="0"/>
              </a:spcAft>
              <a:buSzPts val="1800"/>
              <a:buNone/>
              <a:defRPr/>
            </a:lvl1pPr>
            <a:lvl2pPr lvl="1">
              <a:spcBef>
                <a:spcPts val="0"/>
              </a:spcBef>
              <a:spcAft>
                <a:spcPts val="0"/>
              </a:spcAft>
              <a:buSzPts val="1800"/>
              <a:buNone/>
              <a:defRPr/>
            </a:lvl2pPr>
            <a:lvl3pPr lvl="2">
              <a:spcBef>
                <a:spcPts val="0"/>
              </a:spcBef>
              <a:spcAft>
                <a:spcPts val="0"/>
              </a:spcAft>
              <a:buSzPts val="1800"/>
              <a:buNone/>
              <a:defRPr/>
            </a:lvl3pPr>
            <a:lvl4pPr lvl="3">
              <a:spcBef>
                <a:spcPts val="0"/>
              </a:spcBef>
              <a:spcAft>
                <a:spcPts val="0"/>
              </a:spcAft>
              <a:buSzPts val="1800"/>
              <a:buNone/>
              <a:defRPr/>
            </a:lvl4pPr>
            <a:lvl5pPr lvl="4">
              <a:spcBef>
                <a:spcPts val="0"/>
              </a:spcBef>
              <a:spcAft>
                <a:spcPts val="0"/>
              </a:spcAft>
              <a:buSzPts val="1800"/>
              <a:buNone/>
              <a:defRPr/>
            </a:lvl5pPr>
            <a:lvl6pPr lvl="5">
              <a:spcBef>
                <a:spcPts val="0"/>
              </a:spcBef>
              <a:spcAft>
                <a:spcPts val="0"/>
              </a:spcAft>
              <a:buSzPts val="1800"/>
              <a:buNone/>
              <a:defRPr/>
            </a:lvl6pPr>
            <a:lvl7pPr lvl="6">
              <a:spcBef>
                <a:spcPts val="0"/>
              </a:spcBef>
              <a:spcAft>
                <a:spcPts val="0"/>
              </a:spcAft>
              <a:buSzPts val="1800"/>
              <a:buNone/>
              <a:defRPr/>
            </a:lvl7pPr>
            <a:lvl8pPr lvl="7">
              <a:spcBef>
                <a:spcPts val="0"/>
              </a:spcBef>
              <a:spcAft>
                <a:spcPts val="0"/>
              </a:spcAft>
              <a:buSzPts val="1800"/>
              <a:buNone/>
              <a:defRPr/>
            </a:lvl8pPr>
            <a:lvl9pPr lvl="8">
              <a:spcBef>
                <a:spcPts val="0"/>
              </a:spcBef>
              <a:spcAft>
                <a:spcPts val="0"/>
              </a:spcAft>
              <a:buSzPts val="1800"/>
              <a:buNone/>
              <a:defRPr/>
            </a:lvl9pPr>
          </a:lstStyle>
          <a:p>
            <a:endParaRPr/>
          </a:p>
        </p:txBody>
      </p:sp>
      <p:sp>
        <p:nvSpPr>
          <p:cNvPr id="170" name="Google Shape;170;p6"/>
          <p:cNvSpPr txBox="1">
            <a:spLocks noGrp="1"/>
          </p:cNvSpPr>
          <p:nvPr>
            <p:ph type="body" idx="1"/>
          </p:nvPr>
        </p:nvSpPr>
        <p:spPr>
          <a:xfrm>
            <a:off x="7764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1" name="Google Shape;171;p6"/>
          <p:cNvSpPr txBox="1">
            <a:spLocks noGrp="1"/>
          </p:cNvSpPr>
          <p:nvPr>
            <p:ph type="body" idx="2"/>
          </p:nvPr>
        </p:nvSpPr>
        <p:spPr>
          <a:xfrm>
            <a:off x="4780150" y="1524375"/>
            <a:ext cx="3587400" cy="3077100"/>
          </a:xfrm>
          <a:prstGeom prst="rect">
            <a:avLst/>
          </a:prstGeom>
        </p:spPr>
        <p:txBody>
          <a:bodyPr spcFirstLastPara="1" wrap="square" lIns="0" tIns="0" rIns="0" bIns="0" anchor="t" anchorCtr="0">
            <a:noAutofit/>
          </a:bodyPr>
          <a:lstStyle>
            <a:lvl1pPr marL="457200" lvl="0" indent="-355600">
              <a:spcBef>
                <a:spcPts val="600"/>
              </a:spcBef>
              <a:spcAft>
                <a:spcPts val="0"/>
              </a:spcAft>
              <a:buSzPts val="2000"/>
              <a:buChar char="❑"/>
              <a:defRPr/>
            </a:lvl1pPr>
            <a:lvl2pPr marL="914400" lvl="1" indent="-355600">
              <a:spcBef>
                <a:spcPts val="600"/>
              </a:spcBef>
              <a:spcAft>
                <a:spcPts val="0"/>
              </a:spcAft>
              <a:buSzPts val="2000"/>
              <a:buChar char="❏"/>
              <a:defRPr/>
            </a:lvl2pPr>
            <a:lvl3pPr marL="1371600" lvl="2" indent="-355600">
              <a:spcBef>
                <a:spcPts val="600"/>
              </a:spcBef>
              <a:spcAft>
                <a:spcPts val="0"/>
              </a:spcAft>
              <a:buSzPts val="2000"/>
              <a:buChar char="❏"/>
              <a:defRPr/>
            </a:lvl3pPr>
            <a:lvl4pPr marL="1828800" lvl="3" indent="-355600">
              <a:spcBef>
                <a:spcPts val="600"/>
              </a:spcBef>
              <a:spcAft>
                <a:spcPts val="0"/>
              </a:spcAft>
              <a:buSzPts val="2000"/>
              <a:buChar char="❏"/>
              <a:defRPr/>
            </a:lvl4pPr>
            <a:lvl5pPr marL="2286000" lvl="4" indent="-355600">
              <a:spcBef>
                <a:spcPts val="600"/>
              </a:spcBef>
              <a:spcAft>
                <a:spcPts val="0"/>
              </a:spcAft>
              <a:buSzPts val="2000"/>
              <a:buChar char="❏"/>
              <a:defRPr/>
            </a:lvl5pPr>
            <a:lvl6pPr marL="2743200" lvl="5" indent="-355600">
              <a:spcBef>
                <a:spcPts val="600"/>
              </a:spcBef>
              <a:spcAft>
                <a:spcPts val="0"/>
              </a:spcAft>
              <a:buSzPts val="2000"/>
              <a:buChar char="❏"/>
              <a:defRPr/>
            </a:lvl6pPr>
            <a:lvl7pPr marL="3200400" lvl="6" indent="-355600">
              <a:spcBef>
                <a:spcPts val="600"/>
              </a:spcBef>
              <a:spcAft>
                <a:spcPts val="0"/>
              </a:spcAft>
              <a:buSzPts val="2000"/>
              <a:buChar char="❏"/>
              <a:defRPr/>
            </a:lvl7pPr>
            <a:lvl8pPr marL="3657600" lvl="7" indent="-355600">
              <a:spcBef>
                <a:spcPts val="600"/>
              </a:spcBef>
              <a:spcAft>
                <a:spcPts val="0"/>
              </a:spcAft>
              <a:buSzPts val="2000"/>
              <a:buChar char="❏"/>
              <a:defRPr/>
            </a:lvl8pPr>
            <a:lvl9pPr marL="4114800" lvl="8" indent="-355600">
              <a:spcBef>
                <a:spcPts val="600"/>
              </a:spcBef>
              <a:spcAft>
                <a:spcPts val="0"/>
              </a:spcAft>
              <a:buSzPts val="2000"/>
              <a:buChar char="❏"/>
              <a:defRPr/>
            </a:lvl9pPr>
          </a:lstStyle>
          <a:p>
            <a:endParaRPr/>
          </a:p>
        </p:txBody>
      </p:sp>
      <p:sp>
        <p:nvSpPr>
          <p:cNvPr id="172" name="Google Shape;172;p6"/>
          <p:cNvSpPr txBox="1">
            <a:spLocks noGrp="1"/>
          </p:cNvSpPr>
          <p:nvPr>
            <p:ph type="sldNum" idx="12"/>
          </p:nvPr>
        </p:nvSpPr>
        <p:spPr>
          <a:xfrm>
            <a:off x="8729400" y="4734075"/>
            <a:ext cx="414600" cy="4095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ct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76450" y="402700"/>
            <a:ext cx="3587400" cy="856800"/>
          </a:xfrm>
          <a:prstGeom prst="rect">
            <a:avLst/>
          </a:prstGeom>
          <a:noFill/>
          <a:ln>
            <a:noFill/>
          </a:ln>
        </p:spPr>
        <p:txBody>
          <a:bodyPr spcFirstLastPara="1" wrap="square" lIns="0" tIns="0" rIns="0" bIns="0" anchor="b" anchorCtr="0">
            <a:noAutofit/>
          </a:bodyPr>
          <a:lstStyle>
            <a:lvl1pPr lvl="0">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1pPr>
            <a:lvl2pPr lvl="1">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2pPr>
            <a:lvl3pPr lvl="2">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3pPr>
            <a:lvl4pPr lvl="3">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4pPr>
            <a:lvl5pPr lvl="4">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5pPr>
            <a:lvl6pPr lvl="5">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6pPr>
            <a:lvl7pPr lvl="6">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7pPr>
            <a:lvl8pPr lvl="7">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8pPr>
            <a:lvl9pPr lvl="8">
              <a:spcBef>
                <a:spcPts val="0"/>
              </a:spcBef>
              <a:spcAft>
                <a:spcPts val="0"/>
              </a:spcAft>
              <a:buClr>
                <a:schemeClr val="dk1"/>
              </a:buClr>
              <a:buSzPts val="1800"/>
              <a:buFont typeface="Poppins"/>
              <a:buNone/>
              <a:defRPr sz="18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76450" y="1524375"/>
            <a:ext cx="7591200" cy="2932500"/>
          </a:xfrm>
          <a:prstGeom prst="rect">
            <a:avLst/>
          </a:prstGeom>
          <a:noFill/>
          <a:ln>
            <a:noFill/>
          </a:ln>
        </p:spPr>
        <p:txBody>
          <a:bodyPr spcFirstLastPara="1" wrap="square" lIns="0" tIns="0" rIns="0" bIns="0" anchor="t" anchorCtr="0">
            <a:noAutofit/>
          </a:bodyPr>
          <a:lstStyle>
            <a:lvl1pPr marL="457200" lvl="0"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1pPr>
            <a:lvl2pPr marL="914400" lvl="1"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2pPr>
            <a:lvl3pPr marL="1371600" lvl="2"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3pPr>
            <a:lvl4pPr marL="1828800" lvl="3"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4pPr>
            <a:lvl5pPr marL="2286000" lvl="4"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5pPr>
            <a:lvl6pPr marL="2743200" lvl="5"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6pPr>
            <a:lvl7pPr marL="3200400" lvl="6"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7pPr>
            <a:lvl8pPr marL="3657600" lvl="7"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8pPr>
            <a:lvl9pPr marL="4114800" lvl="8" indent="-355600">
              <a:lnSpc>
                <a:spcPct val="120000"/>
              </a:lnSpc>
              <a:spcBef>
                <a:spcPts val="600"/>
              </a:spcBef>
              <a:spcAft>
                <a:spcPts val="0"/>
              </a:spcAft>
              <a:buClr>
                <a:schemeClr val="accent6"/>
              </a:buClr>
              <a:buSzPts val="2000"/>
              <a:buFont typeface="Montserrat Light"/>
              <a:buChar char="❏"/>
              <a:defRPr sz="20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729400" y="4734075"/>
            <a:ext cx="414600" cy="409500"/>
          </a:xfrm>
          <a:prstGeom prst="rect">
            <a:avLst/>
          </a:prstGeom>
          <a:noFill/>
          <a:ln>
            <a:noFill/>
          </a:ln>
        </p:spPr>
        <p:txBody>
          <a:bodyPr spcFirstLastPara="1" wrap="square" lIns="0" tIns="0" rIns="0" bIns="0" anchor="ctr" anchorCtr="0">
            <a:noAutofit/>
          </a:bodyPr>
          <a:lstStyle>
            <a:lvl1pPr lvl="0" algn="ctr">
              <a:buNone/>
              <a:defRPr sz="1300">
                <a:solidFill>
                  <a:schemeClr val="dk2"/>
                </a:solidFill>
                <a:latin typeface="Montserrat Light"/>
                <a:ea typeface="Montserrat Light"/>
                <a:cs typeface="Montserrat Light"/>
                <a:sym typeface="Montserrat Light"/>
              </a:defRPr>
            </a:lvl1pPr>
            <a:lvl2pPr lvl="1" algn="ctr">
              <a:buNone/>
              <a:defRPr sz="1300">
                <a:solidFill>
                  <a:schemeClr val="dk2"/>
                </a:solidFill>
                <a:latin typeface="Montserrat Light"/>
                <a:ea typeface="Montserrat Light"/>
                <a:cs typeface="Montserrat Light"/>
                <a:sym typeface="Montserrat Light"/>
              </a:defRPr>
            </a:lvl2pPr>
            <a:lvl3pPr lvl="2" algn="ctr">
              <a:buNone/>
              <a:defRPr sz="1300">
                <a:solidFill>
                  <a:schemeClr val="dk2"/>
                </a:solidFill>
                <a:latin typeface="Montserrat Light"/>
                <a:ea typeface="Montserrat Light"/>
                <a:cs typeface="Montserrat Light"/>
                <a:sym typeface="Montserrat Light"/>
              </a:defRPr>
            </a:lvl3pPr>
            <a:lvl4pPr lvl="3" algn="ctr">
              <a:buNone/>
              <a:defRPr sz="1300">
                <a:solidFill>
                  <a:schemeClr val="dk2"/>
                </a:solidFill>
                <a:latin typeface="Montserrat Light"/>
                <a:ea typeface="Montserrat Light"/>
                <a:cs typeface="Montserrat Light"/>
                <a:sym typeface="Montserrat Light"/>
              </a:defRPr>
            </a:lvl4pPr>
            <a:lvl5pPr lvl="4" algn="ctr">
              <a:buNone/>
              <a:defRPr sz="1300">
                <a:solidFill>
                  <a:schemeClr val="dk2"/>
                </a:solidFill>
                <a:latin typeface="Montserrat Light"/>
                <a:ea typeface="Montserrat Light"/>
                <a:cs typeface="Montserrat Light"/>
                <a:sym typeface="Montserrat Light"/>
              </a:defRPr>
            </a:lvl5pPr>
            <a:lvl6pPr lvl="5" algn="ctr">
              <a:buNone/>
              <a:defRPr sz="1300">
                <a:solidFill>
                  <a:schemeClr val="dk2"/>
                </a:solidFill>
                <a:latin typeface="Montserrat Light"/>
                <a:ea typeface="Montserrat Light"/>
                <a:cs typeface="Montserrat Light"/>
                <a:sym typeface="Montserrat Light"/>
              </a:defRPr>
            </a:lvl6pPr>
            <a:lvl7pPr lvl="6" algn="ctr">
              <a:buNone/>
              <a:defRPr sz="1300">
                <a:solidFill>
                  <a:schemeClr val="dk2"/>
                </a:solidFill>
                <a:latin typeface="Montserrat Light"/>
                <a:ea typeface="Montserrat Light"/>
                <a:cs typeface="Montserrat Light"/>
                <a:sym typeface="Montserrat Light"/>
              </a:defRPr>
            </a:lvl7pPr>
            <a:lvl8pPr lvl="7" algn="ctr">
              <a:buNone/>
              <a:defRPr sz="1300">
                <a:solidFill>
                  <a:schemeClr val="dk2"/>
                </a:solidFill>
                <a:latin typeface="Montserrat Light"/>
                <a:ea typeface="Montserrat Light"/>
                <a:cs typeface="Montserrat Light"/>
                <a:sym typeface="Montserrat Light"/>
              </a:defRPr>
            </a:lvl8pPr>
            <a:lvl9pPr lvl="8" algn="ctr">
              <a:buNone/>
              <a:defRPr sz="1300">
                <a:solidFill>
                  <a:schemeClr val="dk2"/>
                </a:solidFill>
                <a:latin typeface="Montserrat Light"/>
                <a:ea typeface="Montserrat Light"/>
                <a:cs typeface="Montserrat Light"/>
                <a:sym typeface="Montserrat Light"/>
              </a:defRPr>
            </a:lvl9pPr>
          </a:lstStyle>
          <a:p>
            <a:pPr marL="0" lvl="0" indent="0" algn="ct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Lst>
  <p:transition>
    <p:fade thruBlk="1"/>
  </p:transition>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5.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image" Target="../media/image15.png"/></Relationships>
</file>

<file path=ppt/slides/_rels/slide2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8.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hyperlink" Target="mailto:giorgi.Akhalaia@iliauni.edu.ge"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1"/>
            </a:gs>
            <a:gs pos="44000">
              <a:schemeClr val="lt2"/>
            </a:gs>
            <a:gs pos="72000">
              <a:schemeClr val="lt2"/>
            </a:gs>
            <a:gs pos="100000">
              <a:srgbClr val="D0D8E5"/>
            </a:gs>
          </a:gsLst>
          <a:path path="circle">
            <a:fillToRect r="100000" b="100000"/>
          </a:path>
          <a:tileRect l="-100000" t="-100000"/>
        </a:gradFill>
        <a:effectLst/>
      </p:bgPr>
    </p:bg>
    <p:spTree>
      <p:nvGrpSpPr>
        <p:cNvPr id="1" name="Shape 310"/>
        <p:cNvGrpSpPr/>
        <p:nvPr/>
      </p:nvGrpSpPr>
      <p:grpSpPr>
        <a:xfrm>
          <a:off x="0" y="0"/>
          <a:ext cx="0" cy="0"/>
          <a:chOff x="0" y="0"/>
          <a:chExt cx="0" cy="0"/>
        </a:xfrm>
      </p:grpSpPr>
      <p:sp>
        <p:nvSpPr>
          <p:cNvPr id="311" name="Google Shape;311;p12"/>
          <p:cNvSpPr txBox="1">
            <a:spLocks noGrp="1"/>
          </p:cNvSpPr>
          <p:nvPr>
            <p:ph type="ctrTitle"/>
          </p:nvPr>
        </p:nvSpPr>
        <p:spPr>
          <a:xfrm>
            <a:off x="1504704" y="909816"/>
            <a:ext cx="6134591" cy="187724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US" sz="2400" dirty="0"/>
              <a:t>Introduction to Programming</a:t>
            </a:r>
            <a:endParaRPr sz="2400" dirty="0"/>
          </a:p>
        </p:txBody>
      </p:sp>
      <p:sp>
        <p:nvSpPr>
          <p:cNvPr id="5" name="Google Shape;311;p12"/>
          <p:cNvSpPr txBox="1">
            <a:spLocks/>
          </p:cNvSpPr>
          <p:nvPr/>
        </p:nvSpPr>
        <p:spPr>
          <a:xfrm>
            <a:off x="3117516" y="2571750"/>
            <a:ext cx="2908965" cy="6961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ctr"/>
            <a:r>
              <a:rPr lang="en-US" sz="1800" dirty="0">
                <a:solidFill>
                  <a:srgbClr val="A51313"/>
                </a:solidFill>
                <a:effectLst>
                  <a:outerShdw blurRad="38100" dist="38100" dir="2700000" algn="tl">
                    <a:srgbClr val="000000">
                      <a:alpha val="43137"/>
                    </a:srgbClr>
                  </a:outerShdw>
                </a:effectLst>
              </a:rPr>
              <a:t>Introduction</a:t>
            </a:r>
            <a:endParaRPr lang="en-US" sz="1200" dirty="0">
              <a:solidFill>
                <a:srgbClr val="A51313"/>
              </a:solidFill>
              <a:effectLst>
                <a:outerShdw blurRad="38100" dist="38100" dir="2700000" algn="tl">
                  <a:srgbClr val="000000">
                    <a:alpha val="43137"/>
                  </a:srgbClr>
                </a:outerShdw>
              </a:effectLst>
            </a:endParaRPr>
          </a:p>
        </p:txBody>
      </p:sp>
      <p:pic>
        <p:nvPicPr>
          <p:cNvPr id="4" name="Picture 3" descr="A blue and white logo&#10;&#10;AI-generated content may be incorrect.">
            <a:extLst>
              <a:ext uri="{FF2B5EF4-FFF2-40B4-BE49-F238E27FC236}">
                <a16:creationId xmlns:a16="http://schemas.microsoft.com/office/drawing/2014/main" id="{EE9E17C7-AF3C-F2C4-E8A2-DAD6FB444760}"/>
              </a:ext>
            </a:extLst>
          </p:cNvPr>
          <p:cNvPicPr>
            <a:picLocks noChangeAspect="1"/>
          </p:cNvPicPr>
          <p:nvPr/>
        </p:nvPicPr>
        <p:blipFill>
          <a:blip r:embed="rId3"/>
          <a:stretch>
            <a:fillRect/>
          </a:stretch>
        </p:blipFill>
        <p:spPr>
          <a:xfrm>
            <a:off x="-52464" y="-144569"/>
            <a:ext cx="1683559" cy="1683559"/>
          </a:xfrm>
          <a:prstGeom prst="rect">
            <a:avLst/>
          </a:prstGeom>
        </p:spPr>
      </p:pic>
      <p:sp>
        <p:nvSpPr>
          <p:cNvPr id="2" name="Google Shape;311;p12">
            <a:extLst>
              <a:ext uri="{FF2B5EF4-FFF2-40B4-BE49-F238E27FC236}">
                <a16:creationId xmlns:a16="http://schemas.microsoft.com/office/drawing/2014/main" id="{DFE38698-6FE0-BBCA-4955-96A1141B6D36}"/>
              </a:ext>
            </a:extLst>
          </p:cNvPr>
          <p:cNvSpPr txBox="1">
            <a:spLocks/>
          </p:cNvSpPr>
          <p:nvPr/>
        </p:nvSpPr>
        <p:spPr>
          <a:xfrm>
            <a:off x="3117516" y="3267926"/>
            <a:ext cx="2908965" cy="696176"/>
          </a:xfrm>
          <a:prstGeom prst="rect">
            <a:avLst/>
          </a:prstGeom>
          <a:noFill/>
          <a:ln>
            <a:noFill/>
          </a:ln>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1pPr>
            <a:lvl2pPr marR="0" lvl="1"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2pPr>
            <a:lvl3pPr marR="0" lvl="2"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3pPr>
            <a:lvl4pPr marR="0" lvl="3"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4pPr>
            <a:lvl5pPr marR="0" lvl="4"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5pPr>
            <a:lvl6pPr marR="0" lvl="5"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6pPr>
            <a:lvl7pPr marR="0" lvl="6"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7pPr>
            <a:lvl8pPr marR="0" lvl="7"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8pPr>
            <a:lvl9pPr marR="0" lvl="8" algn="l" rtl="0">
              <a:lnSpc>
                <a:spcPct val="100000"/>
              </a:lnSpc>
              <a:spcBef>
                <a:spcPts val="0"/>
              </a:spcBef>
              <a:spcAft>
                <a:spcPts val="0"/>
              </a:spcAft>
              <a:buClr>
                <a:schemeClr val="dk1"/>
              </a:buClr>
              <a:buSzPts val="4800"/>
              <a:buFont typeface="Poppins"/>
              <a:buNone/>
              <a:defRPr sz="4800" b="1" i="0" u="none" strike="noStrike" cap="none">
                <a:solidFill>
                  <a:schemeClr val="dk1"/>
                </a:solidFill>
                <a:latin typeface="Poppins"/>
                <a:ea typeface="Poppins"/>
                <a:cs typeface="Poppins"/>
                <a:sym typeface="Poppins"/>
              </a:defRPr>
            </a:lvl9pPr>
          </a:lstStyle>
          <a:p>
            <a:pPr algn="ctr"/>
            <a:r>
              <a:rPr lang="en-US" sz="1050" b="0" dirty="0">
                <a:solidFill>
                  <a:schemeClr val="tx1"/>
                </a:solidFill>
              </a:rPr>
              <a:t>Giorgi Akhalaia</a:t>
            </a:r>
            <a:endParaRPr lang="en-US" sz="800" b="0"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DC6CD8C7-F5CB-AFF7-E0D9-CCCEDDF0313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3CF0385-8120-1DE1-73B5-D7679247FD25}"/>
              </a:ext>
            </a:extLst>
          </p:cNvPr>
          <p:cNvSpPr txBox="1"/>
          <p:nvPr/>
        </p:nvSpPr>
        <p:spPr>
          <a:xfrm>
            <a:off x="2859024" y="80813"/>
            <a:ext cx="3425952" cy="584775"/>
          </a:xfrm>
          <a:prstGeom prst="rect">
            <a:avLst/>
          </a:prstGeom>
          <a:noFill/>
        </p:spPr>
        <p:txBody>
          <a:bodyPr wrap="square" rtlCol="0">
            <a:spAutoFit/>
          </a:bodyPr>
          <a:lstStyle/>
          <a:p>
            <a:pPr algn="ctr"/>
            <a:r>
              <a:rPr lang="en-US" sz="16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Top Programming Languages and Their Uses</a:t>
            </a:r>
          </a:p>
        </p:txBody>
      </p:sp>
      <p:sp>
        <p:nvSpPr>
          <p:cNvPr id="16" name="TextBox 15">
            <a:extLst>
              <a:ext uri="{FF2B5EF4-FFF2-40B4-BE49-F238E27FC236}">
                <a16:creationId xmlns:a16="http://schemas.microsoft.com/office/drawing/2014/main" id="{BFA71F74-F3FF-D009-FFAB-80A0C6C70E98}"/>
              </a:ext>
            </a:extLst>
          </p:cNvPr>
          <p:cNvSpPr txBox="1"/>
          <p:nvPr/>
        </p:nvSpPr>
        <p:spPr>
          <a:xfrm>
            <a:off x="117902" y="1236560"/>
            <a:ext cx="4454098" cy="2893100"/>
          </a:xfrm>
          <a:prstGeom prst="rect">
            <a:avLst/>
          </a:prstGeom>
          <a:noFill/>
        </p:spPr>
        <p:txBody>
          <a:bodyPr wrap="square" rtlCol="0">
            <a:spAutoFit/>
          </a:bodyPr>
          <a:lstStyle/>
          <a:p>
            <a:pPr algn="just"/>
            <a:r>
              <a:rPr lang="en-US" sz="1050" b="1" dirty="0">
                <a:solidFill>
                  <a:srgbClr val="C00000"/>
                </a:solidFill>
                <a:latin typeface="Poppins" panose="00000500000000000000" pitchFamily="2" charset="0"/>
                <a:cs typeface="Poppins" panose="00000500000000000000" pitchFamily="2" charset="0"/>
              </a:rPr>
              <a:t>C/C++</a:t>
            </a:r>
          </a:p>
          <a:p>
            <a:pPr algn="just"/>
            <a:r>
              <a:rPr lang="en-US" sz="800" dirty="0">
                <a:latin typeface="Poppins" panose="00000500000000000000" pitchFamily="2" charset="0"/>
                <a:cs typeface="Poppins" panose="00000500000000000000" pitchFamily="2" charset="0"/>
              </a:rPr>
              <a:t>They are known for their speed and high performance. They are widely used in systems programming, embedded systems, and game development.</a:t>
            </a:r>
            <a:endParaRPr lang="ka-GE" sz="800" dirty="0">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Linux</a:t>
            </a:r>
            <a:r>
              <a:rPr lang="en-US" sz="800" dirty="0">
                <a:latin typeface="Poppins" panose="00000500000000000000" pitchFamily="2" charset="0"/>
                <a:cs typeface="Poppins" panose="00000500000000000000" pitchFamily="2" charset="0"/>
              </a:rPr>
              <a:t> kernel in C.</a:t>
            </a: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Windows OS </a:t>
            </a:r>
            <a:r>
              <a:rPr lang="en-US" sz="800" dirty="0">
                <a:latin typeface="Poppins" panose="00000500000000000000" pitchFamily="2" charset="0"/>
                <a:cs typeface="Poppins" panose="00000500000000000000" pitchFamily="2" charset="0"/>
              </a:rPr>
              <a:t>core in C/C++.</a:t>
            </a: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Game engines </a:t>
            </a:r>
            <a:r>
              <a:rPr lang="en-US" sz="800" dirty="0">
                <a:latin typeface="Poppins" panose="00000500000000000000" pitchFamily="2" charset="0"/>
                <a:cs typeface="Poppins" panose="00000500000000000000" pitchFamily="2" charset="0"/>
              </a:rPr>
              <a:t>(Unreal, etc.) rely on C++.</a:t>
            </a:r>
          </a:p>
          <a:p>
            <a:pPr algn="just"/>
            <a:endParaRPr lang="ka-GE" sz="800" dirty="0">
              <a:latin typeface="Poppins" panose="00000500000000000000" pitchFamily="2" charset="0"/>
              <a:cs typeface="Poppins" panose="00000500000000000000" pitchFamily="2" charset="0"/>
            </a:endParaRPr>
          </a:p>
          <a:p>
            <a:pPr algn="just"/>
            <a:endParaRPr lang="ka-GE" sz="800" dirty="0">
              <a:latin typeface="Poppins" panose="00000500000000000000" pitchFamily="2" charset="0"/>
              <a:cs typeface="Poppins" panose="00000500000000000000" pitchFamily="2" charset="0"/>
            </a:endParaRPr>
          </a:p>
          <a:p>
            <a:pPr algn="just"/>
            <a:endParaRPr lang="en-US" dirty="0">
              <a:latin typeface="Poppins" panose="00000500000000000000" pitchFamily="2" charset="0"/>
              <a:cs typeface="Poppins" panose="00000500000000000000" pitchFamily="2" charset="0"/>
            </a:endParaRPr>
          </a:p>
          <a:p>
            <a:pPr algn="just"/>
            <a:r>
              <a:rPr lang="en-US" sz="1050" b="1" dirty="0">
                <a:solidFill>
                  <a:srgbClr val="C00000"/>
                </a:solidFill>
                <a:latin typeface="Poppins" panose="00000500000000000000" pitchFamily="2" charset="0"/>
                <a:cs typeface="Poppins" panose="00000500000000000000" pitchFamily="2" charset="0"/>
              </a:rPr>
              <a:t>PHP</a:t>
            </a:r>
            <a:endParaRPr lang="ka-GE" sz="1050" b="1" dirty="0">
              <a:solidFill>
                <a:srgbClr val="C00000"/>
              </a:solidFill>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A server-side scripting language that is widely used for web development. Popular in legacy and modern web apps (WordPress, parts of Facebook).</a:t>
            </a:r>
          </a:p>
          <a:p>
            <a:pPr algn="just"/>
            <a:endParaRPr lang="en-US" dirty="0">
              <a:latin typeface="Poppins" panose="00000500000000000000" pitchFamily="2" charset="0"/>
              <a:cs typeface="Poppins" panose="00000500000000000000" pitchFamily="2" charset="0"/>
            </a:endParaRPr>
          </a:p>
          <a:p>
            <a:pPr algn="just"/>
            <a:r>
              <a:rPr lang="en-US" sz="1050" b="1" dirty="0">
                <a:solidFill>
                  <a:srgbClr val="C00000"/>
                </a:solidFill>
                <a:latin typeface="Poppins" panose="00000500000000000000" pitchFamily="2" charset="0"/>
                <a:cs typeface="Poppins" panose="00000500000000000000" pitchFamily="2" charset="0"/>
              </a:rPr>
              <a:t>GO</a:t>
            </a:r>
            <a:endParaRPr lang="ka-GE" sz="1050" b="1" dirty="0">
              <a:solidFill>
                <a:srgbClr val="C00000"/>
              </a:solidFill>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Used by Google and Dropbox for scalable backends; strong concurrency support.</a:t>
            </a:r>
          </a:p>
          <a:p>
            <a:pPr algn="just"/>
            <a:endParaRPr lang="en-US" sz="800" dirty="0">
              <a:latin typeface="Poppins" panose="00000500000000000000" pitchFamily="2" charset="0"/>
              <a:cs typeface="Poppins" panose="00000500000000000000" pitchFamily="2" charset="0"/>
            </a:endParaRPr>
          </a:p>
          <a:p>
            <a:pPr algn="just"/>
            <a:endParaRPr lang="en-US" sz="800" dirty="0">
              <a:latin typeface="Poppins" panose="00000500000000000000" pitchFamily="2" charset="0"/>
              <a:cs typeface="Poppins" panose="00000500000000000000" pitchFamily="2" charset="0"/>
            </a:endParaRPr>
          </a:p>
          <a:p>
            <a:pPr algn="just"/>
            <a:r>
              <a:rPr lang="en-US" sz="1050" b="1" dirty="0">
                <a:solidFill>
                  <a:srgbClr val="C00000"/>
                </a:solidFill>
                <a:latin typeface="Poppins" panose="00000500000000000000" pitchFamily="2" charset="0"/>
                <a:cs typeface="Poppins" panose="00000500000000000000" pitchFamily="2" charset="0"/>
              </a:rPr>
              <a:t>Swift</a:t>
            </a:r>
            <a:endParaRPr lang="ka-GE" sz="1050" b="1" dirty="0">
              <a:solidFill>
                <a:srgbClr val="C00000"/>
              </a:solidFill>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Main language for iOS/macOS apps (e.g., Shazam).</a:t>
            </a:r>
            <a:endParaRPr lang="ka-GE" sz="800" dirty="0">
              <a:latin typeface="Poppins" panose="00000500000000000000" pitchFamily="2" charset="0"/>
              <a:cs typeface="Poppins" panose="00000500000000000000" pitchFamily="2" charset="0"/>
            </a:endParaRPr>
          </a:p>
          <a:p>
            <a:pPr algn="just"/>
            <a:endParaRPr lang="en-US" sz="800" dirty="0">
              <a:latin typeface="Poppins" panose="00000500000000000000" pitchFamily="2" charset="0"/>
              <a:cs typeface="Poppins" panose="00000500000000000000" pitchFamily="2" charset="0"/>
            </a:endParaRPr>
          </a:p>
        </p:txBody>
      </p:sp>
      <p:pic>
        <p:nvPicPr>
          <p:cNvPr id="2" name="Picture 2" descr="Programming code signs - Free web icons">
            <a:extLst>
              <a:ext uri="{FF2B5EF4-FFF2-40B4-BE49-F238E27FC236}">
                <a16:creationId xmlns:a16="http://schemas.microsoft.com/office/drawing/2014/main" id="{AFA88158-8C5B-ECB5-DF1A-34685E06CCE1}"/>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5850018" y="1659243"/>
            <a:ext cx="2147449" cy="214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183785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699BF98B-F491-54BA-C35B-83BB48CDE1A5}"/>
            </a:ext>
          </a:extLst>
        </p:cNvPr>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E099BB61-A5B1-F76B-39F5-669CDEC244CD}"/>
              </a:ext>
            </a:extLst>
          </p:cNvPr>
          <p:cNvPicPr>
            <a:picLocks noChangeAspect="1"/>
          </p:cNvPicPr>
          <p:nvPr/>
        </p:nvPicPr>
        <p:blipFill>
          <a:blip r:embed="rId3"/>
          <a:stretch>
            <a:fillRect/>
          </a:stretch>
        </p:blipFill>
        <p:spPr>
          <a:xfrm>
            <a:off x="939539" y="1424175"/>
            <a:ext cx="7264922" cy="2295149"/>
          </a:xfrm>
          <a:custGeom>
            <a:avLst/>
            <a:gdLst>
              <a:gd name="connsiteX0" fmla="*/ 0 w 7264922"/>
              <a:gd name="connsiteY0" fmla="*/ 0 h 2295149"/>
              <a:gd name="connsiteX1" fmla="*/ 631489 w 7264922"/>
              <a:gd name="connsiteY1" fmla="*/ 0 h 2295149"/>
              <a:gd name="connsiteX2" fmla="*/ 1335628 w 7264922"/>
              <a:gd name="connsiteY2" fmla="*/ 0 h 2295149"/>
              <a:gd name="connsiteX3" fmla="*/ 1821819 w 7264922"/>
              <a:gd name="connsiteY3" fmla="*/ 0 h 2295149"/>
              <a:gd name="connsiteX4" fmla="*/ 2380659 w 7264922"/>
              <a:gd name="connsiteY4" fmla="*/ 0 h 2295149"/>
              <a:gd name="connsiteX5" fmla="*/ 2721552 w 7264922"/>
              <a:gd name="connsiteY5" fmla="*/ 0 h 2295149"/>
              <a:gd name="connsiteX6" fmla="*/ 3135093 w 7264922"/>
              <a:gd name="connsiteY6" fmla="*/ 0 h 2295149"/>
              <a:gd name="connsiteX7" fmla="*/ 3621284 w 7264922"/>
              <a:gd name="connsiteY7" fmla="*/ 0 h 2295149"/>
              <a:gd name="connsiteX8" fmla="*/ 4180124 w 7264922"/>
              <a:gd name="connsiteY8" fmla="*/ 0 h 2295149"/>
              <a:gd name="connsiteX9" fmla="*/ 4811614 w 7264922"/>
              <a:gd name="connsiteY9" fmla="*/ 0 h 2295149"/>
              <a:gd name="connsiteX10" fmla="*/ 5225155 w 7264922"/>
              <a:gd name="connsiteY10" fmla="*/ 0 h 2295149"/>
              <a:gd name="connsiteX11" fmla="*/ 5856645 w 7264922"/>
              <a:gd name="connsiteY11" fmla="*/ 0 h 2295149"/>
              <a:gd name="connsiteX12" fmla="*/ 6197537 w 7264922"/>
              <a:gd name="connsiteY12" fmla="*/ 0 h 2295149"/>
              <a:gd name="connsiteX13" fmla="*/ 7264922 w 7264922"/>
              <a:gd name="connsiteY13" fmla="*/ 0 h 2295149"/>
              <a:gd name="connsiteX14" fmla="*/ 7264922 w 7264922"/>
              <a:gd name="connsiteY14" fmla="*/ 596739 h 2295149"/>
              <a:gd name="connsiteX15" fmla="*/ 7264922 w 7264922"/>
              <a:gd name="connsiteY15" fmla="*/ 1170526 h 2295149"/>
              <a:gd name="connsiteX16" fmla="*/ 7264922 w 7264922"/>
              <a:gd name="connsiteY16" fmla="*/ 1744313 h 2295149"/>
              <a:gd name="connsiteX17" fmla="*/ 7264922 w 7264922"/>
              <a:gd name="connsiteY17" fmla="*/ 2295149 h 2295149"/>
              <a:gd name="connsiteX18" fmla="*/ 6924030 w 7264922"/>
              <a:gd name="connsiteY18" fmla="*/ 2295149 h 2295149"/>
              <a:gd name="connsiteX19" fmla="*/ 6583137 w 7264922"/>
              <a:gd name="connsiteY19" fmla="*/ 2295149 h 2295149"/>
              <a:gd name="connsiteX20" fmla="*/ 5878998 w 7264922"/>
              <a:gd name="connsiteY20" fmla="*/ 2295149 h 2295149"/>
              <a:gd name="connsiteX21" fmla="*/ 5538106 w 7264922"/>
              <a:gd name="connsiteY21" fmla="*/ 2295149 h 2295149"/>
              <a:gd name="connsiteX22" fmla="*/ 5197213 w 7264922"/>
              <a:gd name="connsiteY22" fmla="*/ 2295149 h 2295149"/>
              <a:gd name="connsiteX23" fmla="*/ 4711022 w 7264922"/>
              <a:gd name="connsiteY23" fmla="*/ 2295149 h 2295149"/>
              <a:gd name="connsiteX24" fmla="*/ 4079533 w 7264922"/>
              <a:gd name="connsiteY24" fmla="*/ 2295149 h 2295149"/>
              <a:gd name="connsiteX25" fmla="*/ 3448044 w 7264922"/>
              <a:gd name="connsiteY25" fmla="*/ 2295149 h 2295149"/>
              <a:gd name="connsiteX26" fmla="*/ 2961853 w 7264922"/>
              <a:gd name="connsiteY26" fmla="*/ 2295149 h 2295149"/>
              <a:gd name="connsiteX27" fmla="*/ 2475662 w 7264922"/>
              <a:gd name="connsiteY27" fmla="*/ 2295149 h 2295149"/>
              <a:gd name="connsiteX28" fmla="*/ 1844173 w 7264922"/>
              <a:gd name="connsiteY28" fmla="*/ 2295149 h 2295149"/>
              <a:gd name="connsiteX29" fmla="*/ 1357982 w 7264922"/>
              <a:gd name="connsiteY29" fmla="*/ 2295149 h 2295149"/>
              <a:gd name="connsiteX30" fmla="*/ 653843 w 7264922"/>
              <a:gd name="connsiteY30" fmla="*/ 2295149 h 2295149"/>
              <a:gd name="connsiteX31" fmla="*/ 0 w 7264922"/>
              <a:gd name="connsiteY31" fmla="*/ 2295149 h 2295149"/>
              <a:gd name="connsiteX32" fmla="*/ 0 w 7264922"/>
              <a:gd name="connsiteY32" fmla="*/ 1767265 h 2295149"/>
              <a:gd name="connsiteX33" fmla="*/ 0 w 7264922"/>
              <a:gd name="connsiteY33" fmla="*/ 1170526 h 2295149"/>
              <a:gd name="connsiteX34" fmla="*/ 0 w 7264922"/>
              <a:gd name="connsiteY34" fmla="*/ 573787 h 2295149"/>
              <a:gd name="connsiteX35" fmla="*/ 0 w 7264922"/>
              <a:gd name="connsiteY35" fmla="*/ 0 h 22951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264922" h="2295149" fill="none" extrusionOk="0">
                <a:moveTo>
                  <a:pt x="0" y="0"/>
                </a:moveTo>
                <a:cubicBezTo>
                  <a:pt x="206032" y="-69933"/>
                  <a:pt x="319685" y="12643"/>
                  <a:pt x="631489" y="0"/>
                </a:cubicBezTo>
                <a:cubicBezTo>
                  <a:pt x="943293" y="-12643"/>
                  <a:pt x="1033040" y="38860"/>
                  <a:pt x="1335628" y="0"/>
                </a:cubicBezTo>
                <a:cubicBezTo>
                  <a:pt x="1638216" y="-38860"/>
                  <a:pt x="1652882" y="41362"/>
                  <a:pt x="1821819" y="0"/>
                </a:cubicBezTo>
                <a:cubicBezTo>
                  <a:pt x="1990756" y="-41362"/>
                  <a:pt x="2132354" y="11909"/>
                  <a:pt x="2380659" y="0"/>
                </a:cubicBezTo>
                <a:cubicBezTo>
                  <a:pt x="2628964" y="-11909"/>
                  <a:pt x="2552018" y="1176"/>
                  <a:pt x="2721552" y="0"/>
                </a:cubicBezTo>
                <a:cubicBezTo>
                  <a:pt x="2891086" y="-1176"/>
                  <a:pt x="2962238" y="36210"/>
                  <a:pt x="3135093" y="0"/>
                </a:cubicBezTo>
                <a:cubicBezTo>
                  <a:pt x="3307948" y="-36210"/>
                  <a:pt x="3513653" y="4280"/>
                  <a:pt x="3621284" y="0"/>
                </a:cubicBezTo>
                <a:cubicBezTo>
                  <a:pt x="3728915" y="-4280"/>
                  <a:pt x="3958978" y="20957"/>
                  <a:pt x="4180124" y="0"/>
                </a:cubicBezTo>
                <a:cubicBezTo>
                  <a:pt x="4401270" y="-20957"/>
                  <a:pt x="4609748" y="56011"/>
                  <a:pt x="4811614" y="0"/>
                </a:cubicBezTo>
                <a:cubicBezTo>
                  <a:pt x="5013480" y="-56011"/>
                  <a:pt x="5066015" y="24593"/>
                  <a:pt x="5225155" y="0"/>
                </a:cubicBezTo>
                <a:cubicBezTo>
                  <a:pt x="5384295" y="-24593"/>
                  <a:pt x="5674300" y="36058"/>
                  <a:pt x="5856645" y="0"/>
                </a:cubicBezTo>
                <a:cubicBezTo>
                  <a:pt x="6038990" y="-36058"/>
                  <a:pt x="6127885" y="26915"/>
                  <a:pt x="6197537" y="0"/>
                </a:cubicBezTo>
                <a:cubicBezTo>
                  <a:pt x="6267189" y="-26915"/>
                  <a:pt x="6753392" y="57424"/>
                  <a:pt x="7264922" y="0"/>
                </a:cubicBezTo>
                <a:cubicBezTo>
                  <a:pt x="7283284" y="184937"/>
                  <a:pt x="7232596" y="302291"/>
                  <a:pt x="7264922" y="596739"/>
                </a:cubicBezTo>
                <a:cubicBezTo>
                  <a:pt x="7297248" y="891187"/>
                  <a:pt x="7225435" y="948601"/>
                  <a:pt x="7264922" y="1170526"/>
                </a:cubicBezTo>
                <a:cubicBezTo>
                  <a:pt x="7304409" y="1392451"/>
                  <a:pt x="7246304" y="1491252"/>
                  <a:pt x="7264922" y="1744313"/>
                </a:cubicBezTo>
                <a:cubicBezTo>
                  <a:pt x="7283540" y="1997374"/>
                  <a:pt x="7233023" y="2053695"/>
                  <a:pt x="7264922" y="2295149"/>
                </a:cubicBezTo>
                <a:cubicBezTo>
                  <a:pt x="7177784" y="2299757"/>
                  <a:pt x="7026379" y="2280869"/>
                  <a:pt x="6924030" y="2295149"/>
                </a:cubicBezTo>
                <a:cubicBezTo>
                  <a:pt x="6821681" y="2309429"/>
                  <a:pt x="6654998" y="2277320"/>
                  <a:pt x="6583137" y="2295149"/>
                </a:cubicBezTo>
                <a:cubicBezTo>
                  <a:pt x="6511276" y="2312978"/>
                  <a:pt x="6021844" y="2230749"/>
                  <a:pt x="5878998" y="2295149"/>
                </a:cubicBezTo>
                <a:cubicBezTo>
                  <a:pt x="5736152" y="2359549"/>
                  <a:pt x="5704942" y="2287791"/>
                  <a:pt x="5538106" y="2295149"/>
                </a:cubicBezTo>
                <a:cubicBezTo>
                  <a:pt x="5371270" y="2302507"/>
                  <a:pt x="5336577" y="2277197"/>
                  <a:pt x="5197213" y="2295149"/>
                </a:cubicBezTo>
                <a:cubicBezTo>
                  <a:pt x="5057849" y="2313101"/>
                  <a:pt x="4843374" y="2286500"/>
                  <a:pt x="4711022" y="2295149"/>
                </a:cubicBezTo>
                <a:cubicBezTo>
                  <a:pt x="4578670" y="2303798"/>
                  <a:pt x="4264616" y="2275197"/>
                  <a:pt x="4079533" y="2295149"/>
                </a:cubicBezTo>
                <a:cubicBezTo>
                  <a:pt x="3894450" y="2315101"/>
                  <a:pt x="3737745" y="2226161"/>
                  <a:pt x="3448044" y="2295149"/>
                </a:cubicBezTo>
                <a:cubicBezTo>
                  <a:pt x="3158343" y="2364137"/>
                  <a:pt x="3099654" y="2239710"/>
                  <a:pt x="2961853" y="2295149"/>
                </a:cubicBezTo>
                <a:cubicBezTo>
                  <a:pt x="2824052" y="2350588"/>
                  <a:pt x="2593024" y="2242362"/>
                  <a:pt x="2475662" y="2295149"/>
                </a:cubicBezTo>
                <a:cubicBezTo>
                  <a:pt x="2358300" y="2347936"/>
                  <a:pt x="1987992" y="2277924"/>
                  <a:pt x="1844173" y="2295149"/>
                </a:cubicBezTo>
                <a:cubicBezTo>
                  <a:pt x="1700354" y="2312374"/>
                  <a:pt x="1532278" y="2283302"/>
                  <a:pt x="1357982" y="2295149"/>
                </a:cubicBezTo>
                <a:cubicBezTo>
                  <a:pt x="1183686" y="2306996"/>
                  <a:pt x="815934" y="2286070"/>
                  <a:pt x="653843" y="2295149"/>
                </a:cubicBezTo>
                <a:cubicBezTo>
                  <a:pt x="491752" y="2304228"/>
                  <a:pt x="201972" y="2244987"/>
                  <a:pt x="0" y="2295149"/>
                </a:cubicBezTo>
                <a:cubicBezTo>
                  <a:pt x="-16450" y="2153169"/>
                  <a:pt x="14939" y="1906267"/>
                  <a:pt x="0" y="1767265"/>
                </a:cubicBezTo>
                <a:cubicBezTo>
                  <a:pt x="-14939" y="1628263"/>
                  <a:pt x="70520" y="1410031"/>
                  <a:pt x="0" y="1170526"/>
                </a:cubicBezTo>
                <a:cubicBezTo>
                  <a:pt x="-70520" y="931021"/>
                  <a:pt x="51749" y="749067"/>
                  <a:pt x="0" y="573787"/>
                </a:cubicBezTo>
                <a:cubicBezTo>
                  <a:pt x="-51749" y="398507"/>
                  <a:pt x="62011" y="245199"/>
                  <a:pt x="0" y="0"/>
                </a:cubicBezTo>
                <a:close/>
              </a:path>
              <a:path w="7264922" h="2295149" stroke="0" extrusionOk="0">
                <a:moveTo>
                  <a:pt x="0" y="0"/>
                </a:moveTo>
                <a:cubicBezTo>
                  <a:pt x="168714" y="-52248"/>
                  <a:pt x="309882" y="23546"/>
                  <a:pt x="558840" y="0"/>
                </a:cubicBezTo>
                <a:cubicBezTo>
                  <a:pt x="807798" y="-23546"/>
                  <a:pt x="920928" y="14790"/>
                  <a:pt x="1117680" y="0"/>
                </a:cubicBezTo>
                <a:cubicBezTo>
                  <a:pt x="1314432" y="-14790"/>
                  <a:pt x="1500955" y="378"/>
                  <a:pt x="1676520" y="0"/>
                </a:cubicBezTo>
                <a:cubicBezTo>
                  <a:pt x="1852085" y="-378"/>
                  <a:pt x="2030483" y="28708"/>
                  <a:pt x="2235361" y="0"/>
                </a:cubicBezTo>
                <a:cubicBezTo>
                  <a:pt x="2440239" y="-28708"/>
                  <a:pt x="2643913" y="62719"/>
                  <a:pt x="2866850" y="0"/>
                </a:cubicBezTo>
                <a:cubicBezTo>
                  <a:pt x="3089787" y="-62719"/>
                  <a:pt x="3348365" y="3401"/>
                  <a:pt x="3498339" y="0"/>
                </a:cubicBezTo>
                <a:cubicBezTo>
                  <a:pt x="3648313" y="-3401"/>
                  <a:pt x="3712204" y="14145"/>
                  <a:pt x="3839232" y="0"/>
                </a:cubicBezTo>
                <a:cubicBezTo>
                  <a:pt x="3966260" y="-14145"/>
                  <a:pt x="4210845" y="848"/>
                  <a:pt x="4543370" y="0"/>
                </a:cubicBezTo>
                <a:cubicBezTo>
                  <a:pt x="4875895" y="-848"/>
                  <a:pt x="4782713" y="26348"/>
                  <a:pt x="4884263" y="0"/>
                </a:cubicBezTo>
                <a:cubicBezTo>
                  <a:pt x="4985813" y="-26348"/>
                  <a:pt x="5333513" y="15991"/>
                  <a:pt x="5515752" y="0"/>
                </a:cubicBezTo>
                <a:cubicBezTo>
                  <a:pt x="5697991" y="-15991"/>
                  <a:pt x="5855379" y="75534"/>
                  <a:pt x="6147242" y="0"/>
                </a:cubicBezTo>
                <a:cubicBezTo>
                  <a:pt x="6439105" y="-75534"/>
                  <a:pt x="6427878" y="66871"/>
                  <a:pt x="6706082" y="0"/>
                </a:cubicBezTo>
                <a:cubicBezTo>
                  <a:pt x="6984286" y="-66871"/>
                  <a:pt x="7063231" y="32023"/>
                  <a:pt x="7264922" y="0"/>
                </a:cubicBezTo>
                <a:cubicBezTo>
                  <a:pt x="7336072" y="126978"/>
                  <a:pt x="7232416" y="323923"/>
                  <a:pt x="7264922" y="619690"/>
                </a:cubicBezTo>
                <a:cubicBezTo>
                  <a:pt x="7297428" y="915457"/>
                  <a:pt x="7258538" y="992145"/>
                  <a:pt x="7264922" y="1239380"/>
                </a:cubicBezTo>
                <a:cubicBezTo>
                  <a:pt x="7271306" y="1486615"/>
                  <a:pt x="7239685" y="1558744"/>
                  <a:pt x="7264922" y="1790216"/>
                </a:cubicBezTo>
                <a:cubicBezTo>
                  <a:pt x="7290159" y="2021688"/>
                  <a:pt x="7239115" y="2103607"/>
                  <a:pt x="7264922" y="2295149"/>
                </a:cubicBezTo>
                <a:cubicBezTo>
                  <a:pt x="7058901" y="2334869"/>
                  <a:pt x="6865577" y="2244992"/>
                  <a:pt x="6706082" y="2295149"/>
                </a:cubicBezTo>
                <a:cubicBezTo>
                  <a:pt x="6546587" y="2345306"/>
                  <a:pt x="6429697" y="2261345"/>
                  <a:pt x="6219891" y="2295149"/>
                </a:cubicBezTo>
                <a:cubicBezTo>
                  <a:pt x="6010085" y="2328953"/>
                  <a:pt x="5988944" y="2294479"/>
                  <a:pt x="5806349" y="2295149"/>
                </a:cubicBezTo>
                <a:cubicBezTo>
                  <a:pt x="5623754" y="2295819"/>
                  <a:pt x="5560910" y="2283455"/>
                  <a:pt x="5465457" y="2295149"/>
                </a:cubicBezTo>
                <a:cubicBezTo>
                  <a:pt x="5370004" y="2306843"/>
                  <a:pt x="5066426" y="2239967"/>
                  <a:pt x="4906617" y="2295149"/>
                </a:cubicBezTo>
                <a:cubicBezTo>
                  <a:pt x="4746808" y="2350331"/>
                  <a:pt x="4534159" y="2291615"/>
                  <a:pt x="4275127" y="2295149"/>
                </a:cubicBezTo>
                <a:cubicBezTo>
                  <a:pt x="4016095" y="2298683"/>
                  <a:pt x="4092294" y="2278076"/>
                  <a:pt x="3934235" y="2295149"/>
                </a:cubicBezTo>
                <a:cubicBezTo>
                  <a:pt x="3776176" y="2312222"/>
                  <a:pt x="3591168" y="2276761"/>
                  <a:pt x="3448044" y="2295149"/>
                </a:cubicBezTo>
                <a:cubicBezTo>
                  <a:pt x="3304920" y="2313537"/>
                  <a:pt x="3192292" y="2292117"/>
                  <a:pt x="3034502" y="2295149"/>
                </a:cubicBezTo>
                <a:cubicBezTo>
                  <a:pt x="2876712" y="2298181"/>
                  <a:pt x="2570212" y="2250632"/>
                  <a:pt x="2330363" y="2295149"/>
                </a:cubicBezTo>
                <a:cubicBezTo>
                  <a:pt x="2090514" y="2339666"/>
                  <a:pt x="2075115" y="2287197"/>
                  <a:pt x="1916822" y="2295149"/>
                </a:cubicBezTo>
                <a:cubicBezTo>
                  <a:pt x="1758529" y="2303101"/>
                  <a:pt x="1494487" y="2278786"/>
                  <a:pt x="1212683" y="2295149"/>
                </a:cubicBezTo>
                <a:cubicBezTo>
                  <a:pt x="930879" y="2311512"/>
                  <a:pt x="976006" y="2274389"/>
                  <a:pt x="799141" y="2295149"/>
                </a:cubicBezTo>
                <a:cubicBezTo>
                  <a:pt x="622276" y="2315909"/>
                  <a:pt x="337387" y="2234195"/>
                  <a:pt x="0" y="2295149"/>
                </a:cubicBezTo>
                <a:cubicBezTo>
                  <a:pt x="-17011" y="2023078"/>
                  <a:pt x="10760" y="1882726"/>
                  <a:pt x="0" y="1675459"/>
                </a:cubicBezTo>
                <a:cubicBezTo>
                  <a:pt x="-10760" y="1468192"/>
                  <a:pt x="18408" y="1396911"/>
                  <a:pt x="0" y="1170526"/>
                </a:cubicBezTo>
                <a:cubicBezTo>
                  <a:pt x="-18408" y="944141"/>
                  <a:pt x="40214" y="833228"/>
                  <a:pt x="0" y="619690"/>
                </a:cubicBezTo>
                <a:cubicBezTo>
                  <a:pt x="-40214" y="406152"/>
                  <a:pt x="55257" y="217796"/>
                  <a:pt x="0" y="0"/>
                </a:cubicBezTo>
                <a:close/>
              </a:path>
            </a:pathLst>
          </a:custGeom>
          <a:ln>
            <a:solidFill>
              <a:srgbClr val="A51313"/>
            </a:solidFill>
            <a:extLst>
              <a:ext uri="{C807C97D-BFC1-408E-A445-0C87EB9F89A2}">
                <ask:lineSketchStyleProps xmlns:ask="http://schemas.microsoft.com/office/drawing/2018/sketchyshapes" sd="3785378957">
                  <a:prstGeom prst="rect">
                    <a:avLst/>
                  </a:prstGeom>
                  <ask:type>
                    <ask:lineSketchScribble/>
                  </ask:type>
                </ask:lineSketchStyleProps>
              </a:ext>
            </a:extLst>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631418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313B8C2D-BC3A-B32E-A903-8D5589AC9EF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55C7D88-32D8-60EE-BA3F-7FE95AE0E55F}"/>
              </a:ext>
            </a:extLst>
          </p:cNvPr>
          <p:cNvSpPr txBox="1"/>
          <p:nvPr/>
        </p:nvSpPr>
        <p:spPr>
          <a:xfrm>
            <a:off x="2751337" y="2171640"/>
            <a:ext cx="3641325" cy="400110"/>
          </a:xfrm>
          <a:prstGeom prst="rect">
            <a:avLst/>
          </a:prstGeom>
          <a:noFill/>
        </p:spPr>
        <p:txBody>
          <a:bodyPr wrap="square" rtlCol="0">
            <a:spAutoFit/>
          </a:bodyPr>
          <a:lstStyle/>
          <a:p>
            <a:pPr algn="ctr"/>
            <a:r>
              <a:rPr lang="en-US" sz="2000" b="1" dirty="0">
                <a:solidFill>
                  <a:srgbClr val="C00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What is data?</a:t>
            </a:r>
          </a:p>
        </p:txBody>
      </p:sp>
    </p:spTree>
    <p:extLst>
      <p:ext uri="{BB962C8B-B14F-4D97-AF65-F5344CB8AC3E}">
        <p14:creationId xmlns:p14="http://schemas.microsoft.com/office/powerpoint/2010/main" val="29532767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29DA8537-F405-3120-5132-9496A3E3EA7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8199BE8-1666-2054-47B4-144325EE34A3}"/>
              </a:ext>
            </a:extLst>
          </p:cNvPr>
          <p:cNvSpPr txBox="1"/>
          <p:nvPr/>
        </p:nvSpPr>
        <p:spPr>
          <a:xfrm>
            <a:off x="1705970" y="1771531"/>
            <a:ext cx="5732059" cy="1815882"/>
          </a:xfrm>
          <a:custGeom>
            <a:avLst/>
            <a:gdLst>
              <a:gd name="connsiteX0" fmla="*/ 0 w 5732059"/>
              <a:gd name="connsiteY0" fmla="*/ 0 h 1815882"/>
              <a:gd name="connsiteX1" fmla="*/ 573206 w 5732059"/>
              <a:gd name="connsiteY1" fmla="*/ 0 h 1815882"/>
              <a:gd name="connsiteX2" fmla="*/ 1261053 w 5732059"/>
              <a:gd name="connsiteY2" fmla="*/ 0 h 1815882"/>
              <a:gd name="connsiteX3" fmla="*/ 1891579 w 5732059"/>
              <a:gd name="connsiteY3" fmla="*/ 0 h 1815882"/>
              <a:gd name="connsiteX4" fmla="*/ 2579427 w 5732059"/>
              <a:gd name="connsiteY4" fmla="*/ 0 h 1815882"/>
              <a:gd name="connsiteX5" fmla="*/ 3095312 w 5732059"/>
              <a:gd name="connsiteY5" fmla="*/ 0 h 1815882"/>
              <a:gd name="connsiteX6" fmla="*/ 3553877 w 5732059"/>
              <a:gd name="connsiteY6" fmla="*/ 0 h 1815882"/>
              <a:gd name="connsiteX7" fmla="*/ 4127082 w 5732059"/>
              <a:gd name="connsiteY7" fmla="*/ 0 h 1815882"/>
              <a:gd name="connsiteX8" fmla="*/ 4585647 w 5732059"/>
              <a:gd name="connsiteY8" fmla="*/ 0 h 1815882"/>
              <a:gd name="connsiteX9" fmla="*/ 5216174 w 5732059"/>
              <a:gd name="connsiteY9" fmla="*/ 0 h 1815882"/>
              <a:gd name="connsiteX10" fmla="*/ 5732059 w 5732059"/>
              <a:gd name="connsiteY10" fmla="*/ 0 h 1815882"/>
              <a:gd name="connsiteX11" fmla="*/ 5732059 w 5732059"/>
              <a:gd name="connsiteY11" fmla="*/ 472129 h 1815882"/>
              <a:gd name="connsiteX12" fmla="*/ 5732059 w 5732059"/>
              <a:gd name="connsiteY12" fmla="*/ 889782 h 1815882"/>
              <a:gd name="connsiteX13" fmla="*/ 5732059 w 5732059"/>
              <a:gd name="connsiteY13" fmla="*/ 1361912 h 1815882"/>
              <a:gd name="connsiteX14" fmla="*/ 5732059 w 5732059"/>
              <a:gd name="connsiteY14" fmla="*/ 1815882 h 1815882"/>
              <a:gd name="connsiteX15" fmla="*/ 5273494 w 5732059"/>
              <a:gd name="connsiteY15" fmla="*/ 1815882 h 1815882"/>
              <a:gd name="connsiteX16" fmla="*/ 4642968 w 5732059"/>
              <a:gd name="connsiteY16" fmla="*/ 1815882 h 1815882"/>
              <a:gd name="connsiteX17" fmla="*/ 4184403 w 5732059"/>
              <a:gd name="connsiteY17" fmla="*/ 1815882 h 1815882"/>
              <a:gd name="connsiteX18" fmla="*/ 3553877 w 5732059"/>
              <a:gd name="connsiteY18" fmla="*/ 1815882 h 1815882"/>
              <a:gd name="connsiteX19" fmla="*/ 2980671 w 5732059"/>
              <a:gd name="connsiteY19" fmla="*/ 1815882 h 1815882"/>
              <a:gd name="connsiteX20" fmla="*/ 2464785 w 5732059"/>
              <a:gd name="connsiteY20" fmla="*/ 1815882 h 1815882"/>
              <a:gd name="connsiteX21" fmla="*/ 2063541 w 5732059"/>
              <a:gd name="connsiteY21" fmla="*/ 1815882 h 1815882"/>
              <a:gd name="connsiteX22" fmla="*/ 1433015 w 5732059"/>
              <a:gd name="connsiteY22" fmla="*/ 1815882 h 1815882"/>
              <a:gd name="connsiteX23" fmla="*/ 859809 w 5732059"/>
              <a:gd name="connsiteY23" fmla="*/ 1815882 h 1815882"/>
              <a:gd name="connsiteX24" fmla="*/ 0 w 5732059"/>
              <a:gd name="connsiteY24" fmla="*/ 1815882 h 1815882"/>
              <a:gd name="connsiteX25" fmla="*/ 0 w 5732059"/>
              <a:gd name="connsiteY25" fmla="*/ 1343753 h 1815882"/>
              <a:gd name="connsiteX26" fmla="*/ 0 w 5732059"/>
              <a:gd name="connsiteY26" fmla="*/ 853465 h 1815882"/>
              <a:gd name="connsiteX27" fmla="*/ 0 w 5732059"/>
              <a:gd name="connsiteY27" fmla="*/ 453971 h 1815882"/>
              <a:gd name="connsiteX28" fmla="*/ 0 w 5732059"/>
              <a:gd name="connsiteY28"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732059" h="1815882" fill="none" extrusionOk="0">
                <a:moveTo>
                  <a:pt x="0" y="0"/>
                </a:moveTo>
                <a:cubicBezTo>
                  <a:pt x="158789" y="-59631"/>
                  <a:pt x="394955" y="41511"/>
                  <a:pt x="573206" y="0"/>
                </a:cubicBezTo>
                <a:cubicBezTo>
                  <a:pt x="751457" y="-41511"/>
                  <a:pt x="969954" y="35609"/>
                  <a:pt x="1261053" y="0"/>
                </a:cubicBezTo>
                <a:cubicBezTo>
                  <a:pt x="1552152" y="-35609"/>
                  <a:pt x="1640496" y="45962"/>
                  <a:pt x="1891579" y="0"/>
                </a:cubicBezTo>
                <a:cubicBezTo>
                  <a:pt x="2142662" y="-45962"/>
                  <a:pt x="2288926" y="864"/>
                  <a:pt x="2579427" y="0"/>
                </a:cubicBezTo>
                <a:cubicBezTo>
                  <a:pt x="2869928" y="-864"/>
                  <a:pt x="2848951" y="26367"/>
                  <a:pt x="3095312" y="0"/>
                </a:cubicBezTo>
                <a:cubicBezTo>
                  <a:pt x="3341674" y="-26367"/>
                  <a:pt x="3326091" y="30287"/>
                  <a:pt x="3553877" y="0"/>
                </a:cubicBezTo>
                <a:cubicBezTo>
                  <a:pt x="3781664" y="-30287"/>
                  <a:pt x="3925746" y="51546"/>
                  <a:pt x="4127082" y="0"/>
                </a:cubicBezTo>
                <a:cubicBezTo>
                  <a:pt x="4328419" y="-51546"/>
                  <a:pt x="4398614" y="43875"/>
                  <a:pt x="4585647" y="0"/>
                </a:cubicBezTo>
                <a:cubicBezTo>
                  <a:pt x="4772681" y="-43875"/>
                  <a:pt x="4955844" y="65808"/>
                  <a:pt x="5216174" y="0"/>
                </a:cubicBezTo>
                <a:cubicBezTo>
                  <a:pt x="5476504" y="-65808"/>
                  <a:pt x="5560403" y="1833"/>
                  <a:pt x="5732059" y="0"/>
                </a:cubicBezTo>
                <a:cubicBezTo>
                  <a:pt x="5737626" y="175590"/>
                  <a:pt x="5691819" y="373209"/>
                  <a:pt x="5732059" y="472129"/>
                </a:cubicBezTo>
                <a:cubicBezTo>
                  <a:pt x="5772299" y="571049"/>
                  <a:pt x="5697547" y="686553"/>
                  <a:pt x="5732059" y="889782"/>
                </a:cubicBezTo>
                <a:cubicBezTo>
                  <a:pt x="5766571" y="1093011"/>
                  <a:pt x="5705219" y="1218198"/>
                  <a:pt x="5732059" y="1361912"/>
                </a:cubicBezTo>
                <a:cubicBezTo>
                  <a:pt x="5758899" y="1505626"/>
                  <a:pt x="5700483" y="1684225"/>
                  <a:pt x="5732059" y="1815882"/>
                </a:cubicBezTo>
                <a:cubicBezTo>
                  <a:pt x="5630785" y="1818403"/>
                  <a:pt x="5421043" y="1762845"/>
                  <a:pt x="5273494" y="1815882"/>
                </a:cubicBezTo>
                <a:cubicBezTo>
                  <a:pt x="5125945" y="1868919"/>
                  <a:pt x="4805178" y="1800874"/>
                  <a:pt x="4642968" y="1815882"/>
                </a:cubicBezTo>
                <a:cubicBezTo>
                  <a:pt x="4480758" y="1830890"/>
                  <a:pt x="4324938" y="1806885"/>
                  <a:pt x="4184403" y="1815882"/>
                </a:cubicBezTo>
                <a:cubicBezTo>
                  <a:pt x="4043868" y="1824879"/>
                  <a:pt x="3785907" y="1792796"/>
                  <a:pt x="3553877" y="1815882"/>
                </a:cubicBezTo>
                <a:cubicBezTo>
                  <a:pt x="3321847" y="1838968"/>
                  <a:pt x="3169731" y="1771437"/>
                  <a:pt x="2980671" y="1815882"/>
                </a:cubicBezTo>
                <a:cubicBezTo>
                  <a:pt x="2791611" y="1860327"/>
                  <a:pt x="2612510" y="1775199"/>
                  <a:pt x="2464785" y="1815882"/>
                </a:cubicBezTo>
                <a:cubicBezTo>
                  <a:pt x="2317060" y="1856565"/>
                  <a:pt x="2162625" y="1789915"/>
                  <a:pt x="2063541" y="1815882"/>
                </a:cubicBezTo>
                <a:cubicBezTo>
                  <a:pt x="1964457" y="1841849"/>
                  <a:pt x="1574749" y="1791843"/>
                  <a:pt x="1433015" y="1815882"/>
                </a:cubicBezTo>
                <a:cubicBezTo>
                  <a:pt x="1291281" y="1839921"/>
                  <a:pt x="998451" y="1777501"/>
                  <a:pt x="859809" y="1815882"/>
                </a:cubicBezTo>
                <a:cubicBezTo>
                  <a:pt x="721167" y="1854263"/>
                  <a:pt x="197651" y="1778344"/>
                  <a:pt x="0" y="1815882"/>
                </a:cubicBezTo>
                <a:cubicBezTo>
                  <a:pt x="-10998" y="1651481"/>
                  <a:pt x="13327" y="1508283"/>
                  <a:pt x="0" y="1343753"/>
                </a:cubicBezTo>
                <a:cubicBezTo>
                  <a:pt x="-13327" y="1179223"/>
                  <a:pt x="7458" y="1000623"/>
                  <a:pt x="0" y="853465"/>
                </a:cubicBezTo>
                <a:cubicBezTo>
                  <a:pt x="-7458" y="706307"/>
                  <a:pt x="40342" y="641580"/>
                  <a:pt x="0" y="453971"/>
                </a:cubicBezTo>
                <a:cubicBezTo>
                  <a:pt x="-40342" y="266362"/>
                  <a:pt x="34011" y="205632"/>
                  <a:pt x="0" y="0"/>
                </a:cubicBezTo>
                <a:close/>
              </a:path>
              <a:path w="5732059" h="1815882" stroke="0" extrusionOk="0">
                <a:moveTo>
                  <a:pt x="0" y="0"/>
                </a:moveTo>
                <a:cubicBezTo>
                  <a:pt x="111579" y="-32329"/>
                  <a:pt x="222006" y="38"/>
                  <a:pt x="401244" y="0"/>
                </a:cubicBezTo>
                <a:cubicBezTo>
                  <a:pt x="580482" y="-38"/>
                  <a:pt x="689048" y="31567"/>
                  <a:pt x="802488" y="0"/>
                </a:cubicBezTo>
                <a:cubicBezTo>
                  <a:pt x="915928" y="-31567"/>
                  <a:pt x="1234883" y="2208"/>
                  <a:pt x="1375694" y="0"/>
                </a:cubicBezTo>
                <a:cubicBezTo>
                  <a:pt x="1516505" y="-2208"/>
                  <a:pt x="1759198" y="51702"/>
                  <a:pt x="1891579" y="0"/>
                </a:cubicBezTo>
                <a:cubicBezTo>
                  <a:pt x="2023960" y="-51702"/>
                  <a:pt x="2332900" y="11204"/>
                  <a:pt x="2464785" y="0"/>
                </a:cubicBezTo>
                <a:cubicBezTo>
                  <a:pt x="2596670" y="-11204"/>
                  <a:pt x="2883323" y="17717"/>
                  <a:pt x="3152632" y="0"/>
                </a:cubicBezTo>
                <a:cubicBezTo>
                  <a:pt x="3421941" y="-17717"/>
                  <a:pt x="3455841" y="67320"/>
                  <a:pt x="3725838" y="0"/>
                </a:cubicBezTo>
                <a:cubicBezTo>
                  <a:pt x="3995835" y="-67320"/>
                  <a:pt x="3995354" y="58"/>
                  <a:pt x="4127082" y="0"/>
                </a:cubicBezTo>
                <a:cubicBezTo>
                  <a:pt x="4258810" y="-58"/>
                  <a:pt x="4406376" y="8754"/>
                  <a:pt x="4528327" y="0"/>
                </a:cubicBezTo>
                <a:cubicBezTo>
                  <a:pt x="4650278" y="-8754"/>
                  <a:pt x="4880516" y="55952"/>
                  <a:pt x="5158853" y="0"/>
                </a:cubicBezTo>
                <a:cubicBezTo>
                  <a:pt x="5437190" y="-55952"/>
                  <a:pt x="5602596" y="66339"/>
                  <a:pt x="5732059" y="0"/>
                </a:cubicBezTo>
                <a:cubicBezTo>
                  <a:pt x="5740505" y="118250"/>
                  <a:pt x="5685027" y="200213"/>
                  <a:pt x="5732059" y="399494"/>
                </a:cubicBezTo>
                <a:cubicBezTo>
                  <a:pt x="5779091" y="598775"/>
                  <a:pt x="5722857" y="657738"/>
                  <a:pt x="5732059" y="853465"/>
                </a:cubicBezTo>
                <a:cubicBezTo>
                  <a:pt x="5741261" y="1049192"/>
                  <a:pt x="5726891" y="1146274"/>
                  <a:pt x="5732059" y="1289276"/>
                </a:cubicBezTo>
                <a:cubicBezTo>
                  <a:pt x="5737227" y="1432278"/>
                  <a:pt x="5694745" y="1554706"/>
                  <a:pt x="5732059" y="1815882"/>
                </a:cubicBezTo>
                <a:cubicBezTo>
                  <a:pt x="5560666" y="1860308"/>
                  <a:pt x="5373438" y="1780563"/>
                  <a:pt x="5273494" y="1815882"/>
                </a:cubicBezTo>
                <a:cubicBezTo>
                  <a:pt x="5173550" y="1851201"/>
                  <a:pt x="4756121" y="1811102"/>
                  <a:pt x="4585647" y="1815882"/>
                </a:cubicBezTo>
                <a:cubicBezTo>
                  <a:pt x="4415173" y="1820662"/>
                  <a:pt x="4205865" y="1802021"/>
                  <a:pt x="4069762" y="1815882"/>
                </a:cubicBezTo>
                <a:cubicBezTo>
                  <a:pt x="3933659" y="1829743"/>
                  <a:pt x="3726421" y="1748415"/>
                  <a:pt x="3496556" y="1815882"/>
                </a:cubicBezTo>
                <a:cubicBezTo>
                  <a:pt x="3266691" y="1883349"/>
                  <a:pt x="2969485" y="1800504"/>
                  <a:pt x="2808709" y="1815882"/>
                </a:cubicBezTo>
                <a:cubicBezTo>
                  <a:pt x="2647933" y="1831260"/>
                  <a:pt x="2464826" y="1795724"/>
                  <a:pt x="2235503" y="1815882"/>
                </a:cubicBezTo>
                <a:cubicBezTo>
                  <a:pt x="2006180" y="1836040"/>
                  <a:pt x="1897432" y="1799383"/>
                  <a:pt x="1719618" y="1815882"/>
                </a:cubicBezTo>
                <a:cubicBezTo>
                  <a:pt x="1541804" y="1832381"/>
                  <a:pt x="1390592" y="1786729"/>
                  <a:pt x="1146412" y="1815882"/>
                </a:cubicBezTo>
                <a:cubicBezTo>
                  <a:pt x="902232" y="1845035"/>
                  <a:pt x="787929" y="1761828"/>
                  <a:pt x="630526" y="1815882"/>
                </a:cubicBezTo>
                <a:cubicBezTo>
                  <a:pt x="473123" y="1869936"/>
                  <a:pt x="133096" y="1804798"/>
                  <a:pt x="0" y="1815882"/>
                </a:cubicBezTo>
                <a:cubicBezTo>
                  <a:pt x="-36009" y="1604777"/>
                  <a:pt x="51812" y="1480713"/>
                  <a:pt x="0" y="1343753"/>
                </a:cubicBezTo>
                <a:cubicBezTo>
                  <a:pt x="-51812" y="1206793"/>
                  <a:pt x="17306" y="1022849"/>
                  <a:pt x="0" y="853465"/>
                </a:cubicBezTo>
                <a:cubicBezTo>
                  <a:pt x="-17306" y="684081"/>
                  <a:pt x="33484" y="627265"/>
                  <a:pt x="0" y="453971"/>
                </a:cubicBezTo>
                <a:cubicBezTo>
                  <a:pt x="-33484" y="280677"/>
                  <a:pt x="4470" y="169114"/>
                  <a:pt x="0" y="0"/>
                </a:cubicBezTo>
                <a:close/>
              </a:path>
            </a:pathLst>
          </a:custGeom>
          <a:solidFill>
            <a:schemeClr val="bg1"/>
          </a:solidFill>
          <a:ln>
            <a:solidFill>
              <a:srgbClr val="A51313"/>
            </a:solidFill>
            <a:extLst>
              <a:ext uri="{C807C97D-BFC1-408E-A445-0C87EB9F89A2}">
                <ask:lineSketchStyleProps xmlns:ask="http://schemas.microsoft.com/office/drawing/2018/sketchyshapes" sd="2483103083">
                  <a:prstGeom prst="rect">
                    <a:avLst/>
                  </a:prstGeom>
                  <ask:type>
                    <ask:lineSketchScribble/>
                  </ask:type>
                </ask:lineSketchStyleProps>
              </a:ext>
            </a:extLst>
          </a:ln>
        </p:spPr>
        <p:txBody>
          <a:bodyPr wrap="square" rtlCol="0">
            <a:spAutoFit/>
          </a:bodyPr>
          <a:lstStyle/>
          <a:p>
            <a:pPr algn="ctr"/>
            <a:r>
              <a:rPr lang="en-US" b="1" dirty="0">
                <a:latin typeface="Poppins" panose="00000500000000000000" pitchFamily="2" charset="0"/>
                <a:cs typeface="Poppins" panose="00000500000000000000" pitchFamily="2" charset="0"/>
              </a:rPr>
              <a:t>Data is a collection of raw facts, numbers, text, observations, or symbols that can be processed and analyzed to extract meaning and gain insights. </a:t>
            </a:r>
          </a:p>
          <a:p>
            <a:pPr algn="ctr"/>
            <a:endParaRPr lang="en-US" b="1" dirty="0">
              <a:latin typeface="Poppins" panose="00000500000000000000" pitchFamily="2" charset="0"/>
              <a:cs typeface="Poppins" panose="00000500000000000000" pitchFamily="2" charset="0"/>
            </a:endParaRPr>
          </a:p>
          <a:p>
            <a:pPr algn="ctr"/>
            <a:r>
              <a:rPr lang="en-US" b="1" dirty="0">
                <a:latin typeface="Poppins" panose="00000500000000000000" pitchFamily="2" charset="0"/>
                <a:cs typeface="Poppins" panose="00000500000000000000" pitchFamily="2" charset="0"/>
              </a:rPr>
              <a:t>It is the fundamental material that can be quantified, qualified, and interpreted, and it serves as the foundation for decision-making, innovation, and understanding in various fields, from computing to business. </a:t>
            </a:r>
          </a:p>
        </p:txBody>
      </p:sp>
    </p:spTree>
    <p:extLst>
      <p:ext uri="{BB962C8B-B14F-4D97-AF65-F5344CB8AC3E}">
        <p14:creationId xmlns:p14="http://schemas.microsoft.com/office/powerpoint/2010/main" val="20448809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76347E3-1145-98DB-8361-7A1F9414EF5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2351000-ABDC-D837-6931-9CB70E31E35D}"/>
              </a:ext>
            </a:extLst>
          </p:cNvPr>
          <p:cNvSpPr txBox="1"/>
          <p:nvPr/>
        </p:nvSpPr>
        <p:spPr>
          <a:xfrm>
            <a:off x="2751337" y="2121699"/>
            <a:ext cx="3641325" cy="707886"/>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How do computers </a:t>
            </a:r>
          </a:p>
          <a:p>
            <a:pPr algn="ctr"/>
            <a:r>
              <a:rPr lang="en-US" sz="2000" b="1" dirty="0">
                <a:solidFill>
                  <a:srgbClr val="C00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store data?</a:t>
            </a:r>
          </a:p>
        </p:txBody>
      </p:sp>
    </p:spTree>
    <p:extLst>
      <p:ext uri="{BB962C8B-B14F-4D97-AF65-F5344CB8AC3E}">
        <p14:creationId xmlns:p14="http://schemas.microsoft.com/office/powerpoint/2010/main" val="2697022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328BBB7C-C4F7-B8FF-AD35-324247AF518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9A2B9AD-D515-B78E-1464-6C6E4B8F1F5C}"/>
              </a:ext>
            </a:extLst>
          </p:cNvPr>
          <p:cNvSpPr txBox="1"/>
          <p:nvPr/>
        </p:nvSpPr>
        <p:spPr>
          <a:xfrm>
            <a:off x="2859024" y="80813"/>
            <a:ext cx="3425952" cy="338554"/>
          </a:xfrm>
          <a:prstGeom prst="rect">
            <a:avLst/>
          </a:prstGeom>
          <a:noFill/>
        </p:spPr>
        <p:txBody>
          <a:bodyPr wrap="square" rtlCol="0">
            <a:spAutoFit/>
          </a:bodyPr>
          <a:lstStyle/>
          <a:p>
            <a:pPr algn="ctr"/>
            <a:r>
              <a:rPr lang="en-US" sz="16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How do computers store data?</a:t>
            </a:r>
          </a:p>
        </p:txBody>
      </p:sp>
      <p:sp>
        <p:nvSpPr>
          <p:cNvPr id="16" name="TextBox 15">
            <a:extLst>
              <a:ext uri="{FF2B5EF4-FFF2-40B4-BE49-F238E27FC236}">
                <a16:creationId xmlns:a16="http://schemas.microsoft.com/office/drawing/2014/main" id="{5327982B-47E2-6F68-1163-AF1F561589CF}"/>
              </a:ext>
            </a:extLst>
          </p:cNvPr>
          <p:cNvSpPr txBox="1"/>
          <p:nvPr/>
        </p:nvSpPr>
        <p:spPr>
          <a:xfrm>
            <a:off x="117902" y="929486"/>
            <a:ext cx="4454098" cy="3816429"/>
          </a:xfrm>
          <a:prstGeom prst="rect">
            <a:avLst/>
          </a:prstGeom>
          <a:noFill/>
        </p:spPr>
        <p:txBody>
          <a:bodyPr wrap="square" rtlCol="0">
            <a:spAutoFit/>
          </a:bodyPr>
          <a:lstStyle/>
          <a:p>
            <a:pPr algn="just"/>
            <a:r>
              <a:rPr lang="en-US" sz="1100" dirty="0">
                <a:latin typeface="Poppins" panose="00000500000000000000" pitchFamily="2" charset="0"/>
                <a:cs typeface="Poppins" panose="00000500000000000000" pitchFamily="2" charset="0"/>
              </a:rPr>
              <a:t>In the world of computing, the ability to process and manage data efficiently is at the core of every operation. </a:t>
            </a: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Whether it’s handling variables, numbers, strings, or arrays, a computer relies on a vital component known as Random Access Memory (RAM) to store and manipulate this data, enabling programs to run seamlessly.</a:t>
            </a: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Apart from RAM, there’s another critical aspect of data storage: persistent storage. This type of storage is used to house files like music, documents, and more. It comes in various forms, such as disk drives, SD cards, flash drives, and solid-state drives. </a:t>
            </a: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Unlike RAM, data stored in persistent storage remains intact even when the device is powered off. However, there’s a trade-off, as persistent storage tends to be slower in data retrieval.</a:t>
            </a:r>
          </a:p>
        </p:txBody>
      </p:sp>
      <p:pic>
        <p:nvPicPr>
          <p:cNvPr id="10" name="Picture 9" descr="A group of different types of computer parts&#10;&#10;AI-generated content may be incorrect.">
            <a:extLst>
              <a:ext uri="{FF2B5EF4-FFF2-40B4-BE49-F238E27FC236}">
                <a16:creationId xmlns:a16="http://schemas.microsoft.com/office/drawing/2014/main" id="{19E67071-473D-C7A0-A523-4C3B8E79524A}"/>
              </a:ext>
            </a:extLst>
          </p:cNvPr>
          <p:cNvPicPr>
            <a:picLocks noChangeAspect="1"/>
          </p:cNvPicPr>
          <p:nvPr/>
        </p:nvPicPr>
        <p:blipFill>
          <a:blip r:embed="rId3"/>
          <a:stretch>
            <a:fillRect/>
          </a:stretch>
        </p:blipFill>
        <p:spPr>
          <a:xfrm>
            <a:off x="6944709" y="1385606"/>
            <a:ext cx="2333871" cy="2789260"/>
          </a:xfrm>
          <a:prstGeom prst="rect">
            <a:avLst/>
          </a:prstGeom>
        </p:spPr>
      </p:pic>
      <p:pic>
        <p:nvPicPr>
          <p:cNvPr id="12" name="Picture 11" descr="A computer chip with many squares&#10;&#10;AI-generated content may be incorrect.">
            <a:extLst>
              <a:ext uri="{FF2B5EF4-FFF2-40B4-BE49-F238E27FC236}">
                <a16:creationId xmlns:a16="http://schemas.microsoft.com/office/drawing/2014/main" id="{6C58CA2C-5B63-4E37-E3CC-3DCBC10EE3A6}"/>
              </a:ext>
            </a:extLst>
          </p:cNvPr>
          <p:cNvPicPr>
            <a:picLocks noChangeAspect="1"/>
          </p:cNvPicPr>
          <p:nvPr/>
        </p:nvPicPr>
        <p:blipFill>
          <a:blip r:embed="rId4"/>
          <a:stretch>
            <a:fillRect/>
          </a:stretch>
        </p:blipFill>
        <p:spPr>
          <a:xfrm>
            <a:off x="4863255" y="1821567"/>
            <a:ext cx="1790199" cy="1790199"/>
          </a:xfrm>
          <a:prstGeom prst="rect">
            <a:avLst/>
          </a:prstGeom>
        </p:spPr>
      </p:pic>
    </p:spTree>
    <p:extLst>
      <p:ext uri="{BB962C8B-B14F-4D97-AF65-F5344CB8AC3E}">
        <p14:creationId xmlns:p14="http://schemas.microsoft.com/office/powerpoint/2010/main" val="99248208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41F7ECD0-E8F8-6356-1A89-1061D179F04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00476036-807C-DF11-37C2-96D68444F213}"/>
              </a:ext>
            </a:extLst>
          </p:cNvPr>
          <p:cNvSpPr txBox="1"/>
          <p:nvPr/>
        </p:nvSpPr>
        <p:spPr>
          <a:xfrm>
            <a:off x="2859024" y="80813"/>
            <a:ext cx="3425952" cy="338554"/>
          </a:xfrm>
          <a:prstGeom prst="rect">
            <a:avLst/>
          </a:prstGeom>
          <a:noFill/>
        </p:spPr>
        <p:txBody>
          <a:bodyPr wrap="square" rtlCol="0">
            <a:spAutoFit/>
          </a:bodyPr>
          <a:lstStyle/>
          <a:p>
            <a:pPr algn="ctr"/>
            <a:r>
              <a:rPr lang="en-US" sz="16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How do computers store data?</a:t>
            </a:r>
          </a:p>
        </p:txBody>
      </p:sp>
      <p:sp>
        <p:nvSpPr>
          <p:cNvPr id="16" name="TextBox 15">
            <a:extLst>
              <a:ext uri="{FF2B5EF4-FFF2-40B4-BE49-F238E27FC236}">
                <a16:creationId xmlns:a16="http://schemas.microsoft.com/office/drawing/2014/main" id="{3649350D-7BFD-1FE4-C420-CF23EFCFCAF7}"/>
              </a:ext>
            </a:extLst>
          </p:cNvPr>
          <p:cNvSpPr txBox="1"/>
          <p:nvPr/>
        </p:nvSpPr>
        <p:spPr>
          <a:xfrm>
            <a:off x="117902" y="929486"/>
            <a:ext cx="4454098" cy="3647152"/>
          </a:xfrm>
          <a:prstGeom prst="rect">
            <a:avLst/>
          </a:prstGeom>
          <a:noFill/>
        </p:spPr>
        <p:txBody>
          <a:bodyPr wrap="square" rtlCol="0">
            <a:spAutoFit/>
          </a:bodyPr>
          <a:lstStyle/>
          <a:p>
            <a:pPr algn="just"/>
            <a:r>
              <a:rPr lang="en-US" sz="1100" dirty="0">
                <a:latin typeface="Poppins" panose="00000500000000000000" pitchFamily="2" charset="0"/>
                <a:cs typeface="Poppins" panose="00000500000000000000" pitchFamily="2" charset="0"/>
              </a:rPr>
              <a:t>At the heart of this data management process is the central processing unit (CPU), often likened to a diligent worker that carries out all the necessary calculations. The CPU plays a pivotal role in accessing both RAM and storage. Notably, it accesses RAM at a much faster rate than persistent storage.</a:t>
            </a:r>
          </a:p>
          <a:p>
            <a:pPr algn="just"/>
            <a:endParaRPr lang="ka-GE"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Think of RAM as a large storage area made up of tiny shelves. Each shelf has a unique number called an address and can hold 1 byte (8 bits). A bit is the smallest unit, like a tiny switch that can be on (1) or off (0).</a:t>
            </a: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The CPU connects to a memory controller that reads and writes data in RAM. This gives the CPU random access, meaning it can reach any memory location almost instantly. Although it can jump to any address, most programs usually access nearby locations, making data retrieval faster.</a:t>
            </a:r>
          </a:p>
          <a:p>
            <a:pPr algn="just"/>
            <a:endParaRPr lang="en-US" sz="11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39F7BCB9-8193-E5CD-D04D-67DAEF0939DD}"/>
              </a:ext>
            </a:extLst>
          </p:cNvPr>
          <p:cNvPicPr>
            <a:picLocks noChangeAspect="1"/>
          </p:cNvPicPr>
          <p:nvPr/>
        </p:nvPicPr>
        <p:blipFill>
          <a:blip r:embed="rId3"/>
          <a:stretch>
            <a:fillRect/>
          </a:stretch>
        </p:blipFill>
        <p:spPr>
          <a:xfrm>
            <a:off x="4759191" y="1678873"/>
            <a:ext cx="4253441" cy="2148378"/>
          </a:xfrm>
          <a:prstGeom prst="rect">
            <a:avLst/>
          </a:prstGeom>
          <a:ln>
            <a:solidFill>
              <a:srgbClr val="A51313"/>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7063712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E886BBEE-607A-0734-5041-1089DE5A8D3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B16A1D3D-F431-C1B4-4382-3E78A8380800}"/>
              </a:ext>
            </a:extLst>
          </p:cNvPr>
          <p:cNvSpPr txBox="1"/>
          <p:nvPr/>
        </p:nvSpPr>
        <p:spPr>
          <a:xfrm>
            <a:off x="2859024" y="80813"/>
            <a:ext cx="3425952" cy="338554"/>
          </a:xfrm>
          <a:prstGeom prst="rect">
            <a:avLst/>
          </a:prstGeom>
          <a:noFill/>
        </p:spPr>
        <p:txBody>
          <a:bodyPr wrap="square" rtlCol="0">
            <a:spAutoFit/>
          </a:bodyPr>
          <a:lstStyle/>
          <a:p>
            <a:pPr algn="ctr"/>
            <a:r>
              <a:rPr lang="en-US" sz="16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How do computers store data?</a:t>
            </a:r>
          </a:p>
        </p:txBody>
      </p:sp>
      <p:sp>
        <p:nvSpPr>
          <p:cNvPr id="16" name="TextBox 15">
            <a:extLst>
              <a:ext uri="{FF2B5EF4-FFF2-40B4-BE49-F238E27FC236}">
                <a16:creationId xmlns:a16="http://schemas.microsoft.com/office/drawing/2014/main" id="{A5368188-0B03-8C2D-F37E-DBC41DDE62C0}"/>
              </a:ext>
            </a:extLst>
          </p:cNvPr>
          <p:cNvSpPr txBox="1"/>
          <p:nvPr/>
        </p:nvSpPr>
        <p:spPr>
          <a:xfrm>
            <a:off x="117902" y="929486"/>
            <a:ext cx="4454098" cy="3985706"/>
          </a:xfrm>
          <a:prstGeom prst="rect">
            <a:avLst/>
          </a:prstGeom>
          <a:noFill/>
        </p:spPr>
        <p:txBody>
          <a:bodyPr wrap="square" rtlCol="0">
            <a:spAutoFit/>
          </a:bodyPr>
          <a:lstStyle/>
          <a:p>
            <a:pPr algn="just"/>
            <a:r>
              <a:rPr lang="en-US" sz="1100" dirty="0">
                <a:latin typeface="Poppins" panose="00000500000000000000" pitchFamily="2" charset="0"/>
                <a:cs typeface="Poppins" panose="00000500000000000000" pitchFamily="2" charset="0"/>
              </a:rPr>
              <a:t>Computers use CPU cache, a small, fast memory that stores recently used data, to speed up access. A common method is Least Recently Used (LRU) caching, which keeps frequently accessed data close to the CPU.</a:t>
            </a:r>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Data structures are essential tools for efficiently storing information. For instance, when you store a variable like ‘var a = 1’ on a modern computer, it’s typically represented as a 32-bit integer (though some systems now use 64 bits). This means that the number ‘1’ occupies 32 bits of RAM and can be located at a specific address, such as 0123. Similarly, another variable ‘var b = 7’ would be stored in the next block of RAM.</a:t>
            </a: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endParaRPr lang="en-US" sz="1100" dirty="0">
              <a:latin typeface="Poppins" panose="00000500000000000000" pitchFamily="2" charset="0"/>
              <a:cs typeface="Poppins" panose="00000500000000000000" pitchFamily="2" charset="0"/>
            </a:endParaRPr>
          </a:p>
          <a:p>
            <a:pPr algn="just"/>
            <a:r>
              <a:rPr lang="en-US" sz="1100" dirty="0">
                <a:latin typeface="Poppins" panose="00000500000000000000" pitchFamily="2" charset="0"/>
                <a:cs typeface="Poppins" panose="00000500000000000000" pitchFamily="2" charset="0"/>
              </a:rPr>
              <a:t>Different computer systems have varying bit sizes, such as 8-bit, 16-bit, 32-bit, or 64-bit. These sizes determine the amount of information a system can hold. For example, an 8-bit system can represent 255 different values, while larger bit sizes provide greater data storage capacity.</a:t>
            </a:r>
          </a:p>
        </p:txBody>
      </p:sp>
      <p:pic>
        <p:nvPicPr>
          <p:cNvPr id="3" name="Picture 2">
            <a:extLst>
              <a:ext uri="{FF2B5EF4-FFF2-40B4-BE49-F238E27FC236}">
                <a16:creationId xmlns:a16="http://schemas.microsoft.com/office/drawing/2014/main" id="{7DE8C25A-0AE6-7634-C0EB-1F3EED561B2D}"/>
              </a:ext>
            </a:extLst>
          </p:cNvPr>
          <p:cNvPicPr>
            <a:picLocks noChangeAspect="1"/>
          </p:cNvPicPr>
          <p:nvPr/>
        </p:nvPicPr>
        <p:blipFill>
          <a:blip r:embed="rId3"/>
          <a:stretch>
            <a:fillRect/>
          </a:stretch>
        </p:blipFill>
        <p:spPr>
          <a:xfrm>
            <a:off x="4925852" y="1779853"/>
            <a:ext cx="3966818" cy="1583794"/>
          </a:xfrm>
          <a:prstGeom prst="rect">
            <a:avLst/>
          </a:prstGeom>
          <a:ln>
            <a:solidFill>
              <a:srgbClr val="A51313"/>
            </a:solid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429102647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9710C1FD-A16C-411C-848D-0B48855FBFC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DB281427-F6F6-04F2-E43E-481813DE1655}"/>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Introduction to Number Systems</a:t>
            </a:r>
          </a:p>
        </p:txBody>
      </p:sp>
      <p:sp>
        <p:nvSpPr>
          <p:cNvPr id="16" name="TextBox 15">
            <a:extLst>
              <a:ext uri="{FF2B5EF4-FFF2-40B4-BE49-F238E27FC236}">
                <a16:creationId xmlns:a16="http://schemas.microsoft.com/office/drawing/2014/main" id="{C8A400BF-3E1E-32F6-8CFE-E5F1A4D51429}"/>
              </a:ext>
            </a:extLst>
          </p:cNvPr>
          <p:cNvSpPr txBox="1"/>
          <p:nvPr/>
        </p:nvSpPr>
        <p:spPr>
          <a:xfrm>
            <a:off x="117902" y="929486"/>
            <a:ext cx="4454098" cy="3477875"/>
          </a:xfrm>
          <a:prstGeom prst="rect">
            <a:avLst/>
          </a:prstGeom>
          <a:noFill/>
        </p:spPr>
        <p:txBody>
          <a:bodyPr wrap="square" rtlCol="0">
            <a:spAutoFit/>
          </a:bodyPr>
          <a:lstStyle/>
          <a:p>
            <a:pPr algn="just"/>
            <a:r>
              <a:rPr lang="en-US" sz="1100" dirty="0">
                <a:latin typeface="Poppins" panose="00000500000000000000" pitchFamily="2" charset="0"/>
                <a:cs typeface="Poppins" panose="00000500000000000000" pitchFamily="2" charset="0"/>
              </a:rPr>
              <a:t>Computers store and process everything in numbers. A number system defines how numbers are represented using a set of symbols (digits) and a base (radix).</a:t>
            </a:r>
            <a:r>
              <a:rPr lang="ka-GE" sz="1100" dirty="0">
                <a:latin typeface="Poppins" panose="00000500000000000000" pitchFamily="2" charset="0"/>
                <a:cs typeface="Poppins" panose="00000500000000000000" pitchFamily="2" charset="0"/>
              </a:rPr>
              <a:t> </a:t>
            </a:r>
            <a:r>
              <a:rPr lang="en-US" sz="1100" dirty="0">
                <a:latin typeface="Poppins" panose="00000500000000000000" pitchFamily="2" charset="0"/>
                <a:cs typeface="Poppins" panose="00000500000000000000" pitchFamily="2" charset="0"/>
              </a:rPr>
              <a:t>Below are the common number systems:</a:t>
            </a:r>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r>
              <a:rPr lang="en-US" sz="1100" b="1" dirty="0">
                <a:latin typeface="Poppins" panose="00000500000000000000" pitchFamily="2" charset="0"/>
                <a:cs typeface="Poppins" panose="00000500000000000000" pitchFamily="2" charset="0"/>
              </a:rPr>
              <a:t>1. Decimal Number System (Base-10)</a:t>
            </a:r>
          </a:p>
          <a:p>
            <a:r>
              <a:rPr lang="en-US" sz="1100" dirty="0">
                <a:latin typeface="Poppins" panose="00000500000000000000" pitchFamily="2" charset="0"/>
                <a:cs typeface="Poppins" panose="00000500000000000000" pitchFamily="2" charset="0"/>
              </a:rPr>
              <a:t>• Digits: 0–9 (10 symbols)</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Each position represents a power of 10</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Example: 345 = (3 × 10²) + (4 × 10¹) + (5 × 10⁰)</a:t>
            </a: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r>
              <a:rPr lang="en-US" sz="1100" b="1" dirty="0">
                <a:latin typeface="Poppins" panose="00000500000000000000" pitchFamily="2" charset="0"/>
                <a:cs typeface="Poppins" panose="00000500000000000000" pitchFamily="2" charset="0"/>
              </a:rPr>
              <a:t>2. Binary Number System (Base-2)</a:t>
            </a:r>
          </a:p>
          <a:p>
            <a:r>
              <a:rPr lang="en-US" sz="1100" dirty="0">
                <a:latin typeface="Poppins" panose="00000500000000000000" pitchFamily="2" charset="0"/>
                <a:cs typeface="Poppins" panose="00000500000000000000" pitchFamily="2" charset="0"/>
              </a:rPr>
              <a:t>• Digits: 0, 1 (2 symbols)</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Each position represents a power of 2</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Example: 1011 = (1 × 2³) + (0 × 2²) + (1 × 2¹) + (1 × 2⁰) = 11 (decimal)</a:t>
            </a: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p:txBody>
      </p:sp>
      <p:pic>
        <p:nvPicPr>
          <p:cNvPr id="4" name="Picture 3" descr="A computer monitor with numbers on it&#10;&#10;AI-generated content may be incorrect.">
            <a:extLst>
              <a:ext uri="{FF2B5EF4-FFF2-40B4-BE49-F238E27FC236}">
                <a16:creationId xmlns:a16="http://schemas.microsoft.com/office/drawing/2014/main" id="{4EC6FD20-D9F1-27D9-C30E-A57C28E2FC64}"/>
              </a:ext>
            </a:extLst>
          </p:cNvPr>
          <p:cNvPicPr>
            <a:picLocks noChangeAspect="1"/>
          </p:cNvPicPr>
          <p:nvPr/>
        </p:nvPicPr>
        <p:blipFill>
          <a:blip r:embed="rId3"/>
          <a:stretch>
            <a:fillRect/>
          </a:stretch>
        </p:blipFill>
        <p:spPr>
          <a:xfrm>
            <a:off x="5500403" y="1332021"/>
            <a:ext cx="2672803" cy="2672803"/>
          </a:xfrm>
          <a:prstGeom prst="rect">
            <a:avLst/>
          </a:prstGeom>
        </p:spPr>
      </p:pic>
    </p:spTree>
    <p:extLst>
      <p:ext uri="{BB962C8B-B14F-4D97-AF65-F5344CB8AC3E}">
        <p14:creationId xmlns:p14="http://schemas.microsoft.com/office/powerpoint/2010/main" val="19974205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406E652F-1547-C056-9B73-5CDD963CFFC8}"/>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EA215340-E7C7-17D2-6BB4-70067A7CE185}"/>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Introduction to Number Systems</a:t>
            </a:r>
          </a:p>
        </p:txBody>
      </p:sp>
      <p:sp>
        <p:nvSpPr>
          <p:cNvPr id="16" name="TextBox 15">
            <a:extLst>
              <a:ext uri="{FF2B5EF4-FFF2-40B4-BE49-F238E27FC236}">
                <a16:creationId xmlns:a16="http://schemas.microsoft.com/office/drawing/2014/main" id="{9B2A468F-DE1E-3C27-014E-4446F9878435}"/>
              </a:ext>
            </a:extLst>
          </p:cNvPr>
          <p:cNvSpPr txBox="1"/>
          <p:nvPr/>
        </p:nvSpPr>
        <p:spPr>
          <a:xfrm>
            <a:off x="117902" y="929486"/>
            <a:ext cx="4454098" cy="3139321"/>
          </a:xfrm>
          <a:prstGeom prst="rect">
            <a:avLst/>
          </a:prstGeom>
          <a:noFill/>
        </p:spPr>
        <p:txBody>
          <a:bodyPr wrap="square" rtlCol="0">
            <a:spAutoFit/>
          </a:bodyPr>
          <a:lstStyle/>
          <a:p>
            <a:pPr algn="just"/>
            <a:r>
              <a:rPr lang="en-US" sz="1100" dirty="0">
                <a:latin typeface="Poppins" panose="00000500000000000000" pitchFamily="2" charset="0"/>
                <a:cs typeface="Poppins" panose="00000500000000000000" pitchFamily="2" charset="0"/>
              </a:rPr>
              <a:t>Computers store and process everything in numbers. A number system defines how numbers are represented using a set of symbols (digits) and a base (radix).</a:t>
            </a:r>
            <a:r>
              <a:rPr lang="ka-GE" sz="1100" dirty="0">
                <a:latin typeface="Poppins" panose="00000500000000000000" pitchFamily="2" charset="0"/>
                <a:cs typeface="Poppins" panose="00000500000000000000" pitchFamily="2" charset="0"/>
              </a:rPr>
              <a:t> </a:t>
            </a:r>
            <a:r>
              <a:rPr lang="en-US" sz="1100" dirty="0">
                <a:latin typeface="Poppins" panose="00000500000000000000" pitchFamily="2" charset="0"/>
                <a:cs typeface="Poppins" panose="00000500000000000000" pitchFamily="2" charset="0"/>
              </a:rPr>
              <a:t>Below are the common number systems:</a:t>
            </a:r>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r>
              <a:rPr lang="en-US" sz="1100" b="1" dirty="0">
                <a:latin typeface="Poppins" panose="00000500000000000000" pitchFamily="2" charset="0"/>
                <a:cs typeface="Poppins" panose="00000500000000000000" pitchFamily="2" charset="0"/>
              </a:rPr>
              <a:t>3. Octal Number System (Base-8)</a:t>
            </a:r>
          </a:p>
          <a:p>
            <a:r>
              <a:rPr lang="en-US" sz="1100" dirty="0">
                <a:latin typeface="Poppins" panose="00000500000000000000" pitchFamily="2" charset="0"/>
                <a:cs typeface="Poppins" panose="00000500000000000000" pitchFamily="2" charset="0"/>
              </a:rPr>
              <a:t>• Digits: 0–7 (8 symbols)</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Each position represents a power of 8</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Example: 127₈ = (1 × 8²) + (2 × 8¹) + (7 × 8⁰) = 87 (decimal)</a:t>
            </a: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a:p>
            <a:r>
              <a:rPr lang="en-US" sz="1100" b="1" dirty="0">
                <a:latin typeface="Poppins" panose="00000500000000000000" pitchFamily="2" charset="0"/>
                <a:cs typeface="Poppins" panose="00000500000000000000" pitchFamily="2" charset="0"/>
              </a:rPr>
              <a:t>4. Hexadecimal Number System (Base-16)</a:t>
            </a:r>
          </a:p>
          <a:p>
            <a:r>
              <a:rPr lang="en-US" sz="1100" dirty="0">
                <a:latin typeface="Poppins" panose="00000500000000000000" pitchFamily="2" charset="0"/>
                <a:cs typeface="Poppins" panose="00000500000000000000" pitchFamily="2" charset="0"/>
              </a:rPr>
              <a:t>• Digits: 0–9, A–F (16 symbols)</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A=10, B=11, …, F=15</a:t>
            </a:r>
            <a:br>
              <a:rPr lang="en-US" sz="1100" dirty="0">
                <a:latin typeface="Poppins" panose="00000500000000000000" pitchFamily="2" charset="0"/>
                <a:cs typeface="Poppins" panose="00000500000000000000" pitchFamily="2" charset="0"/>
              </a:rPr>
            </a:br>
            <a:r>
              <a:rPr lang="en-US" sz="1100" dirty="0">
                <a:latin typeface="Poppins" panose="00000500000000000000" pitchFamily="2" charset="0"/>
                <a:cs typeface="Poppins" panose="00000500000000000000" pitchFamily="2" charset="0"/>
              </a:rPr>
              <a:t>• Example: 2F₁₆ = (2 × 16¹) + (15 × 16⁰) = 47 (decimal)</a:t>
            </a:r>
          </a:p>
          <a:p>
            <a:pPr algn="just"/>
            <a:endParaRPr lang="ka-GE" sz="1100" dirty="0">
              <a:latin typeface="Poppins" panose="00000500000000000000" pitchFamily="2" charset="0"/>
              <a:cs typeface="Poppins" panose="00000500000000000000" pitchFamily="2" charset="0"/>
            </a:endParaRPr>
          </a:p>
          <a:p>
            <a:pPr algn="just"/>
            <a:endParaRPr lang="ka-GE" sz="1100" dirty="0">
              <a:latin typeface="Poppins" panose="00000500000000000000" pitchFamily="2" charset="0"/>
              <a:cs typeface="Poppins" panose="00000500000000000000" pitchFamily="2" charset="0"/>
            </a:endParaRPr>
          </a:p>
        </p:txBody>
      </p:sp>
      <p:pic>
        <p:nvPicPr>
          <p:cNvPr id="2" name="Picture 1" descr="A computer monitor with numbers on it&#10;&#10;AI-generated content may be incorrect.">
            <a:extLst>
              <a:ext uri="{FF2B5EF4-FFF2-40B4-BE49-F238E27FC236}">
                <a16:creationId xmlns:a16="http://schemas.microsoft.com/office/drawing/2014/main" id="{809D83F4-061B-63D6-4D70-750CDCA16F36}"/>
              </a:ext>
            </a:extLst>
          </p:cNvPr>
          <p:cNvPicPr>
            <a:picLocks noChangeAspect="1"/>
          </p:cNvPicPr>
          <p:nvPr/>
        </p:nvPicPr>
        <p:blipFill>
          <a:blip r:embed="rId3"/>
          <a:stretch>
            <a:fillRect/>
          </a:stretch>
        </p:blipFill>
        <p:spPr>
          <a:xfrm>
            <a:off x="5500403" y="1332021"/>
            <a:ext cx="2672803" cy="2672803"/>
          </a:xfrm>
          <a:prstGeom prst="rect">
            <a:avLst/>
          </a:prstGeom>
        </p:spPr>
      </p:pic>
    </p:spTree>
    <p:extLst>
      <p:ext uri="{BB962C8B-B14F-4D97-AF65-F5344CB8AC3E}">
        <p14:creationId xmlns:p14="http://schemas.microsoft.com/office/powerpoint/2010/main" val="24718844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3352800" y="18335"/>
            <a:ext cx="2438400"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rPr>
              <a:t>Overview</a:t>
            </a:r>
          </a:p>
        </p:txBody>
      </p:sp>
      <p:sp>
        <p:nvSpPr>
          <p:cNvPr id="7" name="TextBox 6"/>
          <p:cNvSpPr txBox="1"/>
          <p:nvPr/>
        </p:nvSpPr>
        <p:spPr>
          <a:xfrm>
            <a:off x="834395" y="917748"/>
            <a:ext cx="4666993" cy="3539430"/>
          </a:xfrm>
          <a:prstGeom prst="rect">
            <a:avLst/>
          </a:prstGeom>
          <a:noFill/>
          <a:ln>
            <a:noFill/>
          </a:ln>
        </p:spPr>
        <p:txBody>
          <a:bodyPr wrap="square" rtlCol="0">
            <a:spAutoFit/>
          </a:bodyPr>
          <a:lstStyle/>
          <a:p>
            <a:pPr algn="ct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r>
              <a:rPr lang="en-US" b="1" dirty="0">
                <a:latin typeface="Poppins" panose="00000500000000000000" pitchFamily="2" charset="0"/>
                <a:cs typeface="Poppins" panose="00000500000000000000" pitchFamily="2" charset="0"/>
              </a:rPr>
              <a:t>Course Overview</a:t>
            </a: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r>
              <a:rPr lang="en-US" b="1" dirty="0">
                <a:latin typeface="Poppins" panose="00000500000000000000" pitchFamily="2" charset="0"/>
                <a:cs typeface="Poppins" panose="00000500000000000000" pitchFamily="2" charset="0"/>
              </a:rPr>
              <a:t>Why do we need programming?</a:t>
            </a: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r>
              <a:rPr lang="en-US" b="1" dirty="0">
                <a:latin typeface="Poppins" panose="00000500000000000000" pitchFamily="2" charset="0"/>
                <a:cs typeface="Poppins" panose="00000500000000000000" pitchFamily="2" charset="0"/>
              </a:rPr>
              <a:t>Why do we have so many programming languages?</a:t>
            </a: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r>
              <a:rPr lang="en-US" b="1" dirty="0">
                <a:latin typeface="Poppins" panose="00000500000000000000" pitchFamily="2" charset="0"/>
                <a:cs typeface="Poppins" panose="00000500000000000000" pitchFamily="2" charset="0"/>
              </a:rPr>
              <a:t>How do computers store data?</a:t>
            </a: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endParaRPr lang="en-US" b="1" dirty="0">
              <a:latin typeface="Poppins" panose="00000500000000000000" pitchFamily="2" charset="0"/>
              <a:cs typeface="Poppins" panose="00000500000000000000" pitchFamily="2" charset="0"/>
            </a:endParaRPr>
          </a:p>
          <a:p>
            <a:pPr marL="285750" lvl="3" indent="-285750">
              <a:buFont typeface="Arial" panose="020B0604020202020204" pitchFamily="34" charset="0"/>
              <a:buChar char="•"/>
            </a:pPr>
            <a:r>
              <a:rPr lang="en-US" b="1" dirty="0">
                <a:latin typeface="Poppins" panose="00000500000000000000" pitchFamily="2" charset="0"/>
                <a:cs typeface="Poppins" panose="00000500000000000000" pitchFamily="2" charset="0"/>
              </a:rPr>
              <a:t>Number Systems	</a:t>
            </a:r>
          </a:p>
          <a:p>
            <a:pPr marL="342900" indent="-342900">
              <a:buFont typeface="+mj-lt"/>
              <a:buAutoNum type="arabicPeriod"/>
            </a:pPr>
            <a:endParaRPr lang="en-US" b="1" dirty="0">
              <a:latin typeface="Poppins" panose="00000500000000000000" pitchFamily="2" charset="0"/>
              <a:cs typeface="Poppins" panose="00000500000000000000" pitchFamily="2" charset="0"/>
            </a:endParaRPr>
          </a:p>
        </p:txBody>
      </p:sp>
      <p:pic>
        <p:nvPicPr>
          <p:cNvPr id="2" name="Google Shape;88;p2">
            <a:extLst>
              <a:ext uri="{FF2B5EF4-FFF2-40B4-BE49-F238E27FC236}">
                <a16:creationId xmlns:a16="http://schemas.microsoft.com/office/drawing/2014/main" id="{411112C1-E91C-6BDC-E076-30968FA1A430}"/>
              </a:ext>
            </a:extLst>
          </p:cNvPr>
          <p:cNvPicPr preferRelativeResize="0"/>
          <p:nvPr/>
        </p:nvPicPr>
        <p:blipFill rotWithShape="1">
          <a:blip r:embed="rId3">
            <a:alphaModFix amt="20000"/>
          </a:blip>
          <a:srcRect/>
          <a:stretch/>
        </p:blipFill>
        <p:spPr>
          <a:xfrm>
            <a:off x="5054203" y="1632495"/>
            <a:ext cx="3651810" cy="2109936"/>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7911AC94-CF5A-D09B-8023-424BDDB0710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85E8C67-A90C-4BB3-28EC-4AD334A659EF}"/>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Conversion Table</a:t>
            </a:r>
          </a:p>
        </p:txBody>
      </p:sp>
      <p:sp>
        <p:nvSpPr>
          <p:cNvPr id="16" name="TextBox 15">
            <a:extLst>
              <a:ext uri="{FF2B5EF4-FFF2-40B4-BE49-F238E27FC236}">
                <a16:creationId xmlns:a16="http://schemas.microsoft.com/office/drawing/2014/main" id="{02B56BC5-5347-1124-E96A-2B975EF2E1B4}"/>
              </a:ext>
            </a:extLst>
          </p:cNvPr>
          <p:cNvSpPr txBox="1"/>
          <p:nvPr/>
        </p:nvSpPr>
        <p:spPr>
          <a:xfrm>
            <a:off x="117902" y="929486"/>
            <a:ext cx="4454098" cy="1569660"/>
          </a:xfrm>
          <a:prstGeom prst="rect">
            <a:avLst/>
          </a:prstGeom>
          <a:noFill/>
        </p:spPr>
        <p:txBody>
          <a:bodyPr wrap="square" rtlCol="0">
            <a:spAutoFit/>
          </a:bodyPr>
          <a:lstStyle/>
          <a:p>
            <a:r>
              <a:rPr lang="en-US" sz="1200" dirty="0">
                <a:latin typeface="Poppins" panose="00000500000000000000" pitchFamily="2" charset="0"/>
                <a:cs typeface="Poppins" panose="00000500000000000000" pitchFamily="2" charset="0"/>
              </a:rPr>
              <a:t>• </a:t>
            </a:r>
            <a:r>
              <a:rPr lang="en-US" sz="1200" b="1" dirty="0">
                <a:latin typeface="Poppins" panose="00000500000000000000" pitchFamily="2" charset="0"/>
                <a:cs typeface="Poppins" panose="00000500000000000000" pitchFamily="2" charset="0"/>
              </a:rPr>
              <a:t>Binary</a:t>
            </a:r>
            <a:r>
              <a:rPr lang="en-US" sz="1200" dirty="0">
                <a:latin typeface="Poppins" panose="00000500000000000000" pitchFamily="2" charset="0"/>
                <a:cs typeface="Poppins" panose="00000500000000000000" pitchFamily="2" charset="0"/>
              </a:rPr>
              <a:t> → The computer’s natural language</a:t>
            </a:r>
            <a:endParaRPr lang="ka-GE" sz="1200" dirty="0">
              <a:latin typeface="Poppins" panose="00000500000000000000" pitchFamily="2" charset="0"/>
              <a:cs typeface="Poppins" panose="00000500000000000000" pitchFamily="2" charset="0"/>
            </a:endParaRPr>
          </a:p>
          <a:p>
            <a:br>
              <a:rPr lang="en-US" sz="1200" dirty="0">
                <a:latin typeface="Poppins" panose="00000500000000000000" pitchFamily="2" charset="0"/>
                <a:cs typeface="Poppins" panose="00000500000000000000" pitchFamily="2" charset="0"/>
              </a:rPr>
            </a:br>
            <a:r>
              <a:rPr lang="en-US" sz="1200" dirty="0">
                <a:latin typeface="Poppins" panose="00000500000000000000" pitchFamily="2" charset="0"/>
                <a:cs typeface="Poppins" panose="00000500000000000000" pitchFamily="2" charset="0"/>
              </a:rPr>
              <a:t>• </a:t>
            </a:r>
            <a:r>
              <a:rPr lang="en-US" sz="1200" b="1" dirty="0">
                <a:latin typeface="Poppins" panose="00000500000000000000" pitchFamily="2" charset="0"/>
                <a:cs typeface="Poppins" panose="00000500000000000000" pitchFamily="2" charset="0"/>
              </a:rPr>
              <a:t>Octal &amp; Hexadecimal </a:t>
            </a:r>
            <a:r>
              <a:rPr lang="en-US" sz="1200" dirty="0">
                <a:latin typeface="Poppins" panose="00000500000000000000" pitchFamily="2" charset="0"/>
                <a:cs typeface="Poppins" panose="00000500000000000000" pitchFamily="2" charset="0"/>
              </a:rPr>
              <a:t>→ Compact shorthand for binary, easier for humans</a:t>
            </a:r>
            <a:endParaRPr lang="ka-GE" sz="1200" dirty="0">
              <a:latin typeface="Poppins" panose="00000500000000000000" pitchFamily="2" charset="0"/>
              <a:cs typeface="Poppins" panose="00000500000000000000" pitchFamily="2" charset="0"/>
            </a:endParaRPr>
          </a:p>
          <a:p>
            <a:br>
              <a:rPr lang="en-US" sz="1200" dirty="0">
                <a:latin typeface="Poppins" panose="00000500000000000000" pitchFamily="2" charset="0"/>
                <a:cs typeface="Poppins" panose="00000500000000000000" pitchFamily="2" charset="0"/>
              </a:rPr>
            </a:br>
            <a:r>
              <a:rPr lang="en-US" sz="1200" dirty="0">
                <a:latin typeface="Poppins" panose="00000500000000000000" pitchFamily="2" charset="0"/>
                <a:cs typeface="Poppins" panose="00000500000000000000" pitchFamily="2" charset="0"/>
              </a:rPr>
              <a:t>• </a:t>
            </a:r>
            <a:r>
              <a:rPr lang="en-US" sz="1200" b="1" dirty="0">
                <a:latin typeface="Poppins" panose="00000500000000000000" pitchFamily="2" charset="0"/>
                <a:cs typeface="Poppins" panose="00000500000000000000" pitchFamily="2" charset="0"/>
              </a:rPr>
              <a:t>Decimal</a:t>
            </a:r>
            <a:r>
              <a:rPr lang="en-US" sz="1200" dirty="0">
                <a:latin typeface="Poppins" panose="00000500000000000000" pitchFamily="2" charset="0"/>
                <a:cs typeface="Poppins" panose="00000500000000000000" pitchFamily="2" charset="0"/>
              </a:rPr>
              <a:t> → Everyday human use</a:t>
            </a:r>
          </a:p>
          <a:p>
            <a:pPr algn="just"/>
            <a:endParaRPr lang="ka-GE" sz="1200" dirty="0">
              <a:latin typeface="Poppins" panose="00000500000000000000" pitchFamily="2" charset="0"/>
              <a:cs typeface="Poppins" panose="00000500000000000000" pitchFamily="2" charset="0"/>
            </a:endParaRPr>
          </a:p>
          <a:p>
            <a:pPr algn="just"/>
            <a:endParaRPr lang="ka-GE" sz="1200" dirty="0">
              <a:latin typeface="Poppins" panose="00000500000000000000" pitchFamily="2" charset="0"/>
              <a:cs typeface="Poppins" panose="00000500000000000000" pitchFamily="2" charset="0"/>
            </a:endParaRPr>
          </a:p>
        </p:txBody>
      </p:sp>
      <p:graphicFrame>
        <p:nvGraphicFramePr>
          <p:cNvPr id="5" name="Table 4">
            <a:extLst>
              <a:ext uri="{FF2B5EF4-FFF2-40B4-BE49-F238E27FC236}">
                <a16:creationId xmlns:a16="http://schemas.microsoft.com/office/drawing/2014/main" id="{C8DE7B22-CDC6-2101-945D-4E77D0F68387}"/>
              </a:ext>
            </a:extLst>
          </p:cNvPr>
          <p:cNvGraphicFramePr>
            <a:graphicFrameLocks noGrp="1"/>
          </p:cNvGraphicFramePr>
          <p:nvPr>
            <p:extLst>
              <p:ext uri="{D42A27DB-BD31-4B8C-83A1-F6EECF244321}">
                <p14:modId xmlns:p14="http://schemas.microsoft.com/office/powerpoint/2010/main" val="3173266879"/>
              </p:ext>
            </p:extLst>
          </p:nvPr>
        </p:nvGraphicFramePr>
        <p:xfrm>
          <a:off x="1828800" y="2499146"/>
          <a:ext cx="5486400" cy="1411224"/>
        </p:xfrm>
        <a:graphic>
          <a:graphicData uri="http://schemas.openxmlformats.org/drawingml/2006/table">
            <a:tbl>
              <a:tblPr firstRow="1" firstCol="1" bandRow="1"/>
              <a:tblGrid>
                <a:gridCol w="1371600">
                  <a:extLst>
                    <a:ext uri="{9D8B030D-6E8A-4147-A177-3AD203B41FA5}">
                      <a16:colId xmlns:a16="http://schemas.microsoft.com/office/drawing/2014/main" val="1377618822"/>
                    </a:ext>
                  </a:extLst>
                </a:gridCol>
                <a:gridCol w="1371600">
                  <a:extLst>
                    <a:ext uri="{9D8B030D-6E8A-4147-A177-3AD203B41FA5}">
                      <a16:colId xmlns:a16="http://schemas.microsoft.com/office/drawing/2014/main" val="1683079756"/>
                    </a:ext>
                  </a:extLst>
                </a:gridCol>
                <a:gridCol w="1371600">
                  <a:extLst>
                    <a:ext uri="{9D8B030D-6E8A-4147-A177-3AD203B41FA5}">
                      <a16:colId xmlns:a16="http://schemas.microsoft.com/office/drawing/2014/main" val="1001355672"/>
                    </a:ext>
                  </a:extLst>
                </a:gridCol>
                <a:gridCol w="1371600">
                  <a:extLst>
                    <a:ext uri="{9D8B030D-6E8A-4147-A177-3AD203B41FA5}">
                      <a16:colId xmlns:a16="http://schemas.microsoft.com/office/drawing/2014/main" val="154081249"/>
                    </a:ext>
                  </a:extLst>
                </a:gridCol>
              </a:tblGrid>
              <a:tr h="0">
                <a:tc>
                  <a:txBody>
                    <a:bodyPr/>
                    <a:lstStyle/>
                    <a:p>
                      <a:pPr>
                        <a:lnSpc>
                          <a:spcPct val="115000"/>
                        </a:lnSpc>
                        <a:spcAft>
                          <a:spcPts val="1000"/>
                        </a:spcAft>
                        <a:buNone/>
                      </a:pPr>
                      <a:r>
                        <a:rPr lang="en-US" sz="1100" b="1" dirty="0">
                          <a:effectLst/>
                          <a:latin typeface="Cambria" panose="02040503050406030204" pitchFamily="18" charset="0"/>
                          <a:ea typeface="MS Mincho" panose="02020609040205080304" pitchFamily="49" charset="-128"/>
                          <a:cs typeface="Times New Roman" panose="02020603050405020304" pitchFamily="18" charset="0"/>
                        </a:rPr>
                        <a:t>Decimal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b="1" dirty="0">
                          <a:effectLst/>
                          <a:latin typeface="Cambria" panose="02040503050406030204" pitchFamily="18" charset="0"/>
                          <a:ea typeface="MS Mincho" panose="02020609040205080304" pitchFamily="49" charset="-128"/>
                          <a:cs typeface="Times New Roman" panose="02020603050405020304" pitchFamily="18" charset="0"/>
                        </a:rPr>
                        <a:t>Binary</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b="1" dirty="0">
                          <a:effectLst/>
                          <a:latin typeface="Cambria" panose="02040503050406030204" pitchFamily="18" charset="0"/>
                          <a:ea typeface="MS Mincho" panose="02020609040205080304" pitchFamily="49" charset="-128"/>
                          <a:cs typeface="Times New Roman" panose="02020603050405020304" pitchFamily="18" charset="0"/>
                        </a:rPr>
                        <a:t>Octal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b="1" dirty="0">
                          <a:effectLst/>
                          <a:latin typeface="Cambria" panose="02040503050406030204" pitchFamily="18" charset="0"/>
                          <a:ea typeface="MS Mincho" panose="02020609040205080304" pitchFamily="49" charset="-128"/>
                          <a:cs typeface="Times New Roman" panose="02020603050405020304" pitchFamily="18" charset="0"/>
                        </a:rPr>
                        <a:t>Hexadecimal</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06199176"/>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93860789"/>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34861808"/>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101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21523818"/>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1010</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12</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A</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605729478"/>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32305356"/>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31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37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06193825"/>
                  </a:ext>
                </a:extLst>
              </a:tr>
              <a:tr h="0">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255</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11111111</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a:effectLst/>
                          <a:latin typeface="Cambria" panose="02040503050406030204" pitchFamily="18" charset="0"/>
                          <a:ea typeface="MS Mincho" panose="02020609040205080304" pitchFamily="49" charset="-128"/>
                          <a:cs typeface="Times New Roman" panose="02020603050405020304" pitchFamily="18" charset="0"/>
                        </a:rPr>
                        <a:t>377</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a:lnSpc>
                          <a:spcPct val="115000"/>
                        </a:lnSpc>
                        <a:spcAft>
                          <a:spcPts val="1000"/>
                        </a:spcAft>
                        <a:buNone/>
                      </a:pPr>
                      <a:r>
                        <a:rPr lang="en-US" sz="1100" dirty="0">
                          <a:effectLst/>
                          <a:latin typeface="Cambria" panose="02040503050406030204" pitchFamily="18" charset="0"/>
                          <a:ea typeface="MS Mincho" panose="02020609040205080304" pitchFamily="49" charset="-128"/>
                          <a:cs typeface="Times New Roman" panose="02020603050405020304" pitchFamily="18" charset="0"/>
                        </a:rPr>
                        <a:t>FF</a:t>
                      </a: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44732561"/>
                  </a:ext>
                </a:extLst>
              </a:tr>
            </a:tbl>
          </a:graphicData>
        </a:graphic>
      </p:graphicFrame>
    </p:spTree>
    <p:extLst>
      <p:ext uri="{BB962C8B-B14F-4D97-AF65-F5344CB8AC3E}">
        <p14:creationId xmlns:p14="http://schemas.microsoft.com/office/powerpoint/2010/main" val="251691332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DCBC3C07-E0AC-8D39-E90F-B89715FAB366}"/>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CD3EBFE0-F8DA-A570-58A7-E661D5314806}"/>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Decimal → Binary</a:t>
            </a:r>
          </a:p>
        </p:txBody>
      </p:sp>
      <p:sp>
        <p:nvSpPr>
          <p:cNvPr id="16" name="TextBox 15">
            <a:extLst>
              <a:ext uri="{FF2B5EF4-FFF2-40B4-BE49-F238E27FC236}">
                <a16:creationId xmlns:a16="http://schemas.microsoft.com/office/drawing/2014/main" id="{E7908B63-8B2D-89AC-A76B-9931070F0206}"/>
              </a:ext>
            </a:extLst>
          </p:cNvPr>
          <p:cNvSpPr txBox="1"/>
          <p:nvPr/>
        </p:nvSpPr>
        <p:spPr>
          <a:xfrm>
            <a:off x="117902" y="1165656"/>
            <a:ext cx="4454098" cy="2677656"/>
          </a:xfrm>
          <a:prstGeom prst="rect">
            <a:avLst/>
          </a:prstGeom>
          <a:noFill/>
        </p:spPr>
        <p:txBody>
          <a:bodyPr wrap="square" rtlCol="0">
            <a:spAutoFit/>
          </a:bodyPr>
          <a:lstStyle/>
          <a:p>
            <a:r>
              <a:rPr lang="en-US" sz="1200" b="1" dirty="0">
                <a:latin typeface="Poppins" panose="00000500000000000000" pitchFamily="2" charset="0"/>
                <a:cs typeface="Poppins" panose="00000500000000000000" pitchFamily="2" charset="0"/>
              </a:rPr>
              <a:t>Formula / Method</a:t>
            </a:r>
          </a:p>
          <a:p>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Divide the decimal number by 2.</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Write down the remainder (0 or 1).</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Divide the quotient again by 2 and record the remainder.</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Continue until the quotient becomes 0.</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Read the remainders from bottom to top → that’s the binary number.</a:t>
            </a:r>
            <a:endParaRPr lang="ka-GE" sz="1200" dirty="0">
              <a:latin typeface="Poppins" panose="00000500000000000000" pitchFamily="2" charset="0"/>
              <a:cs typeface="Poppins" panose="00000500000000000000" pitchFamily="2" charset="0"/>
            </a:endParaRPr>
          </a:p>
          <a:p>
            <a:pPr algn="just"/>
            <a:endParaRPr lang="ka-GE" sz="12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86060C3E-3BBC-1883-C341-B7287F2DFF1F}"/>
              </a:ext>
            </a:extLst>
          </p:cNvPr>
          <p:cNvPicPr>
            <a:picLocks noChangeAspect="1"/>
          </p:cNvPicPr>
          <p:nvPr/>
        </p:nvPicPr>
        <p:blipFill>
          <a:blip r:embed="rId3"/>
          <a:stretch>
            <a:fillRect/>
          </a:stretch>
        </p:blipFill>
        <p:spPr>
          <a:xfrm>
            <a:off x="4801408" y="1369001"/>
            <a:ext cx="4046571" cy="2949196"/>
          </a:xfrm>
          <a:prstGeom prst="rect">
            <a:avLst/>
          </a:prstGeom>
          <a:ln>
            <a:solidFill>
              <a:srgbClr val="A51313"/>
            </a:solidFill>
            <a:extLst>
              <a:ext uri="{C807C97D-BFC1-408E-A445-0C87EB9F89A2}">
                <ask:lineSketchStyleProps xmlns:ask="http://schemas.microsoft.com/office/drawing/2018/sketchyshapes" sd="4228949497">
                  <a:custGeom>
                    <a:avLst/>
                    <a:gdLst>
                      <a:gd name="connsiteX0" fmla="*/ 0 w 4046571"/>
                      <a:gd name="connsiteY0" fmla="*/ 0 h 2949196"/>
                      <a:gd name="connsiteX1" fmla="*/ 659013 w 4046571"/>
                      <a:gd name="connsiteY1" fmla="*/ 0 h 2949196"/>
                      <a:gd name="connsiteX2" fmla="*/ 1196629 w 4046571"/>
                      <a:gd name="connsiteY2" fmla="*/ 0 h 2949196"/>
                      <a:gd name="connsiteX3" fmla="*/ 1855642 w 4046571"/>
                      <a:gd name="connsiteY3" fmla="*/ 0 h 2949196"/>
                      <a:gd name="connsiteX4" fmla="*/ 2433723 w 4046571"/>
                      <a:gd name="connsiteY4" fmla="*/ 0 h 2949196"/>
                      <a:gd name="connsiteX5" fmla="*/ 2930874 w 4046571"/>
                      <a:gd name="connsiteY5" fmla="*/ 0 h 2949196"/>
                      <a:gd name="connsiteX6" fmla="*/ 3468489 w 4046571"/>
                      <a:gd name="connsiteY6" fmla="*/ 0 h 2949196"/>
                      <a:gd name="connsiteX7" fmla="*/ 4046571 w 4046571"/>
                      <a:gd name="connsiteY7" fmla="*/ 0 h 2949196"/>
                      <a:gd name="connsiteX8" fmla="*/ 4046571 w 4046571"/>
                      <a:gd name="connsiteY8" fmla="*/ 589839 h 2949196"/>
                      <a:gd name="connsiteX9" fmla="*/ 4046571 w 4046571"/>
                      <a:gd name="connsiteY9" fmla="*/ 1150186 h 2949196"/>
                      <a:gd name="connsiteX10" fmla="*/ 4046571 w 4046571"/>
                      <a:gd name="connsiteY10" fmla="*/ 1769518 h 2949196"/>
                      <a:gd name="connsiteX11" fmla="*/ 4046571 w 4046571"/>
                      <a:gd name="connsiteY11" fmla="*/ 2300373 h 2949196"/>
                      <a:gd name="connsiteX12" fmla="*/ 4046571 w 4046571"/>
                      <a:gd name="connsiteY12" fmla="*/ 2949196 h 2949196"/>
                      <a:gd name="connsiteX13" fmla="*/ 3387558 w 4046571"/>
                      <a:gd name="connsiteY13" fmla="*/ 2949196 h 2949196"/>
                      <a:gd name="connsiteX14" fmla="*/ 2849942 w 4046571"/>
                      <a:gd name="connsiteY14" fmla="*/ 2949196 h 2949196"/>
                      <a:gd name="connsiteX15" fmla="*/ 2352792 w 4046571"/>
                      <a:gd name="connsiteY15" fmla="*/ 2949196 h 2949196"/>
                      <a:gd name="connsiteX16" fmla="*/ 1896108 w 4046571"/>
                      <a:gd name="connsiteY16" fmla="*/ 2949196 h 2949196"/>
                      <a:gd name="connsiteX17" fmla="*/ 1398957 w 4046571"/>
                      <a:gd name="connsiteY17" fmla="*/ 2949196 h 2949196"/>
                      <a:gd name="connsiteX18" fmla="*/ 942273 w 4046571"/>
                      <a:gd name="connsiteY18" fmla="*/ 2949196 h 2949196"/>
                      <a:gd name="connsiteX19" fmla="*/ 0 w 4046571"/>
                      <a:gd name="connsiteY19" fmla="*/ 2949196 h 2949196"/>
                      <a:gd name="connsiteX20" fmla="*/ 0 w 4046571"/>
                      <a:gd name="connsiteY20" fmla="*/ 2300373 h 2949196"/>
                      <a:gd name="connsiteX21" fmla="*/ 0 w 4046571"/>
                      <a:gd name="connsiteY21" fmla="*/ 1681042 h 2949196"/>
                      <a:gd name="connsiteX22" fmla="*/ 0 w 4046571"/>
                      <a:gd name="connsiteY22" fmla="*/ 1061711 h 2949196"/>
                      <a:gd name="connsiteX23" fmla="*/ 0 w 4046571"/>
                      <a:gd name="connsiteY23" fmla="*/ 530855 h 2949196"/>
                      <a:gd name="connsiteX24" fmla="*/ 0 w 4046571"/>
                      <a:gd name="connsiteY24" fmla="*/ 0 h 294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46571" h="2949196" fill="none" extrusionOk="0">
                        <a:moveTo>
                          <a:pt x="0" y="0"/>
                        </a:moveTo>
                        <a:cubicBezTo>
                          <a:pt x="201584" y="-59255"/>
                          <a:pt x="407311" y="49889"/>
                          <a:pt x="659013" y="0"/>
                        </a:cubicBezTo>
                        <a:cubicBezTo>
                          <a:pt x="910715" y="-49889"/>
                          <a:pt x="1002758" y="30677"/>
                          <a:pt x="1196629" y="0"/>
                        </a:cubicBezTo>
                        <a:cubicBezTo>
                          <a:pt x="1390500" y="-30677"/>
                          <a:pt x="1612390" y="58231"/>
                          <a:pt x="1855642" y="0"/>
                        </a:cubicBezTo>
                        <a:cubicBezTo>
                          <a:pt x="2098894" y="-58231"/>
                          <a:pt x="2222749" y="30220"/>
                          <a:pt x="2433723" y="0"/>
                        </a:cubicBezTo>
                        <a:cubicBezTo>
                          <a:pt x="2644697" y="-30220"/>
                          <a:pt x="2763956" y="7972"/>
                          <a:pt x="2930874" y="0"/>
                        </a:cubicBezTo>
                        <a:cubicBezTo>
                          <a:pt x="3097792" y="-7972"/>
                          <a:pt x="3290203" y="25812"/>
                          <a:pt x="3468489" y="0"/>
                        </a:cubicBezTo>
                        <a:cubicBezTo>
                          <a:pt x="3646775" y="-25812"/>
                          <a:pt x="3878832" y="37207"/>
                          <a:pt x="4046571" y="0"/>
                        </a:cubicBezTo>
                        <a:cubicBezTo>
                          <a:pt x="4072125" y="163110"/>
                          <a:pt x="4011307" y="369860"/>
                          <a:pt x="4046571" y="589839"/>
                        </a:cubicBezTo>
                        <a:cubicBezTo>
                          <a:pt x="4081835" y="809818"/>
                          <a:pt x="4042694" y="972920"/>
                          <a:pt x="4046571" y="1150186"/>
                        </a:cubicBezTo>
                        <a:cubicBezTo>
                          <a:pt x="4050448" y="1327452"/>
                          <a:pt x="4006197" y="1587149"/>
                          <a:pt x="4046571" y="1769518"/>
                        </a:cubicBezTo>
                        <a:cubicBezTo>
                          <a:pt x="4086945" y="1951887"/>
                          <a:pt x="4001404" y="2127751"/>
                          <a:pt x="4046571" y="2300373"/>
                        </a:cubicBezTo>
                        <a:cubicBezTo>
                          <a:pt x="4091738" y="2472995"/>
                          <a:pt x="4041441" y="2631008"/>
                          <a:pt x="4046571" y="2949196"/>
                        </a:cubicBezTo>
                        <a:cubicBezTo>
                          <a:pt x="3740856" y="2963127"/>
                          <a:pt x="3574467" y="2890887"/>
                          <a:pt x="3387558" y="2949196"/>
                        </a:cubicBezTo>
                        <a:cubicBezTo>
                          <a:pt x="3200649" y="3007505"/>
                          <a:pt x="3068769" y="2905527"/>
                          <a:pt x="2849942" y="2949196"/>
                        </a:cubicBezTo>
                        <a:cubicBezTo>
                          <a:pt x="2631115" y="2992865"/>
                          <a:pt x="2479406" y="2936448"/>
                          <a:pt x="2352792" y="2949196"/>
                        </a:cubicBezTo>
                        <a:cubicBezTo>
                          <a:pt x="2226178" y="2961944"/>
                          <a:pt x="2017871" y="2927640"/>
                          <a:pt x="1896108" y="2949196"/>
                        </a:cubicBezTo>
                        <a:cubicBezTo>
                          <a:pt x="1774345" y="2970752"/>
                          <a:pt x="1575614" y="2912256"/>
                          <a:pt x="1398957" y="2949196"/>
                        </a:cubicBezTo>
                        <a:cubicBezTo>
                          <a:pt x="1222300" y="2986136"/>
                          <a:pt x="1044703" y="2918318"/>
                          <a:pt x="942273" y="2949196"/>
                        </a:cubicBezTo>
                        <a:cubicBezTo>
                          <a:pt x="839843" y="2980074"/>
                          <a:pt x="268813" y="2848894"/>
                          <a:pt x="0" y="2949196"/>
                        </a:cubicBezTo>
                        <a:cubicBezTo>
                          <a:pt x="-54684" y="2745956"/>
                          <a:pt x="56060" y="2542318"/>
                          <a:pt x="0" y="2300373"/>
                        </a:cubicBezTo>
                        <a:cubicBezTo>
                          <a:pt x="-56060" y="2058428"/>
                          <a:pt x="70034" y="1887178"/>
                          <a:pt x="0" y="1681042"/>
                        </a:cubicBezTo>
                        <a:cubicBezTo>
                          <a:pt x="-70034" y="1474906"/>
                          <a:pt x="25994" y="1308238"/>
                          <a:pt x="0" y="1061711"/>
                        </a:cubicBezTo>
                        <a:cubicBezTo>
                          <a:pt x="-25994" y="815184"/>
                          <a:pt x="43276" y="773974"/>
                          <a:pt x="0" y="530855"/>
                        </a:cubicBezTo>
                        <a:cubicBezTo>
                          <a:pt x="-43276" y="287736"/>
                          <a:pt x="14476" y="256729"/>
                          <a:pt x="0" y="0"/>
                        </a:cubicBezTo>
                        <a:close/>
                      </a:path>
                      <a:path w="4046571" h="2949196" stroke="0" extrusionOk="0">
                        <a:moveTo>
                          <a:pt x="0" y="0"/>
                        </a:moveTo>
                        <a:cubicBezTo>
                          <a:pt x="187630" y="-34839"/>
                          <a:pt x="451111" y="51076"/>
                          <a:pt x="578082" y="0"/>
                        </a:cubicBezTo>
                        <a:cubicBezTo>
                          <a:pt x="705053" y="-51076"/>
                          <a:pt x="933378" y="56906"/>
                          <a:pt x="1237095" y="0"/>
                        </a:cubicBezTo>
                        <a:cubicBezTo>
                          <a:pt x="1540812" y="-56906"/>
                          <a:pt x="1568614" y="56811"/>
                          <a:pt x="1815176" y="0"/>
                        </a:cubicBezTo>
                        <a:cubicBezTo>
                          <a:pt x="2061738" y="-56811"/>
                          <a:pt x="2075028" y="48033"/>
                          <a:pt x="2271861" y="0"/>
                        </a:cubicBezTo>
                        <a:cubicBezTo>
                          <a:pt x="2468695" y="-48033"/>
                          <a:pt x="2547602" y="9868"/>
                          <a:pt x="2728545" y="0"/>
                        </a:cubicBezTo>
                        <a:cubicBezTo>
                          <a:pt x="2909488" y="-9868"/>
                          <a:pt x="3246738" y="43997"/>
                          <a:pt x="3387558" y="0"/>
                        </a:cubicBezTo>
                        <a:cubicBezTo>
                          <a:pt x="3528378" y="-43997"/>
                          <a:pt x="3763275" y="61907"/>
                          <a:pt x="4046571" y="0"/>
                        </a:cubicBezTo>
                        <a:cubicBezTo>
                          <a:pt x="4054111" y="153019"/>
                          <a:pt x="3998941" y="305613"/>
                          <a:pt x="4046571" y="501363"/>
                        </a:cubicBezTo>
                        <a:cubicBezTo>
                          <a:pt x="4094201" y="697113"/>
                          <a:pt x="3988410" y="791549"/>
                          <a:pt x="4046571" y="1002727"/>
                        </a:cubicBezTo>
                        <a:cubicBezTo>
                          <a:pt x="4104732" y="1213905"/>
                          <a:pt x="3989245" y="1334430"/>
                          <a:pt x="4046571" y="1651550"/>
                        </a:cubicBezTo>
                        <a:cubicBezTo>
                          <a:pt x="4103897" y="1968670"/>
                          <a:pt x="3995071" y="1951663"/>
                          <a:pt x="4046571" y="2241389"/>
                        </a:cubicBezTo>
                        <a:cubicBezTo>
                          <a:pt x="4098071" y="2531115"/>
                          <a:pt x="4027480" y="2667676"/>
                          <a:pt x="4046571" y="2949196"/>
                        </a:cubicBezTo>
                        <a:cubicBezTo>
                          <a:pt x="3898315" y="2999758"/>
                          <a:pt x="3624261" y="2889208"/>
                          <a:pt x="3387558" y="2949196"/>
                        </a:cubicBezTo>
                        <a:cubicBezTo>
                          <a:pt x="3150855" y="3009184"/>
                          <a:pt x="2878015" y="2871894"/>
                          <a:pt x="2728545" y="2949196"/>
                        </a:cubicBezTo>
                        <a:cubicBezTo>
                          <a:pt x="2579075" y="3026498"/>
                          <a:pt x="2203140" y="2872762"/>
                          <a:pt x="2069532" y="2949196"/>
                        </a:cubicBezTo>
                        <a:cubicBezTo>
                          <a:pt x="1935924" y="3025630"/>
                          <a:pt x="1784707" y="2919090"/>
                          <a:pt x="1531916" y="2949196"/>
                        </a:cubicBezTo>
                        <a:cubicBezTo>
                          <a:pt x="1279125" y="2979302"/>
                          <a:pt x="1167121" y="2937137"/>
                          <a:pt x="1075232" y="2949196"/>
                        </a:cubicBezTo>
                        <a:cubicBezTo>
                          <a:pt x="983343" y="2961255"/>
                          <a:pt x="651241" y="2889429"/>
                          <a:pt x="497150" y="2949196"/>
                        </a:cubicBezTo>
                        <a:cubicBezTo>
                          <a:pt x="343059" y="3008963"/>
                          <a:pt x="134352" y="2948694"/>
                          <a:pt x="0" y="2949196"/>
                        </a:cubicBezTo>
                        <a:cubicBezTo>
                          <a:pt x="-73855" y="2815495"/>
                          <a:pt x="58436" y="2600937"/>
                          <a:pt x="0" y="2300373"/>
                        </a:cubicBezTo>
                        <a:cubicBezTo>
                          <a:pt x="-58436" y="1999809"/>
                          <a:pt x="56649" y="1911711"/>
                          <a:pt x="0" y="1710534"/>
                        </a:cubicBezTo>
                        <a:cubicBezTo>
                          <a:pt x="-56649" y="1509357"/>
                          <a:pt x="35937" y="1311798"/>
                          <a:pt x="0" y="1091203"/>
                        </a:cubicBezTo>
                        <a:cubicBezTo>
                          <a:pt x="-35937" y="870608"/>
                          <a:pt x="10613" y="751051"/>
                          <a:pt x="0" y="589839"/>
                        </a:cubicBezTo>
                        <a:cubicBezTo>
                          <a:pt x="-10613" y="428627"/>
                          <a:pt x="46661" y="254952"/>
                          <a:pt x="0" y="0"/>
                        </a:cubicBezTo>
                        <a:close/>
                      </a:path>
                    </a:pathLst>
                  </a:custGeom>
                  <ask:type>
                    <ask:lineSketchNone/>
                  </ask:type>
                </ask:lineSketchStyleProps>
              </a:ext>
            </a:extLst>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65962700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1572E00E-EA14-69F6-E9F6-B8A31FB32D04}"/>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D653F04-5055-5627-6904-2860FA057FDE}"/>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Binary → Decimal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28B22BF1-C306-052D-1801-EB6C99880697}"/>
                  </a:ext>
                </a:extLst>
              </p:cNvPr>
              <p:cNvSpPr txBox="1"/>
              <p:nvPr/>
            </p:nvSpPr>
            <p:spPr>
              <a:xfrm>
                <a:off x="117902" y="1504771"/>
                <a:ext cx="4454098" cy="1412823"/>
              </a:xfrm>
              <a:prstGeom prst="rect">
                <a:avLst/>
              </a:prstGeom>
              <a:noFill/>
            </p:spPr>
            <p:txBody>
              <a:bodyPr wrap="square" rtlCol="0">
                <a:spAutoFit/>
              </a:bodyPr>
              <a:lstStyle/>
              <a:p>
                <a:r>
                  <a:rPr lang="en-US" sz="1200" b="1" dirty="0">
                    <a:latin typeface="Poppins" panose="00000500000000000000" pitchFamily="2" charset="0"/>
                    <a:cs typeface="Poppins" panose="00000500000000000000" pitchFamily="2" charset="0"/>
                  </a:rPr>
                  <a:t>Formula / Method</a:t>
                </a:r>
              </a:p>
              <a:p>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latin typeface="Poppins" panose="00000500000000000000" pitchFamily="2" charset="0"/>
                    <a:cs typeface="Poppins" panose="00000500000000000000" pitchFamily="2" charset="0"/>
                  </a:rPr>
                  <a:t>Each binary digit (bit) is multiplied by </a:t>
                </a:r>
                <a14:m>
                  <m:oMath xmlns:m="http://schemas.openxmlformats.org/officeDocument/2006/math">
                    <m:sSup>
                      <m:sSupPr>
                        <m:ctrlPr>
                          <a:rPr lang="ar-AE" sz="1100" i="1">
                            <a:latin typeface="Cambria Math" panose="02040503050406030204" pitchFamily="18" charset="0"/>
                          </a:rPr>
                        </m:ctrlPr>
                      </m:sSupPr>
                      <m:e>
                        <m:r>
                          <a:rPr lang="ar-AE" sz="1100">
                            <a:latin typeface="Cambria Math" panose="02040503050406030204" pitchFamily="18" charset="0"/>
                          </a:rPr>
                          <m:t>2</m:t>
                        </m:r>
                      </m:e>
                      <m:sup>
                        <m:r>
                          <m:rPr>
                            <m:nor/>
                          </m:rPr>
                          <a:rPr lang="en-US" sz="1100" i="1">
                            <a:latin typeface="Poppins" panose="00000500000000000000" pitchFamily="2" charset="0"/>
                            <a:cs typeface="Poppins" panose="00000500000000000000" pitchFamily="2" charset="0"/>
                          </a:rPr>
                          <m:t>position</m:t>
                        </m:r>
                      </m:sup>
                    </m:sSup>
                  </m:oMath>
                </a14:m>
                <a:r>
                  <a:rPr lang="ar-AE" sz="1200" dirty="0">
                    <a:latin typeface="Poppins" panose="00000500000000000000" pitchFamily="2" charset="0"/>
                  </a:rPr>
                  <a:t>, </a:t>
                </a:r>
                <a:r>
                  <a:rPr lang="en-US" sz="1200" dirty="0">
                    <a:latin typeface="Poppins" panose="00000500000000000000" pitchFamily="2" charset="0"/>
                    <a:cs typeface="Poppins" panose="00000500000000000000" pitchFamily="2" charset="0"/>
                  </a:rPr>
                  <a:t>starting from the </a:t>
                </a:r>
                <a:r>
                  <a:rPr lang="en-US" sz="1200" b="1" dirty="0">
                    <a:latin typeface="Poppins" panose="00000500000000000000" pitchFamily="2" charset="0"/>
                    <a:cs typeface="Poppins" panose="00000500000000000000" pitchFamily="2" charset="0"/>
                  </a:rPr>
                  <a:t>rightmost bit</a:t>
                </a:r>
                <a:r>
                  <a:rPr lang="en-US" sz="1200" dirty="0">
                    <a:latin typeface="Poppins" panose="00000500000000000000" pitchFamily="2" charset="0"/>
                    <a:cs typeface="Poppins" panose="00000500000000000000" pitchFamily="2" charset="0"/>
                  </a:rPr>
                  <a:t> (position 0).</a:t>
                </a:r>
              </a:p>
              <a:p>
                <a:pPr marL="171450" indent="-1714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latin typeface="Poppins" panose="00000500000000000000" pitchFamily="2" charset="0"/>
                    <a:cs typeface="Poppins" panose="00000500000000000000" pitchFamily="2" charset="0"/>
                  </a:rPr>
                  <a:t>Then add all the results.</a:t>
                </a:r>
                <a:endParaRPr lang="ka-GE" sz="1200" dirty="0">
                  <a:latin typeface="Poppins" panose="00000500000000000000" pitchFamily="2" charset="0"/>
                  <a:cs typeface="Poppins" panose="00000500000000000000" pitchFamily="2" charset="0"/>
                </a:endParaRPr>
              </a:p>
            </p:txBody>
          </p:sp>
        </mc:Choice>
        <mc:Fallback xmlns="">
          <p:sp>
            <p:nvSpPr>
              <p:cNvPr id="16" name="TextBox 15">
                <a:extLst>
                  <a:ext uri="{FF2B5EF4-FFF2-40B4-BE49-F238E27FC236}">
                    <a16:creationId xmlns:a16="http://schemas.microsoft.com/office/drawing/2014/main" id="{28B22BF1-C306-052D-1801-EB6C99880697}"/>
                  </a:ext>
                </a:extLst>
              </p:cNvPr>
              <p:cNvSpPr txBox="1">
                <a:spLocks noRot="1" noChangeAspect="1" noMove="1" noResize="1" noEditPoints="1" noAdjustHandles="1" noChangeArrowheads="1" noChangeShapeType="1" noTextEdit="1"/>
              </p:cNvSpPr>
              <p:nvPr/>
            </p:nvSpPr>
            <p:spPr>
              <a:xfrm>
                <a:off x="117902" y="1504771"/>
                <a:ext cx="4454098" cy="1412823"/>
              </a:xfrm>
              <a:prstGeom prst="rect">
                <a:avLst/>
              </a:prstGeom>
              <a:blipFill>
                <a:blip r:embed="rId3"/>
                <a:stretch>
                  <a:fillRect t="-431" b="-2586"/>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1FEB3BD2-EF2B-7530-0238-47B5D839880E}"/>
              </a:ext>
            </a:extLst>
          </p:cNvPr>
          <p:cNvPicPr>
            <a:picLocks noChangeAspect="1"/>
          </p:cNvPicPr>
          <p:nvPr/>
        </p:nvPicPr>
        <p:blipFill>
          <a:blip r:embed="rId4"/>
          <a:srcRect/>
          <a:stretch/>
        </p:blipFill>
        <p:spPr>
          <a:xfrm>
            <a:off x="4801408" y="1977380"/>
            <a:ext cx="4046571" cy="1732438"/>
          </a:xfrm>
          <a:prstGeom prst="rect">
            <a:avLst/>
          </a:prstGeom>
          <a:ln>
            <a:solidFill>
              <a:srgbClr val="A51313"/>
            </a:solidFill>
            <a:extLst>
              <a:ext uri="{C807C97D-BFC1-408E-A445-0C87EB9F89A2}">
                <ask:lineSketchStyleProps xmlns:ask="http://schemas.microsoft.com/office/drawing/2018/sketchyshapes" sd="4228949497">
                  <a:custGeom>
                    <a:avLst/>
                    <a:gdLst>
                      <a:gd name="connsiteX0" fmla="*/ 0 w 4046571"/>
                      <a:gd name="connsiteY0" fmla="*/ 0 h 2949196"/>
                      <a:gd name="connsiteX1" fmla="*/ 659013 w 4046571"/>
                      <a:gd name="connsiteY1" fmla="*/ 0 h 2949196"/>
                      <a:gd name="connsiteX2" fmla="*/ 1196629 w 4046571"/>
                      <a:gd name="connsiteY2" fmla="*/ 0 h 2949196"/>
                      <a:gd name="connsiteX3" fmla="*/ 1855642 w 4046571"/>
                      <a:gd name="connsiteY3" fmla="*/ 0 h 2949196"/>
                      <a:gd name="connsiteX4" fmla="*/ 2433723 w 4046571"/>
                      <a:gd name="connsiteY4" fmla="*/ 0 h 2949196"/>
                      <a:gd name="connsiteX5" fmla="*/ 2930874 w 4046571"/>
                      <a:gd name="connsiteY5" fmla="*/ 0 h 2949196"/>
                      <a:gd name="connsiteX6" fmla="*/ 3468489 w 4046571"/>
                      <a:gd name="connsiteY6" fmla="*/ 0 h 2949196"/>
                      <a:gd name="connsiteX7" fmla="*/ 4046571 w 4046571"/>
                      <a:gd name="connsiteY7" fmla="*/ 0 h 2949196"/>
                      <a:gd name="connsiteX8" fmla="*/ 4046571 w 4046571"/>
                      <a:gd name="connsiteY8" fmla="*/ 589839 h 2949196"/>
                      <a:gd name="connsiteX9" fmla="*/ 4046571 w 4046571"/>
                      <a:gd name="connsiteY9" fmla="*/ 1150186 h 2949196"/>
                      <a:gd name="connsiteX10" fmla="*/ 4046571 w 4046571"/>
                      <a:gd name="connsiteY10" fmla="*/ 1769518 h 2949196"/>
                      <a:gd name="connsiteX11" fmla="*/ 4046571 w 4046571"/>
                      <a:gd name="connsiteY11" fmla="*/ 2300373 h 2949196"/>
                      <a:gd name="connsiteX12" fmla="*/ 4046571 w 4046571"/>
                      <a:gd name="connsiteY12" fmla="*/ 2949196 h 2949196"/>
                      <a:gd name="connsiteX13" fmla="*/ 3387558 w 4046571"/>
                      <a:gd name="connsiteY13" fmla="*/ 2949196 h 2949196"/>
                      <a:gd name="connsiteX14" fmla="*/ 2849942 w 4046571"/>
                      <a:gd name="connsiteY14" fmla="*/ 2949196 h 2949196"/>
                      <a:gd name="connsiteX15" fmla="*/ 2352792 w 4046571"/>
                      <a:gd name="connsiteY15" fmla="*/ 2949196 h 2949196"/>
                      <a:gd name="connsiteX16" fmla="*/ 1896108 w 4046571"/>
                      <a:gd name="connsiteY16" fmla="*/ 2949196 h 2949196"/>
                      <a:gd name="connsiteX17" fmla="*/ 1398957 w 4046571"/>
                      <a:gd name="connsiteY17" fmla="*/ 2949196 h 2949196"/>
                      <a:gd name="connsiteX18" fmla="*/ 942273 w 4046571"/>
                      <a:gd name="connsiteY18" fmla="*/ 2949196 h 2949196"/>
                      <a:gd name="connsiteX19" fmla="*/ 0 w 4046571"/>
                      <a:gd name="connsiteY19" fmla="*/ 2949196 h 2949196"/>
                      <a:gd name="connsiteX20" fmla="*/ 0 w 4046571"/>
                      <a:gd name="connsiteY20" fmla="*/ 2300373 h 2949196"/>
                      <a:gd name="connsiteX21" fmla="*/ 0 w 4046571"/>
                      <a:gd name="connsiteY21" fmla="*/ 1681042 h 2949196"/>
                      <a:gd name="connsiteX22" fmla="*/ 0 w 4046571"/>
                      <a:gd name="connsiteY22" fmla="*/ 1061711 h 2949196"/>
                      <a:gd name="connsiteX23" fmla="*/ 0 w 4046571"/>
                      <a:gd name="connsiteY23" fmla="*/ 530855 h 2949196"/>
                      <a:gd name="connsiteX24" fmla="*/ 0 w 4046571"/>
                      <a:gd name="connsiteY24" fmla="*/ 0 h 294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46571" h="2949196" fill="none" extrusionOk="0">
                        <a:moveTo>
                          <a:pt x="0" y="0"/>
                        </a:moveTo>
                        <a:cubicBezTo>
                          <a:pt x="201584" y="-59255"/>
                          <a:pt x="407311" y="49889"/>
                          <a:pt x="659013" y="0"/>
                        </a:cubicBezTo>
                        <a:cubicBezTo>
                          <a:pt x="910715" y="-49889"/>
                          <a:pt x="1002758" y="30677"/>
                          <a:pt x="1196629" y="0"/>
                        </a:cubicBezTo>
                        <a:cubicBezTo>
                          <a:pt x="1390500" y="-30677"/>
                          <a:pt x="1612390" y="58231"/>
                          <a:pt x="1855642" y="0"/>
                        </a:cubicBezTo>
                        <a:cubicBezTo>
                          <a:pt x="2098894" y="-58231"/>
                          <a:pt x="2222749" y="30220"/>
                          <a:pt x="2433723" y="0"/>
                        </a:cubicBezTo>
                        <a:cubicBezTo>
                          <a:pt x="2644697" y="-30220"/>
                          <a:pt x="2763956" y="7972"/>
                          <a:pt x="2930874" y="0"/>
                        </a:cubicBezTo>
                        <a:cubicBezTo>
                          <a:pt x="3097792" y="-7972"/>
                          <a:pt x="3290203" y="25812"/>
                          <a:pt x="3468489" y="0"/>
                        </a:cubicBezTo>
                        <a:cubicBezTo>
                          <a:pt x="3646775" y="-25812"/>
                          <a:pt x="3878832" y="37207"/>
                          <a:pt x="4046571" y="0"/>
                        </a:cubicBezTo>
                        <a:cubicBezTo>
                          <a:pt x="4072125" y="163110"/>
                          <a:pt x="4011307" y="369860"/>
                          <a:pt x="4046571" y="589839"/>
                        </a:cubicBezTo>
                        <a:cubicBezTo>
                          <a:pt x="4081835" y="809818"/>
                          <a:pt x="4042694" y="972920"/>
                          <a:pt x="4046571" y="1150186"/>
                        </a:cubicBezTo>
                        <a:cubicBezTo>
                          <a:pt x="4050448" y="1327452"/>
                          <a:pt x="4006197" y="1587149"/>
                          <a:pt x="4046571" y="1769518"/>
                        </a:cubicBezTo>
                        <a:cubicBezTo>
                          <a:pt x="4086945" y="1951887"/>
                          <a:pt x="4001404" y="2127751"/>
                          <a:pt x="4046571" y="2300373"/>
                        </a:cubicBezTo>
                        <a:cubicBezTo>
                          <a:pt x="4091738" y="2472995"/>
                          <a:pt x="4041441" y="2631008"/>
                          <a:pt x="4046571" y="2949196"/>
                        </a:cubicBezTo>
                        <a:cubicBezTo>
                          <a:pt x="3740856" y="2963127"/>
                          <a:pt x="3574467" y="2890887"/>
                          <a:pt x="3387558" y="2949196"/>
                        </a:cubicBezTo>
                        <a:cubicBezTo>
                          <a:pt x="3200649" y="3007505"/>
                          <a:pt x="3068769" y="2905527"/>
                          <a:pt x="2849942" y="2949196"/>
                        </a:cubicBezTo>
                        <a:cubicBezTo>
                          <a:pt x="2631115" y="2992865"/>
                          <a:pt x="2479406" y="2936448"/>
                          <a:pt x="2352792" y="2949196"/>
                        </a:cubicBezTo>
                        <a:cubicBezTo>
                          <a:pt x="2226178" y="2961944"/>
                          <a:pt x="2017871" y="2927640"/>
                          <a:pt x="1896108" y="2949196"/>
                        </a:cubicBezTo>
                        <a:cubicBezTo>
                          <a:pt x="1774345" y="2970752"/>
                          <a:pt x="1575614" y="2912256"/>
                          <a:pt x="1398957" y="2949196"/>
                        </a:cubicBezTo>
                        <a:cubicBezTo>
                          <a:pt x="1222300" y="2986136"/>
                          <a:pt x="1044703" y="2918318"/>
                          <a:pt x="942273" y="2949196"/>
                        </a:cubicBezTo>
                        <a:cubicBezTo>
                          <a:pt x="839843" y="2980074"/>
                          <a:pt x="268813" y="2848894"/>
                          <a:pt x="0" y="2949196"/>
                        </a:cubicBezTo>
                        <a:cubicBezTo>
                          <a:pt x="-54684" y="2745956"/>
                          <a:pt x="56060" y="2542318"/>
                          <a:pt x="0" y="2300373"/>
                        </a:cubicBezTo>
                        <a:cubicBezTo>
                          <a:pt x="-56060" y="2058428"/>
                          <a:pt x="70034" y="1887178"/>
                          <a:pt x="0" y="1681042"/>
                        </a:cubicBezTo>
                        <a:cubicBezTo>
                          <a:pt x="-70034" y="1474906"/>
                          <a:pt x="25994" y="1308238"/>
                          <a:pt x="0" y="1061711"/>
                        </a:cubicBezTo>
                        <a:cubicBezTo>
                          <a:pt x="-25994" y="815184"/>
                          <a:pt x="43276" y="773974"/>
                          <a:pt x="0" y="530855"/>
                        </a:cubicBezTo>
                        <a:cubicBezTo>
                          <a:pt x="-43276" y="287736"/>
                          <a:pt x="14476" y="256729"/>
                          <a:pt x="0" y="0"/>
                        </a:cubicBezTo>
                        <a:close/>
                      </a:path>
                      <a:path w="4046571" h="2949196" stroke="0" extrusionOk="0">
                        <a:moveTo>
                          <a:pt x="0" y="0"/>
                        </a:moveTo>
                        <a:cubicBezTo>
                          <a:pt x="187630" y="-34839"/>
                          <a:pt x="451111" y="51076"/>
                          <a:pt x="578082" y="0"/>
                        </a:cubicBezTo>
                        <a:cubicBezTo>
                          <a:pt x="705053" y="-51076"/>
                          <a:pt x="933378" y="56906"/>
                          <a:pt x="1237095" y="0"/>
                        </a:cubicBezTo>
                        <a:cubicBezTo>
                          <a:pt x="1540812" y="-56906"/>
                          <a:pt x="1568614" y="56811"/>
                          <a:pt x="1815176" y="0"/>
                        </a:cubicBezTo>
                        <a:cubicBezTo>
                          <a:pt x="2061738" y="-56811"/>
                          <a:pt x="2075028" y="48033"/>
                          <a:pt x="2271861" y="0"/>
                        </a:cubicBezTo>
                        <a:cubicBezTo>
                          <a:pt x="2468695" y="-48033"/>
                          <a:pt x="2547602" y="9868"/>
                          <a:pt x="2728545" y="0"/>
                        </a:cubicBezTo>
                        <a:cubicBezTo>
                          <a:pt x="2909488" y="-9868"/>
                          <a:pt x="3246738" y="43997"/>
                          <a:pt x="3387558" y="0"/>
                        </a:cubicBezTo>
                        <a:cubicBezTo>
                          <a:pt x="3528378" y="-43997"/>
                          <a:pt x="3763275" y="61907"/>
                          <a:pt x="4046571" y="0"/>
                        </a:cubicBezTo>
                        <a:cubicBezTo>
                          <a:pt x="4054111" y="153019"/>
                          <a:pt x="3998941" y="305613"/>
                          <a:pt x="4046571" y="501363"/>
                        </a:cubicBezTo>
                        <a:cubicBezTo>
                          <a:pt x="4094201" y="697113"/>
                          <a:pt x="3988410" y="791549"/>
                          <a:pt x="4046571" y="1002727"/>
                        </a:cubicBezTo>
                        <a:cubicBezTo>
                          <a:pt x="4104732" y="1213905"/>
                          <a:pt x="3989245" y="1334430"/>
                          <a:pt x="4046571" y="1651550"/>
                        </a:cubicBezTo>
                        <a:cubicBezTo>
                          <a:pt x="4103897" y="1968670"/>
                          <a:pt x="3995071" y="1951663"/>
                          <a:pt x="4046571" y="2241389"/>
                        </a:cubicBezTo>
                        <a:cubicBezTo>
                          <a:pt x="4098071" y="2531115"/>
                          <a:pt x="4027480" y="2667676"/>
                          <a:pt x="4046571" y="2949196"/>
                        </a:cubicBezTo>
                        <a:cubicBezTo>
                          <a:pt x="3898315" y="2999758"/>
                          <a:pt x="3624261" y="2889208"/>
                          <a:pt x="3387558" y="2949196"/>
                        </a:cubicBezTo>
                        <a:cubicBezTo>
                          <a:pt x="3150855" y="3009184"/>
                          <a:pt x="2878015" y="2871894"/>
                          <a:pt x="2728545" y="2949196"/>
                        </a:cubicBezTo>
                        <a:cubicBezTo>
                          <a:pt x="2579075" y="3026498"/>
                          <a:pt x="2203140" y="2872762"/>
                          <a:pt x="2069532" y="2949196"/>
                        </a:cubicBezTo>
                        <a:cubicBezTo>
                          <a:pt x="1935924" y="3025630"/>
                          <a:pt x="1784707" y="2919090"/>
                          <a:pt x="1531916" y="2949196"/>
                        </a:cubicBezTo>
                        <a:cubicBezTo>
                          <a:pt x="1279125" y="2979302"/>
                          <a:pt x="1167121" y="2937137"/>
                          <a:pt x="1075232" y="2949196"/>
                        </a:cubicBezTo>
                        <a:cubicBezTo>
                          <a:pt x="983343" y="2961255"/>
                          <a:pt x="651241" y="2889429"/>
                          <a:pt x="497150" y="2949196"/>
                        </a:cubicBezTo>
                        <a:cubicBezTo>
                          <a:pt x="343059" y="3008963"/>
                          <a:pt x="134352" y="2948694"/>
                          <a:pt x="0" y="2949196"/>
                        </a:cubicBezTo>
                        <a:cubicBezTo>
                          <a:pt x="-73855" y="2815495"/>
                          <a:pt x="58436" y="2600937"/>
                          <a:pt x="0" y="2300373"/>
                        </a:cubicBezTo>
                        <a:cubicBezTo>
                          <a:pt x="-58436" y="1999809"/>
                          <a:pt x="56649" y="1911711"/>
                          <a:pt x="0" y="1710534"/>
                        </a:cubicBezTo>
                        <a:cubicBezTo>
                          <a:pt x="-56649" y="1509357"/>
                          <a:pt x="35937" y="1311798"/>
                          <a:pt x="0" y="1091203"/>
                        </a:cubicBezTo>
                        <a:cubicBezTo>
                          <a:pt x="-35937" y="870608"/>
                          <a:pt x="10613" y="751051"/>
                          <a:pt x="0" y="589839"/>
                        </a:cubicBezTo>
                        <a:cubicBezTo>
                          <a:pt x="-10613" y="428627"/>
                          <a:pt x="46661" y="254952"/>
                          <a:pt x="0" y="0"/>
                        </a:cubicBezTo>
                        <a:close/>
                      </a:path>
                    </a:pathLst>
                  </a:custGeom>
                  <ask:type>
                    <ask:lineSketchNone/>
                  </ask:type>
                </ask:lineSketchStyleProps>
              </a:ext>
            </a:extLst>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977A4CAD-6209-8D89-9FB9-7834D61D5055}"/>
              </a:ext>
            </a:extLst>
          </p:cNvPr>
          <p:cNvSpPr txBox="1"/>
          <p:nvPr/>
        </p:nvSpPr>
        <p:spPr>
          <a:xfrm>
            <a:off x="2258750" y="4352495"/>
            <a:ext cx="4626500" cy="307777"/>
          </a:xfrm>
          <a:prstGeom prst="rect">
            <a:avLst/>
          </a:prstGeom>
          <a:solidFill>
            <a:schemeClr val="bg1"/>
          </a:solidFill>
          <a:ln>
            <a:solidFill>
              <a:srgbClr val="A51313"/>
            </a:solidFill>
          </a:ln>
        </p:spPr>
        <p:txBody>
          <a:bodyPr wrap="square">
            <a:spAutoFit/>
          </a:bodyPr>
          <a:lstStyle/>
          <a:p>
            <a:r>
              <a:rPr lang="en-US" dirty="0"/>
              <a:t>(1101)₂ = (1 × 2³) + (1 × 2²) + (0 × 2¹) + (1 × 2⁰) = (13)₁₀</a:t>
            </a:r>
          </a:p>
        </p:txBody>
      </p:sp>
    </p:spTree>
    <p:extLst>
      <p:ext uri="{BB962C8B-B14F-4D97-AF65-F5344CB8AC3E}">
        <p14:creationId xmlns:p14="http://schemas.microsoft.com/office/powerpoint/2010/main" val="18278196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E5EC1FA2-98E0-4710-B2ED-9BE735E9D1E0}"/>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1F1DF176-AE5C-FB00-C5BA-7E54ED32BB1B}"/>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Decimal → Hexadecimal</a:t>
            </a:r>
          </a:p>
        </p:txBody>
      </p:sp>
      <p:sp>
        <p:nvSpPr>
          <p:cNvPr id="16" name="TextBox 15">
            <a:extLst>
              <a:ext uri="{FF2B5EF4-FFF2-40B4-BE49-F238E27FC236}">
                <a16:creationId xmlns:a16="http://schemas.microsoft.com/office/drawing/2014/main" id="{24DDB6AC-A889-866E-69E4-8E362CC61E1F}"/>
              </a:ext>
            </a:extLst>
          </p:cNvPr>
          <p:cNvSpPr txBox="1"/>
          <p:nvPr/>
        </p:nvSpPr>
        <p:spPr>
          <a:xfrm>
            <a:off x="117902" y="1092988"/>
            <a:ext cx="4454098" cy="3416320"/>
          </a:xfrm>
          <a:prstGeom prst="rect">
            <a:avLst/>
          </a:prstGeom>
          <a:noFill/>
        </p:spPr>
        <p:txBody>
          <a:bodyPr wrap="square" rtlCol="0">
            <a:spAutoFit/>
          </a:bodyPr>
          <a:lstStyle/>
          <a:p>
            <a:r>
              <a:rPr lang="en-US" sz="1200" b="1" dirty="0">
                <a:latin typeface="Poppins" panose="00000500000000000000" pitchFamily="2" charset="0"/>
                <a:cs typeface="Poppins" panose="00000500000000000000" pitchFamily="2" charset="0"/>
              </a:rPr>
              <a:t>Formula / Method</a:t>
            </a:r>
          </a:p>
          <a:p>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Divide the decimal number by 16.</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Write down the remainder, where:</a:t>
            </a:r>
          </a:p>
          <a:p>
            <a:pPr marL="228600" lvl="3" indent="-228600">
              <a:buFont typeface="Arial" panose="020B0604020202020204" pitchFamily="34" charset="0"/>
              <a:buChar char="•"/>
            </a:pPr>
            <a:r>
              <a:rPr lang="pt-BR" sz="1200" dirty="0">
                <a:latin typeface="Poppins" panose="00000500000000000000" pitchFamily="2" charset="0"/>
                <a:cs typeface="Poppins" panose="00000500000000000000" pitchFamily="2" charset="0"/>
              </a:rPr>
              <a:t>0–9 = 0–9</a:t>
            </a:r>
          </a:p>
          <a:p>
            <a:pPr marL="228600" lvl="3" indent="-228600">
              <a:buFont typeface="Arial" panose="020B0604020202020204" pitchFamily="34" charset="0"/>
              <a:buChar char="•"/>
            </a:pPr>
            <a:r>
              <a:rPr lang="pt-BR" sz="1200" dirty="0">
                <a:latin typeface="Poppins" panose="00000500000000000000" pitchFamily="2" charset="0"/>
                <a:cs typeface="Poppins" panose="00000500000000000000" pitchFamily="2" charset="0"/>
              </a:rPr>
              <a:t>A=10, B=11, C=12, D=13, E=14, F=15</a:t>
            </a: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Divide the quotient again by 16 and record the remainder.</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Continue until the quotient becomes 0.</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pPr marL="228600" indent="-228600">
              <a:buFont typeface="+mj-lt"/>
              <a:buAutoNum type="arabicPeriod"/>
            </a:pPr>
            <a:r>
              <a:rPr lang="en-US" sz="1200" dirty="0">
                <a:latin typeface="Poppins" panose="00000500000000000000" pitchFamily="2" charset="0"/>
                <a:cs typeface="Poppins" panose="00000500000000000000" pitchFamily="2" charset="0"/>
              </a:rPr>
              <a:t>Read the remainders from bottom to top → that’s the hex number.</a:t>
            </a:r>
          </a:p>
          <a:p>
            <a:pPr marL="228600" indent="-228600">
              <a:buFont typeface="+mj-lt"/>
              <a:buAutoNum type="arabicPeriod"/>
            </a:pPr>
            <a:endParaRPr lang="en-US" sz="1200" dirty="0">
              <a:latin typeface="Poppins" panose="00000500000000000000" pitchFamily="2" charset="0"/>
              <a:cs typeface="Poppins" panose="00000500000000000000" pitchFamily="2" charset="0"/>
            </a:endParaRPr>
          </a:p>
          <a:p>
            <a:endParaRPr lang="pt-BR" sz="1200" dirty="0">
              <a:latin typeface="Poppins" panose="00000500000000000000" pitchFamily="2" charset="0"/>
              <a:cs typeface="Poppins" panose="00000500000000000000" pitchFamily="2" charset="0"/>
            </a:endParaRPr>
          </a:p>
          <a:p>
            <a:pPr algn="just"/>
            <a:endParaRPr lang="ka-GE" sz="1200" dirty="0">
              <a:latin typeface="Poppins" panose="00000500000000000000" pitchFamily="2" charset="0"/>
              <a:cs typeface="Poppins" panose="00000500000000000000" pitchFamily="2" charset="0"/>
            </a:endParaRPr>
          </a:p>
        </p:txBody>
      </p:sp>
      <p:pic>
        <p:nvPicPr>
          <p:cNvPr id="3" name="Picture 2">
            <a:extLst>
              <a:ext uri="{FF2B5EF4-FFF2-40B4-BE49-F238E27FC236}">
                <a16:creationId xmlns:a16="http://schemas.microsoft.com/office/drawing/2014/main" id="{12F6F096-F5DC-4BAF-23AB-238118A16846}"/>
              </a:ext>
            </a:extLst>
          </p:cNvPr>
          <p:cNvPicPr>
            <a:picLocks noChangeAspect="1"/>
          </p:cNvPicPr>
          <p:nvPr/>
        </p:nvPicPr>
        <p:blipFill>
          <a:blip r:embed="rId3"/>
          <a:srcRect/>
          <a:stretch/>
        </p:blipFill>
        <p:spPr>
          <a:xfrm>
            <a:off x="4801408" y="1801080"/>
            <a:ext cx="4046571" cy="2085037"/>
          </a:xfrm>
          <a:prstGeom prst="rect">
            <a:avLst/>
          </a:prstGeom>
          <a:ln>
            <a:solidFill>
              <a:srgbClr val="A51313"/>
            </a:solidFill>
            <a:extLst>
              <a:ext uri="{C807C97D-BFC1-408E-A445-0C87EB9F89A2}">
                <ask:lineSketchStyleProps xmlns:ask="http://schemas.microsoft.com/office/drawing/2018/sketchyshapes" sd="4228949497">
                  <a:custGeom>
                    <a:avLst/>
                    <a:gdLst>
                      <a:gd name="connsiteX0" fmla="*/ 0 w 4046571"/>
                      <a:gd name="connsiteY0" fmla="*/ 0 h 2949196"/>
                      <a:gd name="connsiteX1" fmla="*/ 659013 w 4046571"/>
                      <a:gd name="connsiteY1" fmla="*/ 0 h 2949196"/>
                      <a:gd name="connsiteX2" fmla="*/ 1196629 w 4046571"/>
                      <a:gd name="connsiteY2" fmla="*/ 0 h 2949196"/>
                      <a:gd name="connsiteX3" fmla="*/ 1855642 w 4046571"/>
                      <a:gd name="connsiteY3" fmla="*/ 0 h 2949196"/>
                      <a:gd name="connsiteX4" fmla="*/ 2433723 w 4046571"/>
                      <a:gd name="connsiteY4" fmla="*/ 0 h 2949196"/>
                      <a:gd name="connsiteX5" fmla="*/ 2930874 w 4046571"/>
                      <a:gd name="connsiteY5" fmla="*/ 0 h 2949196"/>
                      <a:gd name="connsiteX6" fmla="*/ 3468489 w 4046571"/>
                      <a:gd name="connsiteY6" fmla="*/ 0 h 2949196"/>
                      <a:gd name="connsiteX7" fmla="*/ 4046571 w 4046571"/>
                      <a:gd name="connsiteY7" fmla="*/ 0 h 2949196"/>
                      <a:gd name="connsiteX8" fmla="*/ 4046571 w 4046571"/>
                      <a:gd name="connsiteY8" fmla="*/ 589839 h 2949196"/>
                      <a:gd name="connsiteX9" fmla="*/ 4046571 w 4046571"/>
                      <a:gd name="connsiteY9" fmla="*/ 1150186 h 2949196"/>
                      <a:gd name="connsiteX10" fmla="*/ 4046571 w 4046571"/>
                      <a:gd name="connsiteY10" fmla="*/ 1769518 h 2949196"/>
                      <a:gd name="connsiteX11" fmla="*/ 4046571 w 4046571"/>
                      <a:gd name="connsiteY11" fmla="*/ 2300373 h 2949196"/>
                      <a:gd name="connsiteX12" fmla="*/ 4046571 w 4046571"/>
                      <a:gd name="connsiteY12" fmla="*/ 2949196 h 2949196"/>
                      <a:gd name="connsiteX13" fmla="*/ 3387558 w 4046571"/>
                      <a:gd name="connsiteY13" fmla="*/ 2949196 h 2949196"/>
                      <a:gd name="connsiteX14" fmla="*/ 2849942 w 4046571"/>
                      <a:gd name="connsiteY14" fmla="*/ 2949196 h 2949196"/>
                      <a:gd name="connsiteX15" fmla="*/ 2352792 w 4046571"/>
                      <a:gd name="connsiteY15" fmla="*/ 2949196 h 2949196"/>
                      <a:gd name="connsiteX16" fmla="*/ 1896108 w 4046571"/>
                      <a:gd name="connsiteY16" fmla="*/ 2949196 h 2949196"/>
                      <a:gd name="connsiteX17" fmla="*/ 1398957 w 4046571"/>
                      <a:gd name="connsiteY17" fmla="*/ 2949196 h 2949196"/>
                      <a:gd name="connsiteX18" fmla="*/ 942273 w 4046571"/>
                      <a:gd name="connsiteY18" fmla="*/ 2949196 h 2949196"/>
                      <a:gd name="connsiteX19" fmla="*/ 0 w 4046571"/>
                      <a:gd name="connsiteY19" fmla="*/ 2949196 h 2949196"/>
                      <a:gd name="connsiteX20" fmla="*/ 0 w 4046571"/>
                      <a:gd name="connsiteY20" fmla="*/ 2300373 h 2949196"/>
                      <a:gd name="connsiteX21" fmla="*/ 0 w 4046571"/>
                      <a:gd name="connsiteY21" fmla="*/ 1681042 h 2949196"/>
                      <a:gd name="connsiteX22" fmla="*/ 0 w 4046571"/>
                      <a:gd name="connsiteY22" fmla="*/ 1061711 h 2949196"/>
                      <a:gd name="connsiteX23" fmla="*/ 0 w 4046571"/>
                      <a:gd name="connsiteY23" fmla="*/ 530855 h 2949196"/>
                      <a:gd name="connsiteX24" fmla="*/ 0 w 4046571"/>
                      <a:gd name="connsiteY24" fmla="*/ 0 h 294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46571" h="2949196" fill="none" extrusionOk="0">
                        <a:moveTo>
                          <a:pt x="0" y="0"/>
                        </a:moveTo>
                        <a:cubicBezTo>
                          <a:pt x="201584" y="-59255"/>
                          <a:pt x="407311" y="49889"/>
                          <a:pt x="659013" y="0"/>
                        </a:cubicBezTo>
                        <a:cubicBezTo>
                          <a:pt x="910715" y="-49889"/>
                          <a:pt x="1002758" y="30677"/>
                          <a:pt x="1196629" y="0"/>
                        </a:cubicBezTo>
                        <a:cubicBezTo>
                          <a:pt x="1390500" y="-30677"/>
                          <a:pt x="1612390" y="58231"/>
                          <a:pt x="1855642" y="0"/>
                        </a:cubicBezTo>
                        <a:cubicBezTo>
                          <a:pt x="2098894" y="-58231"/>
                          <a:pt x="2222749" y="30220"/>
                          <a:pt x="2433723" y="0"/>
                        </a:cubicBezTo>
                        <a:cubicBezTo>
                          <a:pt x="2644697" y="-30220"/>
                          <a:pt x="2763956" y="7972"/>
                          <a:pt x="2930874" y="0"/>
                        </a:cubicBezTo>
                        <a:cubicBezTo>
                          <a:pt x="3097792" y="-7972"/>
                          <a:pt x="3290203" y="25812"/>
                          <a:pt x="3468489" y="0"/>
                        </a:cubicBezTo>
                        <a:cubicBezTo>
                          <a:pt x="3646775" y="-25812"/>
                          <a:pt x="3878832" y="37207"/>
                          <a:pt x="4046571" y="0"/>
                        </a:cubicBezTo>
                        <a:cubicBezTo>
                          <a:pt x="4072125" y="163110"/>
                          <a:pt x="4011307" y="369860"/>
                          <a:pt x="4046571" y="589839"/>
                        </a:cubicBezTo>
                        <a:cubicBezTo>
                          <a:pt x="4081835" y="809818"/>
                          <a:pt x="4042694" y="972920"/>
                          <a:pt x="4046571" y="1150186"/>
                        </a:cubicBezTo>
                        <a:cubicBezTo>
                          <a:pt x="4050448" y="1327452"/>
                          <a:pt x="4006197" y="1587149"/>
                          <a:pt x="4046571" y="1769518"/>
                        </a:cubicBezTo>
                        <a:cubicBezTo>
                          <a:pt x="4086945" y="1951887"/>
                          <a:pt x="4001404" y="2127751"/>
                          <a:pt x="4046571" y="2300373"/>
                        </a:cubicBezTo>
                        <a:cubicBezTo>
                          <a:pt x="4091738" y="2472995"/>
                          <a:pt x="4041441" y="2631008"/>
                          <a:pt x="4046571" y="2949196"/>
                        </a:cubicBezTo>
                        <a:cubicBezTo>
                          <a:pt x="3740856" y="2963127"/>
                          <a:pt x="3574467" y="2890887"/>
                          <a:pt x="3387558" y="2949196"/>
                        </a:cubicBezTo>
                        <a:cubicBezTo>
                          <a:pt x="3200649" y="3007505"/>
                          <a:pt x="3068769" y="2905527"/>
                          <a:pt x="2849942" y="2949196"/>
                        </a:cubicBezTo>
                        <a:cubicBezTo>
                          <a:pt x="2631115" y="2992865"/>
                          <a:pt x="2479406" y="2936448"/>
                          <a:pt x="2352792" y="2949196"/>
                        </a:cubicBezTo>
                        <a:cubicBezTo>
                          <a:pt x="2226178" y="2961944"/>
                          <a:pt x="2017871" y="2927640"/>
                          <a:pt x="1896108" y="2949196"/>
                        </a:cubicBezTo>
                        <a:cubicBezTo>
                          <a:pt x="1774345" y="2970752"/>
                          <a:pt x="1575614" y="2912256"/>
                          <a:pt x="1398957" y="2949196"/>
                        </a:cubicBezTo>
                        <a:cubicBezTo>
                          <a:pt x="1222300" y="2986136"/>
                          <a:pt x="1044703" y="2918318"/>
                          <a:pt x="942273" y="2949196"/>
                        </a:cubicBezTo>
                        <a:cubicBezTo>
                          <a:pt x="839843" y="2980074"/>
                          <a:pt x="268813" y="2848894"/>
                          <a:pt x="0" y="2949196"/>
                        </a:cubicBezTo>
                        <a:cubicBezTo>
                          <a:pt x="-54684" y="2745956"/>
                          <a:pt x="56060" y="2542318"/>
                          <a:pt x="0" y="2300373"/>
                        </a:cubicBezTo>
                        <a:cubicBezTo>
                          <a:pt x="-56060" y="2058428"/>
                          <a:pt x="70034" y="1887178"/>
                          <a:pt x="0" y="1681042"/>
                        </a:cubicBezTo>
                        <a:cubicBezTo>
                          <a:pt x="-70034" y="1474906"/>
                          <a:pt x="25994" y="1308238"/>
                          <a:pt x="0" y="1061711"/>
                        </a:cubicBezTo>
                        <a:cubicBezTo>
                          <a:pt x="-25994" y="815184"/>
                          <a:pt x="43276" y="773974"/>
                          <a:pt x="0" y="530855"/>
                        </a:cubicBezTo>
                        <a:cubicBezTo>
                          <a:pt x="-43276" y="287736"/>
                          <a:pt x="14476" y="256729"/>
                          <a:pt x="0" y="0"/>
                        </a:cubicBezTo>
                        <a:close/>
                      </a:path>
                      <a:path w="4046571" h="2949196" stroke="0" extrusionOk="0">
                        <a:moveTo>
                          <a:pt x="0" y="0"/>
                        </a:moveTo>
                        <a:cubicBezTo>
                          <a:pt x="187630" y="-34839"/>
                          <a:pt x="451111" y="51076"/>
                          <a:pt x="578082" y="0"/>
                        </a:cubicBezTo>
                        <a:cubicBezTo>
                          <a:pt x="705053" y="-51076"/>
                          <a:pt x="933378" y="56906"/>
                          <a:pt x="1237095" y="0"/>
                        </a:cubicBezTo>
                        <a:cubicBezTo>
                          <a:pt x="1540812" y="-56906"/>
                          <a:pt x="1568614" y="56811"/>
                          <a:pt x="1815176" y="0"/>
                        </a:cubicBezTo>
                        <a:cubicBezTo>
                          <a:pt x="2061738" y="-56811"/>
                          <a:pt x="2075028" y="48033"/>
                          <a:pt x="2271861" y="0"/>
                        </a:cubicBezTo>
                        <a:cubicBezTo>
                          <a:pt x="2468695" y="-48033"/>
                          <a:pt x="2547602" y="9868"/>
                          <a:pt x="2728545" y="0"/>
                        </a:cubicBezTo>
                        <a:cubicBezTo>
                          <a:pt x="2909488" y="-9868"/>
                          <a:pt x="3246738" y="43997"/>
                          <a:pt x="3387558" y="0"/>
                        </a:cubicBezTo>
                        <a:cubicBezTo>
                          <a:pt x="3528378" y="-43997"/>
                          <a:pt x="3763275" y="61907"/>
                          <a:pt x="4046571" y="0"/>
                        </a:cubicBezTo>
                        <a:cubicBezTo>
                          <a:pt x="4054111" y="153019"/>
                          <a:pt x="3998941" y="305613"/>
                          <a:pt x="4046571" y="501363"/>
                        </a:cubicBezTo>
                        <a:cubicBezTo>
                          <a:pt x="4094201" y="697113"/>
                          <a:pt x="3988410" y="791549"/>
                          <a:pt x="4046571" y="1002727"/>
                        </a:cubicBezTo>
                        <a:cubicBezTo>
                          <a:pt x="4104732" y="1213905"/>
                          <a:pt x="3989245" y="1334430"/>
                          <a:pt x="4046571" y="1651550"/>
                        </a:cubicBezTo>
                        <a:cubicBezTo>
                          <a:pt x="4103897" y="1968670"/>
                          <a:pt x="3995071" y="1951663"/>
                          <a:pt x="4046571" y="2241389"/>
                        </a:cubicBezTo>
                        <a:cubicBezTo>
                          <a:pt x="4098071" y="2531115"/>
                          <a:pt x="4027480" y="2667676"/>
                          <a:pt x="4046571" y="2949196"/>
                        </a:cubicBezTo>
                        <a:cubicBezTo>
                          <a:pt x="3898315" y="2999758"/>
                          <a:pt x="3624261" y="2889208"/>
                          <a:pt x="3387558" y="2949196"/>
                        </a:cubicBezTo>
                        <a:cubicBezTo>
                          <a:pt x="3150855" y="3009184"/>
                          <a:pt x="2878015" y="2871894"/>
                          <a:pt x="2728545" y="2949196"/>
                        </a:cubicBezTo>
                        <a:cubicBezTo>
                          <a:pt x="2579075" y="3026498"/>
                          <a:pt x="2203140" y="2872762"/>
                          <a:pt x="2069532" y="2949196"/>
                        </a:cubicBezTo>
                        <a:cubicBezTo>
                          <a:pt x="1935924" y="3025630"/>
                          <a:pt x="1784707" y="2919090"/>
                          <a:pt x="1531916" y="2949196"/>
                        </a:cubicBezTo>
                        <a:cubicBezTo>
                          <a:pt x="1279125" y="2979302"/>
                          <a:pt x="1167121" y="2937137"/>
                          <a:pt x="1075232" y="2949196"/>
                        </a:cubicBezTo>
                        <a:cubicBezTo>
                          <a:pt x="983343" y="2961255"/>
                          <a:pt x="651241" y="2889429"/>
                          <a:pt x="497150" y="2949196"/>
                        </a:cubicBezTo>
                        <a:cubicBezTo>
                          <a:pt x="343059" y="3008963"/>
                          <a:pt x="134352" y="2948694"/>
                          <a:pt x="0" y="2949196"/>
                        </a:cubicBezTo>
                        <a:cubicBezTo>
                          <a:pt x="-73855" y="2815495"/>
                          <a:pt x="58436" y="2600937"/>
                          <a:pt x="0" y="2300373"/>
                        </a:cubicBezTo>
                        <a:cubicBezTo>
                          <a:pt x="-58436" y="1999809"/>
                          <a:pt x="56649" y="1911711"/>
                          <a:pt x="0" y="1710534"/>
                        </a:cubicBezTo>
                        <a:cubicBezTo>
                          <a:pt x="-56649" y="1509357"/>
                          <a:pt x="35937" y="1311798"/>
                          <a:pt x="0" y="1091203"/>
                        </a:cubicBezTo>
                        <a:cubicBezTo>
                          <a:pt x="-35937" y="870608"/>
                          <a:pt x="10613" y="751051"/>
                          <a:pt x="0" y="589839"/>
                        </a:cubicBezTo>
                        <a:cubicBezTo>
                          <a:pt x="-10613" y="428627"/>
                          <a:pt x="46661" y="254952"/>
                          <a:pt x="0" y="0"/>
                        </a:cubicBezTo>
                        <a:close/>
                      </a:path>
                    </a:pathLst>
                  </a:custGeom>
                  <ask:type>
                    <ask:lineSketchNone/>
                  </ask:type>
                </ask:lineSketchStyleProps>
              </a:ext>
            </a:extLst>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1875863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C62D037F-61C3-66F5-E2BD-662C49C7471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0240267-93C3-C46C-339F-F2C62D5CF14E}"/>
              </a:ext>
            </a:extLst>
          </p:cNvPr>
          <p:cNvSpPr txBox="1"/>
          <p:nvPr/>
        </p:nvSpPr>
        <p:spPr>
          <a:xfrm>
            <a:off x="2859024" y="80813"/>
            <a:ext cx="3425952" cy="307777"/>
          </a:xfrm>
          <a:prstGeom prst="rect">
            <a:avLst/>
          </a:prstGeom>
          <a:noFill/>
        </p:spPr>
        <p:txBody>
          <a:bodyPr wrap="square" rtlCol="0">
            <a:spAutoFit/>
          </a:bodyPr>
          <a:lstStyle/>
          <a:p>
            <a:pPr algn="ctr"/>
            <a:r>
              <a:rPr lang="en-US"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Hexadecimal → Decimal</a:t>
            </a:r>
          </a:p>
        </p:txBody>
      </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930733F6-0D9E-DB33-2C2F-B7F46DAC83CF}"/>
                  </a:ext>
                </a:extLst>
              </p:cNvPr>
              <p:cNvSpPr txBox="1"/>
              <p:nvPr/>
            </p:nvSpPr>
            <p:spPr>
              <a:xfrm>
                <a:off x="117902" y="1504771"/>
                <a:ext cx="4454098" cy="1437701"/>
              </a:xfrm>
              <a:prstGeom prst="rect">
                <a:avLst/>
              </a:prstGeom>
              <a:noFill/>
            </p:spPr>
            <p:txBody>
              <a:bodyPr wrap="square" rtlCol="0">
                <a:spAutoFit/>
              </a:bodyPr>
              <a:lstStyle/>
              <a:p>
                <a:r>
                  <a:rPr lang="en-US" sz="1200" b="1" dirty="0">
                    <a:latin typeface="Poppins" panose="00000500000000000000" pitchFamily="2" charset="0"/>
                    <a:cs typeface="Poppins" panose="00000500000000000000" pitchFamily="2" charset="0"/>
                  </a:rPr>
                  <a:t>Formula / Method</a:t>
                </a:r>
              </a:p>
              <a:p>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latin typeface="Poppins" panose="00000500000000000000" pitchFamily="2" charset="0"/>
                    <a:cs typeface="Poppins" panose="00000500000000000000" pitchFamily="2" charset="0"/>
                  </a:rPr>
                  <a:t>Each hex digit is multiplied by </a:t>
                </a:r>
                <a14:m>
                  <m:oMath xmlns:m="http://schemas.openxmlformats.org/officeDocument/2006/math">
                    <m:sSup>
                      <m:sSupPr>
                        <m:ctrlPr>
                          <a:rPr lang="ar-AE" sz="1100" i="1" smtClean="0">
                            <a:latin typeface="Cambria Math" panose="02040503050406030204" pitchFamily="18" charset="0"/>
                          </a:rPr>
                        </m:ctrlPr>
                      </m:sSupPr>
                      <m:e>
                        <m:r>
                          <a:rPr lang="en-US" sz="1100" b="0" i="1" smtClean="0">
                            <a:latin typeface="Cambria Math" panose="02040503050406030204" pitchFamily="18" charset="0"/>
                          </a:rPr>
                          <m:t>16</m:t>
                        </m:r>
                      </m:e>
                      <m:sup>
                        <m:r>
                          <m:rPr>
                            <m:nor/>
                          </m:rPr>
                          <a:rPr lang="en-US" sz="1100" i="1">
                            <a:latin typeface="Poppins" panose="00000500000000000000" pitchFamily="2" charset="0"/>
                            <a:cs typeface="Poppins" panose="00000500000000000000" pitchFamily="2" charset="0"/>
                          </a:rPr>
                          <m:t>position</m:t>
                        </m:r>
                      </m:sup>
                    </m:sSup>
                  </m:oMath>
                </a14:m>
                <a:r>
                  <a:rPr lang="ar-AE" sz="1200" dirty="0">
                    <a:latin typeface="Poppins" panose="00000500000000000000" pitchFamily="2" charset="0"/>
                  </a:rPr>
                  <a:t>, </a:t>
                </a:r>
                <a:r>
                  <a:rPr lang="en-US" sz="1200" dirty="0">
                    <a:latin typeface="Poppins" panose="00000500000000000000" pitchFamily="2" charset="0"/>
                    <a:cs typeface="Poppins" panose="00000500000000000000" pitchFamily="2" charset="0"/>
                  </a:rPr>
                  <a:t>starting from the </a:t>
                </a:r>
                <a:r>
                  <a:rPr lang="en-US" sz="1200" b="1" dirty="0">
                    <a:latin typeface="Poppins" panose="00000500000000000000" pitchFamily="2" charset="0"/>
                    <a:cs typeface="Poppins" panose="00000500000000000000" pitchFamily="2" charset="0"/>
                  </a:rPr>
                  <a:t>rightmost </a:t>
                </a:r>
                <a:r>
                  <a:rPr lang="en-US" sz="1200" dirty="0">
                    <a:latin typeface="Poppins" panose="00000500000000000000" pitchFamily="2" charset="0"/>
                    <a:cs typeface="Poppins" panose="00000500000000000000" pitchFamily="2" charset="0"/>
                  </a:rPr>
                  <a:t>(position 0).</a:t>
                </a:r>
              </a:p>
              <a:p>
                <a:pPr marL="171450" indent="-1714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171450" indent="-171450">
                  <a:buFont typeface="Arial" panose="020B0604020202020204" pitchFamily="34" charset="0"/>
                  <a:buChar char="•"/>
                </a:pPr>
                <a:r>
                  <a:rPr lang="en-US" sz="1200" dirty="0">
                    <a:latin typeface="Poppins" panose="00000500000000000000" pitchFamily="2" charset="0"/>
                    <a:cs typeface="Poppins" panose="00000500000000000000" pitchFamily="2" charset="0"/>
                  </a:rPr>
                  <a:t>Then sum all the results.</a:t>
                </a:r>
                <a:endParaRPr lang="ka-GE" sz="1200" dirty="0">
                  <a:latin typeface="Poppins" panose="00000500000000000000" pitchFamily="2" charset="0"/>
                  <a:cs typeface="Poppins" panose="00000500000000000000" pitchFamily="2" charset="0"/>
                </a:endParaRPr>
              </a:p>
            </p:txBody>
          </p:sp>
        </mc:Choice>
        <mc:Fallback xmlns="">
          <p:sp>
            <p:nvSpPr>
              <p:cNvPr id="16" name="TextBox 15">
                <a:extLst>
                  <a:ext uri="{FF2B5EF4-FFF2-40B4-BE49-F238E27FC236}">
                    <a16:creationId xmlns:a16="http://schemas.microsoft.com/office/drawing/2014/main" id="{930733F6-0D9E-DB33-2C2F-B7F46DAC83CF}"/>
                  </a:ext>
                </a:extLst>
              </p:cNvPr>
              <p:cNvSpPr txBox="1">
                <a:spLocks noRot="1" noChangeAspect="1" noMove="1" noResize="1" noEditPoints="1" noAdjustHandles="1" noChangeArrowheads="1" noChangeShapeType="1" noTextEdit="1"/>
              </p:cNvSpPr>
              <p:nvPr/>
            </p:nvSpPr>
            <p:spPr>
              <a:xfrm>
                <a:off x="117902" y="1504771"/>
                <a:ext cx="4454098" cy="1437701"/>
              </a:xfrm>
              <a:prstGeom prst="rect">
                <a:avLst/>
              </a:prstGeom>
              <a:blipFill>
                <a:blip r:embed="rId3"/>
                <a:stretch>
                  <a:fillRect t="-424" r="-547" b="-847"/>
                </a:stretch>
              </a:blipFill>
            </p:spPr>
            <p:txBody>
              <a:bodyPr/>
              <a:lstStyle/>
              <a:p>
                <a:r>
                  <a:rPr lang="en-US">
                    <a:noFill/>
                  </a:rPr>
                  <a:t> </a:t>
                </a:r>
              </a:p>
            </p:txBody>
          </p:sp>
        </mc:Fallback>
      </mc:AlternateContent>
      <p:pic>
        <p:nvPicPr>
          <p:cNvPr id="3" name="Picture 2">
            <a:extLst>
              <a:ext uri="{FF2B5EF4-FFF2-40B4-BE49-F238E27FC236}">
                <a16:creationId xmlns:a16="http://schemas.microsoft.com/office/drawing/2014/main" id="{ED1F78C7-5EB4-EBAC-A93B-AB272167ED6E}"/>
              </a:ext>
            </a:extLst>
          </p:cNvPr>
          <p:cNvPicPr>
            <a:picLocks noChangeAspect="1"/>
          </p:cNvPicPr>
          <p:nvPr/>
        </p:nvPicPr>
        <p:blipFill>
          <a:blip r:embed="rId4"/>
          <a:srcRect/>
          <a:stretch/>
        </p:blipFill>
        <p:spPr>
          <a:xfrm>
            <a:off x="4801408" y="1983428"/>
            <a:ext cx="4046571" cy="1720341"/>
          </a:xfrm>
          <a:prstGeom prst="rect">
            <a:avLst/>
          </a:prstGeom>
          <a:ln>
            <a:solidFill>
              <a:srgbClr val="A51313"/>
            </a:solidFill>
            <a:extLst>
              <a:ext uri="{C807C97D-BFC1-408E-A445-0C87EB9F89A2}">
                <ask:lineSketchStyleProps xmlns:ask="http://schemas.microsoft.com/office/drawing/2018/sketchyshapes" sd="4228949497">
                  <a:custGeom>
                    <a:avLst/>
                    <a:gdLst>
                      <a:gd name="connsiteX0" fmla="*/ 0 w 4046571"/>
                      <a:gd name="connsiteY0" fmla="*/ 0 h 2949196"/>
                      <a:gd name="connsiteX1" fmla="*/ 659013 w 4046571"/>
                      <a:gd name="connsiteY1" fmla="*/ 0 h 2949196"/>
                      <a:gd name="connsiteX2" fmla="*/ 1196629 w 4046571"/>
                      <a:gd name="connsiteY2" fmla="*/ 0 h 2949196"/>
                      <a:gd name="connsiteX3" fmla="*/ 1855642 w 4046571"/>
                      <a:gd name="connsiteY3" fmla="*/ 0 h 2949196"/>
                      <a:gd name="connsiteX4" fmla="*/ 2433723 w 4046571"/>
                      <a:gd name="connsiteY4" fmla="*/ 0 h 2949196"/>
                      <a:gd name="connsiteX5" fmla="*/ 2930874 w 4046571"/>
                      <a:gd name="connsiteY5" fmla="*/ 0 h 2949196"/>
                      <a:gd name="connsiteX6" fmla="*/ 3468489 w 4046571"/>
                      <a:gd name="connsiteY6" fmla="*/ 0 h 2949196"/>
                      <a:gd name="connsiteX7" fmla="*/ 4046571 w 4046571"/>
                      <a:gd name="connsiteY7" fmla="*/ 0 h 2949196"/>
                      <a:gd name="connsiteX8" fmla="*/ 4046571 w 4046571"/>
                      <a:gd name="connsiteY8" fmla="*/ 589839 h 2949196"/>
                      <a:gd name="connsiteX9" fmla="*/ 4046571 w 4046571"/>
                      <a:gd name="connsiteY9" fmla="*/ 1150186 h 2949196"/>
                      <a:gd name="connsiteX10" fmla="*/ 4046571 w 4046571"/>
                      <a:gd name="connsiteY10" fmla="*/ 1769518 h 2949196"/>
                      <a:gd name="connsiteX11" fmla="*/ 4046571 w 4046571"/>
                      <a:gd name="connsiteY11" fmla="*/ 2300373 h 2949196"/>
                      <a:gd name="connsiteX12" fmla="*/ 4046571 w 4046571"/>
                      <a:gd name="connsiteY12" fmla="*/ 2949196 h 2949196"/>
                      <a:gd name="connsiteX13" fmla="*/ 3387558 w 4046571"/>
                      <a:gd name="connsiteY13" fmla="*/ 2949196 h 2949196"/>
                      <a:gd name="connsiteX14" fmla="*/ 2849942 w 4046571"/>
                      <a:gd name="connsiteY14" fmla="*/ 2949196 h 2949196"/>
                      <a:gd name="connsiteX15" fmla="*/ 2352792 w 4046571"/>
                      <a:gd name="connsiteY15" fmla="*/ 2949196 h 2949196"/>
                      <a:gd name="connsiteX16" fmla="*/ 1896108 w 4046571"/>
                      <a:gd name="connsiteY16" fmla="*/ 2949196 h 2949196"/>
                      <a:gd name="connsiteX17" fmla="*/ 1398957 w 4046571"/>
                      <a:gd name="connsiteY17" fmla="*/ 2949196 h 2949196"/>
                      <a:gd name="connsiteX18" fmla="*/ 942273 w 4046571"/>
                      <a:gd name="connsiteY18" fmla="*/ 2949196 h 2949196"/>
                      <a:gd name="connsiteX19" fmla="*/ 0 w 4046571"/>
                      <a:gd name="connsiteY19" fmla="*/ 2949196 h 2949196"/>
                      <a:gd name="connsiteX20" fmla="*/ 0 w 4046571"/>
                      <a:gd name="connsiteY20" fmla="*/ 2300373 h 2949196"/>
                      <a:gd name="connsiteX21" fmla="*/ 0 w 4046571"/>
                      <a:gd name="connsiteY21" fmla="*/ 1681042 h 2949196"/>
                      <a:gd name="connsiteX22" fmla="*/ 0 w 4046571"/>
                      <a:gd name="connsiteY22" fmla="*/ 1061711 h 2949196"/>
                      <a:gd name="connsiteX23" fmla="*/ 0 w 4046571"/>
                      <a:gd name="connsiteY23" fmla="*/ 530855 h 2949196"/>
                      <a:gd name="connsiteX24" fmla="*/ 0 w 4046571"/>
                      <a:gd name="connsiteY24" fmla="*/ 0 h 29491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4046571" h="2949196" fill="none" extrusionOk="0">
                        <a:moveTo>
                          <a:pt x="0" y="0"/>
                        </a:moveTo>
                        <a:cubicBezTo>
                          <a:pt x="201584" y="-59255"/>
                          <a:pt x="407311" y="49889"/>
                          <a:pt x="659013" y="0"/>
                        </a:cubicBezTo>
                        <a:cubicBezTo>
                          <a:pt x="910715" y="-49889"/>
                          <a:pt x="1002758" y="30677"/>
                          <a:pt x="1196629" y="0"/>
                        </a:cubicBezTo>
                        <a:cubicBezTo>
                          <a:pt x="1390500" y="-30677"/>
                          <a:pt x="1612390" y="58231"/>
                          <a:pt x="1855642" y="0"/>
                        </a:cubicBezTo>
                        <a:cubicBezTo>
                          <a:pt x="2098894" y="-58231"/>
                          <a:pt x="2222749" y="30220"/>
                          <a:pt x="2433723" y="0"/>
                        </a:cubicBezTo>
                        <a:cubicBezTo>
                          <a:pt x="2644697" y="-30220"/>
                          <a:pt x="2763956" y="7972"/>
                          <a:pt x="2930874" y="0"/>
                        </a:cubicBezTo>
                        <a:cubicBezTo>
                          <a:pt x="3097792" y="-7972"/>
                          <a:pt x="3290203" y="25812"/>
                          <a:pt x="3468489" y="0"/>
                        </a:cubicBezTo>
                        <a:cubicBezTo>
                          <a:pt x="3646775" y="-25812"/>
                          <a:pt x="3878832" y="37207"/>
                          <a:pt x="4046571" y="0"/>
                        </a:cubicBezTo>
                        <a:cubicBezTo>
                          <a:pt x="4072125" y="163110"/>
                          <a:pt x="4011307" y="369860"/>
                          <a:pt x="4046571" y="589839"/>
                        </a:cubicBezTo>
                        <a:cubicBezTo>
                          <a:pt x="4081835" y="809818"/>
                          <a:pt x="4042694" y="972920"/>
                          <a:pt x="4046571" y="1150186"/>
                        </a:cubicBezTo>
                        <a:cubicBezTo>
                          <a:pt x="4050448" y="1327452"/>
                          <a:pt x="4006197" y="1587149"/>
                          <a:pt x="4046571" y="1769518"/>
                        </a:cubicBezTo>
                        <a:cubicBezTo>
                          <a:pt x="4086945" y="1951887"/>
                          <a:pt x="4001404" y="2127751"/>
                          <a:pt x="4046571" y="2300373"/>
                        </a:cubicBezTo>
                        <a:cubicBezTo>
                          <a:pt x="4091738" y="2472995"/>
                          <a:pt x="4041441" y="2631008"/>
                          <a:pt x="4046571" y="2949196"/>
                        </a:cubicBezTo>
                        <a:cubicBezTo>
                          <a:pt x="3740856" y="2963127"/>
                          <a:pt x="3574467" y="2890887"/>
                          <a:pt x="3387558" y="2949196"/>
                        </a:cubicBezTo>
                        <a:cubicBezTo>
                          <a:pt x="3200649" y="3007505"/>
                          <a:pt x="3068769" y="2905527"/>
                          <a:pt x="2849942" y="2949196"/>
                        </a:cubicBezTo>
                        <a:cubicBezTo>
                          <a:pt x="2631115" y="2992865"/>
                          <a:pt x="2479406" y="2936448"/>
                          <a:pt x="2352792" y="2949196"/>
                        </a:cubicBezTo>
                        <a:cubicBezTo>
                          <a:pt x="2226178" y="2961944"/>
                          <a:pt x="2017871" y="2927640"/>
                          <a:pt x="1896108" y="2949196"/>
                        </a:cubicBezTo>
                        <a:cubicBezTo>
                          <a:pt x="1774345" y="2970752"/>
                          <a:pt x="1575614" y="2912256"/>
                          <a:pt x="1398957" y="2949196"/>
                        </a:cubicBezTo>
                        <a:cubicBezTo>
                          <a:pt x="1222300" y="2986136"/>
                          <a:pt x="1044703" y="2918318"/>
                          <a:pt x="942273" y="2949196"/>
                        </a:cubicBezTo>
                        <a:cubicBezTo>
                          <a:pt x="839843" y="2980074"/>
                          <a:pt x="268813" y="2848894"/>
                          <a:pt x="0" y="2949196"/>
                        </a:cubicBezTo>
                        <a:cubicBezTo>
                          <a:pt x="-54684" y="2745956"/>
                          <a:pt x="56060" y="2542318"/>
                          <a:pt x="0" y="2300373"/>
                        </a:cubicBezTo>
                        <a:cubicBezTo>
                          <a:pt x="-56060" y="2058428"/>
                          <a:pt x="70034" y="1887178"/>
                          <a:pt x="0" y="1681042"/>
                        </a:cubicBezTo>
                        <a:cubicBezTo>
                          <a:pt x="-70034" y="1474906"/>
                          <a:pt x="25994" y="1308238"/>
                          <a:pt x="0" y="1061711"/>
                        </a:cubicBezTo>
                        <a:cubicBezTo>
                          <a:pt x="-25994" y="815184"/>
                          <a:pt x="43276" y="773974"/>
                          <a:pt x="0" y="530855"/>
                        </a:cubicBezTo>
                        <a:cubicBezTo>
                          <a:pt x="-43276" y="287736"/>
                          <a:pt x="14476" y="256729"/>
                          <a:pt x="0" y="0"/>
                        </a:cubicBezTo>
                        <a:close/>
                      </a:path>
                      <a:path w="4046571" h="2949196" stroke="0" extrusionOk="0">
                        <a:moveTo>
                          <a:pt x="0" y="0"/>
                        </a:moveTo>
                        <a:cubicBezTo>
                          <a:pt x="187630" y="-34839"/>
                          <a:pt x="451111" y="51076"/>
                          <a:pt x="578082" y="0"/>
                        </a:cubicBezTo>
                        <a:cubicBezTo>
                          <a:pt x="705053" y="-51076"/>
                          <a:pt x="933378" y="56906"/>
                          <a:pt x="1237095" y="0"/>
                        </a:cubicBezTo>
                        <a:cubicBezTo>
                          <a:pt x="1540812" y="-56906"/>
                          <a:pt x="1568614" y="56811"/>
                          <a:pt x="1815176" y="0"/>
                        </a:cubicBezTo>
                        <a:cubicBezTo>
                          <a:pt x="2061738" y="-56811"/>
                          <a:pt x="2075028" y="48033"/>
                          <a:pt x="2271861" y="0"/>
                        </a:cubicBezTo>
                        <a:cubicBezTo>
                          <a:pt x="2468695" y="-48033"/>
                          <a:pt x="2547602" y="9868"/>
                          <a:pt x="2728545" y="0"/>
                        </a:cubicBezTo>
                        <a:cubicBezTo>
                          <a:pt x="2909488" y="-9868"/>
                          <a:pt x="3246738" y="43997"/>
                          <a:pt x="3387558" y="0"/>
                        </a:cubicBezTo>
                        <a:cubicBezTo>
                          <a:pt x="3528378" y="-43997"/>
                          <a:pt x="3763275" y="61907"/>
                          <a:pt x="4046571" y="0"/>
                        </a:cubicBezTo>
                        <a:cubicBezTo>
                          <a:pt x="4054111" y="153019"/>
                          <a:pt x="3998941" y="305613"/>
                          <a:pt x="4046571" y="501363"/>
                        </a:cubicBezTo>
                        <a:cubicBezTo>
                          <a:pt x="4094201" y="697113"/>
                          <a:pt x="3988410" y="791549"/>
                          <a:pt x="4046571" y="1002727"/>
                        </a:cubicBezTo>
                        <a:cubicBezTo>
                          <a:pt x="4104732" y="1213905"/>
                          <a:pt x="3989245" y="1334430"/>
                          <a:pt x="4046571" y="1651550"/>
                        </a:cubicBezTo>
                        <a:cubicBezTo>
                          <a:pt x="4103897" y="1968670"/>
                          <a:pt x="3995071" y="1951663"/>
                          <a:pt x="4046571" y="2241389"/>
                        </a:cubicBezTo>
                        <a:cubicBezTo>
                          <a:pt x="4098071" y="2531115"/>
                          <a:pt x="4027480" y="2667676"/>
                          <a:pt x="4046571" y="2949196"/>
                        </a:cubicBezTo>
                        <a:cubicBezTo>
                          <a:pt x="3898315" y="2999758"/>
                          <a:pt x="3624261" y="2889208"/>
                          <a:pt x="3387558" y="2949196"/>
                        </a:cubicBezTo>
                        <a:cubicBezTo>
                          <a:pt x="3150855" y="3009184"/>
                          <a:pt x="2878015" y="2871894"/>
                          <a:pt x="2728545" y="2949196"/>
                        </a:cubicBezTo>
                        <a:cubicBezTo>
                          <a:pt x="2579075" y="3026498"/>
                          <a:pt x="2203140" y="2872762"/>
                          <a:pt x="2069532" y="2949196"/>
                        </a:cubicBezTo>
                        <a:cubicBezTo>
                          <a:pt x="1935924" y="3025630"/>
                          <a:pt x="1784707" y="2919090"/>
                          <a:pt x="1531916" y="2949196"/>
                        </a:cubicBezTo>
                        <a:cubicBezTo>
                          <a:pt x="1279125" y="2979302"/>
                          <a:pt x="1167121" y="2937137"/>
                          <a:pt x="1075232" y="2949196"/>
                        </a:cubicBezTo>
                        <a:cubicBezTo>
                          <a:pt x="983343" y="2961255"/>
                          <a:pt x="651241" y="2889429"/>
                          <a:pt x="497150" y="2949196"/>
                        </a:cubicBezTo>
                        <a:cubicBezTo>
                          <a:pt x="343059" y="3008963"/>
                          <a:pt x="134352" y="2948694"/>
                          <a:pt x="0" y="2949196"/>
                        </a:cubicBezTo>
                        <a:cubicBezTo>
                          <a:pt x="-73855" y="2815495"/>
                          <a:pt x="58436" y="2600937"/>
                          <a:pt x="0" y="2300373"/>
                        </a:cubicBezTo>
                        <a:cubicBezTo>
                          <a:pt x="-58436" y="1999809"/>
                          <a:pt x="56649" y="1911711"/>
                          <a:pt x="0" y="1710534"/>
                        </a:cubicBezTo>
                        <a:cubicBezTo>
                          <a:pt x="-56649" y="1509357"/>
                          <a:pt x="35937" y="1311798"/>
                          <a:pt x="0" y="1091203"/>
                        </a:cubicBezTo>
                        <a:cubicBezTo>
                          <a:pt x="-35937" y="870608"/>
                          <a:pt x="10613" y="751051"/>
                          <a:pt x="0" y="589839"/>
                        </a:cubicBezTo>
                        <a:cubicBezTo>
                          <a:pt x="-10613" y="428627"/>
                          <a:pt x="46661" y="254952"/>
                          <a:pt x="0" y="0"/>
                        </a:cubicBezTo>
                        <a:close/>
                      </a:path>
                    </a:pathLst>
                  </a:custGeom>
                  <ask:type>
                    <ask:lineSketchNone/>
                  </ask:type>
                </ask:lineSketchStyleProps>
              </a:ext>
            </a:extLst>
          </a:ln>
          <a:effectLst>
            <a:outerShdw blurRad="292100" dist="139700" dir="2700000" algn="tl" rotWithShape="0">
              <a:srgbClr val="333333">
                <a:alpha val="65000"/>
              </a:srgbClr>
            </a:outerShdw>
          </a:effectLst>
        </p:spPr>
      </p:pic>
      <p:sp>
        <p:nvSpPr>
          <p:cNvPr id="7" name="TextBox 6">
            <a:extLst>
              <a:ext uri="{FF2B5EF4-FFF2-40B4-BE49-F238E27FC236}">
                <a16:creationId xmlns:a16="http://schemas.microsoft.com/office/drawing/2014/main" id="{5C2837F1-340C-F139-F52B-56F01EBAA4DF}"/>
              </a:ext>
            </a:extLst>
          </p:cNvPr>
          <p:cNvSpPr txBox="1"/>
          <p:nvPr/>
        </p:nvSpPr>
        <p:spPr>
          <a:xfrm>
            <a:off x="2258750" y="4352495"/>
            <a:ext cx="4626500" cy="307777"/>
          </a:xfrm>
          <a:prstGeom prst="rect">
            <a:avLst/>
          </a:prstGeom>
          <a:solidFill>
            <a:schemeClr val="bg1"/>
          </a:solidFill>
          <a:ln>
            <a:solidFill>
              <a:srgbClr val="A51313"/>
            </a:solidFill>
          </a:ln>
        </p:spPr>
        <p:txBody>
          <a:bodyPr wrap="square">
            <a:spAutoFit/>
          </a:bodyPr>
          <a:lstStyle/>
          <a:p>
            <a:pPr algn="ctr"/>
            <a:r>
              <a:rPr lang="en-US" dirty="0"/>
              <a:t>(2F)₁₆ = (2 × 16¹) + (15 × 16⁰) = (47)₁₀</a:t>
            </a:r>
          </a:p>
        </p:txBody>
      </p:sp>
    </p:spTree>
    <p:extLst>
      <p:ext uri="{BB962C8B-B14F-4D97-AF65-F5344CB8AC3E}">
        <p14:creationId xmlns:p14="http://schemas.microsoft.com/office/powerpoint/2010/main" val="2299261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42534B4C-05B0-4A64-B8FE-96C050D86AA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2516B41-2AC2-5F6D-8667-4058AEB5C496}"/>
              </a:ext>
            </a:extLst>
          </p:cNvPr>
          <p:cNvSpPr txBox="1"/>
          <p:nvPr/>
        </p:nvSpPr>
        <p:spPr>
          <a:xfrm>
            <a:off x="2751337" y="2121699"/>
            <a:ext cx="3641325" cy="400110"/>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What  is  </a:t>
            </a:r>
            <a:r>
              <a:rPr lang="en-US" sz="2000" b="1" dirty="0">
                <a:solidFill>
                  <a:srgbClr val="C00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ASCII?</a:t>
            </a:r>
          </a:p>
        </p:txBody>
      </p:sp>
    </p:spTree>
    <p:extLst>
      <p:ext uri="{BB962C8B-B14F-4D97-AF65-F5344CB8AC3E}">
        <p14:creationId xmlns:p14="http://schemas.microsoft.com/office/powerpoint/2010/main" val="353570962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2571901" y="2140863"/>
            <a:ext cx="4000197" cy="430887"/>
          </a:xfrm>
          <a:prstGeom prst="rect">
            <a:avLst/>
          </a:prstGeom>
          <a:noFill/>
        </p:spPr>
        <p:txBody>
          <a:bodyPr wrap="square" rtlCol="0">
            <a:spAutoFit/>
          </a:bodyPr>
          <a:lstStyle/>
          <a:p>
            <a:r>
              <a:rPr lang="en-US" sz="2200" b="1" dirty="0">
                <a:solidFill>
                  <a:schemeClr val="accent2">
                    <a:lumMod val="50000"/>
                  </a:schemeClr>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Thank you for Attention !</a:t>
            </a:r>
          </a:p>
        </p:txBody>
      </p:sp>
      <p:sp>
        <p:nvSpPr>
          <p:cNvPr id="7" name="Google Shape;842;p37"/>
          <p:cNvSpPr/>
          <p:nvPr/>
        </p:nvSpPr>
        <p:spPr>
          <a:xfrm>
            <a:off x="5872420" y="2031106"/>
            <a:ext cx="397142" cy="219513"/>
          </a:xfrm>
          <a:custGeom>
            <a:avLst/>
            <a:gdLst/>
            <a:ahLst/>
            <a:cxnLst/>
            <a:rect l="l" t="t" r="r" b="b"/>
            <a:pathLst>
              <a:path w="19002" h="10503" extrusionOk="0">
                <a:moveTo>
                  <a:pt x="17072" y="1100"/>
                </a:moveTo>
                <a:lnTo>
                  <a:pt x="17145" y="1124"/>
                </a:lnTo>
                <a:lnTo>
                  <a:pt x="17268" y="1197"/>
                </a:lnTo>
                <a:lnTo>
                  <a:pt x="17365" y="1320"/>
                </a:lnTo>
                <a:lnTo>
                  <a:pt x="17390" y="1393"/>
                </a:lnTo>
                <a:lnTo>
                  <a:pt x="17390" y="1490"/>
                </a:lnTo>
                <a:lnTo>
                  <a:pt x="17390" y="1564"/>
                </a:lnTo>
                <a:lnTo>
                  <a:pt x="17365" y="1637"/>
                </a:lnTo>
                <a:lnTo>
                  <a:pt x="17268" y="1759"/>
                </a:lnTo>
                <a:lnTo>
                  <a:pt x="17145" y="1832"/>
                </a:lnTo>
                <a:lnTo>
                  <a:pt x="17072" y="1857"/>
                </a:lnTo>
                <a:lnTo>
                  <a:pt x="16926" y="1857"/>
                </a:lnTo>
                <a:lnTo>
                  <a:pt x="16852" y="1832"/>
                </a:lnTo>
                <a:lnTo>
                  <a:pt x="16730" y="1759"/>
                </a:lnTo>
                <a:lnTo>
                  <a:pt x="16657" y="1637"/>
                </a:lnTo>
                <a:lnTo>
                  <a:pt x="16633" y="1564"/>
                </a:lnTo>
                <a:lnTo>
                  <a:pt x="16608" y="1490"/>
                </a:lnTo>
                <a:lnTo>
                  <a:pt x="16633" y="1393"/>
                </a:lnTo>
                <a:lnTo>
                  <a:pt x="16657" y="1320"/>
                </a:lnTo>
                <a:lnTo>
                  <a:pt x="16730" y="1197"/>
                </a:lnTo>
                <a:lnTo>
                  <a:pt x="16852" y="1124"/>
                </a:lnTo>
                <a:lnTo>
                  <a:pt x="16926" y="1100"/>
                </a:lnTo>
                <a:close/>
                <a:moveTo>
                  <a:pt x="15924" y="1"/>
                </a:moveTo>
                <a:lnTo>
                  <a:pt x="15656" y="25"/>
                </a:lnTo>
                <a:lnTo>
                  <a:pt x="15387" y="74"/>
                </a:lnTo>
                <a:lnTo>
                  <a:pt x="15192" y="123"/>
                </a:lnTo>
                <a:lnTo>
                  <a:pt x="14996" y="172"/>
                </a:lnTo>
                <a:lnTo>
                  <a:pt x="14801" y="269"/>
                </a:lnTo>
                <a:lnTo>
                  <a:pt x="14605" y="367"/>
                </a:lnTo>
                <a:lnTo>
                  <a:pt x="14435" y="489"/>
                </a:lnTo>
                <a:lnTo>
                  <a:pt x="14264" y="611"/>
                </a:lnTo>
                <a:lnTo>
                  <a:pt x="14093" y="758"/>
                </a:lnTo>
                <a:lnTo>
                  <a:pt x="13970" y="929"/>
                </a:lnTo>
                <a:lnTo>
                  <a:pt x="13824" y="1100"/>
                </a:lnTo>
                <a:lnTo>
                  <a:pt x="13726" y="1271"/>
                </a:lnTo>
                <a:lnTo>
                  <a:pt x="13629" y="1466"/>
                </a:lnTo>
                <a:lnTo>
                  <a:pt x="13531" y="1661"/>
                </a:lnTo>
                <a:lnTo>
                  <a:pt x="13482" y="1881"/>
                </a:lnTo>
                <a:lnTo>
                  <a:pt x="13433" y="2101"/>
                </a:lnTo>
                <a:lnTo>
                  <a:pt x="13409" y="2345"/>
                </a:lnTo>
                <a:lnTo>
                  <a:pt x="13409" y="2565"/>
                </a:lnTo>
                <a:lnTo>
                  <a:pt x="6668" y="4372"/>
                </a:lnTo>
                <a:lnTo>
                  <a:pt x="6986" y="4592"/>
                </a:lnTo>
                <a:lnTo>
                  <a:pt x="7303" y="4812"/>
                </a:lnTo>
                <a:lnTo>
                  <a:pt x="7621" y="5032"/>
                </a:lnTo>
                <a:lnTo>
                  <a:pt x="7938" y="5203"/>
                </a:lnTo>
                <a:lnTo>
                  <a:pt x="8280" y="5374"/>
                </a:lnTo>
                <a:lnTo>
                  <a:pt x="8597" y="5496"/>
                </a:lnTo>
                <a:lnTo>
                  <a:pt x="8939" y="5618"/>
                </a:lnTo>
                <a:lnTo>
                  <a:pt x="9257" y="5740"/>
                </a:lnTo>
                <a:lnTo>
                  <a:pt x="9599" y="5813"/>
                </a:lnTo>
                <a:lnTo>
                  <a:pt x="9941" y="5862"/>
                </a:lnTo>
                <a:lnTo>
                  <a:pt x="10258" y="5911"/>
                </a:lnTo>
                <a:lnTo>
                  <a:pt x="10600" y="5935"/>
                </a:lnTo>
                <a:lnTo>
                  <a:pt x="10942" y="5935"/>
                </a:lnTo>
                <a:lnTo>
                  <a:pt x="11284" y="5911"/>
                </a:lnTo>
                <a:lnTo>
                  <a:pt x="11626" y="5862"/>
                </a:lnTo>
                <a:lnTo>
                  <a:pt x="11968" y="5813"/>
                </a:lnTo>
                <a:lnTo>
                  <a:pt x="12285" y="5716"/>
                </a:lnTo>
                <a:lnTo>
                  <a:pt x="12603" y="5642"/>
                </a:lnTo>
                <a:lnTo>
                  <a:pt x="13140" y="5423"/>
                </a:lnTo>
                <a:lnTo>
                  <a:pt x="13629" y="5203"/>
                </a:lnTo>
                <a:lnTo>
                  <a:pt x="14044" y="4983"/>
                </a:lnTo>
                <a:lnTo>
                  <a:pt x="14386" y="4763"/>
                </a:lnTo>
                <a:lnTo>
                  <a:pt x="14630" y="4592"/>
                </a:lnTo>
                <a:lnTo>
                  <a:pt x="14850" y="4421"/>
                </a:lnTo>
                <a:lnTo>
                  <a:pt x="14923" y="4372"/>
                </a:lnTo>
                <a:lnTo>
                  <a:pt x="15021" y="4348"/>
                </a:lnTo>
                <a:lnTo>
                  <a:pt x="15118" y="4372"/>
                </a:lnTo>
                <a:lnTo>
                  <a:pt x="15192" y="4421"/>
                </a:lnTo>
                <a:lnTo>
                  <a:pt x="15240" y="4519"/>
                </a:lnTo>
                <a:lnTo>
                  <a:pt x="15240" y="4592"/>
                </a:lnTo>
                <a:lnTo>
                  <a:pt x="15240" y="4690"/>
                </a:lnTo>
                <a:lnTo>
                  <a:pt x="15167" y="4763"/>
                </a:lnTo>
                <a:lnTo>
                  <a:pt x="15045" y="4861"/>
                </a:lnTo>
                <a:lnTo>
                  <a:pt x="14752" y="5105"/>
                </a:lnTo>
                <a:lnTo>
                  <a:pt x="14312" y="5398"/>
                </a:lnTo>
                <a:lnTo>
                  <a:pt x="14019" y="5569"/>
                </a:lnTo>
                <a:lnTo>
                  <a:pt x="13702" y="5716"/>
                </a:lnTo>
                <a:lnTo>
                  <a:pt x="13213" y="5935"/>
                </a:lnTo>
                <a:lnTo>
                  <a:pt x="12969" y="6033"/>
                </a:lnTo>
                <a:lnTo>
                  <a:pt x="12676" y="6131"/>
                </a:lnTo>
                <a:lnTo>
                  <a:pt x="12090" y="6277"/>
                </a:lnTo>
                <a:lnTo>
                  <a:pt x="11797" y="6326"/>
                </a:lnTo>
                <a:lnTo>
                  <a:pt x="11479" y="6375"/>
                </a:lnTo>
                <a:lnTo>
                  <a:pt x="11137" y="6400"/>
                </a:lnTo>
                <a:lnTo>
                  <a:pt x="10796" y="6424"/>
                </a:lnTo>
                <a:lnTo>
                  <a:pt x="10429" y="6400"/>
                </a:lnTo>
                <a:lnTo>
                  <a:pt x="10063" y="6375"/>
                </a:lnTo>
                <a:lnTo>
                  <a:pt x="9696" y="6326"/>
                </a:lnTo>
                <a:lnTo>
                  <a:pt x="9306" y="6229"/>
                </a:lnTo>
                <a:lnTo>
                  <a:pt x="8915" y="6131"/>
                </a:lnTo>
                <a:lnTo>
                  <a:pt x="8500" y="5984"/>
                </a:lnTo>
                <a:lnTo>
                  <a:pt x="8085" y="5813"/>
                </a:lnTo>
                <a:lnTo>
                  <a:pt x="7669" y="5594"/>
                </a:lnTo>
                <a:lnTo>
                  <a:pt x="7572" y="5569"/>
                </a:lnTo>
                <a:lnTo>
                  <a:pt x="7376" y="5471"/>
                </a:lnTo>
                <a:lnTo>
                  <a:pt x="7254" y="5471"/>
                </a:lnTo>
                <a:lnTo>
                  <a:pt x="7132" y="5496"/>
                </a:lnTo>
                <a:lnTo>
                  <a:pt x="318" y="7694"/>
                </a:lnTo>
                <a:lnTo>
                  <a:pt x="245" y="7743"/>
                </a:lnTo>
                <a:lnTo>
                  <a:pt x="147" y="7792"/>
                </a:lnTo>
                <a:lnTo>
                  <a:pt x="98" y="7865"/>
                </a:lnTo>
                <a:lnTo>
                  <a:pt x="49" y="7938"/>
                </a:lnTo>
                <a:lnTo>
                  <a:pt x="1" y="8036"/>
                </a:lnTo>
                <a:lnTo>
                  <a:pt x="1" y="8134"/>
                </a:lnTo>
                <a:lnTo>
                  <a:pt x="1" y="8207"/>
                </a:lnTo>
                <a:lnTo>
                  <a:pt x="25" y="8305"/>
                </a:lnTo>
                <a:lnTo>
                  <a:pt x="98" y="8451"/>
                </a:lnTo>
                <a:lnTo>
                  <a:pt x="196" y="8549"/>
                </a:lnTo>
                <a:lnTo>
                  <a:pt x="318" y="8622"/>
                </a:lnTo>
                <a:lnTo>
                  <a:pt x="489" y="8646"/>
                </a:lnTo>
                <a:lnTo>
                  <a:pt x="611" y="8622"/>
                </a:lnTo>
                <a:lnTo>
                  <a:pt x="269" y="8793"/>
                </a:lnTo>
                <a:lnTo>
                  <a:pt x="171" y="8842"/>
                </a:lnTo>
                <a:lnTo>
                  <a:pt x="123" y="8915"/>
                </a:lnTo>
                <a:lnTo>
                  <a:pt x="49" y="8988"/>
                </a:lnTo>
                <a:lnTo>
                  <a:pt x="25" y="9086"/>
                </a:lnTo>
                <a:lnTo>
                  <a:pt x="1" y="9159"/>
                </a:lnTo>
                <a:lnTo>
                  <a:pt x="1" y="9257"/>
                </a:lnTo>
                <a:lnTo>
                  <a:pt x="1" y="9355"/>
                </a:lnTo>
                <a:lnTo>
                  <a:pt x="49" y="9452"/>
                </a:lnTo>
                <a:lnTo>
                  <a:pt x="123" y="9575"/>
                </a:lnTo>
                <a:lnTo>
                  <a:pt x="220" y="9648"/>
                </a:lnTo>
                <a:lnTo>
                  <a:pt x="342" y="9697"/>
                </a:lnTo>
                <a:lnTo>
                  <a:pt x="489" y="9721"/>
                </a:lnTo>
                <a:lnTo>
                  <a:pt x="587" y="9721"/>
                </a:lnTo>
                <a:lnTo>
                  <a:pt x="684" y="9672"/>
                </a:lnTo>
                <a:lnTo>
                  <a:pt x="855" y="9599"/>
                </a:lnTo>
                <a:lnTo>
                  <a:pt x="782" y="9721"/>
                </a:lnTo>
                <a:lnTo>
                  <a:pt x="758" y="9868"/>
                </a:lnTo>
                <a:lnTo>
                  <a:pt x="782" y="10014"/>
                </a:lnTo>
                <a:lnTo>
                  <a:pt x="831" y="10161"/>
                </a:lnTo>
                <a:lnTo>
                  <a:pt x="929" y="10258"/>
                </a:lnTo>
                <a:lnTo>
                  <a:pt x="1026" y="10307"/>
                </a:lnTo>
                <a:lnTo>
                  <a:pt x="1124" y="10356"/>
                </a:lnTo>
                <a:lnTo>
                  <a:pt x="1246" y="10380"/>
                </a:lnTo>
                <a:lnTo>
                  <a:pt x="1393" y="10356"/>
                </a:lnTo>
                <a:lnTo>
                  <a:pt x="1515" y="10283"/>
                </a:lnTo>
                <a:lnTo>
                  <a:pt x="6082" y="7303"/>
                </a:lnTo>
                <a:lnTo>
                  <a:pt x="6546" y="7523"/>
                </a:lnTo>
                <a:lnTo>
                  <a:pt x="7108" y="7743"/>
                </a:lnTo>
                <a:lnTo>
                  <a:pt x="7791" y="7987"/>
                </a:lnTo>
                <a:lnTo>
                  <a:pt x="8524" y="8207"/>
                </a:lnTo>
                <a:lnTo>
                  <a:pt x="9306" y="8402"/>
                </a:lnTo>
                <a:lnTo>
                  <a:pt x="10087" y="8549"/>
                </a:lnTo>
                <a:lnTo>
                  <a:pt x="10454" y="8598"/>
                </a:lnTo>
                <a:lnTo>
                  <a:pt x="10820" y="8646"/>
                </a:lnTo>
                <a:lnTo>
                  <a:pt x="11528" y="8646"/>
                </a:lnTo>
                <a:lnTo>
                  <a:pt x="12212" y="10356"/>
                </a:lnTo>
                <a:lnTo>
                  <a:pt x="12261" y="10405"/>
                </a:lnTo>
                <a:lnTo>
                  <a:pt x="12310" y="10454"/>
                </a:lnTo>
                <a:lnTo>
                  <a:pt x="12383" y="10478"/>
                </a:lnTo>
                <a:lnTo>
                  <a:pt x="12456" y="10503"/>
                </a:lnTo>
                <a:lnTo>
                  <a:pt x="13384" y="10503"/>
                </a:lnTo>
                <a:lnTo>
                  <a:pt x="13482" y="10478"/>
                </a:lnTo>
                <a:lnTo>
                  <a:pt x="13555" y="10454"/>
                </a:lnTo>
                <a:lnTo>
                  <a:pt x="13604" y="10405"/>
                </a:lnTo>
                <a:lnTo>
                  <a:pt x="13629" y="10332"/>
                </a:lnTo>
                <a:lnTo>
                  <a:pt x="13629" y="10234"/>
                </a:lnTo>
                <a:lnTo>
                  <a:pt x="13580" y="10161"/>
                </a:lnTo>
                <a:lnTo>
                  <a:pt x="13506" y="10087"/>
                </a:lnTo>
                <a:lnTo>
                  <a:pt x="13409" y="10087"/>
                </a:lnTo>
                <a:lnTo>
                  <a:pt x="12603" y="10014"/>
                </a:lnTo>
                <a:lnTo>
                  <a:pt x="12163" y="8646"/>
                </a:lnTo>
                <a:lnTo>
                  <a:pt x="12700" y="8598"/>
                </a:lnTo>
                <a:lnTo>
                  <a:pt x="13067" y="8549"/>
                </a:lnTo>
                <a:lnTo>
                  <a:pt x="13482" y="8475"/>
                </a:lnTo>
                <a:lnTo>
                  <a:pt x="13922" y="8378"/>
                </a:lnTo>
                <a:lnTo>
                  <a:pt x="14386" y="8280"/>
                </a:lnTo>
                <a:lnTo>
                  <a:pt x="14874" y="8109"/>
                </a:lnTo>
                <a:lnTo>
                  <a:pt x="15363" y="7914"/>
                </a:lnTo>
                <a:lnTo>
                  <a:pt x="15827" y="7670"/>
                </a:lnTo>
                <a:lnTo>
                  <a:pt x="16046" y="7547"/>
                </a:lnTo>
                <a:lnTo>
                  <a:pt x="16291" y="7376"/>
                </a:lnTo>
                <a:lnTo>
                  <a:pt x="16486" y="7205"/>
                </a:lnTo>
                <a:lnTo>
                  <a:pt x="16681" y="7035"/>
                </a:lnTo>
                <a:lnTo>
                  <a:pt x="16877" y="6839"/>
                </a:lnTo>
                <a:lnTo>
                  <a:pt x="17072" y="6619"/>
                </a:lnTo>
                <a:lnTo>
                  <a:pt x="17219" y="6375"/>
                </a:lnTo>
                <a:lnTo>
                  <a:pt x="17365" y="6131"/>
                </a:lnTo>
                <a:lnTo>
                  <a:pt x="17512" y="5862"/>
                </a:lnTo>
                <a:lnTo>
                  <a:pt x="17610" y="5569"/>
                </a:lnTo>
                <a:lnTo>
                  <a:pt x="17707" y="5276"/>
                </a:lnTo>
                <a:lnTo>
                  <a:pt x="17780" y="4959"/>
                </a:lnTo>
                <a:lnTo>
                  <a:pt x="17829" y="4592"/>
                </a:lnTo>
                <a:lnTo>
                  <a:pt x="17854" y="4226"/>
                </a:lnTo>
                <a:lnTo>
                  <a:pt x="17854" y="3884"/>
                </a:lnTo>
                <a:lnTo>
                  <a:pt x="17829" y="3444"/>
                </a:lnTo>
                <a:lnTo>
                  <a:pt x="17829" y="2980"/>
                </a:lnTo>
                <a:lnTo>
                  <a:pt x="17829" y="2760"/>
                </a:lnTo>
                <a:lnTo>
                  <a:pt x="17878" y="2590"/>
                </a:lnTo>
                <a:lnTo>
                  <a:pt x="18440" y="2370"/>
                </a:lnTo>
                <a:lnTo>
                  <a:pt x="18733" y="2272"/>
                </a:lnTo>
                <a:lnTo>
                  <a:pt x="18293" y="2125"/>
                </a:lnTo>
                <a:lnTo>
                  <a:pt x="18586" y="1979"/>
                </a:lnTo>
                <a:lnTo>
                  <a:pt x="18855" y="1857"/>
                </a:lnTo>
                <a:lnTo>
                  <a:pt x="18953" y="1808"/>
                </a:lnTo>
                <a:lnTo>
                  <a:pt x="19002" y="1759"/>
                </a:lnTo>
                <a:lnTo>
                  <a:pt x="19002" y="1710"/>
                </a:lnTo>
                <a:lnTo>
                  <a:pt x="18953" y="1686"/>
                </a:lnTo>
                <a:lnTo>
                  <a:pt x="18000" y="1271"/>
                </a:lnTo>
                <a:lnTo>
                  <a:pt x="17780" y="1026"/>
                </a:lnTo>
                <a:lnTo>
                  <a:pt x="17561" y="782"/>
                </a:lnTo>
                <a:lnTo>
                  <a:pt x="17243" y="514"/>
                </a:lnTo>
                <a:lnTo>
                  <a:pt x="17048" y="391"/>
                </a:lnTo>
                <a:lnTo>
                  <a:pt x="16852" y="269"/>
                </a:lnTo>
                <a:lnTo>
                  <a:pt x="16633" y="172"/>
                </a:lnTo>
                <a:lnTo>
                  <a:pt x="16413" y="98"/>
                </a:lnTo>
                <a:lnTo>
                  <a:pt x="16169" y="25"/>
                </a:lnTo>
                <a:lnTo>
                  <a:pt x="15924" y="1"/>
                </a:lnTo>
                <a:close/>
              </a:path>
            </a:pathLst>
          </a:custGeom>
          <a:solidFill>
            <a:srgbClr val="A5131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C00000"/>
              </a:solidFill>
              <a:effectLst>
                <a:outerShdw blurRad="38100" dist="38100" dir="2700000" algn="tl">
                  <a:srgbClr val="000000">
                    <a:alpha val="43137"/>
                  </a:srgbClr>
                </a:outerShdw>
              </a:effectLst>
            </a:endParaRPr>
          </a:p>
        </p:txBody>
      </p:sp>
      <p:sp>
        <p:nvSpPr>
          <p:cNvPr id="2" name="TextBox 1">
            <a:extLst>
              <a:ext uri="{FF2B5EF4-FFF2-40B4-BE49-F238E27FC236}">
                <a16:creationId xmlns:a16="http://schemas.microsoft.com/office/drawing/2014/main" id="{22B0BE97-2ACC-7526-87C1-A7D78DCF098C}"/>
              </a:ext>
            </a:extLst>
          </p:cNvPr>
          <p:cNvSpPr txBox="1"/>
          <p:nvPr/>
        </p:nvSpPr>
        <p:spPr>
          <a:xfrm>
            <a:off x="7086296" y="4387755"/>
            <a:ext cx="1999397" cy="553998"/>
          </a:xfrm>
          <a:prstGeom prst="rect">
            <a:avLst/>
          </a:prstGeom>
          <a:noFill/>
        </p:spPr>
        <p:txBody>
          <a:bodyPr wrap="square" rtlCol="0">
            <a:spAutoFit/>
          </a:bodyPr>
          <a:lstStyle/>
          <a:p>
            <a:r>
              <a:rPr lang="en-US" sz="800" b="1" dirty="0"/>
              <a:t>Contact</a:t>
            </a:r>
          </a:p>
          <a:p>
            <a:endParaRPr lang="en-US" sz="800" b="1" dirty="0"/>
          </a:p>
          <a:p>
            <a:pPr marL="171450" indent="-171450">
              <a:buFont typeface="Arial" panose="020B0604020202020204" pitchFamily="34" charset="0"/>
              <a:buChar char="•"/>
            </a:pPr>
            <a:r>
              <a:rPr lang="en-US" sz="700" b="1" dirty="0"/>
              <a:t>Email</a:t>
            </a:r>
            <a:r>
              <a:rPr lang="en-US" sz="700" dirty="0"/>
              <a:t>: </a:t>
            </a:r>
            <a:r>
              <a:rPr lang="en-US" sz="700" dirty="0">
                <a:solidFill>
                  <a:schemeClr val="tx1"/>
                </a:solidFill>
                <a:hlinkClick r:id="rId2">
                  <a:extLst>
                    <a:ext uri="{A12FA001-AC4F-418D-AE19-62706E023703}">
                      <ahyp:hlinkClr xmlns:ahyp="http://schemas.microsoft.com/office/drawing/2018/hyperlinkcolor" val="tx"/>
                    </a:ext>
                  </a:extLst>
                </a:hlinkClick>
              </a:rPr>
              <a:t>giorgi.akhalaia@iliauni.edu.ge</a:t>
            </a:r>
            <a:endParaRPr lang="en-US" sz="700" dirty="0">
              <a:solidFill>
                <a:schemeClr val="tx1"/>
              </a:solidFill>
            </a:endParaRPr>
          </a:p>
          <a:p>
            <a:pPr marL="171450" indent="-171450">
              <a:buFont typeface="Arial" panose="020B0604020202020204" pitchFamily="34" charset="0"/>
              <a:buChar char="•"/>
            </a:pPr>
            <a:r>
              <a:rPr lang="en-US" sz="700" b="1" dirty="0"/>
              <a:t>Mobile</a:t>
            </a:r>
            <a:r>
              <a:rPr lang="en-US" sz="700" dirty="0"/>
              <a:t>: 598 590158</a:t>
            </a:r>
          </a:p>
        </p:txBody>
      </p:sp>
    </p:spTree>
    <p:extLst>
      <p:ext uri="{BB962C8B-B14F-4D97-AF65-F5344CB8AC3E}">
        <p14:creationId xmlns:p14="http://schemas.microsoft.com/office/powerpoint/2010/main" val="101962927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315"/>
        <p:cNvGrpSpPr/>
        <p:nvPr/>
      </p:nvGrpSpPr>
      <p:grpSpPr>
        <a:xfrm>
          <a:off x="0" y="0"/>
          <a:ext cx="0" cy="0"/>
          <a:chOff x="0" y="0"/>
          <a:chExt cx="0" cy="0"/>
        </a:xfrm>
      </p:grpSpPr>
      <p:sp>
        <p:nvSpPr>
          <p:cNvPr id="6" name="TextBox 5"/>
          <p:cNvSpPr txBox="1"/>
          <p:nvPr/>
        </p:nvSpPr>
        <p:spPr>
          <a:xfrm>
            <a:off x="2751337" y="2121699"/>
            <a:ext cx="3641325" cy="707886"/>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Why do we need </a:t>
            </a:r>
            <a:r>
              <a:rPr lang="en-US" sz="2000" b="1" dirty="0">
                <a:solidFill>
                  <a:srgbClr val="C00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Programming?</a:t>
            </a:r>
          </a:p>
        </p:txBody>
      </p:sp>
    </p:spTree>
    <p:extLst>
      <p:ext uri="{BB962C8B-B14F-4D97-AF65-F5344CB8AC3E}">
        <p14:creationId xmlns:p14="http://schemas.microsoft.com/office/powerpoint/2010/main" val="1147566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6ADA4DCD-C07D-A892-CBE8-FBA90B63C2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8F823B3-9EF5-6CC5-205C-8E740A889F24}"/>
              </a:ext>
            </a:extLst>
          </p:cNvPr>
          <p:cNvSpPr txBox="1"/>
          <p:nvPr/>
        </p:nvSpPr>
        <p:spPr>
          <a:xfrm>
            <a:off x="2859024" y="5750"/>
            <a:ext cx="3425952" cy="369332"/>
          </a:xfrm>
          <a:prstGeom prst="rect">
            <a:avLst/>
          </a:prstGeom>
          <a:noFill/>
        </p:spPr>
        <p:txBody>
          <a:bodyPr wrap="square" rtlCol="0">
            <a:spAutoFit/>
          </a:bodyPr>
          <a:lstStyle/>
          <a:p>
            <a:pPr algn="ctr"/>
            <a:r>
              <a:rPr lang="en-US" sz="18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Introduction</a:t>
            </a:r>
          </a:p>
        </p:txBody>
      </p:sp>
      <p:sp>
        <p:nvSpPr>
          <p:cNvPr id="16" name="TextBox 15">
            <a:extLst>
              <a:ext uri="{FF2B5EF4-FFF2-40B4-BE49-F238E27FC236}">
                <a16:creationId xmlns:a16="http://schemas.microsoft.com/office/drawing/2014/main" id="{1344E092-BF1E-49E0-415F-8015596F239F}"/>
              </a:ext>
            </a:extLst>
          </p:cNvPr>
          <p:cNvSpPr txBox="1"/>
          <p:nvPr/>
        </p:nvSpPr>
        <p:spPr>
          <a:xfrm>
            <a:off x="117902" y="1291151"/>
            <a:ext cx="4454098" cy="3046988"/>
          </a:xfrm>
          <a:prstGeom prst="rect">
            <a:avLst/>
          </a:prstGeom>
          <a:noFill/>
        </p:spPr>
        <p:txBody>
          <a:bodyPr wrap="square" rtlCol="0">
            <a:spAutoFit/>
          </a:bodyPr>
          <a:lstStyle/>
          <a:p>
            <a:pPr marL="285750" indent="-285750" algn="just">
              <a:buFont typeface="Arial" panose="020B0604020202020204" pitchFamily="34" charset="0"/>
              <a:buChar char="•"/>
            </a:pPr>
            <a:r>
              <a:rPr lang="en-US" sz="1200" dirty="0">
                <a:latin typeface="Poppins" panose="00000500000000000000" pitchFamily="2" charset="0"/>
                <a:cs typeface="Poppins" panose="00000500000000000000" pitchFamily="2" charset="0"/>
              </a:rPr>
              <a:t>We need specific languages to communicate with computers.</a:t>
            </a:r>
          </a:p>
          <a:p>
            <a:pPr marL="285750" indent="-285750" algn="just">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sz="1200" dirty="0">
                <a:latin typeface="Poppins" panose="00000500000000000000" pitchFamily="2" charset="0"/>
                <a:cs typeface="Poppins" panose="00000500000000000000" pitchFamily="2" charset="0"/>
              </a:rPr>
              <a:t>Programming languages serve as the medium through which humans communicate instructions to computers.</a:t>
            </a:r>
          </a:p>
          <a:p>
            <a:pPr marL="285750" indent="-285750" algn="just">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sz="1200" dirty="0">
                <a:latin typeface="Poppins" panose="00000500000000000000" pitchFamily="2" charset="0"/>
                <a:cs typeface="Poppins" panose="00000500000000000000" pitchFamily="2" charset="0"/>
              </a:rPr>
              <a:t>A programming language is a set of instructions written in a specific syntax to perform defined tasks.</a:t>
            </a:r>
          </a:p>
          <a:p>
            <a:pPr marL="285750" indent="-285750" algn="just">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endParaRPr lang="en-US" sz="1200"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r>
              <a:rPr lang="en-US" sz="1200" dirty="0">
                <a:latin typeface="Poppins" panose="00000500000000000000" pitchFamily="2" charset="0"/>
                <a:cs typeface="Poppins" panose="00000500000000000000" pitchFamily="2" charset="0"/>
              </a:rPr>
              <a:t>These languages are used to develop applications such as desktop software, operating systems, websites, and mobile applications.</a:t>
            </a:r>
          </a:p>
        </p:txBody>
      </p:sp>
      <p:pic>
        <p:nvPicPr>
          <p:cNvPr id="1026" name="Picture 2" descr="Programming language - Free seo and web icons">
            <a:extLst>
              <a:ext uri="{FF2B5EF4-FFF2-40B4-BE49-F238E27FC236}">
                <a16:creationId xmlns:a16="http://schemas.microsoft.com/office/drawing/2014/main" id="{57E2C13F-CDD3-DBA8-ECA4-BEC117538D5F}"/>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5742628" y="1513907"/>
            <a:ext cx="2727178" cy="272717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311206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35B4A902-B660-1BA4-791C-937B00B8AAE1}"/>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5E0BAEDE-73C0-AC75-61A1-F08E0F0EAA30}"/>
              </a:ext>
            </a:extLst>
          </p:cNvPr>
          <p:cNvSpPr txBox="1"/>
          <p:nvPr/>
        </p:nvSpPr>
        <p:spPr>
          <a:xfrm>
            <a:off x="2859024" y="80813"/>
            <a:ext cx="3425952" cy="584775"/>
          </a:xfrm>
          <a:prstGeom prst="rect">
            <a:avLst/>
          </a:prstGeom>
          <a:noFill/>
        </p:spPr>
        <p:txBody>
          <a:bodyPr wrap="square" rtlCol="0">
            <a:spAutoFit/>
          </a:bodyPr>
          <a:lstStyle/>
          <a:p>
            <a:pPr algn="ctr"/>
            <a:r>
              <a:rPr lang="en-US" sz="16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Types of Programming Languages</a:t>
            </a:r>
          </a:p>
        </p:txBody>
      </p:sp>
      <p:sp>
        <p:nvSpPr>
          <p:cNvPr id="16" name="TextBox 15">
            <a:extLst>
              <a:ext uri="{FF2B5EF4-FFF2-40B4-BE49-F238E27FC236}">
                <a16:creationId xmlns:a16="http://schemas.microsoft.com/office/drawing/2014/main" id="{66C6F6FA-2CC7-F956-45B2-654C8F1D19F4}"/>
              </a:ext>
            </a:extLst>
          </p:cNvPr>
          <p:cNvSpPr txBox="1"/>
          <p:nvPr/>
        </p:nvSpPr>
        <p:spPr>
          <a:xfrm>
            <a:off x="117902" y="827127"/>
            <a:ext cx="4454098" cy="3485570"/>
          </a:xfrm>
          <a:prstGeom prst="rect">
            <a:avLst/>
          </a:prstGeom>
          <a:noFill/>
        </p:spPr>
        <p:txBody>
          <a:bodyPr wrap="square" rtlCol="0">
            <a:spAutoFit/>
          </a:bodyPr>
          <a:lstStyle/>
          <a:p>
            <a:pPr algn="just"/>
            <a:r>
              <a:rPr lang="en-US" sz="1200" dirty="0">
                <a:latin typeface="Poppins" panose="00000500000000000000" pitchFamily="2" charset="0"/>
                <a:cs typeface="Poppins" panose="00000500000000000000" pitchFamily="2" charset="0"/>
              </a:rPr>
              <a:t>Programming languages are broadly classified into three categories:</a:t>
            </a:r>
          </a:p>
          <a:p>
            <a:pPr algn="just"/>
            <a:endParaRPr lang="en-US" dirty="0">
              <a:latin typeface="Poppins" panose="00000500000000000000" pitchFamily="2" charset="0"/>
              <a:cs typeface="Poppins" panose="00000500000000000000" pitchFamily="2" charset="0"/>
            </a:endParaRP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lgn="just"/>
            <a:r>
              <a:rPr lang="en-US" sz="1050" b="1" dirty="0">
                <a:solidFill>
                  <a:schemeClr val="tx1"/>
                </a:solidFill>
                <a:latin typeface="Poppins" panose="00000500000000000000" pitchFamily="2" charset="0"/>
                <a:cs typeface="Poppins" panose="00000500000000000000" pitchFamily="2" charset="0"/>
              </a:rPr>
              <a:t>Low-level languages</a:t>
            </a:r>
          </a:p>
          <a:p>
            <a:pPr algn="just"/>
            <a:r>
              <a:rPr lang="en-US" sz="800" dirty="0">
                <a:latin typeface="Poppins" panose="00000500000000000000" pitchFamily="2" charset="0"/>
                <a:cs typeface="Poppins" panose="00000500000000000000" pitchFamily="2" charset="0"/>
              </a:rPr>
              <a:t>Low-level languages are machine-dependent and closely related to hardware. They work directly with binary numbers (0s and 1s), making them fast and efficient for execution by processors. Programs written in low-level languages can run without the need for compilers or interpreters.</a:t>
            </a: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lgn="just"/>
            <a:r>
              <a:rPr lang="en-US" sz="1050" b="1" dirty="0">
                <a:solidFill>
                  <a:schemeClr val="tx1"/>
                </a:solidFill>
                <a:latin typeface="Poppins" panose="00000500000000000000" pitchFamily="2" charset="0"/>
                <a:cs typeface="Poppins" panose="00000500000000000000" pitchFamily="2" charset="0"/>
              </a:rPr>
              <a:t>High-level languages</a:t>
            </a:r>
          </a:p>
          <a:p>
            <a:pPr algn="just"/>
            <a:r>
              <a:rPr lang="en-US" sz="800" dirty="0">
                <a:latin typeface="Poppins" panose="00000500000000000000" pitchFamily="2" charset="0"/>
                <a:cs typeface="Poppins" panose="00000500000000000000" pitchFamily="2" charset="0"/>
              </a:rPr>
              <a:t>High-level programming languages (HLL) are designed to be user-friendly and closer to human languages. They require a compiler or interpreter to translate instructions into machine language so that the computer can execute them. Examples include Python, Java, JavaScript, PHP, C#, and C++.</a:t>
            </a:r>
          </a:p>
          <a:p>
            <a:pPr marL="285750" indent="-285750" algn="just">
              <a:buFont typeface="Arial" panose="020B0604020202020204" pitchFamily="34" charset="0"/>
              <a:buChar char="•"/>
            </a:pPr>
            <a:endParaRPr lang="en-US" dirty="0">
              <a:latin typeface="Poppins" panose="00000500000000000000" pitchFamily="2" charset="0"/>
              <a:cs typeface="Poppins" panose="00000500000000000000" pitchFamily="2" charset="0"/>
            </a:endParaRPr>
          </a:p>
          <a:p>
            <a:pPr algn="just"/>
            <a:r>
              <a:rPr lang="en-US" sz="1050" b="1" dirty="0">
                <a:solidFill>
                  <a:schemeClr val="tx1"/>
                </a:solidFill>
                <a:latin typeface="Poppins" panose="00000500000000000000" pitchFamily="2" charset="0"/>
                <a:cs typeface="Poppins" panose="00000500000000000000" pitchFamily="2" charset="0"/>
              </a:rPr>
              <a:t>Middle-level languages</a:t>
            </a:r>
          </a:p>
          <a:p>
            <a:pPr algn="just"/>
            <a:r>
              <a:rPr lang="en-US" sz="800" dirty="0">
                <a:latin typeface="Poppins" panose="00000500000000000000" pitchFamily="2" charset="0"/>
                <a:cs typeface="Poppins" panose="00000500000000000000" pitchFamily="2" charset="0"/>
              </a:rPr>
              <a:t>Middle-level programming languages lie between low-level and high-level languages. They combine the efficiency of low-level programming with the user-friendliness of high-level programming. These languages allow programmers to write code that interacts with hardware as well as perform complex software development tasks.</a:t>
            </a:r>
          </a:p>
        </p:txBody>
      </p:sp>
      <p:pic>
        <p:nvPicPr>
          <p:cNvPr id="2050" name="Picture 2" descr="Programming language - Free communications icons">
            <a:extLst>
              <a:ext uri="{FF2B5EF4-FFF2-40B4-BE49-F238E27FC236}">
                <a16:creationId xmlns:a16="http://schemas.microsoft.com/office/drawing/2014/main" id="{0F6ADFBD-F3AD-62D4-D352-BAA29144AE08}"/>
              </a:ext>
            </a:extLst>
          </p:cNvPr>
          <p:cNvPicPr>
            <a:picLocks noChangeAspect="1" noChangeArrowheads="1"/>
          </p:cNvPicPr>
          <p:nvPr/>
        </p:nvPicPr>
        <p:blipFill>
          <a:blip r:embed="rId3">
            <a:alphaModFix amt="85000"/>
            <a:extLst>
              <a:ext uri="{28A0092B-C50C-407E-A947-70E740481C1C}">
                <a14:useLocalDpi xmlns:a14="http://schemas.microsoft.com/office/drawing/2010/main" val="0"/>
              </a:ext>
            </a:extLst>
          </a:blip>
          <a:srcRect/>
          <a:stretch>
            <a:fillRect/>
          </a:stretch>
        </p:blipFill>
        <p:spPr bwMode="auto">
          <a:xfrm>
            <a:off x="5663905" y="1429128"/>
            <a:ext cx="2739289" cy="27392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483243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731AB25E-9651-06CF-4DAD-42ECC1F07B29}"/>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3679448C-5179-3F72-2481-7980665AA3AD}"/>
              </a:ext>
            </a:extLst>
          </p:cNvPr>
          <p:cNvSpPr txBox="1"/>
          <p:nvPr/>
        </p:nvSpPr>
        <p:spPr>
          <a:xfrm>
            <a:off x="1705970" y="1986974"/>
            <a:ext cx="5732059" cy="1169551"/>
          </a:xfrm>
          <a:custGeom>
            <a:avLst/>
            <a:gdLst>
              <a:gd name="connsiteX0" fmla="*/ 0 w 5732059"/>
              <a:gd name="connsiteY0" fmla="*/ 0 h 1169551"/>
              <a:gd name="connsiteX1" fmla="*/ 458565 w 5732059"/>
              <a:gd name="connsiteY1" fmla="*/ 0 h 1169551"/>
              <a:gd name="connsiteX2" fmla="*/ 974450 w 5732059"/>
              <a:gd name="connsiteY2" fmla="*/ 0 h 1169551"/>
              <a:gd name="connsiteX3" fmla="*/ 1433015 w 5732059"/>
              <a:gd name="connsiteY3" fmla="*/ 0 h 1169551"/>
              <a:gd name="connsiteX4" fmla="*/ 2006221 w 5732059"/>
              <a:gd name="connsiteY4" fmla="*/ 0 h 1169551"/>
              <a:gd name="connsiteX5" fmla="*/ 2694068 w 5732059"/>
              <a:gd name="connsiteY5" fmla="*/ 0 h 1169551"/>
              <a:gd name="connsiteX6" fmla="*/ 3381915 w 5732059"/>
              <a:gd name="connsiteY6" fmla="*/ 0 h 1169551"/>
              <a:gd name="connsiteX7" fmla="*/ 3897800 w 5732059"/>
              <a:gd name="connsiteY7" fmla="*/ 0 h 1169551"/>
              <a:gd name="connsiteX8" fmla="*/ 4413685 w 5732059"/>
              <a:gd name="connsiteY8" fmla="*/ 0 h 1169551"/>
              <a:gd name="connsiteX9" fmla="*/ 4872250 w 5732059"/>
              <a:gd name="connsiteY9" fmla="*/ 0 h 1169551"/>
              <a:gd name="connsiteX10" fmla="*/ 5732059 w 5732059"/>
              <a:gd name="connsiteY10" fmla="*/ 0 h 1169551"/>
              <a:gd name="connsiteX11" fmla="*/ 5732059 w 5732059"/>
              <a:gd name="connsiteY11" fmla="*/ 549689 h 1169551"/>
              <a:gd name="connsiteX12" fmla="*/ 5732059 w 5732059"/>
              <a:gd name="connsiteY12" fmla="*/ 1169551 h 1169551"/>
              <a:gd name="connsiteX13" fmla="*/ 5273494 w 5732059"/>
              <a:gd name="connsiteY13" fmla="*/ 1169551 h 1169551"/>
              <a:gd name="connsiteX14" fmla="*/ 4700288 w 5732059"/>
              <a:gd name="connsiteY14" fmla="*/ 1169551 h 1169551"/>
              <a:gd name="connsiteX15" fmla="*/ 4012441 w 5732059"/>
              <a:gd name="connsiteY15" fmla="*/ 1169551 h 1169551"/>
              <a:gd name="connsiteX16" fmla="*/ 3496556 w 5732059"/>
              <a:gd name="connsiteY16" fmla="*/ 1169551 h 1169551"/>
              <a:gd name="connsiteX17" fmla="*/ 3037991 w 5732059"/>
              <a:gd name="connsiteY17" fmla="*/ 1169551 h 1169551"/>
              <a:gd name="connsiteX18" fmla="*/ 2579427 w 5732059"/>
              <a:gd name="connsiteY18" fmla="*/ 1169551 h 1169551"/>
              <a:gd name="connsiteX19" fmla="*/ 2006221 w 5732059"/>
              <a:gd name="connsiteY19" fmla="*/ 1169551 h 1169551"/>
              <a:gd name="connsiteX20" fmla="*/ 1604977 w 5732059"/>
              <a:gd name="connsiteY20" fmla="*/ 1169551 h 1169551"/>
              <a:gd name="connsiteX21" fmla="*/ 1031771 w 5732059"/>
              <a:gd name="connsiteY21" fmla="*/ 1169551 h 1169551"/>
              <a:gd name="connsiteX22" fmla="*/ 0 w 5732059"/>
              <a:gd name="connsiteY22" fmla="*/ 1169551 h 1169551"/>
              <a:gd name="connsiteX23" fmla="*/ 0 w 5732059"/>
              <a:gd name="connsiteY23" fmla="*/ 619862 h 1169551"/>
              <a:gd name="connsiteX24" fmla="*/ 0 w 5732059"/>
              <a:gd name="connsiteY24" fmla="*/ 0 h 1169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732059" h="1169551" fill="none" extrusionOk="0">
                <a:moveTo>
                  <a:pt x="0" y="0"/>
                </a:moveTo>
                <a:cubicBezTo>
                  <a:pt x="135332" y="-24075"/>
                  <a:pt x="358065" y="51940"/>
                  <a:pt x="458565" y="0"/>
                </a:cubicBezTo>
                <a:cubicBezTo>
                  <a:pt x="559066" y="-51940"/>
                  <a:pt x="755128" y="53688"/>
                  <a:pt x="974450" y="0"/>
                </a:cubicBezTo>
                <a:cubicBezTo>
                  <a:pt x="1193773" y="-53688"/>
                  <a:pt x="1255162" y="25061"/>
                  <a:pt x="1433015" y="0"/>
                </a:cubicBezTo>
                <a:cubicBezTo>
                  <a:pt x="1610868" y="-25061"/>
                  <a:pt x="1764970" y="56672"/>
                  <a:pt x="2006221" y="0"/>
                </a:cubicBezTo>
                <a:cubicBezTo>
                  <a:pt x="2247472" y="-56672"/>
                  <a:pt x="2549295" y="82371"/>
                  <a:pt x="2694068" y="0"/>
                </a:cubicBezTo>
                <a:cubicBezTo>
                  <a:pt x="2838841" y="-82371"/>
                  <a:pt x="3169862" y="46871"/>
                  <a:pt x="3381915" y="0"/>
                </a:cubicBezTo>
                <a:cubicBezTo>
                  <a:pt x="3593968" y="-46871"/>
                  <a:pt x="3672992" y="46772"/>
                  <a:pt x="3897800" y="0"/>
                </a:cubicBezTo>
                <a:cubicBezTo>
                  <a:pt x="4122609" y="-46772"/>
                  <a:pt x="4275746" y="13842"/>
                  <a:pt x="4413685" y="0"/>
                </a:cubicBezTo>
                <a:cubicBezTo>
                  <a:pt x="4551625" y="-13842"/>
                  <a:pt x="4648961" y="33409"/>
                  <a:pt x="4872250" y="0"/>
                </a:cubicBezTo>
                <a:cubicBezTo>
                  <a:pt x="5095540" y="-33409"/>
                  <a:pt x="5450977" y="57031"/>
                  <a:pt x="5732059" y="0"/>
                </a:cubicBezTo>
                <a:cubicBezTo>
                  <a:pt x="5767630" y="120248"/>
                  <a:pt x="5692418" y="424704"/>
                  <a:pt x="5732059" y="549689"/>
                </a:cubicBezTo>
                <a:cubicBezTo>
                  <a:pt x="5771700" y="674674"/>
                  <a:pt x="5674206" y="880983"/>
                  <a:pt x="5732059" y="1169551"/>
                </a:cubicBezTo>
                <a:cubicBezTo>
                  <a:pt x="5510607" y="1174898"/>
                  <a:pt x="5374591" y="1150546"/>
                  <a:pt x="5273494" y="1169551"/>
                </a:cubicBezTo>
                <a:cubicBezTo>
                  <a:pt x="5172397" y="1188556"/>
                  <a:pt x="4874014" y="1136847"/>
                  <a:pt x="4700288" y="1169551"/>
                </a:cubicBezTo>
                <a:cubicBezTo>
                  <a:pt x="4526562" y="1202255"/>
                  <a:pt x="4333252" y="1116055"/>
                  <a:pt x="4012441" y="1169551"/>
                </a:cubicBezTo>
                <a:cubicBezTo>
                  <a:pt x="3691630" y="1223047"/>
                  <a:pt x="3732152" y="1110014"/>
                  <a:pt x="3496556" y="1169551"/>
                </a:cubicBezTo>
                <a:cubicBezTo>
                  <a:pt x="3260961" y="1229088"/>
                  <a:pt x="3152315" y="1164060"/>
                  <a:pt x="3037991" y="1169551"/>
                </a:cubicBezTo>
                <a:cubicBezTo>
                  <a:pt x="2923668" y="1175042"/>
                  <a:pt x="2808533" y="1160791"/>
                  <a:pt x="2579427" y="1169551"/>
                </a:cubicBezTo>
                <a:cubicBezTo>
                  <a:pt x="2350321" y="1178311"/>
                  <a:pt x="2260026" y="1140325"/>
                  <a:pt x="2006221" y="1169551"/>
                </a:cubicBezTo>
                <a:cubicBezTo>
                  <a:pt x="1752416" y="1198777"/>
                  <a:pt x="1716370" y="1126578"/>
                  <a:pt x="1604977" y="1169551"/>
                </a:cubicBezTo>
                <a:cubicBezTo>
                  <a:pt x="1493584" y="1212524"/>
                  <a:pt x="1209234" y="1136720"/>
                  <a:pt x="1031771" y="1169551"/>
                </a:cubicBezTo>
                <a:cubicBezTo>
                  <a:pt x="854308" y="1202382"/>
                  <a:pt x="481502" y="1127419"/>
                  <a:pt x="0" y="1169551"/>
                </a:cubicBezTo>
                <a:cubicBezTo>
                  <a:pt x="-35368" y="1046520"/>
                  <a:pt x="18972" y="864502"/>
                  <a:pt x="0" y="619862"/>
                </a:cubicBezTo>
                <a:cubicBezTo>
                  <a:pt x="-18972" y="375222"/>
                  <a:pt x="27561" y="226666"/>
                  <a:pt x="0" y="0"/>
                </a:cubicBezTo>
                <a:close/>
              </a:path>
              <a:path w="5732059" h="1169551" stroke="0" extrusionOk="0">
                <a:moveTo>
                  <a:pt x="0" y="0"/>
                </a:moveTo>
                <a:cubicBezTo>
                  <a:pt x="294288" y="-69470"/>
                  <a:pt x="508640" y="78971"/>
                  <a:pt x="687847" y="0"/>
                </a:cubicBezTo>
                <a:cubicBezTo>
                  <a:pt x="867054" y="-78971"/>
                  <a:pt x="1046185" y="63467"/>
                  <a:pt x="1261053" y="0"/>
                </a:cubicBezTo>
                <a:cubicBezTo>
                  <a:pt x="1475921" y="-63467"/>
                  <a:pt x="1526046" y="53842"/>
                  <a:pt x="1776938" y="0"/>
                </a:cubicBezTo>
                <a:cubicBezTo>
                  <a:pt x="2027830" y="-53842"/>
                  <a:pt x="2209090" y="38105"/>
                  <a:pt x="2350144" y="0"/>
                </a:cubicBezTo>
                <a:cubicBezTo>
                  <a:pt x="2491198" y="-38105"/>
                  <a:pt x="2728611" y="20940"/>
                  <a:pt x="2866030" y="0"/>
                </a:cubicBezTo>
                <a:cubicBezTo>
                  <a:pt x="3003449" y="-20940"/>
                  <a:pt x="3073208" y="18671"/>
                  <a:pt x="3267274" y="0"/>
                </a:cubicBezTo>
                <a:cubicBezTo>
                  <a:pt x="3461340" y="-18671"/>
                  <a:pt x="3677820" y="71428"/>
                  <a:pt x="3955121" y="0"/>
                </a:cubicBezTo>
                <a:cubicBezTo>
                  <a:pt x="4232422" y="-71428"/>
                  <a:pt x="4284543" y="22633"/>
                  <a:pt x="4413685" y="0"/>
                </a:cubicBezTo>
                <a:cubicBezTo>
                  <a:pt x="4542827" y="-22633"/>
                  <a:pt x="4727158" y="35809"/>
                  <a:pt x="4872250" y="0"/>
                </a:cubicBezTo>
                <a:cubicBezTo>
                  <a:pt x="5017342" y="-35809"/>
                  <a:pt x="5436369" y="61260"/>
                  <a:pt x="5732059" y="0"/>
                </a:cubicBezTo>
                <a:cubicBezTo>
                  <a:pt x="5747208" y="186986"/>
                  <a:pt x="5730266" y="290051"/>
                  <a:pt x="5732059" y="549689"/>
                </a:cubicBezTo>
                <a:cubicBezTo>
                  <a:pt x="5733852" y="809327"/>
                  <a:pt x="5683035" y="979264"/>
                  <a:pt x="5732059" y="1169551"/>
                </a:cubicBezTo>
                <a:cubicBezTo>
                  <a:pt x="5628632" y="1177865"/>
                  <a:pt x="5405372" y="1132656"/>
                  <a:pt x="5216174" y="1169551"/>
                </a:cubicBezTo>
                <a:cubicBezTo>
                  <a:pt x="5026977" y="1206446"/>
                  <a:pt x="4902309" y="1134920"/>
                  <a:pt x="4757609" y="1169551"/>
                </a:cubicBezTo>
                <a:cubicBezTo>
                  <a:pt x="4612909" y="1204182"/>
                  <a:pt x="4425876" y="1149831"/>
                  <a:pt x="4184403" y="1169551"/>
                </a:cubicBezTo>
                <a:cubicBezTo>
                  <a:pt x="3942930" y="1189271"/>
                  <a:pt x="3811534" y="1134638"/>
                  <a:pt x="3668518" y="1169551"/>
                </a:cubicBezTo>
                <a:cubicBezTo>
                  <a:pt x="3525502" y="1204464"/>
                  <a:pt x="3464338" y="1169369"/>
                  <a:pt x="3267274" y="1169551"/>
                </a:cubicBezTo>
                <a:cubicBezTo>
                  <a:pt x="3070210" y="1169733"/>
                  <a:pt x="2916109" y="1163213"/>
                  <a:pt x="2694068" y="1169551"/>
                </a:cubicBezTo>
                <a:cubicBezTo>
                  <a:pt x="2472027" y="1175889"/>
                  <a:pt x="2271238" y="1160839"/>
                  <a:pt x="2063541" y="1169551"/>
                </a:cubicBezTo>
                <a:cubicBezTo>
                  <a:pt x="1855844" y="1178263"/>
                  <a:pt x="1753656" y="1165296"/>
                  <a:pt x="1604977" y="1169551"/>
                </a:cubicBezTo>
                <a:cubicBezTo>
                  <a:pt x="1456298" y="1173806"/>
                  <a:pt x="1275751" y="1152721"/>
                  <a:pt x="1031771" y="1169551"/>
                </a:cubicBezTo>
                <a:cubicBezTo>
                  <a:pt x="787791" y="1186381"/>
                  <a:pt x="434588" y="1136018"/>
                  <a:pt x="0" y="1169551"/>
                </a:cubicBezTo>
                <a:cubicBezTo>
                  <a:pt x="-32344" y="1030090"/>
                  <a:pt x="23314" y="731436"/>
                  <a:pt x="0" y="561384"/>
                </a:cubicBezTo>
                <a:cubicBezTo>
                  <a:pt x="-23314" y="391332"/>
                  <a:pt x="51336" y="253183"/>
                  <a:pt x="0" y="0"/>
                </a:cubicBezTo>
                <a:close/>
              </a:path>
            </a:pathLst>
          </a:custGeom>
          <a:solidFill>
            <a:schemeClr val="bg1"/>
          </a:solidFill>
          <a:ln>
            <a:solidFill>
              <a:srgbClr val="A51313"/>
            </a:solidFill>
            <a:extLst>
              <a:ext uri="{C807C97D-BFC1-408E-A445-0C87EB9F89A2}">
                <ask:lineSketchStyleProps xmlns:ask="http://schemas.microsoft.com/office/drawing/2018/sketchyshapes" sd="3507143784">
                  <a:prstGeom prst="rect">
                    <a:avLst/>
                  </a:prstGeom>
                  <ask:type>
                    <ask:lineSketchScribble/>
                  </ask:type>
                </ask:lineSketchStyleProps>
              </a:ext>
            </a:extLst>
          </a:ln>
        </p:spPr>
        <p:txBody>
          <a:bodyPr wrap="square" rtlCol="0">
            <a:spAutoFit/>
          </a:bodyPr>
          <a:lstStyle/>
          <a:p>
            <a:pPr algn="ctr"/>
            <a:r>
              <a:rPr lang="en-US" b="1" dirty="0">
                <a:latin typeface="Poppins" panose="00000500000000000000" pitchFamily="2" charset="0"/>
                <a:cs typeface="Poppins" panose="00000500000000000000" pitchFamily="2" charset="0"/>
              </a:rPr>
              <a:t>Programming languages are essential tools for communicating with computers. </a:t>
            </a:r>
          </a:p>
          <a:p>
            <a:pPr algn="ctr"/>
            <a:endParaRPr lang="en-US" b="1" dirty="0">
              <a:latin typeface="Poppins" panose="00000500000000000000" pitchFamily="2" charset="0"/>
              <a:cs typeface="Poppins" panose="00000500000000000000" pitchFamily="2" charset="0"/>
            </a:endParaRPr>
          </a:p>
          <a:p>
            <a:pPr algn="ctr"/>
            <a:r>
              <a:rPr lang="en-US" b="1" dirty="0">
                <a:latin typeface="Poppins" panose="00000500000000000000" pitchFamily="2" charset="0"/>
                <a:cs typeface="Poppins" panose="00000500000000000000" pitchFamily="2" charset="0"/>
              </a:rPr>
              <a:t>They enable us to create applications, automate tasks, and solve real-world problems. </a:t>
            </a:r>
          </a:p>
        </p:txBody>
      </p:sp>
    </p:spTree>
    <p:extLst>
      <p:ext uri="{BB962C8B-B14F-4D97-AF65-F5344CB8AC3E}">
        <p14:creationId xmlns:p14="http://schemas.microsoft.com/office/powerpoint/2010/main" val="2376786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6C7B0E2D-C321-71F2-E6CD-171F2BB2535A}"/>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30D340C-70AD-F060-F93D-DE70010677A9}"/>
              </a:ext>
            </a:extLst>
          </p:cNvPr>
          <p:cNvSpPr txBox="1"/>
          <p:nvPr/>
        </p:nvSpPr>
        <p:spPr>
          <a:xfrm>
            <a:off x="2194534" y="2217807"/>
            <a:ext cx="4754931" cy="707886"/>
          </a:xfrm>
          <a:prstGeom prst="rect">
            <a:avLst/>
          </a:prstGeom>
          <a:noFill/>
        </p:spPr>
        <p:txBody>
          <a:bodyPr wrap="square" rtlCol="0">
            <a:spAutoFit/>
          </a:bodyPr>
          <a:lstStyle/>
          <a:p>
            <a:pPr algn="ctr"/>
            <a:r>
              <a:rPr lang="en-US" sz="20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Why do we have so </a:t>
            </a:r>
            <a:endParaRPr lang="ka-GE" sz="20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endParaRPr>
          </a:p>
          <a:p>
            <a:pPr algn="ctr"/>
            <a:r>
              <a:rPr lang="en-US" sz="2000" b="1" dirty="0">
                <a:solidFill>
                  <a:srgbClr val="C00000"/>
                </a:solidFill>
                <a:effectLst>
                  <a:outerShdw blurRad="38100" dist="38100" dir="2700000" algn="tl">
                    <a:srgbClr val="000000">
                      <a:alpha val="43137"/>
                    </a:srgbClr>
                  </a:outerShdw>
                </a:effectLst>
                <a:latin typeface="Poppins" panose="00000500000000000000" pitchFamily="2" charset="0"/>
                <a:cs typeface="Poppins" panose="00000500000000000000" pitchFamily="2" charset="0"/>
              </a:rPr>
              <a:t>many programming languages?</a:t>
            </a:r>
          </a:p>
        </p:txBody>
      </p:sp>
    </p:spTree>
    <p:extLst>
      <p:ext uri="{BB962C8B-B14F-4D97-AF65-F5344CB8AC3E}">
        <p14:creationId xmlns:p14="http://schemas.microsoft.com/office/powerpoint/2010/main" val="34407475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D1CBA7FA-249D-1969-9A2F-B3C11398602C}"/>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769B00A4-1CD2-AD63-E302-8354CC7B31AA}"/>
              </a:ext>
            </a:extLst>
          </p:cNvPr>
          <p:cNvSpPr txBox="1"/>
          <p:nvPr/>
        </p:nvSpPr>
        <p:spPr>
          <a:xfrm>
            <a:off x="1705970" y="1340643"/>
            <a:ext cx="5732059" cy="2462213"/>
          </a:xfrm>
          <a:custGeom>
            <a:avLst/>
            <a:gdLst>
              <a:gd name="connsiteX0" fmla="*/ 0 w 5732059"/>
              <a:gd name="connsiteY0" fmla="*/ 0 h 2462213"/>
              <a:gd name="connsiteX1" fmla="*/ 630526 w 5732059"/>
              <a:gd name="connsiteY1" fmla="*/ 0 h 2462213"/>
              <a:gd name="connsiteX2" fmla="*/ 1261053 w 5732059"/>
              <a:gd name="connsiteY2" fmla="*/ 0 h 2462213"/>
              <a:gd name="connsiteX3" fmla="*/ 1719618 w 5732059"/>
              <a:gd name="connsiteY3" fmla="*/ 0 h 2462213"/>
              <a:gd name="connsiteX4" fmla="*/ 2235503 w 5732059"/>
              <a:gd name="connsiteY4" fmla="*/ 0 h 2462213"/>
              <a:gd name="connsiteX5" fmla="*/ 2866030 w 5732059"/>
              <a:gd name="connsiteY5" fmla="*/ 0 h 2462213"/>
              <a:gd name="connsiteX6" fmla="*/ 3324594 w 5732059"/>
              <a:gd name="connsiteY6" fmla="*/ 0 h 2462213"/>
              <a:gd name="connsiteX7" fmla="*/ 3840480 w 5732059"/>
              <a:gd name="connsiteY7" fmla="*/ 0 h 2462213"/>
              <a:gd name="connsiteX8" fmla="*/ 4356365 w 5732059"/>
              <a:gd name="connsiteY8" fmla="*/ 0 h 2462213"/>
              <a:gd name="connsiteX9" fmla="*/ 4929571 w 5732059"/>
              <a:gd name="connsiteY9" fmla="*/ 0 h 2462213"/>
              <a:gd name="connsiteX10" fmla="*/ 5732059 w 5732059"/>
              <a:gd name="connsiteY10" fmla="*/ 0 h 2462213"/>
              <a:gd name="connsiteX11" fmla="*/ 5732059 w 5732059"/>
              <a:gd name="connsiteY11" fmla="*/ 467820 h 2462213"/>
              <a:gd name="connsiteX12" fmla="*/ 5732059 w 5732059"/>
              <a:gd name="connsiteY12" fmla="*/ 984885 h 2462213"/>
              <a:gd name="connsiteX13" fmla="*/ 5732059 w 5732059"/>
              <a:gd name="connsiteY13" fmla="*/ 1403461 h 2462213"/>
              <a:gd name="connsiteX14" fmla="*/ 5732059 w 5732059"/>
              <a:gd name="connsiteY14" fmla="*/ 1846660 h 2462213"/>
              <a:gd name="connsiteX15" fmla="*/ 5732059 w 5732059"/>
              <a:gd name="connsiteY15" fmla="*/ 2462213 h 2462213"/>
              <a:gd name="connsiteX16" fmla="*/ 5273494 w 5732059"/>
              <a:gd name="connsiteY16" fmla="*/ 2462213 h 2462213"/>
              <a:gd name="connsiteX17" fmla="*/ 4814930 w 5732059"/>
              <a:gd name="connsiteY17" fmla="*/ 2462213 h 2462213"/>
              <a:gd name="connsiteX18" fmla="*/ 4241724 w 5732059"/>
              <a:gd name="connsiteY18" fmla="*/ 2462213 h 2462213"/>
              <a:gd name="connsiteX19" fmla="*/ 3840480 w 5732059"/>
              <a:gd name="connsiteY19" fmla="*/ 2462213 h 2462213"/>
              <a:gd name="connsiteX20" fmla="*/ 3209953 w 5732059"/>
              <a:gd name="connsiteY20" fmla="*/ 2462213 h 2462213"/>
              <a:gd name="connsiteX21" fmla="*/ 2636747 w 5732059"/>
              <a:gd name="connsiteY21" fmla="*/ 2462213 h 2462213"/>
              <a:gd name="connsiteX22" fmla="*/ 2120862 w 5732059"/>
              <a:gd name="connsiteY22" fmla="*/ 2462213 h 2462213"/>
              <a:gd name="connsiteX23" fmla="*/ 1490335 w 5732059"/>
              <a:gd name="connsiteY23" fmla="*/ 2462213 h 2462213"/>
              <a:gd name="connsiteX24" fmla="*/ 917129 w 5732059"/>
              <a:gd name="connsiteY24" fmla="*/ 2462213 h 2462213"/>
              <a:gd name="connsiteX25" fmla="*/ 0 w 5732059"/>
              <a:gd name="connsiteY25" fmla="*/ 2462213 h 2462213"/>
              <a:gd name="connsiteX26" fmla="*/ 0 w 5732059"/>
              <a:gd name="connsiteY26" fmla="*/ 2043637 h 2462213"/>
              <a:gd name="connsiteX27" fmla="*/ 0 w 5732059"/>
              <a:gd name="connsiteY27" fmla="*/ 1551194 h 2462213"/>
              <a:gd name="connsiteX28" fmla="*/ 0 w 5732059"/>
              <a:gd name="connsiteY28" fmla="*/ 1107996 h 2462213"/>
              <a:gd name="connsiteX29" fmla="*/ 0 w 5732059"/>
              <a:gd name="connsiteY29" fmla="*/ 689420 h 2462213"/>
              <a:gd name="connsiteX30" fmla="*/ 0 w 5732059"/>
              <a:gd name="connsiteY30" fmla="*/ 0 h 24622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732059" h="2462213" fill="none" extrusionOk="0">
                <a:moveTo>
                  <a:pt x="0" y="0"/>
                </a:moveTo>
                <a:cubicBezTo>
                  <a:pt x="278313" y="-12897"/>
                  <a:pt x="401749" y="23991"/>
                  <a:pt x="630526" y="0"/>
                </a:cubicBezTo>
                <a:cubicBezTo>
                  <a:pt x="859303" y="-23991"/>
                  <a:pt x="956976" y="1106"/>
                  <a:pt x="1261053" y="0"/>
                </a:cubicBezTo>
                <a:cubicBezTo>
                  <a:pt x="1565130" y="-1106"/>
                  <a:pt x="1561907" y="24283"/>
                  <a:pt x="1719618" y="0"/>
                </a:cubicBezTo>
                <a:cubicBezTo>
                  <a:pt x="1877329" y="-24283"/>
                  <a:pt x="1993310" y="943"/>
                  <a:pt x="2235503" y="0"/>
                </a:cubicBezTo>
                <a:cubicBezTo>
                  <a:pt x="2477697" y="-943"/>
                  <a:pt x="2626403" y="65990"/>
                  <a:pt x="2866030" y="0"/>
                </a:cubicBezTo>
                <a:cubicBezTo>
                  <a:pt x="3105657" y="-65990"/>
                  <a:pt x="3175131" y="37401"/>
                  <a:pt x="3324594" y="0"/>
                </a:cubicBezTo>
                <a:cubicBezTo>
                  <a:pt x="3474057" y="-37401"/>
                  <a:pt x="3639097" y="43978"/>
                  <a:pt x="3840480" y="0"/>
                </a:cubicBezTo>
                <a:cubicBezTo>
                  <a:pt x="4041863" y="-43978"/>
                  <a:pt x="4239028" y="3394"/>
                  <a:pt x="4356365" y="0"/>
                </a:cubicBezTo>
                <a:cubicBezTo>
                  <a:pt x="4473702" y="-3394"/>
                  <a:pt x="4727414" y="53445"/>
                  <a:pt x="4929571" y="0"/>
                </a:cubicBezTo>
                <a:cubicBezTo>
                  <a:pt x="5131728" y="-53445"/>
                  <a:pt x="5331463" y="26551"/>
                  <a:pt x="5732059" y="0"/>
                </a:cubicBezTo>
                <a:cubicBezTo>
                  <a:pt x="5736646" y="162934"/>
                  <a:pt x="5713068" y="305648"/>
                  <a:pt x="5732059" y="467820"/>
                </a:cubicBezTo>
                <a:cubicBezTo>
                  <a:pt x="5751050" y="629992"/>
                  <a:pt x="5704056" y="820694"/>
                  <a:pt x="5732059" y="984885"/>
                </a:cubicBezTo>
                <a:cubicBezTo>
                  <a:pt x="5760062" y="1149077"/>
                  <a:pt x="5722629" y="1278922"/>
                  <a:pt x="5732059" y="1403461"/>
                </a:cubicBezTo>
                <a:cubicBezTo>
                  <a:pt x="5741489" y="1528000"/>
                  <a:pt x="5698398" y="1746145"/>
                  <a:pt x="5732059" y="1846660"/>
                </a:cubicBezTo>
                <a:cubicBezTo>
                  <a:pt x="5765720" y="1947175"/>
                  <a:pt x="5688741" y="2223232"/>
                  <a:pt x="5732059" y="2462213"/>
                </a:cubicBezTo>
                <a:cubicBezTo>
                  <a:pt x="5531811" y="2479696"/>
                  <a:pt x="5381315" y="2439420"/>
                  <a:pt x="5273494" y="2462213"/>
                </a:cubicBezTo>
                <a:cubicBezTo>
                  <a:pt x="5165674" y="2485006"/>
                  <a:pt x="4963654" y="2457077"/>
                  <a:pt x="4814930" y="2462213"/>
                </a:cubicBezTo>
                <a:cubicBezTo>
                  <a:pt x="4666206" y="2467349"/>
                  <a:pt x="4452958" y="2411109"/>
                  <a:pt x="4241724" y="2462213"/>
                </a:cubicBezTo>
                <a:cubicBezTo>
                  <a:pt x="4030490" y="2513317"/>
                  <a:pt x="3963468" y="2417023"/>
                  <a:pt x="3840480" y="2462213"/>
                </a:cubicBezTo>
                <a:cubicBezTo>
                  <a:pt x="3717492" y="2507403"/>
                  <a:pt x="3392444" y="2435034"/>
                  <a:pt x="3209953" y="2462213"/>
                </a:cubicBezTo>
                <a:cubicBezTo>
                  <a:pt x="3027462" y="2489392"/>
                  <a:pt x="2882282" y="2433737"/>
                  <a:pt x="2636747" y="2462213"/>
                </a:cubicBezTo>
                <a:cubicBezTo>
                  <a:pt x="2391212" y="2490689"/>
                  <a:pt x="2354990" y="2443139"/>
                  <a:pt x="2120862" y="2462213"/>
                </a:cubicBezTo>
                <a:cubicBezTo>
                  <a:pt x="1886735" y="2481287"/>
                  <a:pt x="1792361" y="2441400"/>
                  <a:pt x="1490335" y="2462213"/>
                </a:cubicBezTo>
                <a:cubicBezTo>
                  <a:pt x="1188309" y="2483026"/>
                  <a:pt x="1167189" y="2405818"/>
                  <a:pt x="917129" y="2462213"/>
                </a:cubicBezTo>
                <a:cubicBezTo>
                  <a:pt x="667069" y="2518608"/>
                  <a:pt x="413930" y="2458307"/>
                  <a:pt x="0" y="2462213"/>
                </a:cubicBezTo>
                <a:cubicBezTo>
                  <a:pt x="-18269" y="2349579"/>
                  <a:pt x="41533" y="2207943"/>
                  <a:pt x="0" y="2043637"/>
                </a:cubicBezTo>
                <a:cubicBezTo>
                  <a:pt x="-41533" y="1879331"/>
                  <a:pt x="52870" y="1727696"/>
                  <a:pt x="0" y="1551194"/>
                </a:cubicBezTo>
                <a:cubicBezTo>
                  <a:pt x="-52870" y="1374692"/>
                  <a:pt x="34619" y="1264440"/>
                  <a:pt x="0" y="1107996"/>
                </a:cubicBezTo>
                <a:cubicBezTo>
                  <a:pt x="-34619" y="951552"/>
                  <a:pt x="3168" y="831713"/>
                  <a:pt x="0" y="689420"/>
                </a:cubicBezTo>
                <a:cubicBezTo>
                  <a:pt x="-3168" y="547127"/>
                  <a:pt x="13844" y="249064"/>
                  <a:pt x="0" y="0"/>
                </a:cubicBezTo>
                <a:close/>
              </a:path>
              <a:path w="5732059" h="2462213" stroke="0" extrusionOk="0">
                <a:moveTo>
                  <a:pt x="0" y="0"/>
                </a:moveTo>
                <a:cubicBezTo>
                  <a:pt x="92796" y="-13884"/>
                  <a:pt x="324110" y="17037"/>
                  <a:pt x="458565" y="0"/>
                </a:cubicBezTo>
                <a:cubicBezTo>
                  <a:pt x="593021" y="-17037"/>
                  <a:pt x="728855" y="36494"/>
                  <a:pt x="859809" y="0"/>
                </a:cubicBezTo>
                <a:cubicBezTo>
                  <a:pt x="990763" y="-36494"/>
                  <a:pt x="1244097" y="23289"/>
                  <a:pt x="1433015" y="0"/>
                </a:cubicBezTo>
                <a:cubicBezTo>
                  <a:pt x="1621933" y="-23289"/>
                  <a:pt x="1874122" y="45866"/>
                  <a:pt x="2063541" y="0"/>
                </a:cubicBezTo>
                <a:cubicBezTo>
                  <a:pt x="2252960" y="-45866"/>
                  <a:pt x="2374901" y="3604"/>
                  <a:pt x="2464785" y="0"/>
                </a:cubicBezTo>
                <a:cubicBezTo>
                  <a:pt x="2554669" y="-3604"/>
                  <a:pt x="3009412" y="25442"/>
                  <a:pt x="3152632" y="0"/>
                </a:cubicBezTo>
                <a:cubicBezTo>
                  <a:pt x="3295852" y="-25442"/>
                  <a:pt x="3405776" y="35274"/>
                  <a:pt x="3611197" y="0"/>
                </a:cubicBezTo>
                <a:cubicBezTo>
                  <a:pt x="3816619" y="-35274"/>
                  <a:pt x="4086029" y="66774"/>
                  <a:pt x="4299044" y="0"/>
                </a:cubicBezTo>
                <a:cubicBezTo>
                  <a:pt x="4512059" y="-66774"/>
                  <a:pt x="4666333" y="16259"/>
                  <a:pt x="4814930" y="0"/>
                </a:cubicBezTo>
                <a:cubicBezTo>
                  <a:pt x="4963527" y="-16259"/>
                  <a:pt x="5417320" y="64745"/>
                  <a:pt x="5732059" y="0"/>
                </a:cubicBezTo>
                <a:cubicBezTo>
                  <a:pt x="5763606" y="267942"/>
                  <a:pt x="5716550" y="315890"/>
                  <a:pt x="5732059" y="541687"/>
                </a:cubicBezTo>
                <a:cubicBezTo>
                  <a:pt x="5747568" y="767484"/>
                  <a:pt x="5729591" y="890898"/>
                  <a:pt x="5732059" y="984885"/>
                </a:cubicBezTo>
                <a:cubicBezTo>
                  <a:pt x="5734527" y="1078872"/>
                  <a:pt x="5696815" y="1358808"/>
                  <a:pt x="5732059" y="1526572"/>
                </a:cubicBezTo>
                <a:cubicBezTo>
                  <a:pt x="5767303" y="1694336"/>
                  <a:pt x="5674811" y="1824300"/>
                  <a:pt x="5732059" y="2019015"/>
                </a:cubicBezTo>
                <a:cubicBezTo>
                  <a:pt x="5789307" y="2213730"/>
                  <a:pt x="5716078" y="2243627"/>
                  <a:pt x="5732059" y="2462213"/>
                </a:cubicBezTo>
                <a:cubicBezTo>
                  <a:pt x="5571955" y="2467480"/>
                  <a:pt x="5252605" y="2416549"/>
                  <a:pt x="5101533" y="2462213"/>
                </a:cubicBezTo>
                <a:cubicBezTo>
                  <a:pt x="4950461" y="2507877"/>
                  <a:pt x="4737431" y="2409797"/>
                  <a:pt x="4471006" y="2462213"/>
                </a:cubicBezTo>
                <a:cubicBezTo>
                  <a:pt x="4204581" y="2514629"/>
                  <a:pt x="4193340" y="2435316"/>
                  <a:pt x="4069762" y="2462213"/>
                </a:cubicBezTo>
                <a:cubicBezTo>
                  <a:pt x="3946184" y="2489110"/>
                  <a:pt x="3812919" y="2423185"/>
                  <a:pt x="3668518" y="2462213"/>
                </a:cubicBezTo>
                <a:cubicBezTo>
                  <a:pt x="3524117" y="2501241"/>
                  <a:pt x="3315491" y="2447728"/>
                  <a:pt x="2980671" y="2462213"/>
                </a:cubicBezTo>
                <a:cubicBezTo>
                  <a:pt x="2645851" y="2476698"/>
                  <a:pt x="2529342" y="2449235"/>
                  <a:pt x="2292824" y="2462213"/>
                </a:cubicBezTo>
                <a:cubicBezTo>
                  <a:pt x="2056306" y="2475191"/>
                  <a:pt x="2013214" y="2428309"/>
                  <a:pt x="1834259" y="2462213"/>
                </a:cubicBezTo>
                <a:cubicBezTo>
                  <a:pt x="1655304" y="2496117"/>
                  <a:pt x="1586255" y="2455976"/>
                  <a:pt x="1433015" y="2462213"/>
                </a:cubicBezTo>
                <a:cubicBezTo>
                  <a:pt x="1279775" y="2468450"/>
                  <a:pt x="1134546" y="2409458"/>
                  <a:pt x="859809" y="2462213"/>
                </a:cubicBezTo>
                <a:cubicBezTo>
                  <a:pt x="585072" y="2514968"/>
                  <a:pt x="428478" y="2402921"/>
                  <a:pt x="0" y="2462213"/>
                </a:cubicBezTo>
                <a:cubicBezTo>
                  <a:pt x="-22491" y="2281009"/>
                  <a:pt x="46695" y="2108380"/>
                  <a:pt x="0" y="1969770"/>
                </a:cubicBezTo>
                <a:cubicBezTo>
                  <a:pt x="-46695" y="1831160"/>
                  <a:pt x="31835" y="1706092"/>
                  <a:pt x="0" y="1501950"/>
                </a:cubicBezTo>
                <a:cubicBezTo>
                  <a:pt x="-31835" y="1297808"/>
                  <a:pt x="54393" y="1073969"/>
                  <a:pt x="0" y="960263"/>
                </a:cubicBezTo>
                <a:cubicBezTo>
                  <a:pt x="-54393" y="846557"/>
                  <a:pt x="42665" y="727833"/>
                  <a:pt x="0" y="517065"/>
                </a:cubicBezTo>
                <a:cubicBezTo>
                  <a:pt x="-42665" y="306297"/>
                  <a:pt x="20135" y="189212"/>
                  <a:pt x="0" y="0"/>
                </a:cubicBezTo>
                <a:close/>
              </a:path>
            </a:pathLst>
          </a:custGeom>
          <a:solidFill>
            <a:schemeClr val="bg1"/>
          </a:solidFill>
          <a:ln>
            <a:solidFill>
              <a:srgbClr val="A51313"/>
            </a:solidFill>
            <a:extLst>
              <a:ext uri="{C807C97D-BFC1-408E-A445-0C87EB9F89A2}">
                <ask:lineSketchStyleProps xmlns:ask="http://schemas.microsoft.com/office/drawing/2018/sketchyshapes" sd="2741475282">
                  <a:prstGeom prst="rect">
                    <a:avLst/>
                  </a:prstGeom>
                  <ask:type>
                    <ask:lineSketchScribble/>
                  </ask:type>
                </ask:lineSketchStyleProps>
              </a:ext>
            </a:extLst>
          </a:ln>
        </p:spPr>
        <p:txBody>
          <a:bodyPr wrap="square" rtlCol="0">
            <a:spAutoFit/>
          </a:bodyPr>
          <a:lstStyle/>
          <a:p>
            <a:pPr algn="ctr"/>
            <a:r>
              <a:rPr lang="en-US" b="1" dirty="0">
                <a:latin typeface="Poppins" panose="00000500000000000000" pitchFamily="2" charset="0"/>
                <a:cs typeface="Poppins" panose="00000500000000000000" pitchFamily="2" charset="0"/>
              </a:rPr>
              <a:t>Every programming language possesses a unique set of attributes, strengths, and limitations. </a:t>
            </a:r>
            <a:endParaRPr lang="ka-GE" b="1" dirty="0">
              <a:latin typeface="Poppins" panose="00000500000000000000" pitchFamily="2" charset="0"/>
              <a:cs typeface="Poppins" panose="00000500000000000000" pitchFamily="2" charset="0"/>
            </a:endParaRPr>
          </a:p>
          <a:p>
            <a:pPr algn="ctr"/>
            <a:endParaRPr lang="ka-GE" b="1" dirty="0">
              <a:latin typeface="Poppins" panose="00000500000000000000" pitchFamily="2" charset="0"/>
              <a:cs typeface="Poppins" panose="00000500000000000000" pitchFamily="2" charset="0"/>
            </a:endParaRPr>
          </a:p>
          <a:p>
            <a:pPr algn="ctr"/>
            <a:endParaRPr lang="ka-GE" b="1" dirty="0">
              <a:latin typeface="Poppins" panose="00000500000000000000" pitchFamily="2" charset="0"/>
              <a:cs typeface="Poppins" panose="00000500000000000000" pitchFamily="2" charset="0"/>
            </a:endParaRPr>
          </a:p>
          <a:p>
            <a:pPr algn="ctr"/>
            <a:r>
              <a:rPr lang="en-US" b="1" dirty="0">
                <a:latin typeface="Poppins" panose="00000500000000000000" pitchFamily="2" charset="0"/>
                <a:cs typeface="Poppins" panose="00000500000000000000" pitchFamily="2" charset="0"/>
              </a:rPr>
              <a:t>This makes it crucial to carefully choose the one that aligns best with your project’s specific requirements.</a:t>
            </a:r>
            <a:endParaRPr lang="ka-GE" b="1" dirty="0">
              <a:latin typeface="Poppins" panose="00000500000000000000" pitchFamily="2" charset="0"/>
              <a:cs typeface="Poppins" panose="00000500000000000000" pitchFamily="2" charset="0"/>
            </a:endParaRPr>
          </a:p>
          <a:p>
            <a:pPr algn="ctr"/>
            <a:endParaRPr lang="ka-GE" b="1" dirty="0">
              <a:latin typeface="Poppins" panose="00000500000000000000" pitchFamily="2" charset="0"/>
              <a:cs typeface="Poppins" panose="00000500000000000000" pitchFamily="2" charset="0"/>
            </a:endParaRPr>
          </a:p>
          <a:p>
            <a:pPr algn="ctr"/>
            <a:endParaRPr lang="en-US" b="1" dirty="0">
              <a:latin typeface="Poppins" panose="00000500000000000000" pitchFamily="2" charset="0"/>
              <a:cs typeface="Poppins" panose="00000500000000000000" pitchFamily="2" charset="0"/>
            </a:endParaRPr>
          </a:p>
          <a:p>
            <a:pPr algn="ctr"/>
            <a:r>
              <a:rPr lang="en-US" b="1" dirty="0">
                <a:latin typeface="Poppins" panose="00000500000000000000" pitchFamily="2" charset="0"/>
                <a:cs typeface="Poppins" panose="00000500000000000000" pitchFamily="2" charset="0"/>
              </a:rPr>
              <a:t>By understanding the different types of programming languages, we can choose the appropriate one based on the task and level of abstraction required.</a:t>
            </a:r>
          </a:p>
        </p:txBody>
      </p:sp>
    </p:spTree>
    <p:extLst>
      <p:ext uri="{BB962C8B-B14F-4D97-AF65-F5344CB8AC3E}">
        <p14:creationId xmlns:p14="http://schemas.microsoft.com/office/powerpoint/2010/main" val="22854045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15">
          <a:extLst>
            <a:ext uri="{FF2B5EF4-FFF2-40B4-BE49-F238E27FC236}">
              <a16:creationId xmlns:a16="http://schemas.microsoft.com/office/drawing/2014/main" id="{ADC7CE96-DE7C-E87D-48D2-B1C2685A41AB}"/>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4348794E-9960-9DB6-DACB-18EE572E4794}"/>
              </a:ext>
            </a:extLst>
          </p:cNvPr>
          <p:cNvSpPr txBox="1"/>
          <p:nvPr/>
        </p:nvSpPr>
        <p:spPr>
          <a:xfrm>
            <a:off x="2859024" y="80813"/>
            <a:ext cx="3425952" cy="584775"/>
          </a:xfrm>
          <a:prstGeom prst="rect">
            <a:avLst/>
          </a:prstGeom>
          <a:noFill/>
        </p:spPr>
        <p:txBody>
          <a:bodyPr wrap="square" rtlCol="0">
            <a:spAutoFit/>
          </a:bodyPr>
          <a:lstStyle/>
          <a:p>
            <a:pPr algn="ctr"/>
            <a:r>
              <a:rPr lang="en-US" sz="1600" b="1" dirty="0">
                <a:effectLst>
                  <a:outerShdw blurRad="38100" dist="38100" dir="2700000" algn="tl">
                    <a:srgbClr val="000000">
                      <a:alpha val="43137"/>
                    </a:srgbClr>
                  </a:outerShdw>
                </a:effectLst>
                <a:latin typeface="Poppins" panose="00000500000000000000" pitchFamily="2" charset="0"/>
                <a:cs typeface="Poppins" panose="00000500000000000000" pitchFamily="2" charset="0"/>
              </a:rPr>
              <a:t>Top Programming Languages and Their Uses</a:t>
            </a:r>
          </a:p>
        </p:txBody>
      </p:sp>
      <p:sp>
        <p:nvSpPr>
          <p:cNvPr id="16" name="TextBox 15">
            <a:extLst>
              <a:ext uri="{FF2B5EF4-FFF2-40B4-BE49-F238E27FC236}">
                <a16:creationId xmlns:a16="http://schemas.microsoft.com/office/drawing/2014/main" id="{08C32DDC-51BC-A2FD-3D06-2CD833673854}"/>
              </a:ext>
            </a:extLst>
          </p:cNvPr>
          <p:cNvSpPr txBox="1"/>
          <p:nvPr/>
        </p:nvSpPr>
        <p:spPr>
          <a:xfrm>
            <a:off x="117902" y="827127"/>
            <a:ext cx="4454098" cy="3716402"/>
          </a:xfrm>
          <a:prstGeom prst="rect">
            <a:avLst/>
          </a:prstGeom>
          <a:noFill/>
        </p:spPr>
        <p:txBody>
          <a:bodyPr wrap="square" rtlCol="0">
            <a:spAutoFit/>
          </a:bodyPr>
          <a:lstStyle/>
          <a:p>
            <a:pPr algn="just"/>
            <a:r>
              <a:rPr lang="en-US" sz="1050" b="1" dirty="0">
                <a:solidFill>
                  <a:srgbClr val="C00000"/>
                </a:solidFill>
                <a:latin typeface="Poppins" panose="00000500000000000000" pitchFamily="2" charset="0"/>
                <a:cs typeface="Poppins" panose="00000500000000000000" pitchFamily="2" charset="0"/>
              </a:rPr>
              <a:t>Python</a:t>
            </a:r>
            <a:endParaRPr lang="ka-GE" sz="1050" b="1" dirty="0">
              <a:solidFill>
                <a:srgbClr val="C00000"/>
              </a:solidFill>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Python is a general-purpose programming language that is known for its simplicity and readability.</a:t>
            </a:r>
            <a:r>
              <a:rPr lang="ka-GE" sz="800" dirty="0">
                <a:latin typeface="Poppins" panose="00000500000000000000" pitchFamily="2" charset="0"/>
                <a:cs typeface="Poppins" panose="00000500000000000000" pitchFamily="2" charset="0"/>
              </a:rPr>
              <a:t> </a:t>
            </a:r>
            <a:r>
              <a:rPr lang="en-US" sz="800" dirty="0">
                <a:latin typeface="Poppins" panose="00000500000000000000" pitchFamily="2" charset="0"/>
                <a:cs typeface="Poppins" panose="00000500000000000000" pitchFamily="2" charset="0"/>
              </a:rPr>
              <a:t>Strengths: Simple, readable, widely used in data science, AI/ML, web development (backend), and scripting.</a:t>
            </a:r>
            <a:r>
              <a:rPr lang="ka-GE" sz="800" dirty="0">
                <a:latin typeface="Poppins" panose="00000500000000000000" pitchFamily="2" charset="0"/>
                <a:cs typeface="Poppins" panose="00000500000000000000" pitchFamily="2" charset="0"/>
              </a:rPr>
              <a:t> </a:t>
            </a:r>
            <a:r>
              <a:rPr lang="en-US" sz="800" dirty="0">
                <a:latin typeface="Poppins" panose="00000500000000000000" pitchFamily="2" charset="0"/>
                <a:cs typeface="Poppins" panose="00000500000000000000" pitchFamily="2" charset="0"/>
              </a:rPr>
              <a:t>It is one of the most popular programming languages in the world and is used for a wide variety of projects, including:</a:t>
            </a:r>
            <a:endParaRPr lang="ka-GE" sz="800" dirty="0">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Instagram</a:t>
            </a:r>
            <a:r>
              <a:rPr lang="en-US" sz="800" dirty="0">
                <a:latin typeface="Poppins" panose="00000500000000000000" pitchFamily="2" charset="0"/>
                <a:cs typeface="Poppins" panose="00000500000000000000" pitchFamily="2" charset="0"/>
              </a:rPr>
              <a:t> backend uses Python (Django).</a:t>
            </a: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Spotify</a:t>
            </a:r>
            <a:r>
              <a:rPr lang="en-US" sz="800" dirty="0">
                <a:latin typeface="Poppins" panose="00000500000000000000" pitchFamily="2" charset="0"/>
                <a:cs typeface="Poppins" panose="00000500000000000000" pitchFamily="2" charset="0"/>
              </a:rPr>
              <a:t> uses Python for data analysis and backend services.</a:t>
            </a:r>
          </a:p>
          <a:p>
            <a:pPr algn="just"/>
            <a:endParaRPr lang="ka-GE" sz="800" dirty="0">
              <a:latin typeface="Poppins" panose="00000500000000000000" pitchFamily="2" charset="0"/>
              <a:cs typeface="Poppins" panose="00000500000000000000" pitchFamily="2" charset="0"/>
            </a:endParaRPr>
          </a:p>
          <a:p>
            <a:pPr algn="just"/>
            <a:endParaRPr lang="ka-GE" sz="800" dirty="0">
              <a:latin typeface="Poppins" panose="00000500000000000000" pitchFamily="2" charset="0"/>
              <a:cs typeface="Poppins" panose="00000500000000000000" pitchFamily="2" charset="0"/>
            </a:endParaRPr>
          </a:p>
          <a:p>
            <a:pPr algn="just"/>
            <a:endParaRPr lang="en-US" dirty="0">
              <a:latin typeface="Poppins" panose="00000500000000000000" pitchFamily="2" charset="0"/>
              <a:cs typeface="Poppins" panose="00000500000000000000" pitchFamily="2" charset="0"/>
            </a:endParaRPr>
          </a:p>
          <a:p>
            <a:pPr algn="just"/>
            <a:r>
              <a:rPr lang="en-US" sz="1050" b="1" dirty="0">
                <a:solidFill>
                  <a:srgbClr val="C00000"/>
                </a:solidFill>
                <a:latin typeface="Poppins" panose="00000500000000000000" pitchFamily="2" charset="0"/>
                <a:cs typeface="Poppins" panose="00000500000000000000" pitchFamily="2" charset="0"/>
              </a:rPr>
              <a:t>JavaScript</a:t>
            </a:r>
            <a:endParaRPr lang="ka-GE" sz="1050" b="1" dirty="0">
              <a:solidFill>
                <a:srgbClr val="C00000"/>
              </a:solidFill>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JavaScript is used to add interactivity and dynamism to web pages. It is also used to develop server-side applications with Node.js. Some popular JavaScript frameworks include React, Angular, and Vue.js.</a:t>
            </a:r>
            <a:endParaRPr lang="ka-GE" sz="800" dirty="0">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YouTube</a:t>
            </a:r>
            <a:r>
              <a:rPr lang="en-US" sz="800" dirty="0">
                <a:latin typeface="Poppins" panose="00000500000000000000" pitchFamily="2" charset="0"/>
                <a:cs typeface="Poppins" panose="00000500000000000000" pitchFamily="2" charset="0"/>
              </a:rPr>
              <a:t> and Facebook use JavaScript extensively in the user interface.</a:t>
            </a: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Netflix</a:t>
            </a:r>
            <a:r>
              <a:rPr lang="en-US" sz="800" dirty="0">
                <a:latin typeface="Poppins" panose="00000500000000000000" pitchFamily="2" charset="0"/>
                <a:cs typeface="Poppins" panose="00000500000000000000" pitchFamily="2" charset="0"/>
              </a:rPr>
              <a:t> uses Node.js for parts of its backend.</a:t>
            </a:r>
          </a:p>
          <a:p>
            <a:pPr algn="just"/>
            <a:endParaRPr lang="ka-GE" sz="800" dirty="0">
              <a:latin typeface="Poppins" panose="00000500000000000000" pitchFamily="2" charset="0"/>
              <a:cs typeface="Poppins" panose="00000500000000000000" pitchFamily="2" charset="0"/>
            </a:endParaRPr>
          </a:p>
          <a:p>
            <a:pPr algn="just"/>
            <a:endParaRPr lang="ka-GE" sz="800" dirty="0">
              <a:latin typeface="Poppins" panose="00000500000000000000" pitchFamily="2" charset="0"/>
              <a:cs typeface="Poppins" panose="00000500000000000000" pitchFamily="2" charset="0"/>
            </a:endParaRPr>
          </a:p>
          <a:p>
            <a:pPr algn="just"/>
            <a:endParaRPr lang="en-US" dirty="0">
              <a:latin typeface="Poppins" panose="00000500000000000000" pitchFamily="2" charset="0"/>
              <a:cs typeface="Poppins" panose="00000500000000000000" pitchFamily="2" charset="0"/>
            </a:endParaRPr>
          </a:p>
          <a:p>
            <a:pPr algn="just"/>
            <a:r>
              <a:rPr lang="en-US" sz="1050" b="1" dirty="0">
                <a:solidFill>
                  <a:srgbClr val="C00000"/>
                </a:solidFill>
                <a:latin typeface="Poppins" panose="00000500000000000000" pitchFamily="2" charset="0"/>
                <a:cs typeface="Poppins" panose="00000500000000000000" pitchFamily="2" charset="0"/>
              </a:rPr>
              <a:t>Java</a:t>
            </a:r>
            <a:endParaRPr lang="ka-GE" sz="1050" b="1" dirty="0">
              <a:solidFill>
                <a:srgbClr val="C00000"/>
              </a:solidFill>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Java is a general-purpose programming language that is known for its reliability and portability. It is widely used in enterprise applications, web development, and mobile development.</a:t>
            </a:r>
            <a:endParaRPr lang="ka-GE" sz="800" dirty="0">
              <a:latin typeface="Poppins" panose="00000500000000000000" pitchFamily="2" charset="0"/>
              <a:cs typeface="Poppins" panose="00000500000000000000" pitchFamily="2" charset="0"/>
            </a:endParaRP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Android app </a:t>
            </a:r>
            <a:r>
              <a:rPr lang="en-US" sz="800" dirty="0">
                <a:latin typeface="Poppins" panose="00000500000000000000" pitchFamily="2" charset="0"/>
                <a:cs typeface="Poppins" panose="00000500000000000000" pitchFamily="2" charset="0"/>
              </a:rPr>
              <a:t>development (Java and Kotlin).</a:t>
            </a:r>
          </a:p>
          <a:p>
            <a:pPr algn="just"/>
            <a:r>
              <a:rPr lang="en-US" sz="800" dirty="0">
                <a:latin typeface="Poppins" panose="00000500000000000000" pitchFamily="2" charset="0"/>
                <a:cs typeface="Poppins" panose="00000500000000000000" pitchFamily="2" charset="0"/>
              </a:rPr>
              <a:t>- </a:t>
            </a:r>
            <a:r>
              <a:rPr lang="en-US" sz="800" b="1" dirty="0">
                <a:latin typeface="Poppins" panose="00000500000000000000" pitchFamily="2" charset="0"/>
                <a:cs typeface="Poppins" panose="00000500000000000000" pitchFamily="2" charset="0"/>
              </a:rPr>
              <a:t>Large-scale</a:t>
            </a:r>
            <a:r>
              <a:rPr lang="en-US" sz="800" dirty="0">
                <a:latin typeface="Poppins" panose="00000500000000000000" pitchFamily="2" charset="0"/>
                <a:cs typeface="Poppins" panose="00000500000000000000" pitchFamily="2" charset="0"/>
              </a:rPr>
              <a:t> enterprise applications.</a:t>
            </a:r>
          </a:p>
          <a:p>
            <a:pPr algn="just"/>
            <a:endParaRPr lang="ka-GE" sz="800" dirty="0">
              <a:latin typeface="Poppins" panose="00000500000000000000" pitchFamily="2" charset="0"/>
              <a:cs typeface="Poppins" panose="00000500000000000000" pitchFamily="2" charset="0"/>
            </a:endParaRPr>
          </a:p>
          <a:p>
            <a:pPr algn="just"/>
            <a:endParaRPr lang="en-US" sz="800" dirty="0">
              <a:latin typeface="Poppins" panose="00000500000000000000" pitchFamily="2" charset="0"/>
              <a:cs typeface="Poppins" panose="00000500000000000000" pitchFamily="2" charset="0"/>
            </a:endParaRPr>
          </a:p>
        </p:txBody>
      </p:sp>
      <p:pic>
        <p:nvPicPr>
          <p:cNvPr id="3074" name="Picture 2" descr="Programming code signs - Free web icons">
            <a:extLst>
              <a:ext uri="{FF2B5EF4-FFF2-40B4-BE49-F238E27FC236}">
                <a16:creationId xmlns:a16="http://schemas.microsoft.com/office/drawing/2014/main" id="{059C0EEB-C029-8DAE-B7B5-0C840C9CC628}"/>
              </a:ext>
            </a:extLst>
          </p:cNvPr>
          <p:cNvPicPr>
            <a:picLocks noChangeAspect="1" noChangeArrowheads="1"/>
          </p:cNvPicPr>
          <p:nvPr/>
        </p:nvPicPr>
        <p:blipFill>
          <a:blip r:embed="rId3">
            <a:alphaModFix amt="70000"/>
            <a:extLst>
              <a:ext uri="{28A0092B-C50C-407E-A947-70E740481C1C}">
                <a14:useLocalDpi xmlns:a14="http://schemas.microsoft.com/office/drawing/2010/main" val="0"/>
              </a:ext>
            </a:extLst>
          </a:blip>
          <a:srcRect/>
          <a:stretch>
            <a:fillRect/>
          </a:stretch>
        </p:blipFill>
        <p:spPr bwMode="auto">
          <a:xfrm>
            <a:off x="5850018" y="1659243"/>
            <a:ext cx="2147449" cy="21474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73262"/>
      </p:ext>
    </p:extLst>
  </p:cSld>
  <p:clrMapOvr>
    <a:masterClrMapping/>
  </p:clrMapOvr>
</p:sld>
</file>

<file path=ppt/theme/theme1.xml><?xml version="1.0" encoding="utf-8"?>
<a:theme xmlns:a="http://schemas.openxmlformats.org/drawingml/2006/main" name="Volsce template">
  <a:themeElements>
    <a:clrScheme name="Custom 347">
      <a:dk1>
        <a:srgbClr val="252831"/>
      </a:dk1>
      <a:lt1>
        <a:srgbClr val="FFFFFF"/>
      </a:lt1>
      <a:dk2>
        <a:srgbClr val="68728D"/>
      </a:dk2>
      <a:lt2>
        <a:srgbClr val="E9EDF3"/>
      </a:lt2>
      <a:accent1>
        <a:srgbClr val="7D89AC"/>
      </a:accent1>
      <a:accent2>
        <a:srgbClr val="728CD8"/>
      </a:accent2>
      <a:accent3>
        <a:srgbClr val="72D8D8"/>
      </a:accent3>
      <a:accent4>
        <a:srgbClr val="B1D872"/>
      </a:accent4>
      <a:accent5>
        <a:srgbClr val="F8D067"/>
      </a:accent5>
      <a:accent6>
        <a:srgbClr val="BDC3D3"/>
      </a:accent6>
      <a:hlink>
        <a:srgbClr val="7D89A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2688</TotalTime>
  <Words>2547</Words>
  <Application>Microsoft Office PowerPoint</Application>
  <PresentationFormat>On-screen Show (16:9)</PresentationFormat>
  <Paragraphs>264</Paragraphs>
  <Slides>26</Slides>
  <Notes>25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26</vt:i4>
      </vt:variant>
    </vt:vector>
  </HeadingPairs>
  <TitlesOfParts>
    <vt:vector size="32" baseType="lpstr">
      <vt:lpstr>Arial</vt:lpstr>
      <vt:lpstr>Montserrat Light</vt:lpstr>
      <vt:lpstr>Cambria Math</vt:lpstr>
      <vt:lpstr>Cambria</vt:lpstr>
      <vt:lpstr>Poppins</vt:lpstr>
      <vt:lpstr>Volsce template</vt:lpstr>
      <vt:lpstr>Introduction to Programming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dc:title>
  <dc:creator>HP-USER</dc:creator>
  <cp:lastModifiedBy>Giorgi Akhalaia</cp:lastModifiedBy>
  <cp:revision>124</cp:revision>
  <dcterms:modified xsi:type="dcterms:W3CDTF">2025-09-24T20:22:56Z</dcterms:modified>
</cp:coreProperties>
</file>