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sldIdLst>
    <p:sldId id="256" r:id="rId2"/>
    <p:sldId id="257" r:id="rId3"/>
    <p:sldId id="260" r:id="rId4"/>
    <p:sldId id="258" r:id="rId5"/>
    <p:sldId id="261" r:id="rId6"/>
    <p:sldId id="264" r:id="rId7"/>
    <p:sldId id="263" r:id="rId8"/>
    <p:sldId id="262" r:id="rId9"/>
    <p:sldId id="265" r:id="rId10"/>
    <p:sldId id="266" r:id="rId11"/>
    <p:sldId id="267" r:id="rId12"/>
    <p:sldId id="268" r:id="rId13"/>
    <p:sldId id="269" r:id="rId14"/>
    <p:sldId id="270" r:id="rId15"/>
    <p:sldId id="259"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15329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Date Placeholder 2"/>
          <p:cNvSpPr>
            <a:spLocks noGrp="1"/>
          </p:cNvSpPr>
          <p:nvPr>
            <p:ph type="dt" sz="half" idx="10"/>
          </p:nvPr>
        </p:nvSpPr>
        <p:spPr/>
        <p:txBody>
          <a:bodyPr/>
          <a:lstStyle/>
          <a:p>
            <a:fld id="{0FB76B20-F829-46B1-925E-A7B3D6D20401}"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707765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9443356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773931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1817459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54509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27565804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207684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792355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2675609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FB76B20-F829-46B1-925E-A7B3D6D20401}" type="datetimeFigureOut">
              <a:rPr lang="en-US" smtClean="0"/>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31294883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FB76B20-F829-46B1-925E-A7B3D6D2040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4258804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FB76B20-F829-46B1-925E-A7B3D6D20401}" type="datetimeFigureOut">
              <a:rPr lang="en-US" smtClean="0"/>
              <a:t>5/20/2023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234416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FB76B20-F829-46B1-925E-A7B3D6D20401}" type="datetimeFigureOut">
              <a:rPr lang="en-US" smtClean="0"/>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2557643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B76B20-F829-46B1-925E-A7B3D6D20401}" type="datetimeFigureOut">
              <a:rPr lang="en-US" smtClean="0"/>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23900287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B76B20-F829-46B1-925E-A7B3D6D2040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2192075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FB76B20-F829-46B1-925E-A7B3D6D20401}" type="datetimeFigureOut">
              <a:rPr lang="en-US" smtClean="0"/>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83F064-82D8-466B-B9AB-75317427D785}" type="slidenum">
              <a:rPr lang="en-US" smtClean="0"/>
              <a:t>‹#›</a:t>
            </a:fld>
            <a:endParaRPr lang="en-US"/>
          </a:p>
        </p:txBody>
      </p:sp>
    </p:spTree>
    <p:extLst>
      <p:ext uri="{BB962C8B-B14F-4D97-AF65-F5344CB8AC3E}">
        <p14:creationId xmlns:p14="http://schemas.microsoft.com/office/powerpoint/2010/main" val="3073898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0FB76B20-F829-46B1-925E-A7B3D6D20401}" type="datetimeFigureOut">
              <a:rPr lang="en-US" smtClean="0"/>
              <a:t>5/20/2023</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F83F064-82D8-466B-B9AB-75317427D785}" type="slidenum">
              <a:rPr lang="en-US" smtClean="0"/>
              <a:t>‹#›</a:t>
            </a:fld>
            <a:endParaRPr lang="en-US"/>
          </a:p>
        </p:txBody>
      </p:sp>
    </p:spTree>
    <p:extLst>
      <p:ext uri="{BB962C8B-B14F-4D97-AF65-F5344CB8AC3E}">
        <p14:creationId xmlns:p14="http://schemas.microsoft.com/office/powerpoint/2010/main" val="1698036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Exception_safety" TargetMode="External"/><Relationship Id="rId2" Type="http://schemas.openxmlformats.org/officeDocument/2006/relationships/hyperlink" Target="https://www.tutorialspoint.com/stack-unwinding-in-cplusplus" TargetMode="External"/><Relationship Id="rId1" Type="http://schemas.openxmlformats.org/officeDocument/2006/relationships/slideLayout" Target="../slideLayouts/slideLayout2.xml"/><Relationship Id="rId4" Type="http://schemas.openxmlformats.org/officeDocument/2006/relationships/hyperlink" Target="https://stackoverflow.com/questions/51292673/what-is-in-simple-understanding-narrow-contract-and-wide-contract-in-terms-o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Item 14: </a:t>
            </a:r>
            <a:r>
              <a:rPr lang="en-US" sz="3600" b="1" dirty="0" smtClean="0"/>
              <a:t/>
            </a:r>
            <a:br>
              <a:rPr lang="en-US" sz="3600" b="1" dirty="0" smtClean="0"/>
            </a:br>
            <a:r>
              <a:rPr lang="en-US" sz="3200" cap="none" dirty="0" smtClean="0">
                <a:latin typeface="Andalus" panose="02020603050405020304" pitchFamily="18" charset="-78"/>
                <a:cs typeface="Andalus" panose="02020603050405020304" pitchFamily="18" charset="-78"/>
              </a:rPr>
              <a:t>Declare Functions </a:t>
            </a:r>
            <a:r>
              <a:rPr lang="en-US" sz="2800" b="1" cap="none" dirty="0" err="1">
                <a:latin typeface="Lucida Bright" panose="02040602050505020304" pitchFamily="18" charset="0"/>
                <a:cs typeface="Andalus" panose="02020603050405020304" pitchFamily="18" charset="-78"/>
              </a:rPr>
              <a:t>n</a:t>
            </a:r>
            <a:r>
              <a:rPr lang="en-US" sz="2800" b="1" cap="none" dirty="0" err="1" smtClean="0">
                <a:latin typeface="Lucida Bright" panose="02040602050505020304" pitchFamily="18" charset="0"/>
                <a:cs typeface="Andalus" panose="02020603050405020304" pitchFamily="18" charset="-78"/>
              </a:rPr>
              <a:t>oexcept</a:t>
            </a:r>
            <a:r>
              <a:rPr lang="en-US" sz="3200" cap="none" dirty="0" smtClean="0">
                <a:latin typeface="Andalus" panose="02020603050405020304" pitchFamily="18" charset="-78"/>
                <a:cs typeface="Andalus" panose="02020603050405020304" pitchFamily="18" charset="-78"/>
              </a:rPr>
              <a:t> If They Won’t Emit Exceptions.</a:t>
            </a:r>
            <a:endParaRPr lang="en-US" sz="3200" cap="none" dirty="0">
              <a:latin typeface="Andalus" panose="02020603050405020304" pitchFamily="18" charset="-78"/>
              <a:cs typeface="Andalus" panose="02020603050405020304" pitchFamily="18" charset="-78"/>
            </a:endParaRPr>
          </a:p>
        </p:txBody>
      </p:sp>
      <p:sp>
        <p:nvSpPr>
          <p:cNvPr id="3" name="Subtitle 2"/>
          <p:cNvSpPr>
            <a:spLocks noGrp="1"/>
          </p:cNvSpPr>
          <p:nvPr>
            <p:ph type="subTitle" idx="1"/>
          </p:nvPr>
        </p:nvSpPr>
        <p:spPr/>
        <p:txBody>
          <a:bodyPr/>
          <a:lstStyle/>
          <a:p>
            <a:r>
              <a:rPr lang="en-US" dirty="0"/>
              <a:t>Scott Meyers - Effective Modern C++ </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9663894" y="3657600"/>
            <a:ext cx="2265151" cy="2901286"/>
          </a:xfrm>
          <a:prstGeom prst="rect">
            <a:avLst/>
          </a:prstGeom>
        </p:spPr>
      </p:pic>
      <p:sp>
        <p:nvSpPr>
          <p:cNvPr id="5" name="Title 1"/>
          <p:cNvSpPr txBox="1">
            <a:spLocks/>
          </p:cNvSpPr>
          <p:nvPr/>
        </p:nvSpPr>
        <p:spPr>
          <a:xfrm>
            <a:off x="684212" y="5944932"/>
            <a:ext cx="1497286" cy="613954"/>
          </a:xfrm>
          <a:prstGeom prst="rect">
            <a:avLst/>
          </a:prstGeom>
          <a:effectLst/>
        </p:spPr>
        <p:txBody>
          <a:bodyPr vert="horz" lIns="91440" tIns="45720" rIns="91440" bIns="45720" rtlCol="0" anchor="b">
            <a:normAutofit/>
          </a:bodyPr>
          <a:lstStyle>
            <a:lvl1pPr algn="l" defTabSz="457200" rtl="0" eaLnBrk="1" latinLnBrk="0" hangingPunct="1">
              <a:spcBef>
                <a:spcPct val="0"/>
              </a:spcBef>
              <a:buNone/>
              <a:defRPr sz="48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1200" b="1" cap="none" dirty="0" smtClean="0">
                <a:latin typeface="Lucida Bright" panose="02040602050505020304" pitchFamily="18" charset="0"/>
              </a:rPr>
              <a:t>Presented By</a:t>
            </a:r>
          </a:p>
          <a:p>
            <a:r>
              <a:rPr lang="en-US" sz="1200" b="1" cap="none" dirty="0" smtClean="0">
                <a:latin typeface="Lucida Bright" panose="02040602050505020304" pitchFamily="18" charset="0"/>
                <a:cs typeface="Andalus" panose="02020603050405020304" pitchFamily="18" charset="-78"/>
              </a:rPr>
              <a:t>@7eRoM</a:t>
            </a:r>
            <a:endParaRPr lang="en-US" sz="1100" cap="none" dirty="0">
              <a:latin typeface="Lucida Bright" panose="02040602050505020304" pitchFamily="18" charset="0"/>
              <a:cs typeface="Andalus" panose="02020603050405020304" pitchFamily="18" charset="-78"/>
            </a:endParaRPr>
          </a:p>
        </p:txBody>
      </p:sp>
    </p:spTree>
    <p:extLst>
      <p:ext uri="{BB962C8B-B14F-4D97-AF65-F5344CB8AC3E}">
        <p14:creationId xmlns:p14="http://schemas.microsoft.com/office/powerpoint/2010/main" val="333030683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799"/>
            <a:ext cx="8534400" cy="5880463"/>
          </a:xfrm>
        </p:spPr>
        <p:txBody>
          <a:bodyPr anchor="t">
            <a:normAutofit lnSpcReduction="10000"/>
          </a:bodyPr>
          <a:lstStyle/>
          <a:p>
            <a:r>
              <a:rPr lang="en-US" dirty="0" smtClean="0">
                <a:solidFill>
                  <a:schemeClr val="tx1"/>
                </a:solidFill>
                <a:latin typeface="Andalus" panose="02020603050405020304" pitchFamily="18" charset="-78"/>
                <a:cs typeface="Andalus" panose="02020603050405020304" pitchFamily="18" charset="-78"/>
              </a:rPr>
              <a:t>Most </a:t>
            </a:r>
            <a:r>
              <a:rPr lang="en-US" dirty="0">
                <a:solidFill>
                  <a:schemeClr val="tx1"/>
                </a:solidFill>
                <a:latin typeface="Andalus" panose="02020603050405020304" pitchFamily="18" charset="-78"/>
                <a:cs typeface="Andalus" panose="02020603050405020304" pitchFamily="18" charset="-78"/>
              </a:rPr>
              <a:t>functions are </a:t>
            </a:r>
            <a:r>
              <a:rPr lang="en-US" b="1" dirty="0" smtClean="0">
                <a:solidFill>
                  <a:schemeClr val="tx1"/>
                </a:solidFill>
                <a:latin typeface="Andalus" panose="02020603050405020304" pitchFamily="18" charset="-78"/>
                <a:cs typeface="Andalus" panose="02020603050405020304" pitchFamily="18" charset="-78"/>
              </a:rPr>
              <a:t>exception-neutral</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throw no exceptions themselves, but functions they call might emit one</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allows the emitted exception to pass </a:t>
            </a:r>
            <a:r>
              <a:rPr lang="en-US" dirty="0" smtClean="0">
                <a:solidFill>
                  <a:schemeClr val="tx1"/>
                </a:solidFill>
                <a:latin typeface="Andalus" panose="02020603050405020304" pitchFamily="18" charset="-78"/>
                <a:cs typeface="Andalus" panose="02020603050405020304" pitchFamily="18" charset="-78"/>
              </a:rPr>
              <a:t>through on </a:t>
            </a:r>
            <a:r>
              <a:rPr lang="en-US" dirty="0">
                <a:solidFill>
                  <a:schemeClr val="tx1"/>
                </a:solidFill>
                <a:latin typeface="Andalus" panose="02020603050405020304" pitchFamily="18" charset="-78"/>
                <a:cs typeface="Andalus" panose="02020603050405020304" pitchFamily="18" charset="-78"/>
              </a:rPr>
              <a:t>its way to a handler further up the call </a:t>
            </a:r>
            <a:r>
              <a:rPr lang="en-US" dirty="0" smtClean="0">
                <a:solidFill>
                  <a:schemeClr val="tx1"/>
                </a:solidFill>
                <a:latin typeface="Andalus" panose="02020603050405020304" pitchFamily="18" charset="-78"/>
                <a:cs typeface="Andalus" panose="02020603050405020304" pitchFamily="18" charset="-78"/>
              </a:rPr>
              <a:t>chain</a:t>
            </a:r>
          </a:p>
          <a:p>
            <a:pPr lvl="1"/>
            <a:r>
              <a:rPr lang="en-US" dirty="0" smtClean="0">
                <a:solidFill>
                  <a:schemeClr val="tx1"/>
                </a:solidFill>
                <a:latin typeface="Andalus" panose="02020603050405020304" pitchFamily="18" charset="-78"/>
                <a:cs typeface="Andalus" panose="02020603050405020304" pitchFamily="18" charset="-78"/>
              </a:rPr>
              <a:t>are never </a:t>
            </a:r>
            <a:r>
              <a:rPr lang="en-US" sz="1600" dirty="0" err="1">
                <a:solidFill>
                  <a:srgbClr val="00B0F0"/>
                </a:solidFill>
                <a:latin typeface="Lucida Bright" panose="02040602050505020304" pitchFamily="18" charset="0"/>
                <a:cs typeface="Andalus" panose="02020603050405020304" pitchFamily="18" charset="-78"/>
              </a:rPr>
              <a:t>noexcept</a:t>
            </a:r>
            <a:r>
              <a:rPr lang="en-US" dirty="0">
                <a:solidFill>
                  <a:schemeClr val="tx1"/>
                </a:solidFill>
                <a:latin typeface="Andalus" panose="02020603050405020304" pitchFamily="18" charset="-78"/>
                <a:cs typeface="Andalus" panose="02020603050405020304" pitchFamily="18" charset="-78"/>
              </a:rPr>
              <a:t>, because they may emit such “just passing through” </a:t>
            </a:r>
            <a:r>
              <a:rPr lang="en-US" dirty="0" smtClean="0">
                <a:solidFill>
                  <a:schemeClr val="tx1"/>
                </a:solidFill>
                <a:latin typeface="Andalus" panose="02020603050405020304" pitchFamily="18" charset="-78"/>
                <a:cs typeface="Andalus" panose="02020603050405020304" pitchFamily="18" charset="-78"/>
              </a:rPr>
              <a:t>exceptions</a:t>
            </a:r>
          </a:p>
          <a:p>
            <a:pPr lvl="1"/>
            <a:endParaRPr lang="en-US" dirty="0">
              <a:solidFill>
                <a:schemeClr val="tx1"/>
              </a:solidFill>
              <a:latin typeface="Andalus" panose="02020603050405020304" pitchFamily="18" charset="-78"/>
              <a:cs typeface="Andalus" panose="02020603050405020304" pitchFamily="18" charset="-78"/>
            </a:endParaRPr>
          </a:p>
          <a:p>
            <a:r>
              <a:rPr lang="en-US" dirty="0">
                <a:solidFill>
                  <a:schemeClr val="tx1"/>
                </a:solidFill>
                <a:latin typeface="Andalus" panose="02020603050405020304" pitchFamily="18" charset="-78"/>
                <a:cs typeface="Andalus" panose="02020603050405020304" pitchFamily="18" charset="-78"/>
              </a:rPr>
              <a:t>When you can honestly say that a function should never emit </a:t>
            </a:r>
            <a:r>
              <a:rPr lang="en-US" dirty="0" smtClean="0">
                <a:solidFill>
                  <a:schemeClr val="tx1"/>
                </a:solidFill>
                <a:latin typeface="Andalus" panose="02020603050405020304" pitchFamily="18" charset="-78"/>
                <a:cs typeface="Andalus" panose="02020603050405020304" pitchFamily="18" charset="-78"/>
              </a:rPr>
              <a:t>exceptions, you </a:t>
            </a:r>
            <a:r>
              <a:rPr lang="en-US" dirty="0">
                <a:solidFill>
                  <a:schemeClr val="tx1"/>
                </a:solidFill>
                <a:latin typeface="Andalus" panose="02020603050405020304" pitchFamily="18" charset="-78"/>
                <a:cs typeface="Andalus" panose="02020603050405020304" pitchFamily="18" charset="-78"/>
              </a:rPr>
              <a:t>should definitely declare it </a:t>
            </a:r>
            <a:r>
              <a:rPr lang="en-US" sz="1800" dirty="0" err="1">
                <a:solidFill>
                  <a:srgbClr val="00B0F0"/>
                </a:solidFill>
                <a:latin typeface="Lucida Bright" panose="02040602050505020304" pitchFamily="18" charset="0"/>
                <a:cs typeface="Andalus" panose="02020603050405020304" pitchFamily="18" charset="-78"/>
              </a:rPr>
              <a:t>noexcept</a:t>
            </a:r>
            <a:endParaRPr lang="en-US" dirty="0">
              <a:solidFill>
                <a:schemeClr val="tx1"/>
              </a:solidFill>
              <a:latin typeface="Andalus" panose="02020603050405020304" pitchFamily="18" charset="-78"/>
              <a:cs typeface="Andalus" panose="02020603050405020304" pitchFamily="18" charset="-78"/>
            </a:endParaRPr>
          </a:p>
          <a:p>
            <a:r>
              <a:rPr lang="en-US" dirty="0" smtClean="0">
                <a:solidFill>
                  <a:schemeClr val="tx1"/>
                </a:solidFill>
                <a:latin typeface="Andalus" panose="02020603050405020304" pitchFamily="18" charset="-78"/>
                <a:cs typeface="Andalus" panose="02020603050405020304" pitchFamily="18" charset="-78"/>
              </a:rPr>
              <a:t>But twisting </a:t>
            </a:r>
            <a:r>
              <a:rPr lang="en-US" dirty="0">
                <a:solidFill>
                  <a:schemeClr val="tx1"/>
                </a:solidFill>
                <a:latin typeface="Andalus" panose="02020603050405020304" pitchFamily="18" charset="-78"/>
                <a:cs typeface="Andalus" panose="02020603050405020304" pitchFamily="18" charset="-78"/>
              </a:rPr>
              <a:t>a function’s implementation to permit a </a:t>
            </a:r>
            <a:r>
              <a:rPr lang="en-US" sz="1800" dirty="0" err="1">
                <a:solidFill>
                  <a:srgbClr val="00B0F0"/>
                </a:solidFill>
                <a:latin typeface="Lucida Bright" panose="02040602050505020304" pitchFamily="18" charset="0"/>
                <a:cs typeface="Andalus" panose="02020603050405020304" pitchFamily="18" charset="-78"/>
              </a:rPr>
              <a:t>noexcept</a:t>
            </a:r>
            <a:r>
              <a:rPr lang="en-US" dirty="0" smtClean="0">
                <a:solidFill>
                  <a:schemeClr val="tx1"/>
                </a:solidFill>
                <a:latin typeface="Andalus" panose="02020603050405020304" pitchFamily="18" charset="-78"/>
                <a:cs typeface="Andalus" panose="02020603050405020304" pitchFamily="18" charset="-78"/>
              </a:rPr>
              <a:t> declaration is bad practice:</a:t>
            </a:r>
          </a:p>
          <a:p>
            <a:pPr lvl="1"/>
            <a:r>
              <a:rPr lang="en-US" dirty="0" smtClean="0">
                <a:solidFill>
                  <a:schemeClr val="tx1"/>
                </a:solidFill>
                <a:latin typeface="Andalus" panose="02020603050405020304" pitchFamily="18" charset="-78"/>
                <a:cs typeface="Andalus" panose="02020603050405020304" pitchFamily="18" charset="-78"/>
              </a:rPr>
              <a:t>Complicate code at </a:t>
            </a:r>
            <a:r>
              <a:rPr lang="en-US" dirty="0" err="1" smtClean="0">
                <a:solidFill>
                  <a:schemeClr val="tx1"/>
                </a:solidFill>
                <a:latin typeface="Andalus" panose="02020603050405020304" pitchFamily="18" charset="-78"/>
                <a:cs typeface="Andalus" panose="02020603050405020304" pitchFamily="18" charset="-78"/>
              </a:rPr>
              <a:t>callee</a:t>
            </a:r>
            <a:r>
              <a:rPr lang="en-US" dirty="0" smtClean="0">
                <a:solidFill>
                  <a:schemeClr val="tx1"/>
                </a:solidFill>
                <a:latin typeface="Andalus" panose="02020603050405020304" pitchFamily="18" charset="-78"/>
                <a:cs typeface="Andalus" panose="02020603050405020304" pitchFamily="18" charset="-78"/>
              </a:rPr>
              <a:t> </a:t>
            </a:r>
            <a:r>
              <a:rPr lang="fa-IR" dirty="0" smtClean="0">
                <a:solidFill>
                  <a:schemeClr val="tx1"/>
                </a:solidFill>
                <a:latin typeface="Andalus" panose="02020603050405020304" pitchFamily="18" charset="-78"/>
                <a:cs typeface="Andalus" panose="02020603050405020304" pitchFamily="18" charset="-78"/>
              </a:rPr>
              <a:t>)</a:t>
            </a:r>
            <a:r>
              <a:rPr lang="en-US" dirty="0" smtClean="0">
                <a:solidFill>
                  <a:schemeClr val="tx1"/>
                </a:solidFill>
                <a:latin typeface="Andalus" panose="02020603050405020304" pitchFamily="18" charset="-78"/>
                <a:cs typeface="Andalus" panose="02020603050405020304" pitchFamily="18" charset="-78"/>
              </a:rPr>
              <a:t>e.g</a:t>
            </a:r>
            <a:r>
              <a:rPr lang="en-US" dirty="0">
                <a:solidFill>
                  <a:schemeClr val="tx1"/>
                </a:solidFill>
                <a:latin typeface="Andalus" panose="02020603050405020304" pitchFamily="18" charset="-78"/>
                <a:cs typeface="Andalus" panose="02020603050405020304" pitchFamily="18" charset="-78"/>
              </a:rPr>
              <a:t>., catching all exceptions and </a:t>
            </a:r>
            <a:r>
              <a:rPr lang="en-US" dirty="0" smtClean="0">
                <a:solidFill>
                  <a:schemeClr val="tx1"/>
                </a:solidFill>
                <a:latin typeface="Andalus" panose="02020603050405020304" pitchFamily="18" charset="-78"/>
                <a:cs typeface="Andalus" panose="02020603050405020304" pitchFamily="18" charset="-78"/>
              </a:rPr>
              <a:t>replacing</a:t>
            </a:r>
            <a:r>
              <a:rPr lang="fa-IR" dirty="0" smtClean="0">
                <a:solidFill>
                  <a:schemeClr val="tx1"/>
                </a:solidFill>
                <a:latin typeface="Andalus" panose="02020603050405020304" pitchFamily="18" charset="-78"/>
                <a:cs typeface="Andalus" panose="02020603050405020304" pitchFamily="18" charset="-78"/>
              </a:rPr>
              <a:t> </a:t>
            </a:r>
            <a:r>
              <a:rPr lang="en-US" dirty="0" smtClean="0">
                <a:solidFill>
                  <a:schemeClr val="tx1"/>
                </a:solidFill>
                <a:latin typeface="Andalus" panose="02020603050405020304" pitchFamily="18" charset="-78"/>
                <a:cs typeface="Andalus" panose="02020603050405020304" pitchFamily="18" charset="-78"/>
              </a:rPr>
              <a:t>them </a:t>
            </a:r>
            <a:r>
              <a:rPr lang="en-US" dirty="0">
                <a:solidFill>
                  <a:schemeClr val="tx1"/>
                </a:solidFill>
                <a:latin typeface="Andalus" panose="02020603050405020304" pitchFamily="18" charset="-78"/>
                <a:cs typeface="Andalus" panose="02020603050405020304" pitchFamily="18" charset="-78"/>
              </a:rPr>
              <a:t>with status codes or special return </a:t>
            </a:r>
            <a:r>
              <a:rPr lang="en-US" dirty="0" smtClean="0">
                <a:solidFill>
                  <a:schemeClr val="tx1"/>
                </a:solidFill>
                <a:latin typeface="Andalus" panose="02020603050405020304" pitchFamily="18" charset="-78"/>
                <a:cs typeface="Andalus" panose="02020603050405020304" pitchFamily="18" charset="-78"/>
              </a:rPr>
              <a:t>values</a:t>
            </a:r>
            <a:r>
              <a:rPr lang="fa-IR" dirty="0" smtClean="0">
                <a:solidFill>
                  <a:schemeClr val="tx1"/>
                </a:solidFill>
                <a:latin typeface="Andalus" panose="02020603050405020304" pitchFamily="18" charset="-78"/>
                <a:cs typeface="Andalus" panose="02020603050405020304" pitchFamily="18" charset="-78"/>
              </a:rPr>
              <a:t>(</a:t>
            </a:r>
            <a:endParaRPr lang="en-US" dirty="0" smtClean="0">
              <a:solidFill>
                <a:schemeClr val="tx1"/>
              </a:solidFill>
              <a:latin typeface="Andalus" panose="02020603050405020304" pitchFamily="18" charset="-78"/>
              <a:cs typeface="Andalus" panose="02020603050405020304" pitchFamily="18" charset="-78"/>
            </a:endParaRPr>
          </a:p>
          <a:p>
            <a:pPr lvl="1"/>
            <a:r>
              <a:rPr lang="en-US" dirty="0">
                <a:solidFill>
                  <a:schemeClr val="tx1"/>
                </a:solidFill>
                <a:latin typeface="Andalus" panose="02020603050405020304" pitchFamily="18" charset="-78"/>
                <a:cs typeface="Andalus" panose="02020603050405020304" pitchFamily="18" charset="-78"/>
              </a:rPr>
              <a:t>Complicate code at caller </a:t>
            </a:r>
            <a:r>
              <a:rPr lang="en-US" dirty="0" smtClean="0">
                <a:solidFill>
                  <a:schemeClr val="tx1"/>
                </a:solidFill>
                <a:latin typeface="Andalus" panose="02020603050405020304" pitchFamily="18" charset="-78"/>
                <a:cs typeface="Andalus" panose="02020603050405020304" pitchFamily="18" charset="-78"/>
              </a:rPr>
              <a:t>(e.g. checking </a:t>
            </a:r>
            <a:r>
              <a:rPr lang="en-US" dirty="0">
                <a:solidFill>
                  <a:schemeClr val="tx1"/>
                </a:solidFill>
                <a:latin typeface="Andalus" panose="02020603050405020304" pitchFamily="18" charset="-78"/>
                <a:cs typeface="Andalus" panose="02020603050405020304" pitchFamily="18" charset="-78"/>
              </a:rPr>
              <a:t>for status codes or special return </a:t>
            </a:r>
            <a:r>
              <a:rPr lang="en-US" dirty="0" smtClean="0">
                <a:solidFill>
                  <a:schemeClr val="tx1"/>
                </a:solidFill>
                <a:latin typeface="Andalus" panose="02020603050405020304" pitchFamily="18" charset="-78"/>
                <a:cs typeface="Andalus" panose="02020603050405020304" pitchFamily="18" charset="-78"/>
              </a:rPr>
              <a:t>values)</a:t>
            </a:r>
          </a:p>
          <a:p>
            <a:pPr lvl="1"/>
            <a:r>
              <a:rPr lang="en-US" dirty="0">
                <a:solidFill>
                  <a:schemeClr val="tx1"/>
                </a:solidFill>
                <a:latin typeface="Andalus" panose="02020603050405020304" pitchFamily="18" charset="-78"/>
                <a:cs typeface="Andalus" panose="02020603050405020304" pitchFamily="18" charset="-78"/>
              </a:rPr>
              <a:t>The </a:t>
            </a:r>
            <a:r>
              <a:rPr lang="en-US" dirty="0" smtClean="0">
                <a:solidFill>
                  <a:schemeClr val="tx1"/>
                </a:solidFill>
                <a:latin typeface="Andalus" panose="02020603050405020304" pitchFamily="18" charset="-78"/>
                <a:cs typeface="Andalus" panose="02020603050405020304" pitchFamily="18" charset="-78"/>
              </a:rPr>
              <a:t>runtime cost </a:t>
            </a:r>
            <a:r>
              <a:rPr lang="en-US" dirty="0">
                <a:solidFill>
                  <a:schemeClr val="tx1"/>
                </a:solidFill>
                <a:latin typeface="Andalus" panose="02020603050405020304" pitchFamily="18" charset="-78"/>
                <a:cs typeface="Andalus" panose="02020603050405020304" pitchFamily="18" charset="-78"/>
              </a:rPr>
              <a:t>of those complications (e.g., extra branches, larger functions that put </a:t>
            </a:r>
            <a:r>
              <a:rPr lang="en-US" dirty="0" smtClean="0">
                <a:solidFill>
                  <a:schemeClr val="tx1"/>
                </a:solidFill>
                <a:latin typeface="Andalus" panose="02020603050405020304" pitchFamily="18" charset="-78"/>
                <a:cs typeface="Andalus" panose="02020603050405020304" pitchFamily="18" charset="-78"/>
              </a:rPr>
              <a:t>more pressure </a:t>
            </a:r>
            <a:r>
              <a:rPr lang="en-US" dirty="0">
                <a:solidFill>
                  <a:schemeClr val="tx1"/>
                </a:solidFill>
                <a:latin typeface="Andalus" panose="02020603050405020304" pitchFamily="18" charset="-78"/>
                <a:cs typeface="Andalus" panose="02020603050405020304" pitchFamily="18" charset="-78"/>
              </a:rPr>
              <a:t>on instruction </a:t>
            </a:r>
            <a:r>
              <a:rPr lang="en-US" dirty="0" smtClean="0">
                <a:solidFill>
                  <a:schemeClr val="tx1"/>
                </a:solidFill>
                <a:latin typeface="Andalus" panose="02020603050405020304" pitchFamily="18" charset="-78"/>
                <a:cs typeface="Andalus" panose="02020603050405020304" pitchFamily="18" charset="-78"/>
              </a:rPr>
              <a:t>caches)</a:t>
            </a:r>
            <a:endParaRPr lang="en-US" dirty="0">
              <a:solidFill>
                <a:schemeClr val="tx1"/>
              </a:solidFill>
              <a:latin typeface="Andalus" panose="02020603050405020304" pitchFamily="18" charset="-78"/>
              <a:cs typeface="Andalus" panose="02020603050405020304" pitchFamily="18" charset="-78"/>
            </a:endParaRPr>
          </a:p>
          <a:p>
            <a:endParaRPr lang="en-US"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537423867"/>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799"/>
            <a:ext cx="8534400" cy="5880463"/>
          </a:xfrm>
        </p:spPr>
        <p:txBody>
          <a:bodyPr anchor="t">
            <a:normAutofit/>
          </a:bodyPr>
          <a:lstStyle/>
          <a:p>
            <a:r>
              <a:rPr lang="en-US" dirty="0" smtClean="0">
                <a:solidFill>
                  <a:schemeClr val="tx1"/>
                </a:solidFill>
                <a:latin typeface="Andalus" panose="02020603050405020304" pitchFamily="18" charset="-78"/>
                <a:cs typeface="Andalus" panose="02020603050405020304" pitchFamily="18" charset="-78"/>
              </a:rPr>
              <a:t>Memory </a:t>
            </a:r>
            <a:r>
              <a:rPr lang="en-US" dirty="0">
                <a:solidFill>
                  <a:schemeClr val="tx1"/>
                </a:solidFill>
                <a:latin typeface="Andalus" panose="02020603050405020304" pitchFamily="18" charset="-78"/>
                <a:cs typeface="Andalus" panose="02020603050405020304" pitchFamily="18" charset="-78"/>
              </a:rPr>
              <a:t>deallocation functions </a:t>
            </a:r>
            <a:r>
              <a:rPr lang="en-US" dirty="0" smtClean="0">
                <a:solidFill>
                  <a:schemeClr val="tx1"/>
                </a:solidFill>
                <a:latin typeface="Andalus" panose="02020603050405020304" pitchFamily="18" charset="-78"/>
                <a:cs typeface="Andalus" panose="02020603050405020304" pitchFamily="18" charset="-78"/>
              </a:rPr>
              <a:t>(i.e., </a:t>
            </a:r>
            <a:r>
              <a:rPr lang="en-US" sz="1800" dirty="0" smtClean="0">
                <a:solidFill>
                  <a:srgbClr val="00B0F0"/>
                </a:solidFill>
                <a:latin typeface="Lucida Bright" panose="02040602050505020304" pitchFamily="18" charset="0"/>
                <a:cs typeface="Andalus" panose="02020603050405020304" pitchFamily="18" charset="-78"/>
              </a:rPr>
              <a:t>operator </a:t>
            </a:r>
            <a:r>
              <a:rPr lang="en-US" sz="1800" dirty="0">
                <a:solidFill>
                  <a:srgbClr val="00B0F0"/>
                </a:solidFill>
                <a:latin typeface="Lucida Bright" panose="02040602050505020304" pitchFamily="18" charset="0"/>
                <a:cs typeface="Andalus" panose="02020603050405020304" pitchFamily="18" charset="-78"/>
              </a:rPr>
              <a:t>delete </a:t>
            </a:r>
            <a:r>
              <a:rPr lang="en-US" dirty="0">
                <a:solidFill>
                  <a:schemeClr val="tx1"/>
                </a:solidFill>
                <a:latin typeface="Andalus" panose="02020603050405020304" pitchFamily="18" charset="-78"/>
                <a:cs typeface="Andalus" panose="02020603050405020304" pitchFamily="18" charset="-78"/>
              </a:rPr>
              <a:t>and </a:t>
            </a:r>
            <a:r>
              <a:rPr lang="en-US" sz="1800" dirty="0" smtClean="0">
                <a:solidFill>
                  <a:srgbClr val="00B0F0"/>
                </a:solidFill>
                <a:latin typeface="Lucida Bright" panose="02040602050505020304" pitchFamily="18" charset="0"/>
                <a:cs typeface="Andalus" panose="02020603050405020304" pitchFamily="18" charset="-78"/>
              </a:rPr>
              <a:t>operator delete[]</a:t>
            </a:r>
            <a:r>
              <a:rPr lang="en-US" dirty="0" smtClean="0">
                <a:solidFill>
                  <a:schemeClr val="tx1"/>
                </a:solidFill>
                <a:latin typeface="Andalus" panose="02020603050405020304" pitchFamily="18" charset="-78"/>
                <a:cs typeface="Andalus" panose="02020603050405020304" pitchFamily="18" charset="-78"/>
              </a:rPr>
              <a:t>) and Destructors:</a:t>
            </a:r>
          </a:p>
          <a:p>
            <a:pPr lvl="1"/>
            <a:r>
              <a:rPr lang="en-US" dirty="0" smtClean="0">
                <a:solidFill>
                  <a:schemeClr val="tx1"/>
                </a:solidFill>
                <a:latin typeface="Andalus" panose="02020603050405020304" pitchFamily="18" charset="-78"/>
                <a:cs typeface="Andalus" panose="02020603050405020304" pitchFamily="18" charset="-78"/>
              </a:rPr>
              <a:t>in C</a:t>
            </a:r>
            <a:r>
              <a:rPr lang="en-US" dirty="0">
                <a:solidFill>
                  <a:schemeClr val="tx1"/>
                </a:solidFill>
                <a:latin typeface="Andalus" panose="02020603050405020304" pitchFamily="18" charset="-78"/>
                <a:cs typeface="Andalus" panose="02020603050405020304" pitchFamily="18" charset="-78"/>
              </a:rPr>
              <a:t>++98, it was considered bad style to permit to emit </a:t>
            </a:r>
            <a:r>
              <a:rPr lang="en-US" dirty="0" smtClean="0">
                <a:solidFill>
                  <a:schemeClr val="tx1"/>
                </a:solidFill>
                <a:latin typeface="Andalus" panose="02020603050405020304" pitchFamily="18" charset="-78"/>
                <a:cs typeface="Andalus" panose="02020603050405020304" pitchFamily="18" charset="-78"/>
              </a:rPr>
              <a:t>exceptions</a:t>
            </a:r>
          </a:p>
          <a:p>
            <a:pPr lvl="1"/>
            <a:r>
              <a:rPr lang="en-US" dirty="0">
                <a:solidFill>
                  <a:schemeClr val="tx1"/>
                </a:solidFill>
                <a:latin typeface="Andalus" panose="02020603050405020304" pitchFamily="18" charset="-78"/>
                <a:cs typeface="Andalus" panose="02020603050405020304" pitchFamily="18" charset="-78"/>
              </a:rPr>
              <a:t>in C++11, this style rule has been all but upgraded to a language </a:t>
            </a:r>
            <a:r>
              <a:rPr lang="en-US" dirty="0" smtClean="0">
                <a:solidFill>
                  <a:schemeClr val="tx1"/>
                </a:solidFill>
                <a:latin typeface="Andalus" panose="02020603050405020304" pitchFamily="18" charset="-78"/>
                <a:cs typeface="Andalus" panose="02020603050405020304" pitchFamily="18" charset="-78"/>
              </a:rPr>
              <a:t>rule</a:t>
            </a:r>
          </a:p>
          <a:p>
            <a:pPr lvl="1"/>
            <a:r>
              <a:rPr lang="en-US" dirty="0">
                <a:solidFill>
                  <a:schemeClr val="tx1"/>
                </a:solidFill>
                <a:latin typeface="Andalus" panose="02020603050405020304" pitchFamily="18" charset="-78"/>
                <a:cs typeface="Andalus" panose="02020603050405020304" pitchFamily="18" charset="-78"/>
              </a:rPr>
              <a:t>no need to declare them </a:t>
            </a:r>
            <a:r>
              <a:rPr lang="en-US" sz="1600" dirty="0" err="1">
                <a:solidFill>
                  <a:srgbClr val="00B0F0"/>
                </a:solidFill>
                <a:latin typeface="Lucida Bright" panose="02040602050505020304" pitchFamily="18" charset="0"/>
                <a:cs typeface="Andalus" panose="02020603050405020304" pitchFamily="18" charset="-78"/>
              </a:rPr>
              <a:t>noexcept</a:t>
            </a:r>
            <a:endParaRPr lang="en-US" dirty="0">
              <a:solidFill>
                <a:srgbClr val="00B0F0"/>
              </a:solidFill>
              <a:latin typeface="Lucida Bright" panose="02040602050505020304" pitchFamily="18" charset="0"/>
              <a:cs typeface="Andalus" panose="02020603050405020304" pitchFamily="18" charset="-78"/>
            </a:endParaRPr>
          </a:p>
          <a:p>
            <a:pPr lvl="1"/>
            <a:r>
              <a:rPr lang="en-US" dirty="0" smtClean="0">
                <a:solidFill>
                  <a:schemeClr val="tx1"/>
                </a:solidFill>
                <a:latin typeface="Andalus" panose="02020603050405020304" pitchFamily="18" charset="-78"/>
                <a:cs typeface="Andalus" panose="02020603050405020304" pitchFamily="18" charset="-78"/>
              </a:rPr>
              <a:t>the </a:t>
            </a:r>
            <a:r>
              <a:rPr lang="en-US" dirty="0">
                <a:solidFill>
                  <a:schemeClr val="tx1"/>
                </a:solidFill>
                <a:latin typeface="Andalus" panose="02020603050405020304" pitchFamily="18" charset="-78"/>
                <a:cs typeface="Andalus" panose="02020603050405020304" pitchFamily="18" charset="-78"/>
              </a:rPr>
              <a:t>only time a </a:t>
            </a:r>
            <a:r>
              <a:rPr lang="en-US" dirty="0" smtClean="0">
                <a:solidFill>
                  <a:schemeClr val="tx1"/>
                </a:solidFill>
                <a:latin typeface="Andalus" panose="02020603050405020304" pitchFamily="18" charset="-78"/>
                <a:cs typeface="Andalus" panose="02020603050405020304" pitchFamily="18" charset="-78"/>
              </a:rPr>
              <a:t>destructor is </a:t>
            </a:r>
            <a:r>
              <a:rPr lang="en-US" dirty="0">
                <a:solidFill>
                  <a:schemeClr val="tx1"/>
                </a:solidFill>
                <a:latin typeface="Andalus" panose="02020603050405020304" pitchFamily="18" charset="-78"/>
                <a:cs typeface="Andalus" panose="02020603050405020304" pitchFamily="18" charset="-78"/>
              </a:rPr>
              <a:t>not implicitly </a:t>
            </a:r>
            <a:r>
              <a:rPr lang="en-US" sz="1600" dirty="0" err="1">
                <a:solidFill>
                  <a:srgbClr val="00B0F0"/>
                </a:solidFill>
                <a:latin typeface="Lucida Bright" panose="02040602050505020304" pitchFamily="18" charset="0"/>
                <a:cs typeface="Andalus" panose="02020603050405020304" pitchFamily="18" charset="-78"/>
              </a:rPr>
              <a:t>noexcept</a:t>
            </a:r>
            <a:r>
              <a:rPr lang="en-US" dirty="0">
                <a:solidFill>
                  <a:schemeClr val="tx1"/>
                </a:solidFill>
                <a:latin typeface="Andalus" panose="02020603050405020304" pitchFamily="18" charset="-78"/>
                <a:cs typeface="Andalus" panose="02020603050405020304" pitchFamily="18" charset="-78"/>
              </a:rPr>
              <a:t> is when a data member of the class (including </a:t>
            </a:r>
            <a:r>
              <a:rPr lang="en-US" dirty="0" smtClean="0">
                <a:solidFill>
                  <a:schemeClr val="tx1"/>
                </a:solidFill>
                <a:latin typeface="Andalus" panose="02020603050405020304" pitchFamily="18" charset="-78"/>
                <a:cs typeface="Andalus" panose="02020603050405020304" pitchFamily="18" charset="-78"/>
              </a:rPr>
              <a:t>inherited members </a:t>
            </a:r>
            <a:r>
              <a:rPr lang="en-US" dirty="0">
                <a:solidFill>
                  <a:schemeClr val="tx1"/>
                </a:solidFill>
                <a:latin typeface="Andalus" panose="02020603050405020304" pitchFamily="18" charset="-78"/>
                <a:cs typeface="Andalus" panose="02020603050405020304" pitchFamily="18" charset="-78"/>
              </a:rPr>
              <a:t>and those contained inside other data members) is of a type that </a:t>
            </a:r>
            <a:r>
              <a:rPr lang="en-US" dirty="0" smtClean="0">
                <a:solidFill>
                  <a:schemeClr val="tx1"/>
                </a:solidFill>
                <a:latin typeface="Andalus" panose="02020603050405020304" pitchFamily="18" charset="-78"/>
                <a:cs typeface="Andalus" panose="02020603050405020304" pitchFamily="18" charset="-78"/>
              </a:rPr>
              <a:t>expressly states </a:t>
            </a:r>
            <a:r>
              <a:rPr lang="en-US" dirty="0">
                <a:solidFill>
                  <a:schemeClr val="tx1"/>
                </a:solidFill>
                <a:latin typeface="Andalus" panose="02020603050405020304" pitchFamily="18" charset="-78"/>
                <a:cs typeface="Andalus" panose="02020603050405020304" pitchFamily="18" charset="-78"/>
              </a:rPr>
              <a:t>that its destructor may emit exceptions (e.g., declares it “</a:t>
            </a:r>
            <a:r>
              <a:rPr lang="en-US" sz="1600" dirty="0" err="1">
                <a:solidFill>
                  <a:srgbClr val="00B0F0"/>
                </a:solidFill>
                <a:latin typeface="Lucida Bright" panose="02040602050505020304" pitchFamily="18" charset="0"/>
                <a:cs typeface="Andalus" panose="02020603050405020304" pitchFamily="18" charset="-78"/>
              </a:rPr>
              <a:t>noexcept</a:t>
            </a:r>
            <a:r>
              <a:rPr lang="en-US" sz="1600" dirty="0">
                <a:solidFill>
                  <a:srgbClr val="00B0F0"/>
                </a:solidFill>
                <a:latin typeface="Lucida Bright" panose="02040602050505020304" pitchFamily="18" charset="0"/>
                <a:cs typeface="Andalus" panose="02020603050405020304" pitchFamily="18" charset="-78"/>
              </a:rPr>
              <a:t>(false</a:t>
            </a:r>
            <a:r>
              <a:rPr lang="en-US" sz="1600" dirty="0" smtClean="0">
                <a:solidFill>
                  <a:srgbClr val="00B0F0"/>
                </a:solidFill>
                <a:latin typeface="Lucida Bright" panose="02040602050505020304" pitchFamily="18" charset="0"/>
                <a:cs typeface="Andalus" panose="02020603050405020304" pitchFamily="18" charset="-78"/>
              </a:rPr>
              <a:t>)</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s</a:t>
            </a:r>
            <a:r>
              <a:rPr lang="en-US" dirty="0" smtClean="0">
                <a:solidFill>
                  <a:schemeClr val="tx1"/>
                </a:solidFill>
                <a:latin typeface="Andalus" panose="02020603050405020304" pitchFamily="18" charset="-78"/>
                <a:cs typeface="Andalus" panose="02020603050405020304" pitchFamily="18" charset="-78"/>
              </a:rPr>
              <a:t>uch </a:t>
            </a:r>
            <a:r>
              <a:rPr lang="en-US" dirty="0">
                <a:solidFill>
                  <a:schemeClr val="tx1"/>
                </a:solidFill>
                <a:latin typeface="Andalus" panose="02020603050405020304" pitchFamily="18" charset="-78"/>
                <a:cs typeface="Andalus" panose="02020603050405020304" pitchFamily="18" charset="-78"/>
              </a:rPr>
              <a:t>destructors are </a:t>
            </a:r>
            <a:r>
              <a:rPr lang="en-US" dirty="0" smtClean="0">
                <a:solidFill>
                  <a:schemeClr val="tx1"/>
                </a:solidFill>
                <a:latin typeface="Andalus" panose="02020603050405020304" pitchFamily="18" charset="-78"/>
                <a:cs typeface="Andalus" panose="02020603050405020304" pitchFamily="18" charset="-78"/>
              </a:rPr>
              <a:t>uncommon and there </a:t>
            </a:r>
            <a:r>
              <a:rPr lang="en-US" dirty="0">
                <a:solidFill>
                  <a:schemeClr val="tx1"/>
                </a:solidFill>
                <a:latin typeface="Andalus" panose="02020603050405020304" pitchFamily="18" charset="-78"/>
                <a:cs typeface="Andalus" panose="02020603050405020304" pitchFamily="18" charset="-78"/>
              </a:rPr>
              <a:t>are none in the Standard </a:t>
            </a:r>
            <a:r>
              <a:rPr lang="en-US" dirty="0" smtClean="0">
                <a:solidFill>
                  <a:schemeClr val="tx1"/>
                </a:solidFill>
                <a:latin typeface="Andalus" panose="02020603050405020304" pitchFamily="18" charset="-78"/>
                <a:cs typeface="Andalus" panose="02020603050405020304" pitchFamily="18" charset="-78"/>
              </a:rPr>
              <a:t>Library</a:t>
            </a:r>
            <a:endParaRPr lang="en-US"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9849207"/>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799"/>
            <a:ext cx="8534400" cy="5880463"/>
          </a:xfrm>
        </p:spPr>
        <p:txBody>
          <a:bodyPr anchor="t">
            <a:normAutofit/>
          </a:bodyPr>
          <a:lstStyle/>
          <a:p>
            <a:r>
              <a:rPr lang="en-US" b="1" dirty="0" smtClean="0">
                <a:solidFill>
                  <a:schemeClr val="tx1"/>
                </a:solidFill>
                <a:latin typeface="Andalus" panose="02020603050405020304" pitchFamily="18" charset="-78"/>
                <a:cs typeface="Andalus" panose="02020603050405020304" pitchFamily="18" charset="-78"/>
              </a:rPr>
              <a:t>Wide Contract</a:t>
            </a:r>
            <a:r>
              <a:rPr lang="en-US" dirty="0" smtClean="0">
                <a:solidFill>
                  <a:schemeClr val="tx1"/>
                </a:solidFill>
                <a:latin typeface="Andalus" panose="02020603050405020304" pitchFamily="18" charset="-78"/>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functions have well-defined behavior for all possible </a:t>
            </a:r>
            <a:r>
              <a:rPr lang="en-US" dirty="0" smtClean="0">
                <a:solidFill>
                  <a:schemeClr val="tx1"/>
                </a:solidFill>
                <a:latin typeface="Andalus" panose="02020603050405020304" pitchFamily="18" charset="-78"/>
                <a:cs typeface="Andalus" panose="02020603050405020304" pitchFamily="18" charset="-78"/>
              </a:rPr>
              <a:t>inputs. In </a:t>
            </a:r>
            <a:r>
              <a:rPr lang="en-US" dirty="0">
                <a:solidFill>
                  <a:schemeClr val="tx1"/>
                </a:solidFill>
                <a:latin typeface="Andalus" panose="02020603050405020304" pitchFamily="18" charset="-78"/>
                <a:cs typeface="Andalus" panose="02020603050405020304" pitchFamily="18" charset="-78"/>
              </a:rPr>
              <a:t>other words, A function with a wide contract has no preconditions. Such a function may be called regardless of the state of the program, and it imposes no constraints on the arguments that callers pass it</a:t>
            </a:r>
            <a:r>
              <a:rPr lang="en-US" dirty="0" smtClean="0">
                <a:solidFill>
                  <a:schemeClr val="tx1"/>
                </a:solidFill>
                <a:latin typeface="Andalus" panose="02020603050405020304" pitchFamily="18" charset="-78"/>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Functions with wide contracts never exhibit undefined behavior.</a:t>
            </a:r>
            <a:endParaRPr lang="en-US" dirty="0" smtClean="0">
              <a:solidFill>
                <a:schemeClr val="tx1"/>
              </a:solidFill>
              <a:latin typeface="Andalus" panose="02020603050405020304" pitchFamily="18" charset="-78"/>
              <a:cs typeface="Andalus" panose="02020603050405020304" pitchFamily="18" charset="-78"/>
            </a:endParaRPr>
          </a:p>
          <a:p>
            <a:r>
              <a:rPr lang="en-US" b="1" dirty="0" smtClean="0">
                <a:solidFill>
                  <a:schemeClr val="tx1"/>
                </a:solidFill>
                <a:latin typeface="Andalus" panose="02020603050405020304" pitchFamily="18" charset="-78"/>
                <a:cs typeface="Andalus" panose="02020603050405020304" pitchFamily="18" charset="-78"/>
              </a:rPr>
              <a:t>Narrow Contracts </a:t>
            </a:r>
            <a:r>
              <a:rPr lang="en-US" dirty="0">
                <a:solidFill>
                  <a:schemeClr val="tx1"/>
                </a:solidFill>
                <a:latin typeface="Andalus" panose="02020603050405020304" pitchFamily="18" charset="-78"/>
                <a:cs typeface="Andalus" panose="02020603050405020304" pitchFamily="18" charset="-78"/>
              </a:rPr>
              <a:t>mean that the functions can only be called when certain preconditions are met. For such functions, if a </a:t>
            </a:r>
            <a:r>
              <a:rPr lang="en-US" dirty="0" smtClean="0">
                <a:solidFill>
                  <a:schemeClr val="tx1"/>
                </a:solidFill>
                <a:latin typeface="Andalus" panose="02020603050405020304" pitchFamily="18" charset="-78"/>
                <a:cs typeface="Andalus" panose="02020603050405020304" pitchFamily="18" charset="-78"/>
              </a:rPr>
              <a:t>precondition is </a:t>
            </a:r>
            <a:r>
              <a:rPr lang="en-US" dirty="0">
                <a:solidFill>
                  <a:schemeClr val="tx1"/>
                </a:solidFill>
                <a:latin typeface="Andalus" panose="02020603050405020304" pitchFamily="18" charset="-78"/>
                <a:cs typeface="Andalus" panose="02020603050405020304" pitchFamily="18" charset="-78"/>
              </a:rPr>
              <a:t>violated, results are undefined.</a:t>
            </a:r>
          </a:p>
          <a:p>
            <a:r>
              <a:rPr lang="en-US" dirty="0" smtClean="0">
                <a:solidFill>
                  <a:schemeClr val="tx1"/>
                </a:solidFill>
                <a:latin typeface="Andalus" panose="02020603050405020304" pitchFamily="18" charset="-78"/>
                <a:cs typeface="Andalus" panose="02020603050405020304" pitchFamily="18" charset="-78"/>
              </a:rPr>
              <a:t>Some examples:</a:t>
            </a:r>
          </a:p>
          <a:p>
            <a:pPr lvl="1"/>
            <a:r>
              <a:rPr lang="en-US" sz="1600" dirty="0" err="1">
                <a:solidFill>
                  <a:srgbClr val="00B0F0"/>
                </a:solidFill>
                <a:latin typeface="Lucida Bright" panose="02040602050505020304" pitchFamily="18" charset="0"/>
                <a:cs typeface="Andalus" panose="02020603050405020304" pitchFamily="18" charset="-78"/>
              </a:rPr>
              <a:t>std</a:t>
            </a:r>
            <a:r>
              <a:rPr lang="en-US" sz="1600" dirty="0">
                <a:solidFill>
                  <a:srgbClr val="00B0F0"/>
                </a:solidFill>
                <a:latin typeface="Lucida Bright" panose="02040602050505020304" pitchFamily="18" charset="0"/>
                <a:cs typeface="Andalus" panose="02020603050405020304" pitchFamily="18" charset="-78"/>
              </a:rPr>
              <a:t>::</a:t>
            </a:r>
            <a:r>
              <a:rPr lang="en-US" sz="1600" dirty="0" smtClean="0">
                <a:solidFill>
                  <a:srgbClr val="00B0F0"/>
                </a:solidFill>
                <a:latin typeface="Lucida Bright" panose="02040602050505020304" pitchFamily="18" charset="0"/>
                <a:cs typeface="Andalus" panose="02020603050405020304" pitchFamily="18" charset="-78"/>
              </a:rPr>
              <a:t>vector&lt;</a:t>
            </a:r>
            <a:r>
              <a:rPr lang="en-US" sz="1600" dirty="0" err="1" smtClean="0">
                <a:solidFill>
                  <a:srgbClr val="00B0F0"/>
                </a:solidFill>
                <a:latin typeface="Lucida Bright" panose="02040602050505020304" pitchFamily="18" charset="0"/>
                <a:cs typeface="Andalus" panose="02020603050405020304" pitchFamily="18" charset="-78"/>
              </a:rPr>
              <a:t>int</a:t>
            </a:r>
            <a:r>
              <a:rPr lang="en-US" sz="1600" dirty="0" smtClean="0">
                <a:solidFill>
                  <a:srgbClr val="00B0F0"/>
                </a:solidFill>
                <a:latin typeface="Lucida Bright" panose="02040602050505020304" pitchFamily="18" charset="0"/>
                <a:cs typeface="Andalus" panose="02020603050405020304" pitchFamily="18" charset="-78"/>
              </a:rPr>
              <a:t>&gt;</a:t>
            </a:r>
            <a:r>
              <a:rPr lang="en-US" dirty="0" smtClean="0">
                <a:solidFill>
                  <a:schemeClr val="tx1"/>
                </a:solidFill>
                <a:latin typeface="Andalus" panose="02020603050405020304" pitchFamily="18" charset="-78"/>
                <a:cs typeface="Andalus" panose="02020603050405020304" pitchFamily="18" charset="-78"/>
              </a:rPr>
              <a:t>’s </a:t>
            </a:r>
            <a:r>
              <a:rPr lang="en-US" sz="1600" dirty="0">
                <a:solidFill>
                  <a:srgbClr val="00B0F0"/>
                </a:solidFill>
                <a:latin typeface="Lucida Bright" panose="02040602050505020304" pitchFamily="18" charset="0"/>
                <a:cs typeface="Andalus" panose="02020603050405020304" pitchFamily="18" charset="-78"/>
              </a:rPr>
              <a:t>.size()</a:t>
            </a:r>
            <a:r>
              <a:rPr lang="en-US" dirty="0">
                <a:solidFill>
                  <a:schemeClr val="tx1"/>
                </a:solidFill>
                <a:latin typeface="Andalus" panose="02020603050405020304" pitchFamily="18" charset="-78"/>
                <a:cs typeface="Andalus" panose="02020603050405020304" pitchFamily="18" charset="-78"/>
              </a:rPr>
              <a:t> member function has a wide contract because it can be called on any instance of a </a:t>
            </a:r>
            <a:r>
              <a:rPr lang="en-US" dirty="0" smtClean="0">
                <a:solidFill>
                  <a:schemeClr val="tx1"/>
                </a:solidFill>
                <a:latin typeface="Andalus" panose="02020603050405020304" pitchFamily="18" charset="-78"/>
                <a:cs typeface="Andalus" panose="02020603050405020304" pitchFamily="18" charset="-78"/>
              </a:rPr>
              <a:t>vector</a:t>
            </a:r>
          </a:p>
          <a:p>
            <a:pPr lvl="1"/>
            <a:r>
              <a:rPr lang="en-US" dirty="0">
                <a:solidFill>
                  <a:schemeClr val="tx1"/>
                </a:solidFill>
                <a:latin typeface="Andalus" panose="02020603050405020304" pitchFamily="18" charset="-78"/>
                <a:cs typeface="Andalus" panose="02020603050405020304" pitchFamily="18" charset="-78"/>
              </a:rPr>
              <a:t>The </a:t>
            </a:r>
            <a:r>
              <a:rPr lang="en-US" sz="1600" dirty="0">
                <a:solidFill>
                  <a:srgbClr val="00B0F0"/>
                </a:solidFill>
                <a:latin typeface="Lucida Bright" panose="02040602050505020304" pitchFamily="18" charset="0"/>
                <a:cs typeface="Andalus" panose="02020603050405020304" pitchFamily="18" charset="-78"/>
              </a:rPr>
              <a:t>operator[](</a:t>
            </a:r>
            <a:r>
              <a:rPr lang="en-US" sz="1600" dirty="0" err="1">
                <a:solidFill>
                  <a:srgbClr val="00B0F0"/>
                </a:solidFill>
                <a:latin typeface="Lucida Bright" panose="02040602050505020304" pitchFamily="18" charset="0"/>
                <a:cs typeface="Andalus" panose="02020603050405020304" pitchFamily="18" charset="-78"/>
              </a:rPr>
              <a:t>size_t</a:t>
            </a:r>
            <a:r>
              <a:rPr lang="en-US" sz="1600" dirty="0">
                <a:solidFill>
                  <a:srgbClr val="00B0F0"/>
                </a:solidFill>
                <a:latin typeface="Lucida Bright" panose="02040602050505020304" pitchFamily="18" charset="0"/>
                <a:cs typeface="Andalus" panose="02020603050405020304" pitchFamily="18" charset="-78"/>
              </a:rPr>
              <a:t> index)</a:t>
            </a:r>
            <a:r>
              <a:rPr lang="en-US" dirty="0">
                <a:solidFill>
                  <a:schemeClr val="tx1"/>
                </a:solidFill>
                <a:latin typeface="Andalus" panose="02020603050405020304" pitchFamily="18" charset="-78"/>
                <a:cs typeface="Andalus" panose="02020603050405020304" pitchFamily="18" charset="-78"/>
              </a:rPr>
              <a:t> (as in </a:t>
            </a:r>
            <a:r>
              <a:rPr lang="en-US" sz="1600" dirty="0" err="1">
                <a:solidFill>
                  <a:srgbClr val="00B0F0"/>
                </a:solidFill>
                <a:latin typeface="Lucida Bright" panose="02040602050505020304" pitchFamily="18" charset="0"/>
                <a:cs typeface="Andalus" panose="02020603050405020304" pitchFamily="18" charset="-78"/>
              </a:rPr>
              <a:t>int</a:t>
            </a:r>
            <a:r>
              <a:rPr lang="en-US" sz="1600" dirty="0">
                <a:solidFill>
                  <a:srgbClr val="00B0F0"/>
                </a:solidFill>
                <a:latin typeface="Lucida Bright" panose="02040602050505020304" pitchFamily="18" charset="0"/>
                <a:cs typeface="Andalus" panose="02020603050405020304" pitchFamily="18" charset="-78"/>
              </a:rPr>
              <a:t> x = v[10]</a:t>
            </a:r>
            <a:r>
              <a:rPr lang="en-US" dirty="0">
                <a:solidFill>
                  <a:schemeClr val="tx1"/>
                </a:solidFill>
                <a:latin typeface="Andalus" panose="02020603050405020304" pitchFamily="18" charset="-78"/>
                <a:cs typeface="Andalus" panose="02020603050405020304" pitchFamily="18" charset="-78"/>
              </a:rPr>
              <a:t>) has a narrow contract, because it can only be called with a parameter that is less than </a:t>
            </a:r>
            <a:r>
              <a:rPr lang="en-US" sz="1600" dirty="0">
                <a:solidFill>
                  <a:srgbClr val="00B0F0"/>
                </a:solidFill>
                <a:latin typeface="Lucida Bright" panose="02040602050505020304" pitchFamily="18" charset="0"/>
                <a:cs typeface="Andalus" panose="02020603050405020304" pitchFamily="18" charset="-78"/>
              </a:rPr>
              <a:t>.size</a:t>
            </a:r>
            <a:r>
              <a:rPr lang="en-US" sz="1600" dirty="0" smtClean="0">
                <a:solidFill>
                  <a:srgbClr val="00B0F0"/>
                </a:solidFill>
                <a:latin typeface="Lucida Bright" panose="02040602050505020304" pitchFamily="18" charset="0"/>
                <a:cs typeface="Andalus" panose="02020603050405020304" pitchFamily="18" charset="-78"/>
              </a:rPr>
              <a:t>()</a:t>
            </a:r>
            <a:r>
              <a:rPr lang="en-US" sz="1600" dirty="0" smtClean="0">
                <a:solidFill>
                  <a:schemeClr val="tx1"/>
                </a:solidFill>
                <a:latin typeface="Andalus" panose="02020603050405020304" pitchFamily="18" charset="-78"/>
                <a:cs typeface="Andalus" panose="02020603050405020304" pitchFamily="18" charset="-78"/>
              </a:rPr>
              <a:t>,</a:t>
            </a:r>
            <a:r>
              <a:rPr lang="en-US" sz="1600" dirty="0" smtClean="0"/>
              <a:t> </a:t>
            </a:r>
            <a:r>
              <a:rPr lang="en-US" dirty="0" smtClean="0">
                <a:solidFill>
                  <a:schemeClr val="tx1"/>
                </a:solidFill>
                <a:latin typeface="Andalus" panose="02020603050405020304" pitchFamily="18" charset="-78"/>
                <a:cs typeface="Andalus" panose="02020603050405020304" pitchFamily="18" charset="-78"/>
              </a:rPr>
              <a:t>otherwise </a:t>
            </a:r>
            <a:r>
              <a:rPr lang="en-US" dirty="0">
                <a:solidFill>
                  <a:schemeClr val="tx1"/>
                </a:solidFill>
                <a:latin typeface="Andalus" panose="02020603050405020304" pitchFamily="18" charset="-78"/>
                <a:cs typeface="Andalus" panose="02020603050405020304" pitchFamily="18" charset="-78"/>
              </a:rPr>
              <a:t>it is undefined</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The </a:t>
            </a:r>
            <a:r>
              <a:rPr lang="en-US" sz="1600" b="1" dirty="0">
                <a:latin typeface="Lucida Bright" panose="02040602050505020304" pitchFamily="18" charset="0"/>
                <a:cs typeface="Andalus" panose="02020603050405020304" pitchFamily="18" charset="-78"/>
              </a:rPr>
              <a:t>.at(</a:t>
            </a:r>
            <a:r>
              <a:rPr lang="en-US" sz="1600" b="1" dirty="0" err="1">
                <a:latin typeface="Lucida Bright" panose="02040602050505020304" pitchFamily="18" charset="0"/>
                <a:cs typeface="Andalus" panose="02020603050405020304" pitchFamily="18" charset="-78"/>
              </a:rPr>
              <a:t>size_t</a:t>
            </a:r>
            <a:r>
              <a:rPr lang="en-US" sz="1600" b="1" dirty="0">
                <a:latin typeface="Lucida Bright" panose="02040602050505020304" pitchFamily="18" charset="0"/>
                <a:cs typeface="Andalus" panose="02020603050405020304" pitchFamily="18" charset="-78"/>
              </a:rPr>
              <a:t> </a:t>
            </a:r>
            <a:r>
              <a:rPr lang="en-US" sz="1600" b="1" dirty="0" err="1">
                <a:latin typeface="Lucida Bright" panose="02040602050505020304" pitchFamily="18" charset="0"/>
                <a:cs typeface="Andalus" panose="02020603050405020304" pitchFamily="18" charset="-78"/>
              </a:rPr>
              <a:t>i</a:t>
            </a:r>
            <a:r>
              <a:rPr lang="en-US" sz="1600" b="1" dirty="0">
                <a:latin typeface="Lucida Bright" panose="02040602050505020304" pitchFamily="18" charset="0"/>
                <a:cs typeface="Andalus" panose="02020603050405020304" pitchFamily="18" charset="-78"/>
              </a:rPr>
              <a:t>)</a:t>
            </a:r>
            <a:r>
              <a:rPr lang="en-US" dirty="0">
                <a:latin typeface="Andalus" panose="02020603050405020304" pitchFamily="18" charset="-78"/>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member function (as in </a:t>
            </a:r>
            <a:r>
              <a:rPr lang="en-US" sz="1600" dirty="0" err="1">
                <a:latin typeface="Lucida Bright" panose="02040602050505020304" pitchFamily="18" charset="0"/>
                <a:cs typeface="Andalus" panose="02020603050405020304" pitchFamily="18" charset="-78"/>
              </a:rPr>
              <a:t>int</a:t>
            </a:r>
            <a:r>
              <a:rPr lang="en-US" sz="1600" dirty="0">
                <a:latin typeface="Lucida Bright" panose="02040602050505020304" pitchFamily="18" charset="0"/>
                <a:cs typeface="Andalus" panose="02020603050405020304" pitchFamily="18" charset="-78"/>
              </a:rPr>
              <a:t> y = v.at(10)</a:t>
            </a:r>
            <a:r>
              <a:rPr lang="en-US" dirty="0">
                <a:solidFill>
                  <a:schemeClr val="tx1"/>
                </a:solidFill>
                <a:latin typeface="Andalus" panose="02020603050405020304" pitchFamily="18" charset="-78"/>
                <a:cs typeface="Andalus" panose="02020603050405020304" pitchFamily="18" charset="-78"/>
              </a:rPr>
              <a:t>) however has a wide contract, because it is specified to throw an exception when the index is out of range.</a:t>
            </a:r>
          </a:p>
          <a:p>
            <a:pPr lvl="1"/>
            <a:endParaRPr lang="en-US"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73887517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799"/>
            <a:ext cx="8534400" cy="6063343"/>
          </a:xfrm>
        </p:spPr>
        <p:txBody>
          <a:bodyPr anchor="t">
            <a:normAutofit/>
          </a:bodyPr>
          <a:lstStyle/>
          <a:p>
            <a:r>
              <a:rPr lang="en-US" b="1" dirty="0" smtClean="0">
                <a:solidFill>
                  <a:schemeClr val="tx1"/>
                </a:solidFill>
                <a:latin typeface="Andalus" panose="02020603050405020304" pitchFamily="18" charset="-78"/>
                <a:cs typeface="Andalus" panose="02020603050405020304" pitchFamily="18" charset="-78"/>
              </a:rPr>
              <a:t>Wide Contracts:</a:t>
            </a:r>
          </a:p>
          <a:p>
            <a:pPr lvl="1"/>
            <a:r>
              <a:rPr lang="en-US" dirty="0" smtClean="0">
                <a:solidFill>
                  <a:schemeClr val="tx1"/>
                </a:solidFill>
                <a:latin typeface="Andalus" panose="02020603050405020304" pitchFamily="18" charset="-78"/>
                <a:cs typeface="Andalus" panose="02020603050405020304" pitchFamily="18" charset="-78"/>
              </a:rPr>
              <a:t>If you’re writing a function with a wide contract and you know it won’t emit exceptions, declare I</a:t>
            </a:r>
            <a:r>
              <a:rPr lang="en-US" dirty="0">
                <a:solidFill>
                  <a:schemeClr val="tx1"/>
                </a:solidFill>
                <a:latin typeface="Andalus" panose="02020603050405020304" pitchFamily="18" charset="-78"/>
                <a:cs typeface="Andalus" panose="02020603050405020304" pitchFamily="18" charset="-78"/>
              </a:rPr>
              <a:t>t </a:t>
            </a:r>
            <a:r>
              <a:rPr lang="en-US" sz="1600" dirty="0" err="1" smtClean="0">
                <a:latin typeface="Lucida Bright" panose="02040602050505020304" pitchFamily="18" charset="0"/>
                <a:cs typeface="Andalus" panose="02020603050405020304" pitchFamily="18" charset="-78"/>
              </a:rPr>
              <a:t>noexcept</a:t>
            </a:r>
            <a:endParaRPr lang="en-US" dirty="0" smtClean="0">
              <a:solidFill>
                <a:schemeClr val="tx1"/>
              </a:solidFill>
              <a:latin typeface="Andalus" panose="02020603050405020304" pitchFamily="18" charset="-78"/>
              <a:cs typeface="Andalus" panose="02020603050405020304" pitchFamily="18" charset="-78"/>
            </a:endParaRPr>
          </a:p>
          <a:p>
            <a:r>
              <a:rPr lang="en-US" b="1" dirty="0" smtClean="0">
                <a:solidFill>
                  <a:schemeClr val="tx1"/>
                </a:solidFill>
                <a:latin typeface="Andalus" panose="02020603050405020304" pitchFamily="18" charset="-78"/>
                <a:cs typeface="Andalus" panose="02020603050405020304" pitchFamily="18" charset="-78"/>
              </a:rPr>
              <a:t>Narrow Contracts:</a:t>
            </a:r>
          </a:p>
          <a:p>
            <a:pPr lvl="1"/>
            <a:r>
              <a:rPr lang="en-US" dirty="0">
                <a:solidFill>
                  <a:schemeClr val="tx1"/>
                </a:solidFill>
                <a:latin typeface="Andalus" panose="02020603050405020304" pitchFamily="18" charset="-78"/>
                <a:cs typeface="Andalus" panose="02020603050405020304" pitchFamily="18" charset="-78"/>
              </a:rPr>
              <a:t>suppose you’re writing a function </a:t>
            </a:r>
            <a:r>
              <a:rPr lang="en-US" sz="1600" dirty="0">
                <a:latin typeface="Lucida Bright" panose="02040602050505020304" pitchFamily="18" charset="0"/>
                <a:cs typeface="Andalus" panose="02020603050405020304" pitchFamily="18" charset="-78"/>
              </a:rPr>
              <a:t>f</a:t>
            </a:r>
            <a:r>
              <a:rPr lang="en-US" dirty="0">
                <a:solidFill>
                  <a:schemeClr val="tx1"/>
                </a:solidFill>
                <a:latin typeface="Andalus" panose="02020603050405020304" pitchFamily="18" charset="-78"/>
                <a:cs typeface="Andalus" panose="02020603050405020304" pitchFamily="18" charset="-78"/>
              </a:rPr>
              <a:t> taking a </a:t>
            </a:r>
            <a:r>
              <a:rPr lang="en-US" sz="1600" dirty="0" err="1">
                <a:latin typeface="Lucida Bright" panose="02040602050505020304" pitchFamily="18" charset="0"/>
                <a:cs typeface="Andalus" panose="02020603050405020304" pitchFamily="18" charset="-78"/>
              </a:rPr>
              <a:t>std</a:t>
            </a:r>
            <a:r>
              <a:rPr lang="en-US" sz="1600" dirty="0">
                <a:latin typeface="Lucida Bright" panose="02040602050505020304" pitchFamily="18" charset="0"/>
                <a:cs typeface="Andalus" panose="02020603050405020304" pitchFamily="18" charset="-78"/>
              </a:rPr>
              <a:t>::string</a:t>
            </a:r>
            <a:r>
              <a:rPr lang="en-US" dirty="0">
                <a:solidFill>
                  <a:schemeClr val="tx1"/>
                </a:solidFill>
                <a:latin typeface="Andalus" panose="02020603050405020304" pitchFamily="18" charset="-78"/>
                <a:cs typeface="Andalus" panose="02020603050405020304" pitchFamily="18" charset="-78"/>
              </a:rPr>
              <a:t> parameter, and suppose </a:t>
            </a:r>
            <a:r>
              <a:rPr lang="en-US" sz="1600" dirty="0">
                <a:latin typeface="Lucida Bright" panose="02040602050505020304" pitchFamily="18" charset="0"/>
                <a:cs typeface="Andalus" panose="02020603050405020304" pitchFamily="18" charset="-78"/>
              </a:rPr>
              <a:t>f</a:t>
            </a:r>
            <a:r>
              <a:rPr lang="en-US" dirty="0">
                <a:solidFill>
                  <a:schemeClr val="tx1"/>
                </a:solidFill>
                <a:latin typeface="Andalus" panose="02020603050405020304" pitchFamily="18" charset="-78"/>
                <a:cs typeface="Andalus" panose="02020603050405020304" pitchFamily="18" charset="-78"/>
              </a:rPr>
              <a:t>’s natural </a:t>
            </a:r>
            <a:r>
              <a:rPr lang="en-US" dirty="0" smtClean="0">
                <a:solidFill>
                  <a:schemeClr val="tx1"/>
                </a:solidFill>
                <a:latin typeface="Andalus" panose="02020603050405020304" pitchFamily="18" charset="-78"/>
                <a:cs typeface="Andalus" panose="02020603050405020304" pitchFamily="18" charset="-78"/>
              </a:rPr>
              <a:t>implementation never </a:t>
            </a:r>
            <a:r>
              <a:rPr lang="en-US" dirty="0">
                <a:solidFill>
                  <a:schemeClr val="tx1"/>
                </a:solidFill>
                <a:latin typeface="Andalus" panose="02020603050405020304" pitchFamily="18" charset="-78"/>
                <a:cs typeface="Andalus" panose="02020603050405020304" pitchFamily="18" charset="-78"/>
              </a:rPr>
              <a:t>yields an exception. That suggests that </a:t>
            </a:r>
            <a:r>
              <a:rPr lang="en-US" sz="1600" dirty="0">
                <a:latin typeface="Lucida Bright" panose="02040602050505020304" pitchFamily="18" charset="0"/>
                <a:cs typeface="Andalus" panose="02020603050405020304" pitchFamily="18" charset="-78"/>
              </a:rPr>
              <a:t>f</a:t>
            </a:r>
            <a:r>
              <a:rPr lang="en-US" dirty="0">
                <a:solidFill>
                  <a:schemeClr val="tx1"/>
                </a:solidFill>
                <a:latin typeface="Andalus" panose="02020603050405020304" pitchFamily="18" charset="-78"/>
                <a:cs typeface="Andalus" panose="02020603050405020304" pitchFamily="18" charset="-78"/>
              </a:rPr>
              <a:t> should be declared </a:t>
            </a:r>
            <a:r>
              <a:rPr lang="en-US" sz="1600" dirty="0" err="1">
                <a:latin typeface="Lucida Bright" panose="02040602050505020304" pitchFamily="18" charset="0"/>
                <a:cs typeface="Andalus" panose="02020603050405020304" pitchFamily="18" charset="-78"/>
              </a:rPr>
              <a:t>noexcept</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suppose that </a:t>
            </a:r>
            <a:r>
              <a:rPr lang="en-US" sz="1600" dirty="0">
                <a:latin typeface="Lucida Bright" panose="02040602050505020304" pitchFamily="18" charset="0"/>
                <a:cs typeface="Andalus" panose="02020603050405020304" pitchFamily="18" charset="-78"/>
              </a:rPr>
              <a:t>f</a:t>
            </a:r>
            <a:r>
              <a:rPr lang="en-US" dirty="0">
                <a:solidFill>
                  <a:schemeClr val="tx1"/>
                </a:solidFill>
                <a:latin typeface="Andalus" panose="02020603050405020304" pitchFamily="18" charset="-78"/>
                <a:cs typeface="Andalus" panose="02020603050405020304" pitchFamily="18" charset="-78"/>
              </a:rPr>
              <a:t> has a precondition: the length of its </a:t>
            </a:r>
            <a:r>
              <a:rPr lang="en-US" sz="1600" dirty="0" err="1">
                <a:latin typeface="Lucida Bright" panose="02040602050505020304" pitchFamily="18" charset="0"/>
                <a:cs typeface="Andalus" panose="02020603050405020304" pitchFamily="18" charset="-78"/>
              </a:rPr>
              <a:t>std</a:t>
            </a:r>
            <a:r>
              <a:rPr lang="en-US" sz="1600" dirty="0">
                <a:latin typeface="Lucida Bright" panose="02040602050505020304" pitchFamily="18" charset="0"/>
                <a:cs typeface="Andalus" panose="02020603050405020304" pitchFamily="18" charset="-78"/>
              </a:rPr>
              <a:t>::string</a:t>
            </a:r>
            <a:r>
              <a:rPr lang="en-US" dirty="0">
                <a:solidFill>
                  <a:schemeClr val="tx1"/>
                </a:solidFill>
                <a:latin typeface="Andalus" panose="02020603050405020304" pitchFamily="18" charset="-78"/>
                <a:cs typeface="Andalus" panose="02020603050405020304" pitchFamily="18" charset="-78"/>
              </a:rPr>
              <a:t> </a:t>
            </a:r>
            <a:r>
              <a:rPr lang="en-US" dirty="0" smtClean="0">
                <a:solidFill>
                  <a:schemeClr val="tx1"/>
                </a:solidFill>
                <a:latin typeface="Andalus" panose="02020603050405020304" pitchFamily="18" charset="-78"/>
                <a:cs typeface="Andalus" panose="02020603050405020304" pitchFamily="18" charset="-78"/>
              </a:rPr>
              <a:t>parameter doesn’t </a:t>
            </a:r>
            <a:r>
              <a:rPr lang="en-US" dirty="0">
                <a:solidFill>
                  <a:schemeClr val="tx1"/>
                </a:solidFill>
                <a:latin typeface="Andalus" panose="02020603050405020304" pitchFamily="18" charset="-78"/>
                <a:cs typeface="Andalus" panose="02020603050405020304" pitchFamily="18" charset="-78"/>
              </a:rPr>
              <a:t>exceed 32 characters. declaring </a:t>
            </a:r>
            <a:r>
              <a:rPr lang="en-US" sz="1600" dirty="0">
                <a:latin typeface="Lucida Bright" panose="02040602050505020304" pitchFamily="18" charset="0"/>
                <a:cs typeface="Andalus" panose="02020603050405020304" pitchFamily="18" charset="-78"/>
              </a:rPr>
              <a:t>f </a:t>
            </a:r>
            <a:r>
              <a:rPr lang="en-US" sz="1600" dirty="0" err="1">
                <a:latin typeface="Lucida Bright" panose="02040602050505020304" pitchFamily="18" charset="0"/>
                <a:cs typeface="Andalus" panose="02020603050405020304" pitchFamily="18" charset="-78"/>
              </a:rPr>
              <a:t>noexcept</a:t>
            </a:r>
            <a:r>
              <a:rPr lang="en-US" sz="1600" dirty="0">
                <a:latin typeface="Lucida Bright" panose="02040602050505020304" pitchFamily="18" charset="0"/>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seems </a:t>
            </a:r>
            <a:r>
              <a:rPr lang="en-US" dirty="0" smtClean="0">
                <a:solidFill>
                  <a:schemeClr val="tx1"/>
                </a:solidFill>
                <a:latin typeface="Andalus" panose="02020603050405020304" pitchFamily="18" charset="-78"/>
                <a:cs typeface="Andalus" panose="02020603050405020304" pitchFamily="18" charset="-78"/>
              </a:rPr>
              <a:t>appropriate </a:t>
            </a:r>
            <a:r>
              <a:rPr lang="en-US" dirty="0" smtClean="0">
                <a:solidFill>
                  <a:schemeClr val="tx1"/>
                </a:solidFill>
                <a:latin typeface="Andalus" panose="02020603050405020304" pitchFamily="18" charset="-78"/>
                <a:cs typeface="Andalus" panose="02020603050405020304" pitchFamily="18" charset="-78"/>
                <a:sym typeface="Wingdings" panose="05000000000000000000" pitchFamily="2" charset="2"/>
              </a:rPr>
              <a:t></a:t>
            </a:r>
            <a:r>
              <a:rPr lang="en-US" dirty="0" smtClean="0">
                <a:solidFill>
                  <a:schemeClr val="tx1"/>
                </a:solidFill>
                <a:latin typeface="Andalus" panose="02020603050405020304" pitchFamily="18" charset="-78"/>
                <a:cs typeface="Andalus" panose="02020603050405020304" pitchFamily="18" charset="-78"/>
              </a:rPr>
              <a:t> </a:t>
            </a:r>
          </a:p>
          <a:p>
            <a:pPr lvl="1"/>
            <a:endParaRPr lang="en-US" dirty="0">
              <a:solidFill>
                <a:schemeClr val="tx1"/>
              </a:solidFill>
              <a:latin typeface="Andalus" panose="02020603050405020304" pitchFamily="18" charset="-78"/>
              <a:cs typeface="Andalus" panose="02020603050405020304" pitchFamily="18" charset="-78"/>
            </a:endParaRPr>
          </a:p>
          <a:p>
            <a:pPr lvl="1"/>
            <a:endParaRPr lang="en-US" dirty="0" smtClean="0">
              <a:solidFill>
                <a:schemeClr val="tx1"/>
              </a:solidFill>
              <a:latin typeface="Andalus" panose="02020603050405020304" pitchFamily="18" charset="-78"/>
              <a:cs typeface="Andalus" panose="02020603050405020304" pitchFamily="18" charset="-78"/>
            </a:endParaRPr>
          </a:p>
          <a:p>
            <a:pPr lvl="1"/>
            <a:endParaRPr lang="en-US" dirty="0">
              <a:solidFill>
                <a:schemeClr val="tx1"/>
              </a:solidFill>
              <a:latin typeface="Andalus" panose="02020603050405020304" pitchFamily="18" charset="-78"/>
              <a:cs typeface="Andalus" panose="02020603050405020304" pitchFamily="18" charset="-78"/>
            </a:endParaRPr>
          </a:p>
          <a:p>
            <a:r>
              <a:rPr lang="en-US" b="1" dirty="0">
                <a:solidFill>
                  <a:schemeClr val="tx1"/>
                </a:solidFill>
                <a:latin typeface="Andalus" panose="02020603050405020304" pitchFamily="18" charset="-78"/>
                <a:cs typeface="Andalus" panose="02020603050405020304" pitchFamily="18" charset="-78"/>
              </a:rPr>
              <a:t>Note:</a:t>
            </a:r>
            <a:r>
              <a:rPr lang="en-US" dirty="0">
                <a:solidFill>
                  <a:schemeClr val="tx1"/>
                </a:solidFill>
                <a:latin typeface="Andalus" panose="02020603050405020304" pitchFamily="18" charset="-78"/>
                <a:cs typeface="Andalus" panose="02020603050405020304" pitchFamily="18" charset="-78"/>
              </a:rPr>
              <a:t> </a:t>
            </a:r>
            <a:r>
              <a:rPr lang="en-US" sz="1800" dirty="0">
                <a:latin typeface="Lucida Bright" panose="02040602050505020304" pitchFamily="18" charset="0"/>
                <a:cs typeface="Andalus" panose="02020603050405020304" pitchFamily="18" charset="-78"/>
              </a:rPr>
              <a:t>f</a:t>
            </a:r>
            <a:r>
              <a:rPr lang="en-US" dirty="0">
                <a:solidFill>
                  <a:schemeClr val="tx1"/>
                </a:solidFill>
                <a:latin typeface="Andalus" panose="02020603050405020304" pitchFamily="18" charset="-78"/>
                <a:cs typeface="Andalus" panose="02020603050405020304" pitchFamily="18" charset="-78"/>
              </a:rPr>
              <a:t> is under no </a:t>
            </a:r>
            <a:r>
              <a:rPr lang="en-US" dirty="0" smtClean="0">
                <a:solidFill>
                  <a:schemeClr val="tx1"/>
                </a:solidFill>
                <a:latin typeface="Andalus" panose="02020603050405020304" pitchFamily="18" charset="-78"/>
                <a:cs typeface="Andalus" panose="02020603050405020304" pitchFamily="18" charset="-78"/>
              </a:rPr>
              <a:t>obligation (but could </a:t>
            </a:r>
            <a:r>
              <a:rPr lang="en-US" dirty="0">
                <a:solidFill>
                  <a:schemeClr val="tx1"/>
                </a:solidFill>
                <a:latin typeface="Andalus" panose="02020603050405020304" pitchFamily="18" charset="-78"/>
                <a:cs typeface="Andalus" panose="02020603050405020304" pitchFamily="18" charset="-78"/>
              </a:rPr>
              <a:t>be useful e.g., during system </a:t>
            </a:r>
            <a:r>
              <a:rPr lang="en-US" dirty="0" smtClean="0">
                <a:solidFill>
                  <a:schemeClr val="tx1"/>
                </a:solidFill>
                <a:latin typeface="Andalus" panose="02020603050405020304" pitchFamily="18" charset="-78"/>
                <a:cs typeface="Andalus" panose="02020603050405020304" pitchFamily="18" charset="-78"/>
              </a:rPr>
              <a:t>testing) </a:t>
            </a:r>
            <a:r>
              <a:rPr lang="en-US" dirty="0">
                <a:solidFill>
                  <a:schemeClr val="tx1"/>
                </a:solidFill>
                <a:latin typeface="Andalus" panose="02020603050405020304" pitchFamily="18" charset="-78"/>
                <a:cs typeface="Andalus" panose="02020603050405020304" pitchFamily="18" charset="-78"/>
              </a:rPr>
              <a:t>to check this </a:t>
            </a:r>
            <a:r>
              <a:rPr lang="en-US" dirty="0" smtClean="0">
                <a:solidFill>
                  <a:schemeClr val="tx1"/>
                </a:solidFill>
                <a:latin typeface="Andalus" panose="02020603050405020304" pitchFamily="18" charset="-78"/>
                <a:cs typeface="Andalus" panose="02020603050405020304" pitchFamily="18" charset="-78"/>
              </a:rPr>
              <a:t>precondition, because </a:t>
            </a:r>
            <a:r>
              <a:rPr lang="en-US" dirty="0">
                <a:solidFill>
                  <a:schemeClr val="tx1"/>
                </a:solidFill>
                <a:latin typeface="Andalus" panose="02020603050405020304" pitchFamily="18" charset="-78"/>
                <a:cs typeface="Andalus" panose="02020603050405020304" pitchFamily="18" charset="-78"/>
              </a:rPr>
              <a:t>functions may assume that their preconditions are satisfied. (</a:t>
            </a:r>
            <a:r>
              <a:rPr lang="en-US" dirty="0" smtClean="0">
                <a:solidFill>
                  <a:schemeClr val="tx1"/>
                </a:solidFill>
                <a:latin typeface="Andalus" panose="02020603050405020304" pitchFamily="18" charset="-78"/>
                <a:cs typeface="Andalus" panose="02020603050405020304" pitchFamily="18" charset="-78"/>
              </a:rPr>
              <a:t>Callers are </a:t>
            </a:r>
            <a:r>
              <a:rPr lang="en-US" dirty="0">
                <a:solidFill>
                  <a:schemeClr val="tx1"/>
                </a:solidFill>
                <a:latin typeface="Andalus" panose="02020603050405020304" pitchFamily="18" charset="-78"/>
                <a:cs typeface="Andalus" panose="02020603050405020304" pitchFamily="18" charset="-78"/>
              </a:rPr>
              <a:t>responsible for ensuring that such assumptions are valid.)</a:t>
            </a:r>
            <a:endParaRPr lang="en-US" dirty="0" smtClean="0">
              <a:solidFill>
                <a:schemeClr val="tx1"/>
              </a:solidFill>
              <a:latin typeface="Andalus" panose="02020603050405020304" pitchFamily="18" charset="-78"/>
              <a:cs typeface="Andalus" panose="02020603050405020304" pitchFamily="18" charset="-78"/>
            </a:endParaRPr>
          </a:p>
        </p:txBody>
      </p:sp>
      <p:pic>
        <p:nvPicPr>
          <p:cNvPr id="2" name="Picture 1"/>
          <p:cNvPicPr>
            <a:picLocks noChangeAspect="1"/>
          </p:cNvPicPr>
          <p:nvPr/>
        </p:nvPicPr>
        <p:blipFill>
          <a:blip r:embed="rId2"/>
          <a:stretch>
            <a:fillRect/>
          </a:stretch>
        </p:blipFill>
        <p:spPr>
          <a:xfrm>
            <a:off x="858837" y="4107876"/>
            <a:ext cx="8185150" cy="731504"/>
          </a:xfrm>
          <a:prstGeom prst="rect">
            <a:avLst/>
          </a:prstGeom>
        </p:spPr>
      </p:pic>
    </p:spTree>
    <p:extLst>
      <p:ext uri="{BB962C8B-B14F-4D97-AF65-F5344CB8AC3E}">
        <p14:creationId xmlns:p14="http://schemas.microsoft.com/office/powerpoint/2010/main" val="16126004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5504" y="389707"/>
            <a:ext cx="8534400" cy="6468293"/>
          </a:xfrm>
        </p:spPr>
        <p:txBody>
          <a:bodyPr anchor="t">
            <a:normAutofit lnSpcReduction="10000"/>
          </a:bodyPr>
          <a:lstStyle/>
          <a:p>
            <a:r>
              <a:rPr lang="en-US" dirty="0" smtClean="0">
                <a:solidFill>
                  <a:schemeClr val="tx1"/>
                </a:solidFill>
                <a:latin typeface="Andalus" panose="02020603050405020304" pitchFamily="18" charset="-78"/>
                <a:cs typeface="Andalus" panose="02020603050405020304" pitchFamily="18" charset="-78"/>
              </a:rPr>
              <a:t>Compilers typically offer </a:t>
            </a:r>
            <a:r>
              <a:rPr lang="en-US" dirty="0">
                <a:solidFill>
                  <a:schemeClr val="tx1"/>
                </a:solidFill>
                <a:latin typeface="Andalus" panose="02020603050405020304" pitchFamily="18" charset="-78"/>
                <a:cs typeface="Andalus" panose="02020603050405020304" pitchFamily="18" charset="-78"/>
              </a:rPr>
              <a:t>no help in identifying inconsistencies between function implementations </a:t>
            </a:r>
            <a:r>
              <a:rPr lang="en-US" dirty="0" smtClean="0">
                <a:solidFill>
                  <a:schemeClr val="tx1"/>
                </a:solidFill>
                <a:latin typeface="Andalus" panose="02020603050405020304" pitchFamily="18" charset="-78"/>
                <a:cs typeface="Andalus" panose="02020603050405020304" pitchFamily="18" charset="-78"/>
              </a:rPr>
              <a:t>and their </a:t>
            </a:r>
            <a:r>
              <a:rPr lang="en-US" dirty="0">
                <a:solidFill>
                  <a:schemeClr val="tx1"/>
                </a:solidFill>
                <a:latin typeface="Andalus" panose="02020603050405020304" pitchFamily="18" charset="-78"/>
                <a:cs typeface="Andalus" panose="02020603050405020304" pitchFamily="18" charset="-78"/>
              </a:rPr>
              <a:t>exception specifications</a:t>
            </a:r>
            <a:r>
              <a:rPr lang="en-US" dirty="0" smtClean="0">
                <a:solidFill>
                  <a:schemeClr val="tx1"/>
                </a:solidFill>
                <a:latin typeface="Andalus" panose="02020603050405020304" pitchFamily="18" charset="-78"/>
                <a:cs typeface="Andalus" panose="02020603050405020304" pitchFamily="18" charset="-78"/>
              </a:rPr>
              <a:t>.</a:t>
            </a:r>
          </a:p>
          <a:p>
            <a:endParaRPr lang="en-US" dirty="0">
              <a:solidFill>
                <a:schemeClr val="tx1"/>
              </a:solidFill>
              <a:latin typeface="Andalus" panose="02020603050405020304" pitchFamily="18" charset="-78"/>
              <a:cs typeface="Andalus" panose="02020603050405020304" pitchFamily="18" charset="-78"/>
            </a:endParaRPr>
          </a:p>
          <a:p>
            <a:endParaRPr lang="en-US" dirty="0" smtClean="0">
              <a:solidFill>
                <a:schemeClr val="tx1"/>
              </a:solidFill>
              <a:latin typeface="Andalus" panose="02020603050405020304" pitchFamily="18" charset="-78"/>
              <a:cs typeface="Andalus" panose="02020603050405020304" pitchFamily="18" charset="-78"/>
            </a:endParaRPr>
          </a:p>
          <a:p>
            <a:endParaRPr lang="en-US" dirty="0">
              <a:solidFill>
                <a:schemeClr val="tx1"/>
              </a:solidFill>
              <a:latin typeface="Andalus" panose="02020603050405020304" pitchFamily="18" charset="-78"/>
              <a:cs typeface="Andalus" panose="02020603050405020304" pitchFamily="18" charset="-78"/>
            </a:endParaRPr>
          </a:p>
          <a:p>
            <a:endParaRPr lang="en-US" dirty="0" smtClean="0">
              <a:solidFill>
                <a:schemeClr val="tx1"/>
              </a:solidFill>
              <a:latin typeface="Andalus" panose="02020603050405020304" pitchFamily="18" charset="-78"/>
              <a:cs typeface="Andalus" panose="02020603050405020304" pitchFamily="18" charset="-78"/>
            </a:endParaRPr>
          </a:p>
          <a:p>
            <a:endParaRPr lang="en-US" dirty="0" smtClean="0">
              <a:solidFill>
                <a:schemeClr val="tx1"/>
              </a:solidFill>
              <a:latin typeface="Andalus" panose="02020603050405020304" pitchFamily="18" charset="-78"/>
              <a:cs typeface="Andalus" panose="02020603050405020304" pitchFamily="18" charset="-78"/>
            </a:endParaRPr>
          </a:p>
          <a:p>
            <a:endParaRPr lang="en-US" dirty="0">
              <a:solidFill>
                <a:schemeClr val="tx1"/>
              </a:solidFill>
              <a:latin typeface="Andalus" panose="02020603050405020304" pitchFamily="18" charset="-78"/>
              <a:cs typeface="Andalus" panose="02020603050405020304" pitchFamily="18" charset="-78"/>
            </a:endParaRPr>
          </a:p>
          <a:p>
            <a:pPr marL="0" indent="0">
              <a:buNone/>
            </a:pPr>
            <a:endParaRPr lang="en-US" dirty="0" smtClean="0">
              <a:solidFill>
                <a:schemeClr val="tx1"/>
              </a:solidFill>
              <a:latin typeface="Andalus" panose="02020603050405020304" pitchFamily="18" charset="-78"/>
              <a:cs typeface="Andalus" panose="02020603050405020304" pitchFamily="18" charset="-78"/>
            </a:endParaRPr>
          </a:p>
          <a:p>
            <a:r>
              <a:rPr lang="en-US" dirty="0" smtClean="0">
                <a:solidFill>
                  <a:schemeClr val="tx1"/>
                </a:solidFill>
                <a:latin typeface="Andalus" panose="02020603050405020304" pitchFamily="18" charset="-78"/>
                <a:cs typeface="Andalus" panose="02020603050405020304" pitchFamily="18" charset="-78"/>
              </a:rPr>
              <a:t>It </a:t>
            </a:r>
            <a:r>
              <a:rPr lang="en-US" dirty="0">
                <a:solidFill>
                  <a:schemeClr val="tx1"/>
                </a:solidFill>
                <a:latin typeface="Andalus" panose="02020603050405020304" pitchFamily="18" charset="-78"/>
                <a:cs typeface="Andalus" panose="02020603050405020304" pitchFamily="18" charset="-78"/>
              </a:rPr>
              <a:t>could be that </a:t>
            </a:r>
            <a:r>
              <a:rPr lang="en-US" sz="1800" dirty="0">
                <a:latin typeface="Lucida Bright" panose="02040602050505020304" pitchFamily="18" charset="0"/>
                <a:cs typeface="Andalus" panose="02020603050405020304" pitchFamily="18" charset="-78"/>
              </a:rPr>
              <a:t>setup</a:t>
            </a:r>
            <a:r>
              <a:rPr lang="en-US" dirty="0">
                <a:solidFill>
                  <a:schemeClr val="tx1"/>
                </a:solidFill>
                <a:latin typeface="Andalus" panose="02020603050405020304" pitchFamily="18" charset="-78"/>
                <a:cs typeface="Andalus" panose="02020603050405020304" pitchFamily="18" charset="-78"/>
              </a:rPr>
              <a:t> </a:t>
            </a:r>
            <a:r>
              <a:rPr lang="en-US" dirty="0" smtClean="0">
                <a:solidFill>
                  <a:schemeClr val="tx1"/>
                </a:solidFill>
                <a:latin typeface="Andalus" panose="02020603050405020304" pitchFamily="18" charset="-78"/>
                <a:cs typeface="Andalus" panose="02020603050405020304" pitchFamily="18" charset="-78"/>
              </a:rPr>
              <a:t>and </a:t>
            </a:r>
            <a:r>
              <a:rPr lang="en-US" sz="1800" dirty="0" smtClean="0">
                <a:latin typeface="Lucida Bright" panose="02040602050505020304" pitchFamily="18" charset="0"/>
                <a:cs typeface="Andalus" panose="02020603050405020304" pitchFamily="18" charset="-78"/>
              </a:rPr>
              <a:t>cleanup</a:t>
            </a:r>
            <a:r>
              <a:rPr lang="en-US" dirty="0" smtClean="0">
                <a:solidFill>
                  <a:schemeClr val="tx1"/>
                </a:solidFill>
                <a:latin typeface="Andalus" panose="02020603050405020304" pitchFamily="18" charset="-78"/>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document that they never emit exceptions, even though they’re not </a:t>
            </a:r>
            <a:r>
              <a:rPr lang="en-US" dirty="0" smtClean="0">
                <a:solidFill>
                  <a:schemeClr val="tx1"/>
                </a:solidFill>
                <a:latin typeface="Andalus" panose="02020603050405020304" pitchFamily="18" charset="-78"/>
                <a:cs typeface="Andalus" panose="02020603050405020304" pitchFamily="18" charset="-78"/>
              </a:rPr>
              <a:t>declared that </a:t>
            </a:r>
            <a:r>
              <a:rPr lang="en-US" dirty="0">
                <a:solidFill>
                  <a:schemeClr val="tx1"/>
                </a:solidFill>
                <a:latin typeface="Andalus" panose="02020603050405020304" pitchFamily="18" charset="-78"/>
                <a:cs typeface="Andalus" panose="02020603050405020304" pitchFamily="18" charset="-78"/>
              </a:rPr>
              <a:t>way</a:t>
            </a:r>
            <a:r>
              <a:rPr lang="en-US" dirty="0" smtClean="0">
                <a:solidFill>
                  <a:schemeClr val="tx1"/>
                </a:solidFill>
                <a:latin typeface="Andalus" panose="02020603050405020304" pitchFamily="18" charset="-78"/>
                <a:cs typeface="Andalus" panose="02020603050405020304" pitchFamily="18" charset="-78"/>
              </a:rPr>
              <a:t>.</a:t>
            </a:r>
          </a:p>
          <a:p>
            <a:r>
              <a:rPr lang="en-US" dirty="0">
                <a:solidFill>
                  <a:schemeClr val="tx1"/>
                </a:solidFill>
                <a:latin typeface="Andalus" panose="02020603050405020304" pitchFamily="18" charset="-78"/>
                <a:cs typeface="Andalus" panose="02020603050405020304" pitchFamily="18" charset="-78"/>
              </a:rPr>
              <a:t>There could be good reasons for their non-</a:t>
            </a:r>
            <a:r>
              <a:rPr lang="en-US" sz="1800" dirty="0" err="1">
                <a:latin typeface="Lucida Bright" panose="02040602050505020304" pitchFamily="18" charset="0"/>
                <a:cs typeface="Andalus" panose="02020603050405020304" pitchFamily="18" charset="-78"/>
              </a:rPr>
              <a:t>noexcept</a:t>
            </a:r>
            <a:r>
              <a:rPr lang="en-US" dirty="0">
                <a:solidFill>
                  <a:schemeClr val="tx1"/>
                </a:solidFill>
                <a:latin typeface="Andalus" panose="02020603050405020304" pitchFamily="18" charset="-78"/>
                <a:cs typeface="Andalus" panose="02020603050405020304" pitchFamily="18" charset="-78"/>
              </a:rPr>
              <a:t> declarations. For example, they might be part of a library written in C Or they could be part of </a:t>
            </a:r>
            <a:r>
              <a:rPr lang="en-US" dirty="0" smtClean="0">
                <a:solidFill>
                  <a:schemeClr val="tx1"/>
                </a:solidFill>
                <a:latin typeface="Andalus" panose="02020603050405020304" pitchFamily="18" charset="-78"/>
                <a:cs typeface="Andalus" panose="02020603050405020304" pitchFamily="18" charset="-78"/>
              </a:rPr>
              <a:t>a C</a:t>
            </a:r>
            <a:r>
              <a:rPr lang="en-US" dirty="0">
                <a:solidFill>
                  <a:schemeClr val="tx1"/>
                </a:solidFill>
                <a:latin typeface="Andalus" panose="02020603050405020304" pitchFamily="18" charset="-78"/>
                <a:cs typeface="Andalus" panose="02020603050405020304" pitchFamily="18" charset="-78"/>
              </a:rPr>
              <a:t>++98 library that decided not to use C++98 exception specifications and hasn’t </a:t>
            </a:r>
            <a:r>
              <a:rPr lang="en-US" dirty="0" smtClean="0">
                <a:solidFill>
                  <a:schemeClr val="tx1"/>
                </a:solidFill>
                <a:latin typeface="Andalus" panose="02020603050405020304" pitchFamily="18" charset="-78"/>
                <a:cs typeface="Andalus" panose="02020603050405020304" pitchFamily="18" charset="-78"/>
              </a:rPr>
              <a:t>yet been </a:t>
            </a:r>
            <a:r>
              <a:rPr lang="en-US" dirty="0">
                <a:solidFill>
                  <a:schemeClr val="tx1"/>
                </a:solidFill>
                <a:latin typeface="Andalus" panose="02020603050405020304" pitchFamily="18" charset="-78"/>
                <a:cs typeface="Andalus" panose="02020603050405020304" pitchFamily="18" charset="-78"/>
              </a:rPr>
              <a:t>revised for C++11</a:t>
            </a:r>
            <a:r>
              <a:rPr lang="en-US" dirty="0" smtClean="0">
                <a:solidFill>
                  <a:schemeClr val="tx1"/>
                </a:solidFill>
                <a:latin typeface="Andalus" panose="02020603050405020304" pitchFamily="18" charset="-78"/>
                <a:cs typeface="Andalus" panose="02020603050405020304" pitchFamily="18" charset="-78"/>
              </a:rPr>
              <a:t>.</a:t>
            </a:r>
          </a:p>
          <a:p>
            <a:r>
              <a:rPr lang="en-US" dirty="0">
                <a:solidFill>
                  <a:schemeClr val="tx1"/>
                </a:solidFill>
                <a:latin typeface="Andalus" panose="02020603050405020304" pitchFamily="18" charset="-78"/>
                <a:cs typeface="Andalus" panose="02020603050405020304" pitchFamily="18" charset="-78"/>
              </a:rPr>
              <a:t>Because there are legitimate reasons for </a:t>
            </a:r>
            <a:r>
              <a:rPr lang="en-US" sz="1800" dirty="0" err="1">
                <a:latin typeface="Lucida Bright" panose="02040602050505020304" pitchFamily="18" charset="0"/>
                <a:cs typeface="Andalus" panose="02020603050405020304" pitchFamily="18" charset="-78"/>
              </a:rPr>
              <a:t>noexcept</a:t>
            </a:r>
            <a:r>
              <a:rPr lang="en-US" dirty="0">
                <a:solidFill>
                  <a:schemeClr val="tx1"/>
                </a:solidFill>
                <a:latin typeface="Andalus" panose="02020603050405020304" pitchFamily="18" charset="-78"/>
                <a:cs typeface="Andalus" panose="02020603050405020304" pitchFamily="18" charset="-78"/>
              </a:rPr>
              <a:t> functions to rely on code </a:t>
            </a:r>
            <a:r>
              <a:rPr lang="en-US" dirty="0" smtClean="0">
                <a:solidFill>
                  <a:schemeClr val="tx1"/>
                </a:solidFill>
                <a:latin typeface="Andalus" panose="02020603050405020304" pitchFamily="18" charset="-78"/>
                <a:cs typeface="Andalus" panose="02020603050405020304" pitchFamily="18" charset="-78"/>
              </a:rPr>
              <a:t>lacking the </a:t>
            </a:r>
            <a:r>
              <a:rPr lang="en-US" sz="1800" dirty="0" err="1">
                <a:latin typeface="Lucida Bright" panose="02040602050505020304" pitchFamily="18" charset="0"/>
                <a:cs typeface="Andalus" panose="02020603050405020304" pitchFamily="18" charset="-78"/>
              </a:rPr>
              <a:t>noexcept</a:t>
            </a:r>
            <a:r>
              <a:rPr lang="en-US" dirty="0">
                <a:solidFill>
                  <a:schemeClr val="tx1"/>
                </a:solidFill>
                <a:latin typeface="Andalus" panose="02020603050405020304" pitchFamily="18" charset="-78"/>
                <a:cs typeface="Andalus" panose="02020603050405020304" pitchFamily="18" charset="-78"/>
              </a:rPr>
              <a:t> guarantee, C++ permits such code, and compilers generally don’t </a:t>
            </a:r>
            <a:r>
              <a:rPr lang="en-US" dirty="0" smtClean="0">
                <a:solidFill>
                  <a:schemeClr val="tx1"/>
                </a:solidFill>
                <a:latin typeface="Andalus" panose="02020603050405020304" pitchFamily="18" charset="-78"/>
                <a:cs typeface="Andalus" panose="02020603050405020304" pitchFamily="18" charset="-78"/>
              </a:rPr>
              <a:t>issue warnings </a:t>
            </a:r>
            <a:r>
              <a:rPr lang="en-US" dirty="0">
                <a:solidFill>
                  <a:schemeClr val="tx1"/>
                </a:solidFill>
                <a:latin typeface="Andalus" panose="02020603050405020304" pitchFamily="18" charset="-78"/>
                <a:cs typeface="Andalus" panose="02020603050405020304" pitchFamily="18" charset="-78"/>
              </a:rPr>
              <a:t>about it.</a:t>
            </a:r>
            <a:endParaRPr lang="en-US" dirty="0" smtClean="0">
              <a:solidFill>
                <a:schemeClr val="tx1"/>
              </a:solidFill>
              <a:latin typeface="Andalus" panose="02020603050405020304" pitchFamily="18" charset="-78"/>
              <a:cs typeface="Andalus" panose="02020603050405020304" pitchFamily="18" charset="-78"/>
            </a:endParaRPr>
          </a:p>
        </p:txBody>
      </p:sp>
      <p:pic>
        <p:nvPicPr>
          <p:cNvPr id="6" name="Picture 5"/>
          <p:cNvPicPr>
            <a:picLocks noChangeAspect="1"/>
          </p:cNvPicPr>
          <p:nvPr/>
        </p:nvPicPr>
        <p:blipFill>
          <a:blip r:embed="rId2"/>
          <a:stretch>
            <a:fillRect/>
          </a:stretch>
        </p:blipFill>
        <p:spPr>
          <a:xfrm>
            <a:off x="823550" y="1053737"/>
            <a:ext cx="7162211" cy="2763642"/>
          </a:xfrm>
          <a:prstGeom prst="rect">
            <a:avLst/>
          </a:prstGeom>
        </p:spPr>
      </p:pic>
    </p:spTree>
    <p:extLst>
      <p:ext uri="{BB962C8B-B14F-4D97-AF65-F5344CB8AC3E}">
        <p14:creationId xmlns:p14="http://schemas.microsoft.com/office/powerpoint/2010/main" val="29149056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05600" y="2081349"/>
            <a:ext cx="5486400" cy="1219200"/>
          </a:xfrm>
        </p:spPr>
        <p:txBody>
          <a:bodyPr anchor="t">
            <a:normAutofit/>
          </a:bodyPr>
          <a:lstStyle/>
          <a:p>
            <a:pPr marL="0" indent="0" algn="ctr" rtl="1">
              <a:buNone/>
            </a:pPr>
            <a:r>
              <a:rPr lang="en-US" sz="2800" b="1" dirty="0" smtClean="0">
                <a:solidFill>
                  <a:schemeClr val="tx1"/>
                </a:solidFill>
                <a:latin typeface="Andalus" panose="02020603050405020304" pitchFamily="18" charset="-78"/>
                <a:cs typeface="B Nazanin" panose="00000400000000000000" pitchFamily="2" charset="-78"/>
              </a:rPr>
              <a:t>This </a:t>
            </a:r>
            <a:r>
              <a:rPr lang="en-US" sz="2800" b="1" dirty="0">
                <a:solidFill>
                  <a:schemeClr val="tx1"/>
                </a:solidFill>
                <a:latin typeface="Andalus" panose="02020603050405020304" pitchFamily="18" charset="-78"/>
                <a:cs typeface="B Nazanin" panose="00000400000000000000" pitchFamily="2" charset="-78"/>
              </a:rPr>
              <a:t>item was quite </a:t>
            </a:r>
            <a:r>
              <a:rPr lang="en-US" sz="2800" b="1" dirty="0" smtClean="0">
                <a:solidFill>
                  <a:schemeClr val="tx1"/>
                </a:solidFill>
                <a:latin typeface="Andalus" panose="02020603050405020304" pitchFamily="18" charset="-78"/>
                <a:cs typeface="B Nazanin" panose="00000400000000000000" pitchFamily="2" charset="-78"/>
              </a:rPr>
              <a:t>challenging!</a:t>
            </a:r>
          </a:p>
          <a:p>
            <a:pPr marL="0" indent="0" algn="ctr" rtl="1">
              <a:buNone/>
            </a:pPr>
            <a:r>
              <a:rPr lang="en-US" sz="2800" b="1" dirty="0" smtClean="0">
                <a:solidFill>
                  <a:schemeClr val="tx1"/>
                </a:solidFill>
                <a:latin typeface="Andalus" panose="02020603050405020304" pitchFamily="18" charset="-78"/>
                <a:cs typeface="B Nazanin" panose="00000400000000000000" pitchFamily="2" charset="-78"/>
                <a:sym typeface="Wingdings" panose="05000000000000000000" pitchFamily="2" charset="2"/>
              </a:rPr>
              <a:t></a:t>
            </a:r>
            <a:endParaRPr lang="en-US" sz="2800" b="1" dirty="0">
              <a:solidFill>
                <a:schemeClr val="tx1"/>
              </a:solidFill>
              <a:latin typeface="Andalus" panose="02020603050405020304" pitchFamily="18" charset="-78"/>
              <a:cs typeface="B Nazanin" panose="00000400000000000000" pitchFamily="2" charset="-78"/>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012" y="685800"/>
            <a:ext cx="6096000" cy="4352925"/>
          </a:xfrm>
          <a:prstGeom prst="rect">
            <a:avLst/>
          </a:prstGeom>
        </p:spPr>
      </p:pic>
    </p:spTree>
    <p:extLst>
      <p:ext uri="{BB962C8B-B14F-4D97-AF65-F5344CB8AC3E}">
        <p14:creationId xmlns:p14="http://schemas.microsoft.com/office/powerpoint/2010/main" val="1793597304"/>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915297"/>
          </a:xfrm>
        </p:spPr>
        <p:txBody>
          <a:bodyPr anchor="t">
            <a:normAutofit/>
          </a:bodyPr>
          <a:lstStyle/>
          <a:p>
            <a:pPr marL="0" indent="0">
              <a:buNone/>
            </a:pPr>
            <a:r>
              <a:rPr lang="en-US" b="1" dirty="0" smtClean="0">
                <a:solidFill>
                  <a:schemeClr val="tx1"/>
                </a:solidFill>
                <a:latin typeface="Andalus" panose="02020603050405020304" pitchFamily="18" charset="-78"/>
                <a:cs typeface="Andalus" panose="02020603050405020304" pitchFamily="18" charset="-78"/>
              </a:rPr>
              <a:t>Ref.</a:t>
            </a:r>
          </a:p>
          <a:p>
            <a:r>
              <a:rPr lang="en-US" dirty="0">
                <a:solidFill>
                  <a:schemeClr val="tx1"/>
                </a:solidFill>
                <a:latin typeface="Andalus" panose="02020603050405020304" pitchFamily="18" charset="-78"/>
                <a:cs typeface="Andalus" panose="02020603050405020304" pitchFamily="18" charset="-78"/>
                <a:hlinkClick r:id="rId2"/>
              </a:rPr>
              <a:t>https://</a:t>
            </a:r>
            <a:r>
              <a:rPr lang="en-US" dirty="0" smtClean="0">
                <a:solidFill>
                  <a:schemeClr val="tx1"/>
                </a:solidFill>
                <a:latin typeface="Andalus" panose="02020603050405020304" pitchFamily="18" charset="-78"/>
                <a:cs typeface="Andalus" panose="02020603050405020304" pitchFamily="18" charset="-78"/>
                <a:hlinkClick r:id="rId2"/>
              </a:rPr>
              <a:t>www.tutorialspoint.com/stack-unwinding-in-cplusplus</a:t>
            </a:r>
            <a:endParaRPr lang="en-US" dirty="0" smtClean="0">
              <a:solidFill>
                <a:schemeClr val="tx1"/>
              </a:solidFill>
              <a:latin typeface="Andalus" panose="02020603050405020304" pitchFamily="18" charset="-78"/>
              <a:cs typeface="Andalus" panose="02020603050405020304" pitchFamily="18" charset="-78"/>
            </a:endParaRPr>
          </a:p>
          <a:p>
            <a:r>
              <a:rPr lang="en-US" dirty="0">
                <a:solidFill>
                  <a:schemeClr val="tx1"/>
                </a:solidFill>
                <a:latin typeface="Andalus" panose="02020603050405020304" pitchFamily="18" charset="-78"/>
                <a:cs typeface="Andalus" panose="02020603050405020304" pitchFamily="18" charset="-78"/>
                <a:hlinkClick r:id="rId3"/>
              </a:rPr>
              <a:t>https://</a:t>
            </a:r>
            <a:r>
              <a:rPr lang="en-US" dirty="0" smtClean="0">
                <a:solidFill>
                  <a:schemeClr val="tx1"/>
                </a:solidFill>
                <a:latin typeface="Andalus" panose="02020603050405020304" pitchFamily="18" charset="-78"/>
                <a:cs typeface="Andalus" panose="02020603050405020304" pitchFamily="18" charset="-78"/>
                <a:hlinkClick r:id="rId3"/>
              </a:rPr>
              <a:t>en.wikipedia.org/wiki/Exception_safety</a:t>
            </a:r>
            <a:endParaRPr lang="en-US" dirty="0" smtClean="0">
              <a:solidFill>
                <a:schemeClr val="tx1"/>
              </a:solidFill>
              <a:latin typeface="Andalus" panose="02020603050405020304" pitchFamily="18" charset="-78"/>
              <a:cs typeface="Andalus" panose="02020603050405020304" pitchFamily="18" charset="-78"/>
            </a:endParaRPr>
          </a:p>
          <a:p>
            <a:r>
              <a:rPr lang="en-US" dirty="0">
                <a:solidFill>
                  <a:schemeClr val="tx1"/>
                </a:solidFill>
                <a:latin typeface="Andalus" panose="02020603050405020304" pitchFamily="18" charset="-78"/>
                <a:cs typeface="Andalus" panose="02020603050405020304" pitchFamily="18" charset="-78"/>
                <a:hlinkClick r:id="rId4"/>
              </a:rPr>
              <a:t>https://</a:t>
            </a:r>
            <a:r>
              <a:rPr lang="en-US" dirty="0" smtClean="0">
                <a:solidFill>
                  <a:schemeClr val="tx1"/>
                </a:solidFill>
                <a:latin typeface="Andalus" panose="02020603050405020304" pitchFamily="18" charset="-78"/>
                <a:cs typeface="Andalus" panose="02020603050405020304" pitchFamily="18" charset="-78"/>
                <a:hlinkClick r:id="rId4"/>
              </a:rPr>
              <a:t>stackoverflow.com/questions/51292673/what-is-in-simple-understanding-narrow-contract-and-wide-contract-in-terms-of</a:t>
            </a:r>
            <a:endParaRPr lang="en-US" dirty="0" smtClean="0">
              <a:solidFill>
                <a:schemeClr val="tx1"/>
              </a:solidFill>
              <a:latin typeface="Andalus" panose="02020603050405020304" pitchFamily="18" charset="-78"/>
              <a:cs typeface="Andalus" panose="02020603050405020304" pitchFamily="18" charset="-78"/>
            </a:endParaRPr>
          </a:p>
          <a:p>
            <a:endParaRPr lang="en-US"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56814242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915297"/>
          </a:xfrm>
        </p:spPr>
        <p:txBody>
          <a:bodyPr anchor="t"/>
          <a:lstStyle/>
          <a:p>
            <a:r>
              <a:rPr lang="en-US" dirty="0">
                <a:solidFill>
                  <a:schemeClr val="tx1"/>
                </a:solidFill>
                <a:latin typeface="Andalus" panose="02020603050405020304" pitchFamily="18" charset="-78"/>
                <a:cs typeface="Andalus" panose="02020603050405020304" pitchFamily="18" charset="-78"/>
              </a:rPr>
              <a:t>In C++11, unconditional </a:t>
            </a:r>
            <a:r>
              <a:rPr lang="en-US" sz="1800" b="1" dirty="0" err="1">
                <a:solidFill>
                  <a:schemeClr val="tx1"/>
                </a:solidFill>
                <a:latin typeface="Lucida Bright" panose="02040602050505020304" pitchFamily="18" charset="0"/>
                <a:cs typeface="Andalus" panose="02020603050405020304" pitchFamily="18" charset="-78"/>
              </a:rPr>
              <a:t>noexcept</a:t>
            </a:r>
            <a:r>
              <a:rPr lang="en-US" dirty="0">
                <a:solidFill>
                  <a:schemeClr val="tx1"/>
                </a:solidFill>
                <a:latin typeface="Andalus" panose="02020603050405020304" pitchFamily="18" charset="-78"/>
                <a:cs typeface="Andalus" panose="02020603050405020304" pitchFamily="18" charset="-78"/>
              </a:rPr>
              <a:t> is for </a:t>
            </a:r>
            <a:r>
              <a:rPr lang="en-US" dirty="0" smtClean="0">
                <a:solidFill>
                  <a:schemeClr val="tx1"/>
                </a:solidFill>
                <a:latin typeface="Andalus" panose="02020603050405020304" pitchFamily="18" charset="-78"/>
                <a:cs typeface="Andalus" panose="02020603050405020304" pitchFamily="18" charset="-78"/>
              </a:rPr>
              <a:t>functions that </a:t>
            </a:r>
            <a:r>
              <a:rPr lang="en-US" dirty="0">
                <a:solidFill>
                  <a:schemeClr val="tx1"/>
                </a:solidFill>
                <a:latin typeface="Andalus" panose="02020603050405020304" pitchFamily="18" charset="-78"/>
                <a:cs typeface="Andalus" panose="02020603050405020304" pitchFamily="18" charset="-78"/>
              </a:rPr>
              <a:t>guarantee they won’t emit </a:t>
            </a:r>
            <a:r>
              <a:rPr lang="en-US" dirty="0" smtClean="0">
                <a:solidFill>
                  <a:schemeClr val="tx1"/>
                </a:solidFill>
                <a:latin typeface="Andalus" panose="02020603050405020304" pitchFamily="18" charset="-78"/>
                <a:cs typeface="Andalus" panose="02020603050405020304" pitchFamily="18" charset="-78"/>
              </a:rPr>
              <a:t>exceptions.</a:t>
            </a:r>
          </a:p>
          <a:p>
            <a:r>
              <a:rPr lang="en-US" dirty="0" smtClean="0">
                <a:solidFill>
                  <a:schemeClr val="tx1"/>
                </a:solidFill>
                <a:latin typeface="Andalus" panose="02020603050405020304" pitchFamily="18" charset="-78"/>
                <a:cs typeface="Andalus" panose="02020603050405020304" pitchFamily="18" charset="-78"/>
              </a:rPr>
              <a:t>Permits </a:t>
            </a:r>
            <a:r>
              <a:rPr lang="en-US" dirty="0">
                <a:solidFill>
                  <a:schemeClr val="tx1"/>
                </a:solidFill>
                <a:latin typeface="Andalus" panose="02020603050405020304" pitchFamily="18" charset="-78"/>
                <a:cs typeface="Andalus" panose="02020603050405020304" pitchFamily="18" charset="-78"/>
              </a:rPr>
              <a:t>compilers to generate better object </a:t>
            </a:r>
            <a:r>
              <a:rPr lang="en-US" dirty="0" smtClean="0">
                <a:solidFill>
                  <a:schemeClr val="tx1"/>
                </a:solidFill>
                <a:latin typeface="Andalus" panose="02020603050405020304" pitchFamily="18" charset="-78"/>
                <a:cs typeface="Andalus" panose="02020603050405020304" pitchFamily="18" charset="-78"/>
              </a:rPr>
              <a:t>code.</a:t>
            </a:r>
          </a:p>
          <a:p>
            <a:pPr marL="0" indent="0">
              <a:buNone/>
            </a:pPr>
            <a:endParaRPr lang="en-US" dirty="0" smtClean="0">
              <a:solidFill>
                <a:schemeClr val="tx1"/>
              </a:solidFill>
              <a:latin typeface="Andalus" panose="02020603050405020304" pitchFamily="18" charset="-78"/>
              <a:cs typeface="Andalus" panose="02020603050405020304" pitchFamily="18" charset="-78"/>
            </a:endParaRPr>
          </a:p>
          <a:p>
            <a:r>
              <a:rPr lang="en-US" dirty="0">
                <a:solidFill>
                  <a:schemeClr val="tx1"/>
                </a:solidFill>
                <a:latin typeface="Andalus" panose="02020603050405020304" pitchFamily="18" charset="-78"/>
                <a:cs typeface="Andalus" panose="02020603050405020304" pitchFamily="18" charset="-78"/>
              </a:rPr>
              <a:t>Consider a function f that promises </a:t>
            </a:r>
            <a:r>
              <a:rPr lang="en-US" dirty="0" smtClean="0">
                <a:solidFill>
                  <a:schemeClr val="tx1"/>
                </a:solidFill>
                <a:latin typeface="Andalus" panose="02020603050405020304" pitchFamily="18" charset="-78"/>
                <a:cs typeface="Andalus" panose="02020603050405020304" pitchFamily="18" charset="-78"/>
              </a:rPr>
              <a:t>callers they’ll never receive an exception:</a:t>
            </a:r>
          </a:p>
          <a:p>
            <a:endParaRPr lang="en-US" dirty="0">
              <a:solidFill>
                <a:schemeClr val="tx1"/>
              </a:solidFill>
              <a:latin typeface="Andalus" panose="02020603050405020304" pitchFamily="18" charset="-78"/>
              <a:cs typeface="Andalus" panose="02020603050405020304" pitchFamily="18" charset="-78"/>
            </a:endParaRPr>
          </a:p>
          <a:p>
            <a:endParaRPr lang="en-US" dirty="0" smtClean="0">
              <a:solidFill>
                <a:schemeClr val="tx1"/>
              </a:solidFill>
              <a:latin typeface="Andalus" panose="02020603050405020304" pitchFamily="18" charset="-78"/>
              <a:cs typeface="Andalus" panose="02020603050405020304" pitchFamily="18" charset="-78"/>
            </a:endParaRPr>
          </a:p>
          <a:p>
            <a:pPr marL="0" indent="0">
              <a:buNone/>
            </a:pPr>
            <a:endParaRPr lang="en-US" dirty="0" smtClean="0">
              <a:solidFill>
                <a:schemeClr val="tx1"/>
              </a:solidFill>
              <a:latin typeface="Andalus" panose="02020603050405020304" pitchFamily="18" charset="-78"/>
              <a:cs typeface="Andalus" panose="02020603050405020304" pitchFamily="18" charset="-78"/>
            </a:endParaRPr>
          </a:p>
          <a:p>
            <a:r>
              <a:rPr lang="en-US" dirty="0" smtClean="0">
                <a:solidFill>
                  <a:schemeClr val="tx1"/>
                </a:solidFill>
                <a:latin typeface="Andalus" panose="02020603050405020304" pitchFamily="18" charset="-78"/>
                <a:cs typeface="Andalus" panose="02020603050405020304" pitchFamily="18" charset="-78"/>
              </a:rPr>
              <a:t>If</a:t>
            </a:r>
            <a:r>
              <a:rPr lang="en-US" dirty="0">
                <a:solidFill>
                  <a:schemeClr val="tx1"/>
                </a:solidFill>
                <a:latin typeface="Andalus" panose="02020603050405020304" pitchFamily="18" charset="-78"/>
                <a:cs typeface="Andalus" panose="02020603050405020304" pitchFamily="18" charset="-78"/>
              </a:rPr>
              <a:t>, at runtime, an exception leaves f, f’s exception specification is violated</a:t>
            </a:r>
            <a:r>
              <a:rPr lang="en-US" dirty="0" smtClean="0">
                <a:solidFill>
                  <a:schemeClr val="tx1"/>
                </a:solidFill>
                <a:latin typeface="Andalus" panose="02020603050405020304" pitchFamily="18" charset="-78"/>
                <a:cs typeface="Andalus" panose="02020603050405020304" pitchFamily="18" charset="-78"/>
              </a:rPr>
              <a:t>.</a:t>
            </a:r>
          </a:p>
          <a:p>
            <a:endParaRPr lang="en-US" dirty="0" smtClean="0">
              <a:solidFill>
                <a:schemeClr val="tx1"/>
              </a:solidFill>
              <a:latin typeface="Andalus" panose="02020603050405020304" pitchFamily="18" charset="-78"/>
              <a:cs typeface="Andalus" panose="02020603050405020304" pitchFamily="18" charset="-78"/>
            </a:endParaRPr>
          </a:p>
          <a:p>
            <a:r>
              <a:rPr lang="en-US" dirty="0" smtClean="0">
                <a:solidFill>
                  <a:schemeClr val="tx1"/>
                </a:solidFill>
                <a:latin typeface="Andalus" panose="02020603050405020304" pitchFamily="18" charset="-78"/>
                <a:cs typeface="Andalus" panose="02020603050405020304" pitchFamily="18" charset="-78"/>
              </a:rPr>
              <a:t>The </a:t>
            </a:r>
            <a:r>
              <a:rPr lang="en-US" b="1" dirty="0">
                <a:solidFill>
                  <a:schemeClr val="tx1"/>
                </a:solidFill>
                <a:latin typeface="Andalus" panose="02020603050405020304" pitchFamily="18" charset="-78"/>
                <a:cs typeface="Andalus" panose="02020603050405020304" pitchFamily="18" charset="-78"/>
              </a:rPr>
              <a:t>stack unwinding </a:t>
            </a:r>
            <a:r>
              <a:rPr lang="en-US" dirty="0">
                <a:solidFill>
                  <a:schemeClr val="tx1"/>
                </a:solidFill>
                <a:latin typeface="Andalus" panose="02020603050405020304" pitchFamily="18" charset="-78"/>
                <a:cs typeface="Andalus" panose="02020603050405020304" pitchFamily="18" charset="-78"/>
              </a:rPr>
              <a:t>is a process where the function call stack entries are removed at runtime. To remove stack elements, we can use exceptions. If an exception is thrown from the inner function, then all of the entries of the stack is removed, and return to the main invoker function.</a:t>
            </a:r>
          </a:p>
        </p:txBody>
      </p:sp>
      <p:pic>
        <p:nvPicPr>
          <p:cNvPr id="4" name="Picture 3"/>
          <p:cNvPicPr>
            <a:picLocks noChangeAspect="1"/>
          </p:cNvPicPr>
          <p:nvPr/>
        </p:nvPicPr>
        <p:blipFill>
          <a:blip r:embed="rId2"/>
          <a:stretch>
            <a:fillRect/>
          </a:stretch>
        </p:blipFill>
        <p:spPr>
          <a:xfrm>
            <a:off x="684212" y="2842258"/>
            <a:ext cx="9060497" cy="1113924"/>
          </a:xfrm>
          <a:prstGeom prst="rect">
            <a:avLst/>
          </a:prstGeom>
        </p:spPr>
      </p:pic>
    </p:spTree>
    <p:extLst>
      <p:ext uri="{BB962C8B-B14F-4D97-AF65-F5344CB8AC3E}">
        <p14:creationId xmlns:p14="http://schemas.microsoft.com/office/powerpoint/2010/main" val="114471007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232410" y="139337"/>
            <a:ext cx="7308602" cy="6552247"/>
          </a:xfrm>
          <a:prstGeom prst="rect">
            <a:avLst/>
          </a:prstGeom>
        </p:spPr>
      </p:pic>
      <p:pic>
        <p:nvPicPr>
          <p:cNvPr id="6" name="Picture 5"/>
          <p:cNvPicPr>
            <a:picLocks noChangeAspect="1"/>
          </p:cNvPicPr>
          <p:nvPr/>
        </p:nvPicPr>
        <p:blipFill>
          <a:blip r:embed="rId3"/>
          <a:stretch>
            <a:fillRect/>
          </a:stretch>
        </p:blipFill>
        <p:spPr>
          <a:xfrm>
            <a:off x="7932147" y="908276"/>
            <a:ext cx="2876550" cy="1819275"/>
          </a:xfrm>
          <a:prstGeom prst="rect">
            <a:avLst/>
          </a:prstGeom>
        </p:spPr>
      </p:pic>
    </p:spTree>
    <p:extLst>
      <p:ext uri="{BB962C8B-B14F-4D97-AF65-F5344CB8AC3E}">
        <p14:creationId xmlns:p14="http://schemas.microsoft.com/office/powerpoint/2010/main" val="55323903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915297"/>
          </a:xfrm>
        </p:spPr>
        <p:txBody>
          <a:bodyPr anchor="t">
            <a:normAutofit/>
          </a:bodyPr>
          <a:lstStyle/>
          <a:p>
            <a:r>
              <a:rPr lang="en-US" b="1" dirty="0">
                <a:solidFill>
                  <a:schemeClr val="tx1"/>
                </a:solidFill>
                <a:latin typeface="Andalus" panose="02020603050405020304" pitchFamily="18" charset="-78"/>
                <a:cs typeface="Andalus" panose="02020603050405020304" pitchFamily="18" charset="-78"/>
              </a:rPr>
              <a:t>With </a:t>
            </a:r>
            <a:r>
              <a:rPr lang="en-US" b="1" dirty="0" smtClean="0">
                <a:solidFill>
                  <a:schemeClr val="tx1"/>
                </a:solidFill>
                <a:latin typeface="Andalus" panose="02020603050405020304" pitchFamily="18" charset="-78"/>
                <a:cs typeface="Andalus" panose="02020603050405020304" pitchFamily="18" charset="-78"/>
              </a:rPr>
              <a:t>the C</a:t>
            </a:r>
            <a:r>
              <a:rPr lang="en-US" b="1" dirty="0">
                <a:solidFill>
                  <a:schemeClr val="tx1"/>
                </a:solidFill>
                <a:latin typeface="Andalus" panose="02020603050405020304" pitchFamily="18" charset="-78"/>
                <a:cs typeface="Andalus" panose="02020603050405020304" pitchFamily="18" charset="-78"/>
              </a:rPr>
              <a:t>++98 exception </a:t>
            </a:r>
            <a:r>
              <a:rPr lang="en-US" b="1" dirty="0" smtClean="0">
                <a:solidFill>
                  <a:schemeClr val="tx1"/>
                </a:solidFill>
                <a:latin typeface="Andalus" panose="02020603050405020304" pitchFamily="18" charset="-78"/>
                <a:cs typeface="Andalus" panose="02020603050405020304" pitchFamily="18" charset="-78"/>
              </a:rPr>
              <a:t>specification:</a:t>
            </a:r>
          </a:p>
          <a:p>
            <a:pPr lvl="1"/>
            <a:r>
              <a:rPr lang="en-US" dirty="0" smtClean="0">
                <a:solidFill>
                  <a:schemeClr val="tx1"/>
                </a:solidFill>
                <a:latin typeface="Andalus" panose="02020603050405020304" pitchFamily="18" charset="-78"/>
                <a:cs typeface="Andalus" panose="02020603050405020304" pitchFamily="18" charset="-78"/>
              </a:rPr>
              <a:t>The </a:t>
            </a:r>
            <a:r>
              <a:rPr lang="en-US" dirty="0">
                <a:solidFill>
                  <a:schemeClr val="tx1"/>
                </a:solidFill>
                <a:latin typeface="Andalus" panose="02020603050405020304" pitchFamily="18" charset="-78"/>
                <a:cs typeface="Andalus" panose="02020603050405020304" pitchFamily="18" charset="-78"/>
              </a:rPr>
              <a:t>call stack is unwound to f’s caller, </a:t>
            </a:r>
            <a:r>
              <a:rPr lang="en-US" dirty="0" smtClean="0">
                <a:solidFill>
                  <a:schemeClr val="tx1"/>
                </a:solidFill>
                <a:latin typeface="Andalus" panose="02020603050405020304" pitchFamily="18" charset="-78"/>
                <a:cs typeface="Andalus" panose="02020603050405020304" pitchFamily="18" charset="-78"/>
              </a:rPr>
              <a:t>and</a:t>
            </a:r>
          </a:p>
          <a:p>
            <a:pPr lvl="1"/>
            <a:r>
              <a:rPr lang="en-US" dirty="0" smtClean="0">
                <a:solidFill>
                  <a:schemeClr val="tx1"/>
                </a:solidFill>
                <a:latin typeface="Andalus" panose="02020603050405020304" pitchFamily="18" charset="-78"/>
                <a:cs typeface="Andalus" panose="02020603050405020304" pitchFamily="18" charset="-78"/>
              </a:rPr>
              <a:t>After some actions </a:t>
            </a:r>
            <a:r>
              <a:rPr lang="en-US" dirty="0">
                <a:solidFill>
                  <a:schemeClr val="tx1"/>
                </a:solidFill>
                <a:latin typeface="Andalus" panose="02020603050405020304" pitchFamily="18" charset="-78"/>
                <a:cs typeface="Andalus" panose="02020603050405020304" pitchFamily="18" charset="-78"/>
              </a:rPr>
              <a:t>not relevant here, program execution is terminated</a:t>
            </a:r>
            <a:r>
              <a:rPr lang="en-US" dirty="0" smtClean="0">
                <a:solidFill>
                  <a:schemeClr val="tx1"/>
                </a:solidFill>
                <a:latin typeface="Andalus" panose="02020603050405020304" pitchFamily="18" charset="-78"/>
                <a:cs typeface="Andalus" panose="02020603050405020304" pitchFamily="18" charset="-78"/>
              </a:rPr>
              <a:t>.</a:t>
            </a:r>
          </a:p>
          <a:p>
            <a:pPr lvl="1"/>
            <a:endParaRPr lang="en-US" dirty="0">
              <a:solidFill>
                <a:schemeClr val="tx1"/>
              </a:solidFill>
              <a:latin typeface="Andalus" panose="02020603050405020304" pitchFamily="18" charset="-78"/>
              <a:cs typeface="Andalus" panose="02020603050405020304" pitchFamily="18" charset="-78"/>
            </a:endParaRPr>
          </a:p>
          <a:p>
            <a:r>
              <a:rPr lang="en-US" b="1" dirty="0">
                <a:solidFill>
                  <a:schemeClr val="tx1"/>
                </a:solidFill>
                <a:latin typeface="Andalus" panose="02020603050405020304" pitchFamily="18" charset="-78"/>
                <a:cs typeface="Andalus" panose="02020603050405020304" pitchFamily="18" charset="-78"/>
              </a:rPr>
              <a:t>With the C++11 </a:t>
            </a:r>
            <a:r>
              <a:rPr lang="en-US" b="1" dirty="0" smtClean="0">
                <a:solidFill>
                  <a:schemeClr val="tx1"/>
                </a:solidFill>
                <a:latin typeface="Andalus" panose="02020603050405020304" pitchFamily="18" charset="-78"/>
                <a:cs typeface="Andalus" panose="02020603050405020304" pitchFamily="18" charset="-78"/>
              </a:rPr>
              <a:t>exception specification:</a:t>
            </a:r>
          </a:p>
          <a:p>
            <a:pPr lvl="1"/>
            <a:r>
              <a:rPr lang="en-US" dirty="0" smtClean="0">
                <a:solidFill>
                  <a:schemeClr val="tx1"/>
                </a:solidFill>
                <a:latin typeface="Andalus" panose="02020603050405020304" pitchFamily="18" charset="-78"/>
                <a:cs typeface="Andalus" panose="02020603050405020304" pitchFamily="18" charset="-78"/>
              </a:rPr>
              <a:t>The stack </a:t>
            </a:r>
            <a:r>
              <a:rPr lang="en-US" dirty="0">
                <a:solidFill>
                  <a:schemeClr val="tx1"/>
                </a:solidFill>
                <a:latin typeface="Andalus" panose="02020603050405020304" pitchFamily="18" charset="-78"/>
                <a:cs typeface="Andalus" panose="02020603050405020304" pitchFamily="18" charset="-78"/>
              </a:rPr>
              <a:t>is only </a:t>
            </a:r>
            <a:r>
              <a:rPr lang="en-US" dirty="0" smtClean="0">
                <a:solidFill>
                  <a:schemeClr val="tx1"/>
                </a:solidFill>
                <a:latin typeface="Andalus" panose="02020603050405020304" pitchFamily="18" charset="-78"/>
                <a:cs typeface="Andalus" panose="02020603050405020304" pitchFamily="18" charset="-78"/>
              </a:rPr>
              <a:t>possibly unwound </a:t>
            </a:r>
          </a:p>
          <a:p>
            <a:pPr lvl="1"/>
            <a:r>
              <a:rPr lang="en-US" dirty="0">
                <a:solidFill>
                  <a:schemeClr val="tx1"/>
                </a:solidFill>
                <a:latin typeface="Andalus" panose="02020603050405020304" pitchFamily="18" charset="-78"/>
                <a:cs typeface="Andalus" panose="02020603050405020304" pitchFamily="18" charset="-78"/>
              </a:rPr>
              <a:t>P</a:t>
            </a:r>
            <a:r>
              <a:rPr lang="en-US" dirty="0" smtClean="0">
                <a:solidFill>
                  <a:schemeClr val="tx1"/>
                </a:solidFill>
                <a:latin typeface="Andalus" panose="02020603050405020304" pitchFamily="18" charset="-78"/>
                <a:cs typeface="Andalus" panose="02020603050405020304" pitchFamily="18" charset="-78"/>
              </a:rPr>
              <a:t>rogram </a:t>
            </a:r>
            <a:r>
              <a:rPr lang="en-US" dirty="0">
                <a:solidFill>
                  <a:schemeClr val="tx1"/>
                </a:solidFill>
                <a:latin typeface="Andalus" panose="02020603050405020304" pitchFamily="18" charset="-78"/>
                <a:cs typeface="Andalus" panose="02020603050405020304" pitchFamily="18" charset="-78"/>
              </a:rPr>
              <a:t>execution is terminated.</a:t>
            </a:r>
          </a:p>
          <a:p>
            <a:pPr marL="0" indent="0">
              <a:buNone/>
            </a:pPr>
            <a:endParaRPr lang="en-US" dirty="0" smtClean="0">
              <a:solidFill>
                <a:schemeClr val="tx1"/>
              </a:solidFill>
              <a:latin typeface="Andalus" panose="02020603050405020304" pitchFamily="18" charset="-78"/>
              <a:cs typeface="Andalus" panose="02020603050405020304" pitchFamily="18" charset="-78"/>
            </a:endParaRPr>
          </a:p>
          <a:p>
            <a:r>
              <a:rPr lang="en-US" dirty="0">
                <a:solidFill>
                  <a:schemeClr val="tx1"/>
                </a:solidFill>
                <a:latin typeface="Andalus" panose="02020603050405020304" pitchFamily="18" charset="-78"/>
                <a:cs typeface="Andalus" panose="02020603050405020304" pitchFamily="18" charset="-78"/>
              </a:rPr>
              <a:t>The difference between </a:t>
            </a:r>
            <a:r>
              <a:rPr lang="en-US" u="sng" dirty="0">
                <a:solidFill>
                  <a:schemeClr val="tx1"/>
                </a:solidFill>
                <a:latin typeface="Andalus" panose="02020603050405020304" pitchFamily="18" charset="-78"/>
                <a:cs typeface="Andalus" panose="02020603050405020304" pitchFamily="18" charset="-78"/>
              </a:rPr>
              <a:t>unwinding</a:t>
            </a:r>
            <a:r>
              <a:rPr lang="en-US" dirty="0">
                <a:solidFill>
                  <a:schemeClr val="tx1"/>
                </a:solidFill>
                <a:latin typeface="Andalus" panose="02020603050405020304" pitchFamily="18" charset="-78"/>
                <a:cs typeface="Andalus" panose="02020603050405020304" pitchFamily="18" charset="-78"/>
              </a:rPr>
              <a:t> the call stack and </a:t>
            </a:r>
            <a:r>
              <a:rPr lang="en-US" u="sng" dirty="0">
                <a:solidFill>
                  <a:schemeClr val="tx1"/>
                </a:solidFill>
                <a:latin typeface="Andalus" panose="02020603050405020304" pitchFamily="18" charset="-78"/>
                <a:cs typeface="Andalus" panose="02020603050405020304" pitchFamily="18" charset="-78"/>
              </a:rPr>
              <a:t>possibly unwinding</a:t>
            </a:r>
            <a:r>
              <a:rPr lang="en-US" dirty="0">
                <a:solidFill>
                  <a:schemeClr val="tx1"/>
                </a:solidFill>
                <a:latin typeface="Andalus" panose="02020603050405020304" pitchFamily="18" charset="-78"/>
                <a:cs typeface="Andalus" panose="02020603050405020304" pitchFamily="18" charset="-78"/>
              </a:rPr>
              <a:t> it has a </a:t>
            </a:r>
            <a:r>
              <a:rPr lang="en-US" dirty="0" smtClean="0">
                <a:solidFill>
                  <a:schemeClr val="tx1"/>
                </a:solidFill>
                <a:latin typeface="Andalus" panose="02020603050405020304" pitchFamily="18" charset="-78"/>
                <a:cs typeface="Andalus" panose="02020603050405020304" pitchFamily="18" charset="-78"/>
              </a:rPr>
              <a:t>surprisingly large </a:t>
            </a:r>
            <a:r>
              <a:rPr lang="en-US" dirty="0">
                <a:solidFill>
                  <a:schemeClr val="tx1"/>
                </a:solidFill>
                <a:latin typeface="Andalus" panose="02020603050405020304" pitchFamily="18" charset="-78"/>
                <a:cs typeface="Andalus" panose="02020603050405020304" pitchFamily="18" charset="-78"/>
              </a:rPr>
              <a:t>impact on code </a:t>
            </a:r>
            <a:r>
              <a:rPr lang="en-US" dirty="0" smtClean="0">
                <a:solidFill>
                  <a:schemeClr val="tx1"/>
                </a:solidFill>
                <a:latin typeface="Andalus" panose="02020603050405020304" pitchFamily="18" charset="-78"/>
                <a:cs typeface="Andalus" panose="02020603050405020304" pitchFamily="18" charset="-78"/>
              </a:rPr>
              <a:t>generation</a:t>
            </a:r>
            <a:r>
              <a:rPr lang="en-US" dirty="0">
                <a:solidFill>
                  <a:schemeClr val="tx1"/>
                </a:solidFill>
                <a:latin typeface="Andalus" panose="02020603050405020304" pitchFamily="18" charset="-78"/>
                <a:cs typeface="Andalus" panose="02020603050405020304" pitchFamily="18" charset="-78"/>
              </a:rPr>
              <a:t>. In a </a:t>
            </a:r>
            <a:r>
              <a:rPr lang="en-US" sz="1800" b="1" dirty="0" err="1">
                <a:solidFill>
                  <a:schemeClr val="tx1"/>
                </a:solidFill>
                <a:latin typeface="Lucida Bright" panose="02040602050505020304" pitchFamily="18" charset="0"/>
                <a:cs typeface="Andalus" panose="02020603050405020304" pitchFamily="18" charset="-78"/>
              </a:rPr>
              <a:t>noexcept</a:t>
            </a:r>
            <a:r>
              <a:rPr lang="en-US" dirty="0">
                <a:solidFill>
                  <a:schemeClr val="tx1"/>
                </a:solidFill>
                <a:latin typeface="Andalus" panose="02020603050405020304" pitchFamily="18" charset="-78"/>
                <a:cs typeface="Andalus" panose="02020603050405020304" pitchFamily="18" charset="-78"/>
              </a:rPr>
              <a:t> function</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optimizers </a:t>
            </a:r>
            <a:r>
              <a:rPr lang="en-US" dirty="0" smtClean="0">
                <a:solidFill>
                  <a:schemeClr val="tx1"/>
                </a:solidFill>
                <a:latin typeface="Andalus" panose="02020603050405020304" pitchFamily="18" charset="-78"/>
                <a:cs typeface="Andalus" panose="02020603050405020304" pitchFamily="18" charset="-78"/>
              </a:rPr>
              <a:t>need not </a:t>
            </a:r>
            <a:r>
              <a:rPr lang="en-US" dirty="0">
                <a:solidFill>
                  <a:schemeClr val="tx1"/>
                </a:solidFill>
                <a:latin typeface="Andalus" panose="02020603050405020304" pitchFamily="18" charset="-78"/>
                <a:cs typeface="Andalus" panose="02020603050405020304" pitchFamily="18" charset="-78"/>
              </a:rPr>
              <a:t>keep the runtime stack in an </a:t>
            </a:r>
            <a:r>
              <a:rPr lang="en-US" dirty="0" err="1">
                <a:solidFill>
                  <a:schemeClr val="tx1"/>
                </a:solidFill>
                <a:latin typeface="Andalus" panose="02020603050405020304" pitchFamily="18" charset="-78"/>
                <a:cs typeface="Andalus" panose="02020603050405020304" pitchFamily="18" charset="-78"/>
              </a:rPr>
              <a:t>unwindable</a:t>
            </a:r>
            <a:r>
              <a:rPr lang="en-US" dirty="0">
                <a:solidFill>
                  <a:schemeClr val="tx1"/>
                </a:solidFill>
                <a:latin typeface="Andalus" panose="02020603050405020304" pitchFamily="18" charset="-78"/>
                <a:cs typeface="Andalus" panose="02020603050405020304" pitchFamily="18" charset="-78"/>
              </a:rPr>
              <a:t> state if an exception would </a:t>
            </a:r>
            <a:r>
              <a:rPr lang="en-US" dirty="0" smtClean="0">
                <a:solidFill>
                  <a:schemeClr val="tx1"/>
                </a:solidFill>
                <a:latin typeface="Andalus" panose="02020603050405020304" pitchFamily="18" charset="-78"/>
                <a:cs typeface="Andalus" panose="02020603050405020304" pitchFamily="18" charset="-78"/>
              </a:rPr>
              <a:t>propagate out </a:t>
            </a:r>
            <a:r>
              <a:rPr lang="en-US" dirty="0">
                <a:solidFill>
                  <a:schemeClr val="tx1"/>
                </a:solidFill>
                <a:latin typeface="Andalus" panose="02020603050405020304" pitchFamily="18" charset="-78"/>
                <a:cs typeface="Andalus" panose="02020603050405020304" pitchFamily="18" charset="-78"/>
              </a:rPr>
              <a:t>of the function</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optimizers need not </a:t>
            </a:r>
            <a:r>
              <a:rPr lang="en-US" dirty="0" smtClean="0">
                <a:solidFill>
                  <a:schemeClr val="tx1"/>
                </a:solidFill>
                <a:latin typeface="Andalus" panose="02020603050405020304" pitchFamily="18" charset="-78"/>
                <a:cs typeface="Andalus" panose="02020603050405020304" pitchFamily="18" charset="-78"/>
              </a:rPr>
              <a:t>ensure </a:t>
            </a:r>
            <a:r>
              <a:rPr lang="en-US" dirty="0">
                <a:solidFill>
                  <a:schemeClr val="tx1"/>
                </a:solidFill>
                <a:latin typeface="Andalus" panose="02020603050405020304" pitchFamily="18" charset="-78"/>
                <a:cs typeface="Andalus" panose="02020603050405020304" pitchFamily="18" charset="-78"/>
              </a:rPr>
              <a:t>that objects in a </a:t>
            </a:r>
            <a:r>
              <a:rPr lang="en-US" sz="1600" b="1" dirty="0" err="1">
                <a:solidFill>
                  <a:schemeClr val="tx1"/>
                </a:solidFill>
                <a:latin typeface="Lucida Bright" panose="02040602050505020304" pitchFamily="18" charset="0"/>
                <a:cs typeface="Andalus" panose="02020603050405020304" pitchFamily="18" charset="-78"/>
              </a:rPr>
              <a:t>noexcept</a:t>
            </a:r>
            <a:r>
              <a:rPr lang="en-US" dirty="0" smtClean="0">
                <a:solidFill>
                  <a:schemeClr val="tx1"/>
                </a:solidFill>
                <a:latin typeface="Andalus" panose="02020603050405020304" pitchFamily="18" charset="-78"/>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function </a:t>
            </a:r>
            <a:r>
              <a:rPr lang="en-US" dirty="0" smtClean="0">
                <a:solidFill>
                  <a:schemeClr val="tx1"/>
                </a:solidFill>
                <a:latin typeface="Andalus" panose="02020603050405020304" pitchFamily="18" charset="-78"/>
                <a:cs typeface="Andalus" panose="02020603050405020304" pitchFamily="18" charset="-78"/>
              </a:rPr>
              <a:t>are destroyed </a:t>
            </a:r>
            <a:r>
              <a:rPr lang="en-US" dirty="0">
                <a:solidFill>
                  <a:schemeClr val="tx1"/>
                </a:solidFill>
                <a:latin typeface="Andalus" panose="02020603050405020304" pitchFamily="18" charset="-78"/>
                <a:cs typeface="Andalus" panose="02020603050405020304" pitchFamily="18" charset="-78"/>
              </a:rPr>
              <a:t>in the inverse order of construction should an exception leave the function.</a:t>
            </a:r>
          </a:p>
          <a:p>
            <a:pPr lvl="1"/>
            <a:endParaRPr lang="en-US"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08430761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28118" y="2468986"/>
            <a:ext cx="8973231" cy="1643228"/>
          </a:xfrm>
          <a:prstGeom prst="rect">
            <a:avLst/>
          </a:prstGeom>
        </p:spPr>
      </p:pic>
    </p:spTree>
    <p:extLst>
      <p:ext uri="{BB962C8B-B14F-4D97-AF65-F5344CB8AC3E}">
        <p14:creationId xmlns:p14="http://schemas.microsoft.com/office/powerpoint/2010/main" val="2564147418"/>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915297"/>
          </a:xfrm>
        </p:spPr>
        <p:txBody>
          <a:bodyPr anchor="t">
            <a:normAutofit/>
          </a:bodyPr>
          <a:lstStyle/>
          <a:p>
            <a:r>
              <a:rPr lang="en-US" b="1" dirty="0">
                <a:solidFill>
                  <a:schemeClr val="tx1"/>
                </a:solidFill>
                <a:latin typeface="Andalus" panose="02020603050405020304" pitchFamily="18" charset="-78"/>
                <a:cs typeface="Andalus" panose="02020603050405020304" pitchFamily="18" charset="-78"/>
              </a:rPr>
              <a:t>No-throw </a:t>
            </a:r>
            <a:r>
              <a:rPr lang="en-US" b="1" dirty="0" smtClean="0">
                <a:solidFill>
                  <a:schemeClr val="tx1"/>
                </a:solidFill>
                <a:latin typeface="Andalus" panose="02020603050405020304" pitchFamily="18" charset="-78"/>
                <a:cs typeface="Andalus" panose="02020603050405020304" pitchFamily="18" charset="-78"/>
              </a:rPr>
              <a:t>guarantee</a:t>
            </a:r>
            <a:r>
              <a:rPr lang="en-US" dirty="0">
                <a:solidFill>
                  <a:schemeClr val="tx1"/>
                </a:solidFill>
                <a:latin typeface="Andalus" panose="02020603050405020304" pitchFamily="18" charset="-78"/>
                <a:cs typeface="Andalus" panose="02020603050405020304" pitchFamily="18" charset="-78"/>
              </a:rPr>
              <a:t> </a:t>
            </a:r>
            <a:r>
              <a:rPr lang="en-US" dirty="0" smtClean="0">
                <a:solidFill>
                  <a:schemeClr val="tx1"/>
                </a:solidFill>
                <a:latin typeface="Andalus" panose="02020603050405020304" pitchFamily="18" charset="-78"/>
                <a:cs typeface="Andalus" panose="02020603050405020304" pitchFamily="18" charset="-78"/>
              </a:rPr>
              <a:t>(</a:t>
            </a:r>
            <a:r>
              <a:rPr lang="en-US" b="1" dirty="0" smtClean="0">
                <a:solidFill>
                  <a:schemeClr val="tx1"/>
                </a:solidFill>
                <a:latin typeface="Andalus" panose="02020603050405020304" pitchFamily="18" charset="-78"/>
                <a:cs typeface="Andalus" panose="02020603050405020304" pitchFamily="18" charset="-78"/>
              </a:rPr>
              <a:t>failure transparency)</a:t>
            </a:r>
            <a:r>
              <a:rPr lang="en-US" dirty="0" smtClean="0">
                <a:solidFill>
                  <a:schemeClr val="tx1"/>
                </a:solidFill>
                <a:latin typeface="Andalus" panose="02020603050405020304" pitchFamily="18" charset="-78"/>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Operations are guaranteed to succeed and satisfy all requirements even in exceptional situations. If an exception occurs, it will be handled internally and not observed by clients.</a:t>
            </a:r>
          </a:p>
          <a:p>
            <a:endParaRPr lang="en-US" b="1" dirty="0" smtClean="0">
              <a:solidFill>
                <a:schemeClr val="tx1"/>
              </a:solidFill>
              <a:latin typeface="Andalus" panose="02020603050405020304" pitchFamily="18" charset="-78"/>
              <a:cs typeface="Andalus" panose="02020603050405020304" pitchFamily="18" charset="-78"/>
            </a:endParaRPr>
          </a:p>
          <a:p>
            <a:r>
              <a:rPr lang="en-US" b="1" dirty="0" smtClean="0">
                <a:solidFill>
                  <a:schemeClr val="tx1"/>
                </a:solidFill>
                <a:latin typeface="Andalus" panose="02020603050405020304" pitchFamily="18" charset="-78"/>
                <a:cs typeface="Andalus" panose="02020603050405020304" pitchFamily="18" charset="-78"/>
              </a:rPr>
              <a:t>Strong </a:t>
            </a:r>
            <a:r>
              <a:rPr lang="en-US" b="1" dirty="0">
                <a:solidFill>
                  <a:schemeClr val="tx1"/>
                </a:solidFill>
                <a:latin typeface="Andalus" panose="02020603050405020304" pitchFamily="18" charset="-78"/>
                <a:cs typeface="Andalus" panose="02020603050405020304" pitchFamily="18" charset="-78"/>
              </a:rPr>
              <a:t>exception </a:t>
            </a:r>
            <a:r>
              <a:rPr lang="en-US" b="1" dirty="0" smtClean="0">
                <a:solidFill>
                  <a:schemeClr val="tx1"/>
                </a:solidFill>
                <a:latin typeface="Andalus" panose="02020603050405020304" pitchFamily="18" charset="-78"/>
                <a:cs typeface="Andalus" panose="02020603050405020304" pitchFamily="18" charset="-78"/>
              </a:rPr>
              <a:t>safety (commit </a:t>
            </a:r>
            <a:r>
              <a:rPr lang="en-US" b="1" dirty="0">
                <a:solidFill>
                  <a:schemeClr val="tx1"/>
                </a:solidFill>
                <a:latin typeface="Andalus" panose="02020603050405020304" pitchFamily="18" charset="-78"/>
                <a:cs typeface="Andalus" panose="02020603050405020304" pitchFamily="18" charset="-78"/>
              </a:rPr>
              <a:t>or rollback </a:t>
            </a:r>
            <a:r>
              <a:rPr lang="en-US" b="1" dirty="0" smtClean="0">
                <a:solidFill>
                  <a:schemeClr val="tx1"/>
                </a:solidFill>
                <a:latin typeface="Andalus" panose="02020603050405020304" pitchFamily="18" charset="-78"/>
                <a:cs typeface="Andalus" panose="02020603050405020304" pitchFamily="18" charset="-78"/>
              </a:rPr>
              <a:t>semantics):</a:t>
            </a:r>
            <a:r>
              <a:rPr lang="en-US" dirty="0" smtClean="0">
                <a:solidFill>
                  <a:schemeClr val="tx1"/>
                </a:solidFill>
                <a:latin typeface="Andalus" panose="02020603050405020304" pitchFamily="18" charset="-78"/>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Operations can fail, but failed operations are guaranteed to have no side effects, leaving the original values intact</a:t>
            </a:r>
            <a:r>
              <a:rPr lang="en-US" dirty="0" smtClean="0">
                <a:solidFill>
                  <a:schemeClr val="tx1"/>
                </a:solidFill>
                <a:latin typeface="Andalus" panose="02020603050405020304" pitchFamily="18" charset="-78"/>
                <a:cs typeface="Andalus" panose="02020603050405020304" pitchFamily="18" charset="-78"/>
              </a:rPr>
              <a:t>.</a:t>
            </a:r>
            <a:endParaRPr lang="en-US" dirty="0">
              <a:solidFill>
                <a:schemeClr val="tx1"/>
              </a:solidFill>
              <a:latin typeface="Andalus" panose="02020603050405020304" pitchFamily="18" charset="-78"/>
              <a:cs typeface="Andalus" panose="02020603050405020304" pitchFamily="18" charset="-78"/>
            </a:endParaRPr>
          </a:p>
          <a:p>
            <a:endParaRPr lang="en-US" b="1" dirty="0" smtClean="0">
              <a:solidFill>
                <a:schemeClr val="tx1"/>
              </a:solidFill>
              <a:latin typeface="Andalus" panose="02020603050405020304" pitchFamily="18" charset="-78"/>
              <a:cs typeface="Andalus" panose="02020603050405020304" pitchFamily="18" charset="-78"/>
            </a:endParaRPr>
          </a:p>
          <a:p>
            <a:r>
              <a:rPr lang="en-US" b="1" dirty="0" smtClean="0">
                <a:solidFill>
                  <a:schemeClr val="tx1"/>
                </a:solidFill>
                <a:latin typeface="Andalus" panose="02020603050405020304" pitchFamily="18" charset="-78"/>
                <a:cs typeface="Andalus" panose="02020603050405020304" pitchFamily="18" charset="-78"/>
              </a:rPr>
              <a:t>Basic </a:t>
            </a:r>
            <a:r>
              <a:rPr lang="en-US" b="1" dirty="0">
                <a:solidFill>
                  <a:schemeClr val="tx1"/>
                </a:solidFill>
                <a:latin typeface="Andalus" panose="02020603050405020304" pitchFamily="18" charset="-78"/>
                <a:cs typeface="Andalus" panose="02020603050405020304" pitchFamily="18" charset="-78"/>
              </a:rPr>
              <a:t>exception safety:</a:t>
            </a:r>
            <a:r>
              <a:rPr lang="en-US" dirty="0">
                <a:solidFill>
                  <a:schemeClr val="tx1"/>
                </a:solidFill>
                <a:latin typeface="Andalus" panose="02020603050405020304" pitchFamily="18" charset="-78"/>
                <a:cs typeface="Andalus" panose="02020603050405020304" pitchFamily="18" charset="-78"/>
              </a:rPr>
              <a:t> Partial execution of failed operations can result in side effects, but all invariants are preserved. Any stored data will contain valid values which may differ from the original values. Resource leaks (including memory leaks) are commonly ruled out by an invariant stating that all resources are accounted for and managed.</a:t>
            </a:r>
          </a:p>
          <a:p>
            <a:endParaRPr lang="en-US" b="1" dirty="0" smtClean="0">
              <a:solidFill>
                <a:schemeClr val="tx1"/>
              </a:solidFill>
              <a:latin typeface="Andalus" panose="02020603050405020304" pitchFamily="18" charset="-78"/>
              <a:cs typeface="Andalus" panose="02020603050405020304" pitchFamily="18" charset="-78"/>
            </a:endParaRPr>
          </a:p>
          <a:p>
            <a:r>
              <a:rPr lang="en-US" b="1" dirty="0" smtClean="0">
                <a:solidFill>
                  <a:schemeClr val="tx1"/>
                </a:solidFill>
                <a:latin typeface="Andalus" panose="02020603050405020304" pitchFamily="18" charset="-78"/>
                <a:cs typeface="Andalus" panose="02020603050405020304" pitchFamily="18" charset="-78"/>
              </a:rPr>
              <a:t>No </a:t>
            </a:r>
            <a:r>
              <a:rPr lang="en-US" b="1" dirty="0">
                <a:solidFill>
                  <a:schemeClr val="tx1"/>
                </a:solidFill>
                <a:latin typeface="Andalus" panose="02020603050405020304" pitchFamily="18" charset="-78"/>
                <a:cs typeface="Andalus" panose="02020603050405020304" pitchFamily="18" charset="-78"/>
              </a:rPr>
              <a:t>exception safety:</a:t>
            </a:r>
            <a:r>
              <a:rPr lang="en-US" dirty="0">
                <a:solidFill>
                  <a:schemeClr val="tx1"/>
                </a:solidFill>
                <a:latin typeface="Andalus" panose="02020603050405020304" pitchFamily="18" charset="-78"/>
                <a:cs typeface="Andalus" panose="02020603050405020304" pitchFamily="18" charset="-78"/>
              </a:rPr>
              <a:t> No guarantees are made.</a:t>
            </a:r>
          </a:p>
        </p:txBody>
      </p:sp>
      <p:sp>
        <p:nvSpPr>
          <p:cNvPr id="4" name="Content Placeholder 2"/>
          <p:cNvSpPr txBox="1">
            <a:spLocks/>
          </p:cNvSpPr>
          <p:nvPr/>
        </p:nvSpPr>
        <p:spPr>
          <a:xfrm rot="16200000">
            <a:off x="8766779" y="2032220"/>
            <a:ext cx="3762757" cy="429835"/>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a:buNone/>
            </a:pPr>
            <a:r>
              <a:rPr lang="en-US" b="1" dirty="0" smtClean="0">
                <a:solidFill>
                  <a:schemeClr val="tx1"/>
                </a:solidFill>
                <a:latin typeface="Andalus" panose="02020603050405020304" pitchFamily="18" charset="-78"/>
                <a:cs typeface="Andalus" panose="02020603050405020304" pitchFamily="18" charset="-78"/>
              </a:rPr>
              <a:t>Classifications of Exception Safety</a:t>
            </a:r>
            <a:endParaRPr lang="en-US" b="1" dirty="0">
              <a:solidFill>
                <a:schemeClr val="tx1"/>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124160496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5915297"/>
          </a:xfrm>
        </p:spPr>
        <p:txBody>
          <a:bodyPr anchor="t">
            <a:normAutofit/>
          </a:bodyPr>
          <a:lstStyle/>
          <a:p>
            <a:r>
              <a:rPr lang="en-US" dirty="0">
                <a:solidFill>
                  <a:schemeClr val="tx1"/>
                </a:solidFill>
                <a:latin typeface="Andalus" panose="02020603050405020304" pitchFamily="18" charset="-78"/>
                <a:cs typeface="Andalus" panose="02020603050405020304" pitchFamily="18" charset="-78"/>
              </a:rPr>
              <a:t>Consider a </a:t>
            </a:r>
            <a:r>
              <a:rPr lang="en-US" sz="1700" dirty="0" err="1" smtClean="0">
                <a:solidFill>
                  <a:schemeClr val="tx2">
                    <a:lumMod val="60000"/>
                    <a:lumOff val="40000"/>
                  </a:schemeClr>
                </a:solidFill>
                <a:latin typeface="Lucida Bright" panose="02040602050505020304" pitchFamily="18" charset="0"/>
                <a:cs typeface="Andalus" panose="02020603050405020304" pitchFamily="18" charset="-78"/>
              </a:rPr>
              <a:t>std</a:t>
            </a:r>
            <a:r>
              <a:rPr lang="en-US" sz="1700" dirty="0">
                <a:solidFill>
                  <a:schemeClr val="tx2">
                    <a:lumMod val="60000"/>
                    <a:lumOff val="40000"/>
                  </a:schemeClr>
                </a:solidFill>
                <a:latin typeface="Lucida Bright" panose="02040602050505020304" pitchFamily="18" charset="0"/>
                <a:cs typeface="Andalus" panose="02020603050405020304" pitchFamily="18" charset="-78"/>
              </a:rPr>
              <a:t>::</a:t>
            </a:r>
            <a:r>
              <a:rPr lang="en-US" sz="1700" dirty="0" smtClean="0">
                <a:solidFill>
                  <a:schemeClr val="tx2">
                    <a:lumMod val="60000"/>
                    <a:lumOff val="40000"/>
                  </a:schemeClr>
                </a:solidFill>
                <a:latin typeface="Lucida Bright" panose="02040602050505020304" pitchFamily="18" charset="0"/>
                <a:cs typeface="Andalus" panose="02020603050405020304" pitchFamily="18" charset="-78"/>
              </a:rPr>
              <a:t>vector</a:t>
            </a:r>
            <a:r>
              <a:rPr lang="en-US" sz="1700" dirty="0" smtClean="0">
                <a:solidFill>
                  <a:schemeClr val="tx1"/>
                </a:solidFill>
                <a:latin typeface="Lucida Bright" panose="02040602050505020304" pitchFamily="18" charset="0"/>
                <a:cs typeface="Andalus" panose="02020603050405020304" pitchFamily="18" charset="-78"/>
              </a:rPr>
              <a:t>,</a:t>
            </a:r>
            <a:r>
              <a:rPr lang="en-US" dirty="0" smtClean="0">
                <a:solidFill>
                  <a:schemeClr val="tx1"/>
                </a:solidFill>
                <a:latin typeface="Andalus" panose="02020603050405020304" pitchFamily="18" charset="-78"/>
                <a:cs typeface="Andalus" panose="02020603050405020304" pitchFamily="18" charset="-78"/>
              </a:rPr>
              <a:t> when </a:t>
            </a:r>
            <a:r>
              <a:rPr lang="en-US" dirty="0">
                <a:solidFill>
                  <a:schemeClr val="tx1"/>
                </a:solidFill>
                <a:latin typeface="Andalus" panose="02020603050405020304" pitchFamily="18" charset="-78"/>
                <a:cs typeface="Andalus" panose="02020603050405020304" pitchFamily="18" charset="-78"/>
              </a:rPr>
              <a:t>an item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x</a:t>
            </a:r>
            <a:r>
              <a:rPr lang="en-US" dirty="0">
                <a:solidFill>
                  <a:schemeClr val="tx1"/>
                </a:solidFill>
                <a:latin typeface="Andalus" panose="02020603050405020304" pitchFamily="18" charset="-78"/>
                <a:cs typeface="Andalus" panose="02020603050405020304" pitchFamily="18" charset="-78"/>
              </a:rPr>
              <a:t> is added to a vector </a:t>
            </a:r>
            <a:r>
              <a:rPr lang="en-US" sz="1700" dirty="0" smtClean="0">
                <a:solidFill>
                  <a:schemeClr val="tx2">
                    <a:lumMod val="60000"/>
                    <a:lumOff val="40000"/>
                  </a:schemeClr>
                </a:solidFill>
                <a:latin typeface="Lucida Bright" panose="02040602050505020304" pitchFamily="18" charset="0"/>
                <a:cs typeface="Andalus" panose="02020603050405020304" pitchFamily="18" charset="-78"/>
              </a:rPr>
              <a:t>v</a:t>
            </a:r>
            <a:r>
              <a:rPr lang="en-US" dirty="0" smtClean="0">
                <a:solidFill>
                  <a:schemeClr val="tx1"/>
                </a:solidFill>
                <a:latin typeface="Andalus" panose="02020603050405020304" pitchFamily="18" charset="-78"/>
                <a:cs typeface="Andalus" panose="02020603050405020304" pitchFamily="18" charset="-78"/>
              </a:rPr>
              <a:t> if </a:t>
            </a:r>
            <a:r>
              <a:rPr lang="en-US" dirty="0">
                <a:solidFill>
                  <a:schemeClr val="tx1"/>
                </a:solidFill>
                <a:latin typeface="Andalus" panose="02020603050405020304" pitchFamily="18" charset="-78"/>
                <a:cs typeface="Andalus" panose="02020603050405020304" pitchFamily="18" charset="-78"/>
              </a:rPr>
              <a:t>the existing capacity isn't sufficient</a:t>
            </a:r>
            <a:r>
              <a:rPr lang="en-US" dirty="0" smtClean="0">
                <a:solidFill>
                  <a:schemeClr val="tx1"/>
                </a:solidFill>
                <a:latin typeface="Andalus" panose="02020603050405020304" pitchFamily="18" charset="-78"/>
                <a:cs typeface="Andalus" panose="02020603050405020304" pitchFamily="18" charset="-78"/>
              </a:rPr>
              <a:t>.</a:t>
            </a:r>
            <a:endParaRPr lang="en-US" b="1" dirty="0" smtClean="0">
              <a:solidFill>
                <a:schemeClr val="tx1"/>
              </a:solidFill>
              <a:latin typeface="Andalus" panose="02020603050405020304" pitchFamily="18" charset="-78"/>
              <a:cs typeface="Andalus" panose="02020603050405020304" pitchFamily="18" charset="-78"/>
            </a:endParaRPr>
          </a:p>
          <a:p>
            <a:r>
              <a:rPr lang="en-US" b="1" dirty="0" smtClean="0">
                <a:solidFill>
                  <a:schemeClr val="tx1"/>
                </a:solidFill>
                <a:latin typeface="Andalus" panose="02020603050405020304" pitchFamily="18" charset="-78"/>
                <a:cs typeface="Andalus" panose="02020603050405020304" pitchFamily="18" charset="-78"/>
              </a:rPr>
              <a:t>No-throw guarantee</a:t>
            </a:r>
            <a:r>
              <a:rPr lang="en-US" dirty="0">
                <a:solidFill>
                  <a:schemeClr val="tx1"/>
                </a:solidFill>
                <a:latin typeface="Andalus" panose="02020603050405020304" pitchFamily="18" charset="-78"/>
                <a:cs typeface="Andalus" panose="02020603050405020304" pitchFamily="18" charset="-78"/>
              </a:rPr>
              <a:t>:</a:t>
            </a:r>
            <a:r>
              <a:rPr lang="en-US" dirty="0" smtClean="0">
                <a:solidFill>
                  <a:schemeClr val="tx1"/>
                </a:solidFill>
                <a:latin typeface="Andalus" panose="02020603050405020304" pitchFamily="18" charset="-78"/>
                <a:cs typeface="Andalus" panose="02020603050405020304" pitchFamily="18" charset="-78"/>
              </a:rPr>
              <a:t> Implemented </a:t>
            </a:r>
            <a:r>
              <a:rPr lang="en-US" dirty="0">
                <a:solidFill>
                  <a:schemeClr val="tx1"/>
                </a:solidFill>
                <a:latin typeface="Andalus" panose="02020603050405020304" pitchFamily="18" charset="-78"/>
                <a:cs typeface="Andalus" panose="02020603050405020304" pitchFamily="18" charset="-78"/>
              </a:rPr>
              <a:t>by ensuring that memory allocation never fails, or by defining the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insert</a:t>
            </a:r>
            <a:r>
              <a:rPr lang="en-US" dirty="0">
                <a:solidFill>
                  <a:schemeClr val="tx1"/>
                </a:solidFill>
                <a:latin typeface="Andalus" panose="02020603050405020304" pitchFamily="18" charset="-78"/>
                <a:cs typeface="Andalus" panose="02020603050405020304" pitchFamily="18" charset="-78"/>
              </a:rPr>
              <a:t> function's behavior on allocation failure (for example, by having the function return a </a:t>
            </a:r>
            <a:r>
              <a:rPr lang="en-US" dirty="0" err="1">
                <a:solidFill>
                  <a:schemeClr val="tx1"/>
                </a:solidFill>
                <a:latin typeface="Andalus" panose="02020603050405020304" pitchFamily="18" charset="-78"/>
                <a:cs typeface="Andalus" panose="02020603050405020304" pitchFamily="18" charset="-78"/>
              </a:rPr>
              <a:t>boolean</a:t>
            </a:r>
            <a:r>
              <a:rPr lang="en-US" dirty="0">
                <a:solidFill>
                  <a:schemeClr val="tx1"/>
                </a:solidFill>
                <a:latin typeface="Andalus" panose="02020603050405020304" pitchFamily="18" charset="-78"/>
                <a:cs typeface="Andalus" panose="02020603050405020304" pitchFamily="18" charset="-78"/>
              </a:rPr>
              <a:t> result indicating whether the insertion took place</a:t>
            </a:r>
            <a:r>
              <a:rPr lang="en-US" dirty="0" smtClean="0">
                <a:solidFill>
                  <a:schemeClr val="tx1"/>
                </a:solidFill>
                <a:latin typeface="Andalus" panose="02020603050405020304" pitchFamily="18" charset="-78"/>
                <a:cs typeface="Andalus" panose="02020603050405020304" pitchFamily="18" charset="-78"/>
              </a:rPr>
              <a:t>).</a:t>
            </a:r>
          </a:p>
          <a:p>
            <a:r>
              <a:rPr lang="en-US" b="1" dirty="0">
                <a:solidFill>
                  <a:schemeClr val="tx1"/>
                </a:solidFill>
                <a:latin typeface="Andalus" panose="02020603050405020304" pitchFamily="18" charset="-78"/>
                <a:cs typeface="Andalus" panose="02020603050405020304" pitchFamily="18" charset="-78"/>
              </a:rPr>
              <a:t>Strong exception safety: </a:t>
            </a:r>
            <a:r>
              <a:rPr lang="en-US" dirty="0">
                <a:solidFill>
                  <a:schemeClr val="tx1"/>
                </a:solidFill>
                <a:latin typeface="Andalus" panose="02020603050405020304" pitchFamily="18" charset="-78"/>
                <a:cs typeface="Andalus" panose="02020603050405020304" pitchFamily="18" charset="-78"/>
              </a:rPr>
              <a:t>Implemented by doing any necessary allocation first, and then swapping buffers if no errors are encountered (the copy-and-swap idiom). In this case, either the insertion of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x</a:t>
            </a:r>
            <a:r>
              <a:rPr lang="en-US" dirty="0">
                <a:solidFill>
                  <a:schemeClr val="tx1"/>
                </a:solidFill>
                <a:latin typeface="Andalus" panose="02020603050405020304" pitchFamily="18" charset="-78"/>
                <a:cs typeface="Andalus" panose="02020603050405020304" pitchFamily="18" charset="-78"/>
              </a:rPr>
              <a:t> into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v</a:t>
            </a:r>
            <a:r>
              <a:rPr lang="en-US" dirty="0">
                <a:solidFill>
                  <a:schemeClr val="tx1"/>
                </a:solidFill>
                <a:latin typeface="Andalus" panose="02020603050405020304" pitchFamily="18" charset="-78"/>
                <a:cs typeface="Andalus" panose="02020603050405020304" pitchFamily="18" charset="-78"/>
              </a:rPr>
              <a:t> succeeds, or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v</a:t>
            </a:r>
            <a:r>
              <a:rPr lang="en-US" dirty="0">
                <a:solidFill>
                  <a:schemeClr val="tx1"/>
                </a:solidFill>
                <a:latin typeface="Andalus" panose="02020603050405020304" pitchFamily="18" charset="-78"/>
                <a:cs typeface="Andalus" panose="02020603050405020304" pitchFamily="18" charset="-78"/>
              </a:rPr>
              <a:t> remains unchanged despite the allocation failure</a:t>
            </a:r>
            <a:r>
              <a:rPr lang="en-US" dirty="0" smtClean="0">
                <a:solidFill>
                  <a:schemeClr val="tx1"/>
                </a:solidFill>
                <a:latin typeface="Andalus" panose="02020603050405020304" pitchFamily="18" charset="-78"/>
                <a:cs typeface="Andalus" panose="02020603050405020304" pitchFamily="18" charset="-78"/>
              </a:rPr>
              <a:t>.</a:t>
            </a:r>
          </a:p>
          <a:p>
            <a:r>
              <a:rPr lang="en-US" b="1" dirty="0">
                <a:solidFill>
                  <a:schemeClr val="tx1"/>
                </a:solidFill>
                <a:latin typeface="Andalus" panose="02020603050405020304" pitchFamily="18" charset="-78"/>
                <a:cs typeface="Andalus" panose="02020603050405020304" pitchFamily="18" charset="-78"/>
              </a:rPr>
              <a:t>Basic exception safety: </a:t>
            </a:r>
            <a:r>
              <a:rPr lang="en-US" dirty="0">
                <a:solidFill>
                  <a:schemeClr val="tx1"/>
                </a:solidFill>
                <a:latin typeface="Andalus" panose="02020603050405020304" pitchFamily="18" charset="-78"/>
                <a:cs typeface="Andalus" panose="02020603050405020304" pitchFamily="18" charset="-78"/>
              </a:rPr>
              <a:t>Implemented by ensuring that the count field is guaranteed to reflect the final size of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v</a:t>
            </a:r>
            <a:r>
              <a:rPr lang="en-US" dirty="0">
                <a:solidFill>
                  <a:schemeClr val="tx1"/>
                </a:solidFill>
                <a:latin typeface="Andalus" panose="02020603050405020304" pitchFamily="18" charset="-78"/>
                <a:cs typeface="Andalus" panose="02020603050405020304" pitchFamily="18" charset="-78"/>
              </a:rPr>
              <a:t>. For example, if an error is encountered, the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insert</a:t>
            </a:r>
            <a:r>
              <a:rPr lang="en-US" dirty="0">
                <a:solidFill>
                  <a:schemeClr val="tx1"/>
                </a:solidFill>
                <a:latin typeface="Andalus" panose="02020603050405020304" pitchFamily="18" charset="-78"/>
                <a:cs typeface="Andalus" panose="02020603050405020304" pitchFamily="18" charset="-78"/>
              </a:rPr>
              <a:t> function might completely deallocate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v</a:t>
            </a:r>
            <a:r>
              <a:rPr lang="en-US" dirty="0">
                <a:solidFill>
                  <a:schemeClr val="tx1"/>
                </a:solidFill>
                <a:latin typeface="Andalus" panose="02020603050405020304" pitchFamily="18" charset="-78"/>
                <a:cs typeface="Andalus" panose="02020603050405020304" pitchFamily="18" charset="-78"/>
              </a:rPr>
              <a:t> and reset its count field to zero. On failure, no resources are leaked, but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v</a:t>
            </a:r>
            <a:r>
              <a:rPr lang="en-US" dirty="0">
                <a:solidFill>
                  <a:schemeClr val="tx1"/>
                </a:solidFill>
                <a:latin typeface="Andalus" panose="02020603050405020304" pitchFamily="18" charset="-78"/>
                <a:cs typeface="Andalus" panose="02020603050405020304" pitchFamily="18" charset="-78"/>
              </a:rPr>
              <a:t>'s old value is not preserved</a:t>
            </a:r>
            <a:r>
              <a:rPr lang="en-US" dirty="0" smtClean="0">
                <a:solidFill>
                  <a:schemeClr val="tx1"/>
                </a:solidFill>
                <a:latin typeface="Andalus" panose="02020603050405020304" pitchFamily="18" charset="-78"/>
                <a:cs typeface="Andalus" panose="02020603050405020304" pitchFamily="18" charset="-78"/>
              </a:rPr>
              <a:t>.</a:t>
            </a:r>
          </a:p>
          <a:p>
            <a:r>
              <a:rPr lang="en-US" b="1" dirty="0">
                <a:solidFill>
                  <a:schemeClr val="tx1"/>
                </a:solidFill>
                <a:latin typeface="Andalus" panose="02020603050405020304" pitchFamily="18" charset="-78"/>
                <a:cs typeface="Andalus" panose="02020603050405020304" pitchFamily="18" charset="-78"/>
              </a:rPr>
              <a:t>No exception safety: </a:t>
            </a:r>
            <a:r>
              <a:rPr lang="en-US" dirty="0">
                <a:solidFill>
                  <a:schemeClr val="tx1"/>
                </a:solidFill>
                <a:latin typeface="Andalus" panose="02020603050405020304" pitchFamily="18" charset="-78"/>
                <a:cs typeface="Andalus" panose="02020603050405020304" pitchFamily="18" charset="-78"/>
              </a:rPr>
              <a:t>An insertion failure might lead to corrupted content in </a:t>
            </a:r>
            <a:r>
              <a:rPr lang="en-US" sz="1700" dirty="0">
                <a:solidFill>
                  <a:schemeClr val="tx2">
                    <a:lumMod val="60000"/>
                    <a:lumOff val="40000"/>
                  </a:schemeClr>
                </a:solidFill>
                <a:latin typeface="Lucida Bright" panose="02040602050505020304" pitchFamily="18" charset="0"/>
                <a:cs typeface="Andalus" panose="02020603050405020304" pitchFamily="18" charset="-78"/>
              </a:rPr>
              <a:t>v</a:t>
            </a:r>
            <a:r>
              <a:rPr lang="en-US" dirty="0">
                <a:solidFill>
                  <a:schemeClr val="tx1"/>
                </a:solidFill>
                <a:latin typeface="Andalus" panose="02020603050405020304" pitchFamily="18" charset="-78"/>
                <a:cs typeface="Andalus" panose="02020603050405020304" pitchFamily="18" charset="-78"/>
              </a:rPr>
              <a:t>, an incorrect value in the count field, or a resource leak.</a:t>
            </a:r>
          </a:p>
        </p:txBody>
      </p:sp>
    </p:spTree>
    <p:extLst>
      <p:ext uri="{BB962C8B-B14F-4D97-AF65-F5344CB8AC3E}">
        <p14:creationId xmlns:p14="http://schemas.microsoft.com/office/powerpoint/2010/main" val="64843028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1" y="3378926"/>
            <a:ext cx="8534400" cy="3479074"/>
          </a:xfrm>
        </p:spPr>
        <p:txBody>
          <a:bodyPr anchor="t">
            <a:normAutofit lnSpcReduction="10000"/>
          </a:bodyPr>
          <a:lstStyle/>
          <a:p>
            <a:r>
              <a:rPr lang="en-US" dirty="0">
                <a:solidFill>
                  <a:schemeClr val="tx1"/>
                </a:solidFill>
                <a:latin typeface="Andalus" panose="02020603050405020304" pitchFamily="18" charset="-78"/>
                <a:cs typeface="Andalus" panose="02020603050405020304" pitchFamily="18" charset="-78"/>
              </a:rPr>
              <a:t>In C++98, the transfer was accomplished by copying each element from the </a:t>
            </a:r>
            <a:r>
              <a:rPr lang="en-US" dirty="0" smtClean="0">
                <a:solidFill>
                  <a:schemeClr val="tx1"/>
                </a:solidFill>
                <a:latin typeface="Andalus" panose="02020603050405020304" pitchFamily="18" charset="-78"/>
                <a:cs typeface="Andalus" panose="02020603050405020304" pitchFamily="18" charset="-78"/>
              </a:rPr>
              <a:t>old memory </a:t>
            </a:r>
            <a:r>
              <a:rPr lang="en-US" dirty="0">
                <a:solidFill>
                  <a:schemeClr val="tx1"/>
                </a:solidFill>
                <a:latin typeface="Andalus" panose="02020603050405020304" pitchFamily="18" charset="-78"/>
                <a:cs typeface="Andalus" panose="02020603050405020304" pitchFamily="18" charset="-78"/>
              </a:rPr>
              <a:t>to the new memory, then destroying the objects in the old memory. (strong exception safety </a:t>
            </a:r>
            <a:r>
              <a:rPr lang="en-US" dirty="0" smtClean="0">
                <a:solidFill>
                  <a:schemeClr val="tx1"/>
                </a:solidFill>
                <a:latin typeface="Andalus" panose="02020603050405020304" pitchFamily="18" charset="-78"/>
                <a:cs typeface="Andalus" panose="02020603050405020304" pitchFamily="18" charset="-78"/>
              </a:rPr>
              <a:t>guarantee)</a:t>
            </a:r>
          </a:p>
          <a:p>
            <a:r>
              <a:rPr lang="en-US" dirty="0" smtClean="0">
                <a:solidFill>
                  <a:schemeClr val="tx1"/>
                </a:solidFill>
                <a:latin typeface="Andalus" panose="02020603050405020304" pitchFamily="18" charset="-78"/>
                <a:cs typeface="Andalus" panose="02020603050405020304" pitchFamily="18" charset="-78"/>
              </a:rPr>
              <a:t>In </a:t>
            </a:r>
            <a:r>
              <a:rPr lang="en-US" dirty="0">
                <a:solidFill>
                  <a:schemeClr val="tx1"/>
                </a:solidFill>
                <a:latin typeface="Andalus" panose="02020603050405020304" pitchFamily="18" charset="-78"/>
                <a:cs typeface="Andalus" panose="02020603050405020304" pitchFamily="18" charset="-78"/>
              </a:rPr>
              <a:t>C++</a:t>
            </a:r>
            <a:r>
              <a:rPr lang="en-US" dirty="0" smtClean="0">
                <a:solidFill>
                  <a:schemeClr val="tx1"/>
                </a:solidFill>
                <a:latin typeface="Andalus" panose="02020603050405020304" pitchFamily="18" charset="-78"/>
                <a:cs typeface="Andalus" panose="02020603050405020304" pitchFamily="18" charset="-78"/>
              </a:rPr>
              <a:t>11,</a:t>
            </a:r>
          </a:p>
          <a:p>
            <a:pPr lvl="1"/>
            <a:r>
              <a:rPr lang="en-US" dirty="0" smtClean="0">
                <a:solidFill>
                  <a:schemeClr val="tx1"/>
                </a:solidFill>
                <a:latin typeface="Andalus" panose="02020603050405020304" pitchFamily="18" charset="-78"/>
                <a:cs typeface="Andalus" panose="02020603050405020304" pitchFamily="18" charset="-78"/>
              </a:rPr>
              <a:t>a </a:t>
            </a:r>
            <a:r>
              <a:rPr lang="en-US" dirty="0">
                <a:solidFill>
                  <a:schemeClr val="tx1"/>
                </a:solidFill>
                <a:latin typeface="Andalus" panose="02020603050405020304" pitchFamily="18" charset="-78"/>
                <a:cs typeface="Andalus" panose="02020603050405020304" pitchFamily="18" charset="-78"/>
              </a:rPr>
              <a:t>natural optimization would be to replace the copying of </a:t>
            </a:r>
            <a:r>
              <a:rPr lang="en-US" dirty="0" smtClean="0">
                <a:solidFill>
                  <a:schemeClr val="tx1"/>
                </a:solidFill>
                <a:latin typeface="Andalus" panose="02020603050405020304" pitchFamily="18" charset="-78"/>
                <a:cs typeface="Andalus" panose="02020603050405020304" pitchFamily="18" charset="-78"/>
              </a:rPr>
              <a:t>elements </a:t>
            </a:r>
            <a:r>
              <a:rPr lang="en-US" dirty="0">
                <a:solidFill>
                  <a:schemeClr val="tx1"/>
                </a:solidFill>
                <a:latin typeface="Andalus" panose="02020603050405020304" pitchFamily="18" charset="-78"/>
                <a:cs typeface="Andalus" panose="02020603050405020304" pitchFamily="18" charset="-78"/>
              </a:rPr>
              <a:t>with moves</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because the behavior of legacy code could depend </a:t>
            </a:r>
            <a:r>
              <a:rPr lang="en-US" dirty="0" smtClean="0">
                <a:solidFill>
                  <a:schemeClr val="tx1"/>
                </a:solidFill>
                <a:latin typeface="Andalus" panose="02020603050405020304" pitchFamily="18" charset="-78"/>
                <a:cs typeface="Andalus" panose="02020603050405020304" pitchFamily="18" charset="-78"/>
              </a:rPr>
              <a:t>on </a:t>
            </a:r>
            <a:r>
              <a:rPr lang="en-US" dirty="0" err="1" smtClean="0">
                <a:solidFill>
                  <a:schemeClr val="tx1"/>
                </a:solidFill>
                <a:latin typeface="Andalus" panose="02020603050405020304" pitchFamily="18" charset="-78"/>
                <a:cs typeface="Andalus" panose="02020603050405020304" pitchFamily="18" charset="-78"/>
              </a:rPr>
              <a:t>push_back’s</a:t>
            </a:r>
            <a:r>
              <a:rPr lang="en-US" dirty="0" smtClean="0">
                <a:solidFill>
                  <a:schemeClr val="tx1"/>
                </a:solidFill>
                <a:latin typeface="Andalus" panose="02020603050405020304" pitchFamily="18" charset="-78"/>
                <a:cs typeface="Andalus" panose="02020603050405020304" pitchFamily="18" charset="-78"/>
              </a:rPr>
              <a:t> </a:t>
            </a:r>
            <a:r>
              <a:rPr lang="en-US" dirty="0">
                <a:solidFill>
                  <a:schemeClr val="tx1"/>
                </a:solidFill>
                <a:latin typeface="Andalus" panose="02020603050405020304" pitchFamily="18" charset="-78"/>
                <a:cs typeface="Andalus" panose="02020603050405020304" pitchFamily="18" charset="-78"/>
              </a:rPr>
              <a:t>strong exception safety guarantee. Therefore, C++11 </a:t>
            </a:r>
            <a:r>
              <a:rPr lang="en-US" dirty="0" smtClean="0">
                <a:solidFill>
                  <a:schemeClr val="tx1"/>
                </a:solidFill>
                <a:latin typeface="Andalus" panose="02020603050405020304" pitchFamily="18" charset="-78"/>
                <a:cs typeface="Andalus" panose="02020603050405020304" pitchFamily="18" charset="-78"/>
              </a:rPr>
              <a:t>implementations can’t </a:t>
            </a:r>
            <a:r>
              <a:rPr lang="en-US" dirty="0">
                <a:solidFill>
                  <a:schemeClr val="tx1"/>
                </a:solidFill>
                <a:latin typeface="Andalus" panose="02020603050405020304" pitchFamily="18" charset="-78"/>
                <a:cs typeface="Andalus" panose="02020603050405020304" pitchFamily="18" charset="-78"/>
              </a:rPr>
              <a:t>silently replace copy operations inside </a:t>
            </a:r>
            <a:r>
              <a:rPr lang="en-US" dirty="0" err="1">
                <a:solidFill>
                  <a:schemeClr val="tx1"/>
                </a:solidFill>
                <a:latin typeface="Andalus" panose="02020603050405020304" pitchFamily="18" charset="-78"/>
                <a:cs typeface="Andalus" panose="02020603050405020304" pitchFamily="18" charset="-78"/>
              </a:rPr>
              <a:t>push_back</a:t>
            </a:r>
            <a:r>
              <a:rPr lang="en-US" dirty="0">
                <a:solidFill>
                  <a:schemeClr val="tx1"/>
                </a:solidFill>
                <a:latin typeface="Andalus" panose="02020603050405020304" pitchFamily="18" charset="-78"/>
                <a:cs typeface="Andalus" panose="02020603050405020304" pitchFamily="18" charset="-78"/>
              </a:rPr>
              <a:t> with moves unless it’s </a:t>
            </a:r>
            <a:r>
              <a:rPr lang="en-US" dirty="0" smtClean="0">
                <a:solidFill>
                  <a:schemeClr val="tx1"/>
                </a:solidFill>
                <a:latin typeface="Andalus" panose="02020603050405020304" pitchFamily="18" charset="-78"/>
                <a:cs typeface="Andalus" panose="02020603050405020304" pitchFamily="18" charset="-78"/>
              </a:rPr>
              <a:t>known that </a:t>
            </a:r>
            <a:r>
              <a:rPr lang="en-US" dirty="0">
                <a:solidFill>
                  <a:schemeClr val="tx1"/>
                </a:solidFill>
                <a:latin typeface="Andalus" panose="02020603050405020304" pitchFamily="18" charset="-78"/>
                <a:cs typeface="Andalus" panose="02020603050405020304" pitchFamily="18" charset="-78"/>
              </a:rPr>
              <a:t>the move operations won’t emit exceptions</a:t>
            </a:r>
            <a:r>
              <a:rPr lang="en-US" dirty="0" smtClean="0">
                <a:solidFill>
                  <a:schemeClr val="tx1"/>
                </a:solidFill>
                <a:latin typeface="Andalus" panose="02020603050405020304" pitchFamily="18" charset="-78"/>
                <a:cs typeface="Andalus" panose="02020603050405020304" pitchFamily="18" charset="-78"/>
              </a:rPr>
              <a:t>.</a:t>
            </a:r>
          </a:p>
          <a:p>
            <a:pPr lvl="1"/>
            <a:r>
              <a:rPr lang="en-US" dirty="0">
                <a:solidFill>
                  <a:schemeClr val="tx1"/>
                </a:solidFill>
                <a:latin typeface="Andalus" panose="02020603050405020304" pitchFamily="18" charset="-78"/>
                <a:cs typeface="Andalus" panose="02020603050405020304" pitchFamily="18" charset="-78"/>
              </a:rPr>
              <a:t>“move if you can, but copy if </a:t>
            </a:r>
            <a:r>
              <a:rPr lang="en-US" dirty="0" smtClean="0">
                <a:solidFill>
                  <a:schemeClr val="tx1"/>
                </a:solidFill>
                <a:latin typeface="Andalus" panose="02020603050405020304" pitchFamily="18" charset="-78"/>
                <a:cs typeface="Andalus" panose="02020603050405020304" pitchFamily="18" charset="-78"/>
              </a:rPr>
              <a:t>you must</a:t>
            </a:r>
            <a:r>
              <a:rPr lang="en-US" dirty="0">
                <a:solidFill>
                  <a:schemeClr val="tx1"/>
                </a:solidFill>
                <a:latin typeface="Andalus" panose="02020603050405020304" pitchFamily="18" charset="-78"/>
                <a:cs typeface="Andalus" panose="02020603050405020304" pitchFamily="18" charset="-78"/>
              </a:rPr>
              <a:t>” strategy</a:t>
            </a:r>
          </a:p>
        </p:txBody>
      </p:sp>
      <p:pic>
        <p:nvPicPr>
          <p:cNvPr id="2" name="Picture 1"/>
          <p:cNvPicPr>
            <a:picLocks noChangeAspect="1"/>
          </p:cNvPicPr>
          <p:nvPr/>
        </p:nvPicPr>
        <p:blipFill>
          <a:blip r:embed="rId2"/>
          <a:stretch>
            <a:fillRect/>
          </a:stretch>
        </p:blipFill>
        <p:spPr>
          <a:xfrm>
            <a:off x="2524192" y="667839"/>
            <a:ext cx="4854439" cy="2520707"/>
          </a:xfrm>
          <a:prstGeom prst="rect">
            <a:avLst/>
          </a:prstGeom>
        </p:spPr>
      </p:pic>
      <p:sp>
        <p:nvSpPr>
          <p:cNvPr id="4" name="Explosion 2 3"/>
          <p:cNvSpPr/>
          <p:nvPr/>
        </p:nvSpPr>
        <p:spPr>
          <a:xfrm>
            <a:off x="8046720" y="445346"/>
            <a:ext cx="3048000" cy="2743200"/>
          </a:xfrm>
          <a:prstGeom prst="irregularSeal2">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In case of</a:t>
            </a:r>
          </a:p>
          <a:p>
            <a:pPr algn="ctr"/>
            <a:r>
              <a:rPr lang="en-US" dirty="0" smtClean="0"/>
              <a:t>Size == capacity</a:t>
            </a:r>
            <a:endParaRPr lang="en-US" dirty="0"/>
          </a:p>
        </p:txBody>
      </p:sp>
    </p:spTree>
    <p:extLst>
      <p:ext uri="{BB962C8B-B14F-4D97-AF65-F5344CB8AC3E}">
        <p14:creationId xmlns:p14="http://schemas.microsoft.com/office/powerpoint/2010/main" val="24816728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fade">
                                      <p:cBhvr>
                                        <p:cTn id="22" dur="500"/>
                                        <p:tgtEl>
                                          <p:spTgt spid="3">
                                            <p:txEl>
                                              <p:pRg st="1" end="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Effect transition="in" filter="fade">
                                      <p:cBhvr>
                                        <p:cTn id="25" dur="500"/>
                                        <p:tgtEl>
                                          <p:spTgt spid="3">
                                            <p:txEl>
                                              <p:pRg st="2" end="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fade">
                                      <p:cBhvr>
                                        <p:cTn id="3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4212" y="685800"/>
            <a:ext cx="8534400" cy="2484120"/>
          </a:xfrm>
        </p:spPr>
        <p:txBody>
          <a:bodyPr anchor="t">
            <a:normAutofit lnSpcReduction="10000"/>
          </a:bodyPr>
          <a:lstStyle/>
          <a:p>
            <a:r>
              <a:rPr lang="en-US" dirty="0" smtClean="0">
                <a:solidFill>
                  <a:schemeClr val="tx1"/>
                </a:solidFill>
                <a:latin typeface="Andalus" panose="02020603050405020304" pitchFamily="18" charset="-78"/>
                <a:cs typeface="Andalus" panose="02020603050405020304" pitchFamily="18" charset="-78"/>
              </a:rPr>
              <a:t>How </a:t>
            </a:r>
            <a:r>
              <a:rPr lang="en-US" dirty="0">
                <a:solidFill>
                  <a:schemeClr val="tx1"/>
                </a:solidFill>
                <a:latin typeface="Andalus" panose="02020603050405020304" pitchFamily="18" charset="-78"/>
                <a:cs typeface="Andalus" panose="02020603050405020304" pitchFamily="18" charset="-78"/>
              </a:rPr>
              <a:t>can a </a:t>
            </a:r>
            <a:r>
              <a:rPr lang="en-US" dirty="0" smtClean="0">
                <a:solidFill>
                  <a:schemeClr val="tx1"/>
                </a:solidFill>
                <a:latin typeface="Andalus" panose="02020603050405020304" pitchFamily="18" charset="-78"/>
                <a:cs typeface="Andalus" panose="02020603050405020304" pitchFamily="18" charset="-78"/>
              </a:rPr>
              <a:t>function know </a:t>
            </a:r>
            <a:r>
              <a:rPr lang="en-US" dirty="0">
                <a:solidFill>
                  <a:schemeClr val="tx1"/>
                </a:solidFill>
                <a:latin typeface="Andalus" panose="02020603050405020304" pitchFamily="18" charset="-78"/>
                <a:cs typeface="Andalus" panose="02020603050405020304" pitchFamily="18" charset="-78"/>
              </a:rPr>
              <a:t>if a move operation won’t produce an exception</a:t>
            </a:r>
            <a:r>
              <a:rPr lang="en-US" dirty="0" smtClean="0">
                <a:solidFill>
                  <a:schemeClr val="tx1"/>
                </a:solidFill>
                <a:latin typeface="Andalus" panose="02020603050405020304" pitchFamily="18" charset="-78"/>
                <a:cs typeface="Andalus" panose="02020603050405020304" pitchFamily="18" charset="-78"/>
              </a:rPr>
              <a:t>?</a:t>
            </a:r>
          </a:p>
          <a:p>
            <a:r>
              <a:rPr lang="en-US" dirty="0" smtClean="0">
                <a:solidFill>
                  <a:schemeClr val="tx1"/>
                </a:solidFill>
                <a:latin typeface="Andalus" panose="02020603050405020304" pitchFamily="18" charset="-78"/>
                <a:cs typeface="Andalus" panose="02020603050405020304" pitchFamily="18" charset="-78"/>
              </a:rPr>
              <a:t>If </a:t>
            </a:r>
            <a:r>
              <a:rPr lang="en-US" dirty="0">
                <a:solidFill>
                  <a:schemeClr val="tx1"/>
                </a:solidFill>
                <a:latin typeface="Andalus" panose="02020603050405020304" pitchFamily="18" charset="-78"/>
                <a:cs typeface="Andalus" panose="02020603050405020304" pitchFamily="18" charset="-78"/>
              </a:rPr>
              <a:t>the operation is declared </a:t>
            </a:r>
            <a:r>
              <a:rPr lang="en-US" sz="1800" dirty="0" err="1" smtClean="0">
                <a:solidFill>
                  <a:schemeClr val="tx2">
                    <a:lumMod val="60000"/>
                    <a:lumOff val="40000"/>
                  </a:schemeClr>
                </a:solidFill>
                <a:latin typeface="Lucida Bright" panose="02040602050505020304" pitchFamily="18" charset="0"/>
                <a:cs typeface="Andalus" panose="02020603050405020304" pitchFamily="18" charset="-78"/>
              </a:rPr>
              <a:t>noexcept</a:t>
            </a:r>
            <a:endParaRPr lang="en-US" sz="1800" dirty="0" smtClean="0">
              <a:solidFill>
                <a:schemeClr val="tx2">
                  <a:lumMod val="60000"/>
                  <a:lumOff val="40000"/>
                </a:schemeClr>
              </a:solidFill>
              <a:latin typeface="Lucida Bright" panose="02040602050505020304" pitchFamily="18" charset="0"/>
              <a:cs typeface="Andalus" panose="02020603050405020304" pitchFamily="18" charset="-78"/>
            </a:endParaRPr>
          </a:p>
          <a:p>
            <a:endParaRPr lang="en-US" sz="1800" dirty="0">
              <a:solidFill>
                <a:schemeClr val="tx2">
                  <a:lumMod val="60000"/>
                  <a:lumOff val="40000"/>
                </a:schemeClr>
              </a:solidFill>
              <a:latin typeface="Lucida Bright" panose="02040602050505020304" pitchFamily="18" charset="0"/>
              <a:cs typeface="Andalus" panose="02020603050405020304" pitchFamily="18" charset="-78"/>
            </a:endParaRPr>
          </a:p>
          <a:p>
            <a:endParaRPr lang="en-US" sz="1800" dirty="0" smtClean="0">
              <a:solidFill>
                <a:schemeClr val="tx2">
                  <a:lumMod val="60000"/>
                  <a:lumOff val="40000"/>
                </a:schemeClr>
              </a:solidFill>
              <a:latin typeface="Lucida Bright" panose="02040602050505020304" pitchFamily="18" charset="0"/>
              <a:cs typeface="Andalus" panose="02020603050405020304" pitchFamily="18" charset="-78"/>
            </a:endParaRPr>
          </a:p>
          <a:p>
            <a:endParaRPr lang="en-US" sz="1800" dirty="0">
              <a:solidFill>
                <a:schemeClr val="tx2">
                  <a:lumMod val="60000"/>
                  <a:lumOff val="40000"/>
                </a:schemeClr>
              </a:solidFill>
              <a:latin typeface="Lucida Bright" panose="02040602050505020304" pitchFamily="18" charset="0"/>
              <a:cs typeface="Andalus" panose="02020603050405020304" pitchFamily="18" charset="-78"/>
            </a:endParaRPr>
          </a:p>
          <a:p>
            <a:r>
              <a:rPr lang="en-US" dirty="0">
                <a:solidFill>
                  <a:schemeClr val="tx1"/>
                </a:solidFill>
                <a:latin typeface="Andalus" panose="02020603050405020304" pitchFamily="18" charset="-78"/>
                <a:cs typeface="Andalus" panose="02020603050405020304" pitchFamily="18" charset="-78"/>
              </a:rPr>
              <a:t>These functions are conditionally </a:t>
            </a:r>
            <a:r>
              <a:rPr lang="en-US" sz="1800" dirty="0" err="1">
                <a:solidFill>
                  <a:schemeClr val="tx2">
                    <a:lumMod val="60000"/>
                    <a:lumOff val="40000"/>
                  </a:schemeClr>
                </a:solidFill>
                <a:latin typeface="Lucida Bright" panose="02040602050505020304" pitchFamily="18" charset="0"/>
                <a:cs typeface="Andalus" panose="02020603050405020304" pitchFamily="18" charset="-78"/>
              </a:rPr>
              <a:t>noexcept</a:t>
            </a:r>
            <a:endParaRPr lang="en-US" dirty="0">
              <a:solidFill>
                <a:schemeClr val="tx2">
                  <a:lumMod val="60000"/>
                  <a:lumOff val="40000"/>
                </a:schemeClr>
              </a:solidFill>
              <a:latin typeface="Lucida Bright" panose="02040602050505020304" pitchFamily="18" charset="0"/>
              <a:cs typeface="Andalus" panose="02020603050405020304" pitchFamily="18" charset="-78"/>
            </a:endParaRPr>
          </a:p>
        </p:txBody>
      </p:sp>
      <p:pic>
        <p:nvPicPr>
          <p:cNvPr id="2" name="Picture 1"/>
          <p:cNvPicPr>
            <a:picLocks noChangeAspect="1"/>
          </p:cNvPicPr>
          <p:nvPr/>
        </p:nvPicPr>
        <p:blipFill>
          <a:blip r:embed="rId2"/>
          <a:stretch>
            <a:fillRect/>
          </a:stretch>
        </p:blipFill>
        <p:spPr>
          <a:xfrm>
            <a:off x="684212" y="3320192"/>
            <a:ext cx="7723959" cy="3018559"/>
          </a:xfrm>
          <a:prstGeom prst="rect">
            <a:avLst/>
          </a:prstGeom>
        </p:spPr>
      </p:pic>
    </p:spTree>
    <p:extLst>
      <p:ext uri="{BB962C8B-B14F-4D97-AF65-F5344CB8AC3E}">
        <p14:creationId xmlns:p14="http://schemas.microsoft.com/office/powerpoint/2010/main" val="42356994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0</TotalTime>
  <Words>1450</Words>
  <Application>Microsoft Office PowerPoint</Application>
  <PresentationFormat>Widescreen</PresentationFormat>
  <Paragraphs>99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Andalus</vt:lpstr>
      <vt:lpstr>B Nazanin</vt:lpstr>
      <vt:lpstr>Century Gothic</vt:lpstr>
      <vt:lpstr>Lucida Bright</vt:lpstr>
      <vt:lpstr>Wingdings</vt:lpstr>
      <vt:lpstr>Wingdings 3</vt:lpstr>
      <vt:lpstr>Slice</vt:lpstr>
      <vt:lpstr>Item 14:  Declare Functions noexcept If They Won’t Emit Exceptions.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2023-05-20T15:07:00Z</dcterms:created>
  <dcterms:modified xsi:type="dcterms:W3CDTF">2023-05-20T15:39:57Z</dcterms:modified>
</cp:coreProperties>
</file>