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53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6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35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931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59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509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80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41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8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0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4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2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B20-F829-46B1-925E-A7B3D6D2040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9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B76B20-F829-46B1-925E-A7B3D6D20401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F83F064-82D8-466B-B9AB-75317427D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3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Item </a:t>
            </a:r>
            <a:r>
              <a:rPr lang="en-US" sz="3600" b="1" dirty="0" smtClean="0"/>
              <a:t>15: </a:t>
            </a:r>
            <a:br>
              <a:rPr lang="en-US" sz="3600" b="1" dirty="0" smtClean="0"/>
            </a:br>
            <a:r>
              <a:rPr lang="en-US" sz="3200" cap="none" dirty="0">
                <a:latin typeface="Andalus" panose="02020603050405020304" pitchFamily="18" charset="-78"/>
                <a:cs typeface="Andalus" panose="02020603050405020304" pitchFamily="18" charset="-78"/>
              </a:rPr>
              <a:t>Use </a:t>
            </a:r>
            <a:r>
              <a:rPr lang="en-US" sz="2800" b="1" cap="none" dirty="0" err="1">
                <a:latin typeface="Lucida Bright" panose="02040602050505020304" pitchFamily="18" charset="0"/>
                <a:cs typeface="Andalus" panose="02020603050405020304" pitchFamily="18" charset="-78"/>
              </a:rPr>
              <a:t>constexpr</a:t>
            </a:r>
            <a:r>
              <a:rPr lang="en-US" sz="3200" cap="none" dirty="0">
                <a:latin typeface="Andalus" panose="02020603050405020304" pitchFamily="18" charset="-78"/>
                <a:cs typeface="Andalus" panose="02020603050405020304" pitchFamily="18" charset="-78"/>
              </a:rPr>
              <a:t> whenever possible.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Scott Meyers - Effective Modern C++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3894" y="3657600"/>
            <a:ext cx="2265151" cy="290128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4212" y="5944932"/>
            <a:ext cx="1497286" cy="6139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cap="none" dirty="0" smtClean="0">
                <a:latin typeface="Lucida Bright" panose="02040602050505020304" pitchFamily="18" charset="0"/>
              </a:rPr>
              <a:t>Presented By</a:t>
            </a:r>
          </a:p>
          <a:p>
            <a:r>
              <a:rPr lang="en-US" sz="1200" b="1" cap="none" dirty="0" smtClean="0">
                <a:latin typeface="Lucida Bright" panose="02040602050505020304" pitchFamily="18" charset="0"/>
                <a:cs typeface="Andalus" panose="02020603050405020304" pitchFamily="18" charset="-78"/>
              </a:rPr>
              <a:t>@7eRoM</a:t>
            </a:r>
            <a:endParaRPr lang="en-US" sz="1100" cap="none" dirty="0">
              <a:latin typeface="Lucida Bright" panose="02040602050505020304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30306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4092" y="348343"/>
            <a:ext cx="8534400" cy="622662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That makes it possible to write functions like this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:</a:t>
            </a:r>
          </a:p>
          <a:p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Client code could look like this:</a:t>
            </a:r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50" y="913175"/>
            <a:ext cx="7398340" cy="2856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50" y="4457240"/>
            <a:ext cx="7398340" cy="192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40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915297"/>
          </a:xfrm>
        </p:spPr>
        <p:txBody>
          <a:bodyPr anchor="t">
            <a:normAutofit/>
          </a:bodyPr>
          <a:lstStyle/>
          <a:p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constexpr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indicates a value that’s not only constant, it’s known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during compilation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They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may be placed in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read-only memory.</a:t>
            </a:r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Integral values that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are constant and known during compilation can be used in contexts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where C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++ requires an integral constant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expression.</a:t>
            </a:r>
          </a:p>
          <a:p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Such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contexts include specification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of array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sizes, integral template arguments (including lengths of </a:t>
            </a:r>
            <a:r>
              <a:rPr lang="en-US" sz="18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std</a:t>
            </a:r>
            <a:r>
              <a:rPr lang="en-US" sz="18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::array</a:t>
            </a:r>
            <a:r>
              <a:rPr lang="en-US" dirty="0">
                <a:solidFill>
                  <a:schemeClr val="tx2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objects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), enumerator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values, alignment specifiers, and more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All </a:t>
            </a:r>
            <a:r>
              <a:rPr lang="en-US" sz="18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constexpr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objects are </a:t>
            </a:r>
            <a:r>
              <a:rPr lang="en-US" sz="18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const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but not all </a:t>
            </a:r>
            <a:r>
              <a:rPr lang="en-US" sz="18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const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objects are </a:t>
            </a:r>
            <a:r>
              <a:rPr lang="en-US" sz="1800" dirty="0" err="1" smtClean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constexpr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4710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6259"/>
          <a:stretch/>
        </p:blipFill>
        <p:spPr>
          <a:xfrm>
            <a:off x="831260" y="102463"/>
            <a:ext cx="6858409" cy="2762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1212"/>
          <a:stretch/>
        </p:blipFill>
        <p:spPr>
          <a:xfrm>
            <a:off x="831260" y="2743200"/>
            <a:ext cx="6858409" cy="11866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60" y="4162697"/>
            <a:ext cx="7360780" cy="25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67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915297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When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 </a:t>
            </a:r>
            <a:r>
              <a:rPr lang="en-US" sz="18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constexpr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function is called with one or more values that are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not known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during compilation, it acts like a normal function, computing its result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at runtime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 This means you don’t need two functions to perform the same operation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</a:t>
            </a:r>
            <a:endParaRPr lang="fa-IR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fa-IR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Example: we need a data structure to hold the results of an experiment that can be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run in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 variety of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ways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</a:t>
            </a:r>
            <a:r>
              <a:rPr lang="en-US" u="sng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lighting </a:t>
            </a:r>
            <a:r>
              <a:rPr lang="en-US" u="sng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level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can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be </a:t>
            </a:r>
            <a:r>
              <a:rPr lang="en-US" u="sng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high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</a:t>
            </a:r>
            <a:r>
              <a:rPr lang="en-US" u="sng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low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, or </a:t>
            </a:r>
            <a:r>
              <a:rPr lang="en-US" u="sng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off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If there are n environmental conditions relevant to the experiment, each of which has three possible states, the number of combinations is 3</a:t>
            </a:r>
            <a:r>
              <a:rPr lang="en-US" baseline="300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</a:t>
            </a:r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Storing experimental results for all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combinations of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conditions thus requires a data structure with enough room for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3</a:t>
            </a:r>
            <a:r>
              <a:rPr lang="en-US" baseline="30000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values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we’d need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 way to compute 3</a:t>
            </a:r>
            <a:r>
              <a:rPr lang="en-US" baseline="30000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during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compilation</a:t>
            </a:r>
          </a:p>
          <a:p>
            <a:pPr lvl="1"/>
            <a:r>
              <a:rPr lang="en-US" sz="1600" dirty="0" err="1" smtClean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std</a:t>
            </a:r>
            <a:r>
              <a:rPr lang="en-US" sz="16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::</a:t>
            </a:r>
            <a:r>
              <a:rPr lang="en-US" sz="1600" dirty="0" smtClean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pow</a:t>
            </a:r>
            <a:r>
              <a:rPr lang="en-US" dirty="0" smtClean="0">
                <a:solidFill>
                  <a:schemeClr val="tx2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is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mathematical functionality we need, but,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there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are two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problems:</a:t>
            </a:r>
          </a:p>
          <a:p>
            <a:pPr lvl="2"/>
            <a:r>
              <a:rPr lang="en-US" sz="14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std</a:t>
            </a:r>
            <a:r>
              <a:rPr lang="en-US" sz="14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::pow</a:t>
            </a:r>
            <a:r>
              <a:rPr lang="en-US" dirty="0">
                <a:solidFill>
                  <a:schemeClr val="tx2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works on floating-point types, and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we need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an integral result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</a:p>
          <a:p>
            <a:pPr lvl="2"/>
            <a:r>
              <a:rPr lang="en-US" sz="1400" dirty="0" err="1" smtClean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std</a:t>
            </a:r>
            <a:r>
              <a:rPr lang="en-US" sz="14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::pow</a:t>
            </a:r>
            <a:r>
              <a:rPr lang="en-US" dirty="0">
                <a:solidFill>
                  <a:schemeClr val="tx2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isn’t </a:t>
            </a:r>
            <a:r>
              <a:rPr lang="en-US" sz="14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constexpr</a:t>
            </a:r>
            <a:endParaRPr lang="en-US" dirty="0">
              <a:solidFill>
                <a:schemeClr val="tx2"/>
              </a:solidFill>
              <a:latin typeface="Lucida Bright" panose="02040602050505020304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87619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92" y="439239"/>
            <a:ext cx="8033520" cy="3167282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4092" y="3866607"/>
            <a:ext cx="8534400" cy="83602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If </a:t>
            </a:r>
            <a:r>
              <a:rPr lang="en-US" sz="18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base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and/or </a:t>
            </a:r>
            <a:r>
              <a:rPr lang="en-US" sz="18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exp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are not compile-time constants, </a:t>
            </a:r>
            <a:r>
              <a:rPr lang="en-US" sz="1800" dirty="0" err="1" smtClean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pow</a:t>
            </a:r>
            <a:r>
              <a:rPr lang="en-US" dirty="0" err="1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’s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result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will be computed at runtime.</a:t>
            </a:r>
            <a:endParaRPr lang="fa-IR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92" y="4712513"/>
            <a:ext cx="8033520" cy="153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8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4092" y="348343"/>
            <a:ext cx="8534400" cy="43542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 C++11, </a:t>
            </a:r>
            <a:r>
              <a:rPr lang="en-US" sz="18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constexpr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functions may contain no more than a single executable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statement: a </a:t>
            </a:r>
            <a:r>
              <a:rPr lang="en-US" sz="1800" dirty="0" smtClean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return</a:t>
            </a:r>
          </a:p>
          <a:p>
            <a:endParaRPr lang="en-US" sz="1800" dirty="0">
              <a:solidFill>
                <a:schemeClr val="tx2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800" dirty="0" smtClean="0">
              <a:solidFill>
                <a:schemeClr val="tx2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sz="1800" dirty="0">
              <a:solidFill>
                <a:schemeClr val="tx2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 C++14, the restrictions on </a:t>
            </a:r>
            <a:r>
              <a:rPr lang="en-US" sz="18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constexpr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functions are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substantially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looser</a:t>
            </a:r>
            <a:endParaRPr lang="fa-IR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1" y="1274445"/>
            <a:ext cx="5976801" cy="118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21" y="3280372"/>
            <a:ext cx="5976801" cy="218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80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4092" y="348343"/>
            <a:ext cx="8534400" cy="2481943"/>
          </a:xfrm>
        </p:spPr>
        <p:txBody>
          <a:bodyPr anchor="t">
            <a:normAutofit/>
          </a:bodyPr>
          <a:lstStyle/>
          <a:p>
            <a:r>
              <a:rPr lang="en-US" sz="18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constexpr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functions are limited to taking and returning literal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types</a:t>
            </a:r>
            <a:r>
              <a:rPr lang="en-US" sz="1800" dirty="0" smtClean="0">
                <a:solidFill>
                  <a:schemeClr val="tx2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It means the types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that can have values determined during compilation</a:t>
            </a:r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 C++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11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all built-in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types except </a:t>
            </a:r>
            <a:r>
              <a:rPr lang="en-US" sz="1600" dirty="0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void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qualify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user-defined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types may be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literal, because constructors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and other member functions may be </a:t>
            </a:r>
            <a:r>
              <a:rPr lang="en-US" sz="1600" dirty="0" err="1">
                <a:solidFill>
                  <a:schemeClr val="tx2"/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constexpr</a:t>
            </a:r>
            <a:endParaRPr lang="en-US" dirty="0">
              <a:solidFill>
                <a:schemeClr val="tx2"/>
              </a:solidFill>
              <a:latin typeface="Lucida Bright" panose="02040602050505020304" pitchFamily="18" charset="0"/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tx2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22" y="2965405"/>
            <a:ext cx="6253979" cy="36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71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4092" y="348343"/>
            <a:ext cx="8534400" cy="6226628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Points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so initialized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could thus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be </a:t>
            </a: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constexpr</a:t>
            </a:r>
            <a:endParaRPr lang="en-US" sz="1600" dirty="0" smtClean="0">
              <a:solidFill>
                <a:schemeClr val="bg2">
                  <a:lumMod val="50000"/>
                </a:schemeClr>
              </a:solidFill>
              <a:latin typeface="Lucida Bright" panose="02040602050505020304" pitchFamily="18" charset="0"/>
              <a:cs typeface="Andalus" panose="02020603050405020304" pitchFamily="18" charset="-78"/>
            </a:endParaRPr>
          </a:p>
          <a:p>
            <a:endParaRPr lang="en-US" dirty="0" smtClean="0">
              <a:solidFill>
                <a:schemeClr val="tx1"/>
              </a:solidFill>
              <a:latin typeface="Lucida Bright" panose="02040602050505020304" pitchFamily="18" charset="0"/>
              <a:cs typeface="Andalus" panose="02020603050405020304" pitchFamily="18" charset="-78"/>
            </a:endParaRPr>
          </a:p>
          <a:p>
            <a:endParaRPr lang="en-US" dirty="0" smtClean="0">
              <a:solidFill>
                <a:schemeClr val="tx1"/>
              </a:solidFill>
              <a:latin typeface="Lucida Bright" panose="02040602050505020304" pitchFamily="18" charset="0"/>
              <a:cs typeface="Andalus" panose="02020603050405020304" pitchFamily="18" charset="-78"/>
            </a:endParaRPr>
          </a:p>
          <a:p>
            <a:endParaRPr lang="en-US" dirty="0">
              <a:solidFill>
                <a:schemeClr val="tx1"/>
              </a:solidFill>
              <a:latin typeface="Lucida Bright" panose="02040602050505020304" pitchFamily="18" charset="0"/>
              <a:cs typeface="Andalus" panose="02020603050405020304" pitchFamily="18" charset="-78"/>
            </a:endParaRPr>
          </a:p>
          <a:p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getters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xValue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and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yValue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can be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constexpr</a:t>
            </a:r>
            <a:endParaRPr lang="en-US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It is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possible to write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constexpr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functions that call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Point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’s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getters and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to initialize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constexpr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objects with the results of such functions:</a:t>
            </a:r>
          </a:p>
          <a:p>
            <a:endParaRPr lang="en-US" dirty="0" smtClean="0">
              <a:solidFill>
                <a:schemeClr val="tx1"/>
              </a:solidFill>
              <a:latin typeface="Lucida Bright" panose="02040602050505020304" pitchFamily="18" charset="0"/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92" y="949247"/>
            <a:ext cx="8231642" cy="12801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92" y="3820920"/>
            <a:ext cx="8231642" cy="293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58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4092" y="348343"/>
            <a:ext cx="8534400" cy="622662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 C++11, two restrictions prevent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Point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’s member functions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setX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and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setY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from being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declared </a:t>
            </a:r>
            <a:r>
              <a:rPr lang="en-US" sz="1800" dirty="0" err="1" smtClean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constexpr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they modify the object they operate on, and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in C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++11,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constexpr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member functions are implicitly </a:t>
            </a:r>
            <a:r>
              <a:rPr lang="en-US" sz="1600" dirty="0" err="1" smtClean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const</a:t>
            </a:r>
            <a:endParaRPr lang="en-US" dirty="0" smtClean="0">
              <a:solidFill>
                <a:schemeClr val="bg2">
                  <a:lumMod val="50000"/>
                </a:schemeClr>
              </a:solidFill>
              <a:latin typeface="Lucida Bright" panose="02040602050505020304" pitchFamily="18" charset="0"/>
              <a:cs typeface="Andalus" panose="02020603050405020304" pitchFamily="18" charset="-78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they have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Andalus" panose="02020603050405020304" pitchFamily="18" charset="-78"/>
              </a:rPr>
              <a:t>void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return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types, and void isn’t a literal type in C++11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.</a:t>
            </a:r>
            <a:endParaRPr lang="en-US" dirty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Both these restrictions are </a:t>
            </a:r>
            <a:r>
              <a:rPr lang="en-US" dirty="0" smtClean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lifted in </a:t>
            </a:r>
            <a:r>
              <a:rPr lang="en-US" dirty="0">
                <a:solidFill>
                  <a:schemeClr val="tx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C++14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Lucida Bright" panose="02040602050505020304" pitchFamily="18" charset="0"/>
              <a:cs typeface="Andalus" panose="02020603050405020304" pitchFamily="18" charset="-78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78" y="2781028"/>
            <a:ext cx="6331266" cy="348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56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486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Andalus</vt:lpstr>
      <vt:lpstr>Century Gothic</vt:lpstr>
      <vt:lpstr>Lucida Bright</vt:lpstr>
      <vt:lpstr>Wingdings 3</vt:lpstr>
      <vt:lpstr>Slice</vt:lpstr>
      <vt:lpstr>Item 15:  Use constexpr whenever possible.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2023-05-22T15:37:53Z</dcterms:created>
  <dcterms:modified xsi:type="dcterms:W3CDTF">2023-05-23T15:06:41Z</dcterms:modified>
</cp:coreProperties>
</file>