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53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6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35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931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59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509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80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41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8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4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2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9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B76B20-F829-46B1-925E-A7B3D6D2040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3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Item </a:t>
            </a:r>
            <a:r>
              <a:rPr lang="en-US" sz="3600" b="1" dirty="0" smtClean="0"/>
              <a:t>16:</a:t>
            </a:r>
            <a:r>
              <a:rPr lang="en-US" sz="3200" cap="none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sz="3200" cap="none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3200" cap="none" dirty="0">
                <a:latin typeface="Andalus" panose="02020603050405020304" pitchFamily="18" charset="-78"/>
                <a:cs typeface="Andalus" panose="02020603050405020304" pitchFamily="18" charset="-78"/>
              </a:rPr>
              <a:t>Make </a:t>
            </a:r>
            <a:r>
              <a:rPr lang="en-US" sz="2800" b="1" cap="none" dirty="0" err="1" smtClean="0">
                <a:latin typeface="Lucida Bright" panose="02040602050505020304" pitchFamily="18" charset="0"/>
                <a:cs typeface="Andalus" panose="02020603050405020304" pitchFamily="18" charset="-78"/>
              </a:rPr>
              <a:t>const</a:t>
            </a:r>
            <a:r>
              <a:rPr lang="en-US" sz="3200" cap="none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3200" cap="none" dirty="0">
                <a:latin typeface="Andalus" panose="02020603050405020304" pitchFamily="18" charset="-78"/>
                <a:cs typeface="Andalus" panose="02020603050405020304" pitchFamily="18" charset="-78"/>
              </a:rPr>
              <a:t>member functions thread </a:t>
            </a:r>
            <a:r>
              <a:rPr lang="en-US" sz="3200" cap="none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safe</a:t>
            </a:r>
            <a:endParaRPr lang="en-US" sz="3200" cap="none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Scott Meyers - Effective Modern C++ </a:t>
            </a:r>
          </a:p>
        </p:txBody>
      </p:sp>
    </p:spTree>
    <p:extLst>
      <p:ext uri="{BB962C8B-B14F-4D97-AF65-F5344CB8AC3E}">
        <p14:creationId xmlns:p14="http://schemas.microsoft.com/office/powerpoint/2010/main" val="3330306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2" y="339634"/>
            <a:ext cx="7837800" cy="637195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019592" y="339634"/>
            <a:ext cx="4172408" cy="390144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For a single variable or memory location requiring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synchronization,</a:t>
            </a:r>
            <a:r>
              <a:rPr lang="fa-IR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use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of a </a:t>
            </a:r>
            <a:r>
              <a:rPr lang="en-US" sz="18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std</a:t>
            </a:r>
            <a:r>
              <a:rPr lang="en-US" sz="18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::atomic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is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adequate</a:t>
            </a:r>
            <a:r>
              <a:rPr lang="fa-IR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fa-IR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but once you get to two or more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variables or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memory locations that require manipulation as a unit, you should reach for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</a:t>
            </a:r>
            <a:r>
              <a:rPr lang="fa-IR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mutex</a:t>
            </a:r>
            <a:r>
              <a:rPr lang="fa-IR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98015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80" y="918210"/>
            <a:ext cx="5715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627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915297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Consider a polynomials class contains a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member function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computes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root(s) of a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polynomial:</a:t>
            </a:r>
          </a:p>
          <a:p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Computing the roots of a polynomial can be expensive,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so: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we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don’t want to do it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if we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don’t have to. </a:t>
            </a:r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if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we do have to do it, we certainly don’t want to do it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more than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once.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98" y="1557201"/>
            <a:ext cx="7380744" cy="309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100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85" y="357051"/>
            <a:ext cx="8175757" cy="56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636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91529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Imagine now that two threads simultaneously call </a:t>
            </a:r>
            <a:r>
              <a:rPr lang="en-US" sz="18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roots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on a </a:t>
            </a:r>
            <a:r>
              <a:rPr lang="en-US" sz="18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Polynomial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object:</a:t>
            </a:r>
          </a:p>
          <a:p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18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roots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is a </a:t>
            </a:r>
            <a:r>
              <a:rPr lang="en-US" sz="18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const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member function, and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that means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it represents a read operation. Having multiple threads perform a read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operation without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synchronization is safe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 case of write operation, due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to the lack of synchronization,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code has undefined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behavior.</a:t>
            </a:r>
          </a:p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problem is that </a:t>
            </a:r>
            <a:r>
              <a:rPr lang="en-US" sz="18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roots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is declared </a:t>
            </a:r>
            <a:r>
              <a:rPr lang="en-US" sz="18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const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but it’s not thread safe.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500002"/>
            <a:ext cx="7263902" cy="214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271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32" y="390819"/>
            <a:ext cx="7666128" cy="606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233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721045" cy="591529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It’s worth noting that because </a:t>
            </a:r>
            <a:r>
              <a:rPr lang="en-US" sz="18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std</a:t>
            </a:r>
            <a:r>
              <a:rPr lang="en-US" sz="18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::</a:t>
            </a:r>
            <a:r>
              <a:rPr lang="en-US" sz="18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mutex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is a move-only type (i.e., a type that can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be moved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but not copied), a side effect of adding </a:t>
            </a:r>
            <a:r>
              <a:rPr lang="en-US" sz="18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m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to </a:t>
            </a:r>
            <a:r>
              <a:rPr lang="en-US" sz="18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Polynomial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is that </a:t>
            </a:r>
            <a:r>
              <a:rPr lang="en-US" sz="1800" dirty="0" smtClean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Polynomial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loses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ability to be copied. It can still be moved, however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 some situations, a </a:t>
            </a:r>
            <a:r>
              <a:rPr lang="en-US" sz="18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mutex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is overkill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For example, if all you’re doing is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counting how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many times a member function is called, a </a:t>
            </a:r>
            <a:r>
              <a:rPr lang="en-US" sz="18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std</a:t>
            </a:r>
            <a:r>
              <a:rPr lang="en-US" sz="18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::atomic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counter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will often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be a less expensive way to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go.</a:t>
            </a:r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10" y="3012795"/>
            <a:ext cx="6438764" cy="358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77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721045" cy="591529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Like </a:t>
            </a:r>
            <a:r>
              <a:rPr lang="en-US" sz="18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std</a:t>
            </a:r>
            <a:r>
              <a:rPr lang="en-US" sz="18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::</a:t>
            </a:r>
            <a:r>
              <a:rPr lang="en-US" sz="18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mutexes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US" sz="18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std</a:t>
            </a:r>
            <a:r>
              <a:rPr lang="en-US" sz="18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::atomics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are move-only types, so the existence of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call </a:t>
            </a:r>
            <a:r>
              <a:rPr lang="en-US" sz="1800" dirty="0" smtClean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Count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 </a:t>
            </a:r>
            <a:r>
              <a:rPr lang="en-US" sz="18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Point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means that </a:t>
            </a:r>
            <a:r>
              <a:rPr lang="en-US" sz="18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Point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is also move-only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Because operations on </a:t>
            </a:r>
            <a:r>
              <a:rPr lang="en-US" sz="18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std</a:t>
            </a:r>
            <a:r>
              <a:rPr lang="en-US" sz="18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::atomic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variables are often less expensive than </a:t>
            </a:r>
            <a:r>
              <a:rPr lang="en-US" sz="1800" dirty="0" err="1" smtClean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mutex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acquisition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and release, you may be tempted to lean on </a:t>
            </a:r>
            <a:r>
              <a:rPr lang="en-US" sz="18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std</a:t>
            </a:r>
            <a:r>
              <a:rPr lang="en-US" sz="18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::</a:t>
            </a:r>
            <a:r>
              <a:rPr lang="en-US" sz="1800" dirty="0" smtClean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atomic</a:t>
            </a:r>
            <a:r>
              <a:rPr lang="en-US" sz="18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more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heavily than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you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should.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For example, in a class caching an expensive-to-compute </a:t>
            </a:r>
            <a:r>
              <a:rPr lang="en-US" sz="16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int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you might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try to use a pair of </a:t>
            </a:r>
            <a:r>
              <a:rPr lang="en-US" sz="16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std</a:t>
            </a:r>
            <a:r>
              <a:rPr lang="en-US" sz="16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::atomic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variables instead of a </a:t>
            </a:r>
            <a:r>
              <a:rPr lang="en-US" sz="16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mutex</a:t>
            </a:r>
            <a:endParaRPr lang="en-US" dirty="0">
              <a:solidFill>
                <a:schemeClr val="tx2"/>
              </a:solidFill>
              <a:latin typeface="Lucida Bright" panose="02040602050505020304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418770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8" y="200841"/>
            <a:ext cx="6811329" cy="3892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37" y="4093029"/>
            <a:ext cx="6811329" cy="78141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4437" y="5103223"/>
            <a:ext cx="8721045" cy="1480457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thread calls </a:t>
            </a:r>
            <a:r>
              <a:rPr lang="en-US" sz="18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Widget::</a:t>
            </a:r>
            <a:r>
              <a:rPr lang="en-US" sz="18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magicValue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sees </a:t>
            </a:r>
            <a:r>
              <a:rPr lang="en-US" sz="18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cacheValid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as </a:t>
            </a:r>
            <a:r>
              <a:rPr lang="en-US" sz="18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false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performs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two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expensive computations, and assigns their sum to </a:t>
            </a:r>
            <a:r>
              <a:rPr lang="en-US" sz="18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cachedValue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At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that point, a second thread calls </a:t>
            </a:r>
            <a:r>
              <a:rPr lang="en-US" sz="18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Widget::</a:t>
            </a:r>
            <a:r>
              <a:rPr lang="en-US" sz="18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magicValue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also sees </a:t>
            </a:r>
            <a:r>
              <a:rPr lang="en-US" sz="1800" dirty="0" err="1" smtClean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cacheValid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as </a:t>
            </a:r>
            <a:r>
              <a:rPr lang="en-US" sz="1800" dirty="0" smtClean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false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and thus carries out the same expensive computations that the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first thread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has just finished. (This “second thread” may in fact be several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other threads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.)</a:t>
            </a:r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39543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4437" y="4824549"/>
            <a:ext cx="8721045" cy="1950720"/>
          </a:xfrm>
        </p:spPr>
        <p:txBody>
          <a:bodyPr anchor="t"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Imagine that </a:t>
            </a:r>
            <a:r>
              <a:rPr lang="en-US" sz="1800" dirty="0" err="1" smtClean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cacheValid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is </a:t>
            </a:r>
            <a:r>
              <a:rPr lang="en-US" sz="1800" dirty="0" smtClean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false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and then: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One thread calls </a:t>
            </a:r>
            <a:r>
              <a:rPr lang="en-US" sz="16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Widget::</a:t>
            </a:r>
            <a:r>
              <a:rPr lang="en-US" sz="16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magicValue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and executes through the point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where </a:t>
            </a:r>
            <a:r>
              <a:rPr lang="en-US" sz="1600" dirty="0" err="1" smtClean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cacheValid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is set to </a:t>
            </a:r>
            <a:r>
              <a:rPr lang="en-US" sz="16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true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At that moment, a second thread calls </a:t>
            </a:r>
            <a:r>
              <a:rPr lang="en-US" sz="16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Widget::</a:t>
            </a:r>
            <a:r>
              <a:rPr lang="en-US" sz="16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magicValue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and checks </a:t>
            </a:r>
            <a:r>
              <a:rPr lang="en-US" sz="1600" dirty="0" err="1" smtClean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cacheValid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 Seeing it true, the thread returns </a:t>
            </a:r>
            <a:r>
              <a:rPr lang="en-US" sz="16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cachedValue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even though the first thread has not yet made an assignment to it. The returned value is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therefore incorrect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7" y="294594"/>
            <a:ext cx="7068774" cy="434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05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515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Andalus</vt:lpstr>
      <vt:lpstr>Century Gothic</vt:lpstr>
      <vt:lpstr>Lucida Bright</vt:lpstr>
      <vt:lpstr>Wingdings 3</vt:lpstr>
      <vt:lpstr>Slice</vt:lpstr>
      <vt:lpstr>Item 16: Make const member functions thread safe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2023-05-27T14:35:05Z</dcterms:created>
  <dcterms:modified xsi:type="dcterms:W3CDTF">2023-05-27T14:35:10Z</dcterms:modified>
</cp:coreProperties>
</file>