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3" r:id="rId1"/>
  </p:sldMasterIdLst>
  <p:sldIdLst>
    <p:sldId id="256" r:id="rId2"/>
    <p:sldId id="30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0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7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74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7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6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65" y="6253798"/>
            <a:ext cx="604202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Cryptography </a:t>
            </a:r>
            <a:r>
              <a:rPr lang="en-US" dirty="0"/>
              <a:t>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Limited Emphasis on Mathematics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Weak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effectLst/>
              </a:rPr>
              <a:t>Lamport</a:t>
            </a:r>
            <a:endParaRPr lang="en-US" sz="2000" b="1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9" y="265858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84" y="2052087"/>
            <a:ext cx="545534" cy="54553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37916"/>
              </p:ext>
            </p:extLst>
          </p:nvPr>
        </p:nvGraphicFramePr>
        <p:xfrm>
          <a:off x="8841375" y="2700529"/>
          <a:ext cx="3139877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3551">
                  <a:extLst>
                    <a:ext uri="{9D8B030D-6E8A-4147-A177-3AD203B41FA5}">
                      <a16:colId xmlns:a16="http://schemas.microsoft.com/office/drawing/2014/main" val="2977778010"/>
                    </a:ext>
                  </a:extLst>
                </a:gridCol>
                <a:gridCol w="1497874">
                  <a:extLst>
                    <a:ext uri="{9D8B030D-6E8A-4147-A177-3AD203B41FA5}">
                      <a16:colId xmlns:a16="http://schemas.microsoft.com/office/drawing/2014/main" val="3429476204"/>
                    </a:ext>
                  </a:extLst>
                </a:gridCol>
                <a:gridCol w="1008452">
                  <a:extLst>
                    <a:ext uri="{9D8B030D-6E8A-4147-A177-3AD203B41FA5}">
                      <a16:colId xmlns:a16="http://schemas.microsoft.com/office/drawing/2014/main" val="179128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challenge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</a:t>
                      </a:r>
                      <a:endParaRPr lang="en-US" sz="1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(PW</a:t>
                      </a:r>
                      <a:r>
                        <a:rPr lang="en-US" sz="1400" baseline="-250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11054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3564577" y="2162473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Alice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n</a:t>
            </a:r>
            <a:endParaRPr lang="en-US" sz="1600" b="1" baseline="-25000" dirty="0">
              <a:effectLst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399" y="3346566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620389" y="371638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h</a:t>
            </a:r>
            <a:r>
              <a:rPr lang="en-US" sz="1600" b="1" baseline="30000" dirty="0">
                <a:effectLst/>
              </a:rPr>
              <a:t>n-1</a:t>
            </a:r>
            <a:r>
              <a:rPr lang="en-US" sz="1600" b="1" dirty="0">
                <a:effectLst/>
              </a:rPr>
              <a:t>(PW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2398" y="4094476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778240" y="4209854"/>
            <a:ext cx="2147257" cy="1417187"/>
          </a:xfrm>
          <a:prstGeom prst="cloudCallout">
            <a:avLst>
              <a:gd name="adj1" fmla="val 10735"/>
              <a:gd name="adj2" fmla="val -9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Why do we need to store the value of “n”?</a:t>
            </a:r>
          </a:p>
        </p:txBody>
      </p:sp>
    </p:spTree>
    <p:extLst>
      <p:ext uri="{BB962C8B-B14F-4D97-AF65-F5344CB8AC3E}">
        <p14:creationId xmlns:p14="http://schemas.microsoft.com/office/powerpoint/2010/main" val="12173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Weak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effectLst/>
              </a:rPr>
              <a:t>Lamport</a:t>
            </a:r>
            <a:endParaRPr lang="en-US" sz="2000" b="1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7" y="2606613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827" y="2584199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17371" y="309962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519549" y="2603521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Alice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9549" y="336400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1000</a:t>
            </a:r>
            <a:endParaRPr lang="en-US" sz="1600" b="1" baseline="-25000" dirty="0">
              <a:effectLst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17371" y="378761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575361" y="415743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h</a:t>
            </a:r>
            <a:r>
              <a:rPr lang="en-US" sz="1600" b="1" baseline="30000" dirty="0">
                <a:effectLst/>
              </a:rPr>
              <a:t>999</a:t>
            </a:r>
            <a:r>
              <a:rPr lang="en-US" sz="1600" b="1" dirty="0">
                <a:effectLst/>
              </a:rPr>
              <a:t>(PW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17370" y="4535524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63" y="2881825"/>
            <a:ext cx="1030247" cy="1030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96" y="1252184"/>
            <a:ext cx="545534" cy="545534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91315"/>
              </p:ext>
            </p:extLst>
          </p:nvPr>
        </p:nvGraphicFramePr>
        <p:xfrm>
          <a:off x="9527334" y="1901890"/>
          <a:ext cx="2046357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157">
                  <a:extLst>
                    <a:ext uri="{9D8B030D-6E8A-4147-A177-3AD203B41FA5}">
                      <a16:colId xmlns:a16="http://schemas.microsoft.com/office/drawing/2014/main" val="29777780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9128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</a:t>
                      </a:r>
                      <a:endParaRPr lang="en-US" sz="1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(PW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11054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7167323" y="309962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6769501" y="2603521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Alice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769501" y="336400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1000</a:t>
            </a:r>
            <a:endParaRPr lang="en-US" sz="1600" b="1" baseline="-25000" dirty="0">
              <a:effectLst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67323" y="378761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95009" y="492979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897187" y="4433690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Alice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897187" y="5194176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1000</a:t>
            </a:r>
            <a:endParaRPr lang="en-US" sz="1600" b="1" baseline="-25000" dirty="0"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95009" y="5617783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952999" y="5987604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h</a:t>
            </a:r>
            <a:r>
              <a:rPr lang="en-US" sz="1600" b="1" baseline="30000" dirty="0">
                <a:effectLst/>
              </a:rPr>
              <a:t>999</a:t>
            </a:r>
            <a:r>
              <a:rPr lang="en-US" sz="1600" b="1" dirty="0">
                <a:effectLst/>
              </a:rPr>
              <a:t>(PW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295008" y="6365693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124497" y="5416246"/>
            <a:ext cx="2926080" cy="113211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new challenge value per session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57150" y="4268182"/>
            <a:ext cx="858071" cy="444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b="1" dirty="0">
                <a:solidFill>
                  <a:srgbClr val="FF0000"/>
                </a:solidFill>
                <a:effectLst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53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7" grpId="0"/>
      <p:bldP spid="28" grpId="0"/>
      <p:bldP spid="22" grpId="0"/>
      <p:bldP spid="23" grpId="0"/>
      <p:bldP spid="25" grpId="0"/>
      <p:bldP spid="6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Weak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effectLst/>
              </a:rPr>
              <a:t>Lamport</a:t>
            </a:r>
            <a:r>
              <a:rPr lang="en-US" sz="2000" b="1" dirty="0">
                <a:effectLst/>
              </a:rPr>
              <a:t> (Small n Attack)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7" y="2606613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827" y="2584199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17371" y="309962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519549" y="2603521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Alice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9549" y="336400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2</a:t>
            </a:r>
            <a:endParaRPr lang="en-US" sz="1600" b="1" baseline="-25000" dirty="0">
              <a:effectLst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17371" y="378761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575361" y="415743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h</a:t>
            </a:r>
            <a:r>
              <a:rPr lang="en-US" sz="1600" b="1" baseline="30000" dirty="0">
                <a:effectLst/>
              </a:rPr>
              <a:t>1</a:t>
            </a:r>
            <a:r>
              <a:rPr lang="en-US" sz="1600" b="1" dirty="0">
                <a:effectLst/>
              </a:rPr>
              <a:t>(PW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17370" y="4535524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63" y="2881825"/>
            <a:ext cx="1030247" cy="1030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96" y="1252184"/>
            <a:ext cx="545534" cy="545534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91315"/>
              </p:ext>
            </p:extLst>
          </p:nvPr>
        </p:nvGraphicFramePr>
        <p:xfrm>
          <a:off x="9527334" y="1901890"/>
          <a:ext cx="2046357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157">
                  <a:extLst>
                    <a:ext uri="{9D8B030D-6E8A-4147-A177-3AD203B41FA5}">
                      <a16:colId xmlns:a16="http://schemas.microsoft.com/office/drawing/2014/main" val="29777780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9128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</a:t>
                      </a:r>
                      <a:endParaRPr lang="en-US" sz="1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(PW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11054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7167323" y="309962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6769501" y="2603521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Alice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769501" y="336400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999 ... 2</a:t>
            </a:r>
            <a:endParaRPr lang="en-US" sz="1600" b="1" baseline="-25000" dirty="0">
              <a:effectLst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67323" y="378761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6825313" y="415743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h</a:t>
            </a:r>
            <a:r>
              <a:rPr lang="en-US" sz="1600" b="1" baseline="30000" dirty="0">
                <a:effectLst/>
              </a:rPr>
              <a:t>998</a:t>
            </a:r>
            <a:r>
              <a:rPr lang="en-US" sz="1600" b="1" dirty="0">
                <a:effectLst/>
              </a:rPr>
              <a:t>(PW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) ... h</a:t>
            </a:r>
            <a:r>
              <a:rPr lang="en-US" sz="1600" b="1" baseline="30000" dirty="0">
                <a:effectLst/>
              </a:rPr>
              <a:t>1</a:t>
            </a:r>
            <a:r>
              <a:rPr lang="en-US" sz="1600" b="1" dirty="0">
                <a:effectLst/>
              </a:rPr>
              <a:t>(PW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)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67322" y="4535524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124497" y="5416246"/>
            <a:ext cx="2926080" cy="113211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must store the latest value of “n”</a:t>
            </a:r>
          </a:p>
        </p:txBody>
      </p:sp>
    </p:spTree>
    <p:extLst>
      <p:ext uri="{BB962C8B-B14F-4D97-AF65-F5344CB8AC3E}">
        <p14:creationId xmlns:p14="http://schemas.microsoft.com/office/powerpoint/2010/main" val="5990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7" grpId="0"/>
      <p:bldP spid="28" grpId="0"/>
      <p:bldP spid="30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Weak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Infinite Length Hash Chain (ILHC)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9" y="301519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84" y="2052087"/>
            <a:ext cx="545534" cy="54553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01035"/>
              </p:ext>
            </p:extLst>
          </p:nvPr>
        </p:nvGraphicFramePr>
        <p:xfrm>
          <a:off x="8841375" y="2700529"/>
          <a:ext cx="2327962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98222">
                  <a:extLst>
                    <a:ext uri="{9D8B030D-6E8A-4147-A177-3AD203B41FA5}">
                      <a16:colId xmlns:a16="http://schemas.microsoft.com/office/drawing/2014/main" val="2977778010"/>
                    </a:ext>
                  </a:extLst>
                </a:gridCol>
                <a:gridCol w="1429740">
                  <a:extLst>
                    <a:ext uri="{9D8B030D-6E8A-4147-A177-3AD203B41FA5}">
                      <a16:colId xmlns:a16="http://schemas.microsoft.com/office/drawing/2014/main" val="179128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</a:t>
                      </a:r>
                      <a:endParaRPr lang="en-US" sz="1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</a:t>
                      </a:r>
                      <a:r>
                        <a:rPr lang="en-US" sz="1400" baseline="30000" dirty="0"/>
                        <a:t>x</a:t>
                      </a:r>
                      <a:r>
                        <a:rPr lang="en-US" sz="1400" baseline="0" dirty="0"/>
                        <a:t>(</a:t>
                      </a:r>
                      <a:r>
                        <a:rPr lang="en-US" sz="1400" baseline="0" dirty="0" err="1"/>
                        <a:t>s,d</a:t>
                      </a:r>
                      <a:r>
                        <a:rPr lang="en-US" sz="1400" baseline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11054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3564577" y="258238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A</a:t>
            </a:r>
            <a:r>
              <a:rPr lang="en-US" sz="1600" baseline="30000" dirty="0"/>
              <a:t>x+1</a:t>
            </a:r>
            <a:r>
              <a:rPr lang="en-US" sz="1600" dirty="0"/>
              <a:t>(</a:t>
            </a:r>
            <a:r>
              <a:rPr lang="en-US" sz="1600" dirty="0" err="1"/>
              <a:t>s,d</a:t>
            </a:r>
            <a:r>
              <a:rPr lang="en-US" sz="1600" dirty="0"/>
              <a:t>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002420" y="4160822"/>
            <a:ext cx="2198917" cy="225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effectLst/>
              </a:rPr>
              <a:t>A -&gt; Algorithm</a:t>
            </a:r>
          </a:p>
          <a:p>
            <a:pPr marL="0" indent="0">
              <a:buNone/>
            </a:pPr>
            <a:r>
              <a:rPr lang="en-US" sz="1600" b="1" dirty="0">
                <a:effectLst/>
              </a:rPr>
              <a:t>d -&gt; Private Key</a:t>
            </a:r>
          </a:p>
          <a:p>
            <a:pPr marL="0" indent="0">
              <a:buNone/>
            </a:pPr>
            <a:r>
              <a:rPr lang="en-US" sz="1600" b="1" dirty="0">
                <a:effectLst/>
              </a:rPr>
              <a:t>e -&gt; Public Key</a:t>
            </a:r>
          </a:p>
          <a:p>
            <a:pPr marL="0" indent="0">
              <a:buNone/>
            </a:pPr>
            <a:r>
              <a:rPr lang="en-US" sz="1600" b="1" dirty="0">
                <a:effectLst/>
              </a:rPr>
              <a:t>s -&gt; </a:t>
            </a:r>
            <a:r>
              <a:rPr lang="en-US" sz="1600" b="1" dirty="0" err="1">
                <a:effectLst/>
              </a:rPr>
              <a:t>Paintext</a:t>
            </a:r>
            <a:endParaRPr lang="en-US" sz="1600" b="1" dirty="0">
              <a:effectLst/>
            </a:endParaRPr>
          </a:p>
          <a:p>
            <a:pPr marL="0" indent="0">
              <a:buNone/>
            </a:pPr>
            <a:r>
              <a:rPr lang="en-US" sz="1600" b="1" dirty="0">
                <a:effectLst/>
              </a:rPr>
              <a:t>c -&gt; </a:t>
            </a:r>
            <a:r>
              <a:rPr lang="en-US" sz="1600" b="1" dirty="0" err="1">
                <a:effectLst/>
              </a:rPr>
              <a:t>Ciphertext</a:t>
            </a:r>
            <a:endParaRPr lang="en-US" sz="1600" b="1" dirty="0"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57593"/>
              </p:ext>
            </p:extLst>
          </p:nvPr>
        </p:nvGraphicFramePr>
        <p:xfrm>
          <a:off x="6337242" y="4367064"/>
          <a:ext cx="500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88">
                  <a:extLst>
                    <a:ext uri="{9D8B030D-6E8A-4147-A177-3AD203B41FA5}">
                      <a16:colId xmlns:a16="http://schemas.microsoft.com/office/drawing/2014/main" val="4026177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2681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987513" y="4552483"/>
            <a:ext cx="3479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87686" y="4737904"/>
            <a:ext cx="1" cy="36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36843" y="51324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1448" y="4385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33229"/>
              </p:ext>
            </p:extLst>
          </p:nvPr>
        </p:nvGraphicFramePr>
        <p:xfrm>
          <a:off x="7195421" y="4367064"/>
          <a:ext cx="500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88">
                  <a:extLst>
                    <a:ext uri="{9D8B030D-6E8A-4147-A177-3AD203B41FA5}">
                      <a16:colId xmlns:a16="http://schemas.microsoft.com/office/drawing/2014/main" val="4026177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2681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845692" y="4552483"/>
            <a:ext cx="3479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45865" y="4737904"/>
            <a:ext cx="1" cy="36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95022" y="51324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03752"/>
              </p:ext>
            </p:extLst>
          </p:nvPr>
        </p:nvGraphicFramePr>
        <p:xfrm>
          <a:off x="8053600" y="4367064"/>
          <a:ext cx="500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88">
                  <a:extLst>
                    <a:ext uri="{9D8B030D-6E8A-4147-A177-3AD203B41FA5}">
                      <a16:colId xmlns:a16="http://schemas.microsoft.com/office/drawing/2014/main" val="4026177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26810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7703871" y="4552483"/>
            <a:ext cx="3479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304044" y="4737904"/>
            <a:ext cx="1" cy="36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53201" y="51324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562050" y="4552483"/>
            <a:ext cx="3479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09972" y="43213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713962" y="569759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s , A(</a:t>
            </a:r>
            <a:r>
              <a:rPr lang="en-US" sz="1600" b="1" dirty="0" err="1">
                <a:effectLst/>
              </a:rPr>
              <a:t>s,d</a:t>
            </a:r>
            <a:r>
              <a:rPr lang="en-US" sz="1600" b="1" dirty="0">
                <a:effectLst/>
              </a:rPr>
              <a:t>) , A</a:t>
            </a:r>
            <a:r>
              <a:rPr lang="en-US" sz="1600" b="1" baseline="30000" dirty="0">
                <a:effectLst/>
              </a:rPr>
              <a:t>2</a:t>
            </a:r>
            <a:r>
              <a:rPr lang="en-US" sz="1600" b="1" dirty="0">
                <a:effectLst/>
              </a:rPr>
              <a:t>(</a:t>
            </a:r>
            <a:r>
              <a:rPr lang="en-US" sz="1600" b="1" dirty="0" err="1">
                <a:effectLst/>
              </a:rPr>
              <a:t>s,d</a:t>
            </a:r>
            <a:r>
              <a:rPr lang="en-US" sz="1600" b="1" dirty="0">
                <a:effectLst/>
              </a:rPr>
              <a:t>) , ... , A</a:t>
            </a:r>
            <a:r>
              <a:rPr lang="en-US" sz="1600" b="1" baseline="30000" dirty="0">
                <a:effectLst/>
              </a:rPr>
              <a:t>n</a:t>
            </a:r>
            <a:r>
              <a:rPr lang="en-US" sz="1600" b="1" dirty="0">
                <a:effectLst/>
              </a:rPr>
              <a:t>(</a:t>
            </a:r>
            <a:r>
              <a:rPr lang="en-US" sz="1600" b="1" dirty="0" err="1">
                <a:effectLst/>
              </a:rPr>
              <a:t>s,d</a:t>
            </a:r>
            <a:r>
              <a:rPr lang="en-US" sz="1600" b="1" dirty="0">
                <a:effectLst/>
              </a:rPr>
              <a:t>) , ...</a:t>
            </a:r>
          </a:p>
        </p:txBody>
      </p:sp>
    </p:spTree>
    <p:extLst>
      <p:ext uri="{BB962C8B-B14F-4D97-AF65-F5344CB8AC3E}">
        <p14:creationId xmlns:p14="http://schemas.microsoft.com/office/powerpoint/2010/main" val="2176570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4" grpId="0"/>
      <p:bldP spid="25" grpId="0"/>
      <p:bldP spid="34" grpId="0"/>
      <p:bldP spid="38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Callout 1 13"/>
          <p:cNvSpPr/>
          <p:nvPr/>
        </p:nvSpPr>
        <p:spPr>
          <a:xfrm>
            <a:off x="4127504" y="3643299"/>
            <a:ext cx="3316650" cy="760988"/>
          </a:xfrm>
          <a:prstGeom prst="borderCallout1">
            <a:avLst>
              <a:gd name="adj1" fmla="val 4885"/>
              <a:gd name="adj2" fmla="val 46807"/>
              <a:gd name="adj3" fmla="val -101630"/>
              <a:gd name="adj4" fmla="val 87146"/>
            </a:avLst>
          </a:prstGeom>
          <a:solidFill>
            <a:schemeClr val="accent1">
              <a:alpha val="27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>
            <a:off x="3993483" y="3511768"/>
            <a:ext cx="3515196" cy="2408386"/>
          </a:xfrm>
          <a:prstGeom prst="borderCallout1">
            <a:avLst>
              <a:gd name="adj1" fmla="val 100874"/>
              <a:gd name="adj2" fmla="val 98799"/>
              <a:gd name="adj3" fmla="val 126174"/>
              <a:gd name="adj4" fmla="val 125499"/>
            </a:avLst>
          </a:prstGeom>
          <a:solidFill>
            <a:schemeClr val="accent1">
              <a:alpha val="27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84959"/>
            <a:ext cx="9905999" cy="1395985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</a:rPr>
              <a:t>Types of Strong Authentications:</a:t>
            </a:r>
          </a:p>
          <a:p>
            <a:pPr lvl="1"/>
            <a:r>
              <a:rPr lang="en-US" sz="1800" dirty="0">
                <a:effectLst/>
              </a:rPr>
              <a:t>Based on symmetric encryption</a:t>
            </a:r>
          </a:p>
          <a:p>
            <a:pPr lvl="1"/>
            <a:r>
              <a:rPr lang="en-US" sz="1800" dirty="0">
                <a:effectLst/>
              </a:rPr>
              <a:t>Based on asymmetric encryption</a:t>
            </a:r>
          </a:p>
          <a:p>
            <a:pPr lvl="1"/>
            <a:endParaRPr lang="en-US" sz="1800" dirty="0">
              <a:effectLst/>
            </a:endParaRPr>
          </a:p>
          <a:p>
            <a:endParaRPr lang="en-US" sz="2200" dirty="0">
              <a:effectLst/>
            </a:endParaRPr>
          </a:p>
          <a:p>
            <a:pPr lvl="1"/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04" y="3624522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02" y="3624522"/>
            <a:ext cx="1296981" cy="12969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255007" y="413990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3792660" y="3710399"/>
            <a:ext cx="3979817" cy="41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foo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57185" y="440428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bar</a:t>
            </a:r>
            <a:endParaRPr lang="en-US" sz="1600" b="1" baseline="-25000" dirty="0">
              <a:effectLst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55007" y="482789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912997" y="519771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blah blah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55006" y="5575804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541554" y="2480831"/>
            <a:ext cx="1230923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Flow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58631" y="6413860"/>
            <a:ext cx="1230923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Session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60204" y="5044982"/>
            <a:ext cx="643840" cy="53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263338" y="5698084"/>
            <a:ext cx="2401822" cy="96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Initiator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(who want to be authenticated)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757138" y="5686360"/>
            <a:ext cx="3188677" cy="97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Responder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(Authenticator)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950723" y="5044982"/>
            <a:ext cx="955277" cy="53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33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/>
      <p:bldP spid="8" grpId="0"/>
      <p:bldP spid="10" grpId="0"/>
      <p:bldP spid="16" grpId="0"/>
      <p:bldP spid="17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9" y="265858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473004" y="218846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request for authentication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a big random r</a:t>
            </a:r>
            <a:endParaRPr lang="en-US" sz="1600" b="1" baseline="-25000" dirty="0">
              <a:effectLst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399" y="3346566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564577" y="3707827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(r)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2398" y="4094476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26333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55854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</p:spTree>
    <p:extLst>
      <p:ext uri="{BB962C8B-B14F-4D97-AF65-F5344CB8AC3E}">
        <p14:creationId xmlns:p14="http://schemas.microsoft.com/office/powerpoint/2010/main" val="146174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Callout 1 27"/>
          <p:cNvSpPr/>
          <p:nvPr/>
        </p:nvSpPr>
        <p:spPr>
          <a:xfrm>
            <a:off x="3831636" y="2522362"/>
            <a:ext cx="3316650" cy="1340859"/>
          </a:xfrm>
          <a:prstGeom prst="borderCallout1">
            <a:avLst>
              <a:gd name="adj1" fmla="val 98994"/>
              <a:gd name="adj2" fmla="val 100293"/>
              <a:gd name="adj3" fmla="val 100227"/>
              <a:gd name="adj4" fmla="val 99828"/>
            </a:avLst>
          </a:prstGeom>
          <a:solidFill>
            <a:schemeClr val="accent1">
              <a:alpha val="27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Parallel Session Attack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184396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a big random r</a:t>
            </a:r>
            <a:endParaRPr lang="en-US" sz="1600" b="1" baseline="-25000" dirty="0">
              <a:effectLst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399" y="226757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564577" y="3951812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(r)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2400" y="434722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009964" y="5269942"/>
            <a:ext cx="3759900" cy="11321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Suppose both Alice and Bob could be authenticator and could be authenticated as well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46" y="2543754"/>
            <a:ext cx="1030247" cy="1030247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3564577" y="253170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same r</a:t>
            </a:r>
            <a:endParaRPr lang="en-US" sz="1600" b="1" baseline="-25000" dirty="0"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62398" y="297584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3564577" y="3237600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(r)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962398" y="3633016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1263339" y="2791684"/>
            <a:ext cx="1396725" cy="68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in role of Alice</a:t>
            </a:r>
          </a:p>
        </p:txBody>
      </p:sp>
    </p:spTree>
    <p:extLst>
      <p:ext uri="{BB962C8B-B14F-4D97-AF65-F5344CB8AC3E}">
        <p14:creationId xmlns:p14="http://schemas.microsoft.com/office/powerpoint/2010/main" val="271861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  <p:bldP spid="15" grpId="0"/>
      <p:bldP spid="22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9" y="265858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473004" y="218846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request for authentication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a big random r</a:t>
            </a:r>
            <a:endParaRPr lang="en-US" sz="1600" b="1" baseline="-25000" dirty="0">
              <a:effectLst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399" y="3346566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564577" y="3707827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(A | r)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2398" y="4094476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26333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55854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</p:spTree>
    <p:extLst>
      <p:ext uri="{BB962C8B-B14F-4D97-AF65-F5344CB8AC3E}">
        <p14:creationId xmlns:p14="http://schemas.microsoft.com/office/powerpoint/2010/main" val="530658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1758695"/>
            <a:ext cx="8319574" cy="3910585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Both Alice and Bob can authenticate each other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Two conditions of scheme:</a:t>
            </a:r>
          </a:p>
          <a:p>
            <a:pPr lvl="1"/>
            <a:r>
              <a:rPr lang="en-US" sz="1800" b="1" dirty="0">
                <a:effectLst/>
              </a:rPr>
              <a:t>Completeness: </a:t>
            </a:r>
            <a:r>
              <a:rPr lang="en-US" sz="1800" dirty="0">
                <a:effectLst/>
              </a:rPr>
              <a:t>If both Alice and Bob are honest and the enemy is passive, the result of session must be pass by both.</a:t>
            </a:r>
          </a:p>
          <a:p>
            <a:pPr lvl="1"/>
            <a:r>
              <a:rPr lang="en-US" sz="1800" b="1" dirty="0">
                <a:effectLst/>
              </a:rPr>
              <a:t>Soundness: </a:t>
            </a:r>
            <a:r>
              <a:rPr lang="en-US" sz="1800" dirty="0">
                <a:effectLst/>
              </a:rPr>
              <a:t>If the enemy got involved in just a flow or more, the result of session must be fail by both.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080458" y="984068"/>
            <a:ext cx="9905999" cy="69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effectLst/>
              </a:rPr>
              <a:t>Mutual Authentication or Bilateral Authentication</a:t>
            </a:r>
          </a:p>
          <a:p>
            <a:pPr marL="0" indent="0" algn="ctr">
              <a:buNone/>
            </a:pPr>
            <a:endParaRPr lang="en-US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923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8" y="329539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473004" y="218846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1</a:t>
            </a:r>
            <a:endParaRPr lang="en-US" sz="1600" b="1" dirty="0">
              <a:effectLst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(A | r</a:t>
            </a:r>
            <a:r>
              <a:rPr lang="en-US" sz="1600" b="1" baseline="-25000" dirty="0">
                <a:effectLst/>
              </a:rPr>
              <a:t>1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06951" y="256963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564577" y="3600878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endParaRPr lang="en-US" sz="1600" b="1" dirty="0">
              <a:effectLst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2398" y="398752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26333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55854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62397" y="474863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623517" y="437757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(B 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821708" y="4748639"/>
            <a:ext cx="1473681" cy="41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extra flow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11109" y="4087221"/>
            <a:ext cx="955277" cy="53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61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82538" y="557349"/>
            <a:ext cx="9239199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Attention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slides have been crafted using the foundation of my MSc course in Cryptography Protocols at the University of </a:t>
            </a:r>
            <a:r>
              <a:rPr lang="en-US" dirty="0" err="1" smtClean="0">
                <a:solidFill>
                  <a:schemeClr val="tx1"/>
                </a:solidFill>
              </a:rPr>
              <a:t>ISfahan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I've </a:t>
            </a:r>
            <a:r>
              <a:rPr lang="en-US" dirty="0">
                <a:solidFill>
                  <a:schemeClr val="tx1"/>
                </a:solidFill>
              </a:rPr>
              <a:t>made adjustments to the content to align with the specific objectives of this presentation.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Also, My </a:t>
            </a:r>
            <a:r>
              <a:rPr lang="en-US" dirty="0">
                <a:solidFill>
                  <a:schemeClr val="tx1"/>
                </a:solidFill>
              </a:rPr>
              <a:t>intention has been to minimize the use of mathematical concepts, which may result in some concepts being simplified or less precise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9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8" y="329539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473004" y="218846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1</a:t>
            </a:r>
            <a:endParaRPr lang="en-US" sz="1600" b="1" dirty="0">
              <a:effectLst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 , 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(A | r</a:t>
            </a:r>
            <a:r>
              <a:rPr lang="en-US" sz="1600" b="1" baseline="-25000" dirty="0">
                <a:effectLst/>
              </a:rPr>
              <a:t>1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06951" y="256963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564577" y="3600878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6333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55854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89829" y="403890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650949" y="366783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(B 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0061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Parallel Session Attack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7" y="2606613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827" y="2584199"/>
            <a:ext cx="1296981" cy="12969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63" y="2881825"/>
            <a:ext cx="1030247" cy="103024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2772988" y="351800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2413965" y="2407899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1</a:t>
            </a:r>
            <a:endParaRPr lang="en-US" sz="1600" b="1" dirty="0">
              <a:effectLst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05538" y="3142393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 , 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(A | r</a:t>
            </a:r>
            <a:r>
              <a:rPr lang="en-US" sz="1600" b="1" baseline="-25000" dirty="0">
                <a:effectLst/>
              </a:rPr>
              <a:t>1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747912" y="2789073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2505538" y="3820312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0057" y="423034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6767713" y="382031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endParaRPr lang="en-US" sz="1600" b="1" dirty="0">
              <a:effectLst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859286" y="4554806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3</a:t>
            </a:r>
            <a:r>
              <a:rPr lang="en-US" sz="1600" b="1" dirty="0">
                <a:effectLst/>
              </a:rPr>
              <a:t> , 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(B 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230056" y="4936547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6859286" y="5232725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11954" y="560378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273074" y="523272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(B 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5856846" y="2433790"/>
            <a:ext cx="1396725" cy="47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initiator</a:t>
            </a:r>
          </a:p>
        </p:txBody>
      </p:sp>
    </p:spTree>
    <p:extLst>
      <p:ext uri="{BB962C8B-B14F-4D97-AF65-F5344CB8AC3E}">
        <p14:creationId xmlns:p14="http://schemas.microsoft.com/office/powerpoint/2010/main" val="1971882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40" grpId="0"/>
      <p:bldP spid="41" grpId="0"/>
      <p:bldP spid="43" grpId="0"/>
      <p:bldP spid="45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8" y="329539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473004" y="218846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1</a:t>
            </a:r>
            <a:endParaRPr lang="en-US" sz="1600" b="1" dirty="0">
              <a:effectLst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 , 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(A | r</a:t>
            </a:r>
            <a:r>
              <a:rPr lang="en-US" sz="1600" b="1" baseline="-25000" dirty="0">
                <a:effectLst/>
              </a:rPr>
              <a:t>1 </a:t>
            </a:r>
            <a:r>
              <a:rPr lang="en-US" sz="1600" b="1" dirty="0">
                <a:effectLst/>
              </a:rPr>
              <a:t>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89829" y="257199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564577" y="3600878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6333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558549" y="2791684"/>
            <a:ext cx="1287083" cy="4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(.)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89829" y="403890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650949" y="366783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MAC</a:t>
            </a:r>
            <a:r>
              <a:rPr lang="en-US" sz="1600" b="1" baseline="-25000" dirty="0">
                <a:effectLst/>
              </a:rPr>
              <a:t>K</a:t>
            </a:r>
            <a:r>
              <a:rPr lang="en-US" sz="1600" b="1" dirty="0">
                <a:effectLst/>
              </a:rPr>
              <a:t>(B 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25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Asymmetric Encryption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15871"/>
              </p:ext>
            </p:extLst>
          </p:nvPr>
        </p:nvGraphicFramePr>
        <p:xfrm>
          <a:off x="2152338" y="2230627"/>
          <a:ext cx="81280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7014">
                  <a:extLst>
                    <a:ext uri="{9D8B030D-6E8A-4147-A177-3AD203B41FA5}">
                      <a16:colId xmlns:a16="http://schemas.microsoft.com/office/drawing/2014/main" val="2476954559"/>
                    </a:ext>
                  </a:extLst>
                </a:gridCol>
                <a:gridCol w="6320986">
                  <a:extLst>
                    <a:ext uri="{9D8B030D-6E8A-4147-A177-3AD203B41FA5}">
                      <a16:colId xmlns:a16="http://schemas.microsoft.com/office/drawing/2014/main" val="2705273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5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Trusted Authority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Certificate Authority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6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  <a:r>
                        <a:rPr lang="en-US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A’s Public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  <a:r>
                        <a:rPr lang="en-US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A’s Private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4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sig</a:t>
                      </a:r>
                      <a:r>
                        <a:rPr lang="en-US" baseline="-25000" dirty="0" err="1"/>
                        <a:t>A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Encrypt x by A’s Private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9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ver</a:t>
                      </a:r>
                      <a:r>
                        <a:rPr lang="en-US" baseline="-25000" dirty="0" err="1"/>
                        <a:t>A</a:t>
                      </a:r>
                      <a:r>
                        <a:rPr lang="en-US" dirty="0"/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Decrypt y by A’s Public</a:t>
                      </a:r>
                      <a:r>
                        <a:rPr lang="en-US" baseline="0" dirty="0"/>
                        <a:t> Key and Verify x ==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9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cert</a:t>
                      </a:r>
                      <a:r>
                        <a:rPr lang="en-US" baseline="-25000" dirty="0" err="1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| PK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| </a:t>
                      </a:r>
                      <a:r>
                        <a:rPr lang="en-US" dirty="0" err="1"/>
                        <a:t>sig</a:t>
                      </a:r>
                      <a:r>
                        <a:rPr lang="en-US" baseline="-25000" dirty="0" err="1"/>
                        <a:t>CA</a:t>
                      </a:r>
                      <a:r>
                        <a:rPr lang="en-US" dirty="0"/>
                        <a:t>(ID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| PK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0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4219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8" y="329539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473004" y="218846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1 </a:t>
            </a:r>
            <a:r>
              <a:rPr lang="en-US" sz="1600" b="1" dirty="0">
                <a:effectLst/>
              </a:rPr>
              <a:t>, </a:t>
            </a:r>
            <a:r>
              <a:rPr lang="en-US" sz="1600" b="1" dirty="0" err="1">
                <a:effectLst/>
              </a:rPr>
              <a:t>cert</a:t>
            </a:r>
            <a:r>
              <a:rPr lang="en-US" sz="1600" b="1" baseline="-25000" dirty="0" err="1">
                <a:effectLst/>
              </a:rPr>
              <a:t>B</a:t>
            </a:r>
            <a:endParaRPr lang="en-US" sz="1600" b="1" dirty="0">
              <a:effectLst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cert</a:t>
            </a:r>
            <a:r>
              <a:rPr lang="en-US" sz="1600" b="1" baseline="-25000" dirty="0" err="1">
                <a:effectLst/>
              </a:rPr>
              <a:t>A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sig</a:t>
            </a:r>
            <a:r>
              <a:rPr lang="en-US" sz="1600" b="1" baseline="-25000" dirty="0" err="1">
                <a:effectLst/>
              </a:rPr>
              <a:t>A</a:t>
            </a:r>
            <a:r>
              <a:rPr lang="en-US" sz="1600" b="1" dirty="0">
                <a:effectLst/>
              </a:rPr>
              <a:t>(ID</a:t>
            </a:r>
            <a:r>
              <a:rPr lang="en-US" sz="1600" b="1" baseline="-25000" dirty="0">
                <a:effectLst/>
              </a:rPr>
              <a:t>B</a:t>
            </a:r>
            <a:r>
              <a:rPr lang="en-US" sz="1600" b="1" dirty="0">
                <a:effectLst/>
              </a:rPr>
              <a:t> | r</a:t>
            </a:r>
            <a:r>
              <a:rPr lang="en-US" sz="1600" b="1" baseline="-25000" dirty="0">
                <a:effectLst/>
              </a:rPr>
              <a:t>1 </a:t>
            </a:r>
            <a:r>
              <a:rPr lang="en-US" sz="1600" b="1" dirty="0">
                <a:effectLst/>
              </a:rPr>
              <a:t>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397" y="257199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564577" y="3600878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89829" y="403890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650949" y="366783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err="1">
                <a:effectLst/>
              </a:rPr>
              <a:t>sig</a:t>
            </a:r>
            <a:r>
              <a:rPr lang="en-US" sz="1600" b="1" baseline="-25000" dirty="0" err="1">
                <a:effectLst/>
              </a:rPr>
              <a:t>B</a:t>
            </a:r>
            <a:r>
              <a:rPr lang="en-US" sz="1600" b="1" dirty="0">
                <a:effectLst/>
              </a:rPr>
              <a:t>(ID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 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946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8" y="329539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473004" y="218846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1 </a:t>
            </a:r>
            <a:r>
              <a:rPr lang="en-US" sz="1600" b="1" dirty="0">
                <a:effectLst/>
              </a:rPr>
              <a:t>, </a:t>
            </a:r>
            <a:r>
              <a:rPr lang="en-US" sz="1600" b="1" dirty="0" err="1">
                <a:effectLst/>
              </a:rPr>
              <a:t>cert</a:t>
            </a:r>
            <a:r>
              <a:rPr lang="en-US" sz="1600" b="1" baseline="-25000" dirty="0" err="1">
                <a:effectLst/>
              </a:rPr>
              <a:t>B</a:t>
            </a:r>
            <a:endParaRPr lang="en-US" sz="1600" b="1" dirty="0">
              <a:effectLst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cert</a:t>
            </a:r>
            <a:r>
              <a:rPr lang="en-US" sz="1600" b="1" baseline="-25000" dirty="0" err="1">
                <a:effectLst/>
              </a:rPr>
              <a:t>A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sig</a:t>
            </a:r>
            <a:r>
              <a:rPr lang="en-US" sz="1600" b="1" baseline="-25000" dirty="0" err="1">
                <a:effectLst/>
              </a:rPr>
              <a:t>A</a:t>
            </a:r>
            <a:r>
              <a:rPr lang="en-US" sz="1600" b="1" dirty="0">
                <a:effectLst/>
              </a:rPr>
              <a:t>(ID</a:t>
            </a:r>
            <a:r>
              <a:rPr lang="en-US" sz="1600" b="1" baseline="-25000" dirty="0">
                <a:effectLst/>
              </a:rPr>
              <a:t>B</a:t>
            </a:r>
            <a:r>
              <a:rPr lang="en-US" sz="1600" b="1" dirty="0">
                <a:effectLst/>
              </a:rPr>
              <a:t> | r</a:t>
            </a:r>
            <a:r>
              <a:rPr lang="en-US" sz="1600" b="1" baseline="-25000" dirty="0">
                <a:effectLst/>
              </a:rPr>
              <a:t>1 </a:t>
            </a:r>
            <a:r>
              <a:rPr lang="en-US" sz="1600" b="1" dirty="0">
                <a:effectLst/>
              </a:rPr>
              <a:t>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397" y="257199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564577" y="3600878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89829" y="403890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650949" y="366783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3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sig</a:t>
            </a:r>
            <a:r>
              <a:rPr lang="en-US" sz="1600" b="1" baseline="-25000" dirty="0" err="1">
                <a:effectLst/>
              </a:rPr>
              <a:t>B</a:t>
            </a:r>
            <a:r>
              <a:rPr lang="en-US" sz="1600" b="1" dirty="0">
                <a:effectLst/>
              </a:rPr>
              <a:t>(ID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 | r</a:t>
            </a:r>
            <a:r>
              <a:rPr lang="en-US" sz="1600" b="1" baseline="-25000" dirty="0">
                <a:effectLst/>
              </a:rPr>
              <a:t>2 </a:t>
            </a:r>
            <a:r>
              <a:rPr lang="en-US" sz="1600" b="1" dirty="0">
                <a:effectLst/>
              </a:rPr>
              <a:t>| r</a:t>
            </a:r>
            <a:r>
              <a:rPr lang="en-US" sz="1600" b="1" baseline="-25000" dirty="0">
                <a:effectLst/>
              </a:rPr>
              <a:t>3</a:t>
            </a:r>
            <a:r>
              <a:rPr lang="en-US" sz="1600" b="1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4702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Parallel Session Attack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7" y="2606613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827" y="2584199"/>
            <a:ext cx="1296981" cy="12969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63" y="2881825"/>
            <a:ext cx="1030247" cy="103024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2772988" y="351800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2413965" y="2407899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1 </a:t>
            </a:r>
            <a:r>
              <a:rPr lang="en-US" sz="1600" b="1" dirty="0">
                <a:effectLst/>
              </a:rPr>
              <a:t>, </a:t>
            </a:r>
            <a:r>
              <a:rPr lang="en-US" sz="1600" b="1" dirty="0" err="1">
                <a:effectLst/>
              </a:rPr>
              <a:t>cert</a:t>
            </a:r>
            <a:r>
              <a:rPr lang="en-US" sz="1600" b="1" baseline="-25000" dirty="0" err="1">
                <a:effectLst/>
              </a:rPr>
              <a:t>B</a:t>
            </a:r>
            <a:endParaRPr lang="en-US" sz="1600" b="1" dirty="0">
              <a:effectLst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273073" y="313293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cert</a:t>
            </a:r>
            <a:r>
              <a:rPr lang="en-US" sz="1600" b="1" baseline="-25000" dirty="0" err="1">
                <a:effectLst/>
              </a:rPr>
              <a:t>A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sig</a:t>
            </a:r>
            <a:r>
              <a:rPr lang="en-US" sz="1600" b="1" baseline="-25000" dirty="0" err="1">
                <a:effectLst/>
              </a:rPr>
              <a:t>A</a:t>
            </a:r>
            <a:r>
              <a:rPr lang="en-US" sz="1600" b="1" dirty="0">
                <a:effectLst/>
              </a:rPr>
              <a:t>(ID</a:t>
            </a:r>
            <a:r>
              <a:rPr lang="en-US" sz="1600" b="1" baseline="-25000" dirty="0">
                <a:effectLst/>
              </a:rPr>
              <a:t>B</a:t>
            </a:r>
            <a:r>
              <a:rPr lang="en-US" sz="1600" b="1" dirty="0">
                <a:effectLst/>
              </a:rPr>
              <a:t> | r</a:t>
            </a:r>
            <a:r>
              <a:rPr lang="en-US" sz="1600" b="1" baseline="-25000" dirty="0">
                <a:effectLst/>
              </a:rPr>
              <a:t>1 </a:t>
            </a:r>
            <a:r>
              <a:rPr lang="en-US" sz="1600" b="1" dirty="0">
                <a:effectLst/>
              </a:rPr>
              <a:t>| 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747912" y="2789073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2505538" y="3820312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0057" y="423034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6767713" y="382031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cert</a:t>
            </a:r>
            <a:r>
              <a:rPr lang="en-US" sz="1600" b="1" baseline="-25000" dirty="0" err="1">
                <a:effectLst/>
              </a:rPr>
              <a:t>A</a:t>
            </a:r>
            <a:endParaRPr lang="en-US" sz="1600" b="1" dirty="0">
              <a:effectLst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859286" y="4554806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3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sig</a:t>
            </a:r>
            <a:r>
              <a:rPr lang="en-US" sz="1600" b="1" baseline="-25000" dirty="0" err="1">
                <a:effectLst/>
              </a:rPr>
              <a:t>B</a:t>
            </a:r>
            <a:r>
              <a:rPr lang="en-US" sz="1600" b="1" dirty="0">
                <a:effectLst/>
              </a:rPr>
              <a:t>(ID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 | r</a:t>
            </a:r>
            <a:r>
              <a:rPr lang="en-US" sz="1600" b="1" baseline="-25000" dirty="0">
                <a:effectLst/>
              </a:rPr>
              <a:t>2 </a:t>
            </a:r>
            <a:r>
              <a:rPr lang="en-US" sz="1600" b="1" dirty="0">
                <a:effectLst/>
              </a:rPr>
              <a:t>| r</a:t>
            </a:r>
            <a:r>
              <a:rPr lang="en-US" sz="1600" b="1" baseline="-25000" dirty="0">
                <a:effectLst/>
              </a:rPr>
              <a:t>3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230056" y="4936547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6859286" y="5232725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11954" y="560378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273075" y="5232725"/>
            <a:ext cx="3666172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r</a:t>
            </a:r>
            <a:r>
              <a:rPr lang="en-US" sz="1600" b="1" baseline="-25000" dirty="0">
                <a:effectLst/>
              </a:rPr>
              <a:t>3</a:t>
            </a:r>
            <a:r>
              <a:rPr lang="en-US" sz="1600" b="1" dirty="0">
                <a:effectLst/>
              </a:rPr>
              <a:t> , </a:t>
            </a:r>
            <a:r>
              <a:rPr lang="en-US" sz="1600" b="1" dirty="0" err="1">
                <a:effectLst/>
              </a:rPr>
              <a:t>sig</a:t>
            </a:r>
            <a:r>
              <a:rPr lang="en-US" sz="1600" b="1" baseline="-25000" dirty="0" err="1">
                <a:effectLst/>
              </a:rPr>
              <a:t>B</a:t>
            </a:r>
            <a:r>
              <a:rPr lang="en-US" sz="1600" b="1" dirty="0">
                <a:effectLst/>
              </a:rPr>
              <a:t>(ID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 | r</a:t>
            </a:r>
            <a:r>
              <a:rPr lang="en-US" sz="1600" b="1" baseline="-25000" dirty="0">
                <a:effectLst/>
              </a:rPr>
              <a:t>2 </a:t>
            </a:r>
            <a:r>
              <a:rPr lang="en-US" sz="1600" b="1" dirty="0">
                <a:effectLst/>
              </a:rPr>
              <a:t>| r</a:t>
            </a:r>
            <a:r>
              <a:rPr lang="en-US" sz="1600" b="1" baseline="-25000" dirty="0">
                <a:effectLst/>
              </a:rPr>
              <a:t>3</a:t>
            </a:r>
            <a:r>
              <a:rPr lang="en-US" sz="1600" b="1" dirty="0">
                <a:effectLst/>
              </a:rPr>
              <a:t>)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5856846" y="2433790"/>
            <a:ext cx="1396725" cy="47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initiator</a:t>
            </a:r>
          </a:p>
        </p:txBody>
      </p:sp>
    </p:spTree>
    <p:extLst>
      <p:ext uri="{BB962C8B-B14F-4D97-AF65-F5344CB8AC3E}">
        <p14:creationId xmlns:p14="http://schemas.microsoft.com/office/powerpoint/2010/main" val="3657219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40" grpId="0"/>
      <p:bldP spid="41" grpId="0"/>
      <p:bldP spid="43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Cryptography Protocols Course, Dr. Hamid Mala, University of Isfahan</a:t>
            </a:r>
            <a:endParaRPr lang="fa-IR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https://datatracker.ietf.org/doc/html/rfc8235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https://blog.goodaudience.com/understanding-zero-knowledge-proofs-through-simple-examples-df673f796d99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https://en.wikipedia.org/wiki/Zero-knowledge_proof#Definition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https://www.iconfinder.com/UsersInsights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https://www.iconfinder.com/Chanut-is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7345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Identification and Entity Authentications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Zero Knowledge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Establishment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Special </a:t>
            </a:r>
            <a:r>
              <a:rPr lang="en-US" sz="2000" dirty="0"/>
              <a:t>Purpose Protocols (like 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Identity Based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 of Digital 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Secure </a:t>
            </a:r>
            <a:r>
              <a:rPr lang="en-US" sz="2000" dirty="0"/>
              <a:t>Multiparty Computations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9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and Entity Authentications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Knowledge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Establishment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Protocols (like 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Based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Digital 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Multiparty Computations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1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Levels of Authentications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84959"/>
            <a:ext cx="9905999" cy="5007429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</a:rPr>
              <a:t>Weak Authentication (based on password)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Strong Authentication (based on challenge and response)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Extremely Strong Authentication (based on zero knowledge)</a:t>
            </a:r>
          </a:p>
          <a:p>
            <a:pPr lvl="1"/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97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Weak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9" y="304176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518261" y="2597621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effectLst/>
              </a:rPr>
              <a:t>I am Alice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64577" y="311142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My password is PW</a:t>
            </a:r>
            <a:r>
              <a:rPr lang="en-US" sz="1600" b="1" baseline="-25000" dirty="0">
                <a:effectLst/>
              </a:rPr>
              <a:t>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90" y="2084314"/>
            <a:ext cx="545534" cy="54553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5452"/>
              </p:ext>
            </p:extLst>
          </p:nvPr>
        </p:nvGraphicFramePr>
        <p:xfrm>
          <a:off x="9026002" y="2740589"/>
          <a:ext cx="1756230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78115">
                  <a:extLst>
                    <a:ext uri="{9D8B030D-6E8A-4147-A177-3AD203B41FA5}">
                      <a16:colId xmlns:a16="http://schemas.microsoft.com/office/drawing/2014/main" val="2977778010"/>
                    </a:ext>
                  </a:extLst>
                </a:gridCol>
                <a:gridCol w="878115">
                  <a:extLst>
                    <a:ext uri="{9D8B030D-6E8A-4147-A177-3AD203B41FA5}">
                      <a16:colId xmlns:a16="http://schemas.microsoft.com/office/drawing/2014/main" val="342947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PW</a:t>
                      </a:r>
                      <a:r>
                        <a:rPr lang="en-US" sz="1400" baseline="-250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11054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043548" y="4301733"/>
            <a:ext cx="3979817" cy="189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0000"/>
                </a:solidFill>
                <a:effectLst/>
              </a:rPr>
              <a:t>Eavesdropping and Replay Attack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0000"/>
                </a:solidFill>
                <a:effectLst/>
              </a:rPr>
              <a:t>Unauthorized Access to DB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0000"/>
                </a:solidFill>
                <a:effectLst/>
              </a:rPr>
              <a:t>Dictionary Attack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0000"/>
                </a:solidFill>
                <a:effectLst/>
              </a:rPr>
              <a:t>Bob Knows Alice’s Password</a:t>
            </a:r>
          </a:p>
        </p:txBody>
      </p:sp>
    </p:spTree>
    <p:extLst>
      <p:ext uri="{BB962C8B-B14F-4D97-AF65-F5344CB8AC3E}">
        <p14:creationId xmlns:p14="http://schemas.microsoft.com/office/powerpoint/2010/main" val="844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Weak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9" y="304176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90" y="2084314"/>
            <a:ext cx="545534" cy="54553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43943"/>
              </p:ext>
            </p:extLst>
          </p:nvPr>
        </p:nvGraphicFramePr>
        <p:xfrm>
          <a:off x="9026002" y="2740589"/>
          <a:ext cx="1756230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78115">
                  <a:extLst>
                    <a:ext uri="{9D8B030D-6E8A-4147-A177-3AD203B41FA5}">
                      <a16:colId xmlns:a16="http://schemas.microsoft.com/office/drawing/2014/main" val="2977778010"/>
                    </a:ext>
                  </a:extLst>
                </a:gridCol>
                <a:gridCol w="878115">
                  <a:extLst>
                    <a:ext uri="{9D8B030D-6E8A-4147-A177-3AD203B41FA5}">
                      <a16:colId xmlns:a16="http://schemas.microsoft.com/office/drawing/2014/main" val="342947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h(PW</a:t>
                      </a:r>
                      <a:r>
                        <a:rPr lang="en-US" sz="1400" baseline="-25000" dirty="0"/>
                        <a:t>A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11054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2934789" y="4301733"/>
            <a:ext cx="6313713" cy="189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0000"/>
                </a:solidFill>
                <a:effectLst/>
              </a:rPr>
              <a:t>Map Hash of Password to a User with Complexity of n/2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0000"/>
                </a:solidFill>
                <a:effectLst/>
              </a:rPr>
              <a:t>Birthday Attack to Find each PW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18261" y="2597621"/>
            <a:ext cx="3979817" cy="39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effectLst/>
              </a:rPr>
              <a:t>I don’t say who I am, but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311142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My password is PW</a:t>
            </a:r>
            <a:r>
              <a:rPr lang="en-US" sz="1600" b="1" baseline="-25000" dirty="0"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673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Weak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Protocol #3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9" y="304176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84" y="2052087"/>
            <a:ext cx="545534" cy="54553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769"/>
              </p:ext>
            </p:extLst>
          </p:nvPr>
        </p:nvGraphicFramePr>
        <p:xfrm>
          <a:off x="8947620" y="2740589"/>
          <a:ext cx="2930868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268">
                  <a:extLst>
                    <a:ext uri="{9D8B030D-6E8A-4147-A177-3AD203B41FA5}">
                      <a16:colId xmlns:a16="http://schemas.microsoft.com/office/drawing/2014/main" val="297777801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3429476204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179128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h(</a:t>
                      </a:r>
                      <a:r>
                        <a:rPr lang="en-US" sz="1400" dirty="0" err="1"/>
                        <a:t>PW</a:t>
                      </a:r>
                      <a:r>
                        <a:rPr lang="en-US" sz="1400" baseline="-25000" dirty="0" err="1"/>
                        <a:t>A</a:t>
                      </a:r>
                      <a:r>
                        <a:rPr lang="en-US" sz="1400" dirty="0" err="1"/>
                        <a:t>|salt</a:t>
                      </a:r>
                      <a:r>
                        <a:rPr lang="en-US" sz="1400" baseline="-25000" dirty="0" err="1"/>
                        <a:t>A</a:t>
                      </a:r>
                      <a:r>
                        <a:rPr lang="en-US" sz="1400" baseline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salt</a:t>
                      </a:r>
                      <a:r>
                        <a:rPr lang="en-US" sz="1400" baseline="-25000" dirty="0" err="1"/>
                        <a:t>A</a:t>
                      </a:r>
                      <a:endParaRPr lang="en-US" sz="1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11054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3518261" y="2597621"/>
            <a:ext cx="3979817" cy="3744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effectLst/>
              </a:rPr>
              <a:t>I don’t say who I am, but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311142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My password is PW</a:t>
            </a:r>
            <a:r>
              <a:rPr lang="en-US" sz="1600" b="1" baseline="-25000" dirty="0"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50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Weak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effectLst/>
              </a:rPr>
              <a:t>Lamport</a:t>
            </a:r>
            <a:endParaRPr lang="en-US" sz="2000" b="1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6" y="2143194"/>
            <a:ext cx="1296981" cy="12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94" y="2143194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62399" y="265858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84" y="2052087"/>
            <a:ext cx="545534" cy="54553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34279"/>
              </p:ext>
            </p:extLst>
          </p:nvPr>
        </p:nvGraphicFramePr>
        <p:xfrm>
          <a:off x="8841375" y="2700529"/>
          <a:ext cx="3139877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3551">
                  <a:extLst>
                    <a:ext uri="{9D8B030D-6E8A-4147-A177-3AD203B41FA5}">
                      <a16:colId xmlns:a16="http://schemas.microsoft.com/office/drawing/2014/main" val="2977778010"/>
                    </a:ext>
                  </a:extLst>
                </a:gridCol>
                <a:gridCol w="1497874">
                  <a:extLst>
                    <a:ext uri="{9D8B030D-6E8A-4147-A177-3AD203B41FA5}">
                      <a16:colId xmlns:a16="http://schemas.microsoft.com/office/drawing/2014/main" val="3429476204"/>
                    </a:ext>
                  </a:extLst>
                </a:gridCol>
                <a:gridCol w="1008452">
                  <a:extLst>
                    <a:ext uri="{9D8B030D-6E8A-4147-A177-3AD203B41FA5}">
                      <a16:colId xmlns:a16="http://schemas.microsoft.com/office/drawing/2014/main" val="179128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challenge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</a:t>
                      </a:r>
                      <a:endParaRPr lang="en-US" sz="1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h</a:t>
                      </a:r>
                      <a:r>
                        <a:rPr lang="en-US" sz="1400" baseline="30000" dirty="0" err="1"/>
                        <a:t>n</a:t>
                      </a:r>
                      <a:r>
                        <a:rPr lang="en-US" sz="1400" baseline="0" dirty="0"/>
                        <a:t>(PW</a:t>
                      </a:r>
                      <a:r>
                        <a:rPr lang="en-US" sz="1400" baseline="-25000" dirty="0"/>
                        <a:t>A</a:t>
                      </a:r>
                      <a:r>
                        <a:rPr lang="en-US" sz="1400" baseline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11054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3564577" y="2162473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Alice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4577" y="2922959"/>
            <a:ext cx="3979817" cy="41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ffectLst/>
              </a:rPr>
              <a:t>n</a:t>
            </a:r>
            <a:endParaRPr lang="en-US" sz="1600" b="1" baseline="-25000" dirty="0">
              <a:effectLst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399" y="3346566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620389" y="371638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h</a:t>
            </a:r>
            <a:r>
              <a:rPr lang="en-US" sz="1600" b="1" baseline="30000" dirty="0">
                <a:effectLst/>
              </a:rPr>
              <a:t>n-1</a:t>
            </a:r>
            <a:r>
              <a:rPr lang="en-US" sz="1600" b="1" dirty="0">
                <a:effectLst/>
              </a:rPr>
              <a:t>(PW</a:t>
            </a:r>
            <a:r>
              <a:rPr lang="en-US" sz="1600" b="1" baseline="-25000" dirty="0">
                <a:effectLst/>
              </a:rPr>
              <a:t>A</a:t>
            </a:r>
            <a:r>
              <a:rPr lang="en-US" sz="1600" b="1" dirty="0">
                <a:effectLst/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2398" y="4094476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869</Words>
  <Application>Microsoft Office PowerPoint</Application>
  <PresentationFormat>Widescreen</PresentationFormat>
  <Paragraphs>272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Andalus</vt:lpstr>
      <vt:lpstr>Arial</vt:lpstr>
      <vt:lpstr>Lucida Bright</vt:lpstr>
      <vt:lpstr>Trebuchet MS</vt:lpstr>
      <vt:lpstr>Tw Cen MT</vt:lpstr>
      <vt:lpstr>Wingdings</vt:lpstr>
      <vt:lpstr>Circuit</vt:lpstr>
      <vt:lpstr>Exploring  Cryptography Protocols</vt:lpstr>
      <vt:lpstr>PowerPoint Presentation</vt:lpstr>
      <vt:lpstr>Agenda</vt:lpstr>
      <vt:lpstr>Agenda</vt:lpstr>
      <vt:lpstr>Levels of Authentications</vt:lpstr>
      <vt:lpstr>Weak Authentication </vt:lpstr>
      <vt:lpstr>Weak Authentication </vt:lpstr>
      <vt:lpstr>Weak Authentication </vt:lpstr>
      <vt:lpstr>Weak Authentication </vt:lpstr>
      <vt:lpstr>Weak Authentication </vt:lpstr>
      <vt:lpstr>Weak Authentication </vt:lpstr>
      <vt:lpstr>Weak Authentication </vt:lpstr>
      <vt:lpstr>Weak Authentication </vt:lpstr>
      <vt:lpstr>Strong Authentications</vt:lpstr>
      <vt:lpstr>Strong Authentication </vt:lpstr>
      <vt:lpstr>Strong Authentication </vt:lpstr>
      <vt:lpstr>Strong Authentication </vt:lpstr>
      <vt:lpstr>Strong Authentications</vt:lpstr>
      <vt:lpstr>Strong Authentication </vt:lpstr>
      <vt:lpstr>Strong Authentication </vt:lpstr>
      <vt:lpstr>Strong Authentication </vt:lpstr>
      <vt:lpstr>Strong Authentication </vt:lpstr>
      <vt:lpstr>Strong Authentication </vt:lpstr>
      <vt:lpstr>Strong Authentication </vt:lpstr>
      <vt:lpstr>Strong Authentication </vt:lpstr>
      <vt:lpstr>Strong Authentication 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2023-06-27T01:46:25Z</dcterms:created>
  <dcterms:modified xsi:type="dcterms:W3CDTF">2023-11-06T17:22:42Z</dcterms:modified>
</cp:coreProperties>
</file>