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01" r:id="rId3"/>
    <p:sldId id="258" r:id="rId4"/>
    <p:sldId id="259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9" r:id="rId13"/>
    <p:sldId id="291" r:id="rId14"/>
    <p:sldId id="292" r:id="rId15"/>
    <p:sldId id="294" r:id="rId16"/>
    <p:sldId id="295" r:id="rId17"/>
    <p:sldId id="296" r:id="rId18"/>
    <p:sldId id="300" r:id="rId19"/>
    <p:sldId id="297" r:id="rId20"/>
    <p:sldId id="298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B2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Cryptography </a:t>
            </a:r>
            <a:r>
              <a:rPr lang="en-US" dirty="0"/>
              <a:t>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Fiat-Shamir identification protocol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7025" y="2004818"/>
            <a:ext cx="8319574" cy="5336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Theorem</a:t>
            </a:r>
            <a:endParaRPr lang="en-US" sz="1800" dirty="0"/>
          </a:p>
          <a:p>
            <a:pPr algn="ctr"/>
            <a:endParaRPr lang="en-US" sz="1800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17414" y="2908881"/>
            <a:ext cx="5174037" cy="2670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N=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pq</a:t>
            </a:r>
            <a:r>
              <a:rPr lang="en-US" sz="2000" dirty="0"/>
              <a:t> (</a:t>
            </a:r>
            <a:r>
              <a:rPr lang="en-US" sz="2000" dirty="0">
                <a:effectLst/>
                <a:latin typeface="Consolas" panose="020B0609020204030204" pitchFamily="49" charset="0"/>
              </a:rPr>
              <a:t>p</a:t>
            </a:r>
            <a:r>
              <a:rPr lang="en-US" sz="2000" dirty="0"/>
              <a:t> and </a:t>
            </a:r>
            <a:r>
              <a:rPr lang="en-US" sz="2000" dirty="0">
                <a:effectLst/>
                <a:latin typeface="Consolas" panose="020B0609020204030204" pitchFamily="49" charset="0"/>
              </a:rPr>
              <a:t>q</a:t>
            </a:r>
            <a:r>
              <a:rPr lang="en-US" sz="2000" dirty="0"/>
              <a:t> are large prime number)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r</a:t>
            </a:r>
            <a:r>
              <a:rPr lang="en-US" sz="20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20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Finding </a:t>
            </a:r>
            <a:r>
              <a:rPr lang="en-US" sz="2000" dirty="0">
                <a:effectLst/>
                <a:latin typeface="Consolas" panose="020B0609020204030204" pitchFamily="49" charset="0"/>
              </a:rPr>
              <a:t>r</a:t>
            </a:r>
            <a:r>
              <a:rPr lang="en-US" sz="2000" dirty="0"/>
              <a:t> is hard-problem</a:t>
            </a:r>
            <a:endParaRPr lang="en-US" sz="1800" dirty="0"/>
          </a:p>
          <a:p>
            <a:endParaRPr lang="en-US" sz="1800" dirty="0">
              <a:effectLst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489883" y="4001589"/>
            <a:ext cx="411480" cy="722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02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Fiat-Shamir identification protocol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58220" y="227273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x=r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 mod 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04007" y="328866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e=0 or e=1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063421" y="419651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41248" y="2474763"/>
            <a:ext cx="2112264" cy="18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</a:t>
            </a:r>
            <a:r>
              <a:rPr lang="en-US" sz="1600" dirty="0">
                <a:effectLst/>
                <a:latin typeface="Consolas" panose="020B0609020204030204" pitchFamily="49" charset="0"/>
              </a:rPr>
              <a:t>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x=r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v=S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29610" y="3790903"/>
            <a:ext cx="2074480" cy="104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Verification: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y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 </a:t>
            </a:r>
            <a:r>
              <a:rPr lang="en-US" sz="1600" dirty="0">
                <a:effectLst/>
                <a:latin typeface="Consolas" panose="020B0609020204030204" pitchFamily="49" charset="0"/>
              </a:rPr>
              <a:t>=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xv</a:t>
            </a:r>
            <a:r>
              <a:rPr lang="en-US" sz="1600" baseline="30000" dirty="0" err="1">
                <a:effectLst/>
                <a:latin typeface="Consolas" panose="020B0609020204030204" pitchFamily="49" charset="0"/>
              </a:rPr>
              <a:t>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43548" y="431675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</a:t>
            </a:r>
            <a:r>
              <a:rPr lang="en-US" sz="1600" b="1" dirty="0" err="1">
                <a:effectLst/>
              </a:rPr>
              <a:t>rS</a:t>
            </a:r>
            <a:r>
              <a:rPr lang="en-US" sz="1600" b="1" baseline="30000" dirty="0" err="1">
                <a:effectLst/>
              </a:rPr>
              <a:t>e</a:t>
            </a:r>
            <a:r>
              <a:rPr lang="en-US" sz="1600" b="1" dirty="0">
                <a:effectLst/>
              </a:rPr>
              <a:t> mod 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25698" y="468018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18387" y="416161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91566" y="2016803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commitment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91566" y="3025322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challenge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290458" y="4035580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response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798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9" grpId="0"/>
      <p:bldP spid="4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Fiat-Shamir identification protocol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58220" y="227273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x=r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 mod N  </a:t>
            </a:r>
            <a:r>
              <a:rPr lang="en-US" sz="1600" b="1" dirty="0">
                <a:solidFill>
                  <a:srgbClr val="FF0000"/>
                </a:solidFill>
                <a:effectLst/>
              </a:rPr>
              <a:t>70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04007" y="328866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e=</a:t>
            </a:r>
            <a:r>
              <a:rPr lang="en-US" sz="1600" b="1" dirty="0">
                <a:solidFill>
                  <a:srgbClr val="00B0F0"/>
                </a:solidFill>
                <a:effectLst/>
              </a:rPr>
              <a:t>0</a:t>
            </a:r>
            <a:r>
              <a:rPr lang="en-US" sz="1600" b="1" dirty="0">
                <a:effectLst/>
              </a:rPr>
              <a:t> or e=</a:t>
            </a:r>
            <a:r>
              <a:rPr lang="en-US" sz="1600" b="1" dirty="0">
                <a:solidFill>
                  <a:srgbClr val="00B050"/>
                </a:solidFill>
                <a:effectLst/>
              </a:rPr>
              <a:t>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063421" y="419651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41247" y="2474763"/>
            <a:ext cx="2295145" cy="18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</a:t>
            </a:r>
            <a:r>
              <a:rPr lang="en-US" sz="1600" dirty="0">
                <a:effectLst/>
                <a:latin typeface="Consolas" panose="020B0609020204030204" pitchFamily="49" charset="0"/>
              </a:rPr>
              <a:t>S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101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r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42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7*11=77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x=r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v=S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37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29610" y="3790902"/>
            <a:ext cx="2367702" cy="1631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Verification: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y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 </a:t>
            </a:r>
            <a:r>
              <a:rPr lang="en-US" sz="1600" dirty="0">
                <a:effectLst/>
                <a:latin typeface="Consolas" panose="020B0609020204030204" pitchFamily="49" charset="0"/>
              </a:rPr>
              <a:t>=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xv</a:t>
            </a:r>
            <a:r>
              <a:rPr lang="en-US" sz="1600" baseline="30000" dirty="0" err="1">
                <a:effectLst/>
                <a:latin typeface="Consolas" panose="020B0609020204030204" pitchFamily="49" charset="0"/>
              </a:rPr>
              <a:t>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70 = 70 *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49 = 70 * 37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43548" y="431675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</a:t>
            </a:r>
            <a:r>
              <a:rPr lang="en-US" sz="1600" b="1" dirty="0" err="1">
                <a:effectLst/>
              </a:rPr>
              <a:t>rS</a:t>
            </a:r>
            <a:r>
              <a:rPr lang="en-US" sz="1600" b="1" baseline="30000" dirty="0" err="1">
                <a:effectLst/>
              </a:rPr>
              <a:t>e</a:t>
            </a:r>
            <a:r>
              <a:rPr lang="en-US" sz="1600" b="1" dirty="0">
                <a:effectLst/>
              </a:rPr>
              <a:t> mod N  </a:t>
            </a:r>
            <a:r>
              <a:rPr lang="en-US" sz="1600" b="1" dirty="0">
                <a:solidFill>
                  <a:srgbClr val="00B0F0"/>
                </a:solidFill>
                <a:effectLst/>
              </a:rPr>
              <a:t>42</a:t>
            </a:r>
            <a:r>
              <a:rPr lang="en-US" sz="1600" b="1" dirty="0">
                <a:solidFill>
                  <a:srgbClr val="FF0000"/>
                </a:solidFill>
                <a:effectLst/>
              </a:rPr>
              <a:t> or </a:t>
            </a:r>
            <a:r>
              <a:rPr lang="en-US" sz="1600" b="1" dirty="0">
                <a:solidFill>
                  <a:srgbClr val="00B050"/>
                </a:solidFill>
                <a:effectLst/>
              </a:rPr>
              <a:t>7</a:t>
            </a:r>
            <a:r>
              <a:rPr lang="en-US" sz="1600" b="1" dirty="0">
                <a:effectLst/>
              </a:rPr>
              <a:t>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25698" y="468018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18387" y="416161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91566" y="2016803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commitment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91566" y="3025322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challenge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290458" y="4035580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response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6425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9" grpId="0"/>
      <p:bldP spid="4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Fiat-Shamir identification protocol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04" y="2908581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08698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58220" y="174237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x=r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 mod 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04007" y="2182244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e=0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253830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063421" y="3666163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52259" y="2288974"/>
            <a:ext cx="2112264" cy="66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Trudy guesses Bob sends e=0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43548" y="266169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y=r mod 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66350" y="301762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60" y="3130651"/>
            <a:ext cx="1030247" cy="1030247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4491557" y="428000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3983426" y="3935391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x=r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v</a:t>
            </a:r>
            <a:r>
              <a:rPr lang="en-US" sz="1600" b="1" baseline="30000" dirty="0">
                <a:effectLst/>
              </a:rPr>
              <a:t>-1</a:t>
            </a:r>
            <a:r>
              <a:rPr lang="en-US" sz="1600" b="1" dirty="0">
                <a:effectLst/>
              </a:rPr>
              <a:t> mod N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029213" y="437525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e=1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491556" y="4731321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>
          <a:xfrm>
            <a:off x="3968754" y="4854706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y=r mod 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566349" y="526710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852259" y="4381274"/>
            <a:ext cx="2112264" cy="661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Trudy guesses Bob sends e=1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1615233" y="5821750"/>
            <a:ext cx="9371224" cy="67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Trudy does not know challenge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his chance is almost zero like Alibaba cave.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Trudy can find </a:t>
            </a:r>
            <a:r>
              <a:rPr lang="en-US" sz="1600" dirty="0"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600" dirty="0">
                <a:effectLst/>
                <a:latin typeface="Consolas" panose="020B0609020204030204" pitchFamily="49" charset="0"/>
              </a:rPr>
              <a:t>r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  <a:r>
              <a:rPr lang="en-US" sz="1600" b="1" dirty="0">
                <a:effectLst/>
              </a:rPr>
              <a:t>, he can easily find the secret </a:t>
            </a:r>
            <a:r>
              <a:rPr lang="en-US" sz="1600" dirty="0">
                <a:effectLst/>
                <a:latin typeface="Consolas" panose="020B0609020204030204" pitchFamily="49" charset="0"/>
              </a:rPr>
              <a:t>S</a:t>
            </a:r>
            <a:r>
              <a:rPr lang="en-US" sz="1600" b="1" dirty="0">
                <a:effectLst/>
              </a:rPr>
              <a:t>!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296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9" grpId="0"/>
      <p:bldP spid="26" grpId="0"/>
      <p:bldP spid="27" grpId="0"/>
      <p:bldP spid="29" grpId="0"/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Feige</a:t>
            </a:r>
            <a:r>
              <a:rPr lang="en-US" sz="2000" b="1" dirty="0">
                <a:effectLst/>
              </a:rPr>
              <a:t>-Fiat-Shamir identification protocol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58220" y="227273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x=r</a:t>
            </a:r>
            <a:r>
              <a:rPr lang="en-US" sz="1600" b="1" baseline="30000" dirty="0">
                <a:effectLst/>
              </a:rPr>
              <a:t>2</a:t>
            </a:r>
            <a:r>
              <a:rPr lang="en-US" sz="1600" b="1" dirty="0">
                <a:effectLst/>
              </a:rPr>
              <a:t> mod N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04007" y="328866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</a:t>
            </a:r>
            <a:r>
              <a:rPr lang="en-US" sz="1600" b="1" baseline="-25000" dirty="0">
                <a:effectLst/>
              </a:rPr>
              <a:t>1</a:t>
            </a:r>
            <a:r>
              <a:rPr lang="en-US" sz="1600" b="1" dirty="0">
                <a:effectLst/>
              </a:rPr>
              <a:t>,e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dirty="0">
                <a:effectLst/>
              </a:rPr>
              <a:t>,...,</a:t>
            </a:r>
            <a:r>
              <a:rPr lang="en-US" sz="1600" b="1" dirty="0" err="1">
                <a:effectLst/>
              </a:rPr>
              <a:t>e</a:t>
            </a:r>
            <a:r>
              <a:rPr lang="en-US" sz="1600" b="1" baseline="-25000" dirty="0" err="1">
                <a:effectLst/>
              </a:rPr>
              <a:t>n</a:t>
            </a:r>
            <a:endParaRPr lang="en-US" sz="1600" b="1" baseline="-25000" dirty="0">
              <a:effectLst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063421" y="419651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41248" y="2474763"/>
            <a:ext cx="2112264" cy="18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secrets </a:t>
            </a:r>
            <a:r>
              <a:rPr lang="en-US" sz="1600" dirty="0">
                <a:effectLst/>
                <a:latin typeface="Consolas" panose="020B0609020204030204" pitchFamily="49" charset="0"/>
              </a:rPr>
              <a:t>S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dirty="0">
                <a:effectLst/>
                <a:latin typeface="Consolas" panose="020B0609020204030204" pitchFamily="49" charset="0"/>
              </a:rPr>
              <a:t>,S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,...,S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x=r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</a:t>
            </a:r>
            <a:r>
              <a:rPr lang="en-US" sz="1600" dirty="0">
                <a:effectLst/>
                <a:latin typeface="Consolas" panose="020B0609020204030204" pitchFamily="49" charset="0"/>
              </a:rPr>
              <a:t>v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</a:rPr>
              <a:t>=S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i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29609" y="3790903"/>
            <a:ext cx="3039727" cy="104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Verification: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y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2 </a:t>
            </a:r>
            <a:r>
              <a:rPr lang="en-US" sz="1600" dirty="0">
                <a:effectLst/>
                <a:latin typeface="Consolas" panose="020B0609020204030204" pitchFamily="49" charset="0"/>
              </a:rPr>
              <a:t>= xv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e1</a:t>
            </a:r>
            <a:r>
              <a:rPr lang="en-US" sz="1600" dirty="0">
                <a:effectLst/>
                <a:latin typeface="Consolas" panose="020B0609020204030204" pitchFamily="49" charset="0"/>
              </a:rPr>
              <a:t>v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e2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...</a:t>
            </a:r>
            <a:r>
              <a:rPr lang="en-US" sz="16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</a:rPr>
              <a:t>v</a:t>
            </a:r>
            <a:r>
              <a:rPr lang="en-US" sz="1600" baseline="-25000" dirty="0" err="1">
                <a:effectLst/>
                <a:latin typeface="Consolas" panose="020B0609020204030204" pitchFamily="49" charset="0"/>
              </a:rPr>
              <a:t>n</a:t>
            </a:r>
            <a:r>
              <a:rPr lang="en-US" sz="1600" baseline="3000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N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43548" y="431675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y=rS</a:t>
            </a:r>
            <a:r>
              <a:rPr lang="en-US" sz="1600" b="1" baseline="-25000" dirty="0">
                <a:effectLst/>
              </a:rPr>
              <a:t>1</a:t>
            </a:r>
            <a:r>
              <a:rPr lang="en-US" sz="1600" b="1" baseline="30000" dirty="0">
                <a:effectLst/>
              </a:rPr>
              <a:t>e1</a:t>
            </a:r>
            <a:r>
              <a:rPr lang="en-US" sz="1600" b="1" dirty="0">
                <a:effectLst/>
              </a:rPr>
              <a:t>S</a:t>
            </a:r>
            <a:r>
              <a:rPr lang="en-US" sz="1600" b="1" baseline="-25000" dirty="0">
                <a:effectLst/>
              </a:rPr>
              <a:t>2</a:t>
            </a:r>
            <a:r>
              <a:rPr lang="en-US" sz="1600" b="1" baseline="30000" dirty="0">
                <a:effectLst/>
              </a:rPr>
              <a:t>e2</a:t>
            </a:r>
            <a:r>
              <a:rPr lang="en-US" sz="1600" b="1" baseline="-25000" dirty="0">
                <a:effectLst/>
              </a:rPr>
              <a:t>...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S</a:t>
            </a:r>
            <a:r>
              <a:rPr lang="en-US" sz="1600" b="1" baseline="-25000" dirty="0" err="1">
                <a:effectLst/>
              </a:rPr>
              <a:t>n</a:t>
            </a:r>
            <a:r>
              <a:rPr lang="en-US" sz="1600" b="1" baseline="30000" dirty="0" err="1">
                <a:effectLst/>
              </a:rPr>
              <a:t>en</a:t>
            </a:r>
            <a:r>
              <a:rPr lang="en-US" sz="1600" b="1" dirty="0">
                <a:effectLst/>
              </a:rPr>
              <a:t> mod 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66349" y="472828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18387" y="416161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91566" y="2016803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commitment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91566" y="3025322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challenge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290458" y="4035580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response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125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9" grpId="0"/>
      <p:bldP spid="4" grpId="0"/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Discrete Logarithm Problem (DLP)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37025" y="2004818"/>
            <a:ext cx="8319574" cy="533621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Theorem</a:t>
            </a:r>
            <a:endParaRPr lang="en-US" sz="1800" dirty="0"/>
          </a:p>
          <a:p>
            <a:pPr algn="ctr"/>
            <a:endParaRPr lang="en-US" sz="1800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17414" y="2908880"/>
            <a:ext cx="5764914" cy="35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a finite cyclic group </a:t>
            </a:r>
            <a:r>
              <a:rPr lang="en-US" sz="2000" dirty="0">
                <a:effectLst/>
                <a:latin typeface="Consolas" panose="020B0609020204030204" pitchFamily="49" charset="0"/>
              </a:rPr>
              <a:t>G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with a generator </a:t>
            </a:r>
            <a:r>
              <a:rPr lang="en-US" sz="2000" dirty="0">
                <a:effectLst/>
                <a:latin typeface="Consolas" panose="020B0609020204030204" pitchFamily="49" charset="0"/>
              </a:rPr>
              <a:t>g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/>
              <a:t>with a large prime modulo </a:t>
            </a:r>
            <a:r>
              <a:rPr lang="en-US" sz="2000" dirty="0">
                <a:effectLst/>
                <a:latin typeface="Consolas" panose="020B0609020204030204" pitchFamily="49" charset="0"/>
              </a:rPr>
              <a:t>p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effectLst/>
                <a:latin typeface="Consolas" panose="020B0609020204030204" pitchFamily="49" charset="0"/>
              </a:rPr>
              <a:t>x = 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g</a:t>
            </a:r>
            <a:r>
              <a:rPr lang="en-US" sz="2000" baseline="30000" dirty="0" err="1">
                <a:effectLst/>
                <a:latin typeface="Consolas" panose="020B0609020204030204" pitchFamily="49" charset="0"/>
              </a:rPr>
              <a:t>h</a:t>
            </a:r>
            <a:r>
              <a:rPr lang="en-US" sz="2000" dirty="0">
                <a:effectLst/>
                <a:latin typeface="Consolas" panose="020B0609020204030204" pitchFamily="49" charset="0"/>
              </a:rPr>
              <a:t> mod p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a given </a:t>
            </a:r>
            <a:r>
              <a:rPr lang="en-US" dirty="0">
                <a:effectLst/>
                <a:latin typeface="Consolas" panose="020B0609020204030204" pitchFamily="49" charset="0"/>
              </a:rPr>
              <a:t>x</a:t>
            </a:r>
            <a:r>
              <a:rPr lang="en-US" sz="2000" dirty="0"/>
              <a:t>, Finding </a:t>
            </a:r>
            <a:r>
              <a:rPr lang="en-US" dirty="0">
                <a:effectLst/>
                <a:latin typeface="Consolas" panose="020B0609020204030204" pitchFamily="49" charset="0"/>
              </a:rPr>
              <a:t>h</a:t>
            </a:r>
            <a:r>
              <a:rPr lang="en-US" sz="2000" dirty="0"/>
              <a:t> is hard-problem</a:t>
            </a:r>
            <a:endParaRPr lang="en-US" sz="1800" dirty="0"/>
          </a:p>
          <a:p>
            <a:endParaRPr lang="en-US" sz="1800" dirty="0">
              <a:effectLst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5526459" y="4897701"/>
            <a:ext cx="411480" cy="722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64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Some Terms: generator</a:t>
            </a:r>
            <a:endParaRPr lang="en-US" sz="2000" b="1" dirty="0">
              <a:effectLst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3338" y="2011680"/>
            <a:ext cx="9014517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is an element that generates the entire group when raised to different powers.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</a:p>
          <a:p>
            <a:r>
              <a:rPr lang="en-US" sz="1600" dirty="0"/>
              <a:t>a multiplicative group Z*</a:t>
            </a:r>
            <a:r>
              <a:rPr lang="en-US" sz="1600" baseline="-25000" dirty="0"/>
              <a:t>7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the group: {1,2,3,4,5,6}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‘3’ is a generator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60532" y="4261104"/>
            <a:ext cx="4107237" cy="19705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1 </a:t>
            </a:r>
            <a:r>
              <a:rPr lang="en-US" sz="1500" dirty="0"/>
              <a:t>mod 7 = 3</a:t>
            </a: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2 </a:t>
            </a:r>
            <a:r>
              <a:rPr lang="en-US" sz="1500" dirty="0"/>
              <a:t>mod 7 = 2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3 </a:t>
            </a:r>
            <a:r>
              <a:rPr lang="en-US" sz="1500" dirty="0"/>
              <a:t>mod 7 = 6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4 </a:t>
            </a:r>
            <a:r>
              <a:rPr lang="en-US" sz="1500" dirty="0"/>
              <a:t>mod 7 = 4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5 </a:t>
            </a:r>
            <a:r>
              <a:rPr lang="en-US" sz="1500" dirty="0"/>
              <a:t>mod 7 = 5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6 </a:t>
            </a:r>
            <a:r>
              <a:rPr lang="en-US" sz="1500" dirty="0"/>
              <a:t>mod 7 = 1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022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Some Terms: order of element</a:t>
            </a:r>
            <a:endParaRPr lang="en-US" sz="2000" b="1" dirty="0">
              <a:effectLst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3338" y="2011680"/>
            <a:ext cx="8493309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refers to the smallest positive integer n such that raising the element </a:t>
            </a:r>
            <a:r>
              <a:rPr lang="en-US" sz="2000" dirty="0">
                <a:effectLst/>
                <a:latin typeface="Consolas" panose="020B0609020204030204" pitchFamily="49" charset="0"/>
              </a:rPr>
              <a:t>g</a:t>
            </a:r>
            <a:r>
              <a:rPr lang="en-US" sz="1800" dirty="0"/>
              <a:t> to the power of </a:t>
            </a:r>
            <a:r>
              <a:rPr lang="en-US" sz="2000" dirty="0">
                <a:effectLst/>
                <a:latin typeface="Consolas" panose="020B0609020204030204" pitchFamily="49" charset="0"/>
              </a:rPr>
              <a:t>n</a:t>
            </a:r>
            <a:r>
              <a:rPr lang="en-US" sz="1800" dirty="0"/>
              <a:t> yields the identity element of the group. </a:t>
            </a:r>
            <a:r>
              <a:rPr lang="en-US" sz="2000" dirty="0"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effectLst/>
                <a:latin typeface="Consolas" panose="020B0609020204030204" pitchFamily="49" charset="0"/>
              </a:rPr>
              <a:t>ord</a:t>
            </a:r>
            <a:r>
              <a:rPr lang="en-US" sz="2000" dirty="0">
                <a:effectLst/>
                <a:latin typeface="Consolas" panose="020B0609020204030204" pitchFamily="49" charset="0"/>
              </a:rPr>
              <a:t>(g) = n)</a:t>
            </a: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</a:p>
          <a:p>
            <a:r>
              <a:rPr lang="en-US" sz="1600" dirty="0"/>
              <a:t>a multiplicative group Z*</a:t>
            </a:r>
            <a:r>
              <a:rPr lang="en-US" sz="1600" baseline="-25000" dirty="0"/>
              <a:t>11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the group: {1,2,3,4,5,6,7,8,9,10}</a:t>
            </a:r>
          </a:p>
          <a:p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(3) = 5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23956" y="4407408"/>
            <a:ext cx="4107237" cy="19705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1 </a:t>
            </a:r>
            <a:r>
              <a:rPr lang="en-US" sz="1500" dirty="0"/>
              <a:t>mod 11 = 3</a:t>
            </a: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2 </a:t>
            </a:r>
            <a:r>
              <a:rPr lang="en-US" sz="1500" dirty="0"/>
              <a:t>mod 11 = 9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3 </a:t>
            </a:r>
            <a:r>
              <a:rPr lang="en-US" sz="1500" dirty="0"/>
              <a:t>mod 11 = 5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4 </a:t>
            </a:r>
            <a:r>
              <a:rPr lang="en-US" sz="1500" dirty="0"/>
              <a:t>mod 11 = 4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1500" dirty="0"/>
              <a:t>3</a:t>
            </a:r>
            <a:r>
              <a:rPr lang="en-US" sz="1500" baseline="30000" dirty="0"/>
              <a:t>5 </a:t>
            </a:r>
            <a:r>
              <a:rPr lang="en-US" sz="1500" dirty="0"/>
              <a:t>mod 11 = 1</a:t>
            </a:r>
            <a:endParaRPr 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741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Some Terms: order of group</a:t>
            </a:r>
            <a:endParaRPr lang="en-US" sz="2000" b="1" dirty="0">
              <a:effectLst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3338" y="2011680"/>
            <a:ext cx="8493309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number of elements contains</a:t>
            </a:r>
            <a:endParaRPr lang="en-US" sz="200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</a:p>
          <a:p>
            <a:r>
              <a:rPr lang="en-US" sz="1600" dirty="0"/>
              <a:t>a multiplicative group Z*</a:t>
            </a:r>
            <a:r>
              <a:rPr lang="en-US" sz="1600" baseline="-25000" dirty="0"/>
              <a:t>11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the group: {1,2,3,4,5,6,7,8,9,10}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order: 10</a:t>
            </a:r>
          </a:p>
          <a:p>
            <a:pPr marL="0" indent="0">
              <a:buNone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829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The presentation avoids using too many mathematical concepts.</a:t>
            </a:r>
            <a:endParaRPr lang="en-US" sz="2000" b="1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799787" y="1858845"/>
            <a:ext cx="961702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Me</a:t>
            </a:r>
            <a:endParaRPr lang="en-US" sz="2000" b="1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878" y="2416195"/>
            <a:ext cx="5263898" cy="348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93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 err="1">
                <a:effectLst/>
              </a:rPr>
              <a:t>Schnorr</a:t>
            </a:r>
            <a:endParaRPr lang="en-US" sz="2000" b="1" dirty="0">
              <a:effectLst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12" y="2227459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610" y="2227459"/>
            <a:ext cx="1296981" cy="129698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566351" y="2617341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058220" y="227273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c=</a:t>
            </a:r>
            <a:r>
              <a:rPr lang="en-US" sz="1600" b="1" dirty="0" err="1">
                <a:effectLst/>
              </a:rPr>
              <a:t>g</a:t>
            </a:r>
            <a:r>
              <a:rPr lang="en-US" sz="1600" b="1" baseline="30000" dirty="0" err="1">
                <a:effectLst/>
              </a:rPr>
              <a:t>v</a:t>
            </a:r>
            <a:r>
              <a:rPr lang="en-US" sz="1600" b="1" dirty="0">
                <a:effectLst/>
              </a:rPr>
              <a:t> mod p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104007" y="328866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e from range [0,2</a:t>
            </a:r>
            <a:r>
              <a:rPr lang="en-US" sz="1600" b="1" baseline="30000" dirty="0">
                <a:effectLst/>
              </a:rPr>
              <a:t>t</a:t>
            </a:r>
            <a:r>
              <a:rPr lang="en-US" sz="1600" b="1" dirty="0">
                <a:effectLst/>
              </a:rPr>
              <a:t>-1]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66350" y="3644732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4063421" y="4196515"/>
            <a:ext cx="3979817" cy="37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1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="1" dirty="0">
              <a:effectLst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50276" y="2777535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cyclic 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prime 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q</a:t>
            </a:r>
            <a:r>
              <a:rPr lang="en-US" sz="1600" dirty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8129609" y="3790903"/>
            <a:ext cx="3039727" cy="1049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Verification: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err="1">
                <a:effectLst/>
                <a:latin typeface="Consolas" panose="020B0609020204030204" pitchFamily="49" charset="0"/>
              </a:rPr>
              <a:t>g</a:t>
            </a:r>
            <a:r>
              <a:rPr lang="en-US" sz="1600" baseline="30000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= c * A</a:t>
            </a:r>
            <a:r>
              <a:rPr lang="en-US" sz="1600" baseline="30000" dirty="0">
                <a:effectLst/>
                <a:latin typeface="Consolas" panose="020B0609020204030204" pitchFamily="49" charset="0"/>
              </a:rPr>
              <a:t>e</a:t>
            </a:r>
            <a:r>
              <a:rPr lang="en-US" sz="1600" dirty="0">
                <a:effectLst/>
                <a:latin typeface="Consolas" panose="020B0609020204030204" pitchFamily="49" charset="0"/>
              </a:rPr>
              <a:t> mod p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043548" y="431675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</a:rPr>
              <a:t>y=</a:t>
            </a:r>
            <a:r>
              <a:rPr lang="en-US" sz="1600" b="1" dirty="0" err="1">
                <a:effectLst/>
              </a:rPr>
              <a:t>v+a</a:t>
            </a:r>
            <a:r>
              <a:rPr lang="en-US" sz="1600" b="1" dirty="0">
                <a:effectLst/>
              </a:rPr>
              <a:t>*e mod q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566349" y="472828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18387" y="4161617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91566" y="2016803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commitment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91566" y="3025322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challenge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290458" y="4035580"/>
            <a:ext cx="1483782" cy="360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effectLst/>
              </a:rPr>
              <a:t>response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9724721" y="2474762"/>
            <a:ext cx="2112264" cy="1258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agreement on: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cyclic group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prime order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q</a:t>
            </a:r>
            <a:r>
              <a:rPr lang="en-US" sz="1600" dirty="0"/>
              <a:t>,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with a generator </a:t>
            </a:r>
            <a:r>
              <a:rPr lang="en-US" sz="1800" dirty="0">
                <a:effectLst/>
                <a:latin typeface="Consolas" panose="020B0609020204030204" pitchFamily="49" charset="0"/>
              </a:rPr>
              <a:t>g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50276" y="4110683"/>
            <a:ext cx="2240280" cy="184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random </a:t>
            </a:r>
            <a:r>
              <a:rPr lang="en-US" sz="1800" dirty="0">
                <a:effectLst/>
                <a:latin typeface="Consolas" panose="020B0609020204030204" pitchFamily="49" charset="0"/>
              </a:rPr>
              <a:t>v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[0,q-1]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850276" y="1156998"/>
            <a:ext cx="2496428" cy="162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/>
              <a:t>setup: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Public key </a:t>
            </a:r>
            <a:r>
              <a:rPr lang="en-US" sz="1800" dirty="0">
                <a:effectLst/>
                <a:latin typeface="Consolas" panose="020B0609020204030204" pitchFamily="49" charset="0"/>
              </a:rPr>
              <a:t>A=g</a:t>
            </a:r>
            <a:r>
              <a:rPr lang="en-US" sz="1800" baseline="30000" dirty="0"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effectLst/>
                <a:latin typeface="Consolas" panose="020B0609020204030204" pitchFamily="49" charset="0"/>
              </a:rPr>
              <a:t> mod p </a:t>
            </a:r>
            <a:r>
              <a:rPr lang="en-US" sz="1600" dirty="0"/>
              <a:t>Private key </a:t>
            </a:r>
            <a:r>
              <a:rPr lang="en-US" sz="1800" dirty="0">
                <a:effectLst/>
                <a:latin typeface="Consolas" panose="020B0609020204030204" pitchFamily="49" charset="0"/>
              </a:rPr>
              <a:t>a</a:t>
            </a:r>
            <a:r>
              <a:rPr lang="en-US" sz="1600" dirty="0"/>
              <a:t> is random from range </a:t>
            </a:r>
            <a:r>
              <a:rPr lang="en-US" sz="1800" dirty="0">
                <a:effectLst/>
                <a:latin typeface="Consolas" panose="020B0609020204030204" pitchFamily="49" charset="0"/>
              </a:rPr>
              <a:t>[0,q-1]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effectLst/>
                <a:latin typeface="Consolas" panose="020B0609020204030204" pitchFamily="49" charset="0"/>
              </a:rPr>
              <a:t>q | p-1</a:t>
            </a:r>
          </a:p>
        </p:txBody>
      </p:sp>
    </p:spTree>
    <p:extLst>
      <p:ext uri="{BB962C8B-B14F-4D97-AF65-F5344CB8AC3E}">
        <p14:creationId xmlns:p14="http://schemas.microsoft.com/office/powerpoint/2010/main" val="3778811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9" grpId="0"/>
      <p:bldP spid="4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Ref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 Protocols Course, Dr. Hamid Mala, University of Isfahan</a:t>
            </a:r>
            <a:endParaRPr lang="fa-I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https://datatracker.ietf.org/doc/html/rfc8235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https://blog.goodaudience.com/understanding-zero-knowledge-proofs-through-simple-examples-df673f796d99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https://en.wikipedia.org/wiki/Zero-knowledge_proof#Definition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and Entity Authentications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Knowledge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Establishment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Protocols (like 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Identity Based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Digital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Secure </a:t>
            </a: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Multiparty </a:t>
            </a:r>
            <a:r>
              <a:rPr lang="en-US" sz="2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516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Levels of Authentications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r>
              <a:rPr lang="en-US" sz="2200" dirty="0">
                <a:effectLst/>
              </a:rPr>
              <a:t>Weak Authentication (based on password)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Strong Authentication (based on challenge and response)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>
                <a:effectLst/>
              </a:rPr>
              <a:t>Extremely Strong Authentication (based on zero knowledge)</a:t>
            </a:r>
          </a:p>
          <a:p>
            <a:pPr lvl="1"/>
            <a:endParaRPr lang="en-US" sz="18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97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Zero Knowledge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63339" y="2011680"/>
            <a:ext cx="8319574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ffectLst/>
              </a:rPr>
              <a:t>Refers to a protocol or proof in which one party, called the </a:t>
            </a:r>
            <a:r>
              <a:rPr lang="en-US" sz="2000" b="1" dirty="0">
                <a:effectLst/>
              </a:rPr>
              <a:t>prover</a:t>
            </a:r>
            <a:r>
              <a:rPr lang="en-US" sz="2000" dirty="0">
                <a:effectLst/>
              </a:rPr>
              <a:t>, can demonstrate knowledge of a certain piece of information to another party, called the </a:t>
            </a:r>
            <a:r>
              <a:rPr lang="en-US" sz="2000" b="1" dirty="0">
                <a:effectLst/>
              </a:rPr>
              <a:t>verifier</a:t>
            </a:r>
            <a:r>
              <a:rPr lang="en-US" sz="2000" dirty="0">
                <a:effectLst/>
              </a:rPr>
              <a:t>, without revealing any additional information beyond the validity of the statement.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7991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Alibaba Cave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5" y="2272730"/>
            <a:ext cx="28575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279" y="2110805"/>
            <a:ext cx="2857500" cy="2324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33" y="2110805"/>
            <a:ext cx="2857500" cy="23241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59384" y="4691808"/>
            <a:ext cx="3308661" cy="14695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Victor enters the cave and shouts the name of the path he wants her to use to return, either A or B, chosen at random</a:t>
            </a:r>
            <a:endParaRPr lang="en-US" sz="1400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0344" y="4691808"/>
            <a:ext cx="3308661" cy="146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Peggy has the secret word used to open a magic door.</a:t>
            </a:r>
          </a:p>
          <a:p>
            <a:pPr marL="0" indent="0">
              <a:buNone/>
            </a:pPr>
            <a:r>
              <a:rPr lang="en-US" sz="1400" dirty="0"/>
              <a:t>Peggy randomly takes either path A or B, while Victor waits outside</a:t>
            </a:r>
            <a:endParaRPr lang="en-US" sz="1400" dirty="0">
              <a:effectLst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65872" y="4691808"/>
            <a:ext cx="3308661" cy="14695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Peggy reliably appears at the exit Victor names.</a:t>
            </a:r>
          </a:p>
          <a:p>
            <a:pPr marL="0" indent="0">
              <a:buNone/>
            </a:pPr>
            <a:r>
              <a:rPr lang="en-US" sz="1400" dirty="0"/>
              <a:t>If Peggy repeatedly do that, he can conclude that it is extremely probable that Peggy know the secret word. 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9362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Alibaba Cave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263339" y="2011680"/>
            <a:ext cx="8319574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suppose she did not know the word</a:t>
            </a:r>
          </a:p>
          <a:p>
            <a:r>
              <a:rPr lang="en-US" sz="1800" dirty="0"/>
              <a:t>she would only be able to return by the named path if Victor were to give the name of the same path by which she had entered</a:t>
            </a:r>
          </a:p>
          <a:p>
            <a:r>
              <a:rPr lang="en-US" sz="1800" dirty="0"/>
              <a:t>Victor would choose A or B at random, she would have a 50% chance of guessing correctly.</a:t>
            </a:r>
          </a:p>
          <a:p>
            <a:r>
              <a:rPr lang="en-US" sz="1800" dirty="0"/>
              <a:t>If they were to repeat this trick many times:</a:t>
            </a:r>
          </a:p>
          <a:p>
            <a:pPr marL="0" indent="0">
              <a:buNone/>
            </a:pPr>
            <a:r>
              <a:rPr lang="en-US" sz="1800" dirty="0"/>
              <a:t>   The chance: (1/2) * (1/2) * ... * (1/2) = (1/2)</a:t>
            </a:r>
            <a:r>
              <a:rPr lang="en-US" sz="1800" baseline="30000" dirty="0"/>
              <a:t>n</a:t>
            </a:r>
            <a:r>
              <a:rPr lang="en-US" sz="1800" dirty="0"/>
              <a:t> ≈ 0</a:t>
            </a:r>
          </a:p>
          <a:p>
            <a:endParaRPr lang="en-US" sz="1800" dirty="0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575" y="1640542"/>
            <a:ext cx="1762603" cy="14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5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effectLst/>
              </a:rPr>
              <a:t>Two balls and the color-blind friend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9" y="2075390"/>
            <a:ext cx="1296981" cy="12969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9" y="2075389"/>
            <a:ext cx="1296981" cy="1296981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534194" y="3113141"/>
            <a:ext cx="287383" cy="2960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34195" y="2706462"/>
            <a:ext cx="287383" cy="296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38505" y="2011680"/>
            <a:ext cx="6674821" cy="1568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Alice is prover and not color-blind.</a:t>
            </a:r>
          </a:p>
          <a:p>
            <a:pPr marL="0" indent="0">
              <a:buNone/>
            </a:pPr>
            <a:r>
              <a:rPr lang="en-US" sz="1600" dirty="0"/>
              <a:t>Bob is verifier and color-blind.</a:t>
            </a:r>
          </a:p>
          <a:p>
            <a:pPr marL="0" indent="0"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wants to prove has two identical but different color balls but not want to reveal which ball is the red one and which is the green. 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400" dirty="0">
              <a:effectLst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9" y="3519107"/>
            <a:ext cx="1296981" cy="12969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9" y="3519106"/>
            <a:ext cx="1296981" cy="1296981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4659384" y="4417818"/>
            <a:ext cx="287383" cy="29609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659383" y="4019550"/>
            <a:ext cx="287383" cy="29609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38504" y="3709851"/>
            <a:ext cx="6674821" cy="60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Alice gives the balls to Bob.</a:t>
            </a:r>
          </a:p>
          <a:p>
            <a:pPr marL="0" indent="0">
              <a:buNone/>
            </a:pPr>
            <a:endParaRPr lang="en-US" sz="1500" dirty="0">
              <a:effectLst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39" y="5050059"/>
            <a:ext cx="1296981" cy="1296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9" y="5050058"/>
            <a:ext cx="1296981" cy="1296981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139016" y="5815544"/>
            <a:ext cx="287383" cy="29609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238504" y="4606833"/>
            <a:ext cx="6674821" cy="1877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For multiple times:</a:t>
            </a:r>
          </a:p>
          <a:p>
            <a:r>
              <a:rPr lang="en-US" sz="1500" dirty="0"/>
              <a:t>Bob swaps the balls without Alice knowing.</a:t>
            </a:r>
          </a:p>
          <a:p>
            <a:r>
              <a:rPr lang="en-US" sz="1500" dirty="0"/>
              <a:t>Choose one of them and shows to Alice</a:t>
            </a:r>
          </a:p>
          <a:p>
            <a:r>
              <a:rPr lang="en-US" sz="1500" dirty="0"/>
              <a:t>Alice says it is same as the previous or is a different one</a:t>
            </a:r>
          </a:p>
          <a:p>
            <a:pPr marL="0" indent="0">
              <a:buNone/>
            </a:pPr>
            <a:endParaRPr 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528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5" grpId="0" animBg="1"/>
      <p:bldP spid="1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Extremely Strong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458" y="984069"/>
            <a:ext cx="9905999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Sudoku</a:t>
            </a:r>
            <a:endParaRPr lang="en-US" sz="2000" b="1" dirty="0">
              <a:effectLst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659384" y="4691808"/>
            <a:ext cx="3308661" cy="208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For each cell, Alice places 3 cards with the corresponding number. For a cell with an existing value, the cards are faced up. For the rest, they are faced down.</a:t>
            </a:r>
            <a:endParaRPr lang="en-US" sz="1400" dirty="0">
              <a:effectLst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10344" y="4691808"/>
            <a:ext cx="3308661" cy="146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Alice wants to prove to Bob that she has solved a Sudoku puzzle.</a:t>
            </a:r>
            <a:endParaRPr lang="en-US" sz="1400" dirty="0">
              <a:effectLst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465872" y="3858768"/>
            <a:ext cx="3308661" cy="291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Bob can request each arbitrary row/column/subgroup.</a:t>
            </a:r>
          </a:p>
          <a:p>
            <a:pPr marL="0" indent="0">
              <a:buNone/>
            </a:pPr>
            <a:r>
              <a:rPr lang="en-US" sz="1600" dirty="0"/>
              <a:t>The card would be shuffled before giving back to Bob.</a:t>
            </a:r>
          </a:p>
          <a:p>
            <a:pPr marL="0" indent="0">
              <a:buNone/>
            </a:pPr>
            <a:r>
              <a:rPr lang="en-US" sz="1600" dirty="0"/>
              <a:t>Bob flips the cards over and verifies the numbers 1 through 9 without any numbers missing or duplicated.</a:t>
            </a:r>
          </a:p>
          <a:p>
            <a:pPr marL="0" indent="0">
              <a:buNone/>
            </a:pPr>
            <a:endParaRPr lang="en-US" sz="1400" dirty="0">
              <a:effectLst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71" y="1830815"/>
            <a:ext cx="2756154" cy="2604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080" y="1828591"/>
            <a:ext cx="2758508" cy="2606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31" y="2334516"/>
            <a:ext cx="3928341" cy="5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7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1144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Andalus</vt:lpstr>
      <vt:lpstr>Arial</vt:lpstr>
      <vt:lpstr>Consolas</vt:lpstr>
      <vt:lpstr>Lucida Bright</vt:lpstr>
      <vt:lpstr>Trebuchet MS</vt:lpstr>
      <vt:lpstr>Tw Cen MT</vt:lpstr>
      <vt:lpstr>Wingdings</vt:lpstr>
      <vt:lpstr>Circuit</vt:lpstr>
      <vt:lpstr>Exploring  Cryptography Protocols</vt:lpstr>
      <vt:lpstr>PowerPoint Presentation</vt:lpstr>
      <vt:lpstr>Agenda</vt:lpstr>
      <vt:lpstr>Levels of Authentications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Extremely Strong Authentication </vt:lpstr>
      <vt:lpstr>PowerPoint Presentation</vt:lpstr>
      <vt:lpstr>Extremely Strong Authentication 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2023-11-06T17:21:44Z</dcterms:modified>
</cp:coreProperties>
</file>