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3" r:id="rId1"/>
  </p:sldMasterIdLst>
  <p:sldIdLst>
    <p:sldId id="256" r:id="rId2"/>
    <p:sldId id="333" r:id="rId3"/>
    <p:sldId id="257" r:id="rId4"/>
    <p:sldId id="299" r:id="rId5"/>
    <p:sldId id="301" r:id="rId6"/>
    <p:sldId id="300" r:id="rId7"/>
    <p:sldId id="298" r:id="rId8"/>
    <p:sldId id="302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6" r:id="rId31"/>
    <p:sldId id="327" r:id="rId32"/>
    <p:sldId id="328" r:id="rId33"/>
    <p:sldId id="329" r:id="rId34"/>
    <p:sldId id="331" r:id="rId35"/>
    <p:sldId id="334" r:id="rId36"/>
    <p:sldId id="336" r:id="rId37"/>
    <p:sldId id="337" r:id="rId38"/>
    <p:sldId id="343" r:id="rId39"/>
    <p:sldId id="338" r:id="rId40"/>
    <p:sldId id="339" r:id="rId41"/>
    <p:sldId id="340" r:id="rId42"/>
    <p:sldId id="341" r:id="rId43"/>
    <p:sldId id="342" r:id="rId44"/>
    <p:sldId id="26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06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07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54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2740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84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17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667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1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865" y="6253798"/>
            <a:ext cx="604202" cy="6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2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8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br>
              <a:rPr lang="en-US" dirty="0"/>
            </a:br>
            <a:r>
              <a:rPr lang="en-US" dirty="0"/>
              <a:t>Cryptography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Limited Emphasis on Mathematics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75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</a:t>
            </a:r>
            <a:r>
              <a:rPr lang="en-US" cap="none" dirty="0" err="1"/>
              <a:t>Predistribution</a:t>
            </a:r>
            <a:r>
              <a:rPr lang="en-US" cap="none" dirty="0"/>
              <a:t>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Unconditional Secure –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Blom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Scheme (K=1)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63339" y="2124891"/>
            <a:ext cx="8760228" cy="446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effectLst/>
                <a:latin typeface="Tw Cen MT (Body)"/>
              </a:rPr>
              <a:t>TA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 smtClean="0">
                <a:effectLst/>
                <a:latin typeface="Tw Cen MT (Body)"/>
              </a:rPr>
              <a:t>chooses </a:t>
            </a:r>
            <a:r>
              <a:rPr lang="en-US" sz="1600" dirty="0">
                <a:effectLst/>
                <a:latin typeface="Tw Cen MT (Body)"/>
              </a:rPr>
              <a:t>prime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</a:p>
          <a:p>
            <a:r>
              <a:rPr lang="en-US" sz="1600" dirty="0">
                <a:effectLst/>
                <a:latin typeface="Tw Cen MT (Body)"/>
              </a:rPr>
              <a:t>c</a:t>
            </a:r>
            <a:r>
              <a:rPr lang="en-US" sz="1600" dirty="0" smtClean="0">
                <a:effectLst/>
                <a:latin typeface="Tw Cen MT (Body)"/>
              </a:rPr>
              <a:t>hooses a random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 ≤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baseline="-2500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aseline="-250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≤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p-1 </a:t>
            </a:r>
            <a:r>
              <a:rPr lang="en-US" sz="1600" dirty="0" smtClean="0">
                <a:effectLst/>
                <a:latin typeface="Tw Cen MT (Body)"/>
              </a:rPr>
              <a:t>and assign it to user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1800" dirty="0" smtClean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 smtClean="0">
                <a:effectLst/>
                <a:latin typeface="Tw Cen MT (Body)"/>
              </a:rPr>
              <a:t>makes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baseline="-25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effectLst/>
                <a:latin typeface="Tw Cen MT (Body)"/>
              </a:rPr>
              <a:t>public</a:t>
            </a:r>
            <a:endParaRPr lang="en-US" sz="1800" dirty="0" smtClean="0">
              <a:effectLst/>
              <a:latin typeface="Tw Cen MT (Body)"/>
            </a:endParaRPr>
          </a:p>
          <a:p>
            <a:r>
              <a:rPr lang="en-US" sz="1600" dirty="0">
                <a:effectLst/>
                <a:latin typeface="Tw Cen MT (Body)"/>
              </a:rPr>
              <a:t>c</a:t>
            </a:r>
            <a:r>
              <a:rPr lang="en-US" sz="1600" dirty="0" smtClean="0">
                <a:effectLst/>
                <a:latin typeface="Tw Cen MT (Body)"/>
              </a:rPr>
              <a:t>hooses random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 ≤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a,b,c</a:t>
            </a:r>
            <a:r>
              <a:rPr lang="en-US" sz="1800" baseline="-250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≤ p-1</a:t>
            </a:r>
            <a:r>
              <a:rPr lang="en-US" sz="1800" dirty="0">
                <a:effectLst/>
                <a:latin typeface="Consolas" panose="020B0609020204030204" pitchFamily="49" charset="0"/>
              </a:rPr>
              <a:t> </a:t>
            </a:r>
            <a:endParaRPr lang="en-US" sz="1800" dirty="0" smtClean="0"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effectLst/>
                <a:latin typeface="Tw Cen MT (Body)"/>
              </a:rPr>
              <a:t>g</a:t>
            </a:r>
            <a:r>
              <a:rPr lang="en-US" sz="1600" dirty="0" smtClean="0">
                <a:effectLst/>
                <a:latin typeface="Tw Cen MT (Body)"/>
              </a:rPr>
              <a:t>enerates private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f(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b(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7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cxy</a:t>
            </a:r>
            <a:r>
              <a:rPr lang="en-US" sz="18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mod p</a:t>
            </a:r>
            <a:endParaRPr lang="en-US" sz="180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effectLst/>
                <a:latin typeface="Tw Cen MT (Body)"/>
              </a:rPr>
              <a:t>s</a:t>
            </a:r>
            <a:r>
              <a:rPr lang="en-US" sz="1600" dirty="0" smtClean="0">
                <a:effectLst/>
                <a:latin typeface="Tw Cen MT (Body)"/>
              </a:rPr>
              <a:t>ends for user 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effectLst/>
                <a:latin typeface="Tw Cen MT (Body)"/>
              </a:rPr>
              <a:t>through a secure channel:</a:t>
            </a:r>
          </a:p>
          <a:p>
            <a:pPr lvl="1"/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f(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x,r</a:t>
            </a:r>
            <a:r>
              <a:rPr lang="en-US" sz="1800" baseline="-25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4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b(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x+r</a:t>
            </a:r>
            <a:r>
              <a:rPr lang="en-US" sz="1800" baseline="-25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4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cxr</a:t>
            </a:r>
            <a:r>
              <a:rPr lang="en-US" sz="1800" baseline="-25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4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800" baseline="-25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4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4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b+cr</a:t>
            </a:r>
            <a:r>
              <a:rPr lang="en-US" sz="1800" baseline="-25000" dirty="0" err="1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)x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6636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</a:t>
            </a:r>
            <a:r>
              <a:rPr lang="en-US" cap="none" dirty="0" err="1"/>
              <a:t>Predistribution</a:t>
            </a:r>
            <a:r>
              <a:rPr lang="en-US" cap="none" dirty="0"/>
              <a:t>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Unconditional Secure –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Blom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Scheme (K=1)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63339" y="2124892"/>
            <a:ext cx="8760228" cy="1587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effectLst/>
                <a:latin typeface="+mj-lt"/>
              </a:rPr>
              <a:t>User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u,v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effectLst/>
                <a:latin typeface="+mj-lt"/>
              </a:rPr>
              <a:t>want to generate a common key based on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f(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x,r</a:t>
            </a:r>
            <a:r>
              <a:rPr lang="en-US" sz="2000" baseline="-250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5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b(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x+r</a:t>
            </a:r>
            <a:r>
              <a:rPr lang="en-US" sz="2000" baseline="-2500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cxr</a:t>
            </a:r>
            <a:r>
              <a:rPr lang="en-US" sz="2000" baseline="-2500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5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aseline="-2500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b+cr</a:t>
            </a:r>
            <a:r>
              <a:rPr lang="en-US" sz="2000" baseline="-250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)x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f(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x,r</a:t>
            </a:r>
            <a:r>
              <a:rPr lang="en-US" sz="2000" baseline="-250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5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5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b(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x+r</a:t>
            </a:r>
            <a:r>
              <a:rPr lang="en-US" sz="2000" baseline="-250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5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cxr</a:t>
            </a:r>
            <a:r>
              <a:rPr lang="en-US" sz="2000" baseline="-250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5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aseline="-250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5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5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b+cr</a:t>
            </a:r>
            <a:r>
              <a:rPr lang="en-US" sz="2000" baseline="-2500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)x</a:t>
            </a:r>
            <a:endParaRPr lang="en-US" sz="1800" dirty="0">
              <a:solidFill>
                <a:schemeClr val="accent2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32762" y="4379106"/>
            <a:ext cx="3800695" cy="145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effectLst/>
                <a:latin typeface="Consolas" panose="020B0609020204030204" pitchFamily="49" charset="0"/>
              </a:rPr>
              <a:t>User u</a:t>
            </a:r>
          </a:p>
          <a:p>
            <a:pPr lvl="1"/>
            <a:r>
              <a:rPr lang="en-US" sz="1600" dirty="0" smtClean="0">
                <a:effectLst/>
                <a:latin typeface="Consolas" panose="020B0609020204030204" pitchFamily="49" charset="0"/>
              </a:rPr>
              <a:t>f(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x,r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u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600" baseline="-25000" dirty="0" err="1" smtClean="0">
                <a:effectLst/>
                <a:latin typeface="Consolas" panose="020B0609020204030204" pitchFamily="49" charset="0"/>
              </a:rPr>
              <a:t>u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(x)</a:t>
            </a:r>
          </a:p>
          <a:p>
            <a:pPr lvl="1"/>
            <a:r>
              <a:rPr lang="en-US" sz="1600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u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v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) = f(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v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,r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u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07035" y="4379106"/>
            <a:ext cx="3800695" cy="145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effectLst/>
                <a:latin typeface="Consolas" panose="020B0609020204030204" pitchFamily="49" charset="0"/>
              </a:rPr>
              <a:t>User v</a:t>
            </a:r>
          </a:p>
          <a:p>
            <a:pPr lvl="1"/>
            <a:r>
              <a:rPr lang="en-US" sz="1600" dirty="0" smtClean="0">
                <a:effectLst/>
                <a:latin typeface="Consolas" panose="020B0609020204030204" pitchFamily="49" charset="0"/>
              </a:rPr>
              <a:t>f(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x,r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v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) = 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v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(x)</a:t>
            </a:r>
          </a:p>
          <a:p>
            <a:pPr lvl="1"/>
            <a:r>
              <a:rPr lang="en-US" sz="1600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v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u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) = f(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u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,r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v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2261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</a:t>
            </a:r>
            <a:r>
              <a:rPr lang="en-US" cap="none" dirty="0" err="1"/>
              <a:t>Predistribution</a:t>
            </a:r>
            <a:r>
              <a:rPr lang="en-US" cap="none" dirty="0"/>
              <a:t>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Unconditional Secure –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Blom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Scheme (K=1)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63339" y="1637212"/>
            <a:ext cx="8760228" cy="2516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scheme for 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K=1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unconditionally secure against a single user, say 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w</a:t>
            </a:r>
            <a:endParaRPr lang="en-US" sz="1800" dirty="0" smtClean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Prove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 smtClean="0">
                <a:effectLst/>
                <a:latin typeface="Tw Cen MT (Body)"/>
              </a:rPr>
              <a:t>User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effectLst/>
                <a:latin typeface="Tw Cen MT (Body)"/>
              </a:rPr>
              <a:t>want to find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baseline="-250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uv</a:t>
            </a:r>
            <a:r>
              <a:rPr lang="en-US" sz="18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8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800" baseline="-2500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sz="18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b+cr</a:t>
            </a:r>
            <a:r>
              <a:rPr lang="en-US" sz="1800" baseline="-250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baseline="-250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v</a:t>
            </a:r>
            <a:endParaRPr lang="en-US" sz="1800" baseline="-25000" dirty="0" smtClean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 smtClean="0">
                <a:effectLst/>
                <a:latin typeface="Tw Cen MT (Body)"/>
              </a:rPr>
              <a:t>User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effectLst/>
                <a:latin typeface="Tw Cen MT (Body)"/>
              </a:rPr>
              <a:t>knows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baseline="-250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effectLst/>
                <a:latin typeface="Tw Cen MT (Body)"/>
              </a:rPr>
              <a:t>and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baseline="-250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effectLst/>
                <a:latin typeface="Tw Cen MT (Body)"/>
              </a:rPr>
              <a:t>but does not know </a:t>
            </a:r>
            <a:r>
              <a:rPr lang="en-US" sz="18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a,b,c</a:t>
            </a:r>
            <a:endParaRPr lang="en-US" sz="1800" dirty="0" smtClean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 smtClean="0">
                <a:effectLst/>
                <a:latin typeface="Tw Cen MT (Body)"/>
              </a:rPr>
              <a:t>User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effectLst/>
                <a:latin typeface="Tw Cen MT (Body)"/>
              </a:rPr>
              <a:t>has: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f(</a:t>
            </a:r>
            <a:r>
              <a:rPr lang="en-US" sz="18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x,r</a:t>
            </a:r>
            <a:r>
              <a:rPr lang="en-US" sz="1800" baseline="-250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= a + 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b(</a:t>
            </a:r>
            <a:r>
              <a:rPr lang="en-US" sz="18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x+r</a:t>
            </a:r>
            <a:r>
              <a:rPr lang="en-US" sz="1800" baseline="-250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18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cxr</a:t>
            </a:r>
            <a:r>
              <a:rPr lang="en-US" sz="1800" baseline="-250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= a + </a:t>
            </a:r>
            <a:r>
              <a:rPr lang="en-US" sz="18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800" baseline="-250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+ (</a:t>
            </a:r>
            <a:r>
              <a:rPr lang="en-US" sz="18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b+cr</a:t>
            </a:r>
            <a:r>
              <a:rPr lang="en-US" sz="1800" baseline="-250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8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09512"/>
              </p:ext>
            </p:extLst>
          </p:nvPr>
        </p:nvGraphicFramePr>
        <p:xfrm>
          <a:off x="2171338" y="4515574"/>
          <a:ext cx="2566125" cy="1532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375">
                  <a:extLst>
                    <a:ext uri="{9D8B030D-6E8A-4147-A177-3AD203B41FA5}">
                      <a16:colId xmlns:a16="http://schemas.microsoft.com/office/drawing/2014/main" val="3457517420"/>
                    </a:ext>
                  </a:extLst>
                </a:gridCol>
                <a:gridCol w="855375">
                  <a:extLst>
                    <a:ext uri="{9D8B030D-6E8A-4147-A177-3AD203B41FA5}">
                      <a16:colId xmlns:a16="http://schemas.microsoft.com/office/drawing/2014/main" val="2304114862"/>
                    </a:ext>
                  </a:extLst>
                </a:gridCol>
                <a:gridCol w="855375">
                  <a:extLst>
                    <a:ext uri="{9D8B030D-6E8A-4147-A177-3AD203B41FA5}">
                      <a16:colId xmlns:a16="http://schemas.microsoft.com/office/drawing/2014/main" val="1970386598"/>
                    </a:ext>
                  </a:extLst>
                </a:gridCol>
              </a:tblGrid>
              <a:tr h="5108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</a:t>
                      </a:r>
                      <a:r>
                        <a:rPr lang="en-US" baseline="-25000" dirty="0" err="1" smtClean="0"/>
                        <a:t>u</a:t>
                      </a:r>
                      <a:r>
                        <a:rPr lang="en-US" dirty="0" err="1" smtClean="0"/>
                        <a:t>+r</a:t>
                      </a:r>
                      <a:r>
                        <a:rPr lang="en-US" baseline="-25000" dirty="0" err="1" smtClean="0"/>
                        <a:t>v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</a:t>
                      </a:r>
                      <a:r>
                        <a:rPr lang="en-US" baseline="-25000" dirty="0" err="1" smtClean="0"/>
                        <a:t>u</a:t>
                      </a:r>
                      <a:r>
                        <a:rPr lang="en-US" dirty="0" err="1" smtClean="0"/>
                        <a:t>r</a:t>
                      </a:r>
                      <a:r>
                        <a:rPr lang="en-US" baseline="-25000" dirty="0" err="1" smtClean="0"/>
                        <a:t>v</a:t>
                      </a:r>
                      <a:endParaRPr 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689432"/>
                  </a:ext>
                </a:extLst>
              </a:tr>
              <a:tr h="5108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</a:t>
                      </a:r>
                      <a:r>
                        <a:rPr lang="en-US" baseline="-25000" dirty="0" err="1" smtClean="0"/>
                        <a:t>w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783949"/>
                  </a:ext>
                </a:extLst>
              </a:tr>
              <a:tr h="5108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</a:t>
                      </a:r>
                      <a:r>
                        <a:rPr lang="en-US" baseline="-25000" dirty="0" err="1" smtClean="0"/>
                        <a:t>w</a:t>
                      </a:r>
                      <a:endParaRPr 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877812"/>
                  </a:ext>
                </a:extLst>
              </a:tr>
            </a:tbl>
          </a:graphicData>
        </a:graphic>
      </p:graphicFrame>
      <p:sp>
        <p:nvSpPr>
          <p:cNvPr id="5" name="Left Bracket 4"/>
          <p:cNvSpPr/>
          <p:nvPr/>
        </p:nvSpPr>
        <p:spPr>
          <a:xfrm>
            <a:off x="1997166" y="4563412"/>
            <a:ext cx="174172" cy="143691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 flipH="1">
            <a:off x="4737463" y="4563412"/>
            <a:ext cx="182879" cy="143691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02678"/>
              </p:ext>
            </p:extLst>
          </p:nvPr>
        </p:nvGraphicFramePr>
        <p:xfrm>
          <a:off x="5014798" y="4563411"/>
          <a:ext cx="855375" cy="1532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375">
                  <a:extLst>
                    <a:ext uri="{9D8B030D-6E8A-4147-A177-3AD203B41FA5}">
                      <a16:colId xmlns:a16="http://schemas.microsoft.com/office/drawing/2014/main" val="3457517420"/>
                    </a:ext>
                  </a:extLst>
                </a:gridCol>
              </a:tblGrid>
              <a:tr h="5108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689432"/>
                  </a:ext>
                </a:extLst>
              </a:tr>
              <a:tr h="5108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783949"/>
                  </a:ext>
                </a:extLst>
              </a:tr>
              <a:tr h="5108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877812"/>
                  </a:ext>
                </a:extLst>
              </a:tr>
            </a:tbl>
          </a:graphicData>
        </a:graphic>
      </p:graphicFrame>
      <p:sp>
        <p:nvSpPr>
          <p:cNvPr id="9" name="Left Bracket 8"/>
          <p:cNvSpPr/>
          <p:nvPr/>
        </p:nvSpPr>
        <p:spPr>
          <a:xfrm>
            <a:off x="5066937" y="4563412"/>
            <a:ext cx="174172" cy="143691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/>
          <p:cNvSpPr/>
          <p:nvPr/>
        </p:nvSpPr>
        <p:spPr>
          <a:xfrm flipH="1">
            <a:off x="5643453" y="4563411"/>
            <a:ext cx="182879" cy="143691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934948" y="5057622"/>
            <a:ext cx="337570" cy="448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627749"/>
              </p:ext>
            </p:extLst>
          </p:nvPr>
        </p:nvGraphicFramePr>
        <p:xfrm>
          <a:off x="6228676" y="4563411"/>
          <a:ext cx="855375" cy="1532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375">
                  <a:extLst>
                    <a:ext uri="{9D8B030D-6E8A-4147-A177-3AD203B41FA5}">
                      <a16:colId xmlns:a16="http://schemas.microsoft.com/office/drawing/2014/main" val="3457517420"/>
                    </a:ext>
                  </a:extLst>
                </a:gridCol>
              </a:tblGrid>
              <a:tr h="5108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k</a:t>
                      </a:r>
                      <a:r>
                        <a:rPr lang="en-US" baseline="-25000" dirty="0" err="1" smtClean="0">
                          <a:solidFill>
                            <a:srgbClr val="FF0000"/>
                          </a:solidFill>
                        </a:rPr>
                        <a:t>uv</a:t>
                      </a:r>
                      <a:endParaRPr lang="en-US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689432"/>
                  </a:ext>
                </a:extLst>
              </a:tr>
              <a:tr h="5108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w</a:t>
                      </a:r>
                      <a:endParaRPr 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783949"/>
                  </a:ext>
                </a:extLst>
              </a:tr>
              <a:tr h="5108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</a:t>
                      </a:r>
                      <a:r>
                        <a:rPr lang="en-US" baseline="-25000" dirty="0" err="1" smtClean="0"/>
                        <a:t>w</a:t>
                      </a:r>
                      <a:endParaRPr lang="en-US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877812"/>
                  </a:ext>
                </a:extLst>
              </a:tr>
            </a:tbl>
          </a:graphicData>
        </a:graphic>
      </p:graphicFrame>
      <p:sp>
        <p:nvSpPr>
          <p:cNvPr id="13" name="Left Bracket 12"/>
          <p:cNvSpPr/>
          <p:nvPr/>
        </p:nvSpPr>
        <p:spPr>
          <a:xfrm>
            <a:off x="6280815" y="4563412"/>
            <a:ext cx="174172" cy="143691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/>
          <p:cNvSpPr/>
          <p:nvPr/>
        </p:nvSpPr>
        <p:spPr>
          <a:xfrm flipH="1">
            <a:off x="6857331" y="4563411"/>
            <a:ext cx="182879" cy="143691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486395" y="4834435"/>
            <a:ext cx="3113908" cy="99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Impossible!</a:t>
            </a:r>
          </a:p>
          <a:p>
            <a:pPr marL="0" indent="0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equations, 4 variables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84051" y="4114858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</a:rPr>
              <a:t>w</a:t>
            </a:r>
            <a:endParaRPr lang="en-US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8301075" y="4114858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b</a:t>
            </a:r>
            <a:r>
              <a:rPr lang="en-US" baseline="-25000" dirty="0" err="1" smtClean="0">
                <a:latin typeface="Consolas" panose="020B0609020204030204" pitchFamily="49" charset="0"/>
              </a:rPr>
              <a:t>w</a:t>
            </a:r>
            <a:endParaRPr lang="en-US" baseline="-25000" dirty="0"/>
          </a:p>
        </p:txBody>
      </p:sp>
      <p:sp>
        <p:nvSpPr>
          <p:cNvPr id="19" name="Left Brace 18"/>
          <p:cNvSpPr/>
          <p:nvPr/>
        </p:nvSpPr>
        <p:spPr>
          <a:xfrm rot="5400000" flipH="1">
            <a:off x="7107124" y="3673350"/>
            <a:ext cx="250890" cy="750477"/>
          </a:xfrm>
          <a:prstGeom prst="leftBrace">
            <a:avLst>
              <a:gd name="adj1" fmla="val 8333"/>
              <a:gd name="adj2" fmla="val 480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5400000" flipH="1">
            <a:off x="8315004" y="3791701"/>
            <a:ext cx="250890" cy="513776"/>
          </a:xfrm>
          <a:prstGeom prst="leftBrace">
            <a:avLst>
              <a:gd name="adj1" fmla="val 8333"/>
              <a:gd name="adj2" fmla="val 480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3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5" grpId="0" animBg="1"/>
      <p:bldP spid="7" grpId="0" animBg="1"/>
      <p:bldP spid="9" grpId="0" animBg="1"/>
      <p:bldP spid="10" grpId="0" animBg="1"/>
      <p:bldP spid="11" grpId="0"/>
      <p:bldP spid="13" grpId="0" animBg="1"/>
      <p:bldP spid="14" grpId="0" animBg="1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</a:t>
            </a:r>
            <a:r>
              <a:rPr lang="en-US" cap="none" dirty="0" err="1"/>
              <a:t>Predistribution</a:t>
            </a:r>
            <a:r>
              <a:rPr lang="en-US" cap="none" dirty="0"/>
              <a:t>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Unconditional Secure –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Blom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Scheme (K=1)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63339" y="1637211"/>
            <a:ext cx="8760228" cy="4032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scheme for 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K=1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NOT secure against coalition of 2 users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Coalition of users 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 and 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w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 can calculate common key of each two others.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User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w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baseline="-25000" dirty="0" smtClean="0">
                <a:effectLst/>
                <a:latin typeface="Consolas" panose="020B0609020204030204" pitchFamily="49" charset="0"/>
              </a:rPr>
              <a:t>w</a:t>
            </a:r>
            <a:r>
              <a:rPr lang="en-US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effectLst/>
                <a:latin typeface="Consolas" panose="020B0609020204030204" pitchFamily="49" charset="0"/>
              </a:rPr>
              <a:t>a+br</a:t>
            </a:r>
            <a:r>
              <a:rPr lang="en-US" baseline="-25000" dirty="0" err="1" smtClean="0">
                <a:effectLst/>
                <a:latin typeface="Consolas" panose="020B0609020204030204" pitchFamily="49" charset="0"/>
              </a:rPr>
              <a:t>w</a:t>
            </a:r>
            <a:endParaRPr lang="en-US" baseline="-25000" dirty="0" smtClean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baseline="-25000" dirty="0" err="1" smtClean="0">
                <a:effectLst/>
                <a:latin typeface="Consolas" panose="020B0609020204030204" pitchFamily="49" charset="0"/>
              </a:rPr>
              <a:t>w</a:t>
            </a:r>
            <a:r>
              <a:rPr lang="en-US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effectLst/>
                <a:latin typeface="Consolas" panose="020B0609020204030204" pitchFamily="49" charset="0"/>
              </a:rPr>
              <a:t>b+cr</a:t>
            </a:r>
            <a:r>
              <a:rPr lang="en-US" baseline="-25000" dirty="0" err="1" smtClean="0">
                <a:effectLst/>
                <a:latin typeface="Consolas" panose="020B0609020204030204" pitchFamily="49" charset="0"/>
              </a:rPr>
              <a:t>w</a:t>
            </a:r>
            <a:endParaRPr lang="en-US" baseline="-25000" dirty="0" smtClean="0"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User</a:t>
            </a:r>
            <a:r>
              <a:rPr lang="en-US" sz="1800" dirty="0"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: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baseline="-25000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effectLst/>
                <a:latin typeface="Consolas" panose="020B0609020204030204" pitchFamily="49" charset="0"/>
              </a:rPr>
              <a:t>a+br</a:t>
            </a:r>
            <a:r>
              <a:rPr lang="en-US" baseline="-25000" dirty="0" err="1" smtClean="0">
                <a:effectLst/>
                <a:latin typeface="Consolas" panose="020B0609020204030204" pitchFamily="49" charset="0"/>
              </a:rPr>
              <a:t>x</a:t>
            </a:r>
            <a:endParaRPr lang="en-US" baseline="-25000" dirty="0"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baseline="-25000" dirty="0" err="1" smtClean="0">
                <a:effectLst/>
                <a:latin typeface="Consolas" panose="020B0609020204030204" pitchFamily="49" charset="0"/>
              </a:rPr>
              <a:t>x</a:t>
            </a:r>
            <a:r>
              <a:rPr lang="en-US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effectLst/>
                <a:latin typeface="Consolas" panose="020B0609020204030204" pitchFamily="49" charset="0"/>
              </a:rPr>
              <a:t>b+cr</a:t>
            </a:r>
            <a:r>
              <a:rPr lang="en-US" baseline="-25000" dirty="0" err="1" smtClean="0">
                <a:effectLst/>
                <a:latin typeface="Consolas" panose="020B0609020204030204" pitchFamily="49" charset="0"/>
              </a:rPr>
              <a:t>x</a:t>
            </a:r>
            <a:endParaRPr lang="en-US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086499" y="3475898"/>
            <a:ext cx="3113908" cy="99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Possible!</a:t>
            </a:r>
          </a:p>
          <a:p>
            <a:pPr marL="0" indent="0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equations, 3 variables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11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</a:t>
            </a:r>
            <a:r>
              <a:rPr lang="en-US" cap="none" dirty="0" err="1"/>
              <a:t>Predistribution</a:t>
            </a:r>
            <a:r>
              <a:rPr lang="en-US" cap="none" dirty="0"/>
              <a:t>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Unconditional Secure – Generalized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Blom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Scheme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1263339" y="1828591"/>
                <a:ext cx="8760228" cy="44674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 smtClean="0">
                    <a:effectLst/>
                    <a:latin typeface="Consolas" panose="020B0609020204030204" pitchFamily="49" charset="0"/>
                  </a:rPr>
                  <a:t>TA </a:t>
                </a:r>
              </a:p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(Body)"/>
                  </a:rPr>
                  <a:t>chooses</a:t>
                </a:r>
                <a:r>
                  <a:rPr lang="en-US" sz="1800" dirty="0" smtClean="0">
                    <a:effectLst/>
                    <a:latin typeface="Tw Cen MT (Body)"/>
                  </a:rPr>
                  <a:t> </a:t>
                </a:r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(Body)"/>
                  </a:rPr>
                  <a:t>prime</a:t>
                </a:r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P</a:t>
                </a:r>
                <a:endParaRPr lang="en-US" sz="1800" dirty="0" smtClean="0">
                  <a:solidFill>
                    <a:schemeClr val="accent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(Body)"/>
                  </a:rPr>
                  <a:t>Chooses a random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1 ≤ </a:t>
                </a:r>
                <a:r>
                  <a:rPr lang="en-US" sz="2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r</a:t>
                </a:r>
                <a:r>
                  <a:rPr lang="en-US" sz="2000" baseline="-25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2000" baseline="-25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≤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p-1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(Body)"/>
                  </a:rPr>
                  <a:t>and assign it to user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endParaRPr lang="en-US" sz="1800" dirty="0" smtClean="0">
                  <a:solidFill>
                    <a:schemeClr val="accent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(Body)"/>
                  </a:rPr>
                  <a:t>makes</a:t>
                </a:r>
                <a:r>
                  <a:rPr lang="en-US" sz="1800" dirty="0" smtClean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r</a:t>
                </a:r>
                <a:r>
                  <a:rPr lang="en-US" sz="2000" baseline="-25000" dirty="0" err="1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800" dirty="0" smtClean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(Body)"/>
                  </a:rPr>
                  <a:t>public</a:t>
                </a:r>
              </a:p>
              <a:p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(Body)"/>
                  </a:rPr>
                  <a:t>Chooses a random</a:t>
                </a:r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0 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≤ </a:t>
                </a:r>
                <a:r>
                  <a:rPr lang="en-US" sz="2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en-US" sz="2000" baseline="-25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i,j</a:t>
                </a:r>
                <a:r>
                  <a:rPr lang="en-US" sz="2000" baseline="-25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≤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p-1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(Body)"/>
                  </a:rPr>
                  <a:t>which</a:t>
                </a:r>
                <a:r>
                  <a:rPr lang="en-US" sz="1800" dirty="0" smtClean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2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en-US" sz="2000" baseline="-25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ij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2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en-US" sz="2000" baseline="-25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ji</a:t>
                </a:r>
                <a:endParaRPr lang="en-US" sz="2000" baseline="-25000" dirty="0" smtClean="0">
                  <a:solidFill>
                    <a:schemeClr val="accent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800" b="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(Body)"/>
                  </a:rPr>
                  <a:t>Creates</a:t>
                </a:r>
                <a:r>
                  <a:rPr lang="en-US" sz="2000" b="0" dirty="0" smtClean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pt-BR" sz="20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sz="2000" i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BR" sz="2000" i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i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sz="2000" i="1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pt-BR" sz="2000" i="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000" i="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sty m:val="p"/>
                              </m:rPr>
                              <a:rPr lang="en-US" sz="2000" b="0" i="0" baseline="-25000" smtClean="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ij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en-US" sz="2000" b="0" i="0" baseline="30000" smtClean="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m:rPr>
                                <m:sty m:val="p"/>
                              </m:rPr>
                              <a:rPr lang="en-US" sz="2000" b="0" i="0" baseline="30000" smtClean="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nary>
                      </m:e>
                    </m:nary>
                  </m:oMath>
                </a14:m>
                <a:endParaRPr lang="en-US" sz="1800" dirty="0" smtClean="0"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(Body)"/>
                  </a:rPr>
                  <a:t>Sends a user, say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u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(Body)"/>
                  </a:rPr>
                  <a:t>, through a secure channel</a:t>
                </a:r>
                <a:r>
                  <a:rPr lang="en-US" sz="1800" dirty="0" smtClean="0">
                    <a:effectLst/>
                    <a:latin typeface="Consolas" panose="020B0609020204030204" pitchFamily="49" charset="0"/>
                  </a:rPr>
                  <a:t>:</a:t>
                </a:r>
              </a:p>
              <a:p>
                <a:pPr lvl="1"/>
                <a:r>
                  <a:rPr lang="en-US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g</a:t>
                </a:r>
                <a:r>
                  <a:rPr lang="en-US" baseline="-25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u</a:t>
                </a:r>
                <a:r>
                  <a:rPr lang="en-US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(x) = f(</a:t>
                </a:r>
                <a:r>
                  <a:rPr lang="en-US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x,r</a:t>
                </a:r>
                <a:r>
                  <a:rPr lang="en-US" baseline="-25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u</a:t>
                </a:r>
                <a:r>
                  <a:rPr lang="en-US" dirty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) mod p </a:t>
                </a:r>
                <a:r>
                  <a:rPr lang="en-US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BR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b="0" i="0" baseline="-2500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sty m:val="p"/>
                          </m:rPr>
                          <a:rPr lang="en-US" baseline="3000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endParaRPr lang="en-US" sz="1800" dirty="0" smtClean="0"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(Body)"/>
                  </a:rPr>
                  <a:t>Each two users can generates their common key by their</a:t>
                </a:r>
                <a:r>
                  <a:rPr lang="en-US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</a:rPr>
                  <a:t>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r</a:t>
                </a:r>
                <a:r>
                  <a:rPr lang="en-US" sz="1600" dirty="0" smtClean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w Cen MT (Body)"/>
                  </a:rPr>
                  <a:t>value</a:t>
                </a:r>
              </a:p>
              <a:p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39" y="1828591"/>
                <a:ext cx="8760228" cy="4467497"/>
              </a:xfrm>
              <a:prstGeom prst="rect">
                <a:avLst/>
              </a:prstGeom>
              <a:blipFill>
                <a:blip r:embed="rId2"/>
                <a:stretch>
                  <a:fillRect l="-905" b="-4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788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</a:t>
            </a:r>
            <a:r>
              <a:rPr lang="en-US" cap="none" dirty="0" err="1"/>
              <a:t>Predistribution</a:t>
            </a:r>
            <a:r>
              <a:rPr lang="en-US" cap="none" dirty="0"/>
              <a:t>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Unconditional Secure – Generalized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Blom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Scheme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63339" y="2124891"/>
            <a:ext cx="8760228" cy="446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eneralized scheme is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unconditionally secure against </a:t>
            </a:r>
            <a:r>
              <a:rPr lang="en-US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users.</a:t>
            </a:r>
          </a:p>
          <a:p>
            <a:pPr marL="0" indent="0"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But,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 coalition of </a:t>
            </a:r>
            <a:r>
              <a:rPr lang="en-US" dirty="0" smtClean="0">
                <a:effectLst/>
                <a:latin typeface="Consolas" panose="020B0609020204030204" pitchFamily="49" charset="0"/>
              </a:rPr>
              <a:t>K+1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users can break the scheme.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698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Session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Scheme #1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1263339" y="2124891"/>
                <a:ext cx="9239198" cy="44674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TA</a:t>
                </a:r>
              </a:p>
              <a:p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n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Users: </a:t>
                </a:r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{u</a:t>
                </a:r>
                <a:r>
                  <a:rPr lang="en-US" sz="2200" baseline="-25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, u</a:t>
                </a:r>
                <a:r>
                  <a:rPr lang="en-US" sz="2200" baseline="-25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, ...., u</a:t>
                </a:r>
                <a:r>
                  <a:rPr lang="en-US" sz="2200" baseline="-25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n</a:t>
                </a:r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v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Keys: </a:t>
                </a:r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{k</a:t>
                </a:r>
                <a:r>
                  <a:rPr lang="en-US" sz="2200" baseline="-25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2200" dirty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sz="2200" baseline="-25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sz="2200" dirty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, ...., </a:t>
                </a:r>
                <a:r>
                  <a:rPr lang="en-US" sz="22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sz="2200" baseline="-25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v</a:t>
                </a:r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</a:t>
                </a:r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v*n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binary matrix</a:t>
                </a:r>
              </a:p>
              <a:p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2200" dirty="0" err="1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22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,j</a:t>
                </a:r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-entry is 1 if and only if </a:t>
                </a:r>
                <a:r>
                  <a:rPr lang="en-US" sz="22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sz="2200" baseline="-25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assigned to </a:t>
                </a:r>
                <a:r>
                  <a:rPr lang="en-US" sz="22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u</a:t>
                </a:r>
                <a:r>
                  <a:rPr lang="en-US" sz="2200" baseline="-25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j</a:t>
                </a:r>
                <a:endParaRPr lang="en-US" sz="2200" baseline="-25000" dirty="0" smtClean="0">
                  <a:solidFill>
                    <a:schemeClr val="accent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If </a:t>
                </a:r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f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a subset of users:  </a:t>
                </a:r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keys(p)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={indices of common keys between all of </a:t>
                </a:r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p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users}</a:t>
                </a:r>
              </a:p>
              <a:p>
                <a:r>
                  <a:rPr lang="en-US" sz="22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Keys(p) ≠ Ø    =&gt;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22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2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2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2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sz="22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2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200" b="0" i="0" baseline="-2500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nary>
                  </m:oMath>
                </a14:m>
                <a:endParaRPr lang="en-US" sz="2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  <a:p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39" y="2124891"/>
                <a:ext cx="9239198" cy="4467497"/>
              </a:xfrm>
              <a:prstGeom prst="rect">
                <a:avLst/>
              </a:prstGeom>
              <a:blipFill>
                <a:blip r:embed="rId2"/>
                <a:stretch>
                  <a:fillRect l="-1121" b="-9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498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Session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Scheme #1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71411"/>
              </p:ext>
            </p:extLst>
          </p:nvPr>
        </p:nvGraphicFramePr>
        <p:xfrm>
          <a:off x="1927498" y="1459628"/>
          <a:ext cx="2178350" cy="3347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670">
                  <a:extLst>
                    <a:ext uri="{9D8B030D-6E8A-4147-A177-3AD203B41FA5}">
                      <a16:colId xmlns:a16="http://schemas.microsoft.com/office/drawing/2014/main" val="2264358055"/>
                    </a:ext>
                  </a:extLst>
                </a:gridCol>
                <a:gridCol w="435670">
                  <a:extLst>
                    <a:ext uri="{9D8B030D-6E8A-4147-A177-3AD203B41FA5}">
                      <a16:colId xmlns:a16="http://schemas.microsoft.com/office/drawing/2014/main" val="3457517420"/>
                    </a:ext>
                  </a:extLst>
                </a:gridCol>
                <a:gridCol w="435670">
                  <a:extLst>
                    <a:ext uri="{9D8B030D-6E8A-4147-A177-3AD203B41FA5}">
                      <a16:colId xmlns:a16="http://schemas.microsoft.com/office/drawing/2014/main" val="2304114862"/>
                    </a:ext>
                  </a:extLst>
                </a:gridCol>
                <a:gridCol w="435670">
                  <a:extLst>
                    <a:ext uri="{9D8B030D-6E8A-4147-A177-3AD203B41FA5}">
                      <a16:colId xmlns:a16="http://schemas.microsoft.com/office/drawing/2014/main" val="1970386598"/>
                    </a:ext>
                  </a:extLst>
                </a:gridCol>
                <a:gridCol w="435670">
                  <a:extLst>
                    <a:ext uri="{9D8B030D-6E8A-4147-A177-3AD203B41FA5}">
                      <a16:colId xmlns:a16="http://schemas.microsoft.com/office/drawing/2014/main" val="525031233"/>
                    </a:ext>
                  </a:extLst>
                </a:gridCol>
              </a:tblGrid>
              <a:tr h="4781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en-US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en-US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u</a:t>
                      </a:r>
                      <a:r>
                        <a:rPr lang="en-US" baseline="-25000" dirty="0" smtClean="0"/>
                        <a:t>3</a:t>
                      </a:r>
                      <a:endParaRPr lang="en-US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u</a:t>
                      </a:r>
                      <a:r>
                        <a:rPr lang="en-US" baseline="-25000" dirty="0" smtClean="0"/>
                        <a:t>4</a:t>
                      </a:r>
                      <a:endParaRPr lang="en-US" b="1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608753"/>
                  </a:ext>
                </a:extLst>
              </a:tr>
              <a:tr h="4781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1</a:t>
                      </a:r>
                      <a:endParaRPr lang="en-US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0</a:t>
                      </a:r>
                      <a:endParaRPr lang="en-US" sz="18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689432"/>
                  </a:ext>
                </a:extLst>
              </a:tr>
              <a:tr h="4781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2</a:t>
                      </a:r>
                      <a:endParaRPr lang="en-US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783949"/>
                  </a:ext>
                </a:extLst>
              </a:tr>
              <a:tr h="4781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3</a:t>
                      </a:r>
                      <a:endParaRPr lang="en-US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</a:t>
                      </a:r>
                      <a:endParaRPr lang="en-US" sz="18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877812"/>
                  </a:ext>
                </a:extLst>
              </a:tr>
              <a:tr h="4781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4</a:t>
                      </a:r>
                      <a:endParaRPr lang="en-US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</a:t>
                      </a:r>
                      <a:endParaRPr lang="en-US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0</a:t>
                      </a:r>
                      <a:endParaRPr lang="en-US" sz="18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54200"/>
                  </a:ext>
                </a:extLst>
              </a:tr>
              <a:tr h="4781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5</a:t>
                      </a:r>
                      <a:endParaRPr lang="en-US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0</a:t>
                      </a:r>
                      <a:endParaRPr lang="en-US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</a:t>
                      </a:r>
                      <a:endParaRPr lang="en-US" sz="18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064129"/>
                  </a:ext>
                </a:extLst>
              </a:tr>
              <a:tr h="47815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r>
                        <a:rPr lang="en-US" baseline="-25000" dirty="0" smtClean="0"/>
                        <a:t>6</a:t>
                      </a:r>
                      <a:endParaRPr lang="en-US" b="1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</a:t>
                      </a:r>
                      <a:endParaRPr lang="en-US" sz="18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/>
                        <a:t>1</a:t>
                      </a:r>
                      <a:endParaRPr lang="en-US" sz="18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638669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>
            <a:off x="2366682" y="1971614"/>
            <a:ext cx="139675" cy="283506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 flipH="1">
            <a:off x="4007224" y="1971614"/>
            <a:ext cx="98624" cy="283506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43627" y="2922489"/>
            <a:ext cx="2379149" cy="1147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keys(u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{1,2,3}</a:t>
            </a:r>
          </a:p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keys(u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1,4,5}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338593" y="3137643"/>
            <a:ext cx="2979783" cy="56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 keys(u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,u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{1}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335056" y="4928090"/>
                <a:ext cx="9754285" cy="19299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Only two 1-entry per row (secure against coalition of others)</a:t>
                </a:r>
              </a:p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Each two users have exactly one common key</a:t>
                </a:r>
              </a:p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Same as obvious scheme: a common key per two users</a:t>
                </a:r>
              </a:p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Count of keys: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18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56" y="4928090"/>
                <a:ext cx="9754285" cy="1929910"/>
              </a:xfrm>
              <a:prstGeom prst="rect">
                <a:avLst/>
              </a:prstGeom>
              <a:blipFill>
                <a:blip r:embed="rId2"/>
                <a:stretch>
                  <a:fillRect l="-813" t="-3470" b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729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Session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335056" y="1685365"/>
                <a:ext cx="9754285" cy="2566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f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as a subset of users is able to calculate </a:t>
                </a:r>
                <a:r>
                  <a:rPr lang="en-US" sz="2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sz="2000" baseline="-25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p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if and only if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Keys(p) ⊆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sz="200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baseline="-2500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t-BR" sz="20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𝑘𝑒𝑦𝑠</m:t>
                        </m:r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𝑢𝑗</m:t>
                        </m:r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Even if one user of keys(p) does not get involve in coalition, the key would not be found.</a:t>
                </a:r>
              </a:p>
              <a:p>
                <a:pPr marL="0" indent="0">
                  <a:buNone/>
                </a:pPr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56" y="1685365"/>
                <a:ext cx="9754285" cy="2566595"/>
              </a:xfrm>
              <a:prstGeom prst="rect">
                <a:avLst/>
              </a:prstGeom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4800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Session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Scheme #2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35056" y="1685365"/>
            <a:ext cx="9754285" cy="517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keys the user would be stored must be as less as possible</a:t>
            </a:r>
          </a:p>
          <a:p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of the time it is not needed to secure against coalition of the all users. </a:t>
            </a:r>
          </a:p>
          <a:p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Securing against a specific number (= less than n-2) of users is sufficient</a:t>
            </a:r>
          </a:p>
          <a:p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701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482538" y="557349"/>
            <a:ext cx="9239199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Attention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slides have been crafted using the foundation of my MSc course in Cryptography Protocols at the University of </a:t>
            </a:r>
            <a:r>
              <a:rPr lang="en-US" dirty="0" err="1" smtClean="0">
                <a:solidFill>
                  <a:schemeClr val="tx1"/>
                </a:solidFill>
              </a:rPr>
              <a:t>ISfahan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I've </a:t>
            </a:r>
            <a:r>
              <a:rPr lang="en-US" dirty="0">
                <a:solidFill>
                  <a:schemeClr val="tx1"/>
                </a:solidFill>
              </a:rPr>
              <a:t>made adjustments to the content to align with the specific objectives of this presentation.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Also, My </a:t>
            </a:r>
            <a:r>
              <a:rPr lang="en-US" dirty="0">
                <a:solidFill>
                  <a:schemeClr val="tx1"/>
                </a:solidFill>
              </a:rPr>
              <a:t>intention has been to minimize the use of mathematical concepts, which may result in some concepts being simplified or less precise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71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Process 12"/>
          <p:cNvSpPr/>
          <p:nvPr/>
        </p:nvSpPr>
        <p:spPr>
          <a:xfrm>
            <a:off x="3405054" y="1645714"/>
            <a:ext cx="1061934" cy="242119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2718168" y="1645714"/>
            <a:ext cx="678176" cy="242119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1991162" y="1645715"/>
            <a:ext cx="727005" cy="242119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Session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Scheme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0868" y="2076996"/>
                <a:ext cx="2356414" cy="1815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68" y="2076996"/>
                <a:ext cx="2356414" cy="1815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ket 5"/>
          <p:cNvSpPr/>
          <p:nvPr/>
        </p:nvSpPr>
        <p:spPr>
          <a:xfrm>
            <a:off x="1911524" y="2015160"/>
            <a:ext cx="69837" cy="205174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 flipH="1">
            <a:off x="4476788" y="2015161"/>
            <a:ext cx="98789" cy="205174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5644" y="2056740"/>
            <a:ext cx="418704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K</a:t>
            </a:r>
            <a:r>
              <a:rPr lang="en-US" sz="1700" baseline="-25000" dirty="0" smtClean="0"/>
              <a:t>1</a:t>
            </a:r>
          </a:p>
          <a:p>
            <a:r>
              <a:rPr lang="en-US" sz="1700" dirty="0" smtClean="0"/>
              <a:t>k</a:t>
            </a:r>
            <a:r>
              <a:rPr lang="en-US" sz="1700" baseline="-25000" dirty="0" smtClean="0"/>
              <a:t>2</a:t>
            </a:r>
            <a:endParaRPr lang="en-US" sz="1700" dirty="0"/>
          </a:p>
          <a:p>
            <a:r>
              <a:rPr lang="en-US" sz="1700" dirty="0" smtClean="0"/>
              <a:t>k</a:t>
            </a:r>
            <a:r>
              <a:rPr lang="en-US" sz="1700" baseline="-25000" dirty="0" smtClean="0"/>
              <a:t>3</a:t>
            </a:r>
            <a:endParaRPr lang="en-US" sz="1700" dirty="0"/>
          </a:p>
          <a:p>
            <a:r>
              <a:rPr lang="en-US" sz="1700" dirty="0" smtClean="0"/>
              <a:t>k</a:t>
            </a:r>
            <a:r>
              <a:rPr lang="en-US" sz="1700" baseline="-25000" dirty="0" smtClean="0"/>
              <a:t>4</a:t>
            </a:r>
            <a:endParaRPr lang="en-US" sz="1700" dirty="0"/>
          </a:p>
          <a:p>
            <a:r>
              <a:rPr lang="en-US" sz="1700" dirty="0" smtClean="0"/>
              <a:t>k</a:t>
            </a:r>
            <a:r>
              <a:rPr lang="en-US" sz="1700" baseline="-25000" dirty="0" smtClean="0"/>
              <a:t>5</a:t>
            </a:r>
            <a:endParaRPr lang="en-US" sz="1700" dirty="0"/>
          </a:p>
          <a:p>
            <a:r>
              <a:rPr lang="en-US" sz="1700" dirty="0" smtClean="0"/>
              <a:t>k</a:t>
            </a:r>
            <a:r>
              <a:rPr lang="en-US" sz="1700" baseline="-25000" dirty="0" smtClean="0"/>
              <a:t>6</a:t>
            </a:r>
            <a:endParaRPr lang="en-US" sz="1700" dirty="0"/>
          </a:p>
          <a:p>
            <a:r>
              <a:rPr lang="en-US" sz="1700" dirty="0" smtClean="0"/>
              <a:t>k</a:t>
            </a:r>
            <a:r>
              <a:rPr lang="en-US" sz="1700" baseline="-25000" dirty="0"/>
              <a:t>7</a:t>
            </a:r>
            <a:endParaRPr lang="en-US" sz="1700" dirty="0"/>
          </a:p>
        </p:txBody>
      </p:sp>
      <p:sp>
        <p:nvSpPr>
          <p:cNvPr id="9" name="TextBox 8"/>
          <p:cNvSpPr txBox="1"/>
          <p:nvPr/>
        </p:nvSpPr>
        <p:spPr>
          <a:xfrm>
            <a:off x="1952855" y="1632857"/>
            <a:ext cx="273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1   </a:t>
            </a:r>
            <a:r>
              <a:rPr lang="en-US" dirty="0" smtClean="0"/>
              <a:t>u</a:t>
            </a:r>
            <a:r>
              <a:rPr lang="en-US" baseline="-25000" dirty="0" smtClean="0"/>
              <a:t>2  </a:t>
            </a:r>
            <a:r>
              <a:rPr lang="en-US" dirty="0" smtClean="0"/>
              <a:t>u</a:t>
            </a:r>
            <a:r>
              <a:rPr lang="en-US" baseline="-25000" dirty="0" smtClean="0"/>
              <a:t>3  </a:t>
            </a:r>
            <a:r>
              <a:rPr lang="en-US" dirty="0" smtClean="0"/>
              <a:t>u</a:t>
            </a:r>
            <a:r>
              <a:rPr lang="en-US" baseline="-25000" dirty="0" smtClean="0"/>
              <a:t>4   </a:t>
            </a:r>
            <a:r>
              <a:rPr lang="en-US" dirty="0" smtClean="0"/>
              <a:t>u</a:t>
            </a:r>
            <a:r>
              <a:rPr lang="en-US" baseline="-25000" dirty="0" smtClean="0"/>
              <a:t>5  </a:t>
            </a:r>
            <a:r>
              <a:rPr lang="en-US" dirty="0" smtClean="0"/>
              <a:t>u</a:t>
            </a:r>
            <a:r>
              <a:rPr lang="en-US" baseline="-25000" dirty="0" smtClean="0"/>
              <a:t>6  </a:t>
            </a:r>
            <a:r>
              <a:rPr lang="en-US" dirty="0" smtClean="0"/>
              <a:t>u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35622" y="2573921"/>
            <a:ext cx="2979783" cy="56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keys(u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,u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{1,7}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Brace 14"/>
          <p:cNvSpPr/>
          <p:nvPr/>
        </p:nvSpPr>
        <p:spPr>
          <a:xfrm rot="16200000">
            <a:off x="6289611" y="2227606"/>
            <a:ext cx="170353" cy="60936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25609" y="201644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81965" y="3205430"/>
            <a:ext cx="2979783" cy="56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0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k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⊕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en-US" sz="20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335056" y="4495665"/>
                <a:ext cx="9754285" cy="17588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Each two users can create a common key secured against others</a:t>
                </a:r>
              </a:p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Number of keys (=7) s is much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Each user stores 4 keys which is less than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−1=6</m:t>
                    </m:r>
                  </m:oMath>
                </a14:m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56" y="4495665"/>
                <a:ext cx="9754285" cy="1758831"/>
              </a:xfrm>
              <a:prstGeom prst="rect">
                <a:avLst/>
              </a:prstGeom>
              <a:blipFill>
                <a:blip r:embed="rId3"/>
                <a:stretch>
                  <a:fillRect l="-813" t="-3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8154181" y="2745203"/>
            <a:ext cx="3015155" cy="93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against one, but Not against coalition of two</a:t>
            </a:r>
          </a:p>
        </p:txBody>
      </p:sp>
    </p:spTree>
    <p:extLst>
      <p:ext uri="{BB962C8B-B14F-4D97-AF65-F5344CB8AC3E}">
        <p14:creationId xmlns:p14="http://schemas.microsoft.com/office/powerpoint/2010/main" val="4091001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1" grpId="0" animBg="1"/>
      <p:bldP spid="4" grpId="0"/>
      <p:bldP spid="6" grpId="0" animBg="1"/>
      <p:bldP spid="7" grpId="0" animBg="1"/>
      <p:bldP spid="8" grpId="0"/>
      <p:bldP spid="9" grpId="0"/>
      <p:bldP spid="14" grpId="0"/>
      <p:bldP spid="15" grpId="0" animBg="1"/>
      <p:bldP spid="16" grpId="0"/>
      <p:bldP spid="17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Session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Fiat-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Naor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35056" y="1685365"/>
            <a:ext cx="9754285" cy="1030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each arbitrary subset of users, the key could be calculated and secured against coalition of up to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335055" y="2859714"/>
                <a:ext cx="9754285" cy="23980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Choose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w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in range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[1,n]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Number of keys: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sz="2000" i="1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pt-BR" sz="200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  <m:t>w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2000" i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chemeClr val="accent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Matrix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M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which each its row is a n-bit sequence with at least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effectLst/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1-bit.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55" y="2859714"/>
                <a:ext cx="9754285" cy="2398086"/>
              </a:xfrm>
              <a:prstGeom prst="rect">
                <a:avLst/>
              </a:prstGeom>
              <a:blipFill>
                <a:blip r:embed="rId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4893953" y="5285232"/>
            <a:ext cx="2947384" cy="576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Fiat-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Naor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W-KDP</a:t>
            </a:r>
          </a:p>
        </p:txBody>
      </p:sp>
    </p:spTree>
    <p:extLst>
      <p:ext uri="{BB962C8B-B14F-4D97-AF65-F5344CB8AC3E}">
        <p14:creationId xmlns:p14="http://schemas.microsoft.com/office/powerpoint/2010/main" val="57581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Session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Fiat-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Naor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1-KDP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0868" y="3805212"/>
                <a:ext cx="2523127" cy="18390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68" y="3805212"/>
                <a:ext cx="2523127" cy="18390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ket 5"/>
          <p:cNvSpPr/>
          <p:nvPr/>
        </p:nvSpPr>
        <p:spPr>
          <a:xfrm>
            <a:off x="1911524" y="3743376"/>
            <a:ext cx="69837" cy="205174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>
          <a:xfrm flipH="1">
            <a:off x="4039379" y="3744900"/>
            <a:ext cx="98789" cy="205174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05644" y="3784956"/>
            <a:ext cx="418704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K</a:t>
            </a:r>
            <a:r>
              <a:rPr lang="en-US" sz="1700" baseline="-25000" dirty="0" smtClean="0"/>
              <a:t>1</a:t>
            </a:r>
          </a:p>
          <a:p>
            <a:r>
              <a:rPr lang="en-US" sz="1700" dirty="0" smtClean="0"/>
              <a:t>k</a:t>
            </a:r>
            <a:r>
              <a:rPr lang="en-US" sz="1700" baseline="-25000" dirty="0" smtClean="0"/>
              <a:t>2</a:t>
            </a:r>
            <a:endParaRPr lang="en-US" sz="1700" dirty="0"/>
          </a:p>
          <a:p>
            <a:r>
              <a:rPr lang="en-US" sz="1700" dirty="0" smtClean="0"/>
              <a:t>k</a:t>
            </a:r>
            <a:r>
              <a:rPr lang="en-US" sz="1700" baseline="-25000" dirty="0" smtClean="0"/>
              <a:t>3</a:t>
            </a:r>
            <a:endParaRPr lang="en-US" sz="1700" dirty="0"/>
          </a:p>
          <a:p>
            <a:r>
              <a:rPr lang="en-US" sz="1700" dirty="0" smtClean="0"/>
              <a:t>k</a:t>
            </a:r>
            <a:r>
              <a:rPr lang="en-US" sz="1700" baseline="-25000" dirty="0" smtClean="0"/>
              <a:t>4</a:t>
            </a:r>
            <a:endParaRPr lang="en-US" sz="1700" dirty="0"/>
          </a:p>
          <a:p>
            <a:r>
              <a:rPr lang="en-US" sz="1700" dirty="0" smtClean="0"/>
              <a:t>k</a:t>
            </a:r>
            <a:r>
              <a:rPr lang="en-US" sz="1700" baseline="-25000" dirty="0" smtClean="0"/>
              <a:t>5</a:t>
            </a:r>
            <a:endParaRPr lang="en-US" sz="1700" dirty="0"/>
          </a:p>
          <a:p>
            <a:r>
              <a:rPr lang="en-US" sz="1700" dirty="0" smtClean="0"/>
              <a:t>k</a:t>
            </a:r>
            <a:r>
              <a:rPr lang="en-US" sz="1700" baseline="-25000" dirty="0" smtClean="0"/>
              <a:t>6</a:t>
            </a:r>
            <a:endParaRPr lang="en-US" sz="1700" dirty="0"/>
          </a:p>
          <a:p>
            <a:r>
              <a:rPr lang="en-US" sz="1700" dirty="0" smtClean="0"/>
              <a:t>k</a:t>
            </a:r>
            <a:r>
              <a:rPr lang="en-US" sz="1700" baseline="-25000" dirty="0"/>
              <a:t>7</a:t>
            </a:r>
            <a:endParaRPr lang="en-US" sz="1700" dirty="0"/>
          </a:p>
        </p:txBody>
      </p:sp>
      <p:sp>
        <p:nvSpPr>
          <p:cNvPr id="9" name="TextBox 8"/>
          <p:cNvSpPr txBox="1"/>
          <p:nvPr/>
        </p:nvSpPr>
        <p:spPr>
          <a:xfrm>
            <a:off x="1952855" y="3361073"/>
            <a:ext cx="229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 smtClean="0"/>
              <a:t>1   </a:t>
            </a:r>
            <a:r>
              <a:rPr lang="en-US" dirty="0" smtClean="0"/>
              <a:t>u</a:t>
            </a:r>
            <a:r>
              <a:rPr lang="en-US" baseline="-25000" dirty="0" smtClean="0"/>
              <a:t>2  </a:t>
            </a:r>
            <a:r>
              <a:rPr lang="en-US" dirty="0" smtClean="0"/>
              <a:t>u</a:t>
            </a:r>
            <a:r>
              <a:rPr lang="en-US" baseline="-25000" dirty="0" smtClean="0"/>
              <a:t>3  </a:t>
            </a:r>
            <a:r>
              <a:rPr lang="en-US" dirty="0" smtClean="0"/>
              <a:t>u</a:t>
            </a:r>
            <a:r>
              <a:rPr lang="en-US" baseline="-25000" dirty="0" smtClean="0"/>
              <a:t>4   </a:t>
            </a:r>
            <a:r>
              <a:rPr lang="en-US" dirty="0" smtClean="0"/>
              <a:t>u</a:t>
            </a:r>
            <a:r>
              <a:rPr lang="en-US" baseline="-25000" dirty="0" smtClean="0"/>
              <a:t>5  </a:t>
            </a:r>
            <a:r>
              <a:rPr lang="en-US" dirty="0" smtClean="0"/>
              <a:t>u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335622" y="4302137"/>
            <a:ext cx="2979783" cy="564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keys(u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,u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,u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{1,4,5,6}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ight Brace 14"/>
          <p:cNvSpPr/>
          <p:nvPr/>
        </p:nvSpPr>
        <p:spPr>
          <a:xfrm rot="16200000">
            <a:off x="6464658" y="3780776"/>
            <a:ext cx="126808" cy="91591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83386" y="378460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81965" y="4933646"/>
            <a:ext cx="2979783" cy="56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0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k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⊕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en-US" sz="2000" dirty="0"/>
              <a:t>⊕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0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/>
              <a:t>⊕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0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endParaRPr lang="en-US" sz="20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1679006" y="1660548"/>
                <a:ext cx="9754285" cy="14301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18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b="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mbria Math" panose="02040503050406030204" pitchFamily="18" charset="0"/>
                  </a:rPr>
                  <a:t> ,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18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800" b="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pt-BR" sz="180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80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w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8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8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800" b="0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06" y="1660548"/>
                <a:ext cx="9754285" cy="1430124"/>
              </a:xfrm>
              <a:prstGeom prst="rect">
                <a:avLst/>
              </a:prstGeom>
              <a:blipFill>
                <a:blip r:embed="rId3"/>
                <a:stretch>
                  <a:fillRect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7696981" y="2193911"/>
            <a:ext cx="3015155" cy="938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no other user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{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1600" dirty="0" smtClean="0"/>
              <a:t>,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600" dirty="0" smtClean="0"/>
              <a:t>,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572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/>
      <p:bldP spid="9" grpId="0"/>
      <p:bldP spid="14" grpId="0"/>
      <p:bldP spid="15" grpId="0" animBg="1"/>
      <p:bldP spid="16" grpId="0"/>
      <p:bldP spid="17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Session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Mitchel-Piper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335056" y="1609344"/>
                <a:ext cx="9754285" cy="5029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There is a key per subset with exactly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t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users which is secured against up to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w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users</a:t>
                </a:r>
              </a:p>
              <a:p>
                <a:pPr marL="0" indent="0">
                  <a:buNone/>
                </a:pPr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(X,A)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-pair: </a:t>
                </a:r>
              </a:p>
              <a:p>
                <a:pPr lvl="1"/>
                <a:r>
                  <a:rPr lang="en-US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X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a set contains </a:t>
                </a:r>
                <a:r>
                  <a:rPr lang="en-US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v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keys. </a:t>
                </a:r>
                <a:r>
                  <a:rPr lang="en-US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X:{k</a:t>
                </a:r>
                <a:r>
                  <a:rPr lang="en-US" baseline="-25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,k</a:t>
                </a:r>
                <a:r>
                  <a:rPr lang="en-US" baseline="-25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,...,k</a:t>
                </a:r>
                <a:r>
                  <a:rPr lang="en-US" baseline="-25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v</a:t>
                </a:r>
                <a:r>
                  <a:rPr lang="en-US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}</a:t>
                </a:r>
              </a:p>
              <a:p>
                <a:pPr lvl="1"/>
                <a:r>
                  <a:rPr lang="en-US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a subset of </a:t>
                </a:r>
                <a:r>
                  <a:rPr lang="en-US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X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called a block. </a:t>
                </a:r>
                <a:r>
                  <a:rPr lang="en-US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en-US" baseline="-25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the key assigned to </a:t>
                </a:r>
                <a:r>
                  <a:rPr lang="en-US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u</a:t>
                </a:r>
                <a:r>
                  <a:rPr lang="en-US" baseline="-25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specifies the column </a:t>
                </a:r>
                <a:r>
                  <a:rPr lang="en-US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of matrix </a:t>
                </a:r>
                <a:r>
                  <a:rPr lang="en-US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M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</a:t>
                </a:r>
              </a:p>
              <a:p>
                <a:pPr lvl="1"/>
                <a:endParaRPr 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X,A)</a:t>
                </a:r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is a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2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t,w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)-CFF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(Cover Free Family) if intersection of any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t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blocks must not cover union of any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w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blocks.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Matrix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M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V*N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with 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2000" dirty="0" err="1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i,j</a:t>
                </a:r>
                <a:r>
                  <a:rPr lang="en-US" sz="2000" dirty="0" smtClean="0">
                    <a:solidFill>
                      <a:schemeClr val="accent3"/>
                    </a:solidFill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-entry: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accent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accent3"/>
                                </a:solidFill>
                                <a:effectLst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solidFill>
                                  <a:schemeClr val="accent3"/>
                                </a:solidFill>
                                <a:effectLst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accent3"/>
                                </a:solidFill>
                                <a:effectLst/>
                              </a:rPr>
                              <m:t> 	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accent3"/>
                                </a:solidFill>
                                <a:effectLst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accent3"/>
                                </a:solidFill>
                                <a:effectLst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accent3"/>
                                </a:solidFill>
                                <a:effectLst/>
                              </a:rPr>
                              <m:t>ki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accent3"/>
                                </a:solidFill>
                                <a:effectLst/>
                              </a:rPr>
                              <m:t> </m:t>
                            </m:r>
                            <m:r>
                              <a:rPr lang="pt-BR" sz="2000" i="1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accent3"/>
                                </a:solidFill>
                                <a:effectLst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olidFill>
                                  <a:schemeClr val="accent3"/>
                                </a:solidFill>
                                <a:effectLst/>
                              </a:rPr>
                              <m:t>Aj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accent3"/>
                                </a:solidFill>
                                <a:effectLst/>
                              </a:rPr>
                              <m:t> 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sz="2000" b="0" i="1" smtClean="0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000" i="1">
                                <a:solidFill>
                                  <a:schemeClr val="accent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</a:t>
                </a:r>
                <a:endParaRPr 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US" sz="1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56" y="1609344"/>
                <a:ext cx="9754285" cy="5029199"/>
              </a:xfrm>
              <a:prstGeom prst="rect">
                <a:avLst/>
              </a:prstGeom>
              <a:blipFill>
                <a:blip r:embed="rId2"/>
                <a:stretch>
                  <a:fillRect l="-625" t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896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Session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Mitchel-Piper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35056" y="1609345"/>
            <a:ext cx="9754285" cy="3008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N=7 and V=7</a:t>
            </a:r>
          </a:p>
          <a:p>
            <a:pPr marL="0" indent="0">
              <a:buNone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 {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,k</a:t>
            </a:r>
            <a:r>
              <a:rPr lang="en-US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,...,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 { A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{k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,k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,k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,k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},</a:t>
            </a:r>
          </a:p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...</a:t>
            </a:r>
          </a:p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A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,k</a:t>
            </a:r>
            <a:r>
              <a:rPr lang="en-US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,k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,k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}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15585" y="3503785"/>
            <a:ext cx="1426464" cy="699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(2,1)-CFF</a:t>
            </a:r>
          </a:p>
        </p:txBody>
      </p:sp>
    </p:spTree>
    <p:extLst>
      <p:ext uri="{BB962C8B-B14F-4D97-AF65-F5344CB8AC3E}">
        <p14:creationId xmlns:p14="http://schemas.microsoft.com/office/powerpoint/2010/main" val="160706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Session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Mitchel-Piper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35056" y="1609344"/>
            <a:ext cx="9754285" cy="5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Objective: For given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finding a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t,w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)-CFF(</a:t>
            </a:r>
            <a:r>
              <a:rPr lang="en-US" sz="2000" dirty="0" err="1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v,n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minimal value of </a:t>
            </a:r>
            <a:r>
              <a:rPr lang="en-US" sz="20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v</a:t>
            </a:r>
          </a:p>
          <a:p>
            <a:pPr marL="0" indent="0"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Erdos’s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estimating </a:t>
            </a: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</a:p>
          <a:p>
            <a:pPr marL="0" indent="0">
              <a:buNone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0904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Session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Needham-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Shroeder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(1978)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31" y="2003746"/>
            <a:ext cx="1296981" cy="129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130" y="2067009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82776" y="3858795"/>
            <a:ext cx="2218024" cy="29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82775" y="3034306"/>
            <a:ext cx="2218025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93684" y="2525338"/>
            <a:ext cx="2494652" cy="101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/>
                <a:latin typeface="+mj-lt"/>
              </a:rPr>
              <a:t>Session key with Alice: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>
                <a:effectLst/>
                <a:latin typeface="+mj-lt"/>
              </a:rPr>
              <a:t>Session key with </a:t>
            </a:r>
            <a:r>
              <a:rPr lang="en-US" sz="1400" b="1" dirty="0" smtClean="0">
                <a:effectLst/>
                <a:latin typeface="+mj-lt"/>
              </a:rPr>
              <a:t>Bob: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400" b="1" baseline="-25000" dirty="0">
                <a:effectLst/>
                <a:latin typeface="Consolas" panose="020B0609020204030204" pitchFamily="49" charset="0"/>
              </a:rPr>
              <a:t>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/>
                <a:latin typeface="+mj-lt"/>
              </a:rPr>
              <a:t>Session key: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t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KB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(K|ID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165432" y="2583588"/>
            <a:ext cx="1997833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, 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, 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28" y="2219110"/>
            <a:ext cx="1139585" cy="1139585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646445" y="3374597"/>
            <a:ext cx="3035808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KA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|ID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|K|t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987543" y="4436694"/>
            <a:ext cx="2218024" cy="29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7651212" y="3952496"/>
            <a:ext cx="3035808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t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endParaRPr lang="en-US" sz="1800" b="1" dirty="0" smtClean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87543" y="5216309"/>
            <a:ext cx="2218025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8170200" y="4765591"/>
            <a:ext cx="1997833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="1" baseline="-25000" dirty="0" err="1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066791" y="5923923"/>
            <a:ext cx="2218024" cy="29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8286982" y="5453867"/>
            <a:ext cx="1997833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-25000" dirty="0">
                <a:effectLst/>
                <a:latin typeface="Consolas" panose="020B0609020204030204" pitchFamily="49" charset="0"/>
              </a:rPr>
              <a:t>3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(r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-1)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Left Brace 26"/>
          <p:cNvSpPr/>
          <p:nvPr/>
        </p:nvSpPr>
        <p:spPr>
          <a:xfrm>
            <a:off x="7424928" y="5214769"/>
            <a:ext cx="226284" cy="856847"/>
          </a:xfrm>
          <a:prstGeom prst="lef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977640" y="5445241"/>
            <a:ext cx="3447288" cy="58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Bob ensures Alice has the key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463251" y="6030393"/>
            <a:ext cx="3188612" cy="6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way key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2306208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1" grpId="0"/>
      <p:bldP spid="23" grpId="0"/>
      <p:bldP spid="26" grpId="0"/>
      <p:bldP spid="27" grpId="0" animBg="1"/>
      <p:bldP spid="28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Session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Denning-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Succo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Attack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130" y="2371816"/>
            <a:ext cx="1296981" cy="129698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7822072" y="3844521"/>
            <a:ext cx="2218024" cy="29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7485741" y="3360323"/>
            <a:ext cx="3035808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/>
                <a:latin typeface="+mj-lt"/>
              </a:rPr>
              <a:t>Old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t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endParaRPr lang="en-US" sz="1800" b="1" dirty="0" smtClean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822072" y="4624136"/>
            <a:ext cx="2218025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8004729" y="4173418"/>
            <a:ext cx="1997833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’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901320" y="5331750"/>
            <a:ext cx="2218024" cy="29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8121511" y="4861694"/>
            <a:ext cx="1997833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-25000" dirty="0">
                <a:effectLst/>
                <a:latin typeface="Consolas" panose="020B0609020204030204" pitchFamily="49" charset="0"/>
              </a:rPr>
              <a:t>3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(r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’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-1)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084320" y="1520095"/>
            <a:ext cx="3920409" cy="585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 Session Attack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57" y="2523596"/>
            <a:ext cx="1131354" cy="1131354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6033457" y="2122757"/>
            <a:ext cx="1702480" cy="471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role of Alice</a:t>
            </a:r>
          </a:p>
        </p:txBody>
      </p:sp>
    </p:spTree>
    <p:extLst>
      <p:ext uri="{BB962C8B-B14F-4D97-AF65-F5344CB8AC3E}">
        <p14:creationId xmlns:p14="http://schemas.microsoft.com/office/powerpoint/2010/main" val="319420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28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Session Key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Simplified Kerberos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(80s and 90s)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231" y="2003746"/>
            <a:ext cx="1296981" cy="129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130" y="2067009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82776" y="3858795"/>
            <a:ext cx="2218024" cy="29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82775" y="3034306"/>
            <a:ext cx="2218025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193684" y="2525338"/>
            <a:ext cx="2494652" cy="101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/>
                <a:latin typeface="+mj-lt"/>
              </a:rPr>
              <a:t>Session key with Alice: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>
                <a:effectLst/>
                <a:latin typeface="+mj-lt"/>
              </a:rPr>
              <a:t>Session key with </a:t>
            </a:r>
            <a:r>
              <a:rPr lang="en-US" sz="1400" b="1" dirty="0" smtClean="0">
                <a:effectLst/>
                <a:latin typeface="+mj-lt"/>
              </a:rPr>
              <a:t>Bob: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400" b="1" baseline="-25000" dirty="0">
                <a:effectLst/>
                <a:latin typeface="Consolas" panose="020B0609020204030204" pitchFamily="49" charset="0"/>
              </a:rPr>
              <a:t>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/>
                <a:latin typeface="+mj-lt"/>
              </a:rPr>
              <a:t>Session key: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>
                <a:effectLst/>
                <a:latin typeface="+mj-lt"/>
              </a:rPr>
              <a:t>Validity period: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L</a:t>
            </a:r>
            <a:endParaRPr lang="en-US" sz="14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165432" y="2583588"/>
            <a:ext cx="1997833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, 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, 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28" y="2219110"/>
            <a:ext cx="1139585" cy="1139585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646445" y="3374597"/>
            <a:ext cx="3035808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KA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|ID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|K|L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651212" y="3952496"/>
            <a:ext cx="3035808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="1" dirty="0" smtClean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50006" y="5083488"/>
            <a:ext cx="2218025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567750" y="3938275"/>
            <a:ext cx="3056708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t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,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ID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|time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976127" y="4387453"/>
            <a:ext cx="2218024" cy="29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8123543" y="4665746"/>
            <a:ext cx="1997833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-25000" dirty="0">
                <a:effectLst/>
                <a:latin typeface="Consolas" panose="020B0609020204030204" pitchFamily="49" charset="0"/>
              </a:rPr>
              <a:t>3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(time+1)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46444" y="3960741"/>
            <a:ext cx="3035808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>
                <a:effectLst/>
                <a:latin typeface="Consolas" panose="020B0609020204030204" pitchFamily="49" charset="0"/>
              </a:rPr>
              <a:t>t</a:t>
            </a:r>
            <a:r>
              <a:rPr lang="en-US" sz="1800" b="1" baseline="-25000" dirty="0" err="1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KA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(K|ID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|L)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187337" y="5437058"/>
            <a:ext cx="3335383" cy="6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way key confirmation</a:t>
            </a:r>
          </a:p>
        </p:txBody>
      </p:sp>
    </p:spTree>
    <p:extLst>
      <p:ext uri="{BB962C8B-B14F-4D97-AF65-F5344CB8AC3E}">
        <p14:creationId xmlns:p14="http://schemas.microsoft.com/office/powerpoint/2010/main" val="16924310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1" grpId="0"/>
      <p:bldP spid="23" grpId="0"/>
      <p:bldP spid="26" grpId="0"/>
      <p:bldP spid="25" grpId="0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Session Key Distribution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Bellare-Rogaway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(1995)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48" y="1962409"/>
            <a:ext cx="1296981" cy="129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36" y="1959049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076345" y="3116597"/>
            <a:ext cx="2218024" cy="29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076345" y="5247152"/>
            <a:ext cx="5905227" cy="16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9281673" y="2333555"/>
            <a:ext cx="2494652" cy="857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/>
                <a:latin typeface="+mj-lt"/>
              </a:rPr>
              <a:t>Session key with Alice: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>
                <a:effectLst/>
                <a:latin typeface="+mj-lt"/>
              </a:rPr>
              <a:t>Session key with </a:t>
            </a:r>
            <a:r>
              <a:rPr lang="en-US" sz="1400" b="1" dirty="0" smtClean="0">
                <a:effectLst/>
                <a:latin typeface="+mj-lt"/>
              </a:rPr>
              <a:t>Bob: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400" b="1" baseline="-25000" dirty="0">
                <a:effectLst/>
                <a:latin typeface="Consolas" panose="020B0609020204030204" pitchFamily="49" charset="0"/>
              </a:rPr>
              <a:t>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/>
                <a:latin typeface="+mj-lt"/>
              </a:rPr>
              <a:t>Session key: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277768" y="2628260"/>
            <a:ext cx="1997833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, 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, 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88" y="2116445"/>
            <a:ext cx="1139585" cy="1139585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5763548" y="3997168"/>
            <a:ext cx="3035808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="1" dirty="0" smtClean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63547" y="4454963"/>
            <a:ext cx="2218025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4702630" y="3982947"/>
            <a:ext cx="4302034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KB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(K) , MAC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ID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|ID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|r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|e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KB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(K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))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763548" y="3646955"/>
            <a:ext cx="2218024" cy="29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103876" y="5836577"/>
            <a:ext cx="2576210" cy="6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key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confirmation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680086" y="3163200"/>
            <a:ext cx="2466052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, 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810609" y="4797974"/>
            <a:ext cx="4302034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KA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(K) , MAC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ID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|ID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|r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|e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KA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(K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069824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8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Agenda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Identification and Entity </a:t>
            </a:r>
            <a:r>
              <a:rPr lang="en-US" sz="2000" dirty="0"/>
              <a:t>A</a:t>
            </a:r>
            <a:r>
              <a:rPr lang="en-US" sz="2000" dirty="0" smtClean="0"/>
              <a:t>uthentications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Zero Knowledge </a:t>
            </a:r>
            <a:r>
              <a:rPr lang="en-US" sz="2000" dirty="0"/>
              <a:t>P</a:t>
            </a:r>
            <a:r>
              <a:rPr lang="en-US" sz="2000" dirty="0" smtClean="0"/>
              <a:t>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Key Establishment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Threshold Cryptography and Secret Sharing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Types of Digital Signatures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Special Purpose Protocols (</a:t>
            </a:r>
            <a:r>
              <a:rPr lang="en-US" sz="2000" dirty="0"/>
              <a:t>like </a:t>
            </a:r>
            <a:r>
              <a:rPr lang="en-US" sz="2000" dirty="0" smtClean="0"/>
              <a:t>simultaneous contract signing, mental poker, fair exchange)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Identity Based Cryptography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Secure </a:t>
            </a:r>
            <a:r>
              <a:rPr lang="en-US" sz="2000"/>
              <a:t>Multiparty </a:t>
            </a:r>
            <a:r>
              <a:rPr lang="en-US" sz="2000" smtClean="0"/>
              <a:t>Computations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991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Key Agreement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19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Hellman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12" y="2227459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10" y="2227459"/>
            <a:ext cx="1296981" cy="129698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66351" y="261734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104004" y="2163917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66350" y="3644732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841248" y="2474763"/>
            <a:ext cx="2112264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/>
              <a:t>agreement on: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multiplicative </a:t>
            </a:r>
            <a:r>
              <a:rPr lang="en-US" sz="1600" dirty="0"/>
              <a:t>group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r>
              <a:rPr lang="en-US" sz="1600" dirty="0"/>
              <a:t> of </a:t>
            </a:r>
            <a:r>
              <a:rPr lang="en-US" sz="1600" dirty="0" smtClean="0"/>
              <a:t>order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n</a:t>
            </a:r>
            <a:r>
              <a:rPr lang="en-US" sz="1600" dirty="0" smtClean="0"/>
              <a:t>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with </a:t>
            </a:r>
            <a:r>
              <a:rPr lang="en-US" sz="1600" dirty="0"/>
              <a:t>a generator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669003" y="4771530"/>
            <a:ext cx="2260092" cy="52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000" dirty="0" err="1" smtClean="0">
                <a:effectLst/>
                <a:latin typeface="Consolas" panose="020B0609020204030204" pitchFamily="49" charset="0"/>
              </a:rPr>
              <a:t>y</a:t>
            </a:r>
            <a:r>
              <a:rPr lang="en-US" sz="2000" baseline="30000" dirty="0" err="1">
                <a:effectLst/>
                <a:latin typeface="Consolas" panose="020B0609020204030204" pitchFamily="49" charset="0"/>
              </a:rPr>
              <a:t>a</a:t>
            </a:r>
            <a:r>
              <a:rPr lang="en-US" sz="2000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2000" baseline="30000" dirty="0" err="1" smtClean="0">
                <a:effectLst/>
                <a:latin typeface="Consolas" panose="020B0609020204030204" pitchFamily="49" charset="0"/>
              </a:rPr>
              <a:t>ba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mod n</a:t>
            </a:r>
            <a:endParaRPr lang="en-US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9724721" y="2474762"/>
            <a:ext cx="2112264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/>
              <a:t>agreement on: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multiplicative group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r>
              <a:rPr lang="en-US" sz="1600" dirty="0"/>
              <a:t> of order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n</a:t>
            </a:r>
            <a:r>
              <a:rPr lang="en-US" sz="1600" dirty="0"/>
              <a:t>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with a generator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41248" y="3807912"/>
            <a:ext cx="2240280" cy="75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smtClean="0"/>
              <a:t> </a:t>
            </a:r>
            <a:r>
              <a:rPr lang="en-US" sz="1600" dirty="0"/>
              <a:t>is random from range </a:t>
            </a:r>
            <a:r>
              <a:rPr lang="en-US" sz="1800" dirty="0">
                <a:effectLst/>
                <a:latin typeface="Consolas" panose="020B0609020204030204" pitchFamily="49" charset="0"/>
              </a:rPr>
              <a:t>[1,n-1]</a:t>
            </a:r>
            <a:endParaRPr lang="en-US" sz="18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50276" y="1156998"/>
            <a:ext cx="2496428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9724721" y="3807912"/>
            <a:ext cx="2240280" cy="75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dirty="0" smtClean="0"/>
              <a:t> </a:t>
            </a:r>
            <a:r>
              <a:rPr lang="en-US" sz="1600" dirty="0"/>
              <a:t>is random from range </a:t>
            </a:r>
            <a:r>
              <a:rPr lang="en-US" sz="1800" dirty="0">
                <a:effectLst/>
                <a:latin typeface="Consolas" panose="020B0609020204030204" pitchFamily="49" charset="0"/>
              </a:rPr>
              <a:t>[1,n-1]</a:t>
            </a:r>
            <a:endParaRPr lang="en-US" sz="18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171448" y="3194451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8083821" y="4771530"/>
            <a:ext cx="2260092" cy="52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000" dirty="0" err="1" smtClean="0">
                <a:effectLst/>
                <a:latin typeface="Consolas" panose="020B0609020204030204" pitchFamily="49" charset="0"/>
              </a:rPr>
              <a:t>x</a:t>
            </a:r>
            <a:r>
              <a:rPr lang="en-US" sz="2000" baseline="30000" dirty="0" err="1">
                <a:effectLst/>
                <a:latin typeface="Consolas" panose="020B0609020204030204" pitchFamily="49" charset="0"/>
              </a:rPr>
              <a:t>b</a:t>
            </a:r>
            <a:r>
              <a:rPr lang="en-US" sz="2000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= g</a:t>
            </a:r>
            <a:r>
              <a:rPr lang="en-US" sz="2000" baseline="30000" dirty="0" smtClean="0">
                <a:effectLst/>
                <a:latin typeface="Consolas" panose="020B0609020204030204" pitchFamily="49" charset="0"/>
              </a:rPr>
              <a:t>ab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mod n</a:t>
            </a:r>
            <a:endParaRPr lang="en-US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138718" y="5723367"/>
            <a:ext cx="2311999" cy="6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Authentication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722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24" grpId="0"/>
      <p:bldP spid="26" grpId="0"/>
      <p:bldP spid="27" grpId="0"/>
      <p:bldP spid="25" grpId="0"/>
      <p:bldP spid="28" grpId="0"/>
      <p:bldP spid="29" grpId="0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Key Agreement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19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Hellman - MITM Attack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55" y="2227458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737" y="2301536"/>
            <a:ext cx="1296981" cy="129698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511124" y="261734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048777" y="2163917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11123" y="3644732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850276" y="1156998"/>
            <a:ext cx="2496428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116221" y="3194451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′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134" y="2467163"/>
            <a:ext cx="1131354" cy="113135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6935372" y="261734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6473025" y="2163917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′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935371" y="3644732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6540469" y="3194451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254779" y="4606067"/>
            <a:ext cx="1534935" cy="52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000" dirty="0" smtClean="0">
                <a:effectLst/>
                <a:latin typeface="Consolas" panose="020B0609020204030204" pitchFamily="49" charset="0"/>
              </a:rPr>
              <a:t>g</a:t>
            </a:r>
            <a:r>
              <a:rPr lang="en-US" sz="2000" baseline="30000" dirty="0" smtClean="0">
                <a:effectLst/>
                <a:latin typeface="Consolas" panose="020B0609020204030204" pitchFamily="49" charset="0"/>
              </a:rPr>
              <a:t>ab′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mod n</a:t>
            </a:r>
            <a:endParaRPr lang="en-US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7926927" y="4606066"/>
            <a:ext cx="1534935" cy="52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2000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2000" baseline="30000" dirty="0" err="1" smtClean="0">
                <a:effectLst/>
                <a:latin typeface="Consolas" panose="020B0609020204030204" pitchFamily="49" charset="0"/>
              </a:rPr>
              <a:t>ba</a:t>
            </a:r>
            <a:r>
              <a:rPr lang="en-US" sz="2000" baseline="30000" dirty="0" smtClean="0">
                <a:effectLst/>
                <a:latin typeface="Consolas" panose="020B0609020204030204" pitchFamily="49" charset="0"/>
              </a:rPr>
              <a:t>′</a:t>
            </a:r>
            <a:r>
              <a:rPr lang="en-US" sz="2000" dirty="0" smtClean="0">
                <a:effectLst/>
                <a:latin typeface="Consolas" panose="020B0609020204030204" pitchFamily="49" charset="0"/>
              </a:rPr>
              <a:t> mod n</a:t>
            </a:r>
            <a:endParaRPr lang="en-US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254779" y="5759416"/>
            <a:ext cx="6252754" cy="6241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So, we need to authenticate key agreement schemes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19713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20" grpId="0"/>
      <p:bldP spid="22" grpId="0"/>
      <p:bldP spid="23" grpId="0"/>
      <p:bldP spid="31" grpId="0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Key Agreement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19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Station By Station (STS) Scheme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12" y="2227459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10" y="2227459"/>
            <a:ext cx="1296981" cy="129698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66351" y="261734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104004" y="2163917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Cert(A) , x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66350" y="360118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841248" y="2474763"/>
            <a:ext cx="2112264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/>
              <a:t>agreement on: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multiplicative </a:t>
            </a:r>
            <a:r>
              <a:rPr lang="en-US" sz="1600" dirty="0"/>
              <a:t>group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r>
              <a:rPr lang="en-US" sz="1600" dirty="0"/>
              <a:t> of </a:t>
            </a:r>
            <a:r>
              <a:rPr lang="en-US" sz="1600" dirty="0" smtClean="0"/>
              <a:t>order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n</a:t>
            </a:r>
            <a:r>
              <a:rPr lang="en-US" sz="1600" dirty="0" smtClean="0"/>
              <a:t>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with </a:t>
            </a:r>
            <a:r>
              <a:rPr lang="en-US" sz="1600" dirty="0"/>
              <a:t>a generator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263338" y="5033831"/>
            <a:ext cx="2908109" cy="957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+mj-lt"/>
              </a:rPr>
              <a:t>Verify the sign,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dirty="0" smtClean="0">
              <a:effectLst/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err="1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aseline="30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aseline="30000" dirty="0" err="1" smtClean="0">
                <a:effectLst/>
                <a:latin typeface="Consolas" panose="020B0609020204030204" pitchFamily="49" charset="0"/>
              </a:rPr>
              <a:t>ba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mod n</a:t>
            </a: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9724721" y="2474762"/>
            <a:ext cx="2112264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/>
              <a:t>agreement on: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multiplicative group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r>
              <a:rPr lang="en-US" sz="1600" dirty="0"/>
              <a:t> of order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n</a:t>
            </a:r>
            <a:r>
              <a:rPr lang="en-US" sz="1600" dirty="0"/>
              <a:t>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with a generator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41248" y="3807912"/>
            <a:ext cx="2240280" cy="75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smtClean="0"/>
              <a:t> </a:t>
            </a:r>
            <a:r>
              <a:rPr lang="en-US" sz="1600" dirty="0"/>
              <a:t>is random from range </a:t>
            </a:r>
            <a:r>
              <a:rPr lang="en-US" sz="1800" dirty="0">
                <a:effectLst/>
                <a:latin typeface="Consolas" panose="020B0609020204030204" pitchFamily="49" charset="0"/>
              </a:rPr>
              <a:t>[1,n-1]</a:t>
            </a:r>
            <a:endParaRPr lang="en-US" sz="18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50276" y="1156998"/>
            <a:ext cx="2496428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9724721" y="3807912"/>
            <a:ext cx="2240280" cy="75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dirty="0" smtClean="0"/>
              <a:t> </a:t>
            </a:r>
            <a:r>
              <a:rPr lang="en-US" sz="1600" dirty="0"/>
              <a:t>is random from range </a:t>
            </a:r>
            <a:r>
              <a:rPr lang="en-US" sz="1800" dirty="0">
                <a:effectLst/>
                <a:latin typeface="Consolas" panose="020B0609020204030204" pitchFamily="49" charset="0"/>
              </a:rPr>
              <a:t>[1,n-1]</a:t>
            </a:r>
            <a:endParaRPr lang="en-US" sz="18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171448" y="3150908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Cert(B)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, y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8778100" y="4989766"/>
            <a:ext cx="2784476" cy="104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</a:rPr>
              <a:t>Verify </a:t>
            </a:r>
            <a:r>
              <a:rPr lang="en-US" sz="1600" dirty="0">
                <a:effectLst/>
              </a:rPr>
              <a:t>the sign,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err="1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baseline="30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= g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ab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mod n</a:t>
            </a: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104003" y="3687596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Sig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ID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|x|y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627561" y="4641253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104003" y="4208208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Sig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ID</a:t>
            </a:r>
            <a:r>
              <a:rPr lang="en-US" sz="1800" b="1" baseline="-25000" dirty="0" err="1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|x|y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1610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24" grpId="0"/>
      <p:bldP spid="26" grpId="0"/>
      <p:bldP spid="27" grpId="0"/>
      <p:bldP spid="25" grpId="0"/>
      <p:bldP spid="28" grpId="0"/>
      <p:bldP spid="29" grpId="0"/>
      <p:bldP spid="18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Key Agreement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19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MTI Scheme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12" y="2227459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10" y="2227459"/>
            <a:ext cx="1296981" cy="129698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66351" y="261734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104004" y="2163917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Cert(A) , x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m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66350" y="360118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841248" y="2474763"/>
            <a:ext cx="2112264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/>
              <a:t>agreement on: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multiplicative </a:t>
            </a:r>
            <a:r>
              <a:rPr lang="en-US" sz="1600" dirty="0"/>
              <a:t>group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r>
              <a:rPr lang="en-US" sz="1600" dirty="0"/>
              <a:t> of </a:t>
            </a:r>
            <a:r>
              <a:rPr lang="en-US" sz="1600" dirty="0" smtClean="0"/>
              <a:t>order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q</a:t>
            </a:r>
            <a:r>
              <a:rPr lang="en-US" sz="1600" dirty="0" smtClean="0"/>
              <a:t>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with </a:t>
            </a:r>
            <a:r>
              <a:rPr lang="en-US" sz="1600" dirty="0"/>
              <a:t>a generator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098490" y="6233556"/>
            <a:ext cx="3332239" cy="482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K = </a:t>
            </a:r>
            <a:r>
              <a:rPr lang="en-US" sz="1800" b="1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*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P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m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na+bm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mod n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9724721" y="2474762"/>
            <a:ext cx="2112264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/>
              <a:t>agreement on: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multiplicative group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r>
              <a:rPr lang="en-US" sz="1600" dirty="0"/>
              <a:t> of order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n</a:t>
            </a:r>
            <a:r>
              <a:rPr lang="en-US" sz="1600" dirty="0"/>
              <a:t>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with a generator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41248" y="3807911"/>
            <a:ext cx="2240280" cy="2383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Public Key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A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= </a:t>
            </a:r>
            <a:r>
              <a:rPr lang="en-US" sz="16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600" b="1" baseline="30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Private key</a:t>
            </a:r>
            <a:r>
              <a:rPr lang="en-US" sz="1800" dirty="0" smtClean="0">
                <a:effectLst/>
              </a:rPr>
              <a:t> a</a:t>
            </a:r>
            <a:r>
              <a:rPr lang="en-US" sz="1600" dirty="0" smtClean="0"/>
              <a:t> </a:t>
            </a:r>
            <a:r>
              <a:rPr lang="en-US" sz="1600" dirty="0"/>
              <a:t>is </a:t>
            </a:r>
            <a:r>
              <a:rPr lang="en-US" sz="1600" dirty="0" smtClean="0"/>
              <a:t>from </a:t>
            </a:r>
            <a:r>
              <a:rPr lang="en-US" sz="1600" dirty="0"/>
              <a:t>range </a:t>
            </a:r>
            <a:r>
              <a:rPr lang="en-US" sz="1800" dirty="0"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1,q-1</a:t>
            </a:r>
            <a:r>
              <a:rPr lang="en-US" sz="1800" dirty="0">
                <a:effectLst/>
                <a:latin typeface="Consolas" panose="020B0609020204030204" pitchFamily="49" charset="0"/>
              </a:rPr>
              <a:t>]</a:t>
            </a:r>
            <a:endParaRPr lang="en-US" sz="1800" baseline="-25000" dirty="0"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Private</a:t>
            </a:r>
            <a:r>
              <a:rPr lang="en-US" sz="1800" dirty="0" smtClean="0">
                <a:effectLst/>
                <a:latin typeface="+mj-lt"/>
              </a:rPr>
              <a:t> m</a:t>
            </a:r>
            <a:r>
              <a:rPr lang="en-US" sz="1600" dirty="0" smtClean="0"/>
              <a:t> </a:t>
            </a:r>
            <a:r>
              <a:rPr lang="en-US" sz="1600" dirty="0"/>
              <a:t>is random from range </a:t>
            </a:r>
            <a:r>
              <a:rPr lang="en-US" sz="1800" dirty="0"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1,q-1</a:t>
            </a:r>
            <a:r>
              <a:rPr lang="en-US" sz="1800" dirty="0">
                <a:effectLst/>
                <a:latin typeface="Consolas" panose="020B0609020204030204" pitchFamily="49" charset="0"/>
              </a:rPr>
              <a:t>]</a:t>
            </a:r>
            <a:endParaRPr lang="en-US" sz="18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50276" y="1156998"/>
            <a:ext cx="2496428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9724721" y="3807912"/>
            <a:ext cx="2345360" cy="27409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Public Key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B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= </a:t>
            </a:r>
            <a:r>
              <a:rPr lang="en-US" sz="16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600" b="1" baseline="30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mod p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Private key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b</a:t>
            </a:r>
            <a:r>
              <a:rPr lang="en-US" sz="1600" dirty="0" smtClean="0"/>
              <a:t> </a:t>
            </a:r>
            <a:r>
              <a:rPr lang="en-US" sz="1600" dirty="0"/>
              <a:t>is from range </a:t>
            </a:r>
            <a:r>
              <a:rPr lang="en-US" sz="1800" dirty="0"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1,q-1</a:t>
            </a:r>
            <a:r>
              <a:rPr lang="en-US" sz="1800" dirty="0">
                <a:effectLst/>
                <a:latin typeface="Consolas" panose="020B0609020204030204" pitchFamily="49" charset="0"/>
              </a:rPr>
              <a:t>]</a:t>
            </a:r>
            <a:endParaRPr lang="en-US" sz="1800" baseline="-25000" dirty="0"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Private</a:t>
            </a:r>
            <a:r>
              <a:rPr lang="en-US" sz="1800" dirty="0">
                <a:effectLst/>
              </a:rPr>
              <a:t> </a:t>
            </a:r>
            <a:r>
              <a:rPr lang="en-US" sz="1800" dirty="0" smtClean="0">
                <a:effectLst/>
              </a:rPr>
              <a:t>n</a:t>
            </a:r>
            <a:r>
              <a:rPr lang="en-US" sz="1600" dirty="0" smtClean="0"/>
              <a:t> </a:t>
            </a:r>
            <a:r>
              <a:rPr lang="en-US" sz="1600" dirty="0"/>
              <a:t>is random from range </a:t>
            </a:r>
            <a:r>
              <a:rPr lang="en-US" sz="1800" dirty="0"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1,q-1</a:t>
            </a:r>
            <a:r>
              <a:rPr lang="en-US" sz="1800" dirty="0">
                <a:effectLst/>
                <a:latin typeface="Consolas" panose="020B0609020204030204" pitchFamily="49" charset="0"/>
              </a:rPr>
              <a:t>]</a:t>
            </a:r>
            <a:endParaRPr lang="en-US" sz="18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171448" y="3150908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Cert(B)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n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621477" y="6233556"/>
            <a:ext cx="3332239" cy="482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K 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* P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n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mb+an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mod n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31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24" grpId="0"/>
      <p:bldP spid="26" grpId="0"/>
      <p:bldP spid="25" grpId="0"/>
      <p:bldP spid="28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Key Agreement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19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MTI Scheme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Burmester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 Session Key Attack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84" y="3313797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448" y="3295572"/>
            <a:ext cx="1296981" cy="129698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560834" y="4554544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2034927" y="3409869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Cert(T)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, y</a:t>
            </a:r>
            <a:r>
              <a:rPr lang="en-US" sz="1800" b="1" baseline="-2500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>
                <a:effectLst/>
                <a:latin typeface="Consolas" panose="020B0609020204030204" pitchFamily="49" charset="0"/>
              </a:rPr>
              <a:t>n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 mod p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97271" y="3824364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850276" y="1156998"/>
            <a:ext cx="2496428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098490" y="4103222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>
                <a:effectLst/>
                <a:latin typeface="Consolas" panose="020B0609020204030204" pitchFamily="49" charset="0"/>
              </a:rPr>
              <a:t>Cert(A) ,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′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m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′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p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18" y="3461199"/>
            <a:ext cx="1131354" cy="1131354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6935372" y="3740752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6473025" y="3330594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Cert(T)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, x</a:t>
            </a:r>
            <a:r>
              <a:rPr lang="en-US" sz="1800" b="1" baseline="-2500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g</a:t>
            </a:r>
            <a:r>
              <a:rPr lang="en-US" sz="1800" b="1" baseline="30000" dirty="0">
                <a:effectLst/>
                <a:latin typeface="Consolas" panose="020B0609020204030204" pitchFamily="49" charset="0"/>
              </a:rPr>
              <a:t>m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 mod 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935369" y="443742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6540469" y="3990785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>
                <a:effectLst/>
                <a:latin typeface="Consolas" panose="020B0609020204030204" pitchFamily="49" charset="0"/>
              </a:rPr>
              <a:t>Cert(B) ,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′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n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′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p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19" y="1765728"/>
            <a:ext cx="818120" cy="818120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2176097" y="2026219"/>
            <a:ext cx="1428092" cy="45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/>
              <a:t>Eavesdrops  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516" y="1723748"/>
            <a:ext cx="769863" cy="7698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76" y="1768633"/>
            <a:ext cx="741392" cy="741392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 flipV="1">
            <a:off x="4628151" y="2021121"/>
            <a:ext cx="1725991" cy="6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>
          <a:xfrm>
            <a:off x="4352131" y="1674389"/>
            <a:ext cx="2188338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200" b="1" dirty="0" smtClean="0">
                <a:effectLst/>
                <a:latin typeface="Consolas" panose="020B0609020204030204" pitchFamily="49" charset="0"/>
              </a:rPr>
              <a:t>Cert(A) , x</a:t>
            </a:r>
            <a:r>
              <a:rPr lang="en-US" sz="12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effectLst/>
                <a:latin typeface="Consolas" panose="020B0609020204030204" pitchFamily="49" charset="0"/>
              </a:rPr>
              <a:t>= g</a:t>
            </a:r>
            <a:r>
              <a:rPr lang="en-US" sz="1200" b="1" baseline="30000" dirty="0" smtClean="0">
                <a:effectLst/>
                <a:latin typeface="Consolas" panose="020B0609020204030204" pitchFamily="49" charset="0"/>
              </a:rPr>
              <a:t>m</a:t>
            </a:r>
            <a:r>
              <a:rPr lang="en-US" sz="12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2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2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624558" y="2573643"/>
            <a:ext cx="1729584" cy="310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4430699" y="2234772"/>
            <a:ext cx="2120894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200" b="1" dirty="0" smtClean="0">
                <a:effectLst/>
                <a:latin typeface="Consolas" panose="020B0609020204030204" pitchFamily="49" charset="0"/>
              </a:rPr>
              <a:t>Cert(B) </a:t>
            </a:r>
            <a:r>
              <a:rPr lang="en-US" sz="12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2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2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200" b="1" baseline="30000" dirty="0" err="1" smtClean="0">
                <a:effectLst/>
                <a:latin typeface="Consolas" panose="020B0609020204030204" pitchFamily="49" charset="0"/>
              </a:rPr>
              <a:t>n</a:t>
            </a:r>
            <a:r>
              <a:rPr lang="en-US" sz="12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2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2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9885181" y="1974158"/>
            <a:ext cx="1428092" cy="45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/>
              <a:t>K= ?  </a:t>
            </a:r>
            <a:endParaRPr lang="en-US" sz="16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408081" y="1879427"/>
            <a:ext cx="2109701" cy="458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K =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r>
              <a:rPr lang="en-US" b="1" baseline="30000" dirty="0" err="1">
                <a:solidFill>
                  <a:schemeClr val="tx1"/>
                </a:solidFill>
                <a:latin typeface="Consolas" panose="020B0609020204030204" pitchFamily="49" charset="0"/>
              </a:rPr>
              <a:t>na+bm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mod 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033546" y="4700755"/>
            <a:ext cx="2261265" cy="458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r>
              <a:rPr lang="en-US" b="1" baseline="30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na+tm</a:t>
            </a:r>
            <a:r>
              <a:rPr lang="en-US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′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mod n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623916" y="4610778"/>
            <a:ext cx="2261265" cy="458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US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r>
              <a:rPr lang="en-US" b="1" baseline="30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baseline="30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′</a:t>
            </a:r>
            <a:r>
              <a:rPr lang="en-US" b="1" baseline="30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t+bm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mod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42597" y="5798529"/>
                <a:ext cx="5403957" cy="575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1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b="1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b="1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b="1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b="1" i="0" baseline="30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na</m:t>
                          </m:r>
                          <m:r>
                            <m:rPr>
                              <m:nor/>
                            </m:rPr>
                            <a:rPr lang="en-US" b="1" i="0" baseline="30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i="0" baseline="30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tm</m:t>
                          </m:r>
                          <m:r>
                            <m:rPr>
                              <m:nor/>
                            </m:rPr>
                            <a:rPr lang="en-US" b="1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b="1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b="1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b="1" i="0" baseline="30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i="0" baseline="30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bm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b="1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b="1" i="0" baseline="30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1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b="1" baseline="30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b="1" baseline="30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b="1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na</m:t>
                      </m:r>
                      <m:r>
                        <m:rPr>
                          <m:nor/>
                        </m:rPr>
                        <a:rPr lang="en-US" b="1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1" baseline="30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bm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597" y="5798529"/>
                <a:ext cx="5403957" cy="575735"/>
              </a:xfrm>
              <a:prstGeom prst="rect">
                <a:avLst/>
              </a:prstGeom>
              <a:blipFill>
                <a:blip r:embed="rId5"/>
                <a:stretch>
                  <a:fillRect l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0007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20" grpId="0"/>
      <p:bldP spid="22" grpId="0"/>
      <p:bldP spid="25" grpId="0"/>
      <p:bldP spid="33" grpId="0"/>
      <p:bldP spid="35" grpId="0"/>
      <p:bldP spid="38" grpId="0"/>
      <p:bldP spid="39" grpId="0" animBg="1"/>
      <p:bldP spid="40" grpId="0" animBg="1"/>
      <p:bldP spid="41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Key Agreement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19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MTI Scheme –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Burmester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C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ountermeasure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12" y="2227459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10" y="2227459"/>
            <a:ext cx="1296981" cy="129698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66351" y="261734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104004" y="2163917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Cert(A) , x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m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66350" y="360118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2011404" y="4070750"/>
            <a:ext cx="3332239" cy="482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K = </a:t>
            </a:r>
            <a:r>
              <a:rPr lang="en-US" sz="1800" b="1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*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P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m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na+bm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mod n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50276" y="1156998"/>
            <a:ext cx="2496428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171448" y="3150908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Cert(B)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n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316677" y="4070750"/>
            <a:ext cx="3332239" cy="482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K 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*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P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n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mb+an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mod n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442955" y="4707177"/>
            <a:ext cx="411480" cy="722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961504" y="5573517"/>
            <a:ext cx="3785861" cy="482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K = h(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|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P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m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 = h(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na</a:t>
            </a:r>
            <a:r>
              <a:rPr lang="en-US" sz="1800" b="1" baseline="3000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|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bm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160668" y="5583286"/>
            <a:ext cx="3785861" cy="482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K =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h(</a:t>
            </a:r>
            <a:r>
              <a:rPr lang="en-US" sz="1800" b="1" dirty="0" err="1">
                <a:effectLst/>
                <a:latin typeface="Consolas" panose="020B0609020204030204" pitchFamily="49" charset="0"/>
              </a:rPr>
              <a:t>P</a:t>
            </a:r>
            <a:r>
              <a:rPr lang="en-US" sz="1800" b="1" baseline="-25000" dirty="0" err="1">
                <a:effectLst/>
                <a:latin typeface="Consolas" panose="020B0609020204030204" pitchFamily="49" charset="0"/>
              </a:rPr>
              <a:t>A</a:t>
            </a:r>
            <a:r>
              <a:rPr lang="en-US" sz="1800" b="1" baseline="30000" dirty="0" err="1">
                <a:effectLst/>
                <a:latin typeface="Consolas" panose="020B0609020204030204" pitchFamily="49" charset="0"/>
              </a:rPr>
              <a:t>n</a:t>
            </a:r>
            <a:r>
              <a:rPr lang="en-US" sz="1800" b="1" baseline="3000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|</a:t>
            </a:r>
            <a:r>
              <a:rPr lang="en-US" sz="1800" b="1" baseline="3000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effectLst/>
                <a:latin typeface="Consolas" panose="020B0609020204030204" pitchFamily="49" charset="0"/>
              </a:rPr>
              <a:t>x</a:t>
            </a:r>
            <a:r>
              <a:rPr lang="en-US" sz="1800" b="1" baseline="30000" dirty="0" err="1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 = h(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an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|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mb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8746622" y="4707177"/>
            <a:ext cx="411480" cy="722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orizontal Scroll 4"/>
          <p:cNvSpPr/>
          <p:nvPr/>
        </p:nvSpPr>
        <p:spPr>
          <a:xfrm>
            <a:off x="1341719" y="1262744"/>
            <a:ext cx="1753633" cy="102167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 </a:t>
            </a:r>
            <a:r>
              <a:rPr lang="en-US" dirty="0"/>
              <a:t>the </a:t>
            </a:r>
            <a:r>
              <a:rPr lang="en-US" dirty="0" smtClean="0"/>
              <a:t>symmetry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037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8" grpId="0"/>
      <p:bldP spid="20" grpId="0"/>
      <p:bldP spid="18" grpId="0" animBg="1"/>
      <p:bldP spid="19" grpId="0"/>
      <p:bldP spid="21" grpId="0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99677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Certifying Sign –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Givault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47" y="2368893"/>
            <a:ext cx="1296981" cy="129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775" y="2567495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237716" y="2963545"/>
            <a:ext cx="2218024" cy="29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3091968" y="2544166"/>
            <a:ext cx="2363772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n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51" y="2653545"/>
            <a:ext cx="1139585" cy="113958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6741698" y="2953277"/>
            <a:ext cx="2218025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944911" y="840421"/>
            <a:ext cx="2590763" cy="970567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No need to certification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The Public key and ID </a:t>
            </a:r>
            <a:r>
              <a:rPr lang="en-US" sz="1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authenticates 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each other implicitly.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051524" y="1589771"/>
            <a:ext cx="2651027" cy="115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n = 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pq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Public key </a:t>
            </a:r>
            <a:r>
              <a:rPr lang="en-US" sz="1600" dirty="0">
                <a:effectLst/>
                <a:latin typeface="Consolas" panose="020B0609020204030204" pitchFamily="49" charset="0"/>
              </a:rPr>
              <a:t>e</a:t>
            </a:r>
            <a:endParaRPr lang="en-US" sz="1600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Private key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d=e</a:t>
            </a:r>
            <a:r>
              <a:rPr lang="en-US" sz="1600" baseline="30000" dirty="0" smtClean="0">
                <a:effectLst/>
                <a:latin typeface="Consolas" panose="020B0609020204030204" pitchFamily="49" charset="0"/>
              </a:rPr>
              <a:t>-1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 mod </a:t>
            </a:r>
            <a:r>
              <a:rPr lang="el-GR" sz="1600" i="1" dirty="0" smtClean="0">
                <a:effectLst/>
                <a:latin typeface="Consolas" panose="020B0609020204030204" pitchFamily="49" charset="0"/>
              </a:rPr>
              <a:t>ϕ</a:t>
            </a:r>
            <a:r>
              <a:rPr lang="el-GR" sz="160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600" i="1" dirty="0">
                <a:effectLst/>
                <a:latin typeface="Consolas" panose="020B0609020204030204" pitchFamily="49" charset="0"/>
              </a:rPr>
              <a:t>n</a:t>
            </a:r>
            <a:r>
              <a:rPr lang="en-US" sz="160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263337" y="676508"/>
            <a:ext cx="2528910" cy="1298391"/>
          </a:xfrm>
          <a:prstGeom prst="roundRect">
            <a:avLst/>
          </a:prstGeom>
          <a:solidFill>
            <a:srgbClr val="B2B20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l-GR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ϕ</a:t>
            </a:r>
            <a:r>
              <a:rPr lang="el-GR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is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the number of positive integers less than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 </a:t>
            </a: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that are coprime to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n.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l-GR" sz="14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ϕ</a:t>
            </a:r>
            <a:r>
              <a:rPr lang="el-G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= 4 (1,3,7,9)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For prime p, </a:t>
            </a:r>
            <a:r>
              <a:rPr lang="el-GR" sz="1400" i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ϕ</a:t>
            </a:r>
            <a:r>
              <a:rPr lang="el-GR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 = p-1 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24873" y="2504178"/>
            <a:ext cx="1725883" cy="91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a</a:t>
            </a:r>
            <a:endParaRPr lang="en-US" sz="16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 ID</a:t>
            </a:r>
            <a:r>
              <a:rPr lang="en-US" sz="1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Certifying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P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A</a:t>
            </a:r>
            <a:endParaRPr lang="en-US" sz="1600" b="1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159623" y="2504176"/>
            <a:ext cx="1725883" cy="91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b</a:t>
            </a:r>
            <a:endParaRPr lang="en-US" sz="16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 ID</a:t>
            </a:r>
            <a:r>
              <a:rPr lang="en-US" sz="1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1400" b="1" baseline="-2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Certifying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P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B</a:t>
            </a:r>
            <a:endParaRPr lang="en-US" sz="1600" b="1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6732510" y="2548503"/>
            <a:ext cx="2363772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n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240588" y="3673071"/>
            <a:ext cx="2218025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3183655" y="3285083"/>
            <a:ext cx="2363772" cy="449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(A - 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d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n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810660" y="3657464"/>
            <a:ext cx="2218024" cy="29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6702551" y="3273542"/>
            <a:ext cx="2363772" cy="449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(B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-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d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n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17932" y="3719361"/>
            <a:ext cx="2363772" cy="449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A 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P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+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n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9534265" y="3883468"/>
            <a:ext cx="2363772" cy="449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B 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P</a:t>
            </a:r>
            <a:r>
              <a:rPr lang="en-US" sz="1800" b="1" baseline="-25000" dirty="0" err="1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+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ID</a:t>
            </a:r>
            <a:r>
              <a:rPr lang="en-US" sz="1800" b="1" baseline="-25000" dirty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n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907" y="4168539"/>
            <a:ext cx="1296981" cy="12969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742" y="4106642"/>
            <a:ext cx="1296981" cy="1296981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V="1">
            <a:off x="4978974" y="4691468"/>
            <a:ext cx="2218024" cy="297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4297387" y="4272089"/>
            <a:ext cx="3440266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 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, P</a:t>
            </a:r>
            <a:r>
              <a:rPr lang="en-US" sz="1800" b="1" baseline="-25000" dirty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,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x</a:t>
            </a:r>
            <a:r>
              <a:rPr lang="en-US" sz="1800" b="1" baseline="-2500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u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978974" y="5319638"/>
            <a:ext cx="2218025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4459440" y="4908905"/>
            <a:ext cx="3257092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ID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, y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v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n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500775" y="4706367"/>
            <a:ext cx="1222070" cy="42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u</a:t>
            </a:r>
            <a:endParaRPr lang="en-US" sz="16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8918355" y="4629571"/>
            <a:ext cx="1222070" cy="427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v</a:t>
            </a:r>
            <a:endParaRPr lang="en-US" sz="16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2083147" y="5881011"/>
            <a:ext cx="2854341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="1" baseline="30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399033" y="5899798"/>
            <a:ext cx="3579942" cy="458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K =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r>
              <a:rPr lang="en-US" b="1" baseline="30000" dirty="0" err="1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* (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r>
              <a:rPr lang="en-US" b="1" baseline="30000" dirty="0" err="1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r>
              <a:rPr lang="en-US" b="1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ID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r>
              <a:rPr lang="en-US" b="1" baseline="30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va+bu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196999" y="5871685"/>
            <a:ext cx="3602066" cy="4585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K =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b="1" baseline="30000" dirty="0" err="1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* (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b="1" baseline="30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e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ID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v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r>
              <a:rPr lang="en-US" b="1" baseline="30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ub+av</a:t>
            </a:r>
            <a:endParaRPr lang="en-US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06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8" grpId="0"/>
      <p:bldP spid="19" grpId="0" animBg="1"/>
      <p:bldP spid="25" grpId="0"/>
      <p:bldP spid="26" grpId="0"/>
      <p:bldP spid="28" grpId="0"/>
      <p:bldP spid="30" grpId="0"/>
      <p:bldP spid="32" grpId="0"/>
      <p:bldP spid="34" grpId="0"/>
      <p:bldP spid="35" grpId="0"/>
      <p:bldP spid="39" grpId="0"/>
      <p:bldP spid="41" grpId="0"/>
      <p:bldP spid="42" grpId="0"/>
      <p:bldP spid="43" grpId="0"/>
      <p:bldP spid="46" grpId="0" animBg="1"/>
      <p:bldP spid="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Agreement -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burmester-desmedt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(1994)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050734" y="4285053"/>
            <a:ext cx="592183" cy="5573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156863" y="4842400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 smtClean="0"/>
              <a:t>i+1</a:t>
            </a:r>
            <a:endParaRPr lang="en-US" sz="1400" baseline="-25000" dirty="0"/>
          </a:p>
        </p:txBody>
      </p:sp>
      <p:sp>
        <p:nvSpPr>
          <p:cNvPr id="26" name="Rounded Rectangle 25"/>
          <p:cNvSpPr/>
          <p:nvPr/>
        </p:nvSpPr>
        <p:spPr>
          <a:xfrm>
            <a:off x="4418017" y="4994800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 smtClean="0"/>
              <a:t>i-1</a:t>
            </a:r>
            <a:endParaRPr lang="en-US" sz="1400" baseline="-25000" dirty="0"/>
          </a:p>
        </p:txBody>
      </p:sp>
      <p:sp>
        <p:nvSpPr>
          <p:cNvPr id="29" name="Rounded Rectangle 28"/>
          <p:cNvSpPr/>
          <p:nvPr/>
        </p:nvSpPr>
        <p:spPr>
          <a:xfrm>
            <a:off x="5737365" y="3857024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u</a:t>
            </a:r>
            <a:r>
              <a:rPr lang="en-US" sz="1400" baseline="-25000" dirty="0" err="1" smtClean="0"/>
              <a:t>i</a:t>
            </a:r>
            <a:endParaRPr lang="en-US" sz="1400" baseline="-25000" dirty="0"/>
          </a:p>
        </p:txBody>
      </p:sp>
      <p:sp>
        <p:nvSpPr>
          <p:cNvPr id="30" name="Rounded Rectangle 29"/>
          <p:cNvSpPr/>
          <p:nvPr/>
        </p:nvSpPr>
        <p:spPr>
          <a:xfrm>
            <a:off x="5050734" y="6324594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6745897" y="6324594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/>
          </a:p>
        </p:txBody>
      </p:sp>
      <p:cxnSp>
        <p:nvCxnSpPr>
          <p:cNvPr id="34" name="Straight Connector 33"/>
          <p:cNvCxnSpPr/>
          <p:nvPr/>
        </p:nvCxnSpPr>
        <p:spPr>
          <a:xfrm flipH="1" flipV="1">
            <a:off x="4868091" y="5443293"/>
            <a:ext cx="401981" cy="7489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005769" y="5299600"/>
            <a:ext cx="332311" cy="89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788944" y="6476994"/>
            <a:ext cx="768610" cy="118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496594" y="4285053"/>
            <a:ext cx="545394" cy="4789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5390435" y="2871005"/>
            <a:ext cx="1991904" cy="606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 </a:t>
            </a:r>
            <a:r>
              <a:rPr lang="en-US" sz="1600" b="1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600" b="1" baseline="-25000" dirty="0" err="1" smtClean="0">
                <a:effectLst/>
                <a:latin typeface="Consolas" panose="020B0609020204030204" pitchFamily="49" charset="0"/>
              </a:rPr>
              <a:t>i</a:t>
            </a:r>
            <a:endParaRPr lang="en-US" sz="1600" b="1" baseline="-250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i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400" b="1" baseline="30000" dirty="0" err="1" smtClean="0">
                <a:effectLst/>
                <a:latin typeface="Consolas" panose="020B0609020204030204" pitchFamily="49" charset="0"/>
              </a:rPr>
              <a:t>ai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 mod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2637924" y="4619843"/>
            <a:ext cx="1768826" cy="62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i-1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i-1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= g</a:t>
            </a:r>
            <a:r>
              <a:rPr lang="en-US" sz="1400" b="1" baseline="30000" dirty="0" smtClean="0">
                <a:effectLst/>
                <a:latin typeface="Consolas" panose="020B0609020204030204" pitchFamily="49" charset="0"/>
              </a:rPr>
              <a:t>ai-1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 mod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7937667" y="4632931"/>
            <a:ext cx="2199777" cy="723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i+1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i+1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= g</a:t>
            </a:r>
            <a:r>
              <a:rPr lang="en-US" sz="1400" b="1" baseline="30000" dirty="0" smtClean="0">
                <a:effectLst/>
                <a:latin typeface="Consolas" panose="020B0609020204030204" pitchFamily="49" charset="0"/>
              </a:rPr>
              <a:t>ai+1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 mod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2637924" y="5228629"/>
            <a:ext cx="1086732" cy="4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i-2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, b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5410307" y="3464489"/>
            <a:ext cx="1086732" cy="4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i-1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, b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i+1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7950823" y="5314840"/>
            <a:ext cx="1086732" cy="4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i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, b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i+2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dirty="0" smtClean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5390435" y="2388110"/>
                <a:ext cx="1991904" cy="618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dirty="0">
                        <a:effectLst/>
                        <a:latin typeface="Consolas" panose="020B0609020204030204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sz="1400" b="1" baseline="-25000" dirty="0">
                        <a:effectLst/>
                        <a:latin typeface="Consolas" panose="020B0609020204030204" pitchFamily="49" charset="0"/>
                      </a:rPr>
                      <m:t>i</m:t>
                    </m:r>
                    <m:r>
                      <a:rPr lang="en-US" sz="1400" b="1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effectLst/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400" b="1" baseline="-25000" dirty="0">
                                <a:effectLst/>
                                <a:latin typeface="Consolas" panose="020B0609020204030204" pitchFamily="49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1400" b="1" baseline="-25000" dirty="0">
                                <a:effectLst/>
                                <a:latin typeface="Consolas" panose="020B0609020204030204" pitchFamily="49" charset="0"/>
                              </a:rPr>
                              <m:t>+1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dirty="0">
                                <a:effectLst/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400" b="1" baseline="-25000" dirty="0">
                                <a:effectLst/>
                                <a:latin typeface="Consolas" panose="020B0609020204030204" pitchFamily="49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1400" b="1" i="0" baseline="-25000" dirty="0" smtClean="0">
                                <a:effectLst/>
                                <a:latin typeface="Consolas" panose="020B0609020204030204" pitchFamily="49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1400" b="1" baseline="-25000" dirty="0">
                                <a:effectLst/>
                                <a:latin typeface="Consolas" panose="020B0609020204030204" pitchFamily="49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b="1" baseline="30000" dirty="0" smtClean="0">
                    <a:effectLst/>
                    <a:latin typeface="Consolas" panose="020B0609020204030204" pitchFamily="49" charset="0"/>
                  </a:rPr>
                  <a:t>^</a:t>
                </a:r>
                <a:r>
                  <a:rPr lang="en-US" sz="1400" b="1" dirty="0" err="1" smtClean="0"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en-US" sz="1400" b="1" baseline="-25000" dirty="0" err="1" smtClean="0">
                    <a:effectLst/>
                    <a:latin typeface="Consolas" panose="020B0609020204030204" pitchFamily="49" charset="0"/>
                  </a:rPr>
                  <a:t>i</a:t>
                </a:r>
                <a:endParaRPr lang="en-US" sz="1400" b="1" baseline="-25000" dirty="0" smtClean="0"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400" b="1" baseline="-25000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435" y="2388110"/>
                <a:ext cx="1991904" cy="61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/>
              <p:cNvSpPr txBox="1">
                <a:spLocks/>
              </p:cNvSpPr>
              <p:nvPr/>
            </p:nvSpPr>
            <p:spPr>
              <a:xfrm>
                <a:off x="987552" y="4625337"/>
                <a:ext cx="1639105" cy="618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dirty="0">
                        <a:effectLst/>
                        <a:latin typeface="Consolas" panose="020B0609020204030204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sz="1400" b="1" baseline="-25000" dirty="0">
                        <a:effectLst/>
                        <a:latin typeface="Consolas" panose="020B0609020204030204" pitchFamily="49" charset="0"/>
                      </a:rPr>
                      <m:t>i</m:t>
                    </m:r>
                    <m:r>
                      <m:rPr>
                        <m:nor/>
                      </m:rPr>
                      <a:rPr lang="en-US" sz="1400" b="1" i="0" baseline="-25000" dirty="0" smtClean="0">
                        <a:effectLst/>
                        <a:latin typeface="Consolas" panose="020B0609020204030204" pitchFamily="49" charset="0"/>
                      </a:rPr>
                      <m:t>−1</m:t>
                    </m:r>
                    <m:r>
                      <a:rPr lang="en-US" sz="1400" b="1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effectLst/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400" b="1" baseline="-25000" dirty="0">
                                <a:effectLst/>
                                <a:latin typeface="Consolas" panose="020B0609020204030204" pitchFamily="49" charset="0"/>
                              </a:rPr>
                              <m:t>i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dirty="0">
                                <a:effectLst/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400" b="1" baseline="-25000" dirty="0">
                                <a:effectLst/>
                                <a:latin typeface="Consolas" panose="020B0609020204030204" pitchFamily="49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1400" b="1" i="0" baseline="-25000" dirty="0" smtClean="0">
                                <a:effectLst/>
                                <a:latin typeface="Consolas" panose="020B0609020204030204" pitchFamily="49" charset="0"/>
                              </a:rPr>
                              <m:t>−2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b="1" baseline="30000" dirty="0" smtClean="0">
                    <a:effectLst/>
                    <a:latin typeface="Consolas" panose="020B0609020204030204" pitchFamily="49" charset="0"/>
                  </a:rPr>
                  <a:t>^</a:t>
                </a:r>
                <a:r>
                  <a:rPr lang="en-US" sz="1400" b="1" dirty="0" smtClean="0"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en-US" sz="1400" b="1" baseline="-25000" dirty="0" smtClean="0">
                    <a:effectLst/>
                    <a:latin typeface="Consolas" panose="020B0609020204030204" pitchFamily="49" charset="0"/>
                  </a:rPr>
                  <a:t>i-1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400" b="1" baseline="-25000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4625337"/>
                <a:ext cx="1639105" cy="618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/>
              <p:cNvSpPr txBox="1">
                <a:spLocks/>
              </p:cNvSpPr>
              <p:nvPr/>
            </p:nvSpPr>
            <p:spPr>
              <a:xfrm>
                <a:off x="9724430" y="4615514"/>
                <a:ext cx="1851873" cy="618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dirty="0" smtClean="0">
                        <a:effectLst/>
                        <a:latin typeface="Consolas" panose="020B0609020204030204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sz="1400" b="1" baseline="-25000" dirty="0" smtClean="0">
                        <a:effectLst/>
                        <a:latin typeface="Consolas" panose="020B0609020204030204" pitchFamily="49" charset="0"/>
                      </a:rPr>
                      <m:t>i</m:t>
                    </m:r>
                    <m:r>
                      <m:rPr>
                        <m:nor/>
                      </m:rPr>
                      <a:rPr lang="en-US" sz="1400" b="1" i="0" baseline="-25000" dirty="0" smtClean="0">
                        <a:effectLst/>
                        <a:latin typeface="Consolas" panose="020B0609020204030204" pitchFamily="49" charset="0"/>
                      </a:rPr>
                      <m:t>+1</m:t>
                    </m:r>
                    <m:r>
                      <a:rPr lang="en-US" sz="1400" b="1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effectLst/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400" b="1" baseline="-25000" dirty="0">
                                <a:effectLst/>
                                <a:latin typeface="Consolas" panose="020B0609020204030204" pitchFamily="49" charset="0"/>
                              </a:rPr>
                              <m:t>i</m:t>
                            </m:r>
                            <m:r>
                              <a:rPr lang="en-US" sz="1400" b="1" i="1" baseline="-25000" dirty="0" smtClean="0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1" i="1" baseline="-25000" dirty="0" smtClean="0"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dirty="0">
                                <a:effectLst/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400" b="1" baseline="-25000" dirty="0">
                                <a:effectLst/>
                                <a:latin typeface="Consolas" panose="020B0609020204030204" pitchFamily="49" charset="0"/>
                              </a:rPr>
                              <m:t>i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400" b="1" baseline="30000" dirty="0" smtClean="0">
                    <a:effectLst/>
                    <a:latin typeface="Consolas" panose="020B0609020204030204" pitchFamily="49" charset="0"/>
                  </a:rPr>
                  <a:t>^</a:t>
                </a:r>
                <a:r>
                  <a:rPr lang="en-US" sz="1400" b="1" dirty="0" smtClean="0"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en-US" sz="1400" b="1" baseline="-25000" dirty="0" smtClean="0">
                    <a:effectLst/>
                    <a:latin typeface="Consolas" panose="020B0609020204030204" pitchFamily="49" charset="0"/>
                  </a:rPr>
                  <a:t>i+1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400" b="1" baseline="-25000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430" y="4615514"/>
                <a:ext cx="1851873" cy="618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ontent Placeholder 2"/>
          <p:cNvSpPr txBox="1">
            <a:spLocks/>
          </p:cNvSpPr>
          <p:nvPr/>
        </p:nvSpPr>
        <p:spPr>
          <a:xfrm>
            <a:off x="9761452" y="5123578"/>
            <a:ext cx="1851873" cy="61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9798474" y="5179031"/>
            <a:ext cx="1851873" cy="4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>
                <a:effectLst/>
                <a:latin typeface="Consolas" panose="020B0609020204030204" pitchFamily="49" charset="0"/>
              </a:rPr>
              <a:t>x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x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2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...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</a:rPr>
              <a:t>x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m</a:t>
            </a: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3125847" y="6320674"/>
            <a:ext cx="1851873" cy="4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>
                <a:effectLst/>
                <a:latin typeface="Consolas" panose="020B0609020204030204" pitchFamily="49" charset="0"/>
              </a:rPr>
              <a:t>x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x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2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...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</a:rPr>
              <a:t>x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m</a:t>
            </a: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797405" y="5187762"/>
            <a:ext cx="1851873" cy="4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>
                <a:effectLst/>
                <a:latin typeface="Consolas" panose="020B0609020204030204" pitchFamily="49" charset="0"/>
              </a:rPr>
              <a:t>x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x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2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...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</a:rPr>
              <a:t>x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m</a:t>
            </a: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7443809" y="6282816"/>
            <a:ext cx="1851873" cy="4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>
                <a:effectLst/>
                <a:latin typeface="Consolas" panose="020B0609020204030204" pitchFamily="49" charset="0"/>
              </a:rPr>
              <a:t>x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x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2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...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</a:rPr>
              <a:t>x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m</a:t>
            </a: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5365734" y="2018047"/>
            <a:ext cx="1851873" cy="4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>
                <a:effectLst/>
                <a:latin typeface="Consolas" panose="020B0609020204030204" pitchFamily="49" charset="0"/>
              </a:rPr>
              <a:t>x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x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2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...</a:t>
            </a:r>
            <a:r>
              <a:rPr lang="en-US" sz="14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</a:rPr>
              <a:t>x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m</a:t>
            </a: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338080" y="2197184"/>
            <a:ext cx="4677135" cy="10397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 = (b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i-1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m*</a:t>
            </a:r>
            <a:r>
              <a:rPr lang="en-US" b="1" baseline="30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ai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(x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m-1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(x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i+1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m-2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 (x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i-2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defRPr/>
            </a:pP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g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84009" y="5228629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 users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/>
              <p:cNvSpPr/>
              <p:nvPr/>
            </p:nvSpPr>
            <p:spPr>
              <a:xfrm>
                <a:off x="7766747" y="2677035"/>
                <a:ext cx="1085680" cy="46492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t"/>
              <a:lstStyle/>
              <a:p>
                <a:pPr>
                  <a:defRPr/>
                </a:pPr>
                <a:r>
                  <a:rPr lang="pt-BR" sz="1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baseline="-2500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baseline="-2500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747" y="2677035"/>
                <a:ext cx="1085680" cy="464927"/>
              </a:xfrm>
              <a:prstGeom prst="roundRect">
                <a:avLst/>
              </a:prstGeom>
              <a:blipFill>
                <a:blip r:embed="rId5"/>
                <a:stretch>
                  <a:fillRect l="-14045" t="-63158" b="-84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14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9" grpId="0" animBg="1"/>
      <p:bldP spid="30" grpId="0" animBg="1"/>
      <p:bldP spid="31" grpId="0" animBg="1"/>
      <p:bldP spid="45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63" grpId="0" animBg="1"/>
      <p:bldP spid="65" grpId="0"/>
      <p:bldP spid="6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Agreement -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burmester-desmedt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(1994)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12" y="1639021"/>
            <a:ext cx="4607052" cy="47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15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Agreement -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burmester-desmedt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(1994)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984990" y="5044005"/>
            <a:ext cx="277183" cy="6825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253999" y="5921392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/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69246" y="5921392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/>
              <a:t>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356621" y="4615976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5073213" y="5027501"/>
            <a:ext cx="414384" cy="7262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4067806" y="3508561"/>
            <a:ext cx="1991904" cy="6065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baseline="-25000" dirty="0">
                <a:effectLst/>
                <a:latin typeface="Consolas" panose="020B0609020204030204" pitchFamily="49" charset="0"/>
              </a:rPr>
              <a:t>2</a:t>
            </a:r>
            <a:endParaRPr lang="en-US" sz="1800" b="1" baseline="-250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2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= g</a:t>
            </a:r>
            <a:r>
              <a:rPr lang="en-US" sz="1600" b="1" baseline="30000" dirty="0" smtClean="0">
                <a:effectLst/>
                <a:latin typeface="Consolas" panose="020B0609020204030204" pitchFamily="49" charset="0"/>
              </a:rPr>
              <a:t>a2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 mod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1839164" y="5441905"/>
            <a:ext cx="1768826" cy="673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baseline="-25000" dirty="0">
                <a:effectLst/>
                <a:latin typeface="Consolas" panose="020B0609020204030204" pitchFamily="49" charset="0"/>
              </a:rPr>
              <a:t>1</a:t>
            </a:r>
            <a:endParaRPr lang="en-US" sz="1800" b="1" baseline="-250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1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= g</a:t>
            </a:r>
            <a:r>
              <a:rPr lang="en-US" sz="1600" b="1" baseline="30000" dirty="0" smtClean="0">
                <a:effectLst/>
                <a:latin typeface="Consolas" panose="020B0609020204030204" pitchFamily="49" charset="0"/>
              </a:rPr>
              <a:t>a1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 mod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6112613" y="5323304"/>
            <a:ext cx="2199777" cy="723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baseline="-25000" dirty="0">
                <a:effectLst/>
                <a:latin typeface="Consolas" panose="020B0609020204030204" pitchFamily="49" charset="0"/>
              </a:rPr>
              <a:t>3</a:t>
            </a:r>
            <a:endParaRPr lang="en-US" sz="1800" b="1" baseline="-250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3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= g</a:t>
            </a:r>
            <a:r>
              <a:rPr lang="en-US" sz="1600" b="1" baseline="30000" dirty="0" smtClean="0">
                <a:effectLst/>
                <a:latin typeface="Consolas" panose="020B0609020204030204" pitchFamily="49" charset="0"/>
              </a:rPr>
              <a:t>a3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 mod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1257180" y="5987581"/>
            <a:ext cx="1086732" cy="4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4096474" y="4131977"/>
            <a:ext cx="1086732" cy="4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1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, b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3</a:t>
            </a:r>
            <a:endParaRPr lang="en-US" sz="1600" b="1" baseline="-250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6137922" y="5963019"/>
            <a:ext cx="1086732" cy="4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1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, b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2</a:t>
            </a:r>
            <a:endParaRPr lang="en-US" sz="1600" b="1" baseline="-250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 smtClean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/>
              <p:cNvSpPr txBox="1">
                <a:spLocks/>
              </p:cNvSpPr>
              <p:nvPr/>
            </p:nvSpPr>
            <p:spPr>
              <a:xfrm>
                <a:off x="4029563" y="2958604"/>
                <a:ext cx="1991904" cy="618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>
                        <a:effectLst/>
                        <a:latin typeface="Consolas" panose="020B0609020204030204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b="1" i="0" baseline="-25000" dirty="0" smtClean="0">
                        <a:effectLst/>
                        <a:latin typeface="Consolas" panose="020B0609020204030204" pitchFamily="49" charset="0"/>
                      </a:rPr>
                      <m:t>2</m:t>
                    </m:r>
                    <m:r>
                      <a:rPr lang="en-US" sz="1600" b="1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 dirty="0">
                                <a:effectLst/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="1" i="1" baseline="-25000" dirty="0" smtClean="0">
                                <a:effectLst/>
                                <a:latin typeface="Consolas" panose="020B0609020204030204" pitchFamily="49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600" b="1" dirty="0">
                                <a:effectLst/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="1" i="1" baseline="-25000" dirty="0" smtClean="0">
                                <a:effectLst/>
                                <a:latin typeface="Consolas" panose="020B0609020204030204" pitchFamily="49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baseline="30000" dirty="0" smtClean="0">
                    <a:effectLst/>
                    <a:latin typeface="Consolas" panose="020B0609020204030204" pitchFamily="49" charset="0"/>
                  </a:rPr>
                  <a:t>^</a:t>
                </a:r>
                <a:r>
                  <a:rPr lang="en-US" sz="1600" b="1" dirty="0" smtClean="0"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en-US" sz="1600" b="1" baseline="-25000" dirty="0" smtClean="0">
                    <a:effectLst/>
                    <a:latin typeface="Consolas" panose="020B0609020204030204" pitchFamily="49" charset="0"/>
                  </a:rPr>
                  <a:t>2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b="1" baseline="-25000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3" y="2958604"/>
                <a:ext cx="1991904" cy="61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/>
              <p:cNvSpPr txBox="1">
                <a:spLocks/>
              </p:cNvSpPr>
              <p:nvPr/>
            </p:nvSpPr>
            <p:spPr>
              <a:xfrm>
                <a:off x="317207" y="5441904"/>
                <a:ext cx="1639105" cy="618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>
                        <a:effectLst/>
                        <a:latin typeface="Consolas" panose="020B0609020204030204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b="1" i="0" baseline="-25000" dirty="0" smtClean="0">
                        <a:effectLst/>
                        <a:latin typeface="Consolas" panose="020B0609020204030204" pitchFamily="49" charset="0"/>
                      </a:rPr>
                      <m:t>1</m:t>
                    </m:r>
                    <m:r>
                      <a:rPr lang="en-US" sz="1600" b="1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 dirty="0">
                                <a:effectLst/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="1" i="0" baseline="-25000" dirty="0" smtClean="0">
                                <a:effectLst/>
                                <a:latin typeface="Consolas" panose="020B06090202040302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600" b="1" dirty="0">
                                <a:effectLst/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600" b="1" i="0" baseline="-25000" dirty="0" smtClean="0">
                                <a:effectLst/>
                                <a:latin typeface="Consolas" panose="020B0609020204030204" pitchFamily="49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baseline="30000" dirty="0" smtClean="0">
                    <a:effectLst/>
                    <a:latin typeface="Consolas" panose="020B0609020204030204" pitchFamily="49" charset="0"/>
                  </a:rPr>
                  <a:t>^</a:t>
                </a:r>
                <a:r>
                  <a:rPr lang="en-US" sz="1600" b="1" dirty="0" smtClean="0"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en-US" sz="1600" b="1" baseline="-25000" dirty="0">
                    <a:effectLst/>
                    <a:latin typeface="Consolas" panose="020B0609020204030204" pitchFamily="49" charset="0"/>
                  </a:rPr>
                  <a:t>1</a:t>
                </a:r>
                <a:endParaRPr lang="en-US" sz="1600" b="1" baseline="-25000" dirty="0" smtClean="0"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b="1" baseline="-25000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07" y="5441904"/>
                <a:ext cx="1639105" cy="6189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/>
              <p:cNvSpPr txBox="1">
                <a:spLocks/>
              </p:cNvSpPr>
              <p:nvPr/>
            </p:nvSpPr>
            <p:spPr>
              <a:xfrm>
                <a:off x="7899376" y="5305887"/>
                <a:ext cx="1851873" cy="6189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 smtClean="0">
                        <a:effectLst/>
                        <a:latin typeface="Consolas" panose="020B0609020204030204" pitchFamily="49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b="1" i="0" baseline="-25000" dirty="0" smtClean="0">
                        <a:effectLst/>
                        <a:latin typeface="Consolas" panose="020B0609020204030204" pitchFamily="49" charset="0"/>
                      </a:rPr>
                      <m:t>3</m:t>
                    </m:r>
                    <m:r>
                      <a:rPr lang="en-US" sz="1600" b="1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600" b="1" dirty="0">
                                <a:effectLst/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a:rPr lang="en-US" sz="1600" b="1" i="1" baseline="-25000" dirty="0" smtClean="0"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600" b="1" dirty="0">
                                <a:effectLst/>
                                <a:latin typeface="Consolas" panose="020B0609020204030204" pitchFamily="49" charset="0"/>
                              </a:rPr>
                              <m:t>b</m:t>
                            </m:r>
                            <m:r>
                              <a:rPr lang="en-US" sz="1600" b="1" i="1" baseline="-25000" dirty="0" smtClean="0"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b="1" baseline="30000" dirty="0" smtClean="0">
                    <a:effectLst/>
                    <a:latin typeface="Consolas" panose="020B0609020204030204" pitchFamily="49" charset="0"/>
                  </a:rPr>
                  <a:t>^</a:t>
                </a:r>
                <a:r>
                  <a:rPr lang="en-US" sz="1600" b="1" dirty="0" smtClean="0"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en-US" sz="1600" b="1" baseline="-25000" dirty="0">
                    <a:effectLst/>
                    <a:latin typeface="Consolas" panose="020B0609020204030204" pitchFamily="49" charset="0"/>
                  </a:rPr>
                  <a:t>3</a:t>
                </a:r>
                <a:endParaRPr lang="en-US" sz="1600" b="1" baseline="-25000" dirty="0" smtClean="0"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b="1" baseline="-25000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376" y="5305887"/>
                <a:ext cx="1851873" cy="6189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ontent Placeholder 2"/>
          <p:cNvSpPr txBox="1">
            <a:spLocks/>
          </p:cNvSpPr>
          <p:nvPr/>
        </p:nvSpPr>
        <p:spPr>
          <a:xfrm>
            <a:off x="7936398" y="5813951"/>
            <a:ext cx="1851873" cy="61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7933599" y="5963019"/>
            <a:ext cx="1851873" cy="4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x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2</a:t>
            </a:r>
            <a:endParaRPr lang="en-US" sz="16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356951" y="6038561"/>
            <a:ext cx="1851873" cy="4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2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3984990" y="2583672"/>
            <a:ext cx="1851873" cy="458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x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3</a:t>
            </a:r>
            <a:endParaRPr lang="en-US" sz="16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01099" y="2681972"/>
            <a:ext cx="3448280" cy="63353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 = g      = g</a:t>
            </a:r>
            <a:endParaRPr lang="en-US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19030" y="5408174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 = 3</a:t>
            </a:r>
            <a:endParaRPr lang="en-US" sz="12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433378" y="6115620"/>
            <a:ext cx="6343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816838" y="2703676"/>
                <a:ext cx="1085680" cy="46492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t"/>
              <a:lstStyle/>
              <a:p>
                <a:pPr>
                  <a:defRPr/>
                </a:pPr>
                <a:r>
                  <a:rPr lang="pt-BR" sz="1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baseline="-2500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baseline="-2500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38" y="2703676"/>
                <a:ext cx="1085680" cy="464927"/>
              </a:xfrm>
              <a:prstGeom prst="roundRect">
                <a:avLst/>
              </a:prstGeom>
              <a:blipFill>
                <a:blip r:embed="rId5"/>
                <a:stretch>
                  <a:fillRect l="-14045" t="-63158" b="-82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le 45"/>
          <p:cNvSpPr/>
          <p:nvPr/>
        </p:nvSpPr>
        <p:spPr>
          <a:xfrm>
            <a:off x="2004473" y="2670539"/>
            <a:ext cx="1853825" cy="46492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+a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+a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sz="1600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en-US" sz="1600" b="1" baseline="-25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43653" y="1539872"/>
            <a:ext cx="4677135" cy="10397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 = (b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i-1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m*</a:t>
            </a:r>
            <a:r>
              <a:rPr lang="en-US" b="1" baseline="30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ai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(x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m-1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(x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i+1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m-2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... (x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i-2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>
              <a:defRPr/>
            </a:pPr>
            <a:endParaRPr lang="en-US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g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572320" y="2019723"/>
                <a:ext cx="1085680" cy="46492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t"/>
              <a:lstStyle/>
              <a:p>
                <a:pPr>
                  <a:defRPr/>
                </a:pPr>
                <a:r>
                  <a:rPr lang="pt-BR" sz="1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t-BR" sz="14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baseline="-2500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baseline="-2500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US" sz="14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20" y="2019723"/>
                <a:ext cx="1085680" cy="464927"/>
              </a:xfrm>
              <a:prstGeom prst="roundRect">
                <a:avLst/>
              </a:prstGeom>
              <a:blipFill>
                <a:blip r:embed="rId6"/>
                <a:stretch>
                  <a:fillRect l="-14607" t="-62338" b="-818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/>
              <p:cNvSpPr/>
              <p:nvPr/>
            </p:nvSpPr>
            <p:spPr>
              <a:xfrm>
                <a:off x="5661673" y="2272730"/>
                <a:ext cx="6335256" cy="1167048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K</a:t>
                </a:r>
                <a:r>
                  <a:rPr lang="en-US" b="1" baseline="-25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(b</a:t>
                </a:r>
                <a:r>
                  <a:rPr lang="en-US" b="1" baseline="-25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3a1</a:t>
                </a:r>
                <a:r>
                  <a:rPr lang="en-US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(x</a:t>
                </a:r>
                <a:r>
                  <a:rPr lang="en-US" b="1" baseline="-25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baseline="30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(x</a:t>
                </a:r>
                <a:r>
                  <a:rPr lang="en-US" b="1" baseline="-25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US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b="1" baseline="-25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3a1</a:t>
                </a:r>
                <a:r>
                  <a:rPr lang="en-US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b="1" i="1" baseline="-25000" dirty="0" smtClean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b="1" i="1" baseline="-25000" dirty="0" smtClean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2a1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b</m:t>
                        </m:r>
                        <m:r>
                          <a:rPr lang="en-US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b="1" i="0" baseline="-25000" dirty="0" smtClean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1a2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>
                  <a:defRPr/>
                </a:pPr>
                <a:endParaRPr lang="en-US" b="1" dirty="0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>
                  <a:defRPr/>
                </a:pP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US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b="1" baseline="-25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a1+a2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b="1" baseline="-25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baseline="30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a1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b="1" baseline="-25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baseline="30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a2</a:t>
                </a:r>
                <a:r>
                  <a:rPr lang="en-US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(g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a3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a1+a2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(g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a2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2a1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(g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a1</a:t>
                </a:r>
                <a:r>
                  <a:rPr lang="en-US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1" baseline="300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b="1" baseline="30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a2</a:t>
                </a:r>
                <a:r>
                  <a:rPr lang="en-US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673" y="2272730"/>
                <a:ext cx="6335256" cy="1167048"/>
              </a:xfrm>
              <a:prstGeom prst="roundRect">
                <a:avLst/>
              </a:prstGeom>
              <a:blipFill>
                <a:blip r:embed="rId7"/>
                <a:stretch>
                  <a:fillRect b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2"/>
          <p:cNvSpPr txBox="1">
            <a:spLocks/>
          </p:cNvSpPr>
          <p:nvPr/>
        </p:nvSpPr>
        <p:spPr>
          <a:xfrm>
            <a:off x="1865034" y="6088160"/>
            <a:ext cx="1086732" cy="4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2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, b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3</a:t>
            </a:r>
            <a:endParaRPr lang="en-US" sz="1600" b="1" baseline="-250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856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9" grpId="0" animBg="1"/>
      <p:bldP spid="45" grpId="0"/>
      <p:bldP spid="48" grpId="0"/>
      <p:bldP spid="49" grpId="0"/>
      <p:bldP spid="52" grpId="0"/>
      <p:bldP spid="53" grpId="0"/>
      <p:bldP spid="54" grpId="0"/>
      <p:bldP spid="55" grpId="0"/>
      <p:bldP spid="56" grpId="0"/>
      <p:bldP spid="58" grpId="0"/>
      <p:bldP spid="60" grpId="0"/>
      <p:bldP spid="62" grpId="0"/>
      <p:bldP spid="65" grpId="0"/>
      <p:bldP spid="66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584959"/>
            <a:ext cx="9905999" cy="500742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effectLst/>
              </a:rPr>
              <a:t>Key </a:t>
            </a:r>
            <a:r>
              <a:rPr lang="en-US" sz="2000" b="1" dirty="0" err="1" smtClean="0">
                <a:effectLst/>
              </a:rPr>
              <a:t>Predistribution</a:t>
            </a:r>
            <a:r>
              <a:rPr lang="en-US" sz="2000" b="1" dirty="0" smtClean="0">
                <a:effectLst/>
              </a:rPr>
              <a:t> Schemes:</a:t>
            </a:r>
          </a:p>
          <a:p>
            <a:pPr lvl="1"/>
            <a:r>
              <a:rPr lang="en-US" sz="1600" dirty="0"/>
              <a:t>TA </a:t>
            </a:r>
            <a:r>
              <a:rPr lang="en-US" sz="1600" dirty="0" smtClean="0"/>
              <a:t>passively </a:t>
            </a:r>
            <a:r>
              <a:rPr lang="en-US" sz="1600" dirty="0"/>
              <a:t>delivers </a:t>
            </a:r>
            <a:r>
              <a:rPr lang="en-US" sz="1600" dirty="0" smtClean="0"/>
              <a:t>some </a:t>
            </a:r>
            <a:r>
              <a:rPr lang="en-US" sz="1600" dirty="0"/>
              <a:t>unique </a:t>
            </a:r>
            <a:r>
              <a:rPr lang="en-US" sz="1600" dirty="0" smtClean="0"/>
              <a:t>keys </a:t>
            </a:r>
            <a:r>
              <a:rPr lang="en-US" sz="1600" dirty="0"/>
              <a:t>to each entity through a secure channel in advance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The majority, if not all, pairs of entities </a:t>
            </a:r>
            <a:r>
              <a:rPr lang="en-US" sz="1600" dirty="0" smtClean="0"/>
              <a:t>have </a:t>
            </a:r>
            <a:r>
              <a:rPr lang="en-US" sz="1600" dirty="0"/>
              <a:t>a common key</a:t>
            </a:r>
            <a:r>
              <a:rPr lang="en-US" sz="1600" dirty="0" smtClean="0"/>
              <a:t>.</a:t>
            </a:r>
          </a:p>
          <a:p>
            <a:r>
              <a:rPr lang="en-US" sz="2000" b="1" dirty="0" smtClean="0">
                <a:effectLst/>
              </a:rPr>
              <a:t>Session </a:t>
            </a:r>
            <a:r>
              <a:rPr lang="en-US" sz="2000" b="1" dirty="0">
                <a:effectLst/>
              </a:rPr>
              <a:t>K</a:t>
            </a:r>
            <a:r>
              <a:rPr lang="en-US" sz="2000" b="1" dirty="0" smtClean="0">
                <a:effectLst/>
              </a:rPr>
              <a:t>ey Distribution</a:t>
            </a:r>
          </a:p>
          <a:p>
            <a:pPr lvl="1"/>
            <a:r>
              <a:rPr lang="en-US" sz="1600" dirty="0"/>
              <a:t>TA actively delivers session keys to the entities through an interactive protocol upon their request, ensuring secure encryption during the process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Each entity has a common key with </a:t>
            </a:r>
            <a:r>
              <a:rPr lang="en-US" sz="1600" dirty="0" smtClean="0"/>
              <a:t>TA</a:t>
            </a:r>
          </a:p>
          <a:p>
            <a:r>
              <a:rPr lang="en-US" sz="2000" b="1" dirty="0" smtClean="0">
                <a:effectLst/>
              </a:rPr>
              <a:t>Key Agreement</a:t>
            </a:r>
          </a:p>
          <a:p>
            <a:pPr lvl="1"/>
            <a:r>
              <a:rPr lang="en-US" sz="1600" dirty="0"/>
              <a:t>The entities collaboratively generate the session key, utilizing either symmetric or asymmetric encryption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No active involvement of the TA is necessary.</a:t>
            </a:r>
            <a:endParaRPr lang="en-US" sz="1600" dirty="0" smtClean="0">
              <a:effectLst/>
            </a:endParaRPr>
          </a:p>
          <a:p>
            <a:pPr lvl="1"/>
            <a:endParaRPr lang="en-US" sz="1600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Key Distribution</a:t>
            </a:r>
            <a:endParaRPr lang="en-US" cap="non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045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119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180" y="984069"/>
            <a:ext cx="9912157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Agreement -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Steiner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026202" y="3609814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/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030530" y="5883972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/>
              <a:t>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026202" y="4746893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5864195" y="5231240"/>
            <a:ext cx="2199777" cy="50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</a:t>
            </a:r>
            <a:endParaRPr lang="en-US" sz="18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741494" y="852857"/>
            <a:ext cx="2651929" cy="819773"/>
          </a:xfrm>
          <a:prstGeom prst="roundRect">
            <a:avLst/>
          </a:prstGeom>
          <a:solidFill>
            <a:srgbClr val="B2B20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Description for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Number of users n = 4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326621" y="5201440"/>
            <a:ext cx="0" cy="537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004269" y="2472735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5322293" y="4037104"/>
            <a:ext cx="0" cy="537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322293" y="2895007"/>
            <a:ext cx="0" cy="537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5864194" y="4066904"/>
            <a:ext cx="2199777" cy="50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,g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a1a2</a:t>
            </a:r>
            <a:endParaRPr lang="en-US" sz="1800" b="1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864193" y="2902568"/>
            <a:ext cx="2199777" cy="50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,g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a1a2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,g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a1a2a3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endParaRPr lang="en-US" sz="1800" b="1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107559" y="1495345"/>
            <a:ext cx="2583619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Multiplicative </a:t>
            </a:r>
            <a:r>
              <a:rPr lang="en-US" sz="1600" dirty="0"/>
              <a:t>group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G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with a generator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g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with order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n</a:t>
            </a:r>
            <a:endParaRPr lang="en-US" sz="16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For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n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 users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180071" y="3609814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/>
              <a:t>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8184399" y="5883972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/>
              <a:t>1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180071" y="4746893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9018064" y="5231240"/>
            <a:ext cx="2199777" cy="50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a2a3a4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158138" y="2472735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/>
              <a:t>4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476162" y="2929733"/>
            <a:ext cx="0" cy="529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>
          <a:xfrm>
            <a:off x="9018063" y="4066904"/>
            <a:ext cx="2199777" cy="50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a3a4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,g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a1a3a4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9018062" y="2902568"/>
            <a:ext cx="2199777" cy="50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a4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,g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a1a4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,g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a1a2a4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9018062" y="2327217"/>
            <a:ext cx="1863298" cy="531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(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a1a2a3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a4</a:t>
            </a:r>
            <a:endParaRPr lang="en-US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476162" y="4095947"/>
            <a:ext cx="0" cy="529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476162" y="5209001"/>
            <a:ext cx="0" cy="529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9018062" y="3472807"/>
            <a:ext cx="1863298" cy="531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(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a1a2a4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a3</a:t>
            </a:r>
            <a:endParaRPr lang="en-US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9018062" y="4644654"/>
            <a:ext cx="1863298" cy="531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(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a1a3a4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endParaRPr lang="en-US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9018062" y="5738540"/>
            <a:ext cx="1863298" cy="53115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(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a2a3a4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endParaRPr lang="en-US" b="1" baseline="30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1107558" y="3042118"/>
            <a:ext cx="2583619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For authentication, each users must sign his message and pass his certificate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1107558" y="4480495"/>
            <a:ext cx="2583619" cy="1060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This scheme is generalized form of </a:t>
            </a:r>
            <a:r>
              <a:rPr lang="en-US" sz="1600" dirty="0" err="1" smtClean="0"/>
              <a:t>Diffie</a:t>
            </a:r>
            <a:r>
              <a:rPr lang="en-US" sz="1600" dirty="0" smtClean="0"/>
              <a:t>-Hellman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6464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9" grpId="0" animBg="1"/>
      <p:bldP spid="49" grpId="0"/>
      <p:bldP spid="34" grpId="0" animBg="1"/>
      <p:bldP spid="37" grpId="0"/>
      <p:bldP spid="38" grpId="0"/>
      <p:bldP spid="39" grpId="0"/>
      <p:bldP spid="40" grpId="0" animBg="1"/>
      <p:bldP spid="42" grpId="0" animBg="1"/>
      <p:bldP spid="44" grpId="0" animBg="1"/>
      <p:bldP spid="47" grpId="0"/>
      <p:bldP spid="61" grpId="0" animBg="1"/>
      <p:bldP spid="69" grpId="0"/>
      <p:bldP spid="70" grpId="0"/>
      <p:bldP spid="71" grpId="0" animBg="1"/>
      <p:bldP spid="76" grpId="0" animBg="1"/>
      <p:bldP spid="77" grpId="0" animBg="1"/>
      <p:bldP spid="78" grpId="0" animBg="1"/>
      <p:bldP spid="79" grpId="0"/>
      <p:bldP spid="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180" y="984069"/>
            <a:ext cx="9912157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Agreement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Steiner #2 (Cliques)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84784" y="3609814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/>
              <a:t>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489112" y="5883972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/>
              <a:t>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484784" y="4746893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 smtClean="0"/>
              <a:t>2</a:t>
            </a:r>
            <a:endParaRPr lang="en-US" sz="1400" baseline="-25000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4322777" y="5231240"/>
            <a:ext cx="2199777" cy="50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{g} , 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</a:t>
            </a:r>
            <a:endParaRPr lang="en-US" sz="1800" b="1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018062" y="840236"/>
            <a:ext cx="2651929" cy="819773"/>
          </a:xfrm>
          <a:prstGeom prst="roundRect">
            <a:avLst/>
          </a:prstGeom>
          <a:solidFill>
            <a:srgbClr val="B2B20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Description for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Number of users n = 4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785203" y="5201440"/>
            <a:ext cx="0" cy="537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462851" y="2472735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</a:t>
            </a:r>
            <a:r>
              <a:rPr lang="en-US" sz="1400" baseline="-25000" dirty="0"/>
              <a:t>4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780875" y="4037104"/>
            <a:ext cx="0" cy="537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780875" y="2895007"/>
            <a:ext cx="0" cy="537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4322776" y="4066904"/>
            <a:ext cx="2199777" cy="50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{g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,g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}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a1a2</a:t>
            </a:r>
            <a:endParaRPr lang="en-US" sz="1800" b="1" baseline="30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4322775" y="2902568"/>
            <a:ext cx="3153869" cy="50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>
                <a:effectLst/>
                <a:latin typeface="Consolas" panose="020B0609020204030204" pitchFamily="49" charset="0"/>
              </a:rPr>
              <a:t>{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a1a2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,g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a1a3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,g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a2a3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}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a1a2a3</a:t>
            </a:r>
            <a:endParaRPr lang="en-US" sz="1800" b="1" baseline="300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012294" y="2633472"/>
            <a:ext cx="347472" cy="914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12294" y="2642616"/>
            <a:ext cx="79566" cy="339375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066991" y="4899293"/>
            <a:ext cx="29277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076210" y="6036372"/>
            <a:ext cx="29277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012294" y="3762214"/>
            <a:ext cx="292775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2" name="Content Placeholder 2"/>
          <p:cNvSpPr txBox="1">
            <a:spLocks/>
          </p:cNvSpPr>
          <p:nvPr/>
        </p:nvSpPr>
        <p:spPr>
          <a:xfrm>
            <a:off x="356057" y="2902568"/>
            <a:ext cx="2537366" cy="50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a1a2a4</a:t>
            </a:r>
            <a:r>
              <a:rPr lang="en-US" sz="1800" b="1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, g</a:t>
            </a:r>
            <a:r>
              <a:rPr lang="en-US" sz="1800" b="1" baseline="300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a1a3a4</a:t>
            </a:r>
            <a:r>
              <a:rPr lang="en-US" sz="1800" b="1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,g</a:t>
            </a:r>
            <a:r>
              <a:rPr lang="en-US" sz="1800" b="1" baseline="30000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a2a3a4</a:t>
            </a:r>
            <a:endParaRPr lang="en-US" sz="1800" b="1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132657" y="4574203"/>
            <a:ext cx="3134749" cy="990573"/>
          </a:xfrm>
          <a:prstGeom prst="roundRect">
            <a:avLst/>
          </a:prstGeom>
          <a:solidFill>
            <a:srgbClr val="B2B20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This scheme supports the addition and removal of users from the </a:t>
            </a:r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51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7" grpId="0"/>
      <p:bldP spid="38" grpId="0"/>
      <p:bldP spid="62" grpId="0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180" y="984069"/>
            <a:ext cx="9912157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Agreement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Tree Based Group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Hellman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852491" y="3427621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baseline="-25000" dirty="0"/>
          </a:p>
        </p:txBody>
      </p:sp>
      <p:sp>
        <p:nvSpPr>
          <p:cNvPr id="26" name="Rounded Rectangle 25"/>
          <p:cNvSpPr/>
          <p:nvPr/>
        </p:nvSpPr>
        <p:spPr>
          <a:xfrm>
            <a:off x="3567490" y="2482565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</a:t>
            </a:r>
            <a:endParaRPr lang="en-US" sz="1400" baseline="-25000" dirty="0"/>
          </a:p>
        </p:txBody>
      </p:sp>
      <p:sp>
        <p:nvSpPr>
          <p:cNvPr id="34" name="Rounded Rectangle 33"/>
          <p:cNvSpPr/>
          <p:nvPr/>
        </p:nvSpPr>
        <p:spPr>
          <a:xfrm>
            <a:off x="2351413" y="3427621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21" name="Straight Arrow Connector 20"/>
          <p:cNvCxnSpPr>
            <a:stCxn id="26" idx="2"/>
            <a:endCxn id="34" idx="0"/>
          </p:cNvCxnSpPr>
          <p:nvPr/>
        </p:nvCxnSpPr>
        <p:spPr>
          <a:xfrm flipH="1">
            <a:off x="2647505" y="2787365"/>
            <a:ext cx="1216077" cy="640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6" idx="2"/>
            <a:endCxn id="18" idx="0"/>
          </p:cNvCxnSpPr>
          <p:nvPr/>
        </p:nvCxnSpPr>
        <p:spPr>
          <a:xfrm>
            <a:off x="3863582" y="2787365"/>
            <a:ext cx="1285001" cy="640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953226" y="4265601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4</a:t>
            </a:r>
            <a:endParaRPr lang="en-US" sz="1400" baseline="-25000" dirty="0"/>
          </a:p>
        </p:txBody>
      </p:sp>
      <p:sp>
        <p:nvSpPr>
          <p:cNvPr id="46" name="Rounded Rectangle 45"/>
          <p:cNvSpPr/>
          <p:nvPr/>
        </p:nvSpPr>
        <p:spPr>
          <a:xfrm>
            <a:off x="1759230" y="4265601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baseline="-25000" dirty="0"/>
          </a:p>
        </p:txBody>
      </p:sp>
      <p:cxnSp>
        <p:nvCxnSpPr>
          <p:cNvPr id="47" name="Straight Arrow Connector 46"/>
          <p:cNvCxnSpPr>
            <a:stCxn id="34" idx="2"/>
            <a:endCxn id="46" idx="0"/>
          </p:cNvCxnSpPr>
          <p:nvPr/>
        </p:nvCxnSpPr>
        <p:spPr>
          <a:xfrm flipH="1">
            <a:off x="2055322" y="3732421"/>
            <a:ext cx="592183" cy="533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4" idx="2"/>
            <a:endCxn id="45" idx="0"/>
          </p:cNvCxnSpPr>
          <p:nvPr/>
        </p:nvCxnSpPr>
        <p:spPr>
          <a:xfrm>
            <a:off x="2647505" y="3732421"/>
            <a:ext cx="601813" cy="533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2379331" y="5086670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9</a:t>
            </a:r>
            <a:endParaRPr lang="en-US" sz="1400" baseline="-25000" dirty="0"/>
          </a:p>
        </p:txBody>
      </p:sp>
      <p:sp>
        <p:nvSpPr>
          <p:cNvPr id="51" name="Rounded Rectangle 50"/>
          <p:cNvSpPr/>
          <p:nvPr/>
        </p:nvSpPr>
        <p:spPr>
          <a:xfrm>
            <a:off x="1185335" y="5086670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baseline="-25000" dirty="0"/>
          </a:p>
        </p:txBody>
      </p:sp>
      <p:cxnSp>
        <p:nvCxnSpPr>
          <p:cNvPr id="52" name="Straight Arrow Connector 51"/>
          <p:cNvCxnSpPr>
            <a:stCxn id="46" idx="2"/>
            <a:endCxn id="51" idx="0"/>
          </p:cNvCxnSpPr>
          <p:nvPr/>
        </p:nvCxnSpPr>
        <p:spPr>
          <a:xfrm flipH="1">
            <a:off x="1481427" y="4570401"/>
            <a:ext cx="573895" cy="516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6" idx="2"/>
            <a:endCxn id="50" idx="0"/>
          </p:cNvCxnSpPr>
          <p:nvPr/>
        </p:nvCxnSpPr>
        <p:spPr>
          <a:xfrm>
            <a:off x="2055322" y="4570401"/>
            <a:ext cx="620101" cy="516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542925" y="4257616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7</a:t>
            </a:r>
            <a:endParaRPr lang="en-US" sz="1400" baseline="-25000" dirty="0"/>
          </a:p>
        </p:txBody>
      </p:sp>
      <p:sp>
        <p:nvSpPr>
          <p:cNvPr id="56" name="Rounded Rectangle 55"/>
          <p:cNvSpPr/>
          <p:nvPr/>
        </p:nvSpPr>
        <p:spPr>
          <a:xfrm>
            <a:off x="4348928" y="4252969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6</a:t>
            </a:r>
            <a:endParaRPr lang="en-US" sz="1400" baseline="-25000" dirty="0"/>
          </a:p>
        </p:txBody>
      </p:sp>
      <p:cxnSp>
        <p:nvCxnSpPr>
          <p:cNvPr id="58" name="Straight Arrow Connector 57"/>
          <p:cNvCxnSpPr>
            <a:stCxn id="18" idx="2"/>
            <a:endCxn id="56" idx="0"/>
          </p:cNvCxnSpPr>
          <p:nvPr/>
        </p:nvCxnSpPr>
        <p:spPr>
          <a:xfrm flipH="1">
            <a:off x="4645020" y="3732421"/>
            <a:ext cx="503563" cy="520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2"/>
            <a:endCxn id="55" idx="0"/>
          </p:cNvCxnSpPr>
          <p:nvPr/>
        </p:nvCxnSpPr>
        <p:spPr>
          <a:xfrm>
            <a:off x="5148583" y="3732421"/>
            <a:ext cx="690434" cy="525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983702" y="5090067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baseline="-25000" dirty="0"/>
          </a:p>
        </p:txBody>
      </p:sp>
      <p:sp>
        <p:nvSpPr>
          <p:cNvPr id="75" name="Rounded Rectangle 74"/>
          <p:cNvSpPr/>
          <p:nvPr/>
        </p:nvSpPr>
        <p:spPr>
          <a:xfrm>
            <a:off x="3789706" y="5090067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baseline="-25000" dirty="0"/>
          </a:p>
        </p:txBody>
      </p:sp>
      <p:cxnSp>
        <p:nvCxnSpPr>
          <p:cNvPr id="76" name="Straight Arrow Connector 75"/>
          <p:cNvCxnSpPr>
            <a:stCxn id="56" idx="2"/>
            <a:endCxn id="75" idx="0"/>
          </p:cNvCxnSpPr>
          <p:nvPr/>
        </p:nvCxnSpPr>
        <p:spPr>
          <a:xfrm flipH="1">
            <a:off x="4085798" y="4557769"/>
            <a:ext cx="559222" cy="532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6" idx="2"/>
            <a:endCxn id="74" idx="0"/>
          </p:cNvCxnSpPr>
          <p:nvPr/>
        </p:nvCxnSpPr>
        <p:spPr>
          <a:xfrm>
            <a:off x="4645020" y="4557769"/>
            <a:ext cx="634774" cy="532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Content Placeholder 2"/>
          <p:cNvSpPr txBox="1">
            <a:spLocks/>
          </p:cNvSpPr>
          <p:nvPr/>
        </p:nvSpPr>
        <p:spPr>
          <a:xfrm>
            <a:off x="8143230" y="2411226"/>
            <a:ext cx="2583619" cy="644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Blinded Public Key (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BK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V</a:t>
            </a:r>
            <a:r>
              <a:rPr lang="en-US" sz="1600" dirty="0" smtClean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Private </a:t>
            </a:r>
            <a:r>
              <a:rPr lang="en-US" sz="1600" dirty="0"/>
              <a:t>Key </a:t>
            </a:r>
            <a:r>
              <a:rPr lang="en-US" sz="1600" dirty="0" smtClean="0"/>
              <a:t>(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V</a:t>
            </a:r>
            <a:r>
              <a:rPr lang="en-US" sz="1600" dirty="0" smtClean="0"/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34508" y="2581167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</a:t>
            </a:r>
            <a:endParaRPr lang="en-US" sz="1400" baseline="-25000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7271502" y="3427621"/>
            <a:ext cx="3381258" cy="644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Each user knows private key of his parents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7271502" y="4297428"/>
            <a:ext cx="3381258" cy="644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Each user knows public key of all others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7271502" y="5167235"/>
            <a:ext cx="3381258" cy="644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Common Key of All Users =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Private Key of the Root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28141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34" grpId="0" animBg="1"/>
      <p:bldP spid="45" grpId="0" animBg="1"/>
      <p:bldP spid="46" grpId="0" animBg="1"/>
      <p:bldP spid="50" grpId="0" animBg="1"/>
      <p:bldP spid="51" grpId="0" animBg="1"/>
      <p:bldP spid="55" grpId="0" animBg="1"/>
      <p:bldP spid="56" grpId="0" animBg="1"/>
      <p:bldP spid="74" grpId="0" animBg="1"/>
      <p:bldP spid="75" grpId="0" animBg="1"/>
      <p:bldP spid="82" grpId="0"/>
      <p:bldP spid="84" grpId="0" animBg="1"/>
      <p:bldP spid="85" grpId="0"/>
      <p:bldP spid="86" grpId="0"/>
      <p:bldP spid="8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180" y="984069"/>
            <a:ext cx="9912157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Key Agreement – Tree Based Group Diffie Hellman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1785102" y="4734020"/>
            <a:ext cx="8410458" cy="72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Private key of each non-leaf node would be generated by public key of one child and private key of another.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24606" y="2376050"/>
            <a:ext cx="821069" cy="41394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</a:t>
            </a:r>
            <a:endParaRPr lang="en-US" sz="1600" baseline="-25000" dirty="0"/>
          </a:p>
        </p:txBody>
      </p:sp>
      <p:sp>
        <p:nvSpPr>
          <p:cNvPr id="31" name="Rounded Rectangle 30"/>
          <p:cNvSpPr/>
          <p:nvPr/>
        </p:nvSpPr>
        <p:spPr>
          <a:xfrm>
            <a:off x="4445675" y="3538324"/>
            <a:ext cx="821069" cy="41394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2V+2</a:t>
            </a:r>
          </a:p>
          <a:p>
            <a:pPr algn="ctr"/>
            <a:r>
              <a:rPr lang="en-US" sz="1200" dirty="0" smtClean="0"/>
              <a:t>(b)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2720070" y="3485441"/>
            <a:ext cx="821069" cy="41394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2V+1</a:t>
            </a:r>
            <a:br>
              <a:rPr lang="en-US" sz="1200" dirty="0" smtClean="0"/>
            </a:br>
            <a:r>
              <a:rPr lang="en-US" sz="1200" dirty="0" smtClean="0"/>
              <a:t>(a)</a:t>
            </a:r>
            <a:endParaRPr lang="en-US" sz="1200" dirty="0"/>
          </a:p>
        </p:txBody>
      </p:sp>
      <p:cxnSp>
        <p:nvCxnSpPr>
          <p:cNvPr id="33" name="Straight Arrow Connector 32"/>
          <p:cNvCxnSpPr>
            <a:stCxn id="30" idx="2"/>
            <a:endCxn id="32" idx="0"/>
          </p:cNvCxnSpPr>
          <p:nvPr/>
        </p:nvCxnSpPr>
        <p:spPr>
          <a:xfrm flipH="1">
            <a:off x="3130605" y="2789997"/>
            <a:ext cx="904536" cy="695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1" idx="0"/>
          </p:cNvCxnSpPr>
          <p:nvPr/>
        </p:nvCxnSpPr>
        <p:spPr>
          <a:xfrm>
            <a:off x="4035141" y="2789997"/>
            <a:ext cx="821069" cy="748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1785102" y="5544788"/>
            <a:ext cx="8410458" cy="72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By continuing this process, each user can generate the private key of the root.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1479987" y="3283393"/>
                <a:ext cx="1163526" cy="852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2000" b="1" dirty="0" err="1" smtClean="0"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sz="2000" b="1" baseline="-25000" dirty="0" err="1" smtClean="0">
                    <a:effectLst/>
                    <a:latin typeface="Consolas" panose="020B0609020204030204" pitchFamily="49" charset="0"/>
                  </a:rPr>
                  <a:t>a</a:t>
                </a:r>
                <a:endParaRPr lang="en-US" sz="2000" b="1" baseline="-25000" dirty="0" smtClean="0"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2000" b="1" dirty="0" err="1" smtClean="0">
                    <a:effectLst/>
                    <a:latin typeface="Consolas" panose="020B0609020204030204" pitchFamily="49" charset="0"/>
                  </a:rPr>
                  <a:t>BK</a:t>
                </a:r>
                <a:r>
                  <a:rPr lang="en-US" sz="2000" b="1" baseline="-25000" dirty="0" err="1" smtClean="0">
                    <a:effectLst/>
                    <a:latin typeface="Consolas" panose="020B0609020204030204" pitchFamily="49" charset="0"/>
                  </a:rPr>
                  <a:t>a</a:t>
                </a:r>
                <a:r>
                  <a:rPr lang="en-US" sz="2000" b="1" dirty="0" smtClean="0">
                    <a:effectLst/>
                    <a:latin typeface="Consolas" panose="020B0609020204030204" pitchFamily="49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1" dirty="0">
                            <a:effectLst/>
                            <a:latin typeface="Consolas" panose="020B0609020204030204" pitchFamily="49" charset="0"/>
                          </a:rPr>
                          <m:t>g</m:t>
                        </m:r>
                      </m:e>
                      <m:sup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000" b="1" i="1" baseline="-25000"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</m:oMath>
                </a14:m>
                <a:r>
                  <a:rPr lang="en-US" sz="2000" b="1" dirty="0" smtClean="0">
                    <a:effectLst/>
                    <a:latin typeface="Consolas" panose="020B0609020204030204" pitchFamily="49" charset="0"/>
                  </a:rPr>
                  <a:t> </a:t>
                </a:r>
                <a:endParaRPr lang="en-US" sz="2000" b="1" dirty="0"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2000" b="1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987" y="3283393"/>
                <a:ext cx="1163526" cy="852779"/>
              </a:xfrm>
              <a:prstGeom prst="rect">
                <a:avLst/>
              </a:prstGeom>
              <a:blipFill>
                <a:blip r:embed="rId2"/>
                <a:stretch>
                  <a:fillRect l="-5236" t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5408568" y="3283393"/>
                <a:ext cx="1163526" cy="852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2000" b="1" dirty="0" smtClean="0"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sz="2000" b="1" baseline="-25000" dirty="0" smtClean="0">
                    <a:effectLst/>
                    <a:latin typeface="Consolas" panose="020B0609020204030204" pitchFamily="49" charset="0"/>
                  </a:rPr>
                  <a:t>b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2000" b="1" dirty="0" err="1" smtClean="0">
                    <a:effectLst/>
                    <a:latin typeface="Consolas" panose="020B0609020204030204" pitchFamily="49" charset="0"/>
                  </a:rPr>
                  <a:t>BK</a:t>
                </a:r>
                <a:r>
                  <a:rPr lang="en-US" sz="2000" b="1" baseline="-25000" dirty="0" err="1" smtClean="0">
                    <a:effectLst/>
                    <a:latin typeface="Consolas" panose="020B0609020204030204" pitchFamily="49" charset="0"/>
                  </a:rPr>
                  <a:t>b</a:t>
                </a:r>
                <a:r>
                  <a:rPr lang="en-US" sz="2000" b="1" dirty="0" smtClean="0">
                    <a:effectLst/>
                    <a:latin typeface="Consolas" panose="020B0609020204030204" pitchFamily="49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1" dirty="0">
                            <a:effectLst/>
                            <a:latin typeface="Consolas" panose="020B0609020204030204" pitchFamily="49" charset="0"/>
                          </a:rPr>
                          <m:t>g</m:t>
                        </m:r>
                      </m:e>
                      <m:sup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000" b="1" i="1" baseline="-25000" smtClean="0"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sz="2000" b="1" dirty="0" smtClean="0">
                    <a:effectLst/>
                    <a:latin typeface="Consolas" panose="020B0609020204030204" pitchFamily="49" charset="0"/>
                  </a:rPr>
                  <a:t> </a:t>
                </a:r>
                <a:endParaRPr lang="en-US" sz="2000" b="1" dirty="0"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2000" b="1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568" y="3283393"/>
                <a:ext cx="1163526" cy="852779"/>
              </a:xfrm>
              <a:prstGeom prst="rect">
                <a:avLst/>
              </a:prstGeom>
              <a:blipFill>
                <a:blip r:embed="rId3"/>
                <a:stretch>
                  <a:fillRect l="-4712" t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/>
              <p:cNvSpPr txBox="1">
                <a:spLocks/>
              </p:cNvSpPr>
              <p:nvPr/>
            </p:nvSpPr>
            <p:spPr>
              <a:xfrm>
                <a:off x="856491" y="2188523"/>
                <a:ext cx="2562848" cy="852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2000" b="1" dirty="0" smtClean="0"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sz="2000" b="1" baseline="-25000" dirty="0" err="1" smtClean="0">
                    <a:effectLst/>
                    <a:latin typeface="Consolas" panose="020B0609020204030204" pitchFamily="49" charset="0"/>
                  </a:rPr>
                  <a:t>v</a:t>
                </a:r>
                <a:r>
                  <a:rPr lang="en-US" sz="2000" b="1" baseline="-25000" dirty="0" smtClean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effectLst/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1" dirty="0">
                            <a:effectLst/>
                            <a:latin typeface="Consolas" panose="020B0609020204030204" pitchFamily="49" charset="0"/>
                          </a:rPr>
                          <m:t>BK</m:t>
                        </m:r>
                        <m:r>
                          <m:rPr>
                            <m:nor/>
                          </m:rPr>
                          <a:rPr lang="en-US" sz="2000" b="1" baseline="-25000" dirty="0">
                            <a:effectLst/>
                            <a:latin typeface="Consolas" panose="020B0609020204030204" pitchFamily="49" charset="0"/>
                          </a:rPr>
                          <m:t>a</m:t>
                        </m:r>
                      </m:e>
                      <m:sup>
                        <m:r>
                          <a:rPr lang="en-US" sz="2000" b="1" i="1" smtClean="0">
                            <a:effectLst/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000" b="1" i="1" baseline="-25000" smtClean="0"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sz="2000" b="1" baseline="30000" dirty="0" smtClean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effectLst/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1" i="0" dirty="0" smtClean="0">
                            <a:effectLst/>
                            <a:latin typeface="Consolas" panose="020B0609020204030204" pitchFamily="49" charset="0"/>
                          </a:rPr>
                          <m:t>g</m:t>
                        </m:r>
                      </m:e>
                      <m:sup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000" b="1" i="1" baseline="-25000" smtClean="0"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1" i="1" smtClean="0">
                            <a:effectLst/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000" b="1" i="1" baseline="-25000" smtClean="0"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sz="2000" b="1" dirty="0" smtClean="0">
                    <a:effectLst/>
                    <a:latin typeface="Consolas" panose="020B0609020204030204" pitchFamily="49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2000" b="1" dirty="0" err="1" smtClean="0"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sz="2000" b="1" baseline="-25000" dirty="0" err="1" smtClean="0">
                    <a:effectLst/>
                    <a:latin typeface="Consolas" panose="020B0609020204030204" pitchFamily="49" charset="0"/>
                  </a:rPr>
                  <a:t>v</a:t>
                </a:r>
                <a:r>
                  <a:rPr lang="en-US" sz="2000" b="1" baseline="-25000" dirty="0" smtClean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effectLst/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1" dirty="0">
                            <a:effectLst/>
                            <a:latin typeface="Consolas" panose="020B0609020204030204" pitchFamily="49" charset="0"/>
                          </a:rPr>
                          <m:t>BK</m:t>
                        </m:r>
                        <m:r>
                          <m:rPr>
                            <m:nor/>
                          </m:rPr>
                          <a:rPr lang="en-US" sz="2000" b="1" i="0" baseline="-25000" dirty="0" smtClean="0">
                            <a:effectLst/>
                            <a:latin typeface="Consolas" panose="020B0609020204030204" pitchFamily="49" charset="0"/>
                          </a:rPr>
                          <m:t>b</m:t>
                        </m:r>
                      </m:e>
                      <m:sup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000" b="1" i="1" baseline="-25000" smtClean="0"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</m:oMath>
                </a14:m>
                <a:r>
                  <a:rPr lang="en-US" sz="2000" b="1" baseline="30000" dirty="0" smtClean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2000" b="1" dirty="0">
                    <a:effectLst/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1" dirty="0">
                            <a:effectLst/>
                            <a:latin typeface="Consolas" panose="020B0609020204030204" pitchFamily="49" charset="0"/>
                          </a:rPr>
                          <m:t>g</m:t>
                        </m:r>
                      </m:e>
                      <m:sup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000" b="1" i="1" baseline="-25000"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2000" b="1" i="1" baseline="-25000" smtClean="0">
                            <a:effectLst/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</m:oMath>
                </a14:m>
                <a:endParaRPr lang="en-US" sz="2000" b="1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91" y="2188523"/>
                <a:ext cx="2562848" cy="852779"/>
              </a:xfrm>
              <a:prstGeom prst="rect">
                <a:avLst/>
              </a:prstGeom>
              <a:blipFill>
                <a:blip r:embed="rId4"/>
                <a:stretch>
                  <a:fillRect l="-2619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4708907" y="2388896"/>
                <a:ext cx="2562848" cy="4450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2000" b="1" dirty="0" smtClean="0">
                    <a:effectLst/>
                    <a:latin typeface="Consolas" panose="020B0609020204030204" pitchFamily="49" charset="0"/>
                  </a:rPr>
                  <a:t>BK</a:t>
                </a:r>
                <a:r>
                  <a:rPr lang="en-US" sz="2000" b="1" baseline="-25000" dirty="0" err="1" smtClean="0">
                    <a:effectLst/>
                    <a:latin typeface="Consolas" panose="020B0609020204030204" pitchFamily="49" charset="0"/>
                  </a:rPr>
                  <a:t>v</a:t>
                </a:r>
                <a:r>
                  <a:rPr lang="en-US" sz="2000" b="1" baseline="-25000" dirty="0" smtClean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2000" b="1" dirty="0" smtClean="0">
                    <a:effectLst/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effectLst/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sSup>
                          <m:sSupPr>
                            <m:ctrlPr>
                              <a:rPr lang="en-US" sz="2000" b="1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0" smtClean="0">
                                <a:effectLst/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en-US" sz="2000" b="1" i="0" smtClean="0">
                                <a:effectLst/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sz="2000" b="1" i="0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𝐚</m:t>
                            </m:r>
                            <m:r>
                              <a:rPr lang="en-US" sz="2000" b="1" i="0" smtClean="0">
                                <a:effectLst/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sz="2000" b="1" i="0" baseline="-25000" smtClean="0">
                                <a:effectLst/>
                                <a:latin typeface="Cambria Math" panose="02040503050406030204" pitchFamily="18" charset="0"/>
                              </a:rPr>
                              <m:t>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b="1" dirty="0" smtClean="0">
                    <a:effectLst/>
                    <a:latin typeface="Consolas" panose="020B0609020204030204" pitchFamily="49" charset="0"/>
                  </a:rPr>
                  <a:t> </a:t>
                </a:r>
                <a:endParaRPr lang="en-US" sz="2000" b="1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907" y="2388896"/>
                <a:ext cx="2562848" cy="445022"/>
              </a:xfrm>
              <a:prstGeom prst="rect">
                <a:avLst/>
              </a:prstGeom>
              <a:blipFill>
                <a:blip r:embed="rId5"/>
                <a:stretch>
                  <a:fillRect l="-2375" t="-411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92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36" grpId="0"/>
      <p:bldP spid="44" grpId="0"/>
      <p:bldP spid="4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Ref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Cryptography Protocols Course, Dr. Hamid Mala, University of Isfahan</a:t>
            </a:r>
            <a:endParaRPr lang="fa-IR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https</a:t>
            </a:r>
            <a:r>
              <a:rPr lang="en-US" sz="2000" dirty="0"/>
              <a:t>://www.math.union.edu/~</a:t>
            </a:r>
            <a:r>
              <a:rPr lang="en-US" sz="2000" dirty="0" smtClean="0"/>
              <a:t>hatleyj/student_theses/kender.pdf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https://www.iconfinder.com/UsersInsights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https://www.iconfinder.com/Chanut-is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https://www.iconfinder.com/iconsets/softwaredemo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734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584959"/>
            <a:ext cx="9905999" cy="500742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effectLst/>
              </a:rPr>
              <a:t>Master Key (Long-Lived Key)</a:t>
            </a:r>
          </a:p>
          <a:p>
            <a:pPr lvl="1"/>
            <a:r>
              <a:rPr lang="en-US" sz="1600" dirty="0"/>
              <a:t>If it is a symmetric key, it is </a:t>
            </a:r>
            <a:r>
              <a:rPr lang="en-US" sz="1600" dirty="0" smtClean="0"/>
              <a:t>pre-shared </a:t>
            </a:r>
            <a:r>
              <a:rPr lang="en-US" sz="1600" dirty="0"/>
              <a:t>between two entities or between an entity and the TA. A secure channel is required for its distribution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An </a:t>
            </a:r>
            <a:r>
              <a:rPr lang="en-US" sz="1600" dirty="0"/>
              <a:t>asymmetric </a:t>
            </a:r>
            <a:r>
              <a:rPr lang="en-US" sz="1600" dirty="0" smtClean="0"/>
              <a:t>key which </a:t>
            </a:r>
            <a:r>
              <a:rPr lang="en-US" sz="1600" dirty="0"/>
              <a:t>is associated with a certified public key</a:t>
            </a:r>
            <a:r>
              <a:rPr lang="en-US" sz="1600" dirty="0" smtClean="0"/>
              <a:t>.</a:t>
            </a:r>
          </a:p>
          <a:p>
            <a:pPr lvl="1"/>
            <a:endParaRPr lang="en-US" sz="2000" b="1" dirty="0" smtClean="0">
              <a:effectLst/>
            </a:endParaRPr>
          </a:p>
          <a:p>
            <a:r>
              <a:rPr lang="en-US" sz="2000" b="1" dirty="0" smtClean="0">
                <a:effectLst/>
              </a:rPr>
              <a:t>Session </a:t>
            </a:r>
            <a:r>
              <a:rPr lang="en-US" sz="2000" b="1" dirty="0">
                <a:effectLst/>
              </a:rPr>
              <a:t>Key </a:t>
            </a:r>
            <a:r>
              <a:rPr lang="en-US" sz="2000" b="1" dirty="0" smtClean="0">
                <a:effectLst/>
              </a:rPr>
              <a:t>(Short-Lived Key)</a:t>
            </a:r>
            <a:endParaRPr lang="en-US" sz="2000" b="1" dirty="0">
              <a:effectLst/>
            </a:endParaRPr>
          </a:p>
          <a:p>
            <a:pPr lvl="1"/>
            <a:r>
              <a:rPr lang="en-US" sz="1600" dirty="0"/>
              <a:t>A asymmetric key is used for encryption or MAC generation.</a:t>
            </a:r>
            <a:endParaRPr lang="en-US" sz="1600" dirty="0" smtClean="0"/>
          </a:p>
          <a:p>
            <a:pPr lvl="1"/>
            <a:endParaRPr lang="en-US" sz="1600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smtClean="0"/>
              <a:t>Key Distribution</a:t>
            </a:r>
            <a:endParaRPr lang="en-US" cap="non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045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Keys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4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1584959"/>
            <a:ext cx="8760228" cy="500742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effectLst/>
              </a:rPr>
              <a:t>Known Session Key Security</a:t>
            </a:r>
          </a:p>
          <a:p>
            <a:pPr lvl="1"/>
            <a:r>
              <a:rPr lang="en-US" sz="1600" dirty="0" smtClean="0"/>
              <a:t>If </a:t>
            </a:r>
            <a:r>
              <a:rPr lang="en-US" sz="1600" dirty="0"/>
              <a:t>an enemy discovers a session key, </a:t>
            </a:r>
            <a:r>
              <a:rPr lang="en-US" sz="1600" dirty="0" smtClean="0"/>
              <a:t>he </a:t>
            </a:r>
            <a:r>
              <a:rPr lang="en-US" sz="1600" dirty="0"/>
              <a:t>must not be able to find out other session keys.</a:t>
            </a:r>
            <a:endParaRPr lang="en-US" sz="1600" dirty="0" smtClean="0"/>
          </a:p>
          <a:p>
            <a:pPr lvl="1"/>
            <a:endParaRPr lang="en-US" sz="2000" b="1" dirty="0" smtClean="0">
              <a:effectLst/>
            </a:endParaRPr>
          </a:p>
          <a:p>
            <a:r>
              <a:rPr lang="en-US" sz="2000" b="1" dirty="0" smtClean="0">
                <a:effectLst/>
              </a:rPr>
              <a:t>Prefect Forward Secrecy</a:t>
            </a:r>
            <a:endParaRPr lang="en-US" sz="2000" b="1" dirty="0">
              <a:effectLst/>
            </a:endParaRPr>
          </a:p>
          <a:p>
            <a:pPr lvl="1"/>
            <a:r>
              <a:rPr lang="en-US" sz="1600" dirty="0" smtClean="0"/>
              <a:t>If </a:t>
            </a:r>
            <a:r>
              <a:rPr lang="en-US" sz="1600" dirty="0"/>
              <a:t>the master key is revealed, the subsequent session keys must remain undisclosed.</a:t>
            </a:r>
            <a:endParaRPr lang="en-US" sz="1600" dirty="0" smtClean="0"/>
          </a:p>
          <a:p>
            <a:pPr lvl="1"/>
            <a:endParaRPr lang="en-US" sz="1600" dirty="0" smtClean="0">
              <a:effectLst/>
            </a:endParaRPr>
          </a:p>
          <a:p>
            <a:r>
              <a:rPr lang="en-US" sz="2000" b="1" dirty="0">
                <a:effectLst/>
              </a:rPr>
              <a:t>Prefect </a:t>
            </a:r>
            <a:r>
              <a:rPr lang="en-US" sz="2000" b="1" dirty="0" smtClean="0">
                <a:effectLst/>
              </a:rPr>
              <a:t>Backward </a:t>
            </a:r>
            <a:r>
              <a:rPr lang="en-US" sz="2000" b="1" dirty="0">
                <a:effectLst/>
              </a:rPr>
              <a:t>Secrecy</a:t>
            </a:r>
          </a:p>
          <a:p>
            <a:pPr lvl="1"/>
            <a:r>
              <a:rPr lang="en-US" sz="1600" dirty="0"/>
              <a:t>If the master key is revealed, the </a:t>
            </a:r>
            <a:r>
              <a:rPr lang="en-US" sz="1600" dirty="0" smtClean="0"/>
              <a:t>previous </a:t>
            </a:r>
            <a:r>
              <a:rPr lang="en-US" sz="1600" dirty="0"/>
              <a:t>session keys must remain undisclosed.</a:t>
            </a:r>
          </a:p>
          <a:p>
            <a:endParaRPr lang="en-US" sz="2000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 smtClean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1800" dirty="0">
              <a:effectLst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Key Distribution</a:t>
            </a:r>
            <a:endParaRPr lang="en-US" cap="non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Terms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171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</a:t>
            </a:r>
            <a:r>
              <a:rPr lang="en-US" cap="none" dirty="0" err="1"/>
              <a:t>Predistribution</a:t>
            </a:r>
            <a:r>
              <a:rPr lang="en-US" cap="none" dirty="0"/>
              <a:t> </a:t>
            </a:r>
            <a:r>
              <a:rPr lang="en-US" cap="none" dirty="0" smtClean="0"/>
              <a:t>Schemes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Hellman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12" y="2227459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10" y="2227459"/>
            <a:ext cx="1296981" cy="1296981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876598" y="2037138"/>
            <a:ext cx="2112264" cy="192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aseline="30000" dirty="0" err="1" smtClean="0">
                <a:effectLst/>
                <a:latin typeface="Consolas" panose="020B0609020204030204" pitchFamily="49" charset="0"/>
              </a:rPr>
              <a:t>da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mod 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1 ≤ d</a:t>
            </a:r>
            <a:r>
              <a:rPr lang="en-US" sz="1800" baseline="-25000" dirty="0" smtClean="0">
                <a:effectLst/>
                <a:latin typeface="Consolas" panose="020B0609020204030204" pitchFamily="49" charset="0"/>
              </a:rPr>
              <a:t>a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≤ n-1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Public key </a:t>
            </a:r>
            <a:r>
              <a:rPr lang="en-US" sz="1800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a</a:t>
            </a:r>
            <a:endParaRPr lang="en-US" sz="1800" baseline="-250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Private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key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d</a:t>
            </a:r>
            <a:r>
              <a:rPr lang="en-US" sz="1800" baseline="-25000" dirty="0" smtClean="0">
                <a:effectLst/>
                <a:latin typeface="Consolas" panose="020B0609020204030204" pitchFamily="49" charset="0"/>
              </a:rPr>
              <a:t>a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621477" y="4313966"/>
            <a:ext cx="3710749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= 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db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da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db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mod n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9930325" y="2037138"/>
            <a:ext cx="2112264" cy="2339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aseline="30000" dirty="0" err="1" smtClean="0">
                <a:effectLst/>
                <a:latin typeface="Consolas" panose="020B0609020204030204" pitchFamily="49" charset="0"/>
              </a:rPr>
              <a:t>db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</a:rPr>
              <a:t>mod 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>
                <a:effectLst/>
                <a:latin typeface="Consolas" panose="020B0609020204030204" pitchFamily="49" charset="0"/>
              </a:rPr>
              <a:t>1 ≤ </a:t>
            </a:r>
            <a:r>
              <a:rPr lang="en-US" sz="1800" dirty="0" err="1" smtClean="0">
                <a:effectLst/>
                <a:latin typeface="Consolas" panose="020B0609020204030204" pitchFamily="49" charset="0"/>
              </a:rPr>
              <a:t>d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</a:rPr>
              <a:t>≤ n-1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Public key </a:t>
            </a:r>
            <a:r>
              <a:rPr lang="en-US" sz="1800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b</a:t>
            </a:r>
            <a:endParaRPr lang="en-US" sz="1800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Private key </a:t>
            </a:r>
            <a:r>
              <a:rPr lang="en-US" sz="1800" dirty="0" err="1" smtClean="0">
                <a:effectLst/>
                <a:latin typeface="Consolas" panose="020B0609020204030204" pitchFamily="49" charset="0"/>
              </a:rPr>
              <a:t>d</a:t>
            </a:r>
            <a:r>
              <a:rPr lang="en-US" sz="1800" baseline="-25000" dirty="0" err="1" smtClean="0">
                <a:effectLst/>
                <a:latin typeface="Consolas" panose="020B0609020204030204" pitchFamily="49" charset="0"/>
              </a:rPr>
              <a:t>b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932730" y="4313966"/>
            <a:ext cx="3710749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ab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= 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da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db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da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mod n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318879" y="2635238"/>
            <a:ext cx="4430839" cy="889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No interaction is required.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Alice </a:t>
            </a:r>
            <a:r>
              <a:rPr lang="en-US" sz="1200" dirty="0"/>
              <a:t>and Bob possess each other's certificates.</a:t>
            </a:r>
            <a:endParaRPr lang="en-US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8811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/>
      <p:bldP spid="25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</a:t>
            </a:r>
            <a:r>
              <a:rPr lang="en-US" cap="none" dirty="0" err="1"/>
              <a:t>Predistribution</a:t>
            </a:r>
            <a:r>
              <a:rPr lang="en-US" cap="none" dirty="0"/>
              <a:t>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Unconditional Secure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Obvious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63339" y="2124891"/>
            <a:ext cx="8760228" cy="446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 generates a unique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common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 for each pair of users.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key is delivered through a secure channel.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016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Key </a:t>
            </a:r>
            <a:r>
              <a:rPr lang="en-US" cap="none" dirty="0" err="1"/>
              <a:t>Predistribution</a:t>
            </a:r>
            <a:r>
              <a:rPr lang="en-US" cap="none" dirty="0"/>
              <a:t>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Unconditional Secure –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Blom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Scheme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63339" y="2124891"/>
            <a:ext cx="8760228" cy="446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maximum number of long-lived keys which if disclosed, secrecy of other keys would not be threaten.</a:t>
            </a:r>
          </a:p>
          <a:p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Symmetric Polynomials: if any of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variables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polynomial are interchanged, then we get the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polynomial.</a:t>
            </a:r>
          </a:p>
          <a:p>
            <a:pPr lvl="1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example: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f(</a:t>
            </a:r>
            <a:r>
              <a:rPr lang="en-US" sz="1800" dirty="0" err="1" smtClean="0">
                <a:effectLst/>
                <a:latin typeface="Consolas" panose="020B0609020204030204" pitchFamily="49" charset="0"/>
              </a:rPr>
              <a:t>x,y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) = f(</a:t>
            </a:r>
            <a:r>
              <a:rPr lang="en-US" sz="1800" dirty="0" err="1" smtClean="0">
                <a:effectLst/>
                <a:latin typeface="Consolas" panose="020B0609020204030204" pitchFamily="49" charset="0"/>
              </a:rPr>
              <a:t>y,x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) = </a:t>
            </a:r>
            <a:r>
              <a:rPr lang="en-US" sz="1800" dirty="0" err="1" smtClean="0">
                <a:effectLst/>
                <a:latin typeface="Consolas" panose="020B0609020204030204" pitchFamily="49" charset="0"/>
              </a:rPr>
              <a:t>xy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+ 5(</a:t>
            </a:r>
            <a:r>
              <a:rPr lang="en-US" sz="1800" dirty="0" err="1" smtClean="0">
                <a:effectLst/>
                <a:latin typeface="Consolas" panose="020B0609020204030204" pitchFamily="49" charset="0"/>
              </a:rPr>
              <a:t>x+y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) + 6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4837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2792</Words>
  <Application>Microsoft Office PowerPoint</Application>
  <PresentationFormat>Widescreen</PresentationFormat>
  <Paragraphs>612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Andalus</vt:lpstr>
      <vt:lpstr>Arial</vt:lpstr>
      <vt:lpstr>Cambria Math</vt:lpstr>
      <vt:lpstr>Consolas</vt:lpstr>
      <vt:lpstr>Lucida Bright</vt:lpstr>
      <vt:lpstr>Trebuchet MS</vt:lpstr>
      <vt:lpstr>Tw Cen MT</vt:lpstr>
      <vt:lpstr>Tw Cen MT (Body)</vt:lpstr>
      <vt:lpstr>Wingdings</vt:lpstr>
      <vt:lpstr>Circuit</vt:lpstr>
      <vt:lpstr>Exploring  Cryptography Protocols</vt:lpstr>
      <vt:lpstr>PowerPoint Presentation</vt:lpstr>
      <vt:lpstr>Agenda</vt:lpstr>
      <vt:lpstr>Key Distribution</vt:lpstr>
      <vt:lpstr>PowerPoint Presentation</vt:lpstr>
      <vt:lpstr>Key Distribution</vt:lpstr>
      <vt:lpstr>Key Predistribution Schemes</vt:lpstr>
      <vt:lpstr>Key Predistribution Schemes</vt:lpstr>
      <vt:lpstr>Key Predistribution Schemes</vt:lpstr>
      <vt:lpstr>Key Predistribution Schemes</vt:lpstr>
      <vt:lpstr>Key Predistribution Schemes</vt:lpstr>
      <vt:lpstr>Key Predistribution Schemes</vt:lpstr>
      <vt:lpstr>Key Predistribution Schemes</vt:lpstr>
      <vt:lpstr>Key Predistribution Schemes</vt:lpstr>
      <vt:lpstr>Key Predistribution Schemes</vt:lpstr>
      <vt:lpstr>Session Key Distribution</vt:lpstr>
      <vt:lpstr>Session Key Distribution</vt:lpstr>
      <vt:lpstr>Session Key Distribution</vt:lpstr>
      <vt:lpstr>Session Key Distribution</vt:lpstr>
      <vt:lpstr>Session Key Distribution</vt:lpstr>
      <vt:lpstr>Session Key Distribution</vt:lpstr>
      <vt:lpstr>Session Key Distribution</vt:lpstr>
      <vt:lpstr>Session Key Distribution</vt:lpstr>
      <vt:lpstr>Session Key Distribution</vt:lpstr>
      <vt:lpstr>Session Key Distribution</vt:lpstr>
      <vt:lpstr>Session Key Distribution</vt:lpstr>
      <vt:lpstr>Session Key Distribution</vt:lpstr>
      <vt:lpstr>Session Key Distribution</vt:lpstr>
      <vt:lpstr>Session Key Distribution</vt:lpstr>
      <vt:lpstr>Key Agreement</vt:lpstr>
      <vt:lpstr>Key Agreement</vt:lpstr>
      <vt:lpstr>Key Agreement</vt:lpstr>
      <vt:lpstr>Key Agreement</vt:lpstr>
      <vt:lpstr>Key Agreement</vt:lpstr>
      <vt:lpstr>Key Agreement</vt:lpstr>
      <vt:lpstr>Key Agreement</vt:lpstr>
      <vt:lpstr>Key Agreement</vt:lpstr>
      <vt:lpstr>Key Agreement</vt:lpstr>
      <vt:lpstr>Key Agreement</vt:lpstr>
      <vt:lpstr>Key Agreement</vt:lpstr>
      <vt:lpstr>Key Agreement</vt:lpstr>
      <vt:lpstr>Key Agreement</vt:lpstr>
      <vt:lpstr>Key Agreement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2023-06-27T01:46:25Z</dcterms:created>
  <dcterms:modified xsi:type="dcterms:W3CDTF">2023-11-06T17:20:59Z</dcterms:modified>
</cp:coreProperties>
</file>