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3" r:id="rId1"/>
  </p:sldMasterIdLst>
  <p:sldIdLst>
    <p:sldId id="256" r:id="rId2"/>
    <p:sldId id="333" r:id="rId3"/>
    <p:sldId id="257" r:id="rId4"/>
    <p:sldId id="299" r:id="rId5"/>
    <p:sldId id="301" r:id="rId6"/>
    <p:sldId id="343" r:id="rId7"/>
    <p:sldId id="344" r:id="rId8"/>
    <p:sldId id="345" r:id="rId9"/>
    <p:sldId id="346" r:id="rId10"/>
    <p:sldId id="349" r:id="rId11"/>
    <p:sldId id="348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7" r:id="rId23"/>
    <p:sldId id="360" r:id="rId24"/>
    <p:sldId id="361" r:id="rId25"/>
    <p:sldId id="363" r:id="rId26"/>
    <p:sldId id="364" r:id="rId27"/>
    <p:sldId id="366" r:id="rId28"/>
    <p:sldId id="365" r:id="rId29"/>
    <p:sldId id="368" r:id="rId30"/>
    <p:sldId id="26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0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7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74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7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6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65" y="6253798"/>
            <a:ext cx="604202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Cryptography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Limited Emphasis on Mathematics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47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Sharing – Password Example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0763" y="6051298"/>
            <a:ext cx="3219826" cy="62410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 </a:t>
            </a:r>
            <a:r>
              <a:rPr lang="en-US" b="1" dirty="0"/>
              <a:t>Information Disclosure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297" y="4511486"/>
            <a:ext cx="1296981" cy="12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075" y="4511485"/>
            <a:ext cx="1296981" cy="12969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82" y="1773012"/>
            <a:ext cx="1139585" cy="1139585"/>
          </a:xfrm>
          <a:prstGeom prst="rect">
            <a:avLst/>
          </a:prstGeom>
        </p:spPr>
      </p:pic>
      <p:sp>
        <p:nvSpPr>
          <p:cNvPr id="4" name="Horizontal Scroll 3"/>
          <p:cNvSpPr/>
          <p:nvPr/>
        </p:nvSpPr>
        <p:spPr>
          <a:xfrm>
            <a:off x="2813463" y="1863427"/>
            <a:ext cx="2037806" cy="8186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Secret 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e.g. 1011010011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37212" y="3141313"/>
            <a:ext cx="1861870" cy="16180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 rot="19132688">
            <a:off x="2099715" y="3672372"/>
            <a:ext cx="4302034" cy="704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200" b="1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random </a:t>
            </a:r>
            <a:r>
              <a:rPr lang="en-US" sz="1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bit sequence as length as </a:t>
            </a: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</a:t>
            </a: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0011010001</a:t>
            </a:r>
            <a:endParaRPr lang="en-US" sz="1200" b="1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18770" y="3014578"/>
            <a:ext cx="1863639" cy="17448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 rot="2595157">
            <a:off x="6622586" y="3929258"/>
            <a:ext cx="2466052" cy="44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S </a:t>
            </a:r>
            <a:r>
              <a:rPr lang="en-US" sz="1800" b="1" dirty="0"/>
              <a:t>⊕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1800" b="1" baseline="-25000" dirty="0" smtClean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649472" y="4824773"/>
            <a:ext cx="2081409" cy="936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Alice and Bob can generate S </a:t>
            </a:r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6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⊕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sz="1600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233787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6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There is a bit sequence called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dirty="0" smtClean="0"/>
              <a:t> that we want to share between 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18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</a:t>
            </a:r>
            <a:r>
              <a:rPr lang="en-US" sz="18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...,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sz="1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 smtClean="0"/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TTP generates random bit sequence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..., 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(as length as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delivers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users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...,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endParaRPr lang="en-US" sz="1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TTP calculates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S ⊕ 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⊕ 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⊕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⊕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... 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⊕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n-1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sends to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endParaRPr lang="en-US" sz="1800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users can generate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by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⊕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⊕ ... ⊕ 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aseline="-25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1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Sharing – Generalized Password Example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728754" y="5635902"/>
            <a:ext cx="3219826" cy="62410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 </a:t>
            </a:r>
            <a:r>
              <a:rPr lang="en-US" b="1" dirty="0"/>
              <a:t>Information Disclosure </a:t>
            </a:r>
          </a:p>
        </p:txBody>
      </p:sp>
    </p:spTree>
    <p:extLst>
      <p:ext uri="{BB962C8B-B14F-4D97-AF65-F5344CB8AC3E}">
        <p14:creationId xmlns:p14="http://schemas.microsoft.com/office/powerpoint/2010/main" val="16181564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There is a secret key to launch the nuclear missile </a:t>
            </a:r>
          </a:p>
          <a:p>
            <a:r>
              <a:rPr lang="en-US" sz="1800" dirty="0"/>
              <a:t>There are </a:t>
            </a:r>
            <a:r>
              <a:rPr lang="en-US" sz="1800" dirty="0" smtClean="0"/>
              <a:t>3 </a:t>
            </a:r>
            <a:r>
              <a:rPr lang="en-US" sz="1800" dirty="0"/>
              <a:t>generals who are in charge of a missile </a:t>
            </a:r>
            <a:r>
              <a:rPr lang="en-US" sz="1800" dirty="0" smtClean="0"/>
              <a:t>launch</a:t>
            </a:r>
          </a:p>
          <a:p>
            <a:endParaRPr lang="en-US" sz="1800" dirty="0"/>
          </a:p>
          <a:p>
            <a:r>
              <a:rPr lang="en-US" sz="1800" dirty="0" smtClean="0"/>
              <a:t>Give </a:t>
            </a:r>
            <a:r>
              <a:rPr lang="en-US" sz="1800" dirty="0"/>
              <a:t>the secret code to these three </a:t>
            </a:r>
            <a:r>
              <a:rPr lang="en-US" sz="1800" dirty="0" smtClean="0"/>
              <a:t>generals</a:t>
            </a:r>
          </a:p>
          <a:p>
            <a:pPr lvl="1"/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possible for a lunatic general to start a war and destroy the planet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general get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one share and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knows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information about the secret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</a:t>
            </a:r>
          </a:p>
          <a:p>
            <a:pPr lvl="1"/>
            <a:r>
              <a:rPr lang="en-US" sz="1400" dirty="0"/>
              <a:t>what if one general is a spy from a hostile </a:t>
            </a:r>
            <a:r>
              <a:rPr lang="en-US" sz="1400" dirty="0" smtClean="0"/>
              <a:t>country </a:t>
            </a:r>
            <a:r>
              <a:rPr lang="en-US" sz="1400" dirty="0"/>
              <a:t>or even is sick or is on vacation</a:t>
            </a:r>
            <a:r>
              <a:rPr lang="en-US" sz="1400" dirty="0" smtClean="0"/>
              <a:t>?</a:t>
            </a:r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</a:t>
            </a:r>
          </a:p>
          <a:p>
            <a:pPr lvl="1"/>
            <a:r>
              <a:rPr lang="en-US" sz="1400" dirty="0"/>
              <a:t>A missile can be launched with 2 or more generals</a:t>
            </a:r>
          </a:p>
          <a:p>
            <a:pPr lvl="1"/>
            <a:r>
              <a:rPr lang="en-US" sz="1400" dirty="0"/>
              <a:t>Less than 2 generals may not launch a missile.</a:t>
            </a:r>
          </a:p>
          <a:p>
            <a:pPr marL="0" indent="0">
              <a:buNone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 Secret Sharing – Nuclear Missile Example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594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Given </a:t>
            </a:r>
            <a:r>
              <a:rPr lang="en-US" sz="1800" dirty="0"/>
              <a:t>a secret </a:t>
            </a:r>
            <a:r>
              <a:rPr lang="en-US" sz="1800" b="1" dirty="0" smtClean="0">
                <a:solidFill>
                  <a:srgbClr val="0070C0"/>
                </a:solidFill>
              </a:rPr>
              <a:t>S</a:t>
            </a:r>
            <a:r>
              <a:rPr lang="en-US" sz="1800" dirty="0" smtClean="0"/>
              <a:t>, </a:t>
            </a:r>
            <a:r>
              <a:rPr lang="en-US" sz="1800" dirty="0"/>
              <a:t>to be shared among </a:t>
            </a:r>
            <a:r>
              <a:rPr lang="en-US" sz="1800" b="1" dirty="0">
                <a:solidFill>
                  <a:srgbClr val="0070C0"/>
                </a:solidFill>
              </a:rPr>
              <a:t>n</a:t>
            </a:r>
            <a:r>
              <a:rPr lang="en-US" sz="1800" dirty="0"/>
              <a:t> parties, that sharing should satisfy the following properties</a:t>
            </a:r>
            <a:r>
              <a:rPr lang="en-US" sz="1800" dirty="0" smtClean="0"/>
              <a:t>: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Availability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greater than or equal to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parties can recover </a:t>
            </a:r>
            <a:r>
              <a:rPr lang="en-U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Confidentiality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less than </a:t>
            </a:r>
            <a:r>
              <a:rPr lang="en-US" sz="1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parties have no information about </a:t>
            </a:r>
            <a:r>
              <a:rPr lang="en-US" sz="16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the missile launch example, we are in fact using a (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3,2)-secret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 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scheme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(</a:t>
            </a:r>
            <a:r>
              <a:rPr lang="en-US" sz="2000" b="1" dirty="0" err="1" smtClean="0"/>
              <a:t>n,t</a:t>
            </a:r>
            <a:r>
              <a:rPr lang="en-US" sz="2000" b="1" dirty="0" smtClean="0"/>
              <a:t>) Secret Sharing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81534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9" y="1750423"/>
                <a:ext cx="6339244" cy="4824547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Select </a:t>
                </a:r>
                <a:r>
                  <a:rPr lang="en-US" sz="1800" dirty="0"/>
                  <a:t>the point </a:t>
                </a:r>
                <a:r>
                  <a:rPr lang="en-US" sz="1800" dirty="0">
                    <a:solidFill>
                      <a:srgbClr val="0070C0"/>
                    </a:solidFill>
                  </a:rPr>
                  <a:t>(0, s)</a:t>
                </a:r>
                <a:r>
                  <a:rPr lang="en-US" sz="1800" dirty="0"/>
                  <a:t> on the Y axis that corresponds to the secret. </a:t>
                </a:r>
                <a:endParaRPr lang="en-US" sz="1800" dirty="0" smtClean="0"/>
              </a:p>
              <a:p>
                <a:endParaRPr lang="en-US" sz="1800" dirty="0" smtClean="0"/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Randomly 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draw a line that goes through this point</a:t>
                </a:r>
                <a:endParaRPr lang="en-US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1800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Pick </a:t>
                </a:r>
                <a:r>
                  <a:rPr lang="en-US" sz="1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en-US" sz="1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points on that line: </a:t>
                </a:r>
                <a:r>
                  <a:rPr lang="en-US" sz="1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(x</a:t>
                </a:r>
                <a:r>
                  <a:rPr lang="en-US" sz="1800" baseline="-250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en-US" sz="1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y</a:t>
                </a:r>
                <a:r>
                  <a:rPr lang="en-US" sz="1800" baseline="-250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  <a:r>
                  <a:rPr lang="en-US" sz="1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), (x</a:t>
                </a:r>
                <a:r>
                  <a:rPr lang="en-US" sz="1800" baseline="-250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sz="1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y</a:t>
                </a:r>
                <a:r>
                  <a:rPr lang="en-US" sz="1800" baseline="-250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US" sz="1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), ..., (</a:t>
                </a:r>
                <a:r>
                  <a:rPr lang="en-US" sz="1800" dirty="0" err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</a:t>
                </a:r>
                <a:r>
                  <a:rPr lang="en-US" sz="1800" baseline="-25000" dirty="0" err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en-US" sz="1800" dirty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, </a:t>
                </a:r>
                <a:r>
                  <a:rPr lang="en-US" sz="1800" dirty="0" err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</a:t>
                </a:r>
                <a:r>
                  <a:rPr lang="en-US" sz="1800" baseline="-25000" dirty="0" err="1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</a:t>
                </a:r>
                <a:r>
                  <a:rPr lang="en-US" sz="1800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</a:p>
              <a:p>
                <a:endParaRPr lang="en-US" sz="1800" dirty="0" smtClean="0"/>
              </a:p>
              <a:p>
                <a:r>
                  <a:rPr lang="en-US" sz="1800" dirty="0" smtClean="0"/>
                  <a:t>Each </a:t>
                </a:r>
                <a:r>
                  <a:rPr lang="en-US" sz="1800" dirty="0"/>
                  <a:t>point that is picked represents a share</a:t>
                </a:r>
                <a:r>
                  <a:rPr lang="en-US" sz="1800" dirty="0" smtClean="0"/>
                  <a:t>.</a:t>
                </a:r>
              </a:p>
              <a:p>
                <a:endParaRPr lang="en-US" sz="18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>
                  <a:buNone/>
                </a:pPr>
                <a:r>
                  <a:rPr lang="en-US" sz="1800" b="1" dirty="0" smtClean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rPr>
                      <m:t>𝐚</m:t>
                    </m:r>
                    <m:r>
                      <m:rPr>
                        <m:nor/>
                      </m:rPr>
                      <a:rPr lang="en-US" sz="1800" b="1" baseline="-25000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rPr>
                      <m:t>𝟏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rPr>
                      <m:t>∗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rPr>
                      <m:t>𝐱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rPr>
                      <m:t>+ </m:t>
                    </m:r>
                    <m:r>
                      <m:rPr>
                        <m:nor/>
                      </m:rPr>
                      <a:rPr lang="en-US" sz="1800" b="1" dirty="0">
                        <a:solidFill>
                          <a:srgbClr val="0070C0"/>
                        </a:solidFill>
                        <a:effectLst/>
                        <a:latin typeface="Consolas" panose="020B0609020204030204" pitchFamily="49" charset="0"/>
                      </a:rPr>
                      <m:t>𝐒</m:t>
                    </m:r>
                  </m:oMath>
                </a14:m>
                <a:endParaRPr lang="en-US" sz="1800" b="1" dirty="0">
                  <a:solidFill>
                    <a:srgbClr val="0070C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9" y="1750423"/>
                <a:ext cx="6339244" cy="4824547"/>
              </a:xfrm>
              <a:blipFill>
                <a:blip r:embed="rId2"/>
                <a:stretch>
                  <a:fillRect l="-1827" t="-2146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(</a:t>
            </a:r>
            <a:r>
              <a:rPr lang="en-US" sz="2000" b="1" dirty="0" err="1" smtClean="0"/>
              <a:t>n,t</a:t>
            </a:r>
            <a:r>
              <a:rPr lang="en-US" sz="2000" b="1" dirty="0" smtClean="0"/>
              <a:t>) Secret Sharing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Example t=2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103" y="2821849"/>
            <a:ext cx="36766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76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17968" y="5004761"/>
                <a:ext cx="6339244" cy="661851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b="1" i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000" b="1" i="0" baseline="-250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0" baseline="-2500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en-US" sz="2000" b="1" i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baseline="3000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000" b="1" i="0" baseline="-2500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0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2000" b="1" i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000" b="1" i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𝐒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7968" y="5004761"/>
                <a:ext cx="6339244" cy="6618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(</a:t>
            </a:r>
            <a:r>
              <a:rPr lang="en-US" sz="2000" b="1" dirty="0" err="1" smtClean="0"/>
              <a:t>n,t</a:t>
            </a:r>
            <a:r>
              <a:rPr lang="en-US" sz="2000" b="1" dirty="0" smtClean="0"/>
              <a:t>) Secret Sharing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Example t=3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137" y="1828591"/>
            <a:ext cx="4869589" cy="3177504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2917968" y="5850291"/>
            <a:ext cx="6339244" cy="942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 smtClean="0"/>
              <a:t> </a:t>
            </a:r>
            <a:r>
              <a:rPr lang="en-US" sz="1600" dirty="0"/>
              <a:t>Generalized for (n, </a:t>
            </a:r>
            <a:r>
              <a:rPr lang="en-US" sz="1600" dirty="0" smtClean="0"/>
              <a:t>t)-secret </a:t>
            </a:r>
            <a:r>
              <a:rPr lang="en-US" sz="1600" dirty="0"/>
              <a:t>sharing </a:t>
            </a:r>
            <a:r>
              <a:rPr lang="en-US" sz="1600" dirty="0" smtClean="0"/>
              <a:t>scheme (</a:t>
            </a:r>
            <a:r>
              <a:rPr lang="en-US" sz="1600" i="1" dirty="0"/>
              <a:t>Shamir </a:t>
            </a:r>
            <a:r>
              <a:rPr lang="en-US" sz="1600" i="1" dirty="0" smtClean="0"/>
              <a:t>- 1979)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𝐲 = 𝐚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𝐭−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𝟏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∗𝐱</a:t>
            </a:r>
            <a:r>
              <a:rPr lang="en-US" sz="1800" b="1" baseline="30000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𝐭</a:t>
            </a:r>
            <a:r>
              <a:rPr lang="en-US" sz="1800" b="1" baseline="300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−𝟏</a:t>
            </a:r>
            <a:r>
              <a:rPr lang="en-US" sz="1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+ 𝐚</a:t>
            </a:r>
            <a:r>
              <a:rPr lang="en-US" sz="1800" b="1" baseline="-250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𝐭−𝟐</a:t>
            </a:r>
            <a:r>
              <a:rPr lang="en-US" sz="1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∗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𝐱</a:t>
            </a:r>
            <a:r>
              <a:rPr lang="en-US" sz="1800" b="1" baseline="30000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𝐭-2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 ... + 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𝐚</a:t>
            </a:r>
            <a:r>
              <a:rPr lang="en-US" sz="1800" b="1" baseline="-25000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𝟏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∗</a:t>
            </a:r>
            <a:r>
              <a:rPr lang="en-US" sz="18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𝐱 + </a:t>
            </a:r>
            <a:r>
              <a:rPr lang="en-US" sz="1800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𝐒</a:t>
            </a:r>
          </a:p>
          <a:p>
            <a:pPr marL="0" indent="0" algn="ctr">
              <a:buNone/>
            </a:pPr>
            <a:r>
              <a:rPr lang="en-US" sz="1600" b="1" dirty="0" smtClean="0">
                <a:solidFill>
                  <a:srgbClr val="0070C0"/>
                </a:solidFill>
                <a:effectLst/>
              </a:rPr>
              <a:t/>
            </a:r>
            <a:br>
              <a:rPr lang="en-US" sz="1600" b="1" dirty="0" smtClean="0">
                <a:solidFill>
                  <a:srgbClr val="0070C0"/>
                </a:solidFill>
                <a:effectLst/>
              </a:rPr>
            </a:br>
            <a:endParaRPr lang="en-US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endParaRPr lang="en-US" sz="1600" b="1" dirty="0">
              <a:solidFill>
                <a:srgbClr val="0070C0"/>
              </a:solidFill>
              <a:effectLst/>
            </a:endParaRPr>
          </a:p>
          <a:p>
            <a:pPr marL="0" indent="0" algn="ctr">
              <a:buNone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91997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(</a:t>
            </a:r>
            <a:r>
              <a:rPr lang="en-US" sz="2000" b="1" dirty="0" err="1" smtClean="0"/>
              <a:t>n,t</a:t>
            </a:r>
            <a:r>
              <a:rPr lang="en-US" sz="2000" b="1" dirty="0" smtClean="0"/>
              <a:t>) Secret Sharing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Shamir (1979)</a:t>
            </a:r>
            <a:endParaRPr lang="en-US" sz="20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1412" y="1828591"/>
            <a:ext cx="9905999" cy="3962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𝐲 = 𝐚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𝐭−𝟏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∗𝐱</a:t>
            </a:r>
            <a:r>
              <a:rPr lang="en-US" sz="2000" b="1" baseline="300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𝐭−𝟏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+ 𝐚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𝐭−𝟐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∗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𝐱</a:t>
            </a:r>
            <a:r>
              <a:rPr lang="en-US" sz="2000" b="1" baseline="30000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𝐭-2</a:t>
            </a:r>
            <a:r>
              <a:rPr lang="en-US" sz="2000" b="1" dirty="0" smtClean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+ ... + 𝐚</a:t>
            </a:r>
            <a:r>
              <a:rPr lang="en-US" sz="2000" b="1" baseline="-2500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𝟏</a:t>
            </a:r>
            <a:r>
              <a:rPr lang="en-US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∗𝐱 + 𝐒</a:t>
            </a:r>
          </a:p>
          <a:p>
            <a:endParaRPr lang="en-US" sz="1800" dirty="0" smtClean="0"/>
          </a:p>
          <a:p>
            <a:r>
              <a:rPr lang="en-US" sz="1800" dirty="0" smtClean="0"/>
              <a:t>How to recover </a:t>
            </a:r>
            <a:r>
              <a:rPr lang="en-US" sz="1800" dirty="0" smtClean="0">
                <a:solidFill>
                  <a:srgbClr val="0070C0"/>
                </a:solidFill>
              </a:rPr>
              <a:t>S</a:t>
            </a:r>
            <a:r>
              <a:rPr lang="en-US" sz="1800" dirty="0" smtClean="0"/>
              <a:t>?</a:t>
            </a:r>
          </a:p>
          <a:p>
            <a:pPr lvl="1"/>
            <a:r>
              <a:rPr lang="en-US" sz="1600" b="1" dirty="0" smtClean="0"/>
              <a:t>Lagrange Interpolation</a:t>
            </a:r>
            <a:endParaRPr lang="en-US" sz="1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5769" y="3726269"/>
            <a:ext cx="4834618" cy="206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03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(</a:t>
            </a:r>
            <a:r>
              <a:rPr lang="en-US" sz="2000" b="1" dirty="0" err="1" smtClean="0"/>
              <a:t>n,t</a:t>
            </a:r>
            <a:r>
              <a:rPr lang="en-US" sz="2000" b="1" dirty="0" smtClean="0"/>
              <a:t>) Secret Sharing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Example n=5,t=3</a:t>
            </a:r>
            <a:endParaRPr lang="en-US" sz="20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2671130" y="5960065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baseline="-25000" dirty="0"/>
          </a:p>
        </p:txBody>
      </p:sp>
      <p:sp>
        <p:nvSpPr>
          <p:cNvPr id="10" name="Rounded Rectangle 9"/>
          <p:cNvSpPr/>
          <p:nvPr/>
        </p:nvSpPr>
        <p:spPr>
          <a:xfrm>
            <a:off x="1057168" y="5949672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1</a:t>
            </a:r>
            <a:endParaRPr lang="en-US" sz="1400" baseline="-25000" dirty="0"/>
          </a:p>
        </p:txBody>
      </p:sp>
      <p:cxnSp>
        <p:nvCxnSpPr>
          <p:cNvPr id="11" name="Straight Arrow Connector 10"/>
          <p:cNvCxnSpPr>
            <a:stCxn id="19" idx="2"/>
            <a:endCxn id="10" idx="0"/>
          </p:cNvCxnSpPr>
          <p:nvPr/>
        </p:nvCxnSpPr>
        <p:spPr>
          <a:xfrm flipH="1">
            <a:off x="1353260" y="2743563"/>
            <a:ext cx="3065337" cy="32061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9" idx="2"/>
            <a:endCxn id="8" idx="0"/>
          </p:cNvCxnSpPr>
          <p:nvPr/>
        </p:nvCxnSpPr>
        <p:spPr>
          <a:xfrm flipH="1">
            <a:off x="2967222" y="2743563"/>
            <a:ext cx="1451375" cy="32165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201860" y="5955130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baseline="-25000" dirty="0"/>
          </a:p>
        </p:txBody>
      </p:sp>
      <p:cxnSp>
        <p:nvCxnSpPr>
          <p:cNvPr id="14" name="Straight Arrow Connector 13"/>
          <p:cNvCxnSpPr>
            <a:stCxn id="19" idx="2"/>
            <a:endCxn id="13" idx="0"/>
          </p:cNvCxnSpPr>
          <p:nvPr/>
        </p:nvCxnSpPr>
        <p:spPr>
          <a:xfrm>
            <a:off x="4418597" y="2743563"/>
            <a:ext cx="79355" cy="32115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690106" y="5977081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5942639" y="5977081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US" sz="1400" baseline="-25000" dirty="0"/>
          </a:p>
        </p:txBody>
      </p:sp>
      <p:cxnSp>
        <p:nvCxnSpPr>
          <p:cNvPr id="17" name="Straight Arrow Connector 16"/>
          <p:cNvCxnSpPr>
            <a:stCxn id="19" idx="2"/>
            <a:endCxn id="16" idx="0"/>
          </p:cNvCxnSpPr>
          <p:nvPr/>
        </p:nvCxnSpPr>
        <p:spPr>
          <a:xfrm>
            <a:off x="4418597" y="2743563"/>
            <a:ext cx="1820134" cy="323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2"/>
            <a:endCxn id="15" idx="0"/>
          </p:cNvCxnSpPr>
          <p:nvPr/>
        </p:nvCxnSpPr>
        <p:spPr>
          <a:xfrm>
            <a:off x="4418597" y="2743563"/>
            <a:ext cx="3567601" cy="3233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774" y="1835917"/>
            <a:ext cx="907646" cy="907646"/>
          </a:xfrm>
          <a:prstGeom prst="rect">
            <a:avLst/>
          </a:prstGeom>
        </p:spPr>
      </p:pic>
      <p:sp>
        <p:nvSpPr>
          <p:cNvPr id="39" name="Content Placeholder 1"/>
          <p:cNvSpPr txBox="1">
            <a:spLocks/>
          </p:cNvSpPr>
          <p:nvPr/>
        </p:nvSpPr>
        <p:spPr>
          <a:xfrm>
            <a:off x="7793041" y="1818658"/>
            <a:ext cx="779258" cy="907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1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=8</a:t>
            </a:r>
          </a:p>
          <a:p>
            <a:pPr marL="0" indent="0"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</a:t>
            </a:r>
            <a:r>
              <a:rPr lang="en-US" sz="1800" baseline="-25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=7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0" name="Content Placeholder 1"/>
          <p:cNvSpPr txBox="1">
            <a:spLocks/>
          </p:cNvSpPr>
          <p:nvPr/>
        </p:nvSpPr>
        <p:spPr>
          <a:xfrm>
            <a:off x="8572299" y="1798830"/>
            <a:ext cx="870436" cy="92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S=11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=13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075939" y="2034831"/>
            <a:ext cx="2513583" cy="4753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y = 7x</a:t>
            </a:r>
            <a:r>
              <a:rPr lang="en-US" sz="1600" b="1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+8x+11 mod 13</a:t>
            </a:r>
            <a:endParaRPr 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3" name="Content Placeholder 1"/>
          <p:cNvSpPr txBox="1">
            <a:spLocks/>
          </p:cNvSpPr>
          <p:nvPr/>
        </p:nvSpPr>
        <p:spPr>
          <a:xfrm>
            <a:off x="693437" y="1531117"/>
            <a:ext cx="3030582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y</a:t>
            </a:r>
            <a:r>
              <a:rPr lang="en-US" sz="1600" b="1" baseline="-25000" dirty="0" smtClean="0">
                <a:latin typeface="Consolas" panose="020B0609020204030204" pitchFamily="49" charset="0"/>
              </a:rPr>
              <a:t>1</a:t>
            </a:r>
            <a:r>
              <a:rPr lang="en-US" sz="1600" b="1" dirty="0" smtClean="0">
                <a:latin typeface="Consolas" panose="020B0609020204030204" pitchFamily="49" charset="0"/>
              </a:rPr>
              <a:t>=f(1)=7+8+11=0 </a:t>
            </a:r>
            <a:r>
              <a:rPr lang="en-US" sz="1600" b="1" dirty="0">
                <a:latin typeface="Consolas" panose="020B0609020204030204" pitchFamily="49" charset="0"/>
              </a:rPr>
              <a:t>mod 13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4" name="Content Placeholder 1"/>
          <p:cNvSpPr txBox="1">
            <a:spLocks/>
          </p:cNvSpPr>
          <p:nvPr/>
        </p:nvSpPr>
        <p:spPr>
          <a:xfrm>
            <a:off x="693437" y="1851562"/>
            <a:ext cx="3030582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y</a:t>
            </a:r>
            <a:r>
              <a:rPr lang="en-US" sz="1600" b="1" baseline="-25000" dirty="0" smtClean="0">
                <a:latin typeface="Consolas" panose="020B0609020204030204" pitchFamily="49" charset="0"/>
              </a:rPr>
              <a:t>2</a:t>
            </a:r>
            <a:r>
              <a:rPr lang="en-US" sz="1600" b="1" dirty="0" smtClean="0">
                <a:latin typeface="Consolas" panose="020B0609020204030204" pitchFamily="49" charset="0"/>
              </a:rPr>
              <a:t>=f(2)=28+16+11=3 </a:t>
            </a:r>
            <a:r>
              <a:rPr lang="en-US" sz="1600" b="1" dirty="0">
                <a:latin typeface="Consolas" panose="020B0609020204030204" pitchFamily="49" charset="0"/>
              </a:rPr>
              <a:t>mod 13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5" name="Content Placeholder 1"/>
          <p:cNvSpPr txBox="1">
            <a:spLocks/>
          </p:cNvSpPr>
          <p:nvPr/>
        </p:nvSpPr>
        <p:spPr>
          <a:xfrm>
            <a:off x="693437" y="2172007"/>
            <a:ext cx="3030582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y</a:t>
            </a:r>
            <a:r>
              <a:rPr lang="en-US" sz="1600" b="1" baseline="-25000" dirty="0" smtClean="0">
                <a:latin typeface="Consolas" panose="020B0609020204030204" pitchFamily="49" charset="0"/>
              </a:rPr>
              <a:t>3</a:t>
            </a:r>
            <a:r>
              <a:rPr lang="en-US" sz="1600" b="1" dirty="0" smtClean="0">
                <a:latin typeface="Consolas" panose="020B0609020204030204" pitchFamily="49" charset="0"/>
              </a:rPr>
              <a:t>=f(3)=63+24+11=7 </a:t>
            </a:r>
            <a:r>
              <a:rPr lang="en-US" sz="1600" b="1" dirty="0">
                <a:latin typeface="Consolas" panose="020B0609020204030204" pitchFamily="49" charset="0"/>
              </a:rPr>
              <a:t>mod 13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6" name="Content Placeholder 1"/>
          <p:cNvSpPr txBox="1">
            <a:spLocks/>
          </p:cNvSpPr>
          <p:nvPr/>
        </p:nvSpPr>
        <p:spPr>
          <a:xfrm>
            <a:off x="693437" y="2492452"/>
            <a:ext cx="3030582" cy="473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y</a:t>
            </a:r>
            <a:r>
              <a:rPr lang="en-US" sz="1600" b="1" baseline="-25000" dirty="0" smtClean="0">
                <a:latin typeface="Consolas" panose="020B0609020204030204" pitchFamily="49" charset="0"/>
              </a:rPr>
              <a:t>4</a:t>
            </a:r>
            <a:r>
              <a:rPr lang="en-US" sz="1600" b="1" dirty="0" smtClean="0">
                <a:latin typeface="Consolas" panose="020B0609020204030204" pitchFamily="49" charset="0"/>
              </a:rPr>
              <a:t>=f(4)=112+32+11=12 </a:t>
            </a:r>
            <a:r>
              <a:rPr lang="en-US" sz="1600" b="1" dirty="0">
                <a:latin typeface="Consolas" panose="020B0609020204030204" pitchFamily="49" charset="0"/>
              </a:rPr>
              <a:t>mod 13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7" name="Content Placeholder 1"/>
          <p:cNvSpPr txBox="1">
            <a:spLocks/>
          </p:cNvSpPr>
          <p:nvPr/>
        </p:nvSpPr>
        <p:spPr>
          <a:xfrm>
            <a:off x="709184" y="2812897"/>
            <a:ext cx="3030582" cy="4738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y</a:t>
            </a:r>
            <a:r>
              <a:rPr lang="en-US" sz="1600" b="1" baseline="-25000" dirty="0" smtClean="0">
                <a:latin typeface="Consolas" panose="020B0609020204030204" pitchFamily="49" charset="0"/>
              </a:rPr>
              <a:t>5</a:t>
            </a:r>
            <a:r>
              <a:rPr lang="en-US" sz="1600" b="1" dirty="0" smtClean="0">
                <a:latin typeface="Consolas" panose="020B0609020204030204" pitchFamily="49" charset="0"/>
              </a:rPr>
              <a:t>=f(5)=175+40+11=5 </a:t>
            </a:r>
            <a:r>
              <a:rPr lang="en-US" sz="1600" b="1" dirty="0">
                <a:latin typeface="Consolas" panose="020B0609020204030204" pitchFamily="49" charset="0"/>
              </a:rPr>
              <a:t>mod 13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8" name="Content Placeholder 1"/>
          <p:cNvSpPr txBox="1">
            <a:spLocks/>
          </p:cNvSpPr>
          <p:nvPr/>
        </p:nvSpPr>
        <p:spPr>
          <a:xfrm>
            <a:off x="1600491" y="4751432"/>
            <a:ext cx="789089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(1,0)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9" name="Content Placeholder 1"/>
          <p:cNvSpPr txBox="1">
            <a:spLocks/>
          </p:cNvSpPr>
          <p:nvPr/>
        </p:nvSpPr>
        <p:spPr>
          <a:xfrm>
            <a:off x="2755775" y="4795529"/>
            <a:ext cx="789089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(2,3)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0" name="Content Placeholder 1"/>
          <p:cNvSpPr txBox="1">
            <a:spLocks/>
          </p:cNvSpPr>
          <p:nvPr/>
        </p:nvSpPr>
        <p:spPr>
          <a:xfrm>
            <a:off x="3906830" y="4751432"/>
            <a:ext cx="789089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(3,7)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2" name="Content Placeholder 1"/>
          <p:cNvSpPr txBox="1">
            <a:spLocks/>
          </p:cNvSpPr>
          <p:nvPr/>
        </p:nvSpPr>
        <p:spPr>
          <a:xfrm>
            <a:off x="4947379" y="4674261"/>
            <a:ext cx="903824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(4,12)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3" name="Content Placeholder 1"/>
          <p:cNvSpPr txBox="1">
            <a:spLocks/>
          </p:cNvSpPr>
          <p:nvPr/>
        </p:nvSpPr>
        <p:spPr>
          <a:xfrm>
            <a:off x="6202397" y="4674261"/>
            <a:ext cx="903824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(5,5)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64" name="Content Placeholder 1"/>
          <p:cNvSpPr>
            <a:spLocks noGrp="1"/>
          </p:cNvSpPr>
          <p:nvPr>
            <p:ph idx="1"/>
          </p:nvPr>
        </p:nvSpPr>
        <p:spPr>
          <a:xfrm>
            <a:off x="8089612" y="3593222"/>
            <a:ext cx="3523205" cy="935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Suppose </a:t>
            </a:r>
            <a:r>
              <a:rPr lang="en-US" sz="1800" dirty="0" smtClean="0">
                <a:solidFill>
                  <a:srgbClr val="0070C0"/>
                </a:solidFill>
              </a:rPr>
              <a:t>u</a:t>
            </a:r>
            <a:r>
              <a:rPr lang="en-US" sz="1800" baseline="-25000" dirty="0" smtClean="0">
                <a:solidFill>
                  <a:srgbClr val="0070C0"/>
                </a:solidFill>
              </a:rPr>
              <a:t>2</a:t>
            </a:r>
            <a:r>
              <a:rPr lang="en-US" sz="1800" dirty="0" smtClean="0"/>
              <a:t> , </a:t>
            </a:r>
            <a:r>
              <a:rPr lang="en-US" sz="1800" dirty="0" smtClean="0">
                <a:solidFill>
                  <a:srgbClr val="0070C0"/>
                </a:solidFill>
              </a:rPr>
              <a:t>u</a:t>
            </a:r>
            <a:r>
              <a:rPr lang="en-US" sz="1800" baseline="-25000" dirty="0" smtClean="0">
                <a:solidFill>
                  <a:srgbClr val="0070C0"/>
                </a:solidFill>
              </a:rPr>
              <a:t>3</a:t>
            </a:r>
            <a:r>
              <a:rPr lang="en-US" sz="1800" dirty="0" smtClean="0"/>
              <a:t> and </a:t>
            </a:r>
            <a:r>
              <a:rPr lang="en-US" sz="1800" dirty="0" smtClean="0">
                <a:solidFill>
                  <a:srgbClr val="0070C0"/>
                </a:solidFill>
              </a:rPr>
              <a:t>u</a:t>
            </a:r>
            <a:r>
              <a:rPr lang="en-US" sz="1800" baseline="-25000" dirty="0" smtClean="0">
                <a:solidFill>
                  <a:srgbClr val="0070C0"/>
                </a:solidFill>
              </a:rPr>
              <a:t>5</a:t>
            </a:r>
            <a:r>
              <a:rPr lang="en-US" sz="1800" baseline="-25000" dirty="0" smtClean="0"/>
              <a:t> </a:t>
            </a:r>
            <a:r>
              <a:rPr lang="en-US" sz="1800" dirty="0" smtClean="0"/>
              <a:t>wants to recover the secret </a:t>
            </a:r>
            <a:r>
              <a:rPr lang="en-US" sz="1800" dirty="0" smtClean="0">
                <a:solidFill>
                  <a:srgbClr val="0070C0"/>
                </a:solidFill>
              </a:rPr>
              <a:t>S</a:t>
            </a:r>
            <a:endParaRPr lang="en-US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836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animBg="1"/>
      <p:bldP spid="54" grpId="0"/>
      <p:bldP spid="55" grpId="0"/>
      <p:bldP spid="56" grpId="0"/>
      <p:bldP spid="57" grpId="0"/>
      <p:bldP spid="58" grpId="0"/>
      <p:bldP spid="59" grpId="0"/>
      <p:bldP spid="60" grpId="0"/>
      <p:bldP spid="62" grpId="0"/>
      <p:bldP spid="63" grpId="0"/>
      <p:bldP spid="6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/>
              <a:t>(</a:t>
            </a:r>
            <a:r>
              <a:rPr lang="en-US" sz="2000" b="1" dirty="0" err="1" smtClean="0"/>
              <a:t>n,t</a:t>
            </a:r>
            <a:r>
              <a:rPr lang="en-US" sz="2000" b="1" dirty="0" smtClean="0"/>
              <a:t>) Secret Sharing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Example n=5,t=3</a:t>
            </a:r>
            <a:endParaRPr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2078"/>
          <a:stretch/>
        </p:blipFill>
        <p:spPr>
          <a:xfrm>
            <a:off x="3545633" y="2066645"/>
            <a:ext cx="4862204" cy="995207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512663" y="1967930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</a:t>
            </a:r>
            <a:endParaRPr lang="en-US" sz="1400" baseline="-25000" dirty="0"/>
          </a:p>
        </p:txBody>
      </p:sp>
      <p:sp>
        <p:nvSpPr>
          <p:cNvPr id="13" name="Rounded Rectangle 12"/>
          <p:cNvSpPr/>
          <p:nvPr/>
        </p:nvSpPr>
        <p:spPr>
          <a:xfrm>
            <a:off x="1512663" y="2455713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3</a:t>
            </a:r>
            <a:endParaRPr lang="en-US" sz="1400" baseline="-25000" dirty="0"/>
          </a:p>
        </p:txBody>
      </p:sp>
      <p:sp>
        <p:nvSpPr>
          <p:cNvPr id="15" name="Rounded Rectangle 14"/>
          <p:cNvSpPr/>
          <p:nvPr/>
        </p:nvSpPr>
        <p:spPr>
          <a:xfrm>
            <a:off x="1512663" y="2943496"/>
            <a:ext cx="592183" cy="3048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</a:t>
            </a:r>
            <a:endParaRPr lang="en-US" sz="1400" baseline="-25000" dirty="0"/>
          </a:p>
        </p:txBody>
      </p:sp>
      <p:sp>
        <p:nvSpPr>
          <p:cNvPr id="20" name="Content Placeholder 1"/>
          <p:cNvSpPr txBox="1">
            <a:spLocks/>
          </p:cNvSpPr>
          <p:nvPr/>
        </p:nvSpPr>
        <p:spPr>
          <a:xfrm>
            <a:off x="2215843" y="1883425"/>
            <a:ext cx="789089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(2,3)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2215843" y="2371208"/>
            <a:ext cx="789089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(3,7)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2215843" y="2858991"/>
            <a:ext cx="789089" cy="47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(5,5)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004931" y="3952312"/>
                <a:ext cx="8164405" cy="1634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a-I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+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15 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35 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5   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13 </m:t>
                      </m:r>
                    </m:oMath>
                  </m:oMathPara>
                </a14:m>
                <a:endParaRPr lang="en-US" b="1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b="1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931" y="3952312"/>
                <a:ext cx="8164405" cy="1634037"/>
              </a:xfrm>
              <a:prstGeom prst="rect">
                <a:avLst/>
              </a:prstGeom>
              <a:blipFill>
                <a:blip r:embed="rId3"/>
                <a:stretch>
                  <a:fillRect l="-672" b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3076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What if a user is malicious?</a:t>
            </a:r>
          </a:p>
          <a:p>
            <a:endParaRPr lang="en-US" sz="1800" dirty="0"/>
          </a:p>
          <a:p>
            <a:r>
              <a:rPr lang="en-US" sz="1800" dirty="0" smtClean="0"/>
              <a:t>The shares must be verifiable</a:t>
            </a:r>
            <a:endParaRPr lang="en-US" sz="1400" dirty="0" smtClean="0"/>
          </a:p>
          <a:p>
            <a:pPr lvl="1"/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Verifiable Secret Sharing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711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82538" y="557349"/>
            <a:ext cx="9239199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Attention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slides have been crafted using the foundation of my MSc course in Cryptography Protocols at the University of </a:t>
            </a:r>
            <a:r>
              <a:rPr lang="en-US" dirty="0" err="1" smtClean="0">
                <a:solidFill>
                  <a:schemeClr val="tx1"/>
                </a:solidFill>
              </a:rPr>
              <a:t>ISfahan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I've </a:t>
            </a:r>
            <a:r>
              <a:rPr lang="en-US" dirty="0">
                <a:solidFill>
                  <a:schemeClr val="tx1"/>
                </a:solidFill>
              </a:rPr>
              <a:t>made adjustments to the content to align with the specific objectives of this presentation.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Also, My </a:t>
            </a:r>
            <a:r>
              <a:rPr lang="en-US" dirty="0">
                <a:solidFill>
                  <a:schemeClr val="tx1"/>
                </a:solidFill>
              </a:rPr>
              <a:t>intention has been to minimize the use of mathematical concepts, which may result in some concepts being simplified or less precise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7113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Initialization</a:t>
            </a:r>
          </a:p>
          <a:p>
            <a:pPr lvl="1"/>
            <a:r>
              <a:rPr lang="en-US" sz="1600" dirty="0" smtClean="0"/>
              <a:t>Random big prime </a:t>
            </a:r>
            <a:r>
              <a:rPr lang="en-US" sz="1600" dirty="0" smtClean="0">
                <a:solidFill>
                  <a:srgbClr val="0070C0"/>
                </a:solidFill>
              </a:rPr>
              <a:t>P</a:t>
            </a:r>
          </a:p>
          <a:p>
            <a:pPr lvl="1"/>
            <a:r>
              <a:rPr lang="en-US" sz="1600" dirty="0" smtClean="0"/>
              <a:t>Generator </a:t>
            </a:r>
            <a:r>
              <a:rPr lang="en-US" sz="1600" dirty="0" smtClean="0">
                <a:solidFill>
                  <a:srgbClr val="0070C0"/>
                </a:solidFill>
              </a:rPr>
              <a:t>g</a:t>
            </a:r>
          </a:p>
          <a:p>
            <a:pPr lvl="1"/>
            <a:r>
              <a:rPr lang="en-US" sz="1600" dirty="0" smtClean="0"/>
              <a:t>Public version of secret: </a:t>
            </a:r>
            <a:r>
              <a:rPr lang="en-US" sz="1600" dirty="0" smtClean="0">
                <a:solidFill>
                  <a:srgbClr val="0070C0"/>
                </a:solidFill>
              </a:rPr>
              <a:t>E</a:t>
            </a:r>
            <a:r>
              <a:rPr lang="en-US" sz="1600" baseline="-25000" dirty="0" smtClean="0">
                <a:solidFill>
                  <a:srgbClr val="0070C0"/>
                </a:solidFill>
              </a:rPr>
              <a:t>0</a:t>
            </a:r>
            <a:r>
              <a:rPr lang="en-US" sz="1600" dirty="0" smtClean="0">
                <a:solidFill>
                  <a:srgbClr val="0070C0"/>
                </a:solidFill>
              </a:rPr>
              <a:t> = </a:t>
            </a:r>
            <a:r>
              <a:rPr lang="en-US" sz="1600" dirty="0" err="1" smtClean="0">
                <a:solidFill>
                  <a:srgbClr val="0070C0"/>
                </a:solidFill>
              </a:rPr>
              <a:t>g</a:t>
            </a:r>
            <a:r>
              <a:rPr lang="en-US" sz="1600" baseline="30000" dirty="0" err="1" smtClean="0">
                <a:solidFill>
                  <a:srgbClr val="0070C0"/>
                </a:solidFill>
              </a:rPr>
              <a:t>s</a:t>
            </a:r>
            <a:r>
              <a:rPr lang="en-US" sz="1600" baseline="30000" dirty="0" smtClean="0">
                <a:solidFill>
                  <a:srgbClr val="0070C0"/>
                </a:solidFill>
              </a:rPr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mod p</a:t>
            </a:r>
          </a:p>
          <a:p>
            <a:r>
              <a:rPr lang="en-US" sz="1800" dirty="0" smtClean="0"/>
              <a:t>Generate polynomial function</a:t>
            </a:r>
          </a:p>
          <a:p>
            <a:pPr lvl="1"/>
            <a:r>
              <a:rPr lang="en-US" sz="1600" dirty="0" smtClean="0"/>
              <a:t>Choose random </a:t>
            </a:r>
            <a:r>
              <a:rPr lang="en-US" sz="1600" dirty="0" smtClean="0">
                <a:solidFill>
                  <a:srgbClr val="0070C0"/>
                </a:solidFill>
              </a:rPr>
              <a:t>a</a:t>
            </a:r>
            <a:r>
              <a:rPr lang="en-US" sz="1600" baseline="-25000" dirty="0" smtClean="0">
                <a:solidFill>
                  <a:srgbClr val="0070C0"/>
                </a:solidFill>
              </a:rPr>
              <a:t>1</a:t>
            </a:r>
            <a:r>
              <a:rPr lang="en-US" sz="1600" dirty="0" smtClean="0">
                <a:solidFill>
                  <a:srgbClr val="0070C0"/>
                </a:solidFill>
              </a:rPr>
              <a:t>, a</a:t>
            </a:r>
            <a:r>
              <a:rPr lang="en-US" sz="1600" baseline="-25000" dirty="0" smtClean="0">
                <a:solidFill>
                  <a:srgbClr val="0070C0"/>
                </a:solidFill>
              </a:rPr>
              <a:t>2</a:t>
            </a:r>
            <a:r>
              <a:rPr lang="en-US" sz="1600" dirty="0" smtClean="0">
                <a:solidFill>
                  <a:srgbClr val="0070C0"/>
                </a:solidFill>
              </a:rPr>
              <a:t>, ..., a</a:t>
            </a:r>
            <a:r>
              <a:rPr lang="en-US" sz="1600" baseline="-25000" dirty="0" smtClean="0">
                <a:solidFill>
                  <a:srgbClr val="0070C0"/>
                </a:solidFill>
              </a:rPr>
              <a:t>t-1</a:t>
            </a:r>
          </a:p>
          <a:p>
            <a:pPr lvl="1"/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0070C0"/>
                </a:solidFill>
              </a:rPr>
              <a:t>f(x) </a:t>
            </a:r>
            <a:r>
              <a:rPr lang="en-US" sz="1600" dirty="0">
                <a:solidFill>
                  <a:srgbClr val="0070C0"/>
                </a:solidFill>
              </a:rPr>
              <a:t>= a</a:t>
            </a:r>
            <a:r>
              <a:rPr lang="en-US" sz="1600" baseline="-25000" dirty="0">
                <a:solidFill>
                  <a:srgbClr val="0070C0"/>
                </a:solidFill>
              </a:rPr>
              <a:t>t-1</a:t>
            </a:r>
            <a:r>
              <a:rPr lang="en-US" sz="1600" dirty="0">
                <a:solidFill>
                  <a:srgbClr val="0070C0"/>
                </a:solidFill>
              </a:rPr>
              <a:t> * x</a:t>
            </a:r>
            <a:r>
              <a:rPr lang="en-US" sz="1600" baseline="30000" dirty="0">
                <a:solidFill>
                  <a:srgbClr val="0070C0"/>
                </a:solidFill>
              </a:rPr>
              <a:t>t-1</a:t>
            </a:r>
            <a:r>
              <a:rPr lang="en-US" sz="1600" dirty="0">
                <a:solidFill>
                  <a:srgbClr val="0070C0"/>
                </a:solidFill>
              </a:rPr>
              <a:t> + a</a:t>
            </a:r>
            <a:r>
              <a:rPr lang="en-US" sz="1600" baseline="-25000" dirty="0">
                <a:solidFill>
                  <a:srgbClr val="0070C0"/>
                </a:solidFill>
              </a:rPr>
              <a:t>t-2</a:t>
            </a:r>
            <a:r>
              <a:rPr lang="en-US" sz="1600" dirty="0">
                <a:solidFill>
                  <a:srgbClr val="0070C0"/>
                </a:solidFill>
              </a:rPr>
              <a:t> * x</a:t>
            </a:r>
            <a:r>
              <a:rPr lang="en-US" sz="1600" baseline="30000" dirty="0">
                <a:solidFill>
                  <a:srgbClr val="0070C0"/>
                </a:solidFill>
              </a:rPr>
              <a:t>t-2</a:t>
            </a:r>
            <a:r>
              <a:rPr lang="en-US" sz="1600" dirty="0">
                <a:solidFill>
                  <a:srgbClr val="0070C0"/>
                </a:solidFill>
              </a:rPr>
              <a:t> + ... + a</a:t>
            </a:r>
            <a:r>
              <a:rPr lang="en-US" sz="1600" baseline="-25000" dirty="0">
                <a:solidFill>
                  <a:srgbClr val="0070C0"/>
                </a:solidFill>
              </a:rPr>
              <a:t>1</a:t>
            </a:r>
            <a:r>
              <a:rPr lang="en-US" sz="1600" dirty="0">
                <a:solidFill>
                  <a:srgbClr val="0070C0"/>
                </a:solidFill>
              </a:rPr>
              <a:t> * x + </a:t>
            </a:r>
            <a:r>
              <a:rPr lang="en-US" sz="1600" dirty="0" smtClean="0">
                <a:solidFill>
                  <a:srgbClr val="0070C0"/>
                </a:solidFill>
              </a:rPr>
              <a:t>S  mod  p</a:t>
            </a:r>
            <a:endParaRPr lang="en-US" sz="1800" dirty="0" smtClean="0">
              <a:solidFill>
                <a:srgbClr val="0070C0"/>
              </a:solidFill>
            </a:endParaRPr>
          </a:p>
          <a:p>
            <a:r>
              <a:rPr lang="en-US" sz="1800" dirty="0" smtClean="0"/>
              <a:t>Sending </a:t>
            </a:r>
            <a:r>
              <a:rPr lang="en-US" sz="1800" dirty="0" smtClean="0">
                <a:solidFill>
                  <a:srgbClr val="0070C0"/>
                </a:solidFill>
              </a:rPr>
              <a:t>(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smtClean="0">
                <a:solidFill>
                  <a:srgbClr val="0070C0"/>
                </a:solidFill>
              </a:rPr>
              <a:t> , f(</a:t>
            </a:r>
            <a:r>
              <a:rPr lang="en-US" sz="1800" dirty="0" err="1" smtClean="0">
                <a:solidFill>
                  <a:srgbClr val="0070C0"/>
                </a:solidFill>
              </a:rPr>
              <a:t>i</a:t>
            </a:r>
            <a:r>
              <a:rPr lang="en-US" sz="1800" dirty="0" smtClean="0">
                <a:solidFill>
                  <a:srgbClr val="0070C0"/>
                </a:solidFill>
              </a:rPr>
              <a:t>))</a:t>
            </a:r>
            <a:r>
              <a:rPr lang="en-US" sz="1800" dirty="0" smtClean="0"/>
              <a:t> to user </a:t>
            </a:r>
            <a:r>
              <a:rPr lang="en-US" sz="1800" dirty="0" err="1" smtClean="0">
                <a:solidFill>
                  <a:srgbClr val="0070C0"/>
                </a:solidFill>
              </a:rPr>
              <a:t>u</a:t>
            </a:r>
            <a:r>
              <a:rPr lang="en-US" sz="1800" baseline="-25000" dirty="0" err="1" smtClean="0">
                <a:solidFill>
                  <a:srgbClr val="0070C0"/>
                </a:solidFill>
              </a:rPr>
              <a:t>i</a:t>
            </a:r>
            <a:endParaRPr lang="en-US" sz="1800" baseline="-25000" dirty="0">
              <a:solidFill>
                <a:srgbClr val="0070C0"/>
              </a:solidFill>
            </a:endParaRPr>
          </a:p>
          <a:p>
            <a:r>
              <a:rPr lang="en-US" sz="1800" dirty="0" smtClean="0"/>
              <a:t>Broadcasting </a:t>
            </a:r>
            <a:r>
              <a:rPr lang="en-US" sz="1800" dirty="0" err="1" smtClean="0">
                <a:solidFill>
                  <a:srgbClr val="0070C0"/>
                </a:solidFill>
              </a:rPr>
              <a:t>E</a:t>
            </a:r>
            <a:r>
              <a:rPr lang="en-US" sz="1800" baseline="-25000" dirty="0" err="1" smtClean="0">
                <a:solidFill>
                  <a:srgbClr val="0070C0"/>
                </a:solidFill>
              </a:rPr>
              <a:t>j</a:t>
            </a:r>
            <a:r>
              <a:rPr lang="en-US" sz="18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= </a:t>
            </a:r>
            <a:r>
              <a:rPr lang="en-US" sz="1800" dirty="0" err="1" smtClean="0">
                <a:solidFill>
                  <a:srgbClr val="0070C0"/>
                </a:solidFill>
              </a:rPr>
              <a:t>g</a:t>
            </a:r>
            <a:r>
              <a:rPr lang="en-US" sz="1800" baseline="30000" dirty="0" err="1" smtClean="0">
                <a:solidFill>
                  <a:srgbClr val="0070C0"/>
                </a:solidFill>
              </a:rPr>
              <a:t>aj</a:t>
            </a:r>
            <a:r>
              <a:rPr lang="en-US" sz="1800" baseline="30000" dirty="0" smtClean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mod </a:t>
            </a:r>
            <a:r>
              <a:rPr lang="en-US" sz="1800" dirty="0" smtClean="0">
                <a:solidFill>
                  <a:srgbClr val="0070C0"/>
                </a:solidFill>
              </a:rPr>
              <a:t>p </a:t>
            </a:r>
            <a:r>
              <a:rPr lang="en-US" sz="1800" dirty="0" smtClean="0"/>
              <a:t>for</a:t>
            </a:r>
            <a:r>
              <a:rPr lang="en-US" sz="1800" dirty="0" smtClean="0">
                <a:solidFill>
                  <a:srgbClr val="0070C0"/>
                </a:solidFill>
              </a:rPr>
              <a:t> j=1,2,...,t-1</a:t>
            </a:r>
          </a:p>
          <a:p>
            <a:r>
              <a:rPr lang="en-US" sz="1800" dirty="0" smtClean="0"/>
              <a:t>Verification by each user through </a:t>
            </a:r>
          </a:p>
          <a:p>
            <a:r>
              <a:rPr lang="en-US" sz="1800" dirty="0" smtClean="0"/>
              <a:t>Recover secret </a:t>
            </a:r>
            <a:r>
              <a:rPr lang="en-US" sz="1800" dirty="0" smtClean="0">
                <a:solidFill>
                  <a:srgbClr val="0070C0"/>
                </a:solidFill>
              </a:rPr>
              <a:t>S</a:t>
            </a:r>
            <a:r>
              <a:rPr lang="en-US" sz="1800" dirty="0" smtClean="0"/>
              <a:t> as before</a:t>
            </a:r>
          </a:p>
          <a:p>
            <a:pPr lvl="1"/>
            <a:endParaRPr lang="en-US" sz="1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Verifiable Secret Sharing – Shamir Scheme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</a:blip>
          <a:stretch>
            <a:fillRect/>
          </a:stretch>
        </p:blipFill>
        <p:spPr>
          <a:xfrm>
            <a:off x="5442857" y="5301424"/>
            <a:ext cx="2751908" cy="8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83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Ability of secure connection between two citizens though an unsecure channel</a:t>
            </a:r>
          </a:p>
          <a:p>
            <a:r>
              <a:rPr lang="en-US" sz="1800" dirty="0" smtClean="0"/>
              <a:t>Ability of restoring of messages of particular citizens</a:t>
            </a:r>
          </a:p>
          <a:p>
            <a:r>
              <a:rPr lang="en-US" sz="1800" dirty="0" smtClean="0"/>
              <a:t>Avoid of possible misuse of government representatives</a:t>
            </a:r>
            <a:endParaRPr lang="en-US" sz="1800" baseline="-25000" dirty="0"/>
          </a:p>
          <a:p>
            <a:endParaRPr lang="en-US" sz="2000" b="1" dirty="0" smtClean="0"/>
          </a:p>
          <a:p>
            <a:r>
              <a:rPr lang="en-US" sz="2000" b="1" dirty="0" smtClean="0"/>
              <a:t>So, here is a paradox:</a:t>
            </a:r>
          </a:p>
          <a:p>
            <a:pPr lvl="1"/>
            <a:r>
              <a:rPr lang="en-US" sz="1600" b="1" dirty="0" smtClean="0"/>
              <a:t>Citizens need to privacy and secure connection</a:t>
            </a:r>
          </a:p>
          <a:p>
            <a:pPr lvl="1"/>
            <a:r>
              <a:rPr lang="en-US" sz="1600" b="1" dirty="0" smtClean="0"/>
              <a:t>Government needs to considering the connections</a:t>
            </a:r>
            <a:endParaRPr lang="en-US" sz="16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Escrow System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1616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/>
              <a:t>So, What is the solution?</a:t>
            </a:r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sz="1600" b="1" dirty="0"/>
              <a:t>Oh no, Thanks!</a:t>
            </a:r>
            <a:endParaRPr lang="en-US" sz="18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Escrow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78D13-2B81-4423-A397-39323A9AD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935" b="29948"/>
          <a:stretch/>
        </p:blipFill>
        <p:spPr>
          <a:xfrm>
            <a:off x="4500249" y="2562753"/>
            <a:ext cx="3432176" cy="20431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10268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Types of trust in government</a:t>
            </a:r>
          </a:p>
          <a:p>
            <a:pPr lvl="1"/>
            <a:r>
              <a:rPr lang="en-US" sz="1600" dirty="0"/>
              <a:t>Full trust in the </a:t>
            </a:r>
            <a:r>
              <a:rPr lang="en-US" sz="1600" dirty="0" smtClean="0"/>
              <a:t>government.</a:t>
            </a:r>
          </a:p>
          <a:p>
            <a:pPr lvl="1"/>
            <a:endParaRPr lang="en-US" sz="700" dirty="0" smtClean="0"/>
          </a:p>
          <a:p>
            <a:pPr lvl="1"/>
            <a:r>
              <a:rPr lang="en-US" sz="1600" dirty="0"/>
              <a:t>Complete distrust in the government; requiring permission from all representatives to restore the key</a:t>
            </a:r>
            <a:r>
              <a:rPr lang="en-US" sz="1600" dirty="0" smtClean="0"/>
              <a:t>.</a:t>
            </a:r>
          </a:p>
          <a:p>
            <a:pPr lvl="1"/>
            <a:endParaRPr lang="en-US" sz="700" dirty="0" smtClean="0"/>
          </a:p>
          <a:p>
            <a:pPr lvl="1"/>
            <a:r>
              <a:rPr lang="en-US" sz="1600" dirty="0"/>
              <a:t>Partial trust in representatives; requiring permission from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600" dirty="0" smtClean="0"/>
              <a:t> </a:t>
            </a:r>
            <a:r>
              <a:rPr lang="en-US" sz="1600" dirty="0"/>
              <a:t>representatives out of </a:t>
            </a:r>
            <a:r>
              <a:rPr lang="en-US" sz="18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 smtClean="0"/>
              <a:t> </a:t>
            </a:r>
            <a:r>
              <a:rPr lang="en-US" sz="1600" dirty="0"/>
              <a:t>representatives to restore the key.</a:t>
            </a:r>
            <a:endParaRPr lang="en-US" sz="1200" baseline="-25000" dirty="0"/>
          </a:p>
          <a:p>
            <a:endParaRPr lang="en-US" sz="2000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Escrow System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1835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Escrow System -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-Hellman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64" y="1466952"/>
            <a:ext cx="1296981" cy="1296981"/>
          </a:xfrm>
          <a:prstGeom prst="rect">
            <a:avLst/>
          </a:prstGeom>
        </p:spPr>
      </p:pic>
      <p:sp>
        <p:nvSpPr>
          <p:cNvPr id="8" name="Horizontal Scroll 7"/>
          <p:cNvSpPr/>
          <p:nvPr/>
        </p:nvSpPr>
        <p:spPr>
          <a:xfrm>
            <a:off x="1811383" y="1863427"/>
            <a:ext cx="3039886" cy="8186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Secret d = 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+...+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mod p</a:t>
            </a:r>
          </a:p>
        </p:txBody>
      </p:sp>
      <p:cxnSp>
        <p:nvCxnSpPr>
          <p:cNvPr id="10" name="Straight Arrow Connector 9"/>
          <p:cNvCxnSpPr>
            <a:stCxn id="7" idx="2"/>
            <a:endCxn id="16" idx="0"/>
          </p:cNvCxnSpPr>
          <p:nvPr/>
        </p:nvCxnSpPr>
        <p:spPr>
          <a:xfrm>
            <a:off x="5822855" y="2763933"/>
            <a:ext cx="3333956" cy="3162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6580849" y="1992326"/>
            <a:ext cx="2805747" cy="497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smtClean="0">
                <a:latin typeface="Consolas" panose="020B0609020204030204" pitchFamily="49" charset="0"/>
              </a:rPr>
              <a:t>Public Key e=</a:t>
            </a:r>
            <a:r>
              <a:rPr lang="da-DK" sz="1600" dirty="0" smtClean="0">
                <a:latin typeface="Consolas" panose="020B0609020204030204" pitchFamily="49" charset="0"/>
              </a:rPr>
              <a:t>g</a:t>
            </a:r>
            <a:r>
              <a:rPr lang="da-DK" sz="1600" baseline="30000" dirty="0" smtClean="0">
                <a:latin typeface="Consolas" panose="020B0609020204030204" pitchFamily="49" charset="0"/>
              </a:rPr>
              <a:t>d</a:t>
            </a:r>
            <a:r>
              <a:rPr lang="da-DK" sz="1600" dirty="0" smtClean="0">
                <a:latin typeface="Consolas" panose="020B0609020204030204" pitchFamily="49" charset="0"/>
              </a:rPr>
              <a:t> </a:t>
            </a:r>
            <a:r>
              <a:rPr lang="da-DK" sz="1600" dirty="0">
                <a:latin typeface="Consolas" panose="020B0609020204030204" pitchFamily="49" charset="0"/>
              </a:rPr>
              <a:t>mod </a:t>
            </a:r>
            <a:r>
              <a:rPr lang="da-DK" sz="1600" dirty="0" smtClean="0">
                <a:latin typeface="Consolas" panose="020B0609020204030204" pitchFamily="49" charset="0"/>
              </a:rPr>
              <a:t>p</a:t>
            </a:r>
            <a:endParaRPr lang="en-US" sz="11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589279" y="5926181"/>
            <a:ext cx="1799243" cy="51119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Honest</a:t>
            </a:r>
          </a:p>
          <a:p>
            <a:pPr algn="ctr"/>
            <a:r>
              <a:rPr lang="en-US" sz="1400" dirty="0" smtClean="0"/>
              <a:t>Representative 1</a:t>
            </a:r>
            <a:endParaRPr lang="en-US" sz="14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8257189" y="5926181"/>
            <a:ext cx="1799243" cy="51119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Honest</a:t>
            </a:r>
          </a:p>
          <a:p>
            <a:pPr algn="ctr"/>
            <a:r>
              <a:rPr lang="en-US" sz="1400" dirty="0" smtClean="0"/>
              <a:t>Representative n</a:t>
            </a:r>
            <a:endParaRPr lang="en-US" sz="1400" baseline="-25000" dirty="0"/>
          </a:p>
        </p:txBody>
      </p:sp>
      <p:sp>
        <p:nvSpPr>
          <p:cNvPr id="17" name="Rounded Rectangle 16"/>
          <p:cNvSpPr/>
          <p:nvPr/>
        </p:nvSpPr>
        <p:spPr>
          <a:xfrm>
            <a:off x="4923234" y="4156040"/>
            <a:ext cx="1799243" cy="55861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Government</a:t>
            </a:r>
          </a:p>
          <a:p>
            <a:pPr algn="ctr"/>
            <a:r>
              <a:rPr lang="en-US" sz="1400" dirty="0" smtClean="0"/>
              <a:t>Representative</a:t>
            </a:r>
            <a:endParaRPr lang="en-US" sz="1400" baseline="-25000" dirty="0"/>
          </a:p>
        </p:txBody>
      </p:sp>
      <p:sp>
        <p:nvSpPr>
          <p:cNvPr id="18" name="Rounded Rectangle 17"/>
          <p:cNvSpPr/>
          <p:nvPr/>
        </p:nvSpPr>
        <p:spPr>
          <a:xfrm>
            <a:off x="4923234" y="5922910"/>
            <a:ext cx="1799243" cy="51446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baseline="-25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370968" y="3676302"/>
            <a:ext cx="844646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X</a:t>
            </a:r>
            <a:r>
              <a:rPr lang="en-US" sz="1800" baseline="-25000" dirty="0" err="1"/>
              <a:t>n</a:t>
            </a:r>
            <a:endParaRPr lang="en-US" sz="1600" baseline="-25000" dirty="0">
              <a:effectLst/>
            </a:endParaRPr>
          </a:p>
        </p:txBody>
      </p:sp>
      <p:cxnSp>
        <p:nvCxnSpPr>
          <p:cNvPr id="22" name="Straight Arrow Connector 21"/>
          <p:cNvCxnSpPr>
            <a:stCxn id="7" idx="2"/>
            <a:endCxn id="15" idx="0"/>
          </p:cNvCxnSpPr>
          <p:nvPr/>
        </p:nvCxnSpPr>
        <p:spPr>
          <a:xfrm flipH="1">
            <a:off x="2488901" y="2763933"/>
            <a:ext cx="3333954" cy="3162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078588" y="3577585"/>
            <a:ext cx="844646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X</a:t>
            </a:r>
            <a:r>
              <a:rPr lang="en-US" sz="1800" baseline="-25000" dirty="0" smtClean="0"/>
              <a:t>1</a:t>
            </a:r>
            <a:endParaRPr lang="en-US" sz="1600" baseline="-2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41200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Escrow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- </a:t>
            </a:r>
            <a:r>
              <a:rPr lang="en-US" sz="2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-Hellman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364" y="1466952"/>
            <a:ext cx="1296981" cy="1296981"/>
          </a:xfrm>
          <a:prstGeom prst="rect">
            <a:avLst/>
          </a:prstGeom>
        </p:spPr>
      </p:pic>
      <p:sp>
        <p:nvSpPr>
          <p:cNvPr id="8" name="Horizontal Scroll 7"/>
          <p:cNvSpPr/>
          <p:nvPr/>
        </p:nvSpPr>
        <p:spPr>
          <a:xfrm>
            <a:off x="1811383" y="1863427"/>
            <a:ext cx="3039886" cy="8186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Secret d = 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+X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+...+</a:t>
            </a:r>
            <a:r>
              <a:rPr lang="en-US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b="1" baseline="-250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mod p</a:t>
            </a:r>
          </a:p>
        </p:txBody>
      </p:sp>
      <p:cxnSp>
        <p:nvCxnSpPr>
          <p:cNvPr id="10" name="Straight Arrow Connector 9"/>
          <p:cNvCxnSpPr>
            <a:stCxn id="7" idx="2"/>
            <a:endCxn id="17" idx="0"/>
          </p:cNvCxnSpPr>
          <p:nvPr/>
        </p:nvCxnSpPr>
        <p:spPr>
          <a:xfrm>
            <a:off x="5822855" y="2763933"/>
            <a:ext cx="1" cy="13921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1589279" y="5926181"/>
            <a:ext cx="1799243" cy="48556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Honest</a:t>
            </a:r>
          </a:p>
          <a:p>
            <a:pPr algn="ctr"/>
            <a:r>
              <a:rPr lang="en-US" sz="1400" dirty="0"/>
              <a:t>Representative 1</a:t>
            </a:r>
            <a:endParaRPr lang="en-US" sz="1400" baseline="-25000" dirty="0"/>
          </a:p>
        </p:txBody>
      </p:sp>
      <p:sp>
        <p:nvSpPr>
          <p:cNvPr id="16" name="Rounded Rectangle 15"/>
          <p:cNvSpPr/>
          <p:nvPr/>
        </p:nvSpPr>
        <p:spPr>
          <a:xfrm>
            <a:off x="8257189" y="5926181"/>
            <a:ext cx="1799243" cy="48556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Honest</a:t>
            </a:r>
          </a:p>
          <a:p>
            <a:pPr algn="ctr"/>
            <a:r>
              <a:rPr lang="en-US" sz="1400" dirty="0"/>
              <a:t>Representative </a:t>
            </a:r>
            <a:r>
              <a:rPr lang="en-US" sz="1400" dirty="0" smtClean="0"/>
              <a:t>n</a:t>
            </a:r>
            <a:endParaRPr lang="en-US" sz="1400" baseline="-25000" dirty="0"/>
          </a:p>
        </p:txBody>
      </p:sp>
      <p:sp>
        <p:nvSpPr>
          <p:cNvPr id="17" name="Rounded Rectangle 16"/>
          <p:cNvSpPr/>
          <p:nvPr/>
        </p:nvSpPr>
        <p:spPr>
          <a:xfrm>
            <a:off x="4923234" y="4156040"/>
            <a:ext cx="1799243" cy="558619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Government</a:t>
            </a:r>
          </a:p>
          <a:p>
            <a:pPr algn="ctr"/>
            <a:r>
              <a:rPr lang="en-US" sz="1400" dirty="0" smtClean="0"/>
              <a:t>Representative</a:t>
            </a:r>
            <a:endParaRPr lang="en-US" sz="1400" baseline="-25000" dirty="0"/>
          </a:p>
        </p:txBody>
      </p:sp>
      <p:sp>
        <p:nvSpPr>
          <p:cNvPr id="18" name="Rounded Rectangle 17"/>
          <p:cNvSpPr/>
          <p:nvPr/>
        </p:nvSpPr>
        <p:spPr>
          <a:xfrm>
            <a:off x="4923234" y="5922910"/>
            <a:ext cx="1799243" cy="488833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baseline="-250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100330" y="3267681"/>
            <a:ext cx="2643889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dirty="0" smtClean="0">
                <a:latin typeface="Consolas" panose="020B0609020204030204" pitchFamily="49" charset="0"/>
              </a:rPr>
              <a:t>i=1:n , P</a:t>
            </a:r>
            <a:r>
              <a:rPr lang="da-DK" sz="1800" baseline="-25000" dirty="0" smtClean="0">
                <a:latin typeface="Consolas" panose="020B0609020204030204" pitchFamily="49" charset="0"/>
              </a:rPr>
              <a:t>i</a:t>
            </a:r>
            <a:r>
              <a:rPr lang="da-DK" sz="1800" dirty="0" smtClean="0">
                <a:latin typeface="Consolas" panose="020B0609020204030204" pitchFamily="49" charset="0"/>
              </a:rPr>
              <a:t>=g</a:t>
            </a:r>
            <a:r>
              <a:rPr lang="da-DK" sz="1800" baseline="30000" dirty="0" smtClean="0">
                <a:latin typeface="Consolas" panose="020B0609020204030204" pitchFamily="49" charset="0"/>
              </a:rPr>
              <a:t>Xi</a:t>
            </a:r>
            <a:r>
              <a:rPr lang="da-DK" sz="1800" dirty="0" smtClean="0">
                <a:latin typeface="Consolas" panose="020B0609020204030204" pitchFamily="49" charset="0"/>
              </a:rPr>
              <a:t> </a:t>
            </a:r>
            <a:r>
              <a:rPr lang="da-DK" sz="1800" dirty="0">
                <a:latin typeface="Consolas" panose="020B0609020204030204" pitchFamily="49" charset="0"/>
              </a:rPr>
              <a:t>mod p</a:t>
            </a:r>
            <a:endParaRPr lang="en-US" sz="12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4683967" y="4955670"/>
            <a:ext cx="2659225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dirty="0" smtClean="0">
                <a:latin typeface="Consolas" panose="020B0609020204030204" pitchFamily="49" charset="0"/>
              </a:rPr>
              <a:t>e = P</a:t>
            </a:r>
            <a:r>
              <a:rPr lang="da-DK" sz="1800" baseline="-25000" dirty="0" smtClean="0">
                <a:latin typeface="Consolas" panose="020B0609020204030204" pitchFamily="49" charset="0"/>
              </a:rPr>
              <a:t>1</a:t>
            </a:r>
            <a:r>
              <a:rPr lang="da-DK" sz="1800" dirty="0" smtClean="0">
                <a:latin typeface="Consolas" panose="020B0609020204030204" pitchFamily="49" charset="0"/>
              </a:rPr>
              <a:t>.P</a:t>
            </a:r>
            <a:r>
              <a:rPr lang="da-DK" sz="1800" baseline="-25000" dirty="0" smtClean="0">
                <a:latin typeface="Consolas" panose="020B0609020204030204" pitchFamily="49" charset="0"/>
              </a:rPr>
              <a:t>2</a:t>
            </a:r>
            <a:r>
              <a:rPr lang="da-DK" sz="1800" dirty="0" smtClean="0">
                <a:latin typeface="Consolas" panose="020B0609020204030204" pitchFamily="49" charset="0"/>
              </a:rPr>
              <a:t>. ... .P</a:t>
            </a:r>
            <a:r>
              <a:rPr lang="da-DK" sz="1800" baseline="-25000" dirty="0" smtClean="0">
                <a:latin typeface="Consolas" panose="020B0609020204030204" pitchFamily="49" charset="0"/>
              </a:rPr>
              <a:t>n</a:t>
            </a:r>
            <a:endParaRPr lang="en-US" sz="18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931766" y="4797701"/>
            <a:ext cx="336571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sz="1800" b="1" baseline="-25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3" name="Straight Arrow Connector 22"/>
          <p:cNvCxnSpPr>
            <a:stCxn id="17" idx="1"/>
            <a:endCxn id="15" idx="0"/>
          </p:cNvCxnSpPr>
          <p:nvPr/>
        </p:nvCxnSpPr>
        <p:spPr>
          <a:xfrm flipH="1">
            <a:off x="2488901" y="4435350"/>
            <a:ext cx="2434333" cy="1490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3"/>
            <a:endCxn id="16" idx="0"/>
          </p:cNvCxnSpPr>
          <p:nvPr/>
        </p:nvCxnSpPr>
        <p:spPr>
          <a:xfrm>
            <a:off x="6722477" y="4435350"/>
            <a:ext cx="2434334" cy="14908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>
          <a:xfrm>
            <a:off x="3472817" y="4557832"/>
            <a:ext cx="844646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600" baseline="-25000" dirty="0">
              <a:effectLst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7899573" y="4715801"/>
            <a:ext cx="844646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 smtClean="0"/>
              <a:t>P</a:t>
            </a:r>
            <a:r>
              <a:rPr lang="en-US" sz="1800" baseline="-25000" dirty="0" err="1" smtClean="0"/>
              <a:t>n</a:t>
            </a:r>
            <a:endParaRPr lang="en-US" sz="1600" baseline="-25000" dirty="0">
              <a:effectLst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982014" y="6411743"/>
            <a:ext cx="1205360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dirty="0" smtClean="0">
                <a:latin typeface="Consolas" panose="020B0609020204030204" pitchFamily="49" charset="0"/>
              </a:rPr>
              <a:t>P</a:t>
            </a:r>
            <a:r>
              <a:rPr lang="da-DK" sz="1800" baseline="-25000" dirty="0" smtClean="0">
                <a:latin typeface="Consolas" panose="020B0609020204030204" pitchFamily="49" charset="0"/>
              </a:rPr>
              <a:t>1 </a:t>
            </a:r>
            <a:r>
              <a:rPr lang="da-DK" sz="1800" dirty="0" smtClean="0">
                <a:latin typeface="Consolas" panose="020B0609020204030204" pitchFamily="49" charset="0"/>
              </a:rPr>
              <a:t>= g</a:t>
            </a:r>
            <a:r>
              <a:rPr lang="da-DK" sz="1800" baseline="30000" dirty="0" smtClean="0">
                <a:latin typeface="Consolas" panose="020B0609020204030204" pitchFamily="49" charset="0"/>
              </a:rPr>
              <a:t>X1</a:t>
            </a:r>
            <a:endParaRPr lang="en-US" sz="12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8744219" y="6411743"/>
            <a:ext cx="1205360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dirty="0" smtClean="0">
                <a:latin typeface="Consolas" panose="020B0609020204030204" pitchFamily="49" charset="0"/>
              </a:rPr>
              <a:t>P</a:t>
            </a:r>
            <a:r>
              <a:rPr lang="da-DK" sz="1800" baseline="-25000" dirty="0" smtClean="0">
                <a:latin typeface="Consolas" panose="020B0609020204030204" pitchFamily="49" charset="0"/>
              </a:rPr>
              <a:t>n </a:t>
            </a:r>
            <a:r>
              <a:rPr lang="da-DK" sz="1800" dirty="0" smtClean="0">
                <a:latin typeface="Consolas" panose="020B0609020204030204" pitchFamily="49" charset="0"/>
              </a:rPr>
              <a:t>= g</a:t>
            </a:r>
            <a:r>
              <a:rPr lang="da-DK" sz="1800" baseline="30000" dirty="0" smtClean="0">
                <a:latin typeface="Consolas" panose="020B0609020204030204" pitchFamily="49" charset="0"/>
              </a:rPr>
              <a:t>Xn</a:t>
            </a:r>
            <a:endParaRPr lang="en-US" sz="1200" baseline="-250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2285779" y="6236326"/>
            <a:ext cx="336571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sz="1800" b="1" baseline="-25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046289" y="6236326"/>
            <a:ext cx="336571" cy="47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endParaRPr lang="en-US" sz="1800" b="1" baseline="-2500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580849" y="1992326"/>
            <a:ext cx="2703110" cy="497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Public Key e=</a:t>
            </a:r>
            <a:r>
              <a:rPr lang="da-DK" sz="1600" dirty="0">
                <a:latin typeface="Consolas" panose="020B0609020204030204" pitchFamily="49" charset="0"/>
              </a:rPr>
              <a:t>g</a:t>
            </a:r>
            <a:r>
              <a:rPr lang="da-DK" sz="1600" baseline="30000" dirty="0">
                <a:latin typeface="Consolas" panose="020B0609020204030204" pitchFamily="49" charset="0"/>
              </a:rPr>
              <a:t>d</a:t>
            </a:r>
            <a:r>
              <a:rPr lang="da-DK" sz="1600" dirty="0">
                <a:latin typeface="Consolas" panose="020B0609020204030204" pitchFamily="49" charset="0"/>
              </a:rPr>
              <a:t> mod p</a:t>
            </a:r>
            <a:endParaRPr lang="en-US" sz="1100" baseline="-250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5689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  <p:bldP spid="20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Reducing probability misuse of government representatives</a:t>
            </a:r>
          </a:p>
          <a:p>
            <a:endParaRPr lang="en-US" sz="1800" dirty="0" smtClean="0"/>
          </a:p>
          <a:p>
            <a:r>
              <a:rPr lang="en-US" sz="2000" dirty="0" smtClean="0"/>
              <a:t>The citizen can prevent restoring the key by coalescing with just one representative</a:t>
            </a:r>
          </a:p>
          <a:p>
            <a:pPr lvl="1"/>
            <a:r>
              <a:rPr lang="en-US" sz="1800" dirty="0" smtClean="0"/>
              <a:t>Solution: Using Verifiable Secret Sharing instead of Secret Splitting</a:t>
            </a:r>
          </a:p>
          <a:p>
            <a:pPr lvl="1"/>
            <a:r>
              <a:rPr lang="en-US" sz="1800" dirty="0" smtClean="0"/>
              <a:t>The scheme is secure against coalition of the citizen with </a:t>
            </a:r>
            <a:r>
              <a:rPr lang="en-US" sz="1800" dirty="0" smtClean="0">
                <a:solidFill>
                  <a:srgbClr val="0070C0"/>
                </a:solidFill>
              </a:rPr>
              <a:t>n-t</a:t>
            </a:r>
            <a:r>
              <a:rPr lang="en-US" sz="1800" dirty="0" smtClean="0"/>
              <a:t> representatives</a:t>
            </a:r>
          </a:p>
          <a:p>
            <a:pPr lvl="1"/>
            <a:endParaRPr lang="en-US" sz="1800" dirty="0"/>
          </a:p>
          <a:p>
            <a:endParaRPr lang="en-US" sz="1800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Escrow System –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Diffie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-Hellman</a:t>
            </a:r>
          </a:p>
        </p:txBody>
      </p:sp>
    </p:spTree>
    <p:extLst>
      <p:ext uri="{BB962C8B-B14F-4D97-AF65-F5344CB8AC3E}">
        <p14:creationId xmlns:p14="http://schemas.microsoft.com/office/powerpoint/2010/main" val="2936762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Suppose </a:t>
            </a:r>
            <a:r>
              <a:rPr lang="en-US" sz="1800" dirty="0"/>
              <a:t>a secret S has been shared between 3 servers using a </a:t>
            </a:r>
            <a:r>
              <a:rPr lang="en-US" sz="1800" dirty="0" smtClean="0"/>
              <a:t>(3,2) </a:t>
            </a:r>
            <a:r>
              <a:rPr lang="en-US" sz="1800" dirty="0"/>
              <a:t>secret sharing scheme.</a:t>
            </a:r>
          </a:p>
          <a:p>
            <a:endParaRPr lang="en-US" sz="1800" dirty="0" smtClean="0"/>
          </a:p>
          <a:p>
            <a:r>
              <a:rPr lang="en-US" sz="1800" dirty="0"/>
              <a:t>If one of the servers is compromised, and the adversary gains access to its share, there is a potential risk that the adversary could acquire shares from other servers, allowing them to reconstruct the secret.</a:t>
            </a:r>
            <a:endParaRPr lang="en-US" sz="1600" dirty="0"/>
          </a:p>
          <a:p>
            <a:endParaRPr lang="en-US" sz="2000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Proactive Secret Sharing</a:t>
            </a:r>
          </a:p>
        </p:txBody>
      </p:sp>
    </p:spTree>
    <p:extLst>
      <p:ext uri="{BB962C8B-B14F-4D97-AF65-F5344CB8AC3E}">
        <p14:creationId xmlns:p14="http://schemas.microsoft.com/office/powerpoint/2010/main" val="1928863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41419"/>
            <a:ext cx="9905999" cy="4528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smtClean="0"/>
              <a:t>In a (</a:t>
            </a:r>
            <a:r>
              <a:rPr lang="en-US" sz="1800" dirty="0" err="1" smtClean="0"/>
              <a:t>n,t</a:t>
            </a:r>
            <a:r>
              <a:rPr lang="en-US" sz="1800" dirty="0" smtClean="0"/>
              <a:t>) secret share, what if a share would be disclosed?</a:t>
            </a:r>
          </a:p>
          <a:p>
            <a:pPr lvl="1"/>
            <a:endParaRPr lang="en-US" sz="1800" dirty="0"/>
          </a:p>
          <a:p>
            <a:endParaRPr lang="en-US" sz="2000" b="1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Proactive Secret Sharing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75" y="3694094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073" y="3694094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731814" y="4083976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4223683" y="3739365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Consolas" panose="020B0609020204030204" pitchFamily="49" charset="0"/>
              </a:rPr>
              <a:t>Sends S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A1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through a secure channel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269470" y="4755303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>
                <a:effectLst/>
                <a:latin typeface="Consolas" panose="020B0609020204030204" pitchFamily="49" charset="0"/>
              </a:rPr>
              <a:t>Sends 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S</a:t>
            </a:r>
            <a:r>
              <a:rPr lang="en-US" sz="1600" b="1" baseline="-25000" dirty="0" smtClean="0">
                <a:effectLst/>
                <a:latin typeface="Consolas" panose="020B0609020204030204" pitchFamily="49" charset="0"/>
              </a:rPr>
              <a:t>B1</a:t>
            </a:r>
            <a:r>
              <a:rPr lang="en-US" sz="1600" b="1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effectLst/>
                <a:latin typeface="Consolas" panose="020B0609020204030204" pitchFamily="49" charset="0"/>
              </a:rPr>
              <a:t>through a secure channel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731813" y="5111367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>
          <a:xfrm>
            <a:off x="1006711" y="4293327"/>
            <a:ext cx="2112264" cy="46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S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A1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+S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A2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=S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A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 mod p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Horizontal Scroll 21"/>
          <p:cNvSpPr/>
          <p:nvPr/>
        </p:nvSpPr>
        <p:spPr>
          <a:xfrm>
            <a:off x="5246642" y="2512428"/>
            <a:ext cx="1933898" cy="8186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+S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=S mod p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9637840" y="4111596"/>
            <a:ext cx="2112264" cy="46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/>
                <a:latin typeface="Consolas" panose="020B0609020204030204" pitchFamily="49" charset="0"/>
              </a:rPr>
              <a:t>S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B1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+S</a:t>
            </a:r>
            <a:r>
              <a:rPr lang="en-US" sz="1600" baseline="-25000" dirty="0" smtClean="0">
                <a:effectLst/>
                <a:latin typeface="Consolas" panose="020B0609020204030204" pitchFamily="49" charset="0"/>
              </a:rPr>
              <a:t>B2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=S</a:t>
            </a:r>
            <a:r>
              <a:rPr lang="en-US" sz="1600" baseline="-25000" dirty="0">
                <a:effectLst/>
                <a:latin typeface="Consolas" panose="020B0609020204030204" pitchFamily="49" charset="0"/>
              </a:rPr>
              <a:t>B</a:t>
            </a:r>
            <a:r>
              <a:rPr lang="en-US" sz="1600" dirty="0" smtClean="0">
                <a:effectLst/>
                <a:latin typeface="Consolas" panose="020B0609020204030204" pitchFamily="49" charset="0"/>
              </a:rPr>
              <a:t> mod p</a:t>
            </a:r>
            <a:endParaRPr lang="en-US" sz="1600" dirty="0"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Horizontal Scroll 23"/>
          <p:cNvSpPr/>
          <p:nvPr/>
        </p:nvSpPr>
        <p:spPr>
          <a:xfrm>
            <a:off x="1580300" y="5372837"/>
            <a:ext cx="2286306" cy="8186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A2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+S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=S'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mod p</a:t>
            </a:r>
          </a:p>
        </p:txBody>
      </p:sp>
      <p:sp>
        <p:nvSpPr>
          <p:cNvPr id="26" name="Horizontal Scroll 25"/>
          <p:cNvSpPr/>
          <p:nvPr/>
        </p:nvSpPr>
        <p:spPr>
          <a:xfrm>
            <a:off x="8843858" y="5372837"/>
            <a:ext cx="2286306" cy="81860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US" b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A1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+S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B2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=S'</a:t>
            </a:r>
            <a:r>
              <a:rPr lang="en-US" b="1" baseline="-25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r>
              <a:rPr lang="en-US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 mod p</a:t>
            </a:r>
          </a:p>
        </p:txBody>
      </p:sp>
    </p:spTree>
    <p:extLst>
      <p:ext uri="{BB962C8B-B14F-4D97-AF65-F5344CB8AC3E}">
        <p14:creationId xmlns:p14="http://schemas.microsoft.com/office/powerpoint/2010/main" val="3806443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22" grpId="0" animBg="1"/>
      <p:bldP spid="23" grpId="0"/>
      <p:bldP spid="24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9A9373-9454-43A5-BF6D-44AC21518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338" y="474132"/>
            <a:ext cx="7693824" cy="56472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83194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Agenda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Identification and Entity </a:t>
            </a:r>
            <a:r>
              <a:rPr lang="en-US" sz="2000" dirty="0"/>
              <a:t>A</a:t>
            </a:r>
            <a:r>
              <a:rPr lang="en-US" sz="2000" dirty="0" smtClean="0"/>
              <a:t>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Zero Knowledge </a:t>
            </a:r>
            <a:r>
              <a:rPr lang="en-US" sz="2000" dirty="0"/>
              <a:t>P</a:t>
            </a:r>
            <a:r>
              <a:rPr lang="en-US" sz="2000" dirty="0" smtClean="0"/>
              <a:t>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Establishment </a:t>
            </a:r>
            <a:r>
              <a:rPr lang="en-US" sz="2000" dirty="0" smtClean="0"/>
              <a:t>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Special Purpose Protocols (</a:t>
            </a:r>
            <a:r>
              <a:rPr lang="en-US" sz="2000" dirty="0"/>
              <a:t>like </a:t>
            </a:r>
            <a:r>
              <a:rPr lang="en-US" sz="2000" dirty="0" smtClean="0"/>
              <a:t>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Identity Based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 of Digital </a:t>
            </a:r>
            <a:r>
              <a:rPr lang="en-US" sz="2000" dirty="0" smtClean="0"/>
              <a:t>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Secure </a:t>
            </a:r>
            <a:r>
              <a:rPr lang="en-US" sz="2000"/>
              <a:t>Multiparty </a:t>
            </a:r>
            <a:r>
              <a:rPr lang="en-US" sz="2000" smtClean="0"/>
              <a:t>Computations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9919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Ref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Cryptography Protocols Course, Dr. Hamid Mala, University of Isfahan</a:t>
            </a:r>
            <a:endParaRPr lang="fa-IR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https://www.cs.cornell.edu/courses/cs513/2000SP/SecretSharing.html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https</a:t>
            </a:r>
            <a:r>
              <a:rPr lang="en-US" sz="2000" dirty="0"/>
              <a:t>://www.iconfinder.com/UsersInsights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https://www.iconfinder.com/Chanut-is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https://www.iconfinder.com/iconsets/softwaredemo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0734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584959"/>
            <a:ext cx="9905999" cy="500742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Splitting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 (SS)</a:t>
            </a:r>
            <a:endParaRPr lang="fa-IR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fa-IR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 Secret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(TSS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Verifiable Secret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 (VSS)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Escrow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Systems (KES)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Proactive Secret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Sharing (PSS)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Secret Sharing</a:t>
            </a:r>
            <a:endParaRPr lang="en-US" cap="none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19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2272730"/>
            <a:ext cx="9905999" cy="4319658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</a:rPr>
              <a:t>Given a secret </a:t>
            </a:r>
            <a:r>
              <a:rPr lang="en-US" sz="2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b="1" dirty="0" smtClean="0">
                <a:effectLst/>
              </a:rPr>
              <a:t>, </a:t>
            </a:r>
            <a:r>
              <a:rPr lang="en-US" sz="2000" b="1" dirty="0">
                <a:effectLst/>
              </a:rPr>
              <a:t>we would like </a:t>
            </a:r>
            <a:r>
              <a:rPr 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000" b="1" dirty="0">
                <a:effectLst/>
              </a:rPr>
              <a:t> parties to share the secret so that the following properties hold</a:t>
            </a:r>
            <a:r>
              <a:rPr lang="en-US" sz="2000" b="1" dirty="0" smtClean="0">
                <a:effectLst/>
              </a:rPr>
              <a:t>: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parties can get together and recover 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Less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 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parties cannot recover </a:t>
            </a: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endParaRPr lang="en-US" sz="1400" b="1" dirty="0">
              <a:effectLst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Splitting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479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41965"/>
          </a:xfrm>
        </p:spPr>
        <p:txBody>
          <a:bodyPr>
            <a:norm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your friend accidentally discovered a map that you believe would lead you to an island full of treasure.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your so-called friend do not really trust each other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the map is </a:t>
            </a:r>
            <a:r>
              <a:rPr lang="en-US" sz="20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 the secret into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pieces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. . ., </a:t>
            </a:r>
            <a:r>
              <a:rPr lang="en-US" sz="2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2000" baseline="-25000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give one piece to each party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Each piece here is called a 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Splitting – Map Example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25073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4"/>
            <a:ext cx="9905999" cy="432119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Assume </a:t>
            </a:r>
            <a:r>
              <a:rPr lang="en-US" sz="1800" dirty="0"/>
              <a:t>that your salary is stored as a number </a:t>
            </a:r>
            <a:r>
              <a:rPr lang="en-US" sz="1800" dirty="0" smtClean="0"/>
              <a:t>12345678.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want to split your salary into two shares for two parties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sz="1800" dirty="0"/>
              <a:t>We can apply the same approach as we did to the </a:t>
            </a:r>
            <a:r>
              <a:rPr lang="en-US" sz="1800" dirty="0" smtClean="0"/>
              <a:t>map.</a:t>
            </a:r>
          </a:p>
          <a:p>
            <a:r>
              <a:rPr lang="en-US" sz="1800" dirty="0" smtClean="0"/>
              <a:t>We </a:t>
            </a:r>
            <a:r>
              <a:rPr lang="en-US" sz="1800" dirty="0"/>
              <a:t>can split the digits into two sets and give one set to each party as a </a:t>
            </a:r>
            <a:r>
              <a:rPr lang="en-US" sz="1800" dirty="0" smtClean="0"/>
              <a:t>share.</a:t>
            </a:r>
          </a:p>
          <a:p>
            <a:pPr lvl="1"/>
            <a:r>
              <a:rPr lang="en-US" sz="1800" dirty="0" smtClean="0"/>
              <a:t>For </a:t>
            </a:r>
            <a:r>
              <a:rPr lang="en-US" sz="1800" dirty="0"/>
              <a:t>example, can give the first 4 digits to party 1 and the other 4 to party 2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>
              <a:solidFill>
                <a:sysClr val="windowText" lastClr="000000"/>
              </a:solidFill>
            </a:endParaRPr>
          </a:p>
          <a:p>
            <a:pPr lvl="1"/>
            <a:endParaRPr lang="en-US" sz="1800" dirty="0" smtClean="0">
              <a:solidFill>
                <a:sysClr val="windowText" lastClr="000000"/>
              </a:solidFill>
            </a:endParaRPr>
          </a:p>
          <a:p>
            <a:r>
              <a:rPr lang="en-US" sz="1800" dirty="0" smtClean="0"/>
              <a:t>The </a:t>
            </a:r>
            <a:r>
              <a:rPr lang="en-US" sz="1800" dirty="0"/>
              <a:t>first party who gets the most significant 4 digits of your salary. It is true that h</a:t>
            </a:r>
            <a:r>
              <a:rPr lang="en-US" sz="1800" dirty="0" smtClean="0"/>
              <a:t>e doesn't </a:t>
            </a:r>
            <a:r>
              <a:rPr lang="en-US" sz="1800" dirty="0"/>
              <a:t>know exactly how much your salary is, but </a:t>
            </a:r>
            <a:r>
              <a:rPr lang="en-US" sz="1800" dirty="0" smtClean="0"/>
              <a:t>he has </a:t>
            </a:r>
            <a:r>
              <a:rPr lang="en-US" sz="1800" dirty="0"/>
              <a:t>a pretty good idea about the range of your salary (&gt;= </a:t>
            </a:r>
            <a:r>
              <a:rPr lang="en-US" sz="1800" dirty="0" smtClean="0"/>
              <a:t>12340000)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Splitting – Salary Example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19452" y="6111390"/>
            <a:ext cx="3629128" cy="624108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Partial Information Disclosure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09012" y="4005072"/>
            <a:ext cx="767660" cy="468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1234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520364" y="4005072"/>
            <a:ext cx="767660" cy="46881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ysClr val="windowText" lastClr="000000"/>
                </a:solidFill>
              </a:rPr>
              <a:t>5678</a:t>
            </a:r>
            <a:endParaRPr lang="en-US" sz="14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8462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4"/>
            <a:ext cx="9905999" cy="3544388"/>
          </a:xfrm>
        </p:spPr>
        <p:txBody>
          <a:bodyPr>
            <a:normAutofit/>
          </a:bodyPr>
          <a:lstStyle/>
          <a:p>
            <a:r>
              <a:rPr lang="en-US" sz="1800" dirty="0"/>
              <a:t>A share may not contain all the information about a secret, but could disclose partial information</a:t>
            </a:r>
            <a:r>
              <a:rPr lang="en-US" sz="1800" dirty="0" smtClean="0"/>
              <a:t>.</a:t>
            </a:r>
          </a:p>
          <a:p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/>
              <a:t>In certain cases, such partial information disclosure could be fatal. 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 Information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Disclosure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16230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750423"/>
            <a:ext cx="9905999" cy="482454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Two </a:t>
            </a:r>
            <a:r>
              <a:rPr lang="en-US" sz="1800" dirty="0"/>
              <a:t>parties are going to share a password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Here </a:t>
            </a:r>
            <a:r>
              <a:rPr lang="en-US" sz="1800" dirty="0"/>
              <a:t>a password consists of 8 characters, with each selected from a set of 100 possible characters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If we split the password into two shares and each share has 4 characters of the </a:t>
            </a:r>
            <a:r>
              <a:rPr lang="en-US" sz="1800" dirty="0" smtClean="0"/>
              <a:t>password</a:t>
            </a:r>
          </a:p>
          <a:p>
            <a:r>
              <a:rPr lang="en-US" sz="1800" dirty="0"/>
              <a:t>T</a:t>
            </a:r>
            <a:r>
              <a:rPr lang="en-US" sz="1800" dirty="0" smtClean="0"/>
              <a:t>hen </a:t>
            </a:r>
            <a:r>
              <a:rPr lang="en-US" sz="1800" dirty="0"/>
              <a:t>each share effectively gives out the secret under a brute-force attack. </a:t>
            </a:r>
            <a:endParaRPr lang="en-US" sz="1800" dirty="0" smtClean="0"/>
          </a:p>
          <a:p>
            <a:r>
              <a:rPr lang="en-US" sz="1800" dirty="0"/>
              <a:t>T</a:t>
            </a:r>
            <a:r>
              <a:rPr lang="en-US" sz="1800" dirty="0" smtClean="0"/>
              <a:t>here </a:t>
            </a:r>
            <a:r>
              <a:rPr lang="en-US" sz="1800" dirty="0"/>
              <a:t>are 100</a:t>
            </a:r>
            <a:r>
              <a:rPr lang="en-US" sz="1800" baseline="30000" dirty="0"/>
              <a:t>8</a:t>
            </a:r>
            <a:r>
              <a:rPr lang="en-US" sz="1800" dirty="0"/>
              <a:t> possible passwords. If it takes 1 microsecond to generate and check one password, then it takes 100</a:t>
            </a:r>
            <a:r>
              <a:rPr lang="en-US" sz="1800" baseline="30000" dirty="0"/>
              <a:t>8</a:t>
            </a:r>
            <a:r>
              <a:rPr lang="en-US" sz="1800" dirty="0"/>
              <a:t> * 10</a:t>
            </a:r>
            <a:r>
              <a:rPr lang="en-US" sz="1800" baseline="30000" dirty="0"/>
              <a:t>-6</a:t>
            </a:r>
            <a:r>
              <a:rPr lang="en-US" sz="1800" dirty="0"/>
              <a:t> seconds ~ 300 </a:t>
            </a:r>
            <a:r>
              <a:rPr lang="en-US" sz="1800" dirty="0" smtClean="0"/>
              <a:t>years.</a:t>
            </a:r>
          </a:p>
          <a:p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a party, </a:t>
            </a:r>
            <a:r>
              <a:rPr lang="en-US" sz="1800" dirty="0"/>
              <a:t>there are only 100</a:t>
            </a:r>
            <a:r>
              <a:rPr lang="en-US" sz="1800" baseline="30000" dirty="0"/>
              <a:t>4</a:t>
            </a:r>
            <a:r>
              <a:rPr lang="en-US" sz="1800" dirty="0"/>
              <a:t> possible passwords to check against. It would only take 100</a:t>
            </a:r>
            <a:r>
              <a:rPr lang="en-US" sz="1800" baseline="30000" dirty="0"/>
              <a:t>4</a:t>
            </a:r>
            <a:r>
              <a:rPr lang="en-US" sz="1800" dirty="0"/>
              <a:t> * 10</a:t>
            </a:r>
            <a:r>
              <a:rPr lang="en-US" sz="1800" baseline="30000" dirty="0"/>
              <a:t>-6</a:t>
            </a:r>
            <a:r>
              <a:rPr lang="en-US" sz="1800" dirty="0"/>
              <a:t> = 100 sec to find the password.</a:t>
            </a:r>
            <a:endParaRPr lang="en-US" sz="1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Secret Sharing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Secret Splitting – Password Example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28160" y="5900067"/>
            <a:ext cx="3629128" cy="624108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Partial Information Disclosure </a:t>
            </a:r>
          </a:p>
        </p:txBody>
      </p:sp>
    </p:spTree>
    <p:extLst>
      <p:ext uri="{BB962C8B-B14F-4D97-AF65-F5344CB8AC3E}">
        <p14:creationId xmlns:p14="http://schemas.microsoft.com/office/powerpoint/2010/main" val="1815961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1661</Words>
  <Application>Microsoft Office PowerPoint</Application>
  <PresentationFormat>Widescreen</PresentationFormat>
  <Paragraphs>288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Andalus</vt:lpstr>
      <vt:lpstr>Arial</vt:lpstr>
      <vt:lpstr>Cambria Math</vt:lpstr>
      <vt:lpstr>Consolas</vt:lpstr>
      <vt:lpstr>Lucida Bright</vt:lpstr>
      <vt:lpstr>Trebuchet MS</vt:lpstr>
      <vt:lpstr>Tw Cen MT</vt:lpstr>
      <vt:lpstr>Wingdings</vt:lpstr>
      <vt:lpstr>Circuit</vt:lpstr>
      <vt:lpstr>Exploring  Cryptography Protocols</vt:lpstr>
      <vt:lpstr>PowerPoint Presentation</vt:lpstr>
      <vt:lpstr>Agenda</vt:lpstr>
      <vt:lpstr>Secret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2023-06-27T01:46:25Z</dcterms:created>
  <dcterms:modified xsi:type="dcterms:W3CDTF">2023-11-06T17:20:44Z</dcterms:modified>
</cp:coreProperties>
</file>