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9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299" r:id="rId5"/>
    <p:sldId id="301" r:id="rId6"/>
    <p:sldId id="400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403" r:id="rId15"/>
    <p:sldId id="374" r:id="rId16"/>
    <p:sldId id="401" r:id="rId17"/>
    <p:sldId id="375" r:id="rId18"/>
    <p:sldId id="376" r:id="rId19"/>
    <p:sldId id="402" r:id="rId20"/>
    <p:sldId id="377" r:id="rId21"/>
    <p:sldId id="398" r:id="rId22"/>
    <p:sldId id="378" r:id="rId23"/>
    <p:sldId id="379" r:id="rId24"/>
    <p:sldId id="380" r:id="rId25"/>
    <p:sldId id="399" r:id="rId26"/>
    <p:sldId id="381" r:id="rId27"/>
    <p:sldId id="409" r:id="rId28"/>
    <p:sldId id="383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3" r:id="rId37"/>
    <p:sldId id="392" r:id="rId38"/>
    <p:sldId id="410" r:id="rId39"/>
    <p:sldId id="394" r:id="rId40"/>
    <p:sldId id="395" r:id="rId41"/>
    <p:sldId id="396" r:id="rId42"/>
    <p:sldId id="397" r:id="rId43"/>
    <p:sldId id="404" r:id="rId44"/>
    <p:sldId id="405" r:id="rId45"/>
    <p:sldId id="407" r:id="rId46"/>
    <p:sldId id="408" r:id="rId47"/>
    <p:sldId id="261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80754"/>
            <a:ext cx="9905999" cy="4911634"/>
          </a:xfrm>
        </p:spPr>
        <p:txBody>
          <a:bodyPr>
            <a:normAutofit/>
          </a:bodyPr>
          <a:lstStyle/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commitment phase, an infinite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powerful</a:t>
            </a:r>
            <a:r>
              <a:rPr lang="fa-IR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adversary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cannot reveal two different values</a:t>
            </a: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commitment phase, an adversary with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limited computation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cannot reveal two different values</a:t>
            </a: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scheme can be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both unconditional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 and unconditional binding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Formalizing Security properties of commitment schemes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2258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Commitment 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One-Way Functions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367769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84659" y="3249427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h = H(R1|R2|b)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17218" y="2516766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Tw Cen MT (Body)"/>
              </a:rPr>
              <a:t>Random string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R1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79561" y="288197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429896" y="4297147"/>
            <a:ext cx="3539599" cy="15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Calculates</a:t>
            </a:r>
          </a:p>
          <a:p>
            <a:pPr lvl="1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0 = H(R1|R2|0)</a:t>
            </a: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h1 = H(R1|R2|1)</a:t>
            </a:r>
          </a:p>
          <a:p>
            <a:pPr marL="0" indent="0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Check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h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against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h0 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</a:t>
            </a: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h1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lvl="1"/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1402297" y="3492521"/>
            <a:ext cx="1540833" cy="47094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commits to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71135" y="451424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408597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R2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00290" y="3092903"/>
            <a:ext cx="2190632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/>
                <a:latin typeface="Tw Cen MT (Body)"/>
              </a:rPr>
              <a:t>Random string</a:t>
            </a:r>
            <a:r>
              <a:rPr lang="en-US" sz="1200" b="1" dirty="0" smtClean="0">
                <a:effectLst/>
                <a:latin typeface="Consolas" panose="020B0609020204030204" pitchFamily="49" charset="0"/>
              </a:rPr>
              <a:t> R2</a:t>
            </a:r>
            <a:endParaRPr lang="en-US" sz="12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519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 animBg="1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– Pederson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h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1372120" y="3662637"/>
            <a:ext cx="1540833" cy="47094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commits to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71135" y="3755290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33616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, r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9050" y="2398659"/>
            <a:ext cx="1960342" cy="114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Large prime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2 ≤ g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Another element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r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545339" y="2220032"/>
            <a:ext cx="1960342" cy="114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Large prime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2 ≤ g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p-1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1372120" y="4630270"/>
            <a:ext cx="9905999" cy="1794086"/>
          </a:xfrm>
        </p:spPr>
        <p:txBody>
          <a:bodyPr>
            <a:normAutofit/>
          </a:bodyPr>
          <a:lstStyle/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Unconditionally Hiding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and any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x’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there exists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r’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such that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</a:t>
            </a:r>
            <a:r>
              <a:rPr lang="en-US" sz="18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g</a:t>
            </a:r>
            <a:r>
              <a:rPr lang="en-US" sz="18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x’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h</a:t>
            </a:r>
            <a:r>
              <a:rPr lang="en-US" sz="1800" baseline="30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8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’</a:t>
            </a:r>
          </a:p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Computationally Binding</a:t>
            </a:r>
          </a:p>
          <a:p>
            <a:pPr lvl="1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sender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open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value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’≠x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hard.</a:t>
            </a:r>
          </a:p>
        </p:txBody>
      </p:sp>
    </p:spTree>
    <p:extLst>
      <p:ext uri="{BB962C8B-B14F-4D97-AF65-F5344CB8AC3E}">
        <p14:creationId xmlns:p14="http://schemas.microsoft.com/office/powerpoint/2010/main" val="41852311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7" grpId="0"/>
      <p:bldP spid="18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– Pederson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d 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y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h</a:t>
            </a:r>
            <a:r>
              <a:rPr lang="en-US" sz="1800" b="1" baseline="30000" dirty="0" err="1">
                <a:effectLst/>
                <a:latin typeface="Consolas" panose="020B0609020204030204" pitchFamily="49" charset="0"/>
              </a:rPr>
              <a:t>s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33616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it-IT" sz="1600" b="1" dirty="0" smtClean="0">
                <a:effectLst/>
                <a:latin typeface="Tw Cen MT (Body)"/>
              </a:rPr>
              <a:t>1</a:t>
            </a:r>
            <a:r>
              <a:rPr lang="en-US" sz="1600" dirty="0">
                <a:effectLst/>
                <a:latin typeface="Consolas" panose="020B0609020204030204" pitchFamily="49" charset="0"/>
              </a:rPr>
              <a:t> ≤ </a:t>
            </a:r>
            <a:r>
              <a:rPr lang="it-IT" sz="1600" b="1" dirty="0" smtClean="0">
                <a:effectLst/>
                <a:latin typeface="Tw Cen MT (Body)"/>
              </a:rPr>
              <a:t>random </a:t>
            </a:r>
            <a:r>
              <a:rPr lang="it-IT" sz="1600" b="1" dirty="0">
                <a:effectLst/>
                <a:latin typeface="Tw Cen MT (Body)"/>
              </a:rPr>
              <a:t>challenge </a:t>
            </a:r>
            <a:r>
              <a:rPr lang="it-IT" sz="1600" b="1" dirty="0">
                <a:effectLst/>
                <a:latin typeface="Consolas" panose="020B0609020204030204" pitchFamily="49" charset="0"/>
              </a:rPr>
              <a:t>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it-IT" sz="1600" b="1" dirty="0" smtClean="0">
                <a:effectLst/>
                <a:latin typeface="Consolas" panose="020B0609020204030204" pitchFamily="49" charset="0"/>
              </a:rPr>
              <a:t>q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19050" y="2398658"/>
            <a:ext cx="1960342" cy="142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Large prime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2 ≤ g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Another element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y,s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y,s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q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545339" y="2220032"/>
            <a:ext cx="1960342" cy="1142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Large prime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2 ≤ g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</a:rPr>
              <a:t>≤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p-1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153630" y="3821076"/>
            <a:ext cx="1609324" cy="78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Public Commitment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C=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h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319050" y="4608576"/>
            <a:ext cx="1499616" cy="787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Private Knowledge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,r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75739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14445" y="4608575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284659" y="4121632"/>
            <a:ext cx="3979817" cy="96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u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=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y+ex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q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 smtClean="0"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v=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s+er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mod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q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429896" y="4297147"/>
            <a:ext cx="3539599" cy="157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  <a:p>
            <a:pPr marL="0" indent="0">
              <a:buNone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u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h</a:t>
            </a:r>
            <a:r>
              <a:rPr lang="en-US" sz="1800" b="1" baseline="30000" dirty="0" err="1">
                <a:effectLst/>
                <a:latin typeface="Consolas" panose="020B0609020204030204" pitchFamily="49" charset="0"/>
              </a:rPr>
              <a:t>v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== 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dc</a:t>
            </a:r>
            <a:r>
              <a:rPr lang="en-US" sz="1800" b="1" baseline="30000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30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(mod p)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74465" y="5747295"/>
            <a:ext cx="2895107" cy="47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Similar to </a:t>
            </a:r>
            <a:r>
              <a:rPr lang="en-US" sz="1600" b="1" dirty="0" err="1" smtClean="0">
                <a:solidFill>
                  <a:schemeClr val="tx1"/>
                </a:solidFill>
                <a:latin typeface="Tw Cen MT (Body)"/>
              </a:rPr>
              <a:t>Schnorr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 protocol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8376" y="5083797"/>
            <a:ext cx="1660717" cy="1492431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2087862" y="5570741"/>
            <a:ext cx="1435608" cy="41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Remember?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9280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0" grpId="0"/>
      <p:bldP spid="19" grpId="0"/>
      <p:bldP spid="22" grpId="0"/>
      <p:bldP spid="25" grpId="0"/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Yes/No Election - Pederson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24" y="2433428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3147347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4241349" y="2660405"/>
                <a:ext cx="3979817" cy="4441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800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800" b="1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49" y="2660405"/>
                <a:ext cx="3979817" cy="4441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/>
              <p:cNvSpPr txBox="1">
                <a:spLocks/>
              </p:cNvSpPr>
              <p:nvPr/>
            </p:nvSpPr>
            <p:spPr>
              <a:xfrm>
                <a:off x="9627048" y="1849746"/>
                <a:ext cx="2179031" cy="40664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600" dirty="0" smtClean="0"/>
                  <a:t>Public encryption function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sz="1800" i="1" baseline="-25000" dirty="0" err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/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600" dirty="0" smtClean="0"/>
                  <a:t>Private decryption </a:t>
                </a:r>
                <a:r>
                  <a:rPr lang="en-US" sz="1600" dirty="0"/>
                  <a:t>function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1800" i="1" baseline="-25000" dirty="0" err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onsolas" panose="020B0609020204030204" pitchFamily="49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600" dirty="0" smtClean="0"/>
                  <a:t>Broadcast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US" sz="1800" b="1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1800" b="1" i="1" baseline="-25000" dirty="0" err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ctrlP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sz="18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  <m:r>
                                <a:rPr lang="en-US" sz="1800" b="1" i="1" baseline="-25000" dirty="0" err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US" sz="1800" b="1" i="1" baseline="-25000" dirty="0" err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𝒈</m:t>
                                      </m:r>
                                    </m:e>
                                    <m:sup>
                                      <m:r>
                                        <a:rPr lang="en-US" sz="1800" b="1" i="1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sz="1800" b="1" i="1" baseline="-250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1800" b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1800" b="1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800" b="1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18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8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1800" b="1" i="1" baseline="-2500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1800" b="1" i="1" baseline="-250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en-US" sz="1800" b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800" b="1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1800" b="1">
                              <a:effectLst/>
                            </a:rPr>
                            <m:t>Σ</m:t>
                          </m:r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1800" b="1" i="1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m:oMathPara>
                </a14:m>
                <a:endParaRPr lang="en-US" sz="1800" b="1" i="1" baseline="-250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800" b="1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en-US" sz="1600" b="1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baseline="-25000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48" y="1849746"/>
                <a:ext cx="2179031" cy="4066422"/>
              </a:xfrm>
              <a:prstGeom prst="rect">
                <a:avLst/>
              </a:prstGeom>
              <a:blipFill>
                <a:blip r:embed="rId4"/>
                <a:stretch>
                  <a:fillRect l="-3352" t="-1198" b="-6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854272" y="1849745"/>
                <a:ext cx="2244231" cy="31337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600" dirty="0" smtClean="0"/>
                  <a:t>Vote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1800" i="1" baseline="-25000" dirty="0" err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is random from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 smtClean="0">
                  <a:effectLst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600" dirty="0" smtClean="0"/>
                  <a:t>Broadcast </a:t>
                </a:r>
                <a:endParaRPr lang="en-US" sz="1800" b="0" i="1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baseline="-250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𝑐𝑜𝑚𝑚𝑖𝑡</m:t>
                      </m:r>
                      <m:d>
                        <m:dPr>
                          <m:ctrlP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baseline="-25000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𝑟𝑖</m:t>
                          </m:r>
                        </m:e>
                      </m:d>
                      <m:r>
                        <a:rPr lang="en-US" sz="18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baseline="-250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800" i="1" baseline="-250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b="0" i="1" baseline="-2500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72" y="1849745"/>
                <a:ext cx="2244231" cy="3133735"/>
              </a:xfrm>
              <a:prstGeom prst="rect">
                <a:avLst/>
              </a:prstGeom>
              <a:blipFill>
                <a:blip r:embed="rId5"/>
                <a:stretch>
                  <a:fillRect l="-3533" t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/>
          <p:cNvSpPr txBox="1">
            <a:spLocks/>
          </p:cNvSpPr>
          <p:nvPr/>
        </p:nvSpPr>
        <p:spPr>
          <a:xfrm>
            <a:off x="3125344" y="4562027"/>
            <a:ext cx="4737094" cy="477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None/>
            </a:pPr>
            <a:r>
              <a:rPr lang="en-US" altLang="en-US" sz="1800" dirty="0" smtClean="0">
                <a:latin typeface="Arial" panose="020B0604020202020204" pitchFamily="34" charset="0"/>
              </a:rPr>
              <a:t>Each user can calculate the result of election</a:t>
            </a:r>
            <a:endParaRPr lang="en-US" altLang="en-US" sz="1800" baseline="-25000" dirty="0">
              <a:latin typeface="Consolas" panose="020B0609020204030204" pitchFamily="49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006" y="2711353"/>
            <a:ext cx="1139585" cy="1139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3125343" y="5166619"/>
                <a:ext cx="4737094" cy="957478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i="1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US" sz="2000" b="0" i="1" baseline="-2500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l-GR" sz="2000">
                                  <a:solidFill>
                                    <a:schemeClr val="tx1"/>
                                  </a:solidFill>
                                </a:rPr>
                                <m:t>Σ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l-GR" sz="2000">
                                  <a:solidFill>
                                    <a:schemeClr val="tx1"/>
                                  </a:solidFill>
                                </a:rPr>
                                <m:t>Σ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l-GR" sz="2000">
                                  <a:solidFill>
                                    <a:schemeClr val="tx1"/>
                                  </a:solidFill>
                                </a:rPr>
                                <m:t>Σ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 baseline="-25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l-GR" sz="2000">
                              <a:solidFill>
                                <a:schemeClr val="tx1"/>
                              </a:solidFill>
                            </a:rPr>
                            <m:t>Σ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baseline="-25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000" b="0" i="1" baseline="-25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5343" y="5166619"/>
                <a:ext cx="4737094" cy="95747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798" y="98298"/>
            <a:ext cx="2026539" cy="151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03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Flipping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24" y="1828591"/>
            <a:ext cx="57150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4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Flipping – Using One-Way Function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 = H(x)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33616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Tw Cen MT (Body)"/>
              </a:rPr>
              <a:t>Guesses x is even/odd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263338" y="3252800"/>
            <a:ext cx="1960342" cy="48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number </a:t>
            </a:r>
            <a:r>
              <a:rPr lang="en-US" sz="1600" dirty="0">
                <a:effectLst/>
                <a:latin typeface="Consolas" panose="020B0609020204030204" pitchFamily="49" charset="0"/>
              </a:rPr>
              <a:t>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75739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14445" y="4608575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284659" y="4176496"/>
            <a:ext cx="3979817" cy="3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Head/Tail , x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196223" y="5088528"/>
            <a:ext cx="3539599" cy="1350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If Bob’s guess is </a:t>
            </a:r>
            <a:r>
              <a:rPr lang="en-US" sz="1400" b="1" dirty="0">
                <a:solidFill>
                  <a:srgbClr val="00B050"/>
                </a:solidFill>
              </a:rPr>
              <a:t>correct</a:t>
            </a:r>
            <a:r>
              <a:rPr lang="en-US" sz="1400" b="1" dirty="0"/>
              <a:t>, the result of the coin flip is </a:t>
            </a:r>
            <a:r>
              <a:rPr lang="en-US" sz="1400" b="1" dirty="0">
                <a:solidFill>
                  <a:srgbClr val="00B050"/>
                </a:solidFill>
              </a:rPr>
              <a:t>heads</a:t>
            </a:r>
            <a:r>
              <a:rPr lang="en-US" sz="1400" b="1" dirty="0"/>
              <a:t>. </a:t>
            </a:r>
            <a:endParaRPr lang="en-US" sz="1400" b="1" dirty="0" smtClean="0"/>
          </a:p>
          <a:p>
            <a:pPr marL="0" indent="0">
              <a:buNone/>
            </a:pPr>
            <a:r>
              <a:rPr lang="en-US" sz="1400" b="1" dirty="0" smtClean="0"/>
              <a:t>If Bob’s </a:t>
            </a:r>
            <a:r>
              <a:rPr lang="en-US" sz="1400" b="1" dirty="0"/>
              <a:t>guess is </a:t>
            </a:r>
            <a:r>
              <a:rPr lang="en-US" sz="1400" b="1" dirty="0">
                <a:solidFill>
                  <a:srgbClr val="FF0000"/>
                </a:solidFill>
              </a:rPr>
              <a:t>incorrect</a:t>
            </a:r>
            <a:r>
              <a:rPr lang="en-US" sz="1400" b="1" dirty="0"/>
              <a:t>, the result of the coin flip is </a:t>
            </a:r>
            <a:r>
              <a:rPr lang="en-US" sz="1400" b="1" dirty="0">
                <a:solidFill>
                  <a:srgbClr val="FF0000"/>
                </a:solidFill>
              </a:rPr>
              <a:t>tails</a:t>
            </a:r>
            <a:r>
              <a:rPr lang="en-US" sz="1400" b="1" dirty="0"/>
              <a:t>.</a:t>
            </a:r>
            <a:endParaRPr lang="en-US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8429896" y="4297147"/>
            <a:ext cx="3539599" cy="969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y == H(x) 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468" y="187020"/>
            <a:ext cx="1601724" cy="159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4558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5" grpId="0"/>
      <p:bldP spid="26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Flipping – Using Public-Key Cryptography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785355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785355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303761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550677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 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63004" y="3292644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))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49480" y="3713881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792790" y="4413868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263004" y="3981789"/>
            <a:ext cx="3979817" cy="3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))) = 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653692" y="1549347"/>
            <a:ext cx="3290011" cy="69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Commutative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K1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k2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k1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(m))) = 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k2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311664" y="2550677"/>
            <a:ext cx="1960342" cy="17901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2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, m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500" dirty="0" smtClean="0"/>
              <a:t>two </a:t>
            </a:r>
            <a:r>
              <a:rPr lang="en-US" sz="1500" dirty="0"/>
              <a:t>messages, one indicating heads and </a:t>
            </a:r>
            <a:r>
              <a:rPr lang="en-US" sz="1500" dirty="0" smtClean="0"/>
              <a:t>the other </a:t>
            </a:r>
            <a:r>
              <a:rPr lang="en-US" sz="1500" dirty="0"/>
              <a:t>indicating tails.</a:t>
            </a:r>
            <a:endParaRPr lang="en-US" sz="15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9758560" y="2550677"/>
            <a:ext cx="1960342" cy="1422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B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 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B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)</a:t>
            </a:r>
            <a:endParaRPr lang="en-US" sz="18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4332410" y="4659143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(M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X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)) = M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X</a:t>
            </a:r>
            <a:endParaRPr lang="en-US" sz="1600" b="1" baseline="-25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818886" y="5080380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18886" y="5750633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792789" y="5830555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356540" y="5333578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pu</a:t>
            </a:r>
            <a:r>
              <a:rPr lang="en-US" sz="1600" b="1" baseline="-25000" dirty="0" err="1">
                <a:effectLst/>
                <a:latin typeface="Consolas" panose="020B0609020204030204" pitchFamily="49" charset="0"/>
              </a:rPr>
              <a:t>A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</a:rPr>
              <a:t>pr</a:t>
            </a:r>
            <a:r>
              <a:rPr lang="en-US" sz="1600" b="1" baseline="-25000" dirty="0" err="1"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4426231" y="5866824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pu</a:t>
            </a:r>
            <a:r>
              <a:rPr lang="en-US" sz="16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pr</a:t>
            </a:r>
            <a:r>
              <a:rPr lang="en-US" sz="16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148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5" grpId="0"/>
      <p:bldP spid="15" grpId="0" animBg="1"/>
      <p:bldP spid="16" grpId="0"/>
      <p:bldP spid="19" grpId="0"/>
      <p:bldP spid="18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Transfer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85" y="1828591"/>
            <a:ext cx="5785104" cy="433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838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2368296"/>
            <a:ext cx="9905999" cy="422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Joe Kilian’s story:</a:t>
            </a:r>
          </a:p>
          <a:p>
            <a:pPr marL="0" indent="0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Suppose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netmail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being censored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Captain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Yossarian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Whenever you send a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message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he censors each bit of the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message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probability ½, replacing each</a:t>
            </a:r>
          </a:p>
          <a:p>
            <a:pPr marL="0" indent="0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censored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by some reversed character.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Transfer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7277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28217"/>
            <a:ext cx="9905999" cy="4864172"/>
          </a:xfrm>
        </p:spPr>
        <p:txBody>
          <a:bodyPr>
            <a:normAutofit/>
          </a:bodyPr>
          <a:lstStyle/>
          <a:p>
            <a:r>
              <a:rPr lang="en-US" dirty="0"/>
              <a:t>Before:</a:t>
            </a:r>
          </a:p>
          <a:p>
            <a:pPr lvl="1"/>
            <a:r>
              <a:rPr lang="en-US" dirty="0" smtClean="0"/>
              <a:t>Alice </a:t>
            </a:r>
            <a:r>
              <a:rPr lang="en-US" dirty="0"/>
              <a:t>knows secret </a:t>
            </a:r>
            <a:r>
              <a:rPr lang="en-US" i="1" dirty="0"/>
              <a:t>b</a:t>
            </a:r>
          </a:p>
          <a:p>
            <a:pPr lvl="1"/>
            <a:r>
              <a:rPr lang="en-US" dirty="0" smtClean="0"/>
              <a:t>Bob </a:t>
            </a:r>
            <a:r>
              <a:rPr lang="en-US" dirty="0"/>
              <a:t>knows </a:t>
            </a:r>
            <a:r>
              <a:rPr lang="en-US" dirty="0" smtClean="0"/>
              <a:t>nothing</a:t>
            </a: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After:</a:t>
            </a:r>
          </a:p>
          <a:p>
            <a:pPr lvl="1"/>
            <a:r>
              <a:rPr lang="en-US" dirty="0" smtClean="0"/>
              <a:t>Either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½ </a:t>
            </a:r>
            <a:r>
              <a:rPr lang="en-US" dirty="0"/>
              <a:t>probability: Bob knows </a:t>
            </a:r>
            <a:r>
              <a:rPr lang="en-US" i="1" dirty="0"/>
              <a:t>b</a:t>
            </a:r>
          </a:p>
          <a:p>
            <a:pPr lvl="2"/>
            <a:r>
              <a:rPr lang="en-US" dirty="0" smtClean="0"/>
              <a:t>½ </a:t>
            </a:r>
            <a:r>
              <a:rPr lang="en-US" dirty="0"/>
              <a:t>probability: Bob knows nothing</a:t>
            </a:r>
          </a:p>
          <a:p>
            <a:pPr lvl="1"/>
            <a:r>
              <a:rPr lang="en-US" dirty="0" smtClean="0"/>
              <a:t>Alice </a:t>
            </a:r>
            <a:r>
              <a:rPr lang="en-US" dirty="0"/>
              <a:t>doesn’t know if Bob knows </a:t>
            </a:r>
            <a:r>
              <a:rPr lang="en-US" i="1" dirty="0"/>
              <a:t>b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Transfer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5224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28217"/>
            <a:ext cx="9905999" cy="486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dirty="0"/>
              <a:t>1 out of 2 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Alice has two secrets s</a:t>
            </a:r>
            <a:r>
              <a:rPr lang="en-US" altLang="en-US" baseline="-25000" dirty="0"/>
              <a:t>0</a:t>
            </a:r>
            <a:r>
              <a:rPr lang="en-US" altLang="en-US" dirty="0"/>
              <a:t> and s</a:t>
            </a:r>
            <a:r>
              <a:rPr lang="en-US" altLang="en-US" baseline="-25000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 the end of the protocol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Bob gets exactly one of s</a:t>
            </a:r>
            <a:r>
              <a:rPr lang="en-US" altLang="en-US" baseline="-25000" dirty="0"/>
              <a:t>0</a:t>
            </a:r>
            <a:r>
              <a:rPr lang="en-US" altLang="en-US" dirty="0"/>
              <a:t> and s</a:t>
            </a:r>
            <a:r>
              <a:rPr lang="en-US" altLang="en-US" baseline="-25000" dirty="0"/>
              <a:t>1</a:t>
            </a:r>
            <a:endParaRPr lang="en-US" altLang="en-US" dirty="0"/>
          </a:p>
          <a:p>
            <a:pPr lvl="2">
              <a:lnSpc>
                <a:spcPct val="90000"/>
              </a:lnSpc>
            </a:pPr>
            <a:r>
              <a:rPr lang="en-US" altLang="en-US" dirty="0"/>
              <a:t>Alice does not know which one Bob gets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000" b="1" dirty="0"/>
              <a:t>1 out of n OT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Alice has n messages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Bob gets exactly one message, Alice does not know which one Bob gets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Transfer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329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Toss with Capt.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Yossarian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n</a:t>
            </a:r>
            <a:endParaRPr lang="en-US" sz="18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33616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Tw Cen MT (Body)"/>
              </a:rPr>
              <a:t>Guesses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Tw Cen MT (Body)"/>
              </a:rPr>
              <a:t> is even/odd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398962" y="2341747"/>
            <a:ext cx="1123246" cy="6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solidFill>
                  <a:schemeClr val="accent3"/>
                </a:solidFill>
                <a:effectLst/>
              </a:rPr>
              <a:t>Yossarian</a:t>
            </a:r>
            <a:endParaRPr lang="en-US" sz="1400" b="1" dirty="0" smtClean="0">
              <a:solidFill>
                <a:schemeClr val="accent3"/>
              </a:solidFill>
              <a:effectLst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Channel</a:t>
            </a:r>
            <a:endParaRPr lang="en-US" sz="1600" b="1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75739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14445" y="4608575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284659" y="4176496"/>
            <a:ext cx="3979817" cy="3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Win/Lose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196223" y="5088528"/>
            <a:ext cx="3211185" cy="446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Bob wins if his guess is </a:t>
            </a:r>
            <a:r>
              <a:rPr lang="en-US" sz="1400" b="1" dirty="0" smtClean="0">
                <a:solidFill>
                  <a:srgbClr val="00B050"/>
                </a:solidFill>
              </a:rPr>
              <a:t>correct</a:t>
            </a:r>
            <a:endParaRPr lang="en-US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645338" y="3052586"/>
            <a:ext cx="2139086" cy="71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Bob gets for example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effectLst/>
              </a:rPr>
              <a:t>,X,X,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effectLst/>
              </a:rPr>
              <a:t>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600" b="1" dirty="0" smtClean="0">
                <a:effectLst/>
              </a:rPr>
              <a:t>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n-1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,X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736186" y="5909552"/>
            <a:ext cx="5343805" cy="624108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What if Alice is a liar and tells Bob “You Lose”</a:t>
            </a:r>
            <a:endParaRPr lang="en-US" b="1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63338" y="1714992"/>
            <a:ext cx="1960342" cy="71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Picks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b=b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effectLst/>
              </a:rPr>
              <a:t>⊕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600" b="1" dirty="0">
                <a:effectLst/>
              </a:rPr>
              <a:t>⊕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600" b="1" dirty="0">
                <a:effectLst/>
              </a:rPr>
              <a:t> ⊕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err="1" smtClean="0">
                <a:effectLst/>
                <a:latin typeface="Consolas" panose="020B0609020204030204" pitchFamily="49" charset="0"/>
              </a:rPr>
              <a:t>n</a:t>
            </a:r>
            <a:endParaRPr lang="en-US" sz="1600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9292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5" grpId="0"/>
      <p:bldP spid="26" grpId="0"/>
      <p:bldP spid="15" grpId="0"/>
      <p:bldP spid="16" grpId="0" animBg="1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Toss with Capt.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Yossarian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800" b="1" dirty="0" smtClean="0">
                <a:effectLst/>
              </a:rPr>
              <a:t>,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n</a:t>
            </a:r>
            <a:endParaRPr lang="en-US" sz="18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33616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Tw Cen MT (Body)"/>
              </a:rPr>
              <a:t>Guesses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dirty="0" smtClean="0">
                <a:effectLst/>
                <a:latin typeface="Tw Cen MT (Body)"/>
              </a:rPr>
              <a:t> is even/odd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7398962" y="2341747"/>
            <a:ext cx="1123246" cy="6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solidFill>
                  <a:schemeClr val="accent3"/>
                </a:solidFill>
                <a:effectLst/>
              </a:rPr>
              <a:t>Yossarian</a:t>
            </a:r>
            <a:endParaRPr lang="en-US" sz="1400" b="1" dirty="0" smtClean="0">
              <a:solidFill>
                <a:schemeClr val="accent3"/>
              </a:solidFill>
              <a:effectLst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Channel</a:t>
            </a:r>
            <a:endParaRPr lang="en-US" sz="1600" b="1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75739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814445" y="4608575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284659" y="4176496"/>
            <a:ext cx="3979817" cy="3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>
                <a:effectLst/>
              </a:rPr>
              <a:t>,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>
                <a:effectLst/>
              </a:rPr>
              <a:t>,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...</a:t>
            </a:r>
            <a:r>
              <a:rPr lang="en-US" sz="1800" b="1" dirty="0">
                <a:effectLst/>
              </a:rPr>
              <a:t>,</a:t>
            </a:r>
            <a:r>
              <a:rPr lang="en-US" sz="1800" b="1" dirty="0" err="1">
                <a:effectLst/>
                <a:latin typeface="Consolas" panose="020B0609020204030204" pitchFamily="49" charset="0"/>
              </a:rPr>
              <a:t>b</a:t>
            </a:r>
            <a:r>
              <a:rPr lang="en-US" sz="1800" b="1" baseline="-25000" dirty="0" err="1">
                <a:effectLst/>
                <a:latin typeface="Consolas" panose="020B0609020204030204" pitchFamily="49" charset="0"/>
              </a:rPr>
              <a:t>n</a:t>
            </a:r>
            <a:endParaRPr lang="en-US" sz="18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196223" y="5088528"/>
            <a:ext cx="3088436" cy="446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Bob wins if his guess is </a:t>
            </a:r>
            <a:r>
              <a:rPr lang="en-US" sz="1400" b="1" dirty="0" smtClean="0">
                <a:solidFill>
                  <a:srgbClr val="00B050"/>
                </a:solidFill>
              </a:rPr>
              <a:t>correct</a:t>
            </a:r>
            <a:endParaRPr lang="en-US" sz="9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645338" y="3052586"/>
            <a:ext cx="2139086" cy="71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Bob gets for example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effectLst/>
              </a:rPr>
              <a:t>,X,X,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effectLst/>
              </a:rPr>
              <a:t>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600" b="1" dirty="0" smtClean="0">
                <a:effectLst/>
              </a:rPr>
              <a:t>,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n-1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,X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63338" y="1714992"/>
            <a:ext cx="1960342" cy="710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Picks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b=b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effectLst/>
              </a:rPr>
              <a:t>⊕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600" b="1" dirty="0">
                <a:effectLst/>
              </a:rPr>
              <a:t>⊕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  <a:r>
              <a:rPr lang="en-US" sz="1600" b="1" dirty="0">
                <a:effectLst/>
              </a:rPr>
              <a:t> ⊕</a:t>
            </a:r>
            <a:r>
              <a:rPr lang="en-US" sz="16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aseline="-25000" dirty="0" err="1" smtClean="0">
                <a:effectLst/>
                <a:latin typeface="Consolas" panose="020B0609020204030204" pitchFamily="49" charset="0"/>
              </a:rPr>
              <a:t>n</a:t>
            </a:r>
            <a:endParaRPr lang="en-US" sz="1600" baseline="-250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8764407" y="4608575"/>
            <a:ext cx="2827137" cy="1109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Bob can verify through calculating</a:t>
            </a:r>
          </a:p>
          <a:p>
            <a:pPr marL="0" indent="0">
              <a:buNone/>
            </a:pPr>
            <a:r>
              <a:rPr lang="en-US" sz="1500" dirty="0">
                <a:effectLst/>
                <a:latin typeface="Consolas" panose="020B0609020204030204" pitchFamily="49" charset="0"/>
              </a:rPr>
              <a:t>b=b</a:t>
            </a:r>
            <a:r>
              <a:rPr lang="en-US" sz="1500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500" b="1" dirty="0">
                <a:effectLst/>
              </a:rPr>
              <a:t>⊕</a:t>
            </a:r>
            <a:r>
              <a:rPr lang="en-US" sz="1500" dirty="0">
                <a:effectLst/>
                <a:latin typeface="Consolas" panose="020B0609020204030204" pitchFamily="49" charset="0"/>
              </a:rPr>
              <a:t>b</a:t>
            </a:r>
            <a:r>
              <a:rPr lang="en-US" sz="1500" baseline="-25000" dirty="0">
                <a:effectLst/>
                <a:latin typeface="Consolas" panose="020B0609020204030204" pitchFamily="49" charset="0"/>
              </a:rPr>
              <a:t>2</a:t>
            </a:r>
            <a:r>
              <a:rPr lang="en-US" sz="1500" b="1" dirty="0">
                <a:effectLst/>
              </a:rPr>
              <a:t>⊕</a:t>
            </a:r>
            <a:r>
              <a:rPr lang="en-US" sz="1500" dirty="0">
                <a:effectLst/>
                <a:latin typeface="Consolas" panose="020B0609020204030204" pitchFamily="49" charset="0"/>
              </a:rPr>
              <a:t>...</a:t>
            </a:r>
            <a:r>
              <a:rPr lang="en-US" sz="1500" b="1" dirty="0">
                <a:effectLst/>
              </a:rPr>
              <a:t> ⊕</a:t>
            </a:r>
            <a:r>
              <a:rPr lang="en-US" sz="15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500" baseline="-25000" dirty="0" err="1" smtClean="0">
                <a:effectLst/>
                <a:latin typeface="Consolas" panose="020B0609020204030204" pitchFamily="49" charset="0"/>
              </a:rPr>
              <a:t>n</a:t>
            </a:r>
            <a:endParaRPr lang="en-US" sz="1500" baseline="-250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9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5" grpId="0"/>
      <p:bldP spid="26" grpId="0"/>
      <p:bldP spid="15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Coin Toss with Capt.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Yossarian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904227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904227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3156491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669549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pu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</a:rPr>
              <a:t> ,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pu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endParaRPr lang="en-US" sz="18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573906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pux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(K)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99514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1379103" y="5056511"/>
            <a:ext cx="4701657" cy="1028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= 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pr1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pux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sz="1600" b="1" dirty="0" smtClean="0">
                <a:effectLst/>
                <a:latin typeface="Tw Cen MT (Body)"/>
              </a:rPr>
              <a:t> = K or meaningless bits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pr2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err="1" smtClean="0">
                <a:effectLst/>
                <a:latin typeface="Consolas" panose="020B0609020204030204" pitchFamily="49" charset="0"/>
              </a:rPr>
              <a:t>pux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(K</a:t>
            </a:r>
            <a:r>
              <a:rPr lang="en-US" sz="1800" b="1" dirty="0">
                <a:effectLst/>
                <a:latin typeface="Consolas" panose="020B0609020204030204" pitchFamily="49" charset="0"/>
              </a:rPr>
              <a:t>))</a:t>
            </a:r>
            <a:r>
              <a:rPr lang="en-US" sz="1600" b="1" dirty="0">
                <a:effectLst/>
                <a:latin typeface="Tw Cen MT (Body)"/>
              </a:rPr>
              <a:t> = K or meaningless </a:t>
            </a:r>
            <a:r>
              <a:rPr lang="en-US" sz="1600" b="1" dirty="0" smtClean="0">
                <a:effectLst/>
                <a:latin typeface="Tw Cen MT (Body)"/>
              </a:rPr>
              <a:t>bits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561457" y="3290330"/>
            <a:ext cx="2398895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Generates symmetric key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K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1263338" y="1952736"/>
            <a:ext cx="1960342" cy="1695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Generates 2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publc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-private pair keys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pu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9645337" y="3924569"/>
            <a:ext cx="1524000" cy="76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Picks either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pu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b="1" dirty="0">
                <a:effectLst/>
              </a:rPr>
              <a:t> </a:t>
            </a:r>
            <a:r>
              <a:rPr lang="en-US" sz="1600" b="1" dirty="0" smtClean="0"/>
              <a:t>or</a:t>
            </a:r>
            <a:r>
              <a:rPr lang="en-US" sz="1600" b="1" dirty="0" smtClean="0">
                <a:effectLst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pu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91288" y="1512151"/>
            <a:ext cx="4014820" cy="69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Can we approximate 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oblivious transfer</a:t>
            </a:r>
            <a:endParaRPr lang="en-US" sz="1600" b="1" dirty="0">
              <a:solidFill>
                <a:schemeClr val="tx1"/>
              </a:solidFill>
              <a:latin typeface="Tw Cen MT (Body)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without Capt. </a:t>
            </a:r>
            <a:r>
              <a:rPr lang="en-US" sz="1600" b="1" dirty="0" err="1" smtClean="0">
                <a:solidFill>
                  <a:schemeClr val="tx1"/>
                </a:solidFill>
                <a:latin typeface="Tw Cen MT (Body)"/>
              </a:rPr>
              <a:t>Yossarian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 channel?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56077" y="481832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326291" y="4386243"/>
            <a:ext cx="3979817" cy="36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 , 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7068312" y="5151374"/>
            <a:ext cx="4178808" cy="1242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 smtClean="0"/>
              <a:t>Suppose Bob used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pu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400" b="1" dirty="0" smtClean="0"/>
              <a:t> </a:t>
            </a:r>
          </a:p>
          <a:p>
            <a:pPr marL="0" indent="0">
              <a:buNone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))</a:t>
            </a:r>
            <a:r>
              <a:rPr lang="en-US" sz="1600" b="1" dirty="0" smtClean="0">
                <a:effectLst/>
                <a:latin typeface="Tw Cen MT (Body)"/>
              </a:rPr>
              <a:t> </a:t>
            </a:r>
            <a:r>
              <a:rPr lang="en-US" sz="1600" b="1">
                <a:effectLst/>
                <a:latin typeface="Tw Cen MT (Body)"/>
              </a:rPr>
              <a:t>= </a:t>
            </a:r>
            <a:r>
              <a:rPr lang="en-US" sz="1600" b="1" smtClean="0">
                <a:effectLst/>
                <a:latin typeface="Tw Cen MT (Body)"/>
              </a:rPr>
              <a:t>b</a:t>
            </a:r>
            <a:r>
              <a:rPr lang="en-US" sz="1600" b="1" baseline="-25000" smtClean="0">
                <a:effectLst/>
                <a:latin typeface="Tw Cen MT (Body)"/>
              </a:rPr>
              <a:t>1</a:t>
            </a:r>
            <a:endParaRPr lang="en-US" sz="1600" b="1" dirty="0" smtClean="0">
              <a:effectLst/>
              <a:latin typeface="Tw Cen MT (Body)"/>
            </a:endParaRPr>
          </a:p>
          <a:p>
            <a:pPr marL="0" indent="0">
              <a:buNone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D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K1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(b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2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))</a:t>
            </a:r>
            <a:r>
              <a:rPr lang="en-US" sz="1600" b="1" dirty="0" smtClean="0">
                <a:effectLst/>
                <a:latin typeface="Tw Cen MT (Body)"/>
              </a:rPr>
              <a:t> </a:t>
            </a:r>
            <a:r>
              <a:rPr lang="en-US" sz="1600" b="1" dirty="0">
                <a:effectLst/>
                <a:latin typeface="Tw Cen MT (Body)"/>
              </a:rPr>
              <a:t>= </a:t>
            </a:r>
            <a:r>
              <a:rPr lang="en-US" sz="1600" b="1" dirty="0" smtClean="0">
                <a:effectLst/>
                <a:latin typeface="Tw Cen MT (Body)"/>
              </a:rPr>
              <a:t>meaningless bits</a:t>
            </a:r>
            <a:endParaRPr lang="en-US" sz="1600" b="1" dirty="0">
              <a:effectLst/>
              <a:latin typeface="Tw Cen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2573369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6" grpId="0"/>
      <p:bldP spid="15" grpId="0"/>
      <p:bldP spid="19" grpId="0"/>
      <p:bldP spid="20" grpId="0"/>
      <p:bldP spid="21" grpId="0" animBg="1"/>
      <p:bldP spid="27" grpId="0"/>
      <p:bldP spid="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Bellare-Micali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1-out-2-OT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protocol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501891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501891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75415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241349" y="226721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c</a:t>
            </a:r>
            <a:endParaRPr lang="en-US" sz="1800" b="1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3171570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Z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0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, Z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1</a:t>
            </a:r>
            <a:endParaRPr lang="en-US" sz="1800" b="1" baseline="30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771135" y="3592807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9627048" y="1849746"/>
            <a:ext cx="2179031" cy="1763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/>
              <a:t>group </a:t>
            </a:r>
            <a:r>
              <a:rPr lang="en-US" sz="16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order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q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generator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k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1,q-1]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aseline="-2500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856077" y="441598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/>
              <p:cNvSpPr txBox="1">
                <a:spLocks/>
              </p:cNvSpPr>
              <p:nvPr/>
            </p:nvSpPr>
            <p:spPr>
              <a:xfrm>
                <a:off x="4326291" y="3983906"/>
                <a:ext cx="3979817" cy="8807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E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, </a:t>
                </a:r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effectLst/>
                            <a:latin typeface="Consolas" panose="020B0609020204030204" pitchFamily="49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800" b="1" i="0" baseline="-25000" smtClean="0">
                            <a:effectLst/>
                            <a:latin typeface="Consolas" panose="020B0609020204030204" pitchFamily="49" charset="0"/>
                          </a:rPr>
                          <m:t>0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en-US" sz="1800" dirty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1800" dirty="0" smtClean="0">
                    <a:latin typeface="Arial" panose="020B0604020202020204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S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800" b="1" dirty="0">
                  <a:effectLst/>
                  <a:latin typeface="Consolas" panose="020B06090202040302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E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1" baseline="-2500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, </a:t>
                </a:r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effectLst/>
                            <a:latin typeface="Consolas" panose="020B0609020204030204" pitchFamily="49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800" b="1" i="0" baseline="-25000" smtClean="0">
                            <a:effectLst/>
                            <a:latin typeface="Consolas" panose="020B0609020204030204" pitchFamily="49" charset="0"/>
                          </a:rPr>
                          <m:t>1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0" baseline="-25000" smtClean="0">
                            <a:effectLst/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en-US" sz="1800" dirty="0">
                    <a:latin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1800" dirty="0" smtClean="0">
                    <a:latin typeface="Arial" panose="020B0604020202020204" pitchFamily="34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S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) </a:t>
                </a:r>
                <a:endParaRPr lang="en-US" sz="1800" b="1" dirty="0"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91" y="3983906"/>
                <a:ext cx="3979817" cy="880702"/>
              </a:xfrm>
              <a:prstGeom prst="rect">
                <a:avLst/>
              </a:prstGeom>
              <a:blipFill>
                <a:blip r:embed="rId4"/>
                <a:stretch>
                  <a:fillRect t="-1319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/>
          <p:cNvSpPr txBox="1">
            <a:spLocks/>
          </p:cNvSpPr>
          <p:nvPr/>
        </p:nvSpPr>
        <p:spPr>
          <a:xfrm>
            <a:off x="854273" y="1849745"/>
            <a:ext cx="2155060" cy="3133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Secrets S</a:t>
            </a:r>
            <a:r>
              <a:rPr lang="en-US" sz="1600" baseline="-25000" dirty="0" smtClean="0"/>
              <a:t>0 </a:t>
            </a:r>
            <a:r>
              <a:rPr lang="en-US" sz="1600" dirty="0" smtClean="0"/>
              <a:t>, S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group </a:t>
            </a:r>
            <a:r>
              <a:rPr lang="en-US" sz="1600" dirty="0">
                <a:effectLst/>
                <a:latin typeface="Consolas" panose="020B0609020204030204" pitchFamily="49" charset="0"/>
              </a:rPr>
              <a:t>G</a:t>
            </a:r>
            <a:r>
              <a:rPr lang="en-US" sz="1600" dirty="0"/>
              <a:t> of order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q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/>
              <a:t>generator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g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c</a:t>
            </a:r>
            <a:r>
              <a:rPr lang="en-US" sz="1600" dirty="0" smtClean="0"/>
              <a:t> </a:t>
            </a:r>
            <a:r>
              <a:rPr lang="en-US" sz="1600" dirty="0"/>
              <a:t>is random from range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[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1,q-1]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baseline="-25000" dirty="0" smtClean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/>
                <a:latin typeface="Consolas" panose="020B0609020204030204" pitchFamily="49" charset="0"/>
              </a:rPr>
              <a:t>r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0</a:t>
            </a:r>
            <a:r>
              <a:rPr lang="en-US" sz="1600" dirty="0">
                <a:effectLst/>
                <a:latin typeface="Consolas" panose="020B0609020204030204" pitchFamily="49" charset="0"/>
              </a:rPr>
              <a:t>,r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1</a:t>
            </a:r>
            <a:r>
              <a:rPr lang="en-US" sz="1600" dirty="0"/>
              <a:t> is random from range </a:t>
            </a:r>
            <a:r>
              <a:rPr lang="en-US" sz="1600" dirty="0">
                <a:effectLst/>
                <a:latin typeface="Consolas" panose="020B0609020204030204" pitchFamily="49" charset="0"/>
              </a:rPr>
              <a:t>[1,q-1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]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8306108" y="4926057"/>
            <a:ext cx="3571948" cy="954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None/>
            </a:pPr>
            <a:r>
              <a:rPr lang="en-US" altLang="en-US" sz="1600" dirty="0" smtClean="0">
                <a:latin typeface="Arial" panose="020B0604020202020204" pitchFamily="34" charset="0"/>
              </a:rPr>
              <a:t>Decrypts </a:t>
            </a:r>
            <a:r>
              <a:rPr lang="en-US" altLang="en-US" sz="1600" dirty="0" err="1" smtClean="0">
                <a:latin typeface="Consolas" panose="020B0609020204030204" pitchFamily="49" charset="0"/>
              </a:rPr>
              <a:t>E</a:t>
            </a:r>
            <a:r>
              <a:rPr lang="en-US" altLang="en-US" sz="1600" baseline="-25000" dirty="0" err="1" smtClean="0">
                <a:latin typeface="Consolas" panose="020B0609020204030204" pitchFamily="49" charset="0"/>
              </a:rPr>
              <a:t>b</a:t>
            </a:r>
            <a:r>
              <a:rPr lang="en-US" altLang="en-US" sz="1600" baseline="-25000" dirty="0" smtClean="0">
                <a:latin typeface="Consolas" panose="020B0609020204030204" pitchFamily="49" charset="0"/>
              </a:rPr>
              <a:t> </a:t>
            </a:r>
            <a:r>
              <a:rPr lang="en-US" altLang="en-US" sz="1600" dirty="0" smtClean="0">
                <a:latin typeface="Consolas" panose="020B0609020204030204" pitchFamily="49" charset="0"/>
              </a:rPr>
              <a:t>= (v</a:t>
            </a:r>
            <a:r>
              <a:rPr lang="en-US" altLang="en-US" sz="1600" baseline="-25000" dirty="0" smtClean="0">
                <a:latin typeface="Consolas" panose="020B0609020204030204" pitchFamily="49" charset="0"/>
              </a:rPr>
              <a:t>1</a:t>
            </a:r>
            <a:r>
              <a:rPr lang="en-US" altLang="en-US" sz="1600" dirty="0" smtClean="0">
                <a:latin typeface="Consolas" panose="020B0609020204030204" pitchFamily="49" charset="0"/>
              </a:rPr>
              <a:t>,v</a:t>
            </a:r>
            <a:r>
              <a:rPr lang="en-US" altLang="en-US" sz="1600" baseline="-25000" dirty="0" smtClean="0">
                <a:latin typeface="Consolas" panose="020B0609020204030204" pitchFamily="49" charset="0"/>
              </a:rPr>
              <a:t>2</a:t>
            </a:r>
            <a:r>
              <a:rPr lang="en-US" altLang="en-US" sz="1600" dirty="0" smtClean="0">
                <a:latin typeface="Consolas" panose="020B0609020204030204" pitchFamily="49" charset="0"/>
              </a:rPr>
              <a:t>)</a:t>
            </a:r>
            <a:r>
              <a:rPr lang="en-US" altLang="en-US" sz="1600" dirty="0" smtClean="0">
                <a:latin typeface="Arial" panose="020B0604020202020204" pitchFamily="34" charset="0"/>
              </a:rPr>
              <a:t> by </a:t>
            </a:r>
            <a:r>
              <a:rPr lang="en-US" altLang="en-US" sz="1600" dirty="0">
                <a:latin typeface="Arial" panose="020B0604020202020204" pitchFamily="34" charset="0"/>
              </a:rPr>
              <a:t>computing </a:t>
            </a:r>
          </a:p>
          <a:p>
            <a:pPr>
              <a:lnSpc>
                <a:spcPct val="105000"/>
              </a:lnSpc>
              <a:buNone/>
            </a:pPr>
            <a:r>
              <a:rPr lang="en-US" altLang="en-US" sz="1600" dirty="0">
                <a:latin typeface="Consolas" panose="020B0609020204030204" pitchFamily="49" charset="0"/>
              </a:rPr>
              <a:t>H(v</a:t>
            </a:r>
            <a:r>
              <a:rPr lang="en-US" altLang="en-US" sz="1600" baseline="-25000" dirty="0">
                <a:latin typeface="Consolas" panose="020B0609020204030204" pitchFamily="49" charset="0"/>
              </a:rPr>
              <a:t>1</a:t>
            </a:r>
            <a:r>
              <a:rPr lang="en-US" altLang="en-US" sz="1600" baseline="30000" dirty="0">
                <a:latin typeface="Consolas" panose="020B0609020204030204" pitchFamily="49" charset="0"/>
              </a:rPr>
              <a:t>k</a:t>
            </a:r>
            <a:r>
              <a:rPr lang="en-US" altLang="en-US" sz="1600" dirty="0">
                <a:latin typeface="Consolas" panose="020B0609020204030204" pitchFamily="49" charset="0"/>
              </a:rPr>
              <a:t>)</a:t>
            </a:r>
            <a:r>
              <a:rPr lang="en-US" altLang="en-US" sz="1600" dirty="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US" altLang="en-US" sz="1600" dirty="0">
                <a:latin typeface="Consolas" panose="020B0609020204030204" pitchFamily="49" charset="0"/>
              </a:rPr>
              <a:t>v</a:t>
            </a:r>
            <a:r>
              <a:rPr lang="en-US" altLang="en-US" sz="1600" baseline="-25000" dirty="0">
                <a:latin typeface="Consolas" panose="020B0609020204030204" pitchFamily="49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4577712" y="5272878"/>
                <a:ext cx="3476974" cy="140808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E</a:t>
                </a:r>
                <a:r>
                  <a:rPr lang="en-US" sz="1800" b="1" baseline="-25000" dirty="0" err="1" smtClean="0">
                    <a:effectLst/>
                    <a:latin typeface="Consolas" panose="020B0609020204030204" pitchFamily="49" charset="0"/>
                  </a:rPr>
                  <a:t>b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= 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dirty="0">
                            <a:effectLst/>
                            <a:latin typeface="Consolas" panose="020B0609020204030204" pitchFamily="49" charset="0"/>
                          </a:rPr>
                          <m:t>g</m:t>
                        </m:r>
                      </m:e>
                      <m:sup>
                        <m:r>
                          <a:rPr lang="en-US" sz="1800" b="1" i="0" dirty="0" smtClean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0" baseline="-25000" smtClean="0">
                            <a:effectLst/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sz="1800" b="1" i="0" smtClean="0">
                            <a:effectLst/>
                            <a:latin typeface="Cambria Math" panose="02040503050406030204" pitchFamily="18" charset="0"/>
                          </a:rPr>
                          <m:t>𝐊</m:t>
                        </m:r>
                      </m:sup>
                    </m:sSup>
                  </m:oMath>
                </a14:m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) </a:t>
                </a:r>
                <a:r>
                  <a:rPr lang="en-US" altLang="en-US" sz="1800" dirty="0" smtClean="0">
                    <a:latin typeface="Consolas" panose="020B0609020204030204" pitchFamily="49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 smtClean="0">
                            <a:effectLst/>
                            <a:latin typeface="Consolas" panose="020B0609020204030204" pitchFamily="49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800" b="1" baseline="-25000" smtClean="0">
                            <a:effectLst/>
                            <a:latin typeface="Consolas" panose="020B0609020204030204" pitchFamily="49" charset="0"/>
                          </a:rPr>
                          <m:t>b</m:t>
                        </m:r>
                      </m:e>
                      <m:sup>
                        <m:r>
                          <a:rPr lang="en-US" sz="1800" b="1" i="0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i="0" baseline="-25000">
                            <a:effectLst/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</m:sSup>
                  </m:oMath>
                </a14:m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en-US" sz="1800" dirty="0" smtClean="0">
                    <a:latin typeface="Consolas" panose="020B06090202040302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S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b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 = </a:t>
                </a:r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effectLst/>
                            <a:latin typeface="Consolas" panose="020B0609020204030204" pitchFamily="49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800" b="1" baseline="-25000">
                            <a:effectLst/>
                            <a:latin typeface="Consolas" panose="020B0609020204030204" pitchFamily="49" charset="0"/>
                          </a:rPr>
                          <m:t>b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baseline="-25000">
                            <a:effectLst/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altLang="en-US" sz="1800" dirty="0" smtClean="0">
                    <a:latin typeface="Consolas" panose="020B0609020204030204" pitchFamily="49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H(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800" b="1">
                            <a:effectLst/>
                            <a:latin typeface="Consolas" panose="020B0609020204030204" pitchFamily="49" charset="0"/>
                          </a:rPr>
                          <m:t>Z</m:t>
                        </m:r>
                        <m:r>
                          <m:rPr>
                            <m:nor/>
                          </m:rPr>
                          <a:rPr lang="en-US" sz="1800" b="1" baseline="-25000">
                            <a:effectLst/>
                            <a:latin typeface="Consolas" panose="020B0609020204030204" pitchFamily="49" charset="0"/>
                          </a:rPr>
                          <m:t>b</m:t>
                        </m:r>
                      </m:e>
                      <m:sup>
                        <m:r>
                          <a:rPr lang="en-US" sz="1800" b="1" dirty="0">
                            <a:effectLst/>
                            <a:latin typeface="Cambria Math" panose="02040503050406030204" pitchFamily="18" charset="0"/>
                          </a:rPr>
                          <m:t>𝐫</m:t>
                        </m:r>
                        <m:r>
                          <a:rPr lang="en-US" sz="1800" b="1" baseline="-25000">
                            <a:effectLst/>
                            <a:latin typeface="Cambria Math" panose="02040503050406030204" pitchFamily="18" charset="0"/>
                          </a:rPr>
                          <m:t>𝐛</m:t>
                        </m:r>
                      </m:sup>
                    </m:sSup>
                  </m:oMath>
                </a14:m>
                <a:r>
                  <a:rPr lang="en-US" sz="1800" b="1" dirty="0">
                    <a:effectLst/>
                    <a:latin typeface="Consolas" panose="020B0609020204030204" pitchFamily="49" charset="0"/>
                  </a:rPr>
                  <a:t>)</a:t>
                </a:r>
                <a:r>
                  <a:rPr lang="en-US" altLang="en-US" sz="1800" dirty="0" smtClean="0">
                    <a:latin typeface="Consolas" panose="020B0609020204030204" pitchFamily="49" charset="0"/>
                    <a:sym typeface="Symbol" panose="05050102010706020507" pitchFamily="18" charset="2"/>
                  </a:rPr>
                  <a:t> </a:t>
                </a:r>
                <a:r>
                  <a:rPr lang="en-US" altLang="en-US" sz="1800" dirty="0">
                    <a:latin typeface="Consolas" panose="020B0609020204030204" pitchFamily="49" charset="0"/>
                    <a:sym typeface="Symbol" panose="05050102010706020507" pitchFamily="18" charset="2"/>
                  </a:rPr>
                  <a:t> 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S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b</a:t>
                </a: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  = S</a:t>
                </a:r>
                <a:r>
                  <a:rPr lang="en-US" sz="1800" b="1" baseline="-25000" dirty="0" smtClean="0">
                    <a:effectLst/>
                    <a:latin typeface="Consolas" panose="020B0609020204030204" pitchFamily="49" charset="0"/>
                  </a:rPr>
                  <a:t>b</a:t>
                </a:r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12" y="5272878"/>
                <a:ext cx="3476974" cy="1408086"/>
              </a:xfrm>
              <a:prstGeom prst="rect">
                <a:avLst/>
              </a:prstGeom>
              <a:blipFill>
                <a:blip r:embed="rId5"/>
                <a:stretch>
                  <a:fillRect l="-1579" t="-3896" b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ontent Placeholder 2"/>
          <p:cNvSpPr txBox="1">
            <a:spLocks/>
          </p:cNvSpPr>
          <p:nvPr/>
        </p:nvSpPr>
        <p:spPr>
          <a:xfrm>
            <a:off x="9589068" y="3575636"/>
            <a:ext cx="2254990" cy="1204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buNone/>
            </a:pPr>
            <a:r>
              <a:rPr lang="en-US" sz="1600" dirty="0">
                <a:effectLst/>
                <a:latin typeface="Consolas" panose="020B0609020204030204" pitchFamily="49" charset="0"/>
              </a:rPr>
              <a:t>b</a:t>
            </a:r>
            <a:r>
              <a:rPr lang="en-US" sz="1600" dirty="0"/>
              <a:t> is randomly </a:t>
            </a:r>
            <a:r>
              <a:rPr lang="en-US" sz="1600" dirty="0">
                <a:effectLst/>
                <a:latin typeface="Consolas" panose="020B0609020204030204" pitchFamily="49" charset="0"/>
              </a:rPr>
              <a:t>0</a:t>
            </a:r>
            <a:r>
              <a:rPr lang="en-US" sz="1600" dirty="0"/>
              <a:t> or 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1</a:t>
            </a:r>
            <a:endParaRPr lang="en-US" sz="1600" b="1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  <a:buNone/>
            </a:pP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Z</a:t>
            </a:r>
            <a:r>
              <a:rPr lang="en-US" sz="1600" b="1" baseline="-25000" dirty="0" err="1" smtClean="0">
                <a:effectLst/>
                <a:latin typeface="Consolas" panose="020B0609020204030204" pitchFamily="49" charset="0"/>
              </a:rPr>
              <a:t>b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= </a:t>
            </a:r>
            <a:r>
              <a:rPr lang="en-US" sz="1600" b="1" dirty="0" err="1" smtClean="0">
                <a:effectLst/>
                <a:latin typeface="Consolas" panose="020B0609020204030204" pitchFamily="49" charset="0"/>
              </a:rPr>
              <a:t>g</a:t>
            </a:r>
            <a:r>
              <a:rPr lang="en-US" sz="1600" b="1" baseline="30000" dirty="0" err="1" smtClean="0">
                <a:effectLst/>
                <a:latin typeface="Consolas" panose="020B0609020204030204" pitchFamily="49" charset="0"/>
              </a:rPr>
              <a:t>k</a:t>
            </a:r>
            <a:endParaRPr lang="en-US" sz="1600" b="1" baseline="30000" dirty="0" smtClean="0">
              <a:effectLst/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  <a:buNone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Z</a:t>
            </a:r>
            <a:r>
              <a:rPr lang="en-US" sz="1600" b="1" baseline="-25000" dirty="0">
                <a:effectLst/>
                <a:latin typeface="Consolas" panose="020B0609020204030204" pitchFamily="49" charset="0"/>
              </a:rPr>
              <a:t>1-b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= c * g</a:t>
            </a:r>
            <a:r>
              <a:rPr lang="en-US" sz="1600" b="1" baseline="30000" dirty="0">
                <a:effectLst/>
                <a:latin typeface="Consolas" panose="020B0609020204030204" pitchFamily="49" charset="0"/>
              </a:rPr>
              <a:t>-k</a:t>
            </a:r>
          </a:p>
          <a:p>
            <a:pPr>
              <a:lnSpc>
                <a:spcPct val="105000"/>
              </a:lnSpc>
              <a:buNone/>
            </a:pPr>
            <a:endParaRPr lang="en-US" altLang="en-US" sz="1600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953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0" grpId="0"/>
      <p:bldP spid="27" grpId="0"/>
      <p:bldP spid="18" grpId="0"/>
      <p:bldP spid="24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3154680"/>
            <a:ext cx="9905999" cy="34377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Alice </a:t>
            </a:r>
            <a:r>
              <a:rPr lang="en-US" sz="2000" dirty="0"/>
              <a:t>and Bob wish to sign a contract under the condition that </a:t>
            </a: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842203" y="3897313"/>
            <a:ext cx="6237790" cy="160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neither of them will sign it until they ensure that the other party has also signed.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08" y="1365294"/>
            <a:ext cx="2297927" cy="176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4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552" y="1755439"/>
            <a:ext cx="5586984" cy="46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26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With Arbitrator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9" y="4732212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57" y="4732213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04979" y="2543843"/>
            <a:ext cx="3324335" cy="221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23611" y="2515418"/>
            <a:ext cx="3004459" cy="23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90" y="1945626"/>
            <a:ext cx="1139585" cy="113958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5595875" y="1533905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 rot="19573805">
            <a:off x="2233296" y="3378581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Signs </a:t>
            </a:r>
            <a:r>
              <a:rPr lang="en-US" sz="1400" dirty="0"/>
              <a:t>a copy of the </a:t>
            </a:r>
            <a:r>
              <a:rPr lang="en-US" sz="1400" dirty="0" smtClean="0"/>
              <a:t>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 rot="2255048">
            <a:off x="7620180" y="3468013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Signs </a:t>
            </a:r>
            <a:r>
              <a:rPr lang="en-US" sz="1400" dirty="0"/>
              <a:t>a copy of the </a:t>
            </a:r>
            <a:r>
              <a:rPr lang="en-US" sz="1400" dirty="0" smtClean="0"/>
              <a:t>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45206" y="2917371"/>
            <a:ext cx="3356079" cy="2258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 rot="19573805">
            <a:off x="2559465" y="3784431"/>
            <a:ext cx="2572052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Bob signed the 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88576" y="2917371"/>
            <a:ext cx="2974310" cy="235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 rot="2255048">
            <a:off x="7221731" y="3863808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Alice </a:t>
            </a:r>
            <a:r>
              <a:rPr lang="en-US" sz="1400" dirty="0"/>
              <a:t>signed the contract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6" name="Vertical Scroll 35"/>
          <p:cNvSpPr/>
          <p:nvPr/>
        </p:nvSpPr>
        <p:spPr>
          <a:xfrm>
            <a:off x="7295469" y="1780224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 </a:t>
            </a:r>
            <a:endParaRPr lang="en-US" dirty="0"/>
          </a:p>
        </p:txBody>
      </p:sp>
      <p:sp>
        <p:nvSpPr>
          <p:cNvPr id="37" name="Vertical Scroll 36"/>
          <p:cNvSpPr/>
          <p:nvPr/>
        </p:nvSpPr>
        <p:spPr>
          <a:xfrm>
            <a:off x="4304565" y="1824057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        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49071" y="5602771"/>
            <a:ext cx="6242678" cy="10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89681" y="5252256"/>
            <a:ext cx="3130319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Signs </a:t>
            </a:r>
            <a:r>
              <a:rPr lang="en-US" sz="1400" dirty="0" smtClean="0"/>
              <a:t>two copies </a:t>
            </a:r>
            <a:r>
              <a:rPr lang="en-US" sz="1400" dirty="0"/>
              <a:t>of the contract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2" name="Vertical Scroll 41"/>
          <p:cNvSpPr/>
          <p:nvPr/>
        </p:nvSpPr>
        <p:spPr>
          <a:xfrm>
            <a:off x="10960361" y="5699242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         </a:t>
            </a:r>
            <a:endParaRPr lang="en-US" dirty="0"/>
          </a:p>
        </p:txBody>
      </p:sp>
      <p:sp>
        <p:nvSpPr>
          <p:cNvPr id="43" name="Vertical Scroll 42"/>
          <p:cNvSpPr/>
          <p:nvPr/>
        </p:nvSpPr>
        <p:spPr>
          <a:xfrm>
            <a:off x="10956872" y="5020492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2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2" grpId="0"/>
      <p:bldP spid="35" grpId="0"/>
      <p:bldP spid="36" grpId="0" animBg="1"/>
      <p:bldP spid="37" grpId="0" animBg="1"/>
      <p:bldP spid="41" grpId="0"/>
      <p:bldP spid="42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With Arbitrator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49" y="4732212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057" y="4732213"/>
            <a:ext cx="1296981" cy="1296981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104979" y="2543843"/>
            <a:ext cx="3324335" cy="221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7123611" y="2515418"/>
            <a:ext cx="3004459" cy="23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590" y="1945626"/>
            <a:ext cx="1139585" cy="1139585"/>
          </a:xfrm>
          <a:prstGeom prst="rect">
            <a:avLst/>
          </a:prstGeom>
        </p:spPr>
      </p:pic>
      <p:sp>
        <p:nvSpPr>
          <p:cNvPr id="28" name="Content Placeholder 2"/>
          <p:cNvSpPr txBox="1">
            <a:spLocks/>
          </p:cNvSpPr>
          <p:nvPr/>
        </p:nvSpPr>
        <p:spPr>
          <a:xfrm>
            <a:off x="5595875" y="1533905"/>
            <a:ext cx="1240923" cy="4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Arbitrator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 rot="19573805">
            <a:off x="2233296" y="3378581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Signs </a:t>
            </a:r>
            <a:r>
              <a:rPr lang="en-US" sz="1400" dirty="0"/>
              <a:t>a copy of the </a:t>
            </a:r>
            <a:r>
              <a:rPr lang="en-US" sz="1400" dirty="0" smtClean="0"/>
              <a:t>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 rot="2255048">
            <a:off x="7620180" y="3468013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Signs </a:t>
            </a:r>
            <a:r>
              <a:rPr lang="en-US" sz="1400" dirty="0"/>
              <a:t>a copy of the </a:t>
            </a:r>
            <a:r>
              <a:rPr lang="en-US" sz="1400" dirty="0" smtClean="0"/>
              <a:t>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345206" y="2917371"/>
            <a:ext cx="3356079" cy="22589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>
          <a:xfrm rot="19573805">
            <a:off x="2559465" y="3784431"/>
            <a:ext cx="2572052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Bob signed the contract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888576" y="2917371"/>
            <a:ext cx="2974310" cy="23513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 rot="2255048">
            <a:off x="7221731" y="3863808"/>
            <a:ext cx="2688345" cy="36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Alice </a:t>
            </a:r>
            <a:r>
              <a:rPr lang="en-US" sz="1400" dirty="0"/>
              <a:t>signed the contract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6" name="Vertical Scroll 35"/>
          <p:cNvSpPr/>
          <p:nvPr/>
        </p:nvSpPr>
        <p:spPr>
          <a:xfrm>
            <a:off x="7295469" y="1780224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B </a:t>
            </a:r>
            <a:endParaRPr lang="en-US" dirty="0"/>
          </a:p>
        </p:txBody>
      </p:sp>
      <p:sp>
        <p:nvSpPr>
          <p:cNvPr id="37" name="Vertical Scroll 36"/>
          <p:cNvSpPr/>
          <p:nvPr/>
        </p:nvSpPr>
        <p:spPr>
          <a:xfrm>
            <a:off x="4304565" y="1824057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         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849071" y="5602771"/>
            <a:ext cx="6242678" cy="105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49071" y="6195630"/>
            <a:ext cx="6242679" cy="44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ontent Placeholder 2"/>
          <p:cNvSpPr txBox="1">
            <a:spLocks/>
          </p:cNvSpPr>
          <p:nvPr/>
        </p:nvSpPr>
        <p:spPr>
          <a:xfrm>
            <a:off x="4489681" y="5252256"/>
            <a:ext cx="3130319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Signs </a:t>
            </a:r>
            <a:r>
              <a:rPr lang="en-US" sz="1400" dirty="0" smtClean="0"/>
              <a:t>two copies </a:t>
            </a:r>
            <a:r>
              <a:rPr lang="en-US" sz="1400" dirty="0"/>
              <a:t>of the contract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Vertical Scroll 42"/>
          <p:cNvSpPr/>
          <p:nvPr/>
        </p:nvSpPr>
        <p:spPr>
          <a:xfrm>
            <a:off x="10956872" y="5020492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A     B</a:t>
            </a:r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565434" y="5879754"/>
            <a:ext cx="5161566" cy="495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Signs </a:t>
            </a:r>
            <a:r>
              <a:rPr lang="en-US" sz="1400" dirty="0" smtClean="0"/>
              <a:t>two copies </a:t>
            </a:r>
            <a:r>
              <a:rPr lang="en-US" sz="1400" dirty="0"/>
              <a:t>of the </a:t>
            </a:r>
            <a:r>
              <a:rPr lang="en-US" sz="1400" dirty="0" smtClean="0"/>
              <a:t>contract and sends one of them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4" name="Vertical Scroll 23"/>
          <p:cNvSpPr/>
          <p:nvPr/>
        </p:nvSpPr>
        <p:spPr>
          <a:xfrm>
            <a:off x="249576" y="5003511"/>
            <a:ext cx="984068" cy="49638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    B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713319" y="3356339"/>
            <a:ext cx="3324335" cy="22167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 rot="19573805">
            <a:off x="2372995" y="4220262"/>
            <a:ext cx="3835266" cy="275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I received a </a:t>
            </a:r>
            <a:r>
              <a:rPr lang="en-US" sz="1400" dirty="0" smtClean="0"/>
              <a:t>copy of contract </a:t>
            </a:r>
            <a:r>
              <a:rPr lang="en-US" sz="1400" dirty="0"/>
              <a:t>signed by both </a:t>
            </a:r>
            <a:r>
              <a:rPr lang="en-US" sz="1400" dirty="0" smtClean="0"/>
              <a:t>parties</a:t>
            </a: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498925" y="3324017"/>
            <a:ext cx="3004459" cy="23526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tent Placeholder 2"/>
          <p:cNvSpPr txBox="1">
            <a:spLocks/>
          </p:cNvSpPr>
          <p:nvPr/>
        </p:nvSpPr>
        <p:spPr>
          <a:xfrm rot="2255048">
            <a:off x="6286424" y="4256629"/>
            <a:ext cx="3736503" cy="282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/>
              <a:t>I received a copy of contract signed by both parties</a:t>
            </a:r>
            <a:endParaRPr lang="en-US" sz="1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4429909" y="1671339"/>
            <a:ext cx="733379" cy="8067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7444726" y="1628231"/>
            <a:ext cx="733379" cy="8067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8625840" y="1834945"/>
            <a:ext cx="3211569" cy="910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If Alice or Bob refuses to sign, the other can request it from the arbitrator.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6739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8" grpId="0" animBg="1"/>
      <p:bldP spid="40" grpId="0" animBg="1"/>
      <p:bldP spid="4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</a:t>
            </a:r>
            <a:r>
              <a:rPr lang="en-US" sz="2000" dirty="0" smtClean="0"/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Special Purpose Protocols (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like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Digital </a:t>
            </a:r>
            <a:r>
              <a:rPr lang="en-US" sz="2000" dirty="0" smtClean="0"/>
              <a:t>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Secure </a:t>
            </a:r>
            <a:r>
              <a:rPr lang="en-US" sz="2000" smtClean="0"/>
              <a:t>Multiparty Computations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Face to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 &amp; Without Arbitrator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269" y="2748347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68" y="2748346"/>
            <a:ext cx="1296981" cy="1296981"/>
          </a:xfrm>
          <a:prstGeom prst="rect">
            <a:avLst/>
          </a:prstGeom>
        </p:spPr>
      </p:pic>
      <p:sp>
        <p:nvSpPr>
          <p:cNvPr id="41" name="Content Placeholder 2"/>
          <p:cNvSpPr txBox="1">
            <a:spLocks/>
          </p:cNvSpPr>
          <p:nvPr/>
        </p:nvSpPr>
        <p:spPr>
          <a:xfrm>
            <a:off x="2052937" y="5070795"/>
            <a:ext cx="8663831" cy="87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800" dirty="0"/>
              <a:t>How many letters are required to signify a commitment to the contract</a:t>
            </a:r>
            <a:r>
              <a:rPr lang="en-US" sz="1800" dirty="0" smtClean="0"/>
              <a:t>?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US" sz="1800" dirty="0"/>
              <a:t>There is no specific point for commitment.</a:t>
            </a:r>
            <a:endParaRPr lang="en-US" sz="18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3" name="Vertical Scroll 42"/>
          <p:cNvSpPr/>
          <p:nvPr/>
        </p:nvSpPr>
        <p:spPr>
          <a:xfrm>
            <a:off x="5130173" y="3161706"/>
            <a:ext cx="1435220" cy="794818"/>
          </a:xfrm>
          <a:prstGeom prst="verticalScroll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17887" y="327008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34149" y="35631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77284" y="32866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0323" y="3587192"/>
            <a:ext cx="3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46185" y="328687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49505" y="357210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9265921" y="1878278"/>
            <a:ext cx="2090928" cy="441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Gradually Release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88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8" grpId="0"/>
      <p:bldP spid="23" grpId="0"/>
      <p:bldP spid="24" grpId="0"/>
      <p:bldP spid="25" grpId="0"/>
      <p:bldP spid="26" grpId="0"/>
      <p:bldP spid="27" grpId="0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828591"/>
            <a:ext cx="9905999" cy="476379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Taking </a:t>
            </a:r>
            <a:r>
              <a:rPr lang="en-US" sz="1800" dirty="0"/>
              <a:t>small steps alternately to reach the final </a:t>
            </a:r>
            <a:r>
              <a:rPr lang="en-US" sz="1800" dirty="0" smtClean="0"/>
              <a:t>signature</a:t>
            </a:r>
          </a:p>
          <a:p>
            <a:endParaRPr lang="en-US" sz="1800" dirty="0" smtClean="0"/>
          </a:p>
          <a:p>
            <a:r>
              <a:rPr lang="en-US" sz="1800" dirty="0"/>
              <a:t>Both parties send messages to each other one by one, </a:t>
            </a:r>
            <a:r>
              <a:rPr lang="en-US" sz="1800" dirty="0" smtClean="0"/>
              <a:t>alternatively, </a:t>
            </a:r>
            <a:r>
              <a:rPr lang="en-US" sz="1800" dirty="0"/>
              <a:t>with each message stating </a:t>
            </a:r>
            <a:r>
              <a:rPr lang="en-US" sz="1800" i="1" dirty="0"/>
              <a:t>'I am committed to the contract with a probability of P</a:t>
            </a:r>
            <a:r>
              <a:rPr lang="en-US" sz="1800" i="1" dirty="0" smtClean="0"/>
              <a:t>.‘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/>
              <a:t>The judge will grant the signer's commitment with a probability of p.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Gradually Release</a:t>
            </a:r>
          </a:p>
        </p:txBody>
      </p:sp>
    </p:spTree>
    <p:extLst>
      <p:ext uri="{BB962C8B-B14F-4D97-AF65-F5344CB8AC3E}">
        <p14:creationId xmlns:p14="http://schemas.microsoft.com/office/powerpoint/2010/main" val="1659734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828591"/>
            <a:ext cx="9905999" cy="4763797"/>
          </a:xfrm>
        </p:spPr>
        <p:txBody>
          <a:bodyPr>
            <a:normAutofit/>
          </a:bodyPr>
          <a:lstStyle/>
          <a:p>
            <a:r>
              <a:rPr lang="en-US" sz="1700" dirty="0"/>
              <a:t>Alice and Bob agree on the date by which the contract signature should be concluded</a:t>
            </a:r>
            <a:endParaRPr lang="en-US" sz="1700" dirty="0" smtClean="0"/>
          </a:p>
          <a:p>
            <a:r>
              <a:rPr lang="en-US" sz="1700" dirty="0"/>
              <a:t>Both parties send messages to each other one by one, </a:t>
            </a:r>
            <a:r>
              <a:rPr lang="en-US" sz="1700" dirty="0" smtClean="0"/>
              <a:t>alternatively, </a:t>
            </a:r>
            <a:r>
              <a:rPr lang="en-US" sz="1700" dirty="0"/>
              <a:t>with each message stating </a:t>
            </a:r>
            <a:r>
              <a:rPr lang="en-US" sz="1700" i="1" dirty="0"/>
              <a:t>'I am committed to the contract with a probability of P</a:t>
            </a:r>
            <a:r>
              <a:rPr lang="en-US" sz="1700" i="1" dirty="0" smtClean="0"/>
              <a:t>.‘</a:t>
            </a:r>
            <a:endParaRPr lang="fa-IR" sz="1700" i="1" dirty="0" smtClean="0"/>
          </a:p>
          <a:p>
            <a:r>
              <a:rPr lang="en-US" sz="1700" dirty="0" smtClean="0"/>
              <a:t>Alice </a:t>
            </a:r>
            <a:r>
              <a:rPr lang="en-US" sz="1700" dirty="0"/>
              <a:t>decides that the difference between the probability of her commitment and Bob's commitment should not exceed '</a:t>
            </a:r>
            <a:r>
              <a:rPr lang="en-US" sz="1700" dirty="0">
                <a:solidFill>
                  <a:srgbClr val="0070C0"/>
                </a:solidFill>
              </a:rPr>
              <a:t>a</a:t>
            </a:r>
            <a:r>
              <a:rPr lang="en-US" sz="1700" dirty="0" smtClean="0"/>
              <a:t>'.</a:t>
            </a:r>
            <a:endParaRPr lang="en-US" sz="1700" dirty="0"/>
          </a:p>
          <a:p>
            <a:r>
              <a:rPr lang="en-US" sz="1700" dirty="0" smtClean="0"/>
              <a:t>Bob decides </a:t>
            </a:r>
            <a:r>
              <a:rPr lang="en-US" sz="1700" dirty="0"/>
              <a:t>that the difference between the probability of her commitment and Bob's commitment should not exceed </a:t>
            </a:r>
            <a:r>
              <a:rPr lang="en-US" sz="1700" dirty="0" smtClean="0"/>
              <a:t>‘</a:t>
            </a:r>
            <a:r>
              <a:rPr lang="en-US" sz="1700" dirty="0" smtClean="0">
                <a:solidFill>
                  <a:srgbClr val="0070C0"/>
                </a:solidFill>
              </a:rPr>
              <a:t>b</a:t>
            </a:r>
            <a:r>
              <a:rPr lang="en-US" sz="1700" dirty="0" smtClean="0"/>
              <a:t>'.</a:t>
            </a:r>
          </a:p>
          <a:p>
            <a:r>
              <a:rPr lang="en-US" sz="1700" dirty="0" smtClean="0"/>
              <a:t>Steps:</a:t>
            </a:r>
          </a:p>
          <a:p>
            <a:pPr lvl="1"/>
            <a:r>
              <a:rPr lang="en-US" sz="1600" dirty="0"/>
              <a:t>Alice sends a signed message with a confidence probability of '</a:t>
            </a:r>
            <a:r>
              <a:rPr lang="en-US" sz="1600" dirty="0">
                <a:solidFill>
                  <a:srgbClr val="0070C0"/>
                </a:solidFill>
              </a:rPr>
              <a:t>p = a</a:t>
            </a:r>
            <a:r>
              <a:rPr lang="en-US" sz="1600" dirty="0"/>
              <a:t>' to Bob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Bob sends </a:t>
            </a:r>
            <a:r>
              <a:rPr lang="en-US" sz="1600" dirty="0"/>
              <a:t>a signed message with a confidence probability of '</a:t>
            </a:r>
            <a:r>
              <a:rPr lang="en-US" sz="1600" dirty="0">
                <a:solidFill>
                  <a:srgbClr val="0070C0"/>
                </a:solidFill>
              </a:rPr>
              <a:t>p = </a:t>
            </a:r>
            <a:r>
              <a:rPr lang="en-US" sz="1600" dirty="0" err="1" smtClean="0">
                <a:solidFill>
                  <a:srgbClr val="0070C0"/>
                </a:solidFill>
              </a:rPr>
              <a:t>a+b</a:t>
            </a:r>
            <a:r>
              <a:rPr lang="en-US" sz="1600" dirty="0" smtClean="0"/>
              <a:t>' </a:t>
            </a:r>
            <a:r>
              <a:rPr lang="en-US" sz="1600" dirty="0"/>
              <a:t>to Bob</a:t>
            </a:r>
            <a:r>
              <a:rPr lang="en-US" sz="1600" dirty="0" smtClean="0"/>
              <a:t>.</a:t>
            </a:r>
            <a:endParaRPr lang="fa-IR" sz="1600" dirty="0" smtClean="0"/>
          </a:p>
          <a:p>
            <a:pPr lvl="1"/>
            <a:r>
              <a:rPr lang="en-US" sz="1600" dirty="0"/>
              <a:t>Each time, Alice increases the probability by '</a:t>
            </a:r>
            <a:r>
              <a:rPr lang="en-US" sz="1600" dirty="0">
                <a:solidFill>
                  <a:srgbClr val="0070C0"/>
                </a:solidFill>
              </a:rPr>
              <a:t>a</a:t>
            </a:r>
            <a:r>
              <a:rPr lang="en-US" sz="1600" dirty="0"/>
              <a:t>' and sends the message to Bob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/>
              <a:t>Each time, </a:t>
            </a:r>
            <a:r>
              <a:rPr lang="en-US" sz="1600" dirty="0" smtClean="0"/>
              <a:t>Bob </a:t>
            </a:r>
            <a:r>
              <a:rPr lang="en-US" sz="1600" dirty="0"/>
              <a:t>increases the probability by </a:t>
            </a:r>
            <a:r>
              <a:rPr lang="en-US" sz="1600" dirty="0" smtClean="0"/>
              <a:t>‘</a:t>
            </a:r>
            <a:r>
              <a:rPr lang="en-US" sz="1600" dirty="0" smtClean="0">
                <a:solidFill>
                  <a:srgbClr val="0070C0"/>
                </a:solidFill>
              </a:rPr>
              <a:t>b</a:t>
            </a:r>
            <a:r>
              <a:rPr lang="en-US" sz="1600" dirty="0" smtClean="0"/>
              <a:t>' </a:t>
            </a:r>
            <a:r>
              <a:rPr lang="en-US" sz="1600" dirty="0"/>
              <a:t>and sends the message to </a:t>
            </a:r>
            <a:r>
              <a:rPr lang="en-US" sz="1600" dirty="0" smtClean="0"/>
              <a:t>Alice.</a:t>
            </a:r>
            <a:endParaRPr lang="en-US" sz="1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Gradually Release</a:t>
            </a:r>
          </a:p>
        </p:txBody>
      </p:sp>
    </p:spTree>
    <p:extLst>
      <p:ext uri="{BB962C8B-B14F-4D97-AF65-F5344CB8AC3E}">
        <p14:creationId xmlns:p14="http://schemas.microsoft.com/office/powerpoint/2010/main" val="31889322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828591"/>
            <a:ext cx="9905999" cy="4763797"/>
          </a:xfrm>
        </p:spPr>
        <p:txBody>
          <a:bodyPr>
            <a:normAutofit/>
          </a:bodyPr>
          <a:lstStyle/>
          <a:p>
            <a:r>
              <a:rPr lang="en-US" sz="1800" dirty="0"/>
              <a:t>This process continues until both receive messages with a confidence probability of '</a:t>
            </a:r>
            <a:r>
              <a:rPr lang="en-US" sz="1800" dirty="0">
                <a:solidFill>
                  <a:srgbClr val="0070C0"/>
                </a:solidFill>
              </a:rPr>
              <a:t>p = 1</a:t>
            </a:r>
            <a:r>
              <a:rPr lang="en-US" sz="1800" dirty="0"/>
              <a:t>' or until the agreed-upon date </a:t>
            </a:r>
            <a:r>
              <a:rPr lang="en-US" sz="1800" dirty="0" smtClean="0"/>
              <a:t>passes</a:t>
            </a:r>
            <a:r>
              <a:rPr lang="fa-IR" sz="1800" dirty="0" smtClean="0"/>
              <a:t>.</a:t>
            </a:r>
          </a:p>
          <a:p>
            <a:endParaRPr lang="fa-IR" sz="1800" dirty="0" smtClean="0"/>
          </a:p>
          <a:p>
            <a:r>
              <a:rPr lang="en-US" sz="1800" dirty="0" smtClean="0"/>
              <a:t>If </a:t>
            </a:r>
            <a:r>
              <a:rPr lang="en-US" sz="1800" dirty="0"/>
              <a:t>both receive messages with a confidence probability of '</a:t>
            </a:r>
            <a:r>
              <a:rPr lang="en-US" sz="1800" dirty="0">
                <a:solidFill>
                  <a:srgbClr val="0070C0"/>
                </a:solidFill>
              </a:rPr>
              <a:t>1</a:t>
            </a:r>
            <a:r>
              <a:rPr lang="en-US" sz="1800" dirty="0"/>
              <a:t>', the </a:t>
            </a:r>
            <a:r>
              <a:rPr lang="en-US" sz="1800" dirty="0" smtClean="0"/>
              <a:t>process </a:t>
            </a:r>
            <a:r>
              <a:rPr lang="en-US" sz="1800" dirty="0"/>
              <a:t>is complete; otherwise, </a:t>
            </a:r>
            <a:r>
              <a:rPr lang="en-US" sz="1800" dirty="0" smtClean="0"/>
              <a:t>...</a:t>
            </a:r>
            <a:endParaRPr lang="fa-IR" sz="1800" dirty="0" smtClean="0"/>
          </a:p>
          <a:p>
            <a:pPr lvl="1"/>
            <a:r>
              <a:rPr lang="en-US" sz="1600" dirty="0"/>
              <a:t>Each party can present the contract and the opponent's last signed message, which includes the confidence probability </a:t>
            </a:r>
            <a:r>
              <a:rPr lang="en-US" sz="1600" dirty="0" smtClean="0"/>
              <a:t>'</a:t>
            </a:r>
            <a:r>
              <a:rPr lang="en-US" sz="1600" dirty="0" smtClean="0">
                <a:solidFill>
                  <a:srgbClr val="0070C0"/>
                </a:solidFill>
              </a:rPr>
              <a:t>p</a:t>
            </a:r>
            <a:r>
              <a:rPr lang="en-US" sz="1600" dirty="0" smtClean="0"/>
              <a:t>' </a:t>
            </a:r>
            <a:r>
              <a:rPr lang="en-US" sz="1600" dirty="0"/>
              <a:t>to the judge</a:t>
            </a:r>
            <a:r>
              <a:rPr lang="en-US" sz="1600" dirty="0" smtClean="0"/>
              <a:t>.</a:t>
            </a:r>
            <a:endParaRPr lang="fa-IR" sz="1600" dirty="0" smtClean="0"/>
          </a:p>
          <a:p>
            <a:pPr lvl="1"/>
            <a:r>
              <a:rPr lang="en-US" sz="1600" dirty="0"/>
              <a:t>The judge randomly selects '</a:t>
            </a: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' between 0 and 1. If '</a:t>
            </a:r>
            <a:r>
              <a:rPr lang="en-US" sz="1600" dirty="0">
                <a:solidFill>
                  <a:srgbClr val="0070C0"/>
                </a:solidFill>
              </a:rPr>
              <a:t>r</a:t>
            </a:r>
            <a:r>
              <a:rPr lang="en-US" sz="1600" dirty="0"/>
              <a:t>' is less than </a:t>
            </a:r>
            <a:r>
              <a:rPr lang="en-US" sz="1600" dirty="0" smtClean="0"/>
              <a:t>'</a:t>
            </a:r>
            <a:r>
              <a:rPr lang="en-US" sz="1600" dirty="0" smtClean="0">
                <a:solidFill>
                  <a:srgbClr val="0070C0"/>
                </a:solidFill>
              </a:rPr>
              <a:t>p</a:t>
            </a:r>
            <a:r>
              <a:rPr lang="en-US" sz="1600" dirty="0" smtClean="0"/>
              <a:t>' </a:t>
            </a:r>
            <a:r>
              <a:rPr lang="en-US" sz="1600" dirty="0"/>
              <a:t>both parties are bound by the contract; otherwise, the judge does not accept either party's commitment.</a:t>
            </a:r>
            <a:endParaRPr lang="en-US" sz="14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Gradually Release</a:t>
            </a:r>
          </a:p>
        </p:txBody>
      </p:sp>
    </p:spTree>
    <p:extLst>
      <p:ext uri="{BB962C8B-B14F-4D97-AF65-F5344CB8AC3E}">
        <p14:creationId xmlns:p14="http://schemas.microsoft.com/office/powerpoint/2010/main" val="33522174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Signing –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 on DES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904227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31" y="2732670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2498123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771134" y="2588711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2671215" y="4243289"/>
            <a:ext cx="2185415" cy="788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Decrypts </a:t>
            </a:r>
            <a:r>
              <a:rPr lang="en-US" sz="1400" dirty="0"/>
              <a:t>each half part of the </a:t>
            </a:r>
            <a:r>
              <a:rPr lang="en-US" sz="1400" dirty="0" smtClean="0"/>
              <a:t>Bob’s messages to verify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403427" y="1426540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601289" y="141721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120953" y="3429332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0601289" y="2799296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9347148" y="285416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787160" y="284753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823137" y="1520967"/>
            <a:ext cx="1087198" cy="93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4839173" y="3750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7467000" y="3173747"/>
            <a:ext cx="1123246" cy="6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</a:rPr>
              <a:t>Oblivious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Transfer</a:t>
            </a:r>
            <a:endParaRPr lang="en-US" sz="1600" b="1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047089" y="2785371"/>
            <a:ext cx="694307" cy="100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(L|R)1</a:t>
            </a: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(L|R)n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9173" y="3841625"/>
            <a:ext cx="3029679" cy="20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621275" y="155135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819137" y="1542038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M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338801" y="3554151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819137" y="2924115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64996" y="2978987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2005008" y="2972357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M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8028623" y="4115996"/>
            <a:ext cx="2205547" cy="76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/>
              <a:t>Decrypts </a:t>
            </a:r>
            <a:r>
              <a:rPr lang="en-US" sz="1400" dirty="0"/>
              <a:t>each half part of the </a:t>
            </a:r>
            <a:r>
              <a:rPr lang="en-US" sz="1400" dirty="0" smtClean="0"/>
              <a:t>Alice’s messages to verify</a:t>
            </a:r>
            <a:endParaRPr lang="en-US" sz="12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37440" y="425163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37439" y="434222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5611825" y="3952597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1</a:t>
            </a:r>
            <a:r>
              <a:rPr lang="en-US" sz="1400" baseline="30000" dirty="0" smtClean="0">
                <a:effectLst/>
                <a:latin typeface="Tw Cen MT (Body)"/>
              </a:rPr>
              <a:t>st</a:t>
            </a:r>
            <a:r>
              <a:rPr lang="en-US" sz="1400" dirty="0" smtClean="0">
                <a:effectLst/>
                <a:latin typeface="Tw Cen MT (Body)"/>
              </a:rPr>
              <a:t> bit of 2n keys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6216337" y="4900267"/>
            <a:ext cx="362896" cy="369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600" b="1" dirty="0" smtClean="0">
              <a:effectLst/>
              <a:latin typeface="Arial Black" panose="020B0A04020102020204" pitchFamily="34" charset="0"/>
              <a:cs typeface="Arabic Typesetting" panose="03020402040406030203" pitchFamily="66" charset="-78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856631" y="4744176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856630" y="483476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5662921" y="4465042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/>
                <a:latin typeface="Tw Cen MT (Body)"/>
              </a:rPr>
              <a:t>2</a:t>
            </a:r>
            <a:r>
              <a:rPr lang="en-US" sz="1400" baseline="30000" dirty="0">
                <a:effectLst/>
                <a:latin typeface="Tw Cen MT (Body)"/>
              </a:rPr>
              <a:t>nd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856631" y="5569520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56630" y="566010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5662921" y="5258441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n</a:t>
            </a:r>
            <a:r>
              <a:rPr lang="en-US" sz="1400" baseline="30000" dirty="0" smtClean="0">
                <a:effectLst/>
                <a:latin typeface="Tw Cen MT (Body)"/>
              </a:rPr>
              <a:t>th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671215" y="5072097"/>
            <a:ext cx="2185415" cy="87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and obtains the signed contract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8048755" y="4916647"/>
            <a:ext cx="2185415" cy="76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obtains the signed contract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97545" y="6332335"/>
                <a:ext cx="8774671" cy="4478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probability of Alice sending incorrect bits while Bob does not understand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600" b="1" i="0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1600" b="1" i="0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endParaRPr 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545" y="6332335"/>
                <a:ext cx="8774671" cy="447815"/>
              </a:xfrm>
              <a:prstGeom prst="rect">
                <a:avLst/>
              </a:prstGeom>
              <a:blipFill>
                <a:blip r:embed="rId4"/>
                <a:stretch>
                  <a:fillRect l="-417" b="-16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418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5" grpId="0"/>
      <p:bldP spid="18" grpId="0"/>
      <p:bldP spid="29" grpId="0"/>
      <p:bldP spid="2" grpId="0" animBg="1"/>
      <p:bldP spid="30" grpId="0"/>
      <p:bldP spid="31" grpId="0"/>
      <p:bldP spid="32" grpId="0"/>
      <p:bldP spid="37" grpId="0"/>
      <p:bldP spid="38" grpId="0"/>
      <p:bldP spid="46" grpId="0"/>
      <p:bldP spid="47" grpId="0"/>
      <p:bldP spid="48" grpId="0"/>
      <p:bldP spid="49" grpId="0" animBg="1"/>
      <p:bldP spid="50" grpId="0"/>
      <p:bldP spid="51" grpId="0"/>
      <p:bldP spid="52" grpId="0"/>
      <p:bldP spid="55" grpId="0"/>
      <p:bldP spid="56" grpId="0"/>
      <p:bldP spid="59" grpId="0"/>
      <p:bldP spid="62" grpId="0"/>
      <p:bldP spid="64" grpId="0"/>
      <p:bldP spid="65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3090672"/>
            <a:ext cx="6115870" cy="35017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Alice wants to send a letter to Bob in a way that 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dirty="0" smtClean="0"/>
              <a:t>he </a:t>
            </a:r>
            <a:r>
              <a:rPr lang="en-US" dirty="0"/>
              <a:t>cannot read the letter until he signs an acknowledgment receipt.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Email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302" y="1828591"/>
            <a:ext cx="3790834" cy="426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7731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Email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904227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31" y="2732670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170259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9403427" y="1426540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601289" y="141721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120953" y="3429332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0601289" y="2799296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9347148" y="285416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787160" y="284753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952726" y="1281902"/>
            <a:ext cx="824551" cy="41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</a:t>
            </a:r>
            <a:endParaRPr lang="en-US" sz="18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467000" y="4157822"/>
            <a:ext cx="1123246" cy="6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</a:rPr>
              <a:t>Oblivious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Transfer</a:t>
            </a:r>
            <a:endParaRPr lang="en-US" sz="1600" b="1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9173" y="4825700"/>
            <a:ext cx="3029679" cy="20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84087" y="2085640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781949" y="207631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301613" y="4088432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781949" y="3458396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7808" y="351326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J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967820" y="350663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J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37440" y="5235710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37439" y="532629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5611825" y="4936672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1</a:t>
            </a:r>
            <a:r>
              <a:rPr lang="en-US" sz="1400" baseline="30000" dirty="0" smtClean="0">
                <a:effectLst/>
                <a:latin typeface="Tw Cen MT (Body)"/>
              </a:rPr>
              <a:t>st</a:t>
            </a:r>
            <a:r>
              <a:rPr lang="en-US" sz="1400" dirty="0" smtClean="0">
                <a:effectLst/>
                <a:latin typeface="Tw Cen MT (Body)"/>
              </a:rPr>
              <a:t> bit of 2n keys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6216337" y="5884342"/>
            <a:ext cx="362896" cy="369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600" b="1" dirty="0" smtClean="0">
              <a:effectLst/>
              <a:latin typeface="Arial Black" panose="020B0A04020102020204" pitchFamily="34" charset="0"/>
              <a:cs typeface="Arabic Typesetting" panose="03020402040406030203" pitchFamily="66" charset="-78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856631" y="5728251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856630" y="581883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5662921" y="5449117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/>
                <a:latin typeface="Tw Cen MT (Body)"/>
              </a:rPr>
              <a:t>2</a:t>
            </a:r>
            <a:r>
              <a:rPr lang="en-US" sz="1400" baseline="30000" dirty="0">
                <a:effectLst/>
                <a:latin typeface="Tw Cen MT (Body)"/>
              </a:rPr>
              <a:t>nd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856631" y="655359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56630" y="664418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5662921" y="6242516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n</a:t>
            </a:r>
            <a:r>
              <a:rPr lang="en-US" sz="1400" baseline="30000" dirty="0" smtClean="0">
                <a:effectLst/>
                <a:latin typeface="Tw Cen MT (Body)"/>
              </a:rPr>
              <a:t>th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671215" y="5072097"/>
            <a:ext cx="2185415" cy="87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and obtains the signed contract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8048755" y="4916647"/>
            <a:ext cx="2185415" cy="76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obtains the signed contract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49197" y="886500"/>
            <a:ext cx="18159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 =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Alice’s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Mail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Junk Message</a:t>
            </a:r>
            <a:endParaRPr lang="en-US" sz="1400" baseline="-25000" dirty="0">
              <a:latin typeface="Tw Cen MT (Body)"/>
            </a:endParaRP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 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Key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bits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="1" dirty="0" err="1"/>
              <a:t>⊕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endParaRPr lang="en-US" sz="14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771134" y="2687040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904828" y="1785534"/>
            <a:ext cx="1087198" cy="93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27847" y="720161"/>
            <a:ext cx="181598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acknowledgment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receipt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771134" y="377984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5928609" y="2861940"/>
            <a:ext cx="1087198" cy="93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765185" y="5905425"/>
            <a:ext cx="2185415" cy="87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and obtains the signed contract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8142725" y="5749975"/>
            <a:ext cx="2185415" cy="76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obtains the signed contract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22377" y="5586729"/>
            <a:ext cx="1995824" cy="107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Alice obtains 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Bob’s </a:t>
            </a:r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secret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10259895" y="5072097"/>
            <a:ext cx="1853661" cy="1549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Bob regenerates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 by doing </a:t>
            </a:r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XOR and 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then obtains </a:t>
            </a:r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Alice’s secret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877544" y="492931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2" name="Content Placeholder 2"/>
          <p:cNvSpPr txBox="1">
            <a:spLocks/>
          </p:cNvSpPr>
          <p:nvPr/>
        </p:nvSpPr>
        <p:spPr>
          <a:xfrm>
            <a:off x="6050631" y="3871993"/>
            <a:ext cx="694307" cy="100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(L|R)1</a:t>
            </a: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(L|R)n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417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9" grpId="0"/>
      <p:bldP spid="2" grpId="0" animBg="1"/>
      <p:bldP spid="30" grpId="0"/>
      <p:bldP spid="31" grpId="0"/>
      <p:bldP spid="32" grpId="0"/>
      <p:bldP spid="37" grpId="0"/>
      <p:bldP spid="46" grpId="0"/>
      <p:bldP spid="47" grpId="0"/>
      <p:bldP spid="48" grpId="0"/>
      <p:bldP spid="49" grpId="0" animBg="1"/>
      <p:bldP spid="50" grpId="0"/>
      <p:bldP spid="51" grpId="0"/>
      <p:bldP spid="55" grpId="0"/>
      <p:bldP spid="56" grpId="0"/>
      <p:bldP spid="59" grpId="0"/>
      <p:bldP spid="62" grpId="0"/>
      <p:bldP spid="64" grpId="0"/>
      <p:bldP spid="65" grpId="0"/>
      <p:bldP spid="3" grpId="0"/>
      <p:bldP spid="43" grpId="0"/>
      <p:bldP spid="44" grpId="0"/>
      <p:bldP spid="63" grpId="0"/>
      <p:bldP spid="66" grpId="0"/>
      <p:bldP spid="67" grpId="0"/>
      <p:bldP spid="68" grpId="0" animBg="1"/>
      <p:bldP spid="69" grpId="0" animBg="1"/>
      <p:bldP spid="7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5648"/>
            <a:ext cx="9905999" cy="2441448"/>
          </a:xfrm>
        </p:spPr>
        <p:txBody>
          <a:bodyPr>
            <a:normAutofit/>
          </a:bodyPr>
          <a:lstStyle/>
          <a:p>
            <a:r>
              <a:rPr lang="en-US" sz="1800" dirty="0"/>
              <a:t>Alice </a:t>
            </a:r>
            <a:r>
              <a:rPr lang="en-US" sz="1800" dirty="0" smtClean="0"/>
              <a:t>knows secret A and Bob knows secret B.</a:t>
            </a:r>
          </a:p>
          <a:p>
            <a:endParaRPr lang="en-US" sz="1800" dirty="0"/>
          </a:p>
          <a:p>
            <a:r>
              <a:rPr lang="en-US" sz="1800" dirty="0"/>
              <a:t>Alice shares secret A with Bob and receives secret B from him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 smtClean="0"/>
              <a:t>Also, Bob </a:t>
            </a:r>
            <a:r>
              <a:rPr lang="en-US" sz="1800" dirty="0"/>
              <a:t>shares secret </a:t>
            </a:r>
            <a:r>
              <a:rPr lang="en-US" sz="1800" dirty="0" smtClean="0"/>
              <a:t>B </a:t>
            </a:r>
            <a:r>
              <a:rPr lang="en-US" sz="1800" dirty="0"/>
              <a:t>with </a:t>
            </a:r>
            <a:r>
              <a:rPr lang="en-US" sz="1800" dirty="0" smtClean="0"/>
              <a:t>Alice </a:t>
            </a:r>
            <a:r>
              <a:rPr lang="en-US" sz="1800" dirty="0"/>
              <a:t>and receives secret </a:t>
            </a:r>
            <a:r>
              <a:rPr lang="en-US" sz="1800" dirty="0" smtClean="0"/>
              <a:t>A </a:t>
            </a:r>
            <a:r>
              <a:rPr lang="en-US" sz="1800" dirty="0"/>
              <a:t>from </a:t>
            </a:r>
            <a:r>
              <a:rPr lang="en-US" sz="1800" dirty="0" smtClean="0"/>
              <a:t>her.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Exchange of Secrets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67369" y="4767782"/>
            <a:ext cx="3883152" cy="563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How about the quality of the Secret!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970" y="804627"/>
            <a:ext cx="1998726" cy="16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41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Exchange of Secrets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310" y="1417932"/>
            <a:ext cx="6776466" cy="532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824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Exchange of Secrets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904227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31" y="2732670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170259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Content Placeholder 2"/>
          <p:cNvSpPr txBox="1">
            <a:spLocks/>
          </p:cNvSpPr>
          <p:nvPr/>
        </p:nvSpPr>
        <p:spPr>
          <a:xfrm>
            <a:off x="9403427" y="1426540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0601289" y="141721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0120953" y="3429332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10601289" y="2799296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9347148" y="285416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0787160" y="284753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5952726" y="1281902"/>
            <a:ext cx="824551" cy="417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</a:t>
            </a:r>
            <a:endParaRPr lang="en-US" sz="18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7467000" y="4157822"/>
            <a:ext cx="1123246" cy="6242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</a:rPr>
              <a:t>Oblivious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smtClean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Transfer</a:t>
            </a:r>
            <a:endParaRPr lang="en-US" sz="1600" b="1" dirty="0" smtClean="0">
              <a:solidFill>
                <a:schemeClr val="accent3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4839173" y="4825700"/>
            <a:ext cx="3029679" cy="2038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584087" y="2085640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1781949" y="2076319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1301613" y="4088432"/>
            <a:ext cx="1332414" cy="1181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1781949" y="3458396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7808" y="351326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J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Li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967820" y="3506638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E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KRi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J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Ri</a:t>
            </a:r>
            <a:r>
              <a:rPr lang="en-US" sz="1400" b="1" dirty="0" smtClean="0">
                <a:effectLst/>
                <a:latin typeface="Consolas" panose="020B0609020204030204" pitchFamily="49" charset="0"/>
              </a:rPr>
              <a:t>)=</a:t>
            </a:r>
            <a:r>
              <a:rPr lang="en-US" sz="1400" b="1" dirty="0" err="1" smtClean="0">
                <a:effectLst/>
                <a:latin typeface="Consolas" panose="020B0609020204030204" pitchFamily="49" charset="0"/>
              </a:rPr>
              <a:t>C</a:t>
            </a:r>
            <a:r>
              <a:rPr lang="en-US" sz="1400" b="1" baseline="-25000" dirty="0" err="1" smtClean="0">
                <a:effectLst/>
                <a:latin typeface="Consolas" panose="020B0609020204030204" pitchFamily="49" charset="0"/>
              </a:rPr>
              <a:t>R</a:t>
            </a:r>
            <a:r>
              <a:rPr lang="en-US" sz="1400" b="1" baseline="-25000" dirty="0" err="1">
                <a:effectLst/>
                <a:latin typeface="Consolas" panose="020B0609020204030204" pitchFamily="49" charset="0"/>
              </a:rPr>
              <a:t>i</a:t>
            </a:r>
            <a:endParaRPr lang="en-US" sz="14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37440" y="5235710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4837439" y="532629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>
          <a:xfrm>
            <a:off x="5611825" y="4936672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1</a:t>
            </a:r>
            <a:r>
              <a:rPr lang="en-US" sz="1400" baseline="30000" dirty="0" smtClean="0">
                <a:effectLst/>
                <a:latin typeface="Tw Cen MT (Body)"/>
              </a:rPr>
              <a:t>st</a:t>
            </a:r>
            <a:r>
              <a:rPr lang="en-US" sz="1400" dirty="0" smtClean="0">
                <a:effectLst/>
                <a:latin typeface="Tw Cen MT (Body)"/>
              </a:rPr>
              <a:t> bit of 2n keys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6216337" y="5884342"/>
            <a:ext cx="362896" cy="3694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 smtClean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600" b="1" dirty="0">
                <a:effectLst/>
                <a:latin typeface="Arial Black" panose="020B0A04020102020204" pitchFamily="34" charset="0"/>
                <a:cs typeface="Arabic Typesetting" panose="03020402040406030203" pitchFamily="66" charset="-78"/>
              </a:rPr>
              <a:t>.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600" b="1" dirty="0" smtClean="0">
              <a:effectLst/>
              <a:latin typeface="Arial Black" panose="020B0A04020102020204" pitchFamily="34" charset="0"/>
              <a:cs typeface="Arabic Typesetting" panose="03020402040406030203" pitchFamily="66" charset="-78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4856631" y="5728251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4856630" y="5818839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5662921" y="5449117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>
                <a:effectLst/>
                <a:latin typeface="Tw Cen MT (Body)"/>
              </a:rPr>
              <a:t>2</a:t>
            </a:r>
            <a:r>
              <a:rPr lang="en-US" sz="1400" baseline="30000" dirty="0">
                <a:effectLst/>
                <a:latin typeface="Tw Cen MT (Body)"/>
              </a:rPr>
              <a:t>nd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856631" y="6553595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856630" y="6644183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Content Placeholder 2"/>
          <p:cNvSpPr txBox="1">
            <a:spLocks/>
          </p:cNvSpPr>
          <p:nvPr/>
        </p:nvSpPr>
        <p:spPr>
          <a:xfrm>
            <a:off x="5662921" y="6242516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Tw Cen MT (Body)"/>
              </a:rPr>
              <a:t>n</a:t>
            </a:r>
            <a:r>
              <a:rPr lang="en-US" sz="1400" baseline="30000" dirty="0" smtClean="0">
                <a:effectLst/>
                <a:latin typeface="Tw Cen MT (Body)"/>
              </a:rPr>
              <a:t>th </a:t>
            </a:r>
            <a:r>
              <a:rPr lang="en-US" sz="1400" dirty="0" smtClean="0">
                <a:effectLst/>
                <a:latin typeface="Tw Cen MT (Body)"/>
              </a:rPr>
              <a:t>bit of 2n keys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2671215" y="5072097"/>
            <a:ext cx="2185415" cy="87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and obtains the signed contract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8048755" y="4916647"/>
            <a:ext cx="2185415" cy="76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obtains the signed contract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949197" y="886500"/>
            <a:ext cx="18159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Alice’s Secret</a:t>
            </a:r>
            <a:endParaRPr lang="fa-IR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Junk Message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 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Key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Random bits</a:t>
            </a:r>
          </a:p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="1" dirty="0" err="1"/>
              <a:t>⊕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endParaRPr lang="en-US" sz="1400" baseline="-25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4771134" y="2687040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3" name="Content Placeholder 2"/>
          <p:cNvSpPr txBox="1">
            <a:spLocks/>
          </p:cNvSpPr>
          <p:nvPr/>
        </p:nvSpPr>
        <p:spPr>
          <a:xfrm>
            <a:off x="5904828" y="1785534"/>
            <a:ext cx="1087198" cy="93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27847" y="720161"/>
            <a:ext cx="18159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+R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Ri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Bob’s Secret</a:t>
            </a:r>
            <a:endPara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4771134" y="3779848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5928609" y="2861940"/>
            <a:ext cx="1087198" cy="938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L1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R1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L2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R2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Ln</a:t>
            </a:r>
            <a:r>
              <a:rPr lang="en-US" sz="14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</a:t>
            </a:r>
            <a:r>
              <a:rPr lang="en-US" sz="14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Rn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4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2765185" y="5905425"/>
            <a:ext cx="2185415" cy="874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and obtains the signed contract</a:t>
            </a:r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8142725" y="5749975"/>
            <a:ext cx="2185415" cy="763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Now, decrypts the other half </a:t>
            </a: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and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obtains the signed contract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584087" y="5586729"/>
            <a:ext cx="2134113" cy="107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Alice 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obtains the </a:t>
            </a:r>
            <a:r>
              <a:rPr lang="en-US" sz="1600" b="1" dirty="0">
                <a:solidFill>
                  <a:schemeClr val="tx1"/>
                </a:solidFill>
                <a:latin typeface="Tw Cen MT (Body)"/>
              </a:rPr>
              <a:t>acknowledgment 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receipt</a:t>
            </a:r>
            <a:endParaRPr lang="en-US" sz="1600" b="1" dirty="0">
              <a:solidFill>
                <a:schemeClr val="tx1"/>
              </a:solidFill>
              <a:latin typeface="Tw Cen MT (Body)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257474" y="5509235"/>
            <a:ext cx="1676229" cy="10779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Bob obtains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K</a:t>
            </a:r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 by doing XOR</a:t>
            </a:r>
            <a:endParaRPr lang="en-US" sz="1600" b="1" dirty="0">
              <a:solidFill>
                <a:schemeClr val="tx1"/>
              </a:solidFill>
              <a:latin typeface="Tw Cen MT (Body)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4866678" y="4909824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Content Placeholder 2"/>
          <p:cNvSpPr txBox="1">
            <a:spLocks/>
          </p:cNvSpPr>
          <p:nvPr/>
        </p:nvSpPr>
        <p:spPr>
          <a:xfrm>
            <a:off x="6050631" y="3871993"/>
            <a:ext cx="694307" cy="1001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(L|R)1</a:t>
            </a:r>
            <a:r>
              <a:rPr lang="en-US" sz="1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/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13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(L|R)n</a:t>
            </a:r>
            <a:endParaRPr lang="en-US" sz="1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167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29" grpId="0"/>
      <p:bldP spid="2" grpId="0" animBg="1"/>
      <p:bldP spid="30" grpId="0"/>
      <p:bldP spid="31" grpId="0"/>
      <p:bldP spid="32" grpId="0"/>
      <p:bldP spid="37" grpId="0"/>
      <p:bldP spid="46" grpId="0"/>
      <p:bldP spid="47" grpId="0"/>
      <p:bldP spid="48" grpId="0"/>
      <p:bldP spid="49" grpId="0" animBg="1"/>
      <p:bldP spid="50" grpId="0"/>
      <p:bldP spid="51" grpId="0"/>
      <p:bldP spid="55" grpId="0"/>
      <p:bldP spid="56" grpId="0"/>
      <p:bldP spid="59" grpId="0"/>
      <p:bldP spid="62" grpId="0"/>
      <p:bldP spid="64" grpId="0"/>
      <p:bldP spid="65" grpId="0"/>
      <p:bldP spid="3" grpId="0"/>
      <p:bldP spid="43" grpId="0"/>
      <p:bldP spid="44" grpId="0"/>
      <p:bldP spid="63" grpId="0"/>
      <p:bldP spid="66" grpId="0"/>
      <p:bldP spid="67" grpId="0"/>
      <p:bldP spid="68" grpId="0" animBg="1"/>
      <p:bldP spid="69" grpId="0" animBg="1"/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Yes/No Election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Coin Flipping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the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endParaRPr lang="fa-I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Oblivious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Simultaneous Contract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Signing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Certified Email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Fair Exchange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Poker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 Cryptographers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Special Purpose </a:t>
            </a:r>
            <a:r>
              <a:rPr lang="en-US" cap="none" dirty="0" smtClean="0"/>
              <a:t>Protocols</a:t>
            </a:r>
            <a:endParaRPr lang="en-US" cap="non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40"/>
            <a:ext cx="9905999" cy="4900748"/>
          </a:xfrm>
        </p:spPr>
        <p:txBody>
          <a:bodyPr>
            <a:normAutofit/>
          </a:bodyPr>
          <a:lstStyle/>
          <a:p>
            <a:r>
              <a:rPr lang="en-US" sz="2000" dirty="0"/>
              <a:t>Alice and Bob want to play poker, we need a way to </a:t>
            </a:r>
            <a:r>
              <a:rPr lang="en-US" sz="2000" dirty="0" smtClean="0"/>
              <a:t>deal 5 </a:t>
            </a:r>
            <a:r>
              <a:rPr lang="en-US" sz="2000" dirty="0"/>
              <a:t>cards to each of Alice and Bob so that</a:t>
            </a:r>
          </a:p>
          <a:p>
            <a:pPr lvl="1"/>
            <a:r>
              <a:rPr lang="en-US" sz="1800" dirty="0" smtClean="0"/>
              <a:t>Alice’s </a:t>
            </a:r>
            <a:r>
              <a:rPr lang="en-US" sz="1800" dirty="0"/>
              <a:t>hand of 5 cards does not overlap with Bob’s hand</a:t>
            </a:r>
          </a:p>
          <a:p>
            <a:pPr lvl="1"/>
            <a:r>
              <a:rPr lang="en-US" sz="1800" dirty="0" smtClean="0"/>
              <a:t>Neither </a:t>
            </a:r>
            <a:r>
              <a:rPr lang="en-US" sz="1800" dirty="0"/>
              <a:t>Alice nor Bob can control which cards they each get</a:t>
            </a:r>
          </a:p>
          <a:p>
            <a:pPr lvl="1"/>
            <a:r>
              <a:rPr lang="en-US" sz="1800" dirty="0" smtClean="0"/>
              <a:t>Neither </a:t>
            </a:r>
            <a:r>
              <a:rPr lang="en-US" sz="1800" dirty="0"/>
              <a:t>Alice nor Bob knows the other party’s hand</a:t>
            </a:r>
          </a:p>
          <a:p>
            <a:pPr lvl="1"/>
            <a:r>
              <a:rPr lang="en-US" sz="1800" dirty="0" smtClean="0"/>
              <a:t>Both </a:t>
            </a:r>
            <a:r>
              <a:rPr lang="en-US" sz="1800" dirty="0"/>
              <a:t>hands should be random provided one party follows </a:t>
            </a:r>
            <a:r>
              <a:rPr lang="en-US" sz="1800" dirty="0" smtClean="0"/>
              <a:t>the protocol</a:t>
            </a:r>
            <a:endParaRPr lang="en-US" sz="1800" dirty="0"/>
          </a:p>
          <a:p>
            <a:endParaRPr lang="en-US" sz="2000" dirty="0" smtClean="0"/>
          </a:p>
          <a:p>
            <a:r>
              <a:rPr lang="en-US" sz="2000" dirty="0" smtClean="0"/>
              <a:t>First </a:t>
            </a:r>
            <a:r>
              <a:rPr lang="en-US" sz="2000" dirty="0"/>
              <a:t>solution due to Shamir, </a:t>
            </a:r>
            <a:r>
              <a:rPr lang="en-US" sz="2000" dirty="0" err="1"/>
              <a:t>Rivest</a:t>
            </a:r>
            <a:r>
              <a:rPr lang="en-US" sz="2000" dirty="0"/>
              <a:t>, and Adelman </a:t>
            </a:r>
            <a:r>
              <a:rPr lang="en-US" sz="2000" dirty="0" smtClean="0"/>
              <a:t>in 1980</a:t>
            </a:r>
            <a:endParaRPr lang="en-US" sz="2000" dirty="0"/>
          </a:p>
          <a:p>
            <a:pPr lvl="1"/>
            <a:r>
              <a:rPr lang="en-US" sz="1800" dirty="0" smtClean="0"/>
              <a:t>uses </a:t>
            </a:r>
            <a:r>
              <a:rPr lang="en-US" sz="1800" dirty="0"/>
              <a:t>commutative encryption schemes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Poker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56900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40"/>
            <a:ext cx="9905999" cy="4900748"/>
          </a:xfrm>
        </p:spPr>
        <p:txBody>
          <a:bodyPr>
            <a:normAutofit/>
          </a:bodyPr>
          <a:lstStyle/>
          <a:p>
            <a:r>
              <a:rPr lang="en-US" sz="1800" dirty="0"/>
              <a:t>Alice encrypts M1, M2, …, </a:t>
            </a:r>
            <a:r>
              <a:rPr lang="en-US" sz="1800" dirty="0" smtClean="0"/>
              <a:t>M52</a:t>
            </a:r>
            <a:r>
              <a:rPr lang="en-US" sz="1800" dirty="0"/>
              <a:t> </a:t>
            </a:r>
            <a:r>
              <a:rPr lang="en-US" sz="1800" dirty="0" smtClean="0"/>
              <a:t>and then </a:t>
            </a:r>
            <a:r>
              <a:rPr lang="en-US" sz="1800" dirty="0"/>
              <a:t>randomly permute them and send the </a:t>
            </a:r>
            <a:r>
              <a:rPr lang="en-US" sz="1800" dirty="0" err="1"/>
              <a:t>ciphertexts</a:t>
            </a:r>
            <a:r>
              <a:rPr lang="en-US" sz="1800" dirty="0"/>
              <a:t> to Bob</a:t>
            </a:r>
          </a:p>
          <a:p>
            <a:r>
              <a:rPr lang="en-US" sz="1800" dirty="0" smtClean="0"/>
              <a:t>Bob </a:t>
            </a:r>
            <a:r>
              <a:rPr lang="en-US" sz="1800" dirty="0"/>
              <a:t>picks 5 cards as Alice’s hand and sends them to Alice</a:t>
            </a:r>
          </a:p>
          <a:p>
            <a:r>
              <a:rPr lang="en-US" sz="1800" dirty="0" smtClean="0"/>
              <a:t>Alice </a:t>
            </a:r>
            <a:r>
              <a:rPr lang="en-US" sz="1800" dirty="0"/>
              <a:t>decrypts them to get his hand</a:t>
            </a:r>
          </a:p>
          <a:p>
            <a:r>
              <a:rPr lang="en-US" sz="1800" dirty="0" smtClean="0"/>
              <a:t>Bob </a:t>
            </a:r>
            <a:r>
              <a:rPr lang="en-US" sz="1800" dirty="0"/>
              <a:t>picks 5 other cards as his hand, encrypts them using his key, </a:t>
            </a:r>
            <a:r>
              <a:rPr lang="en-US" sz="1800" dirty="0" smtClean="0"/>
              <a:t>and sends </a:t>
            </a:r>
            <a:r>
              <a:rPr lang="en-US" sz="1800" dirty="0"/>
              <a:t>them to Alice</a:t>
            </a:r>
          </a:p>
          <a:p>
            <a:r>
              <a:rPr lang="en-US" sz="1800" dirty="0" smtClean="0"/>
              <a:t>Alice </a:t>
            </a:r>
            <a:r>
              <a:rPr lang="en-US" sz="1800" dirty="0"/>
              <a:t>decrypts the 5 </a:t>
            </a:r>
            <a:r>
              <a:rPr lang="en-US" sz="1800" dirty="0" err="1"/>
              <a:t>ciphertexts</a:t>
            </a:r>
            <a:r>
              <a:rPr lang="en-US" sz="1800" dirty="0"/>
              <a:t> and sends to Bob</a:t>
            </a:r>
          </a:p>
          <a:p>
            <a:r>
              <a:rPr lang="en-US" sz="1800" dirty="0" smtClean="0"/>
              <a:t>Bob </a:t>
            </a:r>
            <a:r>
              <a:rPr lang="en-US" sz="1800" dirty="0"/>
              <a:t>decrypts what Alice sends and gets his hand</a:t>
            </a:r>
          </a:p>
          <a:p>
            <a:r>
              <a:rPr lang="en-US" sz="1800" dirty="0" smtClean="0"/>
              <a:t>Both </a:t>
            </a:r>
            <a:r>
              <a:rPr lang="en-US" sz="1800" dirty="0"/>
              <a:t>Alice and Bob reveals their key pairs to the other party and verify </a:t>
            </a:r>
            <a:r>
              <a:rPr lang="en-US" sz="1800" dirty="0" smtClean="0"/>
              <a:t>that the </a:t>
            </a:r>
            <a:r>
              <a:rPr lang="en-US" sz="1800" dirty="0"/>
              <a:t>other party was not cheating.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Poker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47229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Poker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05" y="2958657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68" y="2958658"/>
            <a:ext cx="1296981" cy="1296981"/>
          </a:xfrm>
          <a:prstGeom prst="rect">
            <a:avLst/>
          </a:prstGeom>
        </p:spPr>
      </p:pic>
      <p:sp>
        <p:nvSpPr>
          <p:cNvPr id="41" name="Content Placeholder 2"/>
          <p:cNvSpPr txBox="1">
            <a:spLocks/>
          </p:cNvSpPr>
          <p:nvPr/>
        </p:nvSpPr>
        <p:spPr>
          <a:xfrm>
            <a:off x="1958174" y="884696"/>
            <a:ext cx="489095" cy="406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...</a:t>
            </a:r>
            <a:endParaRPr lang="en-US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53692" y="1549347"/>
            <a:ext cx="3290011" cy="69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Tw Cen MT (Body)"/>
              </a:rPr>
              <a:t>Commutative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K1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k2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k1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(m))) = E</a:t>
            </a:r>
            <a:r>
              <a:rPr lang="en-US" sz="1600" b="1" baseline="-2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k2</a:t>
            </a:r>
            <a:r>
              <a:rPr lang="en-US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(m)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071315" y="808683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1" name="Flowchart: Process 20"/>
          <p:cNvSpPr/>
          <p:nvPr/>
        </p:nvSpPr>
        <p:spPr>
          <a:xfrm>
            <a:off x="1543617" y="79257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2345104" y="788657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Down Arrow 27"/>
          <p:cNvSpPr/>
          <p:nvPr/>
        </p:nvSpPr>
        <p:spPr>
          <a:xfrm>
            <a:off x="1916210" y="1472104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2092494" y="1541419"/>
            <a:ext cx="1254142" cy="408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4567887" y="3134273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567886" y="3984231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ontent Placeholder 2"/>
          <p:cNvSpPr txBox="1">
            <a:spLocks/>
          </p:cNvSpPr>
          <p:nvPr/>
        </p:nvSpPr>
        <p:spPr>
          <a:xfrm>
            <a:off x="908630" y="3295781"/>
            <a:ext cx="2185415" cy="73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Here are Alice’s hand.</a:t>
            </a:r>
          </a:p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She decrypts them.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sp>
        <p:nvSpPr>
          <p:cNvPr id="65" name="Down Arrow 64"/>
          <p:cNvSpPr/>
          <p:nvPr/>
        </p:nvSpPr>
        <p:spPr>
          <a:xfrm>
            <a:off x="10176262" y="2544699"/>
            <a:ext cx="150484" cy="4846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>
          <a:xfrm>
            <a:off x="10352545" y="2614014"/>
            <a:ext cx="1639157" cy="408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E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KB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(E</a:t>
            </a:r>
            <a:r>
              <a:rPr lang="en-US" sz="16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KA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</a:t>
            </a:r>
            <a:r>
              <a:rPr lang="en-US" sz="1600" baseline="-25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))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2044540" y="2110655"/>
            <a:ext cx="342454" cy="40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...</a:t>
            </a:r>
            <a:endParaRPr lang="en-US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2" name="Flowchart: Process 51"/>
          <p:cNvSpPr/>
          <p:nvPr/>
        </p:nvSpPr>
        <p:spPr>
          <a:xfrm>
            <a:off x="830189" y="2032995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Flowchart: Process 52"/>
          <p:cNvSpPr/>
          <p:nvPr/>
        </p:nvSpPr>
        <p:spPr>
          <a:xfrm>
            <a:off x="1476666" y="2016886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Flowchart: Process 53"/>
          <p:cNvSpPr/>
          <p:nvPr/>
        </p:nvSpPr>
        <p:spPr>
          <a:xfrm>
            <a:off x="2554369" y="2018958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26245" y="2051626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52807" y="2065480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393015" y="207461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6263760" y="2538302"/>
            <a:ext cx="342454" cy="40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400" dirty="0" smtClean="0"/>
              <a:t>...</a:t>
            </a:r>
            <a:endParaRPr lang="en-US" sz="1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67" name="Flowchart: Process 66"/>
          <p:cNvSpPr/>
          <p:nvPr/>
        </p:nvSpPr>
        <p:spPr>
          <a:xfrm>
            <a:off x="5049409" y="2460642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8" name="Flowchart: Process 67"/>
          <p:cNvSpPr/>
          <p:nvPr/>
        </p:nvSpPr>
        <p:spPr>
          <a:xfrm>
            <a:off x="5695886" y="2444533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9" name="Flowchart: Process 68"/>
          <p:cNvSpPr/>
          <p:nvPr/>
        </p:nvSpPr>
        <p:spPr>
          <a:xfrm>
            <a:off x="6773589" y="2446605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52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945465" y="247927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72027" y="249312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612235" y="2502260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4783717" y="3339871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a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5" name="Flowchart: Process 74"/>
          <p:cNvSpPr/>
          <p:nvPr/>
        </p:nvSpPr>
        <p:spPr>
          <a:xfrm>
            <a:off x="5325689" y="3323762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b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4679773" y="3358502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42038" y="3381489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5" name="Flowchart: Process 84"/>
          <p:cNvSpPr/>
          <p:nvPr/>
        </p:nvSpPr>
        <p:spPr>
          <a:xfrm>
            <a:off x="5889119" y="331861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805468" y="3376341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7" name="Flowchart: Process 86"/>
          <p:cNvSpPr/>
          <p:nvPr/>
        </p:nvSpPr>
        <p:spPr>
          <a:xfrm>
            <a:off x="6448369" y="3304760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364718" y="336248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9" name="Flowchart: Process 88"/>
          <p:cNvSpPr/>
          <p:nvPr/>
        </p:nvSpPr>
        <p:spPr>
          <a:xfrm>
            <a:off x="6978351" y="329903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894700" y="3356761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flipH="1">
            <a:off x="4552370" y="4870235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Flowchart: Process 125"/>
          <p:cNvSpPr/>
          <p:nvPr/>
        </p:nvSpPr>
        <p:spPr>
          <a:xfrm>
            <a:off x="8974703" y="1878207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27" name="Flowchart: Process 126"/>
          <p:cNvSpPr/>
          <p:nvPr/>
        </p:nvSpPr>
        <p:spPr>
          <a:xfrm>
            <a:off x="9516675" y="1862098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8870759" y="1896838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433024" y="1919825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0" name="Flowchart: Process 129"/>
          <p:cNvSpPr/>
          <p:nvPr/>
        </p:nvSpPr>
        <p:spPr>
          <a:xfrm>
            <a:off x="10080105" y="1856950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9996454" y="191467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2" name="Flowchart: Process 131"/>
          <p:cNvSpPr/>
          <p:nvPr/>
        </p:nvSpPr>
        <p:spPr>
          <a:xfrm>
            <a:off x="10639355" y="1843096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10555704" y="190082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4" name="Flowchart: Process 133"/>
          <p:cNvSpPr/>
          <p:nvPr/>
        </p:nvSpPr>
        <p:spPr>
          <a:xfrm>
            <a:off x="11169337" y="1837370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11085686" y="189509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6" name="Flowchart: Process 135"/>
          <p:cNvSpPr/>
          <p:nvPr/>
        </p:nvSpPr>
        <p:spPr>
          <a:xfrm>
            <a:off x="8966998" y="3116415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37" name="Flowchart: Process 136"/>
          <p:cNvSpPr/>
          <p:nvPr/>
        </p:nvSpPr>
        <p:spPr>
          <a:xfrm>
            <a:off x="9508970" y="3100306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8863054" y="3135046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9425319" y="315803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0" name="Flowchart: Process 139"/>
          <p:cNvSpPr/>
          <p:nvPr/>
        </p:nvSpPr>
        <p:spPr>
          <a:xfrm>
            <a:off x="10072400" y="3095158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9988749" y="3152885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2" name="Flowchart: Process 141"/>
          <p:cNvSpPr/>
          <p:nvPr/>
        </p:nvSpPr>
        <p:spPr>
          <a:xfrm>
            <a:off x="10631650" y="308130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10547999" y="3139031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4" name="Flowchart: Process 143"/>
          <p:cNvSpPr/>
          <p:nvPr/>
        </p:nvSpPr>
        <p:spPr>
          <a:xfrm>
            <a:off x="11161632" y="3075578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11077981" y="3133305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8841522" y="3448952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421517" y="3454386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9988749" y="3437496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10555704" y="3425734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11087886" y="342573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1" name="Flowchart: Process 150"/>
          <p:cNvSpPr/>
          <p:nvPr/>
        </p:nvSpPr>
        <p:spPr>
          <a:xfrm>
            <a:off x="4783717" y="4221331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52" name="Flowchart: Process 151"/>
          <p:cNvSpPr/>
          <p:nvPr/>
        </p:nvSpPr>
        <p:spPr>
          <a:xfrm>
            <a:off x="5325689" y="4205222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679773" y="4239962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5242038" y="4262949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5" name="Flowchart: Process 154"/>
          <p:cNvSpPr/>
          <p:nvPr/>
        </p:nvSpPr>
        <p:spPr>
          <a:xfrm>
            <a:off x="5889119" y="420007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05468" y="4257801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7" name="Flowchart: Process 156"/>
          <p:cNvSpPr/>
          <p:nvPr/>
        </p:nvSpPr>
        <p:spPr>
          <a:xfrm>
            <a:off x="6448369" y="4186220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6364718" y="424394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9" name="Flowchart: Process 158"/>
          <p:cNvSpPr/>
          <p:nvPr/>
        </p:nvSpPr>
        <p:spPr>
          <a:xfrm>
            <a:off x="6978351" y="4180494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894700" y="4238221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4658241" y="4553868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38236" y="4559302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805468" y="4542412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372423" y="4530650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6904605" y="4530649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flipV="1">
            <a:off x="4567886" y="5736878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7" name="Flowchart: Process 166"/>
          <p:cNvSpPr/>
          <p:nvPr/>
        </p:nvSpPr>
        <p:spPr>
          <a:xfrm>
            <a:off x="4783717" y="5070906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v</a:t>
            </a:r>
          </a:p>
        </p:txBody>
      </p:sp>
      <p:sp>
        <p:nvSpPr>
          <p:cNvPr id="168" name="Flowchart: Process 167"/>
          <p:cNvSpPr/>
          <p:nvPr/>
        </p:nvSpPr>
        <p:spPr>
          <a:xfrm>
            <a:off x="5325689" y="5054797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w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1" name="Flowchart: Process 170"/>
          <p:cNvSpPr/>
          <p:nvPr/>
        </p:nvSpPr>
        <p:spPr>
          <a:xfrm>
            <a:off x="5889119" y="5049649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3" name="Flowchart: Process 172"/>
          <p:cNvSpPr/>
          <p:nvPr/>
        </p:nvSpPr>
        <p:spPr>
          <a:xfrm>
            <a:off x="6448369" y="5035795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y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6978351" y="5030069"/>
            <a:ext cx="384048" cy="561782"/>
          </a:xfrm>
          <a:prstGeom prst="flowChart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z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658241" y="5403443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5238236" y="540887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805468" y="5391987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6372423" y="5380225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6904605" y="5380224"/>
            <a:ext cx="167301" cy="18976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2" name="Content Placeholder 2"/>
          <p:cNvSpPr txBox="1">
            <a:spLocks/>
          </p:cNvSpPr>
          <p:nvPr/>
        </p:nvSpPr>
        <p:spPr>
          <a:xfrm>
            <a:off x="7748814" y="5107372"/>
            <a:ext cx="2185415" cy="7354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Here are Bob’s hand.</a:t>
            </a:r>
          </a:p>
          <a:p>
            <a:pPr marL="0" indent="0" algn="ctr">
              <a:buNone/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H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w Cen MT (Body)"/>
              </a:rPr>
              <a:t>e decrypts them.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w Cen MT (Body)"/>
            </a:endParaRPr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4552371" y="6254697"/>
            <a:ext cx="305512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>
            <a:off x="4552370" y="6345285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Content Placeholder 2"/>
          <p:cNvSpPr txBox="1">
            <a:spLocks/>
          </p:cNvSpPr>
          <p:nvPr/>
        </p:nvSpPr>
        <p:spPr>
          <a:xfrm>
            <a:off x="5622531" y="5895026"/>
            <a:ext cx="1484374" cy="359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, K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720451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5" grpId="0" animBg="1"/>
      <p:bldP spid="9" grpId="0" animBg="1"/>
      <p:bldP spid="21" grpId="0" animBg="1"/>
      <p:bldP spid="22" grpId="0" animBg="1"/>
      <p:bldP spid="28" grpId="0" animBg="1"/>
      <p:bldP spid="29" grpId="0"/>
      <p:bldP spid="59" grpId="0"/>
      <p:bldP spid="65" grpId="0" animBg="1"/>
      <p:bldP spid="66" grpId="0"/>
      <p:bldP spid="43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  <p:bldP spid="82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7" grpId="0" animBg="1"/>
      <p:bldP spid="168" grpId="0" animBg="1"/>
      <p:bldP spid="171" grpId="0" animBg="1"/>
      <p:bldP spid="173" grpId="0" animBg="1"/>
      <p:bldP spid="175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/>
      <p:bldP spid="18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40"/>
            <a:ext cx="6481629" cy="49007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Cryptographers </a:t>
            </a:r>
            <a:r>
              <a:rPr lang="en-US" sz="2000" dirty="0"/>
              <a:t>gather around a table for dinner.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waiter informs them that the meal has been paid for by someone, </a:t>
            </a:r>
            <a:r>
              <a:rPr lang="en-US" sz="2000" dirty="0" smtClean="0"/>
              <a:t>who </a:t>
            </a:r>
            <a:r>
              <a:rPr lang="en-US" sz="2000" dirty="0"/>
              <a:t>could be </a:t>
            </a:r>
            <a:r>
              <a:rPr lang="en-US" sz="2000" b="1" dirty="0"/>
              <a:t>one of the cryptographers</a:t>
            </a:r>
            <a:r>
              <a:rPr lang="en-US" sz="2000" dirty="0"/>
              <a:t> </a:t>
            </a:r>
            <a:r>
              <a:rPr lang="en-US" sz="2000" dirty="0" smtClean="0"/>
              <a:t>or </a:t>
            </a:r>
            <a:r>
              <a:rPr lang="en-US" sz="2000" b="1" dirty="0" smtClean="0"/>
              <a:t>NSA</a:t>
            </a:r>
            <a:r>
              <a:rPr lang="en-US" sz="2000" dirty="0" smtClean="0"/>
              <a:t>. </a:t>
            </a:r>
          </a:p>
          <a:p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cryptographers respect each other's right to make an anonymous payment, but want to find out whether the NSA paid. </a:t>
            </a:r>
            <a:endParaRPr lang="en-US" sz="1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 Cryptographers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9" b="6567"/>
          <a:stretch/>
        </p:blipFill>
        <p:spPr>
          <a:xfrm>
            <a:off x="7690104" y="1536192"/>
            <a:ext cx="4501896" cy="376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056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40"/>
            <a:ext cx="5917431" cy="4900748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Suppose 3 cryptographers.</a:t>
            </a:r>
          </a:p>
          <a:p>
            <a:r>
              <a:rPr lang="en-US" sz="2000" dirty="0" smtClean="0"/>
              <a:t>Every </a:t>
            </a:r>
            <a:r>
              <a:rPr lang="en-US" sz="2000" dirty="0"/>
              <a:t>two cryptographers establish a shared one-bit secret, say by tossing a </a:t>
            </a:r>
            <a:r>
              <a:rPr lang="en-US" sz="2000" dirty="0" smtClean="0"/>
              <a:t>coin.</a:t>
            </a:r>
          </a:p>
          <a:p>
            <a:r>
              <a:rPr lang="en-US" sz="2000" dirty="0"/>
              <a:t>In the second stage, each cryptographer publicly announces a bit, which is: </a:t>
            </a:r>
          </a:p>
          <a:p>
            <a:pPr lvl="1"/>
            <a:r>
              <a:rPr lang="en-US" sz="1800" dirty="0"/>
              <a:t>if they didn't pay for the meal, </a:t>
            </a:r>
            <a:r>
              <a:rPr lang="en-US" sz="1800" dirty="0" smtClean="0"/>
              <a:t>the XOR </a:t>
            </a:r>
            <a:r>
              <a:rPr lang="en-US" sz="1800" dirty="0"/>
              <a:t>of the two shared bits they hold with their two </a:t>
            </a:r>
            <a:r>
              <a:rPr lang="en-US" sz="1800" dirty="0" err="1"/>
              <a:t>neighbours</a:t>
            </a:r>
            <a:r>
              <a:rPr lang="en-US" sz="1800" dirty="0"/>
              <a:t>,</a:t>
            </a:r>
          </a:p>
          <a:p>
            <a:pPr lvl="1"/>
            <a:r>
              <a:rPr lang="en-US" sz="1800" dirty="0"/>
              <a:t>if they did pay for the meal, </a:t>
            </a:r>
            <a:r>
              <a:rPr lang="en-US" sz="1800" dirty="0" smtClean="0"/>
              <a:t>do an extra XOR with bit 1</a:t>
            </a:r>
            <a:r>
              <a:rPr lang="en-US" sz="1800" dirty="0"/>
              <a:t> </a:t>
            </a:r>
            <a:r>
              <a:rPr lang="en-US" sz="1800" dirty="0" smtClean="0"/>
              <a:t>(or negate his result)</a:t>
            </a:r>
          </a:p>
          <a:p>
            <a:r>
              <a:rPr lang="en-US" sz="2000" dirty="0" smtClean="0"/>
              <a:t>Computes </a:t>
            </a:r>
            <a:r>
              <a:rPr lang="en-US" sz="2000" dirty="0"/>
              <a:t>the XOR of the three bits announced. If the result is 0, it implies that </a:t>
            </a:r>
            <a:r>
              <a:rPr lang="en-US" sz="2000" dirty="0" smtClean="0"/>
              <a:t>the </a:t>
            </a:r>
            <a:r>
              <a:rPr lang="en-US" sz="2000" dirty="0"/>
              <a:t>NSA must have paid the </a:t>
            </a:r>
            <a:r>
              <a:rPr lang="en-US" sz="2000" dirty="0" smtClean="0"/>
              <a:t>bill. </a:t>
            </a:r>
            <a:r>
              <a:rPr lang="en-US" sz="2000" dirty="0"/>
              <a:t>Otherwise, one of the cryptographers </a:t>
            </a:r>
            <a:r>
              <a:rPr lang="en-US" sz="2000" dirty="0" smtClean="0"/>
              <a:t>paid.</a:t>
            </a:r>
            <a:endParaRPr lang="en-US" sz="2200" dirty="0"/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 Cryptographers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99" y="3135006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92" y="1170432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132" y="3147619"/>
            <a:ext cx="1296981" cy="1296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9300" y="10345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2359" y="45153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09652" y="4522804"/>
            <a:ext cx="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250004" y="2492188"/>
            <a:ext cx="641321" cy="79482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87393" y="2505198"/>
            <a:ext cx="728791" cy="7134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35210" y="3952400"/>
            <a:ext cx="1626778" cy="200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027118" y="2492611"/>
            <a:ext cx="54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90132" y="2556711"/>
            <a:ext cx="54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331500" y="4081443"/>
            <a:ext cx="543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>
                <a:latin typeface="Consolas" panose="020B0609020204030204" pitchFamily="49" charset="0"/>
              </a:rPr>
              <a:t>B</a:t>
            </a:r>
            <a:r>
              <a:rPr lang="en-US" b="1" baseline="-25000" dirty="0" smtClean="0">
                <a:latin typeface="Consolas" panose="020B0609020204030204" pitchFamily="49" charset="0"/>
              </a:rPr>
              <a:t>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46089" y="1025171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A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1438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B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39145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C</a:t>
            </a:r>
            <a:r>
              <a:rPr lang="en-US" b="1" dirty="0" smtClean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05778" y="5765658"/>
            <a:ext cx="2594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Result: 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</a:t>
            </a:r>
            <a:endParaRPr lang="en-US" sz="2000" b="1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914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  <p:bldP spid="23" grpId="0"/>
      <p:bldP spid="25" grpId="0"/>
      <p:bldP spid="26" grpId="0"/>
      <p:bldP spid="27" grpId="0"/>
      <p:bldP spid="28" grpId="0"/>
      <p:bldP spid="2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40"/>
            <a:ext cx="5917431" cy="581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Scenario 1: NSA paid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 Cryptographers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99" y="3135006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92" y="1170432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132" y="3147619"/>
            <a:ext cx="1296981" cy="1296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9300" y="10345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2359" y="45153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09652" y="4522804"/>
            <a:ext cx="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250004" y="2492188"/>
            <a:ext cx="641321" cy="79482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87393" y="2505198"/>
            <a:ext cx="728791" cy="7134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35210" y="3952400"/>
            <a:ext cx="1626778" cy="200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1812" y="2492611"/>
            <a:ext cx="1026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AB </a:t>
            </a:r>
            <a:r>
              <a:rPr lang="en-US" b="1" dirty="0" smtClean="0">
                <a:latin typeface="Consolas" panose="020B0609020204030204" pitchFamily="49" charset="0"/>
              </a:rPr>
              <a:t>= 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90132" y="2556711"/>
            <a:ext cx="1033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 </a:t>
            </a:r>
            <a:r>
              <a:rPr lang="en-US" b="1" dirty="0" smtClean="0">
                <a:latin typeface="Consolas" panose="020B0609020204030204" pitchFamily="49" charset="0"/>
              </a:rPr>
              <a:t>=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48091" y="4081443"/>
            <a:ext cx="109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 </a:t>
            </a:r>
            <a:r>
              <a:rPr lang="en-US" b="1" dirty="0" smtClean="0">
                <a:latin typeface="Consolas" panose="020B0609020204030204" pitchFamily="49" charset="0"/>
              </a:rPr>
              <a:t>=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46089" y="1025171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A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1438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B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39145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C</a:t>
            </a:r>
            <a:r>
              <a:rPr lang="en-US" b="1" dirty="0" smtClean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05778" y="5765658"/>
            <a:ext cx="2594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Result: 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</a:t>
            </a:r>
            <a:endParaRPr lang="en-US" sz="2000" b="1" baseline="-2500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63337" y="2789853"/>
            <a:ext cx="5917431" cy="28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P</a:t>
            </a:r>
            <a:r>
              <a:rPr lang="en-US" sz="2000" b="1" baseline="-25000" dirty="0"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: C</a:t>
            </a:r>
            <a:r>
              <a:rPr lang="en-US" sz="2000" b="1" baseline="-25000" dirty="0">
                <a:latin typeface="Consolas" panose="020B0609020204030204" pitchFamily="49" charset="0"/>
              </a:rPr>
              <a:t>AB</a:t>
            </a:r>
            <a:r>
              <a:rPr lang="en-US" sz="2000" dirty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AC </a:t>
            </a:r>
            <a:r>
              <a:rPr lang="en-US" sz="2000" b="1" dirty="0" smtClean="0">
                <a:latin typeface="Consolas" panose="020B0609020204030204" pitchFamily="49" charset="0"/>
              </a:rPr>
              <a:t>= 0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1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= 1 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latin typeface="Consolas" panose="020B0609020204030204" pitchFamily="49" charset="0"/>
              </a:rPr>
              <a:t>: </a:t>
            </a:r>
            <a:r>
              <a:rPr lang="en-US" sz="2000" b="1" dirty="0">
                <a:latin typeface="Consolas" panose="020B0609020204030204" pitchFamily="49" charset="0"/>
              </a:rPr>
              <a:t>C</a:t>
            </a:r>
            <a:r>
              <a:rPr lang="en-US" sz="2000" b="1" baseline="-25000" dirty="0">
                <a:latin typeface="Consolas" panose="020B0609020204030204" pitchFamily="49" charset="0"/>
              </a:rPr>
              <a:t>AB</a:t>
            </a:r>
            <a:r>
              <a:rPr lang="en-US" sz="2000" dirty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BC </a:t>
            </a:r>
            <a:r>
              <a:rPr lang="en-US" sz="2000" b="1" dirty="0">
                <a:latin typeface="Consolas" panose="020B0609020204030204" pitchFamily="49" charset="0"/>
              </a:rPr>
              <a:t>= 0</a:t>
            </a:r>
            <a:r>
              <a:rPr lang="en-US" sz="2000" dirty="0"/>
              <a:t>⊕</a:t>
            </a:r>
            <a:r>
              <a:rPr lang="en-US" sz="2000" b="1" dirty="0">
                <a:latin typeface="Consolas" panose="020B0609020204030204" pitchFamily="49" charset="0"/>
              </a:rPr>
              <a:t>1</a:t>
            </a:r>
            <a:r>
              <a:rPr lang="en-US" sz="2000" b="1" baseline="-25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</a:t>
            </a:r>
            <a:r>
              <a:rPr lang="en-US" sz="2000" b="1" dirty="0" smtClean="0">
                <a:latin typeface="Consolas" panose="020B0609020204030204" pitchFamily="49" charset="0"/>
              </a:rPr>
              <a:t>: 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AC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BC </a:t>
            </a:r>
            <a:r>
              <a:rPr lang="en-US" sz="2000" b="1" dirty="0"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</a:rPr>
              <a:t>1</a:t>
            </a:r>
            <a:r>
              <a:rPr lang="en-US" sz="2000" dirty="0" smtClean="0"/>
              <a:t>⊕</a:t>
            </a:r>
            <a:r>
              <a:rPr lang="en-US" sz="2000" b="1" dirty="0">
                <a:latin typeface="Consolas" panose="020B0609020204030204" pitchFamily="49" charset="0"/>
              </a:rPr>
              <a:t>1</a:t>
            </a:r>
            <a:r>
              <a:rPr lang="en-US" sz="2000" b="1" baseline="-25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</a:rPr>
              <a:t>0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Result: 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 </a:t>
            </a:r>
            <a:r>
              <a:rPr lang="en-US" sz="2000" b="1" dirty="0" smtClean="0">
                <a:latin typeface="Consolas" panose="020B0609020204030204" pitchFamily="49" charset="0"/>
              </a:rPr>
              <a:t>= 1</a:t>
            </a:r>
            <a:r>
              <a:rPr lang="en-US" sz="2000" dirty="0" smtClean="0"/>
              <a:t>⊕</a:t>
            </a:r>
            <a:r>
              <a:rPr lang="en-US" sz="2000" b="1" dirty="0">
                <a:latin typeface="Consolas" panose="020B0609020204030204" pitchFamily="49" charset="0"/>
              </a:rPr>
              <a:t>1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0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= 0 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52" y="387723"/>
            <a:ext cx="1148296" cy="114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97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1639"/>
            <a:ext cx="5815737" cy="1098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Scenario </a:t>
            </a:r>
            <a:r>
              <a:rPr lang="en-US" sz="2000" b="1" dirty="0" smtClean="0"/>
              <a:t>2: One of the cryptographers paid (Suppose B)</a:t>
            </a:r>
            <a:endParaRPr lang="en-US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Dining Cryptographers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99" y="3135006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92" y="1170432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132" y="3147619"/>
            <a:ext cx="1296981" cy="129698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79300" y="1034582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832359" y="4515398"/>
            <a:ext cx="317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B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09652" y="4522804"/>
            <a:ext cx="319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8250004" y="2492188"/>
            <a:ext cx="641321" cy="79482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887393" y="2505198"/>
            <a:ext cx="728791" cy="71349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735210" y="3952400"/>
            <a:ext cx="1626778" cy="2002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01812" y="2492611"/>
            <a:ext cx="1026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AB </a:t>
            </a:r>
            <a:r>
              <a:rPr lang="en-US" b="1" dirty="0" smtClean="0">
                <a:latin typeface="Consolas" panose="020B0609020204030204" pitchFamily="49" charset="0"/>
              </a:rPr>
              <a:t>= 0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490132" y="2556711"/>
            <a:ext cx="1033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 </a:t>
            </a:r>
            <a:r>
              <a:rPr lang="en-US" b="1" dirty="0" smtClean="0">
                <a:latin typeface="Consolas" panose="020B0609020204030204" pitchFamily="49" charset="0"/>
              </a:rPr>
              <a:t>=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48091" y="4081443"/>
            <a:ext cx="1092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 </a:t>
            </a:r>
            <a:r>
              <a:rPr lang="en-US" b="1" dirty="0" smtClean="0">
                <a:latin typeface="Consolas" panose="020B0609020204030204" pitchFamily="49" charset="0"/>
              </a:rPr>
              <a:t>= 1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746089" y="1025171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A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11438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B</a:t>
            </a:r>
            <a:r>
              <a:rPr lang="en-US" b="1" dirty="0" smtClean="0">
                <a:latin typeface="Consolas" panose="020B0609020204030204" pitchFamily="49" charset="0"/>
              </a:rPr>
              <a:t>: C</a:t>
            </a:r>
            <a:r>
              <a:rPr lang="en-US" b="1" baseline="-25000" dirty="0" smtClean="0">
                <a:latin typeface="Consolas" panose="020B0609020204030204" pitchFamily="49" charset="0"/>
              </a:rPr>
              <a:t>AB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39145" y="4845244"/>
            <a:ext cx="14603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Consolas" panose="020B0609020204030204" pitchFamily="49" charset="0"/>
              </a:rPr>
              <a:t>P</a:t>
            </a:r>
            <a:r>
              <a:rPr lang="en-US" b="1" baseline="-25000" dirty="0" smtClean="0">
                <a:latin typeface="Consolas" panose="020B0609020204030204" pitchFamily="49" charset="0"/>
              </a:rPr>
              <a:t>C</a:t>
            </a:r>
            <a:r>
              <a:rPr lang="en-US" b="1" dirty="0" smtClean="0">
                <a:latin typeface="Consolas" panose="020B0609020204030204" pitchFamily="49" charset="0"/>
              </a:rPr>
              <a:t>: 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AC</a:t>
            </a:r>
            <a:r>
              <a:rPr lang="en-US" dirty="0" smtClean="0"/>
              <a:t>⊕</a:t>
            </a:r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en-US" b="1" baseline="-25000" dirty="0" smtClean="0">
                <a:latin typeface="Consolas" panose="020B0609020204030204" pitchFamily="49" charset="0"/>
              </a:rPr>
              <a:t>BC</a:t>
            </a:r>
            <a:endParaRPr lang="en-US" b="1" baseline="-25000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305778" y="5765658"/>
            <a:ext cx="2594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Consolas" panose="020B0609020204030204" pitchFamily="49" charset="0"/>
              </a:rPr>
              <a:t>Result: 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</a:t>
            </a:r>
            <a:endParaRPr lang="en-US" sz="2000" b="1" baseline="-25000" dirty="0">
              <a:latin typeface="Consolas" panose="020B0609020204030204" pitchFamily="49" charset="0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263337" y="2789853"/>
            <a:ext cx="5917431" cy="2864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P</a:t>
            </a:r>
            <a:r>
              <a:rPr lang="en-US" sz="2000" b="1" baseline="-25000" dirty="0">
                <a:latin typeface="Consolas" panose="020B0609020204030204" pitchFamily="49" charset="0"/>
              </a:rPr>
              <a:t>A</a:t>
            </a:r>
            <a:r>
              <a:rPr lang="en-US" sz="2000" b="1" dirty="0">
                <a:latin typeface="Consolas" panose="020B0609020204030204" pitchFamily="49" charset="0"/>
              </a:rPr>
              <a:t>: C</a:t>
            </a:r>
            <a:r>
              <a:rPr lang="en-US" sz="2000" b="1" baseline="-25000" dirty="0">
                <a:latin typeface="Consolas" panose="020B0609020204030204" pitchFamily="49" charset="0"/>
              </a:rPr>
              <a:t>AB</a:t>
            </a:r>
            <a:r>
              <a:rPr lang="en-US" sz="2000" dirty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AC     </a:t>
            </a:r>
            <a:r>
              <a:rPr lang="en-US" sz="2000" b="1" dirty="0" smtClean="0">
                <a:latin typeface="Consolas" panose="020B0609020204030204" pitchFamily="49" charset="0"/>
              </a:rPr>
              <a:t>= 0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1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     </a:t>
            </a:r>
            <a:r>
              <a:rPr lang="en-US" sz="2000" b="1" dirty="0" smtClean="0">
                <a:latin typeface="Consolas" panose="020B0609020204030204" pitchFamily="49" charset="0"/>
              </a:rPr>
              <a:t>= 1 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b="1" dirty="0" smtClean="0">
                <a:latin typeface="Consolas" panose="020B0609020204030204" pitchFamily="49" charset="0"/>
              </a:rPr>
              <a:t>: ~(C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AB</a:t>
            </a:r>
            <a:r>
              <a:rPr lang="en-US" sz="2000" dirty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BC</a:t>
            </a:r>
            <a:r>
              <a:rPr lang="en-US" sz="2000" b="1" dirty="0" smtClean="0">
                <a:latin typeface="Consolas" panose="020B0609020204030204" pitchFamily="49" charset="0"/>
              </a:rPr>
              <a:t>)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</a:rPr>
              <a:t>~(0</a:t>
            </a:r>
            <a:r>
              <a:rPr lang="en-US" sz="2000" dirty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1)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= 0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</a:t>
            </a:r>
            <a:r>
              <a:rPr lang="en-US" sz="2000" b="1" dirty="0" smtClean="0">
                <a:latin typeface="Consolas" panose="020B0609020204030204" pitchFamily="49" charset="0"/>
              </a:rPr>
              <a:t>: 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AC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C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BC     </a:t>
            </a:r>
            <a:r>
              <a:rPr lang="en-US" sz="2000" b="1" dirty="0" smtClean="0">
                <a:latin typeface="Consolas" panose="020B0609020204030204" pitchFamily="49" charset="0"/>
              </a:rPr>
              <a:t>= 1</a:t>
            </a:r>
            <a:r>
              <a:rPr lang="en-US" sz="2000" dirty="0" smtClean="0"/>
              <a:t>⊕</a:t>
            </a:r>
            <a:r>
              <a:rPr lang="en-US" sz="2000" b="1" dirty="0">
                <a:latin typeface="Consolas" panose="020B0609020204030204" pitchFamily="49" charset="0"/>
              </a:rPr>
              <a:t>1</a:t>
            </a:r>
            <a:r>
              <a:rPr lang="en-US" sz="2000" b="1" baseline="-25000" dirty="0">
                <a:latin typeface="Consolas" panose="020B0609020204030204" pitchFamily="49" charset="0"/>
              </a:rPr>
              <a:t> 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    </a:t>
            </a:r>
            <a:r>
              <a:rPr lang="en-US" sz="2000" b="1" dirty="0" smtClean="0">
                <a:latin typeface="Consolas" panose="020B0609020204030204" pitchFamily="49" charset="0"/>
              </a:rPr>
              <a:t>= 0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nsolas" panose="020B0609020204030204" pitchFamily="49" charset="0"/>
              </a:rPr>
              <a:t>Result: 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A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B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P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C </a:t>
            </a:r>
            <a:r>
              <a:rPr lang="en-US" sz="2000" b="1" dirty="0" smtClean="0">
                <a:latin typeface="Consolas" panose="020B0609020204030204" pitchFamily="49" charset="0"/>
              </a:rPr>
              <a:t>= 1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0</a:t>
            </a:r>
            <a:r>
              <a:rPr lang="en-US" sz="2000" dirty="0" smtClean="0"/>
              <a:t>⊕</a:t>
            </a:r>
            <a:r>
              <a:rPr lang="en-US" sz="2000" b="1" dirty="0" smtClean="0">
                <a:latin typeface="Consolas" panose="020B0609020204030204" pitchFamily="49" charset="0"/>
              </a:rPr>
              <a:t>0</a:t>
            </a:r>
            <a:r>
              <a:rPr lang="en-US" sz="2000" b="1" baseline="-25000" dirty="0" smtClean="0"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latin typeface="Consolas" panose="020B0609020204030204" pitchFamily="49" charset="0"/>
              </a:rPr>
              <a:t>= 1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248" y="192560"/>
            <a:ext cx="1296981" cy="129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1574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 Protocols Course, Dr. Hamid Mala, University of </a:t>
            </a:r>
            <a:r>
              <a:rPr lang="en-US" sz="2000" dirty="0" smtClean="0"/>
              <a:t>Isfahan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https://www.cs.purdue.edu/homes/ninghui/courses/Fall05/lectures/355_Fall05_lect25.pdf</a:t>
            </a:r>
            <a:endParaRPr lang="fa-I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</a:t>
            </a:r>
            <a:r>
              <a:rPr lang="en-US" sz="2000" dirty="0" smtClean="0"/>
              <a:t>en.wikipedia.org/wiki/Dining_cryptographers_problem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 f</a:t>
            </a:r>
            <a:r>
              <a:rPr lang="en-US" sz="2000" dirty="0" smtClean="0"/>
              <a:t>reepik.com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https</a:t>
            </a:r>
            <a:r>
              <a:rPr lang="en-US" sz="2000" dirty="0"/>
              <a:t>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80754"/>
            <a:ext cx="9905999" cy="4911634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electronic way to temporarily hide a value that cannot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changed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(Commit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locks a message in a box and sends the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locked box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another party called the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Receiver</a:t>
            </a:r>
          </a:p>
          <a:p>
            <a:pPr lvl="1"/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Stage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(Reveal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Sender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proves to the Receiver that the message in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box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certain message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260" y="2109216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7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80754"/>
            <a:ext cx="9905999" cy="4911634"/>
          </a:xfrm>
        </p:spPr>
        <p:txBody>
          <a:bodyPr>
            <a:normAutofit/>
          </a:bodyPr>
          <a:lstStyle/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Stage 1, no adversarial receiver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learns any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about the committed value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</a:t>
            </a:r>
          </a:p>
          <a:p>
            <a:pPr lvl="1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Stage 1, no adversarial sender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successfully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reveal two different values in Stage 2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94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-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Symmetric Cryptography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23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21" y="2666483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71135" y="3677699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84659" y="3231139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E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</a:rPr>
              <a:t>K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 smtClean="0">
                <a:effectLst/>
                <a:latin typeface="Consolas" panose="020B0609020204030204" pitchFamily="49" charset="0"/>
              </a:rPr>
              <a:t>R,b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)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17218" y="2498478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Tw Cen MT (Body)"/>
              </a:rPr>
              <a:t>Random bit string</a:t>
            </a:r>
            <a:r>
              <a:rPr lang="en-US" sz="1800" b="1" dirty="0" smtClean="0">
                <a:effectLst/>
                <a:latin typeface="Consolas" panose="020B0609020204030204" pitchFamily="49" charset="0"/>
              </a:rPr>
              <a:t> R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679561" y="2881974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8429897" y="4297147"/>
            <a:ext cx="3378926" cy="1590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Bob decrypts the message to reveal the </a:t>
            </a:r>
            <a:r>
              <a:rPr lang="en-US" sz="1600" dirty="0" smtClean="0"/>
              <a:t>bit.</a:t>
            </a:r>
          </a:p>
          <a:p>
            <a:r>
              <a:rPr lang="en-US" sz="1600" dirty="0" smtClean="0"/>
              <a:t>He </a:t>
            </a:r>
            <a:r>
              <a:rPr lang="en-US" sz="1600" dirty="0"/>
              <a:t>checks </a:t>
            </a:r>
            <a:r>
              <a:rPr lang="en-US" sz="1600" dirty="0" smtClean="0"/>
              <a:t>his random </a:t>
            </a:r>
            <a:r>
              <a:rPr lang="en-US" sz="1600" dirty="0"/>
              <a:t>string to verify the bit’s validity.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Horizontal Scroll 14"/>
          <p:cNvSpPr/>
          <p:nvPr/>
        </p:nvSpPr>
        <p:spPr>
          <a:xfrm>
            <a:off x="1425190" y="3282821"/>
            <a:ext cx="1540833" cy="470942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commits to </a:t>
            </a:r>
            <a:r>
              <a:rPr lang="en-US" sz="16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771135" y="4514242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/>
          <p:cNvSpPr txBox="1">
            <a:spLocks/>
          </p:cNvSpPr>
          <p:nvPr/>
        </p:nvSpPr>
        <p:spPr>
          <a:xfrm>
            <a:off x="4284659" y="4067682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K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547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80754"/>
            <a:ext cx="9905999" cy="4911634"/>
          </a:xfrm>
        </p:spPr>
        <p:txBody>
          <a:bodyPr>
            <a:normAutofit/>
          </a:bodyPr>
          <a:lstStyle/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kinds of adversaries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those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infinite computation power and those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limited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  <a:p>
            <a:pPr lvl="1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Unconditional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commitment phase does not leak any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information about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committed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Computational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hiding</a:t>
            </a:r>
          </a:p>
          <a:p>
            <a:pPr lvl="1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adversary with limited computation power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cannot learn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anything about the committed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Formalizing Security properties of commitment schemes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55623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3293</Words>
  <Application>Microsoft Office PowerPoint</Application>
  <PresentationFormat>Widescreen</PresentationFormat>
  <Paragraphs>761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0" baseType="lpstr">
      <vt:lpstr>Andalus</vt:lpstr>
      <vt:lpstr>Arabic Typesetting</vt:lpstr>
      <vt:lpstr>Arial</vt:lpstr>
      <vt:lpstr>Arial Black</vt:lpstr>
      <vt:lpstr>Cambria Math</vt:lpstr>
      <vt:lpstr>Consolas</vt:lpstr>
      <vt:lpstr>Lucida Bright</vt:lpstr>
      <vt:lpstr>Symbol</vt:lpstr>
      <vt:lpstr>Trebuchet MS</vt:lpstr>
      <vt:lpstr>Tw Cen MT</vt:lpstr>
      <vt:lpstr>Tw Cen MT (Body)</vt:lpstr>
      <vt:lpstr>Wingdings</vt:lpstr>
      <vt:lpstr>Circuit</vt:lpstr>
      <vt:lpstr>Exploring  Cryptography Protocols</vt:lpstr>
      <vt:lpstr>PowerPoint Presentation</vt:lpstr>
      <vt:lpstr>Agenda</vt:lpstr>
      <vt:lpstr>Special Purpose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Purpose Protocols</vt:lpstr>
      <vt:lpstr>Special Purpose Protocols</vt:lpstr>
      <vt:lpstr>Special Purpose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Special Purpose Protocols</vt:lpstr>
      <vt:lpstr>PowerPoint Presentation</vt:lpstr>
      <vt:lpstr>PowerPoint Presentation</vt:lpstr>
      <vt:lpstr>PowerPoint Presentation</vt:lpstr>
      <vt:lpstr>PowerPoint Presentation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2023-11-20T16:34:58Z</dcterms:modified>
</cp:coreProperties>
</file>