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299" r:id="rId5"/>
    <p:sldId id="390" r:id="rId6"/>
    <p:sldId id="301" r:id="rId7"/>
    <p:sldId id="367" r:id="rId8"/>
    <p:sldId id="368" r:id="rId9"/>
    <p:sldId id="375" r:id="rId10"/>
    <p:sldId id="391" r:id="rId11"/>
    <p:sldId id="376" r:id="rId12"/>
    <p:sldId id="372" r:id="rId13"/>
    <p:sldId id="373" r:id="rId14"/>
    <p:sldId id="371" r:id="rId15"/>
    <p:sldId id="374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69" r:id="rId27"/>
    <p:sldId id="387" r:id="rId28"/>
    <p:sldId id="388" r:id="rId29"/>
    <p:sldId id="389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2090056"/>
                <a:ext cx="9905999" cy="4502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Elliptic curves are generally expressed as </a:t>
                </a:r>
                <a:r>
                  <a:rPr lang="en-US" sz="20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Weierstrass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equations</a:t>
                </a:r>
              </a:p>
              <a:p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baseline="3000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aseline="30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US" sz="1600" dirty="0" smtClean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Discriminant </a:t>
                </a:r>
                <a14:m>
                  <m:oMath xmlns:m="http://schemas.openxmlformats.org/officeDocument/2006/math">
                    <m:r>
                      <a:rPr lang="en-US" sz="1800" b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∆ = −</m:t>
                    </m:r>
                    <m:r>
                      <a:rPr lang="en-US" sz="1800" b="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16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baseline="30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b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800" b="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27</m:t>
                        </m:r>
                        <m:r>
                          <a:rPr lang="en-US" sz="1800" b="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baseline="30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must be non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zero</a:t>
                </a:r>
                <a:endParaRPr lang="en-US" sz="1800" dirty="0" smtClean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2090056"/>
                <a:ext cx="9905999" cy="4502331"/>
              </a:xfrm>
              <a:blipFill>
                <a:blip r:embed="rId2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217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1849" y="2037370"/>
                <a:ext cx="2909943" cy="6601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baseline="3000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aseline="30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1849" y="2037370"/>
                <a:ext cx="2909943" cy="6601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0" y="929205"/>
            <a:ext cx="6058169" cy="58572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60500" y="2955918"/>
            <a:ext cx="2273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catalog of elliptic curves. The region shown is </a:t>
            </a: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∈ [−3,3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66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Elliptic curves are generally expressed as </a:t>
                </a:r>
                <a:r>
                  <a:rPr lang="en-US" sz="20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Weierstrass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equations</a:t>
                </a:r>
              </a:p>
              <a:p>
                <a:pPr marL="0" indent="0">
                  <a:buNone/>
                </a:pP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		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baseline="3000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aseline="30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be a field which is greater than 3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∆ = −16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 baseline="30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+ 27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1800" baseline="30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must be non zero</a:t>
                </a:r>
              </a:p>
              <a:p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set of all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points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that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satisfy the equation together with an additional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at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infinity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000" baseline="30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aseline="30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+2  </m:t>
                      </m:r>
                      <m:r>
                        <m:rPr>
                          <m:nor/>
                        </m:rPr>
                        <a:rPr lang="en-US" sz="2000" dirty="0" smtClean="0">
                          <a:effectLst/>
                        </a:rPr>
                        <m:t>Over</m:t>
                      </m:r>
                      <m:r>
                        <m:rPr>
                          <m:nor/>
                        </m:rP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000" baseline="-25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000" dirty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2, ±4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3, ±4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4, ±1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6, ±4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7, ±5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10, ±3</m:t>
                              </m:r>
                            </m:e>
                          </m:d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  <a:blipFill>
                <a:blip r:embed="rId2"/>
                <a:stretch>
                  <a:fillRect l="-92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4333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828591"/>
                <a:ext cx="5759254" cy="42628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to add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1800" dirty="0"/>
                  <a:t>, we do the following geometric algorithm: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	</a:t>
                </a: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 the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connecting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Compute the third intersection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one that’s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). Call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Reflect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across 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-axis to get the final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point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828591"/>
                <a:ext cx="5759254" cy="4262846"/>
              </a:xfrm>
              <a:blipFill>
                <a:blip r:embed="rId2"/>
                <a:stretch>
                  <a:fillRect l="-1587" t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31" y="1828591"/>
            <a:ext cx="3746545" cy="37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2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802"/>
          <a:stretch/>
        </p:blipFill>
        <p:spPr bwMode="auto">
          <a:xfrm>
            <a:off x="2130933" y="1541419"/>
            <a:ext cx="4114419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01"/>
          <a:stretch/>
        </p:blipFill>
        <p:spPr bwMode="auto">
          <a:xfrm>
            <a:off x="6345935" y="1541419"/>
            <a:ext cx="4147947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92528" y="5960102"/>
                <a:ext cx="16193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28" y="5960102"/>
                <a:ext cx="1619353" cy="4001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00146" y="5960102"/>
                <a:ext cx="22395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𝟐𝐏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146" y="5960102"/>
                <a:ext cx="2239523" cy="400110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43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9"/>
          <a:stretch/>
        </p:blipFill>
        <p:spPr>
          <a:xfrm>
            <a:off x="795528" y="2081082"/>
            <a:ext cx="2688336" cy="3347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4"/>
          <a:stretch/>
        </p:blipFill>
        <p:spPr>
          <a:xfrm>
            <a:off x="9098280" y="2081079"/>
            <a:ext cx="2573978" cy="33471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r="50241"/>
          <a:stretch/>
        </p:blipFill>
        <p:spPr>
          <a:xfrm>
            <a:off x="3630168" y="2081081"/>
            <a:ext cx="2587752" cy="33471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3" r="24923"/>
          <a:stretch/>
        </p:blipFill>
        <p:spPr>
          <a:xfrm>
            <a:off x="6364224" y="2081080"/>
            <a:ext cx="2596896" cy="33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Propertises of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 smtClean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Multiplication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and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>
                  <a:solidFill>
                    <a:schemeClr val="accent3"/>
                  </a:solidFill>
                  <a:effectLst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mP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  <a:blipFill>
                <a:blip r:embed="rId2"/>
                <a:stretch>
                  <a:fillRect l="-923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523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37025" y="2004818"/>
            <a:ext cx="8319574" cy="5336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Theorem: Elliptic Curve </a:t>
            </a:r>
            <a:r>
              <a:rPr lang="en-US" sz="1800" b="1" dirty="0" smtClean="0">
                <a:effectLst/>
              </a:rPr>
              <a:t>Discrete </a:t>
            </a:r>
            <a:r>
              <a:rPr lang="en-US" sz="1800" b="1" dirty="0">
                <a:effectLst/>
              </a:rPr>
              <a:t>Logarithm Problem </a:t>
            </a:r>
            <a:r>
              <a:rPr lang="en-US" sz="1800" b="1" dirty="0" smtClean="0">
                <a:effectLst/>
              </a:rPr>
              <a:t>(ECDLP)</a:t>
            </a:r>
            <a:endParaRPr lang="en-US" sz="1800" dirty="0"/>
          </a:p>
          <a:p>
            <a:pPr algn="ctr"/>
            <a:endParaRPr lang="en-US" sz="1800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17414" y="2908880"/>
            <a:ext cx="5764914" cy="35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a given </a:t>
            </a:r>
            <a:r>
              <a:rPr lang="en-US" dirty="0" err="1" smtClean="0">
                <a:effectLst/>
                <a:latin typeface="Consolas" panose="020B0609020204030204" pitchFamily="49" charset="0"/>
              </a:rPr>
              <a:t>nP</a:t>
            </a:r>
            <a:r>
              <a:rPr lang="en-US" sz="2000" dirty="0" smtClean="0"/>
              <a:t>, </a:t>
            </a:r>
            <a:r>
              <a:rPr lang="en-US" sz="2000" dirty="0"/>
              <a:t>Finding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n</a:t>
            </a:r>
            <a:r>
              <a:rPr lang="en-US" sz="2000" dirty="0" smtClean="0"/>
              <a:t> </a:t>
            </a:r>
            <a:r>
              <a:rPr lang="en-US" sz="2000" dirty="0"/>
              <a:t>is hard-problem</a:t>
            </a:r>
            <a:endParaRPr lang="en-US" sz="1800" dirty="0"/>
          </a:p>
          <a:p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240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Bilinear Pairings</a:t>
                </a:r>
                <a:br>
                  <a:rPr 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:endPara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i="1" baseline="-2500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b="0" i="1" baseline="-2500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b="0" i="1" baseline="-25000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sz="20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typically a subgroup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of an elliptic curve points with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prime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order q</a:t>
                </a: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</a:t>
                </a:r>
                <a:r>
                  <a:rPr lang="en-US" sz="2000" baseline="-25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multiplicative group with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prime order q</a:t>
                </a:r>
              </a:p>
              <a:p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000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Bilinearity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</a:t>
                </a:r>
                <a:r>
                  <a:rPr lang="en-US" sz="1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𝑎𝑃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𝑏𝑄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baseline="3000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𝑏𝑃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𝑎𝑄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Non-degeneracy: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)≠1</m:t>
                    </m:r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680754"/>
                <a:ext cx="9905999" cy="4911634"/>
              </a:xfrm>
              <a:blipFill>
                <a:blip r:embed="rId2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37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2039111"/>
            <a:ext cx="4693173" cy="2710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9" y="2035411"/>
            <a:ext cx="5999307" cy="27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67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Boneh</a:t>
            </a:r>
            <a:r>
              <a:rPr lang="en-US" sz="2000" b="1" dirty="0"/>
              <a:t>–Franklin </a:t>
            </a:r>
            <a:r>
              <a:rPr lang="en-US" sz="2000" b="1" dirty="0" smtClean="0"/>
              <a:t>Scheme</a:t>
            </a:r>
            <a:endParaRPr lang="en-US" sz="2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3338" y="2447108"/>
            <a:ext cx="9905999" cy="414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4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Setup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Extraction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Encryption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  Decryption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3580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Boneh</a:t>
            </a:r>
            <a:r>
              <a:rPr lang="en-US" sz="2000" b="1" dirty="0"/>
              <a:t>–Franklin </a:t>
            </a:r>
            <a:r>
              <a:rPr lang="en-US" sz="2000" b="1" dirty="0" smtClean="0"/>
              <a:t>Scheme – 1. Setup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9" y="1637212"/>
                <a:ext cx="6472486" cy="49551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The public key generator (PKG) chooses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</a:t>
                </a:r>
              </a:p>
              <a:p>
                <a:pPr marL="347663" indent="-347663">
                  <a:buFont typeface="+mj-lt"/>
                  <a:buAutoNum type="arabicPeriod"/>
                </a:pPr>
                <a:r>
                  <a:rPr lang="en-US" sz="1800" dirty="0"/>
                  <a:t>the public </a:t>
                </a:r>
                <a:r>
                  <a:rPr lang="en-US" sz="1800" dirty="0" smtClean="0"/>
                  <a:t>groups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baseline="-25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 smtClean="0"/>
                  <a:t> with </a:t>
                </a:r>
                <a:r>
                  <a:rPr lang="en-US" sz="1800" dirty="0"/>
                  <a:t>generator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000" b="0" i="0" baseline="-2500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 smtClean="0"/>
                  <a:t> with </a:t>
                </a:r>
                <a:r>
                  <a:rPr lang="en-US" sz="1800" dirty="0"/>
                  <a:t>the size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7663" indent="-347663">
                  <a:buFont typeface="+mj-lt"/>
                  <a:buAutoNum type="arabicPeriod"/>
                </a:pPr>
                <a:r>
                  <a:rPr lang="en-US" sz="1800" dirty="0"/>
                  <a:t>the corresponding pairing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347663" indent="-347663">
                  <a:buFont typeface="+mj-lt"/>
                  <a:buAutoNum type="arabicPeriod"/>
                </a:pPr>
                <a:r>
                  <a:rPr lang="en-US" sz="1800" dirty="0"/>
                  <a:t>a random private </a:t>
                </a:r>
                <a:r>
                  <a:rPr lang="en-US" sz="1800" dirty="0" smtClean="0"/>
                  <a:t>master-key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s ∈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eriod"/>
                </a:pPr>
                <a:r>
                  <a:rPr lang="en-US" sz="1800" dirty="0" smtClean="0"/>
                  <a:t>a </a:t>
                </a:r>
                <a:r>
                  <a:rPr lang="en-US" sz="1800" dirty="0"/>
                  <a:t>public key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pub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sP</a:t>
                </a:r>
                <a:endParaRPr lang="en-US" sz="1800" dirty="0" smtClean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eriod"/>
                </a:pPr>
                <a:r>
                  <a:rPr lang="en-US" sz="1800" dirty="0"/>
                  <a:t>a public hash function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 {0,1}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en-US" sz="1800" dirty="0" smtClean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/>
                  <a:t>a public hash function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{0,1}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en-US" sz="2000" dirty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message space and the cipher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space                 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 = {0,1}</a:t>
                </a:r>
                <a:r>
                  <a:rPr lang="en-US" sz="2000" baseline="30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 =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× {0,1}</a:t>
                </a:r>
                <a:r>
                  <a:rPr lang="en-US" sz="2000" baseline="30000" dirty="0" smtClean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9" y="1637212"/>
                <a:ext cx="6472486" cy="4955176"/>
              </a:xfrm>
              <a:blipFill>
                <a:blip r:embed="rId2"/>
                <a:stretch>
                  <a:fillRect l="-2825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955280" y="1828591"/>
            <a:ext cx="3364992" cy="4544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master-key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s</a:t>
            </a:r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G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0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Boneh</a:t>
            </a:r>
            <a:r>
              <a:rPr lang="en-US" sz="2000" b="1" dirty="0"/>
              <a:t>–Franklin </a:t>
            </a:r>
            <a:r>
              <a:rPr lang="en-US" sz="2000" b="1" dirty="0" smtClean="0"/>
              <a:t>Scheme – 2</a:t>
            </a:r>
            <a:r>
              <a:rPr lang="en-US" sz="2000" b="1" dirty="0"/>
              <a:t>. </a:t>
            </a:r>
            <a:r>
              <a:rPr lang="en-US" sz="2000" b="1" dirty="0" smtClean="0"/>
              <a:t>Extraction</a:t>
            </a:r>
            <a:endParaRPr lang="en-US" sz="2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3339" y="1637212"/>
            <a:ext cx="5841550" cy="495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create the public key for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{0,1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000" baseline="30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, </a:t>
            </a:r>
            <a:r>
              <a:rPr lang="en-US" sz="1800" dirty="0"/>
              <a:t>the PKG </a:t>
            </a:r>
            <a:r>
              <a:rPr lang="en-US" sz="1800" dirty="0" smtClean="0"/>
              <a:t>computes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(ID)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7663" indent="-347663">
              <a:buFont typeface="+mj-lt"/>
              <a:buAutoNum type="arabicPeriod"/>
            </a:pPr>
            <a:r>
              <a:rPr lang="en-US" sz="1800" dirty="0" smtClean="0"/>
              <a:t>the </a:t>
            </a:r>
            <a:r>
              <a:rPr lang="en-US" sz="1800" dirty="0"/>
              <a:t>private key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1800" dirty="0" smtClean="0"/>
              <a:t> </a:t>
            </a:r>
            <a:r>
              <a:rPr lang="en-US" sz="1800" dirty="0"/>
              <a:t>which is given to the </a:t>
            </a:r>
            <a:r>
              <a:rPr lang="en-US" sz="1800" dirty="0" smtClean="0"/>
              <a:t>user</a:t>
            </a:r>
            <a:endParaRPr lang="en-US" sz="1800" dirty="0">
              <a:solidFill>
                <a:schemeClr val="accent3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55280" y="1828591"/>
            <a:ext cx="3364992" cy="4544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master-key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US" sz="16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G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public key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smtClean="0">
                <a:solidFill>
                  <a:schemeClr val="tx1"/>
                </a:solidFill>
              </a:rPr>
              <a:t>key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95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Boneh</a:t>
            </a:r>
            <a:r>
              <a:rPr lang="en-US" sz="2000" b="1" dirty="0"/>
              <a:t>–Franklin </a:t>
            </a:r>
            <a:r>
              <a:rPr lang="en-US" sz="2000" b="1" dirty="0" smtClean="0"/>
              <a:t>Scheme – 3</a:t>
            </a:r>
            <a:r>
              <a:rPr lang="en-US" sz="2000" b="1" dirty="0"/>
              <a:t>. </a:t>
            </a:r>
            <a:r>
              <a:rPr lang="en-US" sz="2000" b="1" dirty="0" smtClean="0"/>
              <a:t>Encryption</a:t>
            </a:r>
            <a:endParaRPr lang="en-US" sz="2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3339" y="1637212"/>
            <a:ext cx="5713534" cy="495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 ∈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800" dirty="0" smtClean="0"/>
              <a:t>, </a:t>
            </a:r>
            <a:r>
              <a:rPr lang="en-US" sz="1800" dirty="0"/>
              <a:t>the </a:t>
            </a:r>
            <a:r>
              <a:rPr lang="en-US" sz="1800" dirty="0" err="1"/>
              <a:t>ciphertext</a:t>
            </a:r>
            <a:r>
              <a:rPr lang="en-US" sz="1800" dirty="0"/>
              <a:t>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 smtClean="0"/>
              <a:t> </a:t>
            </a:r>
            <a:r>
              <a:rPr lang="en-US" sz="1800" dirty="0"/>
              <a:t>is obtained as follows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(ID)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7663" indent="-347663">
              <a:buFont typeface="+mj-lt"/>
              <a:buAutoNum type="arabicPeriod"/>
            </a:pPr>
            <a:r>
              <a:rPr lang="en-US" sz="1800" dirty="0" smtClean="0"/>
              <a:t>Choose </a:t>
            </a:r>
            <a:r>
              <a:rPr lang="en-US" sz="1800" dirty="0"/>
              <a:t>random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000" baseline="30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sz="1800" dirty="0" smtClean="0"/>
          </a:p>
          <a:p>
            <a:pPr marL="347663" indent="-347663">
              <a:buFont typeface="+mj-lt"/>
              <a:buAutoNum type="arabicPeriod"/>
            </a:pPr>
            <a:r>
              <a:rPr lang="en-US" sz="1800" dirty="0" smtClean="0"/>
              <a:t>Compute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e(Q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800" dirty="0" smtClean="0"/>
          </a:p>
          <a:p>
            <a:pPr marL="347663" indent="-347663">
              <a:buFont typeface="+mj-lt"/>
              <a:buAutoNum type="arabicPeriod"/>
            </a:pPr>
            <a:r>
              <a:rPr lang="en-US" sz="1800" dirty="0" smtClean="0"/>
              <a:t>Set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 = 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rP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, m</a:t>
            </a:r>
            <a:r>
              <a:rPr lang="en-US" sz="1800" b="1" dirty="0" smtClean="0">
                <a:solidFill>
                  <a:schemeClr val="accent3"/>
                </a:solidFill>
                <a:effectLst/>
              </a:rPr>
              <a:t>⊕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18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1800" baseline="30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347663" indent="-347663">
              <a:buFont typeface="+mj-lt"/>
              <a:buAutoNum type="arabicPeriod"/>
            </a:pPr>
            <a:endParaRPr lang="en-US" sz="1800" dirty="0">
              <a:solidFill>
                <a:schemeClr val="accent3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/>
              <a:t>Note that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1800" baseline="-25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is </a:t>
            </a:r>
            <a:r>
              <a:rPr lang="en-US" sz="1800" dirty="0"/>
              <a:t>the PKG's public key and thus independent of the recipient's </a:t>
            </a:r>
            <a:r>
              <a:rPr lang="en-US" sz="1800" dirty="0" smtClean="0"/>
              <a:t>ID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55280" y="1828591"/>
            <a:ext cx="3364992" cy="4544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master-key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s</a:t>
            </a:r>
            <a:endParaRPr lang="en-US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G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public key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smtClean="0">
                <a:solidFill>
                  <a:schemeClr val="tx1"/>
                </a:solidFill>
              </a:rPr>
              <a:t>key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baseline="-25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random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e(Q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∈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rP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, m</a:t>
            </a:r>
            <a:r>
              <a:rPr lang="en-US" b="1" dirty="0">
                <a:solidFill>
                  <a:schemeClr val="tx1"/>
                </a:solidFill>
              </a:rPr>
              <a:t>⊕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baseline="30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2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Boneh</a:t>
            </a:r>
            <a:r>
              <a:rPr lang="en-US" sz="2000" b="1" dirty="0"/>
              <a:t>–Franklin </a:t>
            </a:r>
            <a:r>
              <a:rPr lang="en-US" sz="2000" b="1" dirty="0" smtClean="0"/>
              <a:t>Scheme – 4. Decryption</a:t>
            </a:r>
            <a:endParaRPr lang="en-US" sz="20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63339" y="1637212"/>
            <a:ext cx="5942133" cy="1471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 =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u,v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 smtClean="0"/>
              <a:t>, </a:t>
            </a:r>
            <a:r>
              <a:rPr lang="en-US" sz="1800" dirty="0"/>
              <a:t>the plaintext </a:t>
            </a:r>
            <a:r>
              <a:rPr lang="en-US" sz="1800" dirty="0" smtClean="0"/>
              <a:t>can </a:t>
            </a:r>
            <a:r>
              <a:rPr lang="en-US" sz="1800" dirty="0"/>
              <a:t>be retrieved using the private key: 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US" sz="2000" dirty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,u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955280" y="1828591"/>
            <a:ext cx="3364992" cy="45445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master-key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s</a:t>
            </a:r>
            <a:endParaRPr lang="en-US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: G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→ {0,1}</a:t>
            </a:r>
            <a:r>
              <a:rPr lang="en-US" sz="2000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2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public key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H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smtClean="0">
                <a:solidFill>
                  <a:schemeClr val="tx1"/>
                </a:solidFill>
              </a:rPr>
              <a:t>key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baseline="-25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random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e(Q</a:t>
            </a:r>
            <a:r>
              <a:rPr lang="en-US" sz="2000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∈ </a:t>
            </a:r>
            <a:r>
              <a:rPr lang="en-US" sz="2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rP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, m</a:t>
            </a:r>
            <a:r>
              <a:rPr lang="en-US" b="1" dirty="0">
                <a:solidFill>
                  <a:schemeClr val="tx1"/>
                </a:solidFill>
              </a:rPr>
              <a:t>⊕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baseline="30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63339" y="3076736"/>
            <a:ext cx="5942133" cy="354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u))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rP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P)</a:t>
            </a:r>
            <a:r>
              <a:rPr lang="en-US" sz="2000" baseline="30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sr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baseline="30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(e(Q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baseline="30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v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= m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2000" b="1" dirty="0" smtClean="0">
                <a:solidFill>
                  <a:schemeClr val="accent3"/>
                </a:solidFill>
                <a:effectLst/>
              </a:rPr>
              <a:t>⊕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aseline="-25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aseline="30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000" baseline="-25000" dirty="0" err="1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95243" y="31613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Proof: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4725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Escrow Remove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532" y="2170334"/>
            <a:ext cx="1025317" cy="1025317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444096" y="2442353"/>
            <a:ext cx="501235" cy="391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/>
              <a:t>...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42" y="2125566"/>
            <a:ext cx="1025317" cy="1025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86" y="2125565"/>
            <a:ext cx="1025317" cy="102531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21532" y="3243664"/>
            <a:ext cx="1003603" cy="893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KGC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en-US" sz="1600" b="1" baseline="-25000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=s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75156" y="3243663"/>
            <a:ext cx="1003603" cy="893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KGC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sz="1600" b="1" baseline="-25000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=s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52000" y="3243663"/>
            <a:ext cx="1003603" cy="89387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KGC</a:t>
            </a:r>
            <a:r>
              <a:rPr lang="en-US" sz="16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1600" b="1" baseline="-25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sz="16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endParaRPr lang="en-US" sz="1600" b="1" baseline="-25000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r>
              <a:rPr lang="en-US" sz="16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6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n</a:t>
            </a:r>
            <a:r>
              <a:rPr lang="en-US" sz="16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US" sz="1600" b="1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14312" y="5035153"/>
            <a:ext cx="3638414" cy="1123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s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b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="1" baseline="-2500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="1" baseline="-25000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b="1" baseline="-25000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= (s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+s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+...+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)Q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7688691" y="5259087"/>
                <a:ext cx="1733345" cy="675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000" b="1" baseline="-25000" dirty="0" err="1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pub</a:t>
                </a:r>
                <a:r>
                  <a:rPr lang="en-US" sz="2000" b="1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  <m:r>
                          <a:rPr lang="pt-BR" sz="2000" b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p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  <m:r>
                          <a:rPr lang="en-US" sz="2000" b="1" i="0" baseline="-25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</m:t>
                        </m:r>
                      </m:e>
                    </m:nary>
                  </m:oMath>
                </a14:m>
                <a:endParaRPr lang="en-US" sz="2000" b="1" baseline="-25000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91" y="5259087"/>
                <a:ext cx="1733345" cy="675181"/>
              </a:xfrm>
              <a:prstGeom prst="rect">
                <a:avLst/>
              </a:prstGeom>
              <a:blipFill>
                <a:blip r:embed="rId3"/>
                <a:stretch>
                  <a:fillRect l="-3509" t="-68182" r="-11228" b="-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677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–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2439422"/>
            <a:ext cx="1296981" cy="1296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5" y="2439423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014146" y="2887708"/>
            <a:ext cx="39075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4147" y="3638969"/>
            <a:ext cx="3982188" cy="1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5312487" y="2370794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349810" y="3150183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60639" y="314137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Z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87636" y="3141373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Z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200520" y="5746785"/>
            <a:ext cx="2311999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Authentication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41606" y="4486551"/>
            <a:ext cx="1600500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abP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51565" y="4486551"/>
            <a:ext cx="1600500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baP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8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/>
      <p:bldP spid="24" grpId="0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–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Joux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46" y="1624239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788229" y="2753202"/>
            <a:ext cx="1602336" cy="13160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50916" y="2924200"/>
            <a:ext cx="655431" cy="48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784" y="3983006"/>
            <a:ext cx="1296981" cy="12969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29" y="3985915"/>
            <a:ext cx="1296981" cy="129698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170182" y="2753202"/>
            <a:ext cx="1675238" cy="1081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7989013" y="2924200"/>
            <a:ext cx="655431" cy="48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162999" y="3167708"/>
            <a:ext cx="1590253" cy="12923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573623" y="3363109"/>
            <a:ext cx="655431" cy="48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866964" y="3170756"/>
            <a:ext cx="1651885" cy="110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7532869" y="3338706"/>
            <a:ext cx="655431" cy="487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392528" y="4829655"/>
            <a:ext cx="39075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392529" y="5412958"/>
            <a:ext cx="3982188" cy="1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5690869" y="4312741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728192" y="4924172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01730" y="1812667"/>
            <a:ext cx="3503945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bP,cP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e(P,P)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725109" y="5774630"/>
            <a:ext cx="3503945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aP,cP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e(P,P)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41301" y="5768773"/>
            <a:ext cx="3503945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aP,bP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b="1" baseline="30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c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e(P,P)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abc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5145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  <p:bldP spid="30" grpId="0"/>
      <p:bldP spid="32" grpId="0"/>
      <p:bldP spid="35" grpId="0"/>
      <p:bldP spid="36" grpId="0"/>
      <p:bldP spid="37" grpId="0" animBg="1"/>
      <p:bldP spid="38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– </a:t>
            </a:r>
            <a:r>
              <a:rPr lang="en-US" sz="2000" dirty="0"/>
              <a:t>The </a:t>
            </a:r>
            <a:r>
              <a:rPr lang="en-US" sz="2000" dirty="0" smtClean="0"/>
              <a:t>Common Implicit Key Between Pair of </a:t>
            </a:r>
            <a:r>
              <a:rPr lang="en-US" sz="2000" dirty="0"/>
              <a:t>U</a:t>
            </a:r>
            <a:r>
              <a:rPr lang="en-US" sz="2000" dirty="0" smtClean="0"/>
              <a:t>sers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2878334"/>
            <a:ext cx="1296981" cy="1296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5" y="2878335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014146" y="3326620"/>
            <a:ext cx="39075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4147" y="4077881"/>
            <a:ext cx="3982188" cy="1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5312487" y="2809706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349810" y="3589095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60093" y="4954699"/>
            <a:ext cx="3363526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380675" y="4954699"/>
            <a:ext cx="3363526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,Q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53096" y="3326620"/>
            <a:ext cx="14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=H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(A)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sQ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242411" y="1550216"/>
            <a:ext cx="1496717" cy="9970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r>
              <a:rPr lang="en-US" sz="20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=H</a:t>
            </a:r>
            <a:r>
              <a:rPr lang="en-US" sz="20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sz="2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(ID</a:t>
            </a:r>
            <a:r>
              <a:rPr lang="en-US" sz="2000" dirty="0"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2000" baseline="-25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en-US" sz="20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sQ</a:t>
            </a:r>
            <a:r>
              <a:rPr lang="en-US" sz="2000" baseline="-25000" dirty="0" err="1" smtClean="0">
                <a:latin typeface="Consolas" panose="020B0609020204030204" pitchFamily="49" charset="0"/>
                <a:ea typeface="Cambria Math" panose="02040503050406030204" pitchFamily="18" charset="0"/>
              </a:rPr>
              <a:t>ID</a:t>
            </a:r>
            <a:endParaRPr lang="en-US" sz="2000" baseline="-25000" dirty="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405757" y="3326619"/>
            <a:ext cx="14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=H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(B)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sQ</a:t>
            </a:r>
            <a:r>
              <a:rPr lang="en-US" b="1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57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8" grpId="0" animBg="1"/>
      <p:bldP spid="29" grpId="0" animBg="1"/>
      <p:bldP spid="15" grpId="0"/>
      <p:bldP spid="16" grpId="0" animBg="1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– Smart Protocol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1804938"/>
            <a:ext cx="1296981" cy="1296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5" y="1804939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014146" y="2253224"/>
            <a:ext cx="39075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4147" y="3004485"/>
            <a:ext cx="3982188" cy="1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5312487" y="1736310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349810" y="2515699"/>
            <a:ext cx="1310861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b="1" dirty="0" err="1" smtClean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sz="2000" b="1" dirty="0" smtClean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60639" y="250688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Z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87636" y="2506889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Z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32101" y="3696107"/>
            <a:ext cx="3678438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aQ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pub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).e(S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,T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60836" y="3696107"/>
            <a:ext cx="3678438" cy="624108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en-US" sz="2000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pub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).e(S</a:t>
            </a:r>
            <a:r>
              <a:rPr lang="en-US" sz="2000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,T</a:t>
            </a:r>
            <a:r>
              <a:rPr lang="en-US" sz="2000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75090" y="4396586"/>
            <a:ext cx="3353294" cy="22506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e(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aQ</a:t>
            </a:r>
            <a:r>
              <a:rPr lang="en-US" b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en-US" b="1" baseline="-250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pub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).e(S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,T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  <a:endParaRPr lang="fa-IR" b="1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a-IR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fa-IR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aQ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,sP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sQ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,bP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</a:t>
            </a:r>
            <a:r>
              <a:rPr lang="fa-IR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sQ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,aP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bQ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,sP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</a:t>
            </a:r>
            <a:r>
              <a:rPr lang="fa-IR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e(S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,T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).e(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bQ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,P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pub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 </a:t>
            </a:r>
            <a:r>
              <a:rPr lang="fa-IR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endParaRPr lang="fa-IR" b="1" baseline="-250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2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/>
      <p:bldP spid="24" grpId="0"/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</a:t>
            </a:r>
            <a:r>
              <a:rPr lang="en-US" sz="2000" dirty="0" smtClean="0"/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Purpose Protocols (</a:t>
            </a:r>
            <a:r>
              <a:rPr lang="en-US" sz="2000" dirty="0"/>
              <a:t>like </a:t>
            </a:r>
            <a:r>
              <a:rPr lang="en-US" sz="2000" dirty="0" smtClean="0"/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Digital </a:t>
            </a:r>
            <a:r>
              <a:rPr lang="en-US" sz="2000" dirty="0" smtClean="0"/>
              <a:t>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Secure </a:t>
            </a:r>
            <a:r>
              <a:rPr lang="en-US" sz="2000" smtClean="0"/>
              <a:t>Multiparty Computations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Cryptography Protocols Course, Dr. Hamid Mala, University of </a:t>
            </a:r>
            <a:r>
              <a:rPr lang="en-US" sz="1800" dirty="0" smtClean="0"/>
              <a:t>Isfahan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https://ecc2017.cs.ru.nl/slides/ecc2017school-aranha.pdf</a:t>
            </a:r>
            <a:endParaRPr lang="fa-IR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https://people.math.carleton.ca/~</a:t>
            </a:r>
            <a:r>
              <a:rPr lang="en-US" sz="1800" dirty="0" smtClean="0"/>
              <a:t>cingalls/studentProjects/ecc.pdf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www.globalsign.com/en/blog/elliptic-curve-cryptography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en.wikipedia.org/wiki/Elliptic_curve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https://jeremykun.com/2014/02/16/elliptic-curves-as-algebraic-structures</a:t>
            </a:r>
            <a:r>
              <a:rPr lang="en-US" sz="1800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https://en.wikipedia.org/wiki/Boneh%E2%80%93Franklin_scheme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https</a:t>
            </a:r>
            <a:r>
              <a:rPr lang="en-US" sz="1800" dirty="0"/>
              <a:t>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2176272"/>
            <a:ext cx="9905999" cy="4416116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Boneh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–Franklin Scheme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Escrow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65" y="1427758"/>
            <a:ext cx="6723946" cy="4673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254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Digital Certifications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 between public key and identity of owner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process of key management is cumbersome and time consuming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if the public key being generated from identity of the user?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longer need to certification!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a Key Generation Center (KGC)</a:t>
            </a: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method, no need to receive and verify the certificate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PKI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Invented By Shamir (1984)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40" y="3305166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48" y="4854711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359670" y="3030935"/>
            <a:ext cx="24983" cy="1824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 rot="16200000">
            <a:off x="8394157" y="3773418"/>
            <a:ext cx="2269466" cy="41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 am “bob@crypto.com”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802614" y="3030185"/>
            <a:ext cx="0" cy="1826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48" y="1768698"/>
            <a:ext cx="1153108" cy="1153108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rot="16200000">
            <a:off x="9807918" y="3679261"/>
            <a:ext cx="1720076" cy="41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Bob’s Private Key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33" y="3331210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144512" y="432922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2975572" y="3483317"/>
            <a:ext cx="3590106" cy="74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Alice encrypts his message with</a:t>
            </a:r>
          </a:p>
          <a:p>
            <a:pPr marL="0" indent="0" algn="ctr">
              <a:buNone/>
            </a:pPr>
            <a:r>
              <a:rPr lang="en-US" sz="1600" dirty="0" smtClean="0"/>
              <a:t>“bob@crypto.com”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479142" y="4876938"/>
            <a:ext cx="2910682" cy="62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Bob decrypts the message with his private key</a:t>
            </a:r>
          </a:p>
        </p:txBody>
      </p:sp>
    </p:spTree>
    <p:extLst>
      <p:ext uri="{BB962C8B-B14F-4D97-AF65-F5344CB8AC3E}">
        <p14:creationId xmlns:p14="http://schemas.microsoft.com/office/powerpoint/2010/main" val="326954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9" y="1651581"/>
            <a:ext cx="9905999" cy="101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/>
              </a:rPr>
              <a:t>Before continue,</a:t>
            </a:r>
          </a:p>
          <a:p>
            <a:pPr marL="0" indent="0" algn="ctr">
              <a:buNone/>
            </a:pPr>
            <a:r>
              <a:rPr lang="en-US" sz="2000" dirty="0" smtClean="0">
                <a:effectLst/>
              </a:rPr>
              <a:t>We need some information about </a:t>
            </a:r>
            <a:r>
              <a:rPr lang="en-US" sz="2000" b="1" dirty="0" smtClean="0">
                <a:effectLst/>
              </a:rPr>
              <a:t>Elliptic Curve Cryptography</a:t>
            </a:r>
          </a:p>
          <a:p>
            <a:pPr marL="0" indent="0" algn="ctr">
              <a:buNone/>
            </a:pPr>
            <a:endParaRPr lang="en-US" sz="200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36" y="3068859"/>
            <a:ext cx="4525804" cy="30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36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Identity Based Cryptography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3" t="5022" r="12337" b="8407"/>
          <a:stretch/>
        </p:blipFill>
        <p:spPr>
          <a:xfrm>
            <a:off x="3183888" y="1754155"/>
            <a:ext cx="6064898" cy="4534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6220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1093</Words>
  <Application>Microsoft Office PowerPoint</Application>
  <PresentationFormat>Widescreen</PresentationFormat>
  <Paragraphs>266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Andalus</vt:lpstr>
      <vt:lpstr>Arial</vt:lpstr>
      <vt:lpstr>Cambria Math</vt:lpstr>
      <vt:lpstr>Consolas</vt:lpstr>
      <vt:lpstr>Lucida Bright</vt:lpstr>
      <vt:lpstr>Trebuchet MS</vt:lpstr>
      <vt:lpstr>Tw Cen MT</vt:lpstr>
      <vt:lpstr>Wingdings</vt:lpstr>
      <vt:lpstr>Circuit</vt:lpstr>
      <vt:lpstr>Exploring  Cryptography Protocols</vt:lpstr>
      <vt:lpstr>PowerPoint Presentation</vt:lpstr>
      <vt:lpstr>Agenda</vt:lpstr>
      <vt:lpstr>Identity Based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2023-12-22T16:46:17Z</dcterms:modified>
</cp:coreProperties>
</file>