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3" r:id="rId1"/>
  </p:sldMasterIdLst>
  <p:sldIdLst>
    <p:sldId id="256" r:id="rId2"/>
    <p:sldId id="333" r:id="rId3"/>
    <p:sldId id="257" r:id="rId4"/>
    <p:sldId id="391" r:id="rId5"/>
    <p:sldId id="395" r:id="rId6"/>
    <p:sldId id="299" r:id="rId7"/>
    <p:sldId id="394" r:id="rId8"/>
    <p:sldId id="392" r:id="rId9"/>
    <p:sldId id="301" r:id="rId10"/>
    <p:sldId id="369" r:id="rId11"/>
    <p:sldId id="370" r:id="rId12"/>
    <p:sldId id="374" r:id="rId13"/>
    <p:sldId id="373" r:id="rId14"/>
    <p:sldId id="393" r:id="rId15"/>
    <p:sldId id="372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5" r:id="rId26"/>
    <p:sldId id="384" r:id="rId27"/>
    <p:sldId id="386" r:id="rId28"/>
    <p:sldId id="387" r:id="rId29"/>
    <p:sldId id="388" r:id="rId30"/>
    <p:sldId id="389" r:id="rId31"/>
    <p:sldId id="390" r:id="rId32"/>
    <p:sldId id="26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06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07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54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2740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84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177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667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1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865" y="6253798"/>
            <a:ext cx="604202" cy="6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2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8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3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br>
              <a:rPr lang="en-US" dirty="0"/>
            </a:br>
            <a:r>
              <a:rPr lang="en-US" dirty="0"/>
              <a:t>Cryptography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Limited Emphasis on Mathematics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7547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Blind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 – based on RSA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366" y="2439422"/>
            <a:ext cx="1296981" cy="12969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565" y="2439423"/>
            <a:ext cx="1296981" cy="1296981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014146" y="2887708"/>
            <a:ext cx="390754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014147" y="3721265"/>
            <a:ext cx="3982188" cy="10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087369" y="2434802"/>
            <a:ext cx="3712464" cy="59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X = </a:t>
            </a:r>
            <a:r>
              <a:rPr lang="en-US" sz="2000" b="1" dirty="0" err="1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mr</a:t>
            </a:r>
            <a:r>
              <a:rPr lang="en-US" sz="2000" b="1" baseline="30000" dirty="0" err="1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e</a:t>
            </a:r>
            <a:r>
              <a:rPr lang="en-US" sz="2000" b="1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 mod n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992624" y="3305631"/>
            <a:ext cx="2173335" cy="595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Y = </a:t>
            </a:r>
            <a:r>
              <a:rPr lang="en-US" sz="2000" b="1" dirty="0" err="1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en-US" sz="2000" b="1" baseline="30000" dirty="0" err="1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en-US" sz="2000" b="1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000" b="1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mod 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60639" y="3141373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∈ 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634774" y="2719654"/>
            <a:ext cx="2112264" cy="898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e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d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err="1" smtClean="0">
                <a:effectLst/>
                <a:latin typeface="Consolas" panose="020B0609020204030204" pitchFamily="49" charset="0"/>
              </a:rPr>
              <a:t>ed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mod </a:t>
            </a:r>
            <a:r>
              <a:rPr lang="el-GR" sz="1600" dirty="0">
                <a:effectLst/>
                <a:latin typeface="Consolas" panose="020B0609020204030204" pitchFamily="49" charset="0"/>
              </a:rPr>
              <a:t>ϕ(</a:t>
            </a:r>
            <a:r>
              <a:rPr lang="en-US" sz="1600" dirty="0">
                <a:effectLst/>
                <a:latin typeface="Consolas" panose="020B0609020204030204" pitchFamily="49" charset="0"/>
              </a:rPr>
              <a:t>n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) = 1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263349" y="2200456"/>
            <a:ext cx="1483782" cy="36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blinding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0445" y="3090508"/>
            <a:ext cx="1483782" cy="36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signing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377332" y="2240321"/>
            <a:ext cx="1356105" cy="39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Requester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8196855" y="2223195"/>
            <a:ext cx="1356105" cy="39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Signer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1704172" y="4274569"/>
            <a:ext cx="1519783" cy="836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Yr</a:t>
            </a:r>
            <a:r>
              <a:rPr lang="en-US" sz="2000" b="1" baseline="300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-1</a:t>
            </a:r>
            <a:r>
              <a:rPr lang="en-US" sz="2000" b="1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 mod n</a:t>
            </a:r>
          </a:p>
          <a:p>
            <a:pPr marL="0" indent="0">
              <a:buNone/>
            </a:pPr>
            <a:r>
              <a:rPr lang="en-US" sz="2000" b="1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= m</a:t>
            </a:r>
            <a:r>
              <a:rPr lang="en-US" sz="2000" b="1" baseline="300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en-US" sz="2000" b="1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 mod n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689268" y="3973913"/>
            <a:ext cx="1483782" cy="36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unblinding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71670" y="2173975"/>
            <a:ext cx="1494081" cy="695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Objective: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Getting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m</a:t>
            </a:r>
            <a:r>
              <a:rPr lang="en-US" b="1" baseline="30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</a:p>
          <a:p>
            <a:endParaRPr lang="en-US" b="1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535396" y="4401785"/>
            <a:ext cx="5211642" cy="1020019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When an attacker, posing as Alice, sends a previously encrypted message from Bob to him and successfully decrypts it</a:t>
            </a:r>
            <a:endParaRPr lang="en-US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6535396" y="5551140"/>
            <a:ext cx="5211642" cy="536045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usage of each key must be determined.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842747" y="5140252"/>
            <a:ext cx="2196014" cy="1217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Yr</a:t>
            </a:r>
            <a:r>
              <a:rPr lang="en-US" sz="2000" b="1" baseline="30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-1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X</a:t>
            </a:r>
            <a:r>
              <a:rPr lang="en-US" sz="2000" b="1" baseline="30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r</a:t>
            </a:r>
            <a:r>
              <a:rPr lang="en-US" sz="2000" b="1" baseline="30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-1 </a:t>
            </a:r>
          </a:p>
          <a:p>
            <a:r>
              <a:rPr lang="en-US" sz="2000" b="1" baseline="30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	</a:t>
            </a:r>
            <a:r>
              <a:rPr lang="en-US" sz="2000" b="1" baseline="30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= m</a:t>
            </a:r>
            <a:r>
              <a:rPr lang="en-US" sz="2000" b="1" baseline="30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r</a:t>
            </a:r>
            <a:r>
              <a:rPr lang="en-US" sz="2000" b="1" baseline="30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ed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r</a:t>
            </a:r>
            <a:r>
              <a:rPr lang="en-US" sz="2000" b="1" baseline="30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-1 </a:t>
            </a:r>
            <a:endParaRPr lang="en-US" sz="2000" b="1" dirty="0" smtClean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= m</a:t>
            </a:r>
            <a:r>
              <a:rPr lang="en-US" sz="2000" b="1" baseline="30000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endParaRPr lang="en-US" sz="2000" b="1" baseline="30000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endParaRPr 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48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1" grpId="0"/>
      <p:bldP spid="15" grpId="0"/>
      <p:bldP spid="16" grpId="0"/>
      <p:bldP spid="17" grpId="0"/>
      <p:bldP spid="30" grpId="0"/>
      <p:bldP spid="31" grpId="0"/>
      <p:bldP spid="32" grpId="0" animBg="1"/>
      <p:bldP spid="33" grpId="0" animBg="1"/>
      <p:bldP spid="34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Use in e-cash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Objective: </a:t>
            </a:r>
            <a:r>
              <a:rPr lang="en-US" sz="2000" dirty="0" smtClean="0"/>
              <a:t>Preserve </a:t>
            </a:r>
            <a:r>
              <a:rPr lang="en-US" sz="2000" dirty="0"/>
              <a:t>the anonymity of the </a:t>
            </a:r>
            <a:r>
              <a:rPr lang="en-US" sz="2000" dirty="0" smtClean="0"/>
              <a:t>customer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roles:</a:t>
            </a:r>
          </a:p>
          <a:p>
            <a:pPr lvl="1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Buyer</a:t>
            </a:r>
            <a:endParaRPr lang="fa-IR" sz="1600" dirty="0" smtClean="0"/>
          </a:p>
          <a:p>
            <a:pPr lvl="1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Salesman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Merchant</a:t>
            </a:r>
            <a:endParaRPr lang="en-US" sz="1600" dirty="0" smtClean="0"/>
          </a:p>
          <a:p>
            <a:pPr lvl="1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Bank: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the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banknote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been spent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Blind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 - Usage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35286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984069"/>
            <a:ext cx="9905998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Blind Signature – e-cash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49" y="4732212"/>
            <a:ext cx="1296981" cy="129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057" y="4732213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104979" y="2543843"/>
            <a:ext cx="3324335" cy="2216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123611" y="2515418"/>
            <a:ext cx="3004459" cy="2352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90" y="1945626"/>
            <a:ext cx="1139585" cy="1139585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>
          <a:xfrm rot="19573805">
            <a:off x="2220773" y="3307972"/>
            <a:ext cx="2688345" cy="36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B=h(x)</a:t>
            </a:r>
            <a:r>
              <a:rPr lang="en-US" sz="1800" dirty="0" err="1" smtClean="0">
                <a:latin typeface="Consolas" panose="020B0609020204030204" pitchFamily="49" charset="0"/>
              </a:rPr>
              <a:t>r</a:t>
            </a:r>
            <a:r>
              <a:rPr lang="en-US" sz="1800" baseline="30000" dirty="0" err="1" smtClean="0">
                <a:latin typeface="Consolas" panose="020B0609020204030204" pitchFamily="49" charset="0"/>
              </a:rPr>
              <a:t>v</a:t>
            </a:r>
            <a:r>
              <a:rPr lang="en-US" sz="1800" dirty="0" smtClean="0">
                <a:latin typeface="Consolas" panose="020B0609020204030204" pitchFamily="49" charset="0"/>
              </a:rPr>
              <a:t> mod n</a:t>
            </a:r>
            <a:endParaRPr lang="en-US" sz="20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 rot="2255048">
            <a:off x="7620180" y="3468013"/>
            <a:ext cx="2688345" cy="36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/>
              <a:t>Has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400" dirty="0" smtClean="0"/>
              <a:t> been </a:t>
            </a:r>
            <a:r>
              <a:rPr lang="en-US" sz="1400" dirty="0"/>
              <a:t>spent </a:t>
            </a:r>
            <a:r>
              <a:rPr lang="en-US" sz="1400" dirty="0" smtClean="0"/>
              <a:t>before?</a:t>
            </a: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365700" y="3019549"/>
            <a:ext cx="3356079" cy="2258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 rot="19573805">
            <a:off x="2616535" y="3795169"/>
            <a:ext cx="2572052" cy="36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D=B</a:t>
            </a:r>
            <a:r>
              <a:rPr lang="en-US" sz="1800" baseline="30000" dirty="0" smtClean="0">
                <a:latin typeface="Consolas" panose="020B0609020204030204" pitchFamily="49" charset="0"/>
              </a:rPr>
              <a:t>1/v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mod n</a:t>
            </a:r>
            <a:endParaRPr lang="en-US" sz="20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888576" y="2917371"/>
            <a:ext cx="2974310" cy="2351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 rot="2255048">
            <a:off x="6909537" y="3757576"/>
            <a:ext cx="3036688" cy="36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/>
              <a:t>Yes / No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849071" y="5602771"/>
            <a:ext cx="6242678" cy="10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4289212" y="5160366"/>
            <a:ext cx="3130319" cy="49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latin typeface="Consolas" panose="020B0609020204030204" pitchFamily="49" charset="0"/>
              </a:rPr>
              <a:t>v , (</a:t>
            </a:r>
            <a:r>
              <a:rPr lang="en-US" sz="1800" dirty="0" err="1" smtClean="0">
                <a:latin typeface="Consolas" panose="020B0609020204030204" pitchFamily="49" charset="0"/>
              </a:rPr>
              <a:t>x,c</a:t>
            </a:r>
            <a:r>
              <a:rPr lang="en-US" sz="1800" dirty="0" smtClean="0">
                <a:latin typeface="Consolas" panose="020B0609020204030204" pitchFamily="49" charset="0"/>
              </a:rPr>
              <a:t>)</a:t>
            </a:r>
            <a:endParaRPr lang="en-US" sz="2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983278" y="1512792"/>
            <a:ext cx="3962148" cy="10063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random large prime  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p,q</a:t>
            </a:r>
            <a:endParaRPr 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n=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pq</a:t>
            </a:r>
            <a:endParaRPr lang="en-US" sz="1500" dirty="0">
              <a:effectLst/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err="1" smtClean="0">
                <a:effectLst/>
                <a:latin typeface="Consolas" panose="020B0609020204030204" pitchFamily="49" charset="0"/>
              </a:rPr>
              <a:t>ed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 mod </a:t>
            </a:r>
            <a:r>
              <a:rPr lang="el-GR" sz="1600" dirty="0">
                <a:effectLst/>
                <a:latin typeface="Consolas" panose="020B0609020204030204" pitchFamily="49" charset="0"/>
              </a:rPr>
              <a:t>ϕ(</a:t>
            </a:r>
            <a:r>
              <a:rPr lang="en-US" sz="1600" dirty="0">
                <a:effectLst/>
                <a:latin typeface="Consolas" panose="020B0609020204030204" pitchFamily="49" charset="0"/>
              </a:rPr>
              <a:t>n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) = 1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of spent SNs  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DBx</a:t>
            </a:r>
            <a:endParaRPr lang="en-US" sz="1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70079" y="2681555"/>
            <a:ext cx="2155318" cy="8980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 of banknote  </a:t>
            </a:r>
            <a:r>
              <a:rPr lang="en-US" sz="1600" dirty="0">
                <a:effectLst/>
                <a:latin typeface="Consolas" panose="020B0609020204030204" pitchFamily="49" charset="0"/>
              </a:rPr>
              <a:t>x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banknote 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v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r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 function 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h()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9573805">
            <a:off x="1907862" y="3108919"/>
            <a:ext cx="2994673" cy="366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/>
              <a:t>Please deduct </a:t>
            </a:r>
            <a:r>
              <a:rPr lang="en-US" sz="1700" dirty="0" smtClean="0">
                <a:effectLst/>
                <a:latin typeface="Consolas" panose="020B0609020204030204" pitchFamily="49" charset="0"/>
              </a:rPr>
              <a:t>v</a:t>
            </a:r>
            <a:r>
              <a:rPr lang="en-US" sz="1400" dirty="0" smtClean="0"/>
              <a:t> </a:t>
            </a:r>
            <a:r>
              <a:rPr lang="en-US" sz="1400" dirty="0"/>
              <a:t>from my </a:t>
            </a:r>
            <a:r>
              <a:rPr lang="en-US" sz="1400" dirty="0" smtClean="0"/>
              <a:t>balance</a:t>
            </a: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13830" y="3750482"/>
            <a:ext cx="2170146" cy="1261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D = h(x)</a:t>
            </a:r>
            <a:r>
              <a:rPr lang="en-US" sz="16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1/</a:t>
            </a:r>
            <a:r>
              <a:rPr lang="en-US" sz="1600" baseline="30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r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mod n</a:t>
            </a:r>
          </a:p>
          <a:p>
            <a:pPr marL="0" indent="0">
              <a:buNone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c = D/r = h(x)</a:t>
            </a:r>
            <a:r>
              <a:rPr lang="en-US" sz="16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1/v</a:t>
            </a:r>
          </a:p>
          <a:p>
            <a:pPr marL="0" indent="0">
              <a:buNone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mbria Math" panose="02040503050406030204" pitchFamily="18" charset="0"/>
              </a:rPr>
              <a:t>Money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x,c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934175" y="6098057"/>
            <a:ext cx="3512372" cy="760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Checking to ensure the bank's signature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c</a:t>
            </a:r>
            <a:r>
              <a:rPr lang="en-US" sz="16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v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mbria Math" panose="02040503050406030204" pitchFamily="18" charset="0"/>
              </a:rPr>
              <a:t> mod n == h(x) mod n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181346" y="1710629"/>
            <a:ext cx="2434412" cy="590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Bank can calculate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1/v </a:t>
            </a:r>
            <a:r>
              <a:rPr lang="en-US" sz="1600" dirty="0">
                <a:effectLst/>
                <a:latin typeface="Consolas" panose="020B0609020204030204" pitchFamily="49" charset="0"/>
              </a:rPr>
              <a:t>mod </a:t>
            </a:r>
            <a:r>
              <a:rPr lang="el-GR" sz="1600" dirty="0">
                <a:effectLst/>
                <a:latin typeface="Consolas" panose="020B0609020204030204" pitchFamily="49" charset="0"/>
              </a:rPr>
              <a:t>ϕ(</a:t>
            </a:r>
            <a:r>
              <a:rPr lang="en-US" sz="1600" dirty="0">
                <a:effectLst/>
                <a:latin typeface="Consolas" panose="020B0609020204030204" pitchFamily="49" charset="0"/>
              </a:rPr>
              <a:t>n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)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595875" y="1533905"/>
            <a:ext cx="1240923" cy="4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6879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5" grpId="0"/>
      <p:bldP spid="41" grpId="0"/>
      <p:bldP spid="23" grpId="0"/>
      <p:bldP spid="24" grpId="0"/>
      <p:bldP spid="25" grpId="0"/>
      <p:bldP spid="34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Fail-Stop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731" y="1947100"/>
            <a:ext cx="7037615" cy="3694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8361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r>
              <a:rPr lang="en-US" sz="2000" dirty="0"/>
              <a:t>If Bob can forge Alice's signature on </a:t>
            </a:r>
            <a:r>
              <a:rPr lang="en-US" sz="2000" dirty="0" smtClean="0"/>
              <a:t>message </a:t>
            </a:r>
            <a:r>
              <a:rPr lang="en-US" dirty="0" smtClean="0">
                <a:effectLst/>
                <a:latin typeface="Consolas" panose="020B0609020204030204" pitchFamily="49" charset="0"/>
              </a:rPr>
              <a:t>m</a:t>
            </a:r>
            <a:r>
              <a:rPr lang="en-US" sz="2000" dirty="0" smtClean="0"/>
              <a:t>, </a:t>
            </a:r>
            <a:r>
              <a:rPr lang="en-US" sz="2000" dirty="0"/>
              <a:t>Alice will be able to prove the forgery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After </a:t>
            </a:r>
            <a:r>
              <a:rPr lang="en-US" sz="2000" dirty="0"/>
              <a:t>the </a:t>
            </a:r>
            <a:r>
              <a:rPr lang="en-US" sz="2000" dirty="0" smtClean="0"/>
              <a:t>first </a:t>
            </a:r>
            <a:r>
              <a:rPr lang="en-US" sz="2000" dirty="0"/>
              <a:t>forgery, all </a:t>
            </a:r>
            <a:r>
              <a:rPr lang="en-US" sz="2000" dirty="0" smtClean="0"/>
              <a:t>other participants </a:t>
            </a:r>
            <a:r>
              <a:rPr lang="en-US" sz="2000" dirty="0"/>
              <a:t>in the system and the system operator know that the signature scheme has been broken, and the system will be </a:t>
            </a:r>
            <a:r>
              <a:rPr lang="en-US" sz="2000" dirty="0" smtClean="0"/>
              <a:t>stopped.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Algorithms: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 Generation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Verification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Forgery Proof: </a:t>
            </a:r>
            <a:r>
              <a:rPr lang="en-US" dirty="0"/>
              <a:t>Proving the forgery of a signature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Fail-Stop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96998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984069"/>
            <a:ext cx="9905998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Fail-Stop –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Heyst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-Pedersen Scheme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54" y="3071350"/>
            <a:ext cx="1296981" cy="129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31" y="3069582"/>
            <a:ext cx="1296981" cy="12969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90" y="1945626"/>
            <a:ext cx="1139585" cy="1139585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5595875" y="1533905"/>
            <a:ext cx="1240923" cy="4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959640" y="4133538"/>
            <a:ext cx="4633854" cy="33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4799222" y="3633184"/>
            <a:ext cx="3130319" cy="49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sig(m) = (</a:t>
            </a:r>
            <a:r>
              <a:rPr lang="el-GR" sz="1800" b="1" dirty="0" smtClean="0">
                <a:effectLst/>
                <a:latin typeface="Consolas" panose="020B0609020204030204" pitchFamily="49" charset="0"/>
              </a:rPr>
              <a:t>σ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,</a:t>
            </a:r>
            <a:r>
              <a:rPr lang="el-GR" sz="1800" b="1" dirty="0" smtClean="0">
                <a:effectLst/>
                <a:latin typeface="Consolas" panose="020B0609020204030204" pitchFamily="49" charset="0"/>
              </a:rPr>
              <a:t>σ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55293" y="1931188"/>
            <a:ext cx="3427483" cy="185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{x</a:t>
            </a:r>
            <a:r>
              <a:rPr lang="en-US" sz="1500" baseline="-250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en-US" sz="15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,x</a:t>
            </a:r>
            <a:r>
              <a:rPr lang="en-US" sz="1500" baseline="-250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2</a:t>
            </a:r>
            <a:r>
              <a:rPr lang="en-US" sz="15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,y</a:t>
            </a:r>
            <a:r>
              <a:rPr lang="en-US" sz="1500" baseline="-250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en-US" sz="15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,y</a:t>
            </a:r>
            <a:r>
              <a:rPr lang="en-US" sz="1500" baseline="-250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2</a:t>
            </a:r>
            <a:r>
              <a:rPr lang="en-US" sz="15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}</a:t>
            </a:r>
            <a:endParaRPr lang="en-US" sz="15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key  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p</a:t>
            </a:r>
            <a:r>
              <a:rPr lang="en-US" sz="1500" baseline="-25000" dirty="0" smtClean="0">
                <a:effectLst/>
                <a:latin typeface="Consolas" panose="020B0609020204030204" pitchFamily="49" charset="0"/>
              </a:rPr>
              <a:t>1 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= g</a:t>
            </a:r>
            <a:r>
              <a:rPr lang="en-US" sz="1500" baseline="30000" dirty="0" smtClean="0">
                <a:effectLst/>
                <a:latin typeface="Consolas" panose="020B0609020204030204" pitchFamily="49" charset="0"/>
              </a:rPr>
              <a:t>x1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 * h</a:t>
            </a:r>
            <a:r>
              <a:rPr lang="en-US" sz="1500" baseline="30000" dirty="0" smtClean="0">
                <a:effectLst/>
                <a:latin typeface="Consolas" panose="020B0609020204030204" pitchFamily="49" charset="0"/>
              </a:rPr>
              <a:t>x2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mod p</a:t>
            </a:r>
            <a:endParaRPr 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key  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p</a:t>
            </a:r>
            <a:r>
              <a:rPr lang="en-US" sz="1500" baseline="-25000" dirty="0" smtClean="0">
                <a:effectLst/>
                <a:latin typeface="Consolas" panose="020B0609020204030204" pitchFamily="49" charset="0"/>
              </a:rPr>
              <a:t>2 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= g</a:t>
            </a:r>
            <a:r>
              <a:rPr lang="en-US" sz="1500" baseline="30000" dirty="0" smtClean="0">
                <a:effectLst/>
                <a:latin typeface="Consolas" panose="020B0609020204030204" pitchFamily="49" charset="0"/>
              </a:rPr>
              <a:t>y1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500" dirty="0">
                <a:effectLst/>
                <a:latin typeface="Consolas" panose="020B0609020204030204" pitchFamily="49" charset="0"/>
              </a:rPr>
              <a:t>* 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h</a:t>
            </a:r>
            <a:r>
              <a:rPr lang="en-US" sz="1500" baseline="30000" dirty="0" smtClean="0">
                <a:effectLst/>
                <a:latin typeface="Consolas" panose="020B0609020204030204" pitchFamily="49" charset="0"/>
              </a:rPr>
              <a:t>y2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500" dirty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mod </a:t>
            </a:r>
            <a:r>
              <a:rPr lang="en-US" sz="15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l-GR" sz="1500" dirty="0">
                <a:effectLst/>
                <a:latin typeface="Consolas" panose="020B0609020204030204" pitchFamily="49" charset="0"/>
              </a:rPr>
              <a:t>σ</a:t>
            </a:r>
            <a:r>
              <a:rPr lang="en-US" sz="1500" baseline="-25000" dirty="0" smtClean="0">
                <a:effectLst/>
                <a:latin typeface="Consolas" panose="020B0609020204030204" pitchFamily="49" charset="0"/>
              </a:rPr>
              <a:t>1 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= x</a:t>
            </a:r>
            <a:r>
              <a:rPr lang="en-US" sz="1500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+y</a:t>
            </a:r>
            <a:r>
              <a:rPr lang="en-US" sz="1500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m </a:t>
            </a:r>
            <a:r>
              <a:rPr lang="en-US" sz="15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mod q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l-GR" sz="1500" dirty="0" smtClean="0">
                <a:effectLst/>
                <a:latin typeface="Consolas" panose="020B0609020204030204" pitchFamily="49" charset="0"/>
              </a:rPr>
              <a:t>σ</a:t>
            </a:r>
            <a:r>
              <a:rPr lang="en-US" sz="1500" baseline="-25000" dirty="0" smtClean="0">
                <a:effectLst/>
                <a:latin typeface="Consolas" panose="020B0609020204030204" pitchFamily="49" charset="0"/>
              </a:rPr>
              <a:t>2 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= x</a:t>
            </a:r>
            <a:r>
              <a:rPr lang="en-US" sz="1500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+y</a:t>
            </a:r>
            <a:r>
              <a:rPr lang="en-US" sz="1500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m </a:t>
            </a:r>
            <a:r>
              <a:rPr lang="en-US" sz="1500" dirty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mod </a:t>
            </a:r>
            <a:r>
              <a:rPr lang="en-US" sz="15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q</a:t>
            </a:r>
            <a:endParaRPr lang="en-US" sz="1500" dirty="0">
              <a:effectLst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107606" y="4556759"/>
            <a:ext cx="3512372" cy="58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m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== g</a:t>
            </a:r>
            <a:r>
              <a:rPr lang="el-GR" sz="1800" b="1" baseline="30000" dirty="0">
                <a:effectLst/>
                <a:latin typeface="Consolas" panose="020B0609020204030204" pitchFamily="49" charset="0"/>
              </a:rPr>
              <a:t>σ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h</a:t>
            </a:r>
            <a:r>
              <a:rPr lang="el-GR" sz="1800" b="1" baseline="30000" dirty="0" smtClean="0">
                <a:effectLst/>
                <a:latin typeface="Consolas" panose="020B0609020204030204" pitchFamily="49" charset="0"/>
              </a:rPr>
              <a:t>σ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endParaRPr lang="en-US" sz="1800" b="1" dirty="0">
              <a:effectLst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7035513" y="1666073"/>
            <a:ext cx="3427483" cy="1213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500" dirty="0" err="1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s∈Z</a:t>
            </a:r>
            <a:r>
              <a:rPr lang="en-US" sz="1500" baseline="300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*</a:t>
            </a:r>
            <a:r>
              <a:rPr lang="en-US" sz="1500" baseline="-250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q</a:t>
            </a:r>
            <a:endParaRPr lang="en-US" sz="1500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Alice’s public key  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h</a:t>
            </a:r>
            <a:r>
              <a:rPr lang="en-US" sz="1500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= </a:t>
            </a:r>
            <a:r>
              <a:rPr lang="en-US" sz="1500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500" baseline="30000" dirty="0" err="1" smtClean="0">
                <a:effectLst/>
                <a:latin typeface="Consolas" panose="020B0609020204030204" pitchFamily="49" charset="0"/>
              </a:rPr>
              <a:t>s</a:t>
            </a:r>
            <a:r>
              <a:rPr lang="en-US" sz="15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5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mod p</a:t>
            </a:r>
            <a:endParaRPr 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n-US" sz="15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q | p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8107606" y="5092786"/>
            <a:ext cx="3512372" cy="158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effectLst/>
                <a:latin typeface="Consolas" panose="020B0609020204030204" pitchFamily="49" charset="0"/>
              </a:rPr>
              <a:t>g</a:t>
            </a:r>
            <a:r>
              <a:rPr lang="el-GR" sz="1800" baseline="30000" dirty="0">
                <a:effectLst/>
                <a:latin typeface="Consolas" panose="020B0609020204030204" pitchFamily="49" charset="0"/>
              </a:rPr>
              <a:t>σ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h</a:t>
            </a:r>
            <a:r>
              <a:rPr lang="el-GR" sz="1800" baseline="30000" dirty="0" smtClean="0">
                <a:effectLst/>
                <a:latin typeface="Consolas" panose="020B0609020204030204" pitchFamily="49" charset="0"/>
              </a:rPr>
              <a:t>σ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= g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x1+y1m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h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x2+y2m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effectLst/>
                <a:latin typeface="Consolas" panose="020B0609020204030204" pitchFamily="49" charset="0"/>
              </a:rPr>
              <a:t>      = g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x1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h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x2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g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y1m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h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y2m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18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     = 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P</a:t>
            </a:r>
            <a:r>
              <a:rPr lang="en-US" sz="1800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P</a:t>
            </a:r>
            <a:r>
              <a:rPr lang="en-US" sz="1800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m</a:t>
            </a:r>
            <a:r>
              <a:rPr lang="en-US" sz="18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 mod p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30310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984069"/>
            <a:ext cx="9905998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Fail-Stop –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Heyst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-Pedersen Scheme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70284" y="1828591"/>
            <a:ext cx="3872758" cy="35269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s∈Z</a:t>
            </a:r>
            <a:r>
              <a:rPr lang="en-US" baseline="30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*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q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Alice’s public key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r>
              <a:rPr lang="en-US" baseline="30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mod p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{x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,x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,y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,y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key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 g</a:t>
            </a:r>
            <a:r>
              <a:rPr lang="en-US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x1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* h</a:t>
            </a:r>
            <a:r>
              <a:rPr lang="en-US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x2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mod p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key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 g</a:t>
            </a:r>
            <a:r>
              <a:rPr lang="en-US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y1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* h</a:t>
            </a:r>
            <a:r>
              <a:rPr lang="en-US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y2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mod p</a:t>
            </a:r>
          </a:p>
          <a:p>
            <a:pPr>
              <a:lnSpc>
                <a:spcPct val="150000"/>
              </a:lnSpc>
              <a:defRPr/>
            </a:pPr>
            <a:r>
              <a:rPr lang="el-GR" dirty="0">
                <a:solidFill>
                  <a:schemeClr val="tx1"/>
                </a:solidFill>
                <a:latin typeface="Consolas" panose="020B0609020204030204" pitchFamily="49" charset="0"/>
              </a:rPr>
              <a:t>σ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 x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+y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mod q</a:t>
            </a:r>
          </a:p>
          <a:p>
            <a:pPr>
              <a:lnSpc>
                <a:spcPct val="150000"/>
              </a:lnSpc>
              <a:defRPr/>
            </a:pPr>
            <a:r>
              <a:rPr lang="el-GR" dirty="0">
                <a:solidFill>
                  <a:schemeClr val="tx1"/>
                </a:solidFill>
                <a:latin typeface="Consolas" panose="020B0609020204030204" pitchFamily="49" charset="0"/>
              </a:rPr>
              <a:t>σ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= x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+y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mod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q</a:t>
            </a:r>
          </a:p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en-US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r>
              <a:rPr lang="el-GR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σ</a:t>
            </a:r>
            <a:r>
              <a:rPr lang="en-US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r>
              <a:rPr lang="el-GR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σ</a:t>
            </a:r>
            <a:r>
              <a:rPr lang="en-US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mod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0743" y="1898436"/>
            <a:ext cx="65404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Imagine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forged signature 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l-GR" b="1" dirty="0" smtClean="0">
                <a:latin typeface="Consolas" panose="020B0609020204030204" pitchFamily="49" charset="0"/>
              </a:rPr>
              <a:t>σ</a:t>
            </a:r>
            <a:r>
              <a:rPr lang="el-GR" b="1" dirty="0">
                <a:latin typeface="Consolas" panose="020B0609020204030204" pitchFamily="49" charset="0"/>
              </a:rPr>
              <a:t>″</a:t>
            </a:r>
            <a:r>
              <a:rPr lang="en-US" b="1" baseline="-25000" dirty="0" smtClean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,</a:t>
            </a:r>
            <a:r>
              <a:rPr lang="el-GR" b="1" dirty="0" smtClean="0">
                <a:latin typeface="Consolas" panose="020B0609020204030204" pitchFamily="49" charset="0"/>
              </a:rPr>
              <a:t>σ″</a:t>
            </a:r>
            <a:r>
              <a:rPr lang="en-US" b="1" baseline="-25000" dirty="0" smtClean="0">
                <a:latin typeface="Consolas" panose="020B0609020204030204" pitchFamily="49" charset="0"/>
              </a:rPr>
              <a:t>2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message </a:t>
            </a:r>
            <a:r>
              <a:rPr lang="en-US" b="1" dirty="0">
                <a:latin typeface="Consolas" panose="020B0609020204030204" pitchFamily="49" charset="0"/>
              </a:rPr>
              <a:t>m′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passes the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verification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tries to calculate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Bank’s private </a:t>
            </a:r>
            <a:r>
              <a:rPr lang="en-US" b="1" dirty="0" smtClean="0">
                <a:latin typeface="Consolas" panose="020B0609020204030204" pitchFamily="49" charset="0"/>
              </a:rPr>
              <a:t>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prove her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innocence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0743" y="3375764"/>
            <a:ext cx="580158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given forged signature: </a:t>
            </a:r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b="1" baseline="-25000" dirty="0" smtClean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b="1" baseline="-25000" dirty="0" smtClean="0">
                <a:latin typeface="Consolas" panose="020B0609020204030204" pitchFamily="49" charset="0"/>
              </a:rPr>
              <a:t>2</a:t>
            </a:r>
            <a:r>
              <a:rPr lang="en-US" b="1" baseline="30000" dirty="0" smtClean="0">
                <a:latin typeface="Consolas" panose="020B0609020204030204" pitchFamily="49" charset="0"/>
              </a:rPr>
              <a:t>m</a:t>
            </a:r>
            <a:r>
              <a:rPr lang="en-US" b="1" baseline="30000" dirty="0">
                <a:latin typeface="Consolas" panose="020B0609020204030204" pitchFamily="49" charset="0"/>
              </a:rPr>
              <a:t>′</a:t>
            </a:r>
            <a:r>
              <a:rPr lang="en-US" b="1" dirty="0" smtClean="0">
                <a:latin typeface="Consolas" panose="020B0609020204030204" pitchFamily="49" charset="0"/>
              </a:rPr>
              <a:t> = g</a:t>
            </a:r>
            <a:r>
              <a:rPr lang="el-GR" b="1" baseline="30000" dirty="0">
                <a:latin typeface="Consolas" panose="020B0609020204030204" pitchFamily="49" charset="0"/>
              </a:rPr>
              <a:t>σ″1</a:t>
            </a:r>
            <a:r>
              <a:rPr lang="en-US" b="1" dirty="0" smtClean="0">
                <a:latin typeface="Consolas" panose="020B0609020204030204" pitchFamily="49" charset="0"/>
              </a:rPr>
              <a:t>h</a:t>
            </a:r>
            <a:r>
              <a:rPr lang="el-GR" b="1" baseline="30000" dirty="0" smtClean="0">
                <a:latin typeface="Consolas" panose="020B0609020204030204" pitchFamily="49" charset="0"/>
              </a:rPr>
              <a:t>σ″</a:t>
            </a:r>
            <a:r>
              <a:rPr lang="en-US" b="1" baseline="30000" dirty="0" smtClean="0">
                <a:latin typeface="Consolas" panose="020B0609020204030204" pitchFamily="49" charset="0"/>
              </a:rPr>
              <a:t>2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ea typeface="Cambria Math" panose="02040503050406030204" pitchFamily="18" charset="0"/>
              </a:rPr>
              <a:t>mod p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780743" y="3923004"/>
            <a:ext cx="675537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calculates his signature on </a:t>
            </a:r>
            <a:r>
              <a:rPr lang="en-US" b="1" dirty="0">
                <a:latin typeface="Consolas" panose="020B0609020204030204" pitchFamily="49" charset="0"/>
              </a:rPr>
              <a:t>m</a:t>
            </a:r>
            <a:r>
              <a:rPr lang="en-US" b="1" dirty="0" smtClean="0">
                <a:latin typeface="Consolas" panose="020B0609020204030204" pitchFamily="49" charset="0"/>
              </a:rPr>
              <a:t>′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b="1" baseline="-25000" dirty="0" smtClean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b="1" baseline="-25000" dirty="0" smtClean="0">
                <a:latin typeface="Consolas" panose="020B0609020204030204" pitchFamily="49" charset="0"/>
              </a:rPr>
              <a:t>2</a:t>
            </a:r>
            <a:r>
              <a:rPr lang="en-US" b="1" baseline="30000" dirty="0" smtClean="0">
                <a:latin typeface="Consolas" panose="020B0609020204030204" pitchFamily="49" charset="0"/>
              </a:rPr>
              <a:t>m</a:t>
            </a:r>
            <a:r>
              <a:rPr lang="en-US" b="1" baseline="30000" dirty="0">
                <a:latin typeface="Consolas" panose="020B0609020204030204" pitchFamily="49" charset="0"/>
              </a:rPr>
              <a:t>′</a:t>
            </a:r>
            <a:r>
              <a:rPr lang="en-US" b="1" dirty="0" smtClean="0">
                <a:latin typeface="Consolas" panose="020B0609020204030204" pitchFamily="49" charset="0"/>
              </a:rPr>
              <a:t> = g</a:t>
            </a:r>
            <a:r>
              <a:rPr lang="el-GR" b="1" baseline="30000" dirty="0" smtClean="0">
                <a:latin typeface="Consolas" panose="020B0609020204030204" pitchFamily="49" charset="0"/>
              </a:rPr>
              <a:t>σ</a:t>
            </a:r>
            <a:r>
              <a:rPr lang="en-US" b="1" baseline="30000" dirty="0" smtClean="0">
                <a:latin typeface="Consolas" panose="020B0609020204030204" pitchFamily="49" charset="0"/>
              </a:rPr>
              <a:t>′</a:t>
            </a:r>
            <a:r>
              <a:rPr lang="el-GR" b="1" baseline="30000" dirty="0" smtClean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h</a:t>
            </a:r>
            <a:r>
              <a:rPr lang="el-GR" b="1" baseline="30000" dirty="0" smtClean="0">
                <a:latin typeface="Consolas" panose="020B0609020204030204" pitchFamily="49" charset="0"/>
              </a:rPr>
              <a:t>σ</a:t>
            </a:r>
            <a:r>
              <a:rPr lang="en-US" b="1" baseline="30000" dirty="0" smtClean="0">
                <a:latin typeface="Consolas" panose="020B0609020204030204" pitchFamily="49" charset="0"/>
              </a:rPr>
              <a:t>′2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ea typeface="Cambria Math" panose="02040503050406030204" pitchFamily="18" charset="0"/>
              </a:rPr>
              <a:t>mod p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780743" y="4498237"/>
            <a:ext cx="362791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b="1" dirty="0">
                <a:latin typeface="Consolas" panose="020B0609020204030204" pitchFamily="49" charset="0"/>
              </a:rPr>
              <a:t>g</a:t>
            </a:r>
            <a:r>
              <a:rPr lang="el-GR" b="1" baseline="30000" dirty="0">
                <a:latin typeface="Consolas" panose="020B0609020204030204" pitchFamily="49" charset="0"/>
              </a:rPr>
              <a:t>σ″1</a:t>
            </a:r>
            <a:r>
              <a:rPr lang="en-US" b="1" dirty="0">
                <a:latin typeface="Consolas" panose="020B0609020204030204" pitchFamily="49" charset="0"/>
              </a:rPr>
              <a:t>h</a:t>
            </a:r>
            <a:r>
              <a:rPr lang="el-GR" b="1" baseline="30000" dirty="0">
                <a:latin typeface="Consolas" panose="020B0609020204030204" pitchFamily="49" charset="0"/>
              </a:rPr>
              <a:t>σ″</a:t>
            </a:r>
            <a:r>
              <a:rPr lang="en-US" b="1" baseline="30000" dirty="0">
                <a:latin typeface="Consolas" panose="020B0609020204030204" pitchFamily="49" charset="0"/>
              </a:rPr>
              <a:t>2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= g</a:t>
            </a:r>
            <a:r>
              <a:rPr lang="el-GR" b="1" baseline="30000" dirty="0" smtClean="0">
                <a:latin typeface="Consolas" panose="020B0609020204030204" pitchFamily="49" charset="0"/>
              </a:rPr>
              <a:t>σ</a:t>
            </a:r>
            <a:r>
              <a:rPr lang="en-US" b="1" baseline="30000" dirty="0" smtClean="0">
                <a:latin typeface="Consolas" panose="020B0609020204030204" pitchFamily="49" charset="0"/>
              </a:rPr>
              <a:t>′</a:t>
            </a:r>
            <a:r>
              <a:rPr lang="el-GR" b="1" baseline="30000" dirty="0" smtClean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h</a:t>
            </a:r>
            <a:r>
              <a:rPr lang="el-GR" b="1" baseline="30000" dirty="0" smtClean="0">
                <a:latin typeface="Consolas" panose="020B0609020204030204" pitchFamily="49" charset="0"/>
              </a:rPr>
              <a:t>σ</a:t>
            </a:r>
            <a:r>
              <a:rPr lang="en-US" b="1" baseline="30000" dirty="0" smtClean="0">
                <a:latin typeface="Consolas" panose="020B0609020204030204" pitchFamily="49" charset="0"/>
              </a:rPr>
              <a:t>′2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ea typeface="Cambria Math" panose="02040503050406030204" pitchFamily="18" charset="0"/>
              </a:rPr>
              <a:t>mod </a:t>
            </a:r>
            <a:r>
              <a:rPr lang="en-US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>
                <a:latin typeface="Consolas" panose="020B0609020204030204" pitchFamily="49" charset="0"/>
              </a:rPr>
              <a:t>g</a:t>
            </a:r>
            <a:r>
              <a:rPr lang="el-GR" b="1" baseline="30000" dirty="0" smtClean="0">
                <a:latin typeface="Consolas" panose="020B0609020204030204" pitchFamily="49" charset="0"/>
              </a:rPr>
              <a:t>σ″</a:t>
            </a:r>
            <a:r>
              <a:rPr lang="en-US" b="1" baseline="30000" dirty="0" smtClean="0">
                <a:latin typeface="Consolas" panose="020B0609020204030204" pitchFamily="49" charset="0"/>
              </a:rPr>
              <a:t>1+s</a:t>
            </a:r>
            <a:r>
              <a:rPr lang="el-GR" b="1" baseline="30000" dirty="0" smtClean="0">
                <a:latin typeface="Consolas" panose="020B0609020204030204" pitchFamily="49" charset="0"/>
              </a:rPr>
              <a:t>σ″</a:t>
            </a:r>
            <a:r>
              <a:rPr lang="en-US" b="1" baseline="30000" dirty="0">
                <a:latin typeface="Consolas" panose="020B0609020204030204" pitchFamily="49" charset="0"/>
              </a:rPr>
              <a:t>2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= </a:t>
            </a:r>
            <a:r>
              <a:rPr lang="en-US" b="1" dirty="0">
                <a:latin typeface="Consolas" panose="020B0609020204030204" pitchFamily="49" charset="0"/>
              </a:rPr>
              <a:t>g</a:t>
            </a:r>
            <a:r>
              <a:rPr lang="el-GR" b="1" baseline="30000" dirty="0">
                <a:latin typeface="Consolas" panose="020B0609020204030204" pitchFamily="49" charset="0"/>
              </a:rPr>
              <a:t>σ</a:t>
            </a:r>
            <a:r>
              <a:rPr lang="en-US" b="1" baseline="30000" dirty="0" smtClean="0">
                <a:latin typeface="Consolas" panose="020B0609020204030204" pitchFamily="49" charset="0"/>
              </a:rPr>
              <a:t>′1+s</a:t>
            </a:r>
            <a:r>
              <a:rPr lang="el-GR" b="1" baseline="30000" dirty="0" smtClean="0">
                <a:latin typeface="Consolas" panose="020B0609020204030204" pitchFamily="49" charset="0"/>
              </a:rPr>
              <a:t>σ</a:t>
            </a:r>
            <a:r>
              <a:rPr lang="en-US" b="1" baseline="30000" dirty="0">
                <a:latin typeface="Consolas" panose="020B0609020204030204" pitchFamily="49" charset="0"/>
              </a:rPr>
              <a:t>′2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ea typeface="Cambria Math" panose="02040503050406030204" pitchFamily="18" charset="0"/>
              </a:rPr>
              <a:t>mod </a:t>
            </a:r>
            <a:r>
              <a:rPr lang="en-US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endParaRPr lang="en-US" b="1" dirty="0" smtClean="0"/>
          </a:p>
          <a:p>
            <a:pPr>
              <a:lnSpc>
                <a:spcPct val="150000"/>
              </a:lnSpc>
              <a:defRPr/>
            </a:pPr>
            <a:r>
              <a:rPr lang="el-GR" b="1" dirty="0" smtClean="0">
                <a:latin typeface="Consolas" panose="020B0609020204030204" pitchFamily="49" charset="0"/>
              </a:rPr>
              <a:t>σ″</a:t>
            </a:r>
            <a:r>
              <a:rPr lang="en-US" b="1" baseline="-25000" dirty="0"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+s</a:t>
            </a:r>
            <a:r>
              <a:rPr lang="el-GR" b="1" dirty="0">
                <a:latin typeface="Consolas" panose="020B0609020204030204" pitchFamily="49" charset="0"/>
              </a:rPr>
              <a:t>σ″</a:t>
            </a:r>
            <a:r>
              <a:rPr lang="en-US" b="1" baseline="-25000" dirty="0">
                <a:latin typeface="Consolas" panose="020B0609020204030204" pitchFamily="49" charset="0"/>
              </a:rPr>
              <a:t>2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= </a:t>
            </a:r>
            <a:r>
              <a:rPr lang="el-GR" b="1" dirty="0" smtClean="0">
                <a:latin typeface="Consolas" panose="020B0609020204030204" pitchFamily="49" charset="0"/>
              </a:rPr>
              <a:t>σ</a:t>
            </a:r>
            <a:r>
              <a:rPr lang="en-US" b="1" dirty="0">
                <a:latin typeface="Consolas" panose="020B0609020204030204" pitchFamily="49" charset="0"/>
              </a:rPr>
              <a:t>′</a:t>
            </a:r>
            <a:r>
              <a:rPr lang="en-US" b="1" baseline="-25000" dirty="0"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+s</a:t>
            </a:r>
            <a:r>
              <a:rPr lang="el-GR" b="1" dirty="0">
                <a:latin typeface="Consolas" panose="020B0609020204030204" pitchFamily="49" charset="0"/>
              </a:rPr>
              <a:t>σ</a:t>
            </a:r>
            <a:r>
              <a:rPr lang="en-US" b="1" dirty="0">
                <a:latin typeface="Consolas" panose="020B0609020204030204" pitchFamily="49" charset="0"/>
              </a:rPr>
              <a:t>′</a:t>
            </a:r>
            <a:r>
              <a:rPr lang="en-US" b="1" baseline="-25000" dirty="0">
                <a:latin typeface="Consolas" panose="020B0609020204030204" pitchFamily="49" charset="0"/>
              </a:rPr>
              <a:t>2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ea typeface="Cambria Math" panose="02040503050406030204" pitchFamily="18" charset="0"/>
              </a:rPr>
              <a:t>mod </a:t>
            </a:r>
            <a:r>
              <a:rPr lang="en-US" b="1" dirty="0" smtClean="0">
                <a:latin typeface="Consolas" panose="020B0609020204030204" pitchFamily="49" charset="0"/>
                <a:ea typeface="Cambria Math" panose="02040503050406030204" pitchFamily="18" charset="0"/>
              </a:rPr>
              <a:t>q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 smtClean="0"/>
              <a:t>s </a:t>
            </a:r>
            <a:r>
              <a:rPr lang="en-US" b="1" dirty="0" smtClean="0">
                <a:latin typeface="Consolas" panose="020B0609020204030204" pitchFamily="49" charset="0"/>
              </a:rPr>
              <a:t>= (</a:t>
            </a:r>
            <a:r>
              <a:rPr lang="el-GR" b="1" dirty="0" smtClean="0">
                <a:latin typeface="Consolas" panose="020B0609020204030204" pitchFamily="49" charset="0"/>
              </a:rPr>
              <a:t>σ</a:t>
            </a:r>
            <a:r>
              <a:rPr lang="en-US" b="1" dirty="0" smtClean="0">
                <a:latin typeface="Consolas" panose="020B0609020204030204" pitchFamily="49" charset="0"/>
              </a:rPr>
              <a:t>′</a:t>
            </a:r>
            <a:r>
              <a:rPr lang="en-US" b="1" baseline="-25000" dirty="0" smtClean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-</a:t>
            </a:r>
            <a:r>
              <a:rPr lang="el-GR" b="1" dirty="0">
                <a:latin typeface="Consolas" panose="020B0609020204030204" pitchFamily="49" charset="0"/>
              </a:rPr>
              <a:t>σ″</a:t>
            </a:r>
            <a:r>
              <a:rPr lang="en-US" b="1" baseline="-25000" dirty="0" smtClean="0">
                <a:latin typeface="Consolas" panose="020B0609020204030204" pitchFamily="49" charset="0"/>
              </a:rPr>
              <a:t>1</a:t>
            </a:r>
            <a:r>
              <a:rPr lang="en-US" b="1" dirty="0" smtClean="0">
                <a:latin typeface="Consolas" panose="020B0609020204030204" pitchFamily="49" charset="0"/>
              </a:rPr>
              <a:t>)/(</a:t>
            </a:r>
            <a:r>
              <a:rPr lang="el-GR" b="1" dirty="0">
                <a:latin typeface="Consolas" panose="020B0609020204030204" pitchFamily="49" charset="0"/>
              </a:rPr>
              <a:t>σ″</a:t>
            </a:r>
            <a:r>
              <a:rPr lang="en-US" b="1" baseline="-25000" dirty="0" smtClean="0">
                <a:latin typeface="Consolas" panose="020B0609020204030204" pitchFamily="49" charset="0"/>
              </a:rPr>
              <a:t>2</a:t>
            </a:r>
            <a:r>
              <a:rPr lang="en-US" b="1" dirty="0" smtClean="0">
                <a:latin typeface="Consolas" panose="020B0609020204030204" pitchFamily="49" charset="0"/>
              </a:rPr>
              <a:t>-</a:t>
            </a:r>
            <a:r>
              <a:rPr lang="el-GR" b="1" dirty="0" smtClean="0">
                <a:latin typeface="Consolas" panose="020B0609020204030204" pitchFamily="49" charset="0"/>
              </a:rPr>
              <a:t>σ</a:t>
            </a:r>
            <a:r>
              <a:rPr lang="en-US" b="1" dirty="0" smtClean="0">
                <a:latin typeface="Consolas" panose="020B0609020204030204" pitchFamily="49" charset="0"/>
              </a:rPr>
              <a:t>′</a:t>
            </a:r>
            <a:r>
              <a:rPr lang="en-US" b="1" baseline="-25000" dirty="0" smtClean="0">
                <a:latin typeface="Consolas" panose="020B0609020204030204" pitchFamily="49" charset="0"/>
              </a:rPr>
              <a:t>2</a:t>
            </a:r>
            <a:r>
              <a:rPr lang="en-US" b="1" dirty="0" smtClean="0">
                <a:latin typeface="Consolas" panose="020B0609020204030204" pitchFamily="49" charset="0"/>
              </a:rPr>
              <a:t>) mod q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80848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verification of the signature requires interaction with the </a:t>
            </a:r>
            <a:r>
              <a:rPr lang="en-US" sz="2000" dirty="0" smtClean="0"/>
              <a:t>signer.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signer can not deny his signature.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 Example</a:t>
            </a:r>
          </a:p>
          <a:p>
            <a:pPr lvl="1"/>
            <a:r>
              <a:rPr lang="en-US" dirty="0"/>
              <a:t>Avoid copying the signature </a:t>
            </a:r>
            <a:r>
              <a:rPr lang="en-US" dirty="0" smtClean="0"/>
              <a:t>by the other party (like software license)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Undeniable Signature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7641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719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Undeniable Signature -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Chaum-Antwerpen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12" y="2227459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10" y="2227459"/>
            <a:ext cx="1296981" cy="129698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66351" y="261734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104004" y="2163917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S = sig(m)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m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66350" y="360118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401164" y="2207201"/>
            <a:ext cx="2598463" cy="179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prime 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 r</a:t>
            </a:r>
            <a:r>
              <a:rPr lang="en-US" sz="1600" dirty="0" smtClean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prime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p=2r+1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public generator 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g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∈Z</a:t>
            </a:r>
            <a:r>
              <a:rPr lang="en-US" sz="1800" baseline="30000" dirty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*</a:t>
            </a:r>
            <a:r>
              <a:rPr lang="en-US" sz="1800" baseline="-25000" dirty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p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private key  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x </a:t>
            </a:r>
            <a:r>
              <a:rPr lang="en-US" sz="1600" dirty="0" smtClean="0"/>
              <a:t>from range </a:t>
            </a:r>
            <a:r>
              <a:rPr lang="en-US" sz="1800" dirty="0"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1,r-1]</a:t>
            </a: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public key  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y=</a:t>
            </a:r>
            <a:r>
              <a:rPr lang="en-US" sz="1800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aseline="30000" dirty="0" err="1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mod p</a:t>
            </a:r>
            <a:endParaRPr lang="en-US" sz="1600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9343697" y="3173670"/>
            <a:ext cx="2608482" cy="745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/>
              <a:t>random</a:t>
            </a:r>
            <a:r>
              <a:rPr lang="en-US" sz="1600" dirty="0" smtClean="0"/>
              <a:t>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e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,e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4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1400" dirty="0"/>
              <a:t>from range </a:t>
            </a:r>
            <a:r>
              <a:rPr lang="en-US" sz="1600" dirty="0">
                <a:effectLst/>
                <a:latin typeface="Consolas" panose="020B0609020204030204" pitchFamily="49" charset="0"/>
              </a:rPr>
              <a:t>[1,r-1]</a:t>
            </a:r>
            <a:r>
              <a:rPr lang="en-US" sz="1400" dirty="0"/>
              <a:t> 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171448" y="3150908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C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 S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e1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* y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e2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8631796" y="4289017"/>
            <a:ext cx="2784476" cy="67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</a:rPr>
              <a:t>Verify</a:t>
            </a:r>
            <a:endParaRPr lang="en-US" sz="1800" b="1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>
                <a:effectLst/>
                <a:latin typeface="Consolas" panose="020B0609020204030204" pitchFamily="49" charset="0"/>
              </a:rPr>
              <a:t>d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== m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e1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g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e2</a:t>
            </a:r>
            <a:endParaRPr lang="en-US" sz="1800" b="1" baseline="300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4627561" y="4641253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104003" y="4208208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d 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C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z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p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17292" y="1992101"/>
            <a:ext cx="1240923" cy="4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Signer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102774" y="1984757"/>
            <a:ext cx="1240923" cy="4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Verifier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657655" y="4457647"/>
            <a:ext cx="1796743" cy="36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effectLst/>
                <a:latin typeface="Consolas" panose="020B0609020204030204" pitchFamily="49" charset="0"/>
              </a:rPr>
              <a:t>z = x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-1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r</a:t>
            </a:r>
            <a:endParaRPr lang="en-US" sz="160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8631796" y="4974336"/>
            <a:ext cx="2784476" cy="16733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effectLst/>
                <a:latin typeface="Consolas" panose="020B0609020204030204" pitchFamily="49" charset="0"/>
              </a:rPr>
              <a:t>m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e1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g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e2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(m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xe1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g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xe2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effectLst/>
                <a:latin typeface="Consolas" panose="020B0609020204030204" pitchFamily="49" charset="0"/>
              </a:rPr>
              <a:t>       = (S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e1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* y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e2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sz="1800" baseline="30000" dirty="0" smtClean="0">
                <a:effectLst/>
                <a:latin typeface="Consolas" panose="020B0609020204030204" pitchFamily="49" charset="0"/>
              </a:rPr>
              <a:t>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baseline="30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effectLst/>
                <a:latin typeface="Consolas" panose="020B0609020204030204" pitchFamily="49" charset="0"/>
              </a:rPr>
              <a:t>        = </a:t>
            </a:r>
            <a:r>
              <a:rPr lang="en-US" sz="1800" dirty="0" err="1" smtClean="0">
                <a:effectLst/>
                <a:latin typeface="Consolas" panose="020B0609020204030204" pitchFamily="49" charset="0"/>
              </a:rPr>
              <a:t>C</a:t>
            </a:r>
            <a:r>
              <a:rPr lang="en-US" sz="1800" baseline="30000" dirty="0" err="1" smtClean="0">
                <a:effectLst/>
                <a:latin typeface="Consolas" panose="020B0609020204030204" pitchFamily="49" charset="0"/>
              </a:rPr>
              <a:t>z</a:t>
            </a:r>
            <a:r>
              <a:rPr lang="en-US" sz="1800" dirty="0" smtClean="0">
                <a:effectLst/>
                <a:latin typeface="Consolas" panose="020B0609020204030204" pitchFamily="49" charset="0"/>
              </a:rPr>
              <a:t> 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effectLst/>
                <a:latin typeface="Consolas" panose="020B0609020204030204" pitchFamily="49" charset="0"/>
              </a:rPr>
              <a:t>   </a:t>
            </a: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801694" y="4865737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aseline="30000" dirty="0">
                <a:latin typeface="Consolas" panose="020B0609020204030204" pitchFamily="49" charset="0"/>
              </a:rPr>
              <a:t>-1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10892153" y="5338177"/>
            <a:ext cx="335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aseline="30000" dirty="0">
                <a:latin typeface="Consolas" panose="020B0609020204030204" pitchFamily="49" charset="0"/>
              </a:rPr>
              <a:t>-1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82955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5" grpId="0"/>
      <p:bldP spid="28" grpId="0"/>
      <p:bldP spid="29" grpId="0"/>
      <p:bldP spid="22" grpId="0"/>
      <p:bldP spid="30" grpId="0"/>
      <p:bldP spid="31" grpId="0"/>
      <p:bldP spid="4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6" y="1408278"/>
            <a:ext cx="9905999" cy="574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How to leak a secret !?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Signature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933" y="1852417"/>
            <a:ext cx="5961719" cy="479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22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482538" y="557349"/>
            <a:ext cx="9239199" cy="524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Attention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These slides have been crafted using the foundation of my MSc course in Cryptography Protocols at the University of </a:t>
            </a:r>
            <a:r>
              <a:rPr lang="en-US" dirty="0" err="1" smtClean="0">
                <a:solidFill>
                  <a:schemeClr val="tx1"/>
                </a:solidFill>
              </a:rPr>
              <a:t>ISfahan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I've </a:t>
            </a:r>
            <a:r>
              <a:rPr lang="en-US" dirty="0">
                <a:solidFill>
                  <a:schemeClr val="tx1"/>
                </a:solidFill>
              </a:rPr>
              <a:t>made adjustments to the content to align with the specific objectives of this presentation.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Also, My </a:t>
            </a:r>
            <a:r>
              <a:rPr lang="en-US" dirty="0">
                <a:solidFill>
                  <a:schemeClr val="tx1"/>
                </a:solidFill>
              </a:rPr>
              <a:t>intention has been to minimize the use of mathematical concepts, which may result in some concepts being simplified or less precise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7113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Suppose Allice knows a secret and wishes to leak it to journalist</a:t>
            </a:r>
          </a:p>
          <a:p>
            <a:r>
              <a:rPr lang="en-US" sz="2000" dirty="0" smtClean="0"/>
              <a:t>BUT </a:t>
            </a:r>
            <a:r>
              <a:rPr lang="en-US" sz="2000" dirty="0"/>
              <a:t>Alice wants to </a:t>
            </a:r>
            <a:r>
              <a:rPr lang="en-US" sz="2000" dirty="0" smtClean="0"/>
              <a:t>remain anonymous!</a:t>
            </a:r>
          </a:p>
          <a:p>
            <a:endParaRPr lang="en-US" sz="2000" dirty="0" smtClean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standard group signature scheme does not solve the problem, since it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requires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prior cooperation of the other group members to set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up.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CryptoNote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technology uses ring signatures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was first implemented by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Bytecoin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 err="1" smtClean="0"/>
              <a:t>ShadowCash</a:t>
            </a:r>
            <a:r>
              <a:rPr lang="en-US" b="1" dirty="0" smtClean="0"/>
              <a:t>: </a:t>
            </a:r>
            <a:r>
              <a:rPr lang="en-US" dirty="0" smtClean="0"/>
              <a:t>uses </a:t>
            </a:r>
            <a:r>
              <a:rPr lang="en-US" dirty="0"/>
              <a:t>traceable ring signature to anonymize the sender of a </a:t>
            </a:r>
            <a:r>
              <a:rPr lang="en-US" dirty="0" smtClean="0"/>
              <a:t>transaction</a:t>
            </a:r>
          </a:p>
          <a:p>
            <a:pPr lvl="1"/>
            <a:r>
              <a:rPr lang="en-US" b="1" dirty="0" err="1" smtClean="0"/>
              <a:t>Monero</a:t>
            </a:r>
            <a:r>
              <a:rPr lang="en-US" b="1" dirty="0" smtClean="0"/>
              <a:t>: </a:t>
            </a:r>
            <a:r>
              <a:rPr lang="en-US" dirty="0" smtClean="0"/>
              <a:t>uses </a:t>
            </a:r>
            <a:r>
              <a:rPr lang="en-US" dirty="0"/>
              <a:t>ring signatures to obfuscate the true spend in a transaction.</a:t>
            </a:r>
            <a:endParaRPr lang="en-US" b="1" dirty="0"/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Signature</a:t>
            </a:r>
          </a:p>
        </p:txBody>
      </p:sp>
    </p:spTree>
    <p:extLst>
      <p:ext uri="{BB962C8B-B14F-4D97-AF65-F5344CB8AC3E}">
        <p14:creationId xmlns:p14="http://schemas.microsoft.com/office/powerpoint/2010/main" val="879820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Signature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61" y="1672901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233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574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err="1" smtClean="0"/>
              <a:t>Rivest</a:t>
            </a:r>
            <a:r>
              <a:rPr lang="en-US" sz="2000" dirty="0"/>
              <a:t>, Shamir, and </a:t>
            </a:r>
            <a:r>
              <a:rPr lang="en-US" sz="2000" dirty="0" err="1"/>
              <a:t>Tauman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2001</a:t>
            </a:r>
            <a:r>
              <a:rPr lang="en-US" sz="2000" dirty="0" smtClean="0"/>
              <a:t>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 – RSA based 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99" y="2733092"/>
            <a:ext cx="47148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06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Trapdoor functions </a:t>
            </a:r>
            <a:endParaRPr lang="en-US" sz="2000" b="1" dirty="0" smtClean="0"/>
          </a:p>
          <a:p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function that is easy to compute in one direction, yet difficult to compute in the opposite direction </a:t>
            </a:r>
            <a:r>
              <a:rPr lang="en-US" sz="2000" dirty="0" smtClean="0"/>
              <a:t>(finding its inverse) without </a:t>
            </a:r>
            <a:r>
              <a:rPr lang="en-US" sz="2000" dirty="0"/>
              <a:t>special </a:t>
            </a:r>
            <a:r>
              <a:rPr lang="en-US" sz="2000" dirty="0" smtClean="0"/>
              <a:t>information</a:t>
            </a:r>
          </a:p>
          <a:p>
            <a:endParaRPr lang="en-US" sz="2000" dirty="0" smtClean="0"/>
          </a:p>
          <a:p>
            <a:r>
              <a:rPr lang="en-US" sz="2000" dirty="0"/>
              <a:t>In mathematical terms, if </a:t>
            </a:r>
            <a:r>
              <a:rPr lang="en-US" sz="2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smtClean="0"/>
              <a:t> is </a:t>
            </a:r>
            <a:r>
              <a:rPr lang="en-US" sz="2000" dirty="0"/>
              <a:t>a trapdoor function, then there exists some secret information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/>
              <a:t>, such that given </a:t>
            </a:r>
            <a:r>
              <a:rPr lang="en-US" sz="2200" i="1" dirty="0">
                <a:solidFill>
                  <a:srgbClr val="0070C0"/>
                </a:solidFill>
                <a:latin typeface="Consolas" panose="020B0609020204030204" pitchFamily="49" charset="0"/>
              </a:rPr>
              <a:t>f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2200" i="1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/>
              <a:t> and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/>
              <a:t>, it is easy to compute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smtClean="0"/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Signature – RSA based </a:t>
            </a:r>
          </a:p>
        </p:txBody>
      </p:sp>
    </p:spTree>
    <p:extLst>
      <p:ext uri="{BB962C8B-B14F-4D97-AF65-F5344CB8AC3E}">
        <p14:creationId xmlns:p14="http://schemas.microsoft.com/office/powerpoint/2010/main" val="40328229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Requirements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Each user has public and private </a:t>
            </a:r>
            <a:r>
              <a:rPr lang="en-US" sz="1800" dirty="0"/>
              <a:t>key pairs, 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(P</a:t>
            </a:r>
            <a:r>
              <a:rPr lang="en-US" sz="18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S</a:t>
            </a:r>
            <a:r>
              <a:rPr lang="en-US" sz="18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), (P</a:t>
            </a:r>
            <a:r>
              <a:rPr lang="en-US" sz="18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S</a:t>
            </a:r>
            <a:r>
              <a:rPr lang="en-US" sz="18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), ..., (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18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S</a:t>
            </a:r>
            <a:r>
              <a:rPr lang="en-US" sz="18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1800" b="1" baseline="-25000" dirty="0" smtClean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A </a:t>
            </a:r>
            <a:r>
              <a:rPr lang="en-US" sz="1800" dirty="0"/>
              <a:t>keyed "combining </a:t>
            </a:r>
            <a:r>
              <a:rPr lang="en-US" sz="1800" dirty="0" smtClean="0"/>
              <a:t>function“ </a:t>
            </a:r>
            <a:r>
              <a:rPr lang="en-US" sz="18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k,v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sz="18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,y</a:t>
            </a:r>
            <a:r>
              <a:rPr lang="en-US" sz="18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,...,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18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1800" dirty="0"/>
              <a:t>which takes a key 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800" dirty="0" smtClean="0"/>
              <a:t>, </a:t>
            </a:r>
            <a:r>
              <a:rPr lang="en-US" sz="1800" dirty="0"/>
              <a:t>an initialization value 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sz="1800" dirty="0" smtClean="0"/>
              <a:t>, </a:t>
            </a:r>
            <a:r>
              <a:rPr lang="en-US" sz="1800" dirty="0"/>
              <a:t>and a list of arbitrary value 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18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,y</a:t>
            </a:r>
            <a:r>
              <a:rPr lang="en-US" sz="18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,...,</a:t>
            </a:r>
            <a:r>
              <a:rPr lang="en-US" sz="18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18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en-US" sz="1800" b="1" dirty="0" smtClean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18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/>
              <a:t> is defined as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18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(x</a:t>
            </a:r>
            <a:r>
              <a:rPr lang="en-US" sz="18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/>
              <a:t>where 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18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dirty="0" smtClean="0"/>
              <a:t> </a:t>
            </a:r>
            <a:r>
              <a:rPr lang="en-US" sz="1800" dirty="0"/>
              <a:t>is a </a:t>
            </a:r>
            <a:r>
              <a:rPr lang="en-US" sz="1800" dirty="0" smtClean="0"/>
              <a:t>trap-door </a:t>
            </a:r>
            <a:r>
              <a:rPr lang="en-US" sz="1800" dirty="0"/>
              <a:t>function </a:t>
            </a:r>
            <a:endParaRPr lang="en-US" sz="1800" b="1" dirty="0" smtClean="0">
              <a:solidFill>
                <a:schemeClr val="bg2">
                  <a:lumMod val="50000"/>
                </a:schemeClr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/>
              <a:t>The function </a:t>
            </a:r>
            <a:r>
              <a:rPr lang="en-US" sz="18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k,v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sz="18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,y</a:t>
            </a:r>
            <a:r>
              <a:rPr lang="en-US" sz="18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,...,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18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sz="1800" dirty="0" smtClean="0"/>
              <a:t>is called </a:t>
            </a:r>
            <a:r>
              <a:rPr lang="en-US" sz="1800" dirty="0"/>
              <a:t>the ring equation, and is defined </a:t>
            </a:r>
            <a:r>
              <a:rPr lang="en-US" sz="1800" dirty="0" smtClean="0"/>
              <a:t>below 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18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k,v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sz="18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,y</a:t>
            </a:r>
            <a:r>
              <a:rPr lang="en-US" sz="18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,...,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18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18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8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8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18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18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8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sz="18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n−</a:t>
            </a:r>
            <a:r>
              <a:rPr lang="en-US" sz="18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⊕ </a:t>
            </a:r>
            <a:r>
              <a:rPr lang="en-US" sz="18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8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sz="18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n−</a:t>
            </a:r>
            <a:r>
              <a:rPr lang="en-US" sz="18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⊕ 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8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(... ⊕ </a:t>
            </a:r>
            <a:r>
              <a:rPr lang="en-US" sz="18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8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sz="18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18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8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sz="18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⊕ v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))...))))</a:t>
            </a:r>
            <a:endParaRPr lang="en-US" sz="1800" b="1" dirty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Calculate using the signer's private </a:t>
            </a:r>
            <a:r>
              <a:rPr lang="en-US" sz="1800" dirty="0" smtClean="0"/>
              <a:t>key </a:t>
            </a:r>
            <a:r>
              <a:rPr lang="en-US" sz="18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18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8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g</a:t>
            </a:r>
            <a:r>
              <a:rPr lang="en-US" sz="18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800" b="1" baseline="30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18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18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1800" b="1" dirty="0" smtClean="0">
              <a:solidFill>
                <a:srgbClr val="0070C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Signature – RSA based </a:t>
            </a:r>
          </a:p>
        </p:txBody>
      </p:sp>
    </p:spTree>
    <p:extLst>
      <p:ext uri="{BB962C8B-B14F-4D97-AF65-F5344CB8AC3E}">
        <p14:creationId xmlns:p14="http://schemas.microsoft.com/office/powerpoint/2010/main" val="3865254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Signature Generation</a:t>
            </a:r>
          </a:p>
          <a:p>
            <a:r>
              <a:rPr lang="en-US" sz="1800" dirty="0" smtClean="0"/>
              <a:t>Calculate the key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 = H(m)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using a cryptographic hash function.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1800" dirty="0" smtClean="0"/>
              <a:t> is the message,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/>
              <a:t>is a hash function and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800" dirty="0" smtClean="0"/>
              <a:t> will be used as key for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000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endParaRPr lang="en-US" sz="2000" baseline="-25000" dirty="0" smtClean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800" dirty="0" smtClean="0"/>
              <a:t>Pick </a:t>
            </a:r>
            <a:r>
              <a:rPr lang="en-US" sz="1800" dirty="0"/>
              <a:t>a random glue </a:t>
            </a:r>
            <a:r>
              <a:rPr lang="en-US" sz="1800" dirty="0" smtClean="0"/>
              <a:t>value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en-US" sz="1800" b="1" dirty="0" smtClean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800" dirty="0"/>
              <a:t>Pick random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800" b="1" dirty="0"/>
              <a:t> </a:t>
            </a:r>
            <a:r>
              <a:rPr lang="en-US" sz="1800" dirty="0"/>
              <a:t>for all ring members but yourself </a:t>
            </a:r>
            <a:r>
              <a:rPr lang="en-US" sz="1800" dirty="0" smtClean="0"/>
              <a:t>(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1800" dirty="0"/>
              <a:t> will be calculated using the </a:t>
            </a:r>
            <a:r>
              <a:rPr lang="en-US" sz="1800" b="1" dirty="0"/>
              <a:t>s</a:t>
            </a:r>
            <a:r>
              <a:rPr lang="en-US" sz="1800" dirty="0"/>
              <a:t>igner's private key), and calculate corresponding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(x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en-US" sz="1800" dirty="0"/>
              <a:t>Solve the ring equation  </a:t>
            </a:r>
            <a:r>
              <a:rPr lang="en-US" sz="1800" dirty="0" smtClean="0"/>
              <a:t>                                                      </a:t>
            </a:r>
          </a:p>
          <a:p>
            <a:pPr marL="0" indent="0">
              <a:buNone/>
            </a:pPr>
            <a:r>
              <a:rPr lang="en-US" sz="1800" dirty="0" smtClean="0"/>
              <a:t>     </a:t>
            </a:r>
            <a:r>
              <a:rPr lang="en-US" sz="2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k,v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,y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,...,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n−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⊕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n−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⊕ 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(... ⊕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⊕ v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))...))))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v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Calculate using the signer's private key 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g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b="1" baseline="30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The </a:t>
            </a:r>
            <a:r>
              <a:rPr lang="en-US" sz="1800" dirty="0"/>
              <a:t>ring signature now is the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(2n+1)</a:t>
            </a:r>
            <a:r>
              <a:rPr lang="en-US" sz="1800" dirty="0"/>
              <a:t>-tuple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(P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P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,..., 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; v ; x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x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,..., 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1800" b="1" dirty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Signature – RSA based </a:t>
            </a:r>
          </a:p>
        </p:txBody>
      </p:sp>
    </p:spTree>
    <p:extLst>
      <p:ext uri="{BB962C8B-B14F-4D97-AF65-F5344CB8AC3E}">
        <p14:creationId xmlns:p14="http://schemas.microsoft.com/office/powerpoint/2010/main" val="1597755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Signature Verification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Apply </a:t>
            </a:r>
            <a:r>
              <a:rPr lang="en-US" sz="1800" dirty="0"/>
              <a:t>the public key trap door on </a:t>
            </a:r>
            <a:r>
              <a:rPr lang="en-US" sz="1800" dirty="0" smtClean="0"/>
              <a:t>all 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(x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1800" b="1" baseline="-25000" dirty="0" smtClean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Calculate the symmetric </a:t>
            </a:r>
            <a:r>
              <a:rPr lang="en-US" sz="1800" dirty="0" smtClean="0"/>
              <a:t>key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 = H(m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sz="2000" dirty="0" smtClean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Verify that the ring equation </a:t>
            </a:r>
            <a:r>
              <a:rPr lang="en-US" sz="1800" dirty="0" smtClean="0"/>
              <a:t>holds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k,v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,y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,...,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endParaRPr lang="en-US" sz="2000" b="1" dirty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Signature – RSA based </a:t>
            </a:r>
          </a:p>
        </p:txBody>
      </p:sp>
    </p:spTree>
    <p:extLst>
      <p:ext uri="{BB962C8B-B14F-4D97-AF65-F5344CB8AC3E}">
        <p14:creationId xmlns:p14="http://schemas.microsoft.com/office/powerpoint/2010/main" val="10937163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Setup (Carry out by TA)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Let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1800" dirty="0" smtClean="0"/>
              <a:t> be a generator of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endParaRPr lang="en-US" sz="2000" b="1" baseline="-25000" dirty="0" smtClean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Choose a random number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 ∈ Z</a:t>
            </a:r>
            <a:r>
              <a:rPr lang="en-US" sz="2000" b="1" baseline="30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1800" dirty="0" smtClean="0"/>
              <a:t>as </a:t>
            </a:r>
            <a:r>
              <a:rPr lang="en-US" sz="1800" dirty="0"/>
              <a:t>the </a:t>
            </a:r>
            <a:r>
              <a:rPr lang="en-US" sz="1800" dirty="0" smtClean="0"/>
              <a:t>master </a:t>
            </a:r>
            <a:r>
              <a:rPr lang="en-US" sz="1800" dirty="0"/>
              <a:t>key of </a:t>
            </a:r>
            <a:r>
              <a:rPr lang="en-US" sz="1800" dirty="0" smtClean="0"/>
              <a:t>TA</a:t>
            </a: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Set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sP</a:t>
            </a:r>
            <a:endParaRPr lang="en-US" sz="2000" b="1" dirty="0" smtClean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Define two cryptographic hash functions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H: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{0,1}</a:t>
            </a:r>
            <a:r>
              <a:rPr lang="en-US" sz="2000" b="1" baseline="30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→ Z</a:t>
            </a:r>
            <a:r>
              <a:rPr lang="en-US" sz="2000" b="1" baseline="30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sz="2000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600" dirty="0" smtClean="0"/>
              <a:t>and 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 {0,1}</a:t>
            </a:r>
            <a:r>
              <a:rPr lang="en-US" sz="2000" b="1" baseline="30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→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sz="2000" b="1" baseline="30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endParaRPr lang="en-US" sz="2000" b="1" dirty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The system parameters are 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params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{G , q , P , 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, H , H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For given an identity , the corresponding public key is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(ID)</a:t>
            </a:r>
            <a:r>
              <a:rPr lang="en-US" sz="1800" dirty="0" smtClean="0"/>
              <a:t> and the private </a:t>
            </a:r>
            <a:r>
              <a:rPr lang="en-US" sz="1800" dirty="0"/>
              <a:t>key </a:t>
            </a:r>
            <a:r>
              <a:rPr lang="en-US" sz="1800" dirty="0" smtClean="0"/>
              <a:t>is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sQ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endParaRPr lang="en-US" sz="2000" b="1" baseline="-25000" dirty="0" smtClean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Let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en-US" sz="1800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Signature –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ECC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</a:t>
            </a:r>
          </a:p>
        </p:txBody>
      </p:sp>
    </p:spTree>
    <p:extLst>
      <p:ext uri="{BB962C8B-B14F-4D97-AF65-F5344CB8AC3E}">
        <p14:creationId xmlns:p14="http://schemas.microsoft.com/office/powerpoint/2010/main" val="2765496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Signature Generation</a:t>
            </a:r>
          </a:p>
          <a:p>
            <a:pPr marL="0" indent="0">
              <a:buNone/>
            </a:pPr>
            <a:endParaRPr lang="en-US" sz="1800" b="1" dirty="0" smtClean="0"/>
          </a:p>
          <a:p>
            <a:pPr>
              <a:lnSpc>
                <a:spcPct val="150000"/>
              </a:lnSpc>
            </a:pPr>
            <a:r>
              <a:rPr lang="en-US" sz="1800" dirty="0"/>
              <a:t>(Initialization): Choose randomly an element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 ∈ G</a:t>
            </a:r>
            <a:r>
              <a:rPr lang="en-US" sz="1800" dirty="0"/>
              <a:t>, compute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H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 L ‖</a:t>
            </a:r>
            <a:r>
              <a:rPr lang="fa-IR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‖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e(A,P) )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(</a:t>
            </a:r>
            <a:r>
              <a:rPr lang="en-US" sz="1800" dirty="0"/>
              <a:t>Generate forward ring sequence): For 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=k+1, ···, n−1, 0, 1, ···, k−1</a:t>
            </a:r>
            <a:r>
              <a:rPr lang="en-US" sz="1800" dirty="0"/>
              <a:t>, choose randomly     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∈ G</a:t>
            </a:r>
            <a:r>
              <a:rPr lang="en-US" sz="1800" dirty="0"/>
              <a:t> and compute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H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 L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‖ m ‖ e(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P)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e(c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)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(</a:t>
            </a:r>
            <a:r>
              <a:rPr lang="en-US" sz="1800" dirty="0"/>
              <a:t>Forming the ring): Compute 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A −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IDk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(</a:t>
            </a:r>
            <a:r>
              <a:rPr lang="en-US" sz="1800" dirty="0"/>
              <a:t>Output the ring signature): Select </a:t>
            </a:r>
            <a:r>
              <a:rPr lang="en-US" sz="1800" dirty="0">
                <a:solidFill>
                  <a:srgbClr val="0070C0"/>
                </a:solidFill>
              </a:rPr>
              <a:t>0</a:t>
            </a:r>
            <a:r>
              <a:rPr lang="en-US" sz="1800" dirty="0"/>
              <a:t> (i.e., n) as the glue value, the </a:t>
            </a:r>
            <a:r>
              <a:rPr lang="en-US" sz="1800" dirty="0" smtClean="0"/>
              <a:t>resulting signature </a:t>
            </a:r>
            <a:r>
              <a:rPr lang="en-US" sz="1800" dirty="0"/>
              <a:t>for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sz="1800" dirty="0"/>
              <a:t> and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  <a:r>
              <a:rPr lang="en-US" sz="1800" dirty="0"/>
              <a:t> is the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n+1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1800" dirty="0"/>
              <a:t>-tuple: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(c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T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T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···,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n−1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endParaRPr lang="en-US" sz="1800" b="1" dirty="0" smtClean="0">
              <a:solidFill>
                <a:schemeClr val="bg2">
                  <a:lumMod val="50000"/>
                </a:schemeClr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Signature – ECC based </a:t>
            </a:r>
          </a:p>
        </p:txBody>
      </p:sp>
    </p:spTree>
    <p:extLst>
      <p:ext uri="{BB962C8B-B14F-4D97-AF65-F5344CB8AC3E}">
        <p14:creationId xmlns:p14="http://schemas.microsoft.com/office/powerpoint/2010/main" val="3800272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Signature Verification</a:t>
            </a:r>
          </a:p>
          <a:p>
            <a:pPr marL="0" indent="0">
              <a:buNone/>
            </a:pPr>
            <a:endParaRPr lang="en-US" sz="1800" b="1" dirty="0" smtClean="0"/>
          </a:p>
          <a:p>
            <a:r>
              <a:rPr lang="en-US" sz="1800" dirty="0"/>
              <a:t>Compute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H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 L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‖ m ‖ e(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P)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e(c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)</a:t>
            </a:r>
            <a:r>
              <a:rPr lang="en-US" sz="2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 smtClean="0"/>
              <a:t>for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=0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1, ···,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n−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endParaRPr lang="en-US" sz="2000" dirty="0" smtClean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1800" dirty="0" smtClean="0"/>
          </a:p>
          <a:p>
            <a:r>
              <a:rPr lang="en-US" sz="1800" dirty="0"/>
              <a:t>Accept if 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c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sz="1800" dirty="0"/>
              <a:t>and reject otherwise</a:t>
            </a:r>
            <a:endParaRPr lang="en-US" sz="1800" dirty="0" smtClean="0"/>
          </a:p>
          <a:p>
            <a:pPr marL="0" indent="0">
              <a:buNone/>
            </a:pPr>
            <a:endParaRPr lang="en-US" sz="1800" b="1" dirty="0" smtClean="0">
              <a:solidFill>
                <a:schemeClr val="bg2">
                  <a:lumMod val="50000"/>
                </a:schemeClr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Signature – ECC based </a:t>
            </a:r>
          </a:p>
        </p:txBody>
      </p:sp>
    </p:spTree>
    <p:extLst>
      <p:ext uri="{BB962C8B-B14F-4D97-AF65-F5344CB8AC3E}">
        <p14:creationId xmlns:p14="http://schemas.microsoft.com/office/powerpoint/2010/main" val="39672686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Agenda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Identification and Entity </a:t>
            </a:r>
            <a:r>
              <a:rPr lang="en-US" sz="2000" dirty="0"/>
              <a:t>A</a:t>
            </a:r>
            <a:r>
              <a:rPr lang="en-US" sz="2000" dirty="0" smtClean="0"/>
              <a:t>uthentications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Zero Knowledge </a:t>
            </a:r>
            <a:r>
              <a:rPr lang="en-US" sz="2000" dirty="0"/>
              <a:t>P</a:t>
            </a:r>
            <a:r>
              <a:rPr lang="en-US" sz="2000" dirty="0" smtClean="0"/>
              <a:t>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Key Establishment </a:t>
            </a:r>
            <a:r>
              <a:rPr lang="en-US" sz="2000" dirty="0" smtClean="0"/>
              <a:t>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Threshold Cryptography and Secret Sharing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Special Purpose Protocols (</a:t>
            </a:r>
            <a:r>
              <a:rPr lang="en-US" sz="2000" dirty="0"/>
              <a:t>like </a:t>
            </a:r>
            <a:r>
              <a:rPr lang="en-US" sz="2000" dirty="0" smtClean="0"/>
              <a:t>simultaneous contract signing, mental poker, fair exchange)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Identity Based Cryptography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Types of Digital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Signatures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Secure </a:t>
            </a:r>
            <a:r>
              <a:rPr lang="en-US" sz="2000" smtClean="0"/>
              <a:t>Multiparty Computations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9919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Signature Verification (Proof)</a:t>
            </a:r>
          </a:p>
          <a:p>
            <a:pPr marL="0" indent="0">
              <a:buNone/>
            </a:pPr>
            <a:endParaRPr lang="en-US" sz="1800" b="1" dirty="0" smtClean="0"/>
          </a:p>
          <a:p>
            <a:r>
              <a:rPr lang="en-US" sz="1800" dirty="0"/>
              <a:t>From the procedure of ring signature generation, we have</a:t>
            </a:r>
            <a:r>
              <a:rPr lang="en-US" sz="1800" dirty="0" smtClean="0"/>
              <a:t>:</a:t>
            </a:r>
          </a:p>
          <a:p>
            <a:pPr lvl="1"/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H(L ‖ m ‖ e(A, 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P))</a:t>
            </a:r>
            <a:endParaRPr lang="pt-BR" b="1" dirty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k+2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H(L ‖ m ‖ 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e(T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,P) e(c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), P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</a:p>
          <a:p>
            <a:pPr lvl="1"/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H(L ‖ m ‖ 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e(T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,P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e(c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n-1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), P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)) = c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b="1" baseline="-25000" dirty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H(L ‖ m ‖ 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e(T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,P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e(c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pPr lvl="1"/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H(L ‖ m ‖ 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e(T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,P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e(c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pPr lvl="1"/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</a:p>
          <a:p>
            <a:pPr lvl="1"/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H(L ‖ m ‖ 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e(T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k-1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,P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e(c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-1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k-1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), P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endParaRPr lang="en-US" b="1" baseline="-25000" dirty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marL="0" indent="0">
              <a:buNone/>
            </a:pPr>
            <a:endParaRPr lang="en-US" sz="1800" b="1" dirty="0" smtClean="0">
              <a:solidFill>
                <a:schemeClr val="bg2">
                  <a:lumMod val="50000"/>
                </a:schemeClr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Signature – ECC based </a:t>
            </a:r>
          </a:p>
        </p:txBody>
      </p:sp>
    </p:spTree>
    <p:extLst>
      <p:ext uri="{BB962C8B-B14F-4D97-AF65-F5344CB8AC3E}">
        <p14:creationId xmlns:p14="http://schemas.microsoft.com/office/powerpoint/2010/main" val="3226766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Signature Verification (Proof)</a:t>
            </a:r>
          </a:p>
          <a:p>
            <a:pPr marL="0" indent="0">
              <a:buNone/>
            </a:pPr>
            <a:endParaRPr lang="en-US" sz="1800" b="1" dirty="0" smtClean="0"/>
          </a:p>
          <a:p>
            <a:r>
              <a:rPr lang="en-US" sz="1800" dirty="0"/>
              <a:t>Since 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A − 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IDk</a:t>
            </a:r>
            <a:r>
              <a:rPr 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/>
              <a:t>, in the procedure of ring signature verification, </a:t>
            </a:r>
            <a:r>
              <a:rPr lang="en-US" sz="1800" dirty="0" smtClean="0"/>
              <a:t>we have:</a:t>
            </a:r>
          </a:p>
          <a:p>
            <a:pPr lvl="1"/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k+1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 L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‖ m ‖ 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e(T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,P) e(c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)</a:t>
            </a:r>
          </a:p>
          <a:p>
            <a:pPr lvl="1"/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   =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 L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‖ m ‖ 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e(</a:t>
            </a:r>
            <a:r>
              <a:rPr lang="en-US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 − </a:t>
            </a:r>
            <a:r>
              <a:rPr lang="en-US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IDk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,P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e(c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), P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)</a:t>
            </a:r>
          </a:p>
          <a:p>
            <a:pPr lvl="1"/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H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 L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‖ m ‖ e(</a:t>
            </a:r>
            <a:r>
              <a:rPr lang="en-US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,P)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IDk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,P)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e(c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), P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)</a:t>
            </a:r>
          </a:p>
          <a:p>
            <a:pPr lvl="1"/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  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H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 L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‖ m ‖ e(</a:t>
            </a:r>
            <a:r>
              <a:rPr lang="en-US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,P) e(</a:t>
            </a:r>
            <a:r>
              <a:rPr lang="en-US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,sP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e(c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), P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) </a:t>
            </a:r>
          </a:p>
          <a:p>
            <a:pPr lvl="1"/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   =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H( L ‖ m ‖ e(</a:t>
            </a:r>
            <a:r>
              <a:rPr lang="en-US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,P) e(</a:t>
            </a:r>
            <a:r>
              <a:rPr lang="en-US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b="1" baseline="-25000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pt-BR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pt-BR" b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+ c</a:t>
            </a:r>
            <a:r>
              <a:rPr lang="pt-BR" b="1" baseline="-2500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b="1" baseline="-2500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pt-BR" b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(ID</a:t>
            </a:r>
            <a:r>
              <a:rPr lang="pt-BR" b="1" baseline="-2500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), P</a:t>
            </a:r>
            <a:r>
              <a:rPr lang="pt-BR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pub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) </a:t>
            </a:r>
            <a:endParaRPr lang="pt-BR" b="1" dirty="0" smtClean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       =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 L </a:t>
            </a:r>
            <a:r>
              <a:rPr lang="pt-BR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‖ m ‖ e(A, </a:t>
            </a:r>
            <a:r>
              <a:rPr lang="pt-BR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P) )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sequence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{c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}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0, 1,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···, n−1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800" dirty="0"/>
              <a:t>in the ring signature </a:t>
            </a:r>
            <a:r>
              <a:rPr lang="en-US" sz="1800" dirty="0" smtClean="0"/>
              <a:t>verification procedure </a:t>
            </a:r>
            <a:r>
              <a:rPr lang="en-US" sz="1800" dirty="0"/>
              <a:t>is the same as the ring signature generation procedure, so we </a:t>
            </a:r>
            <a:r>
              <a:rPr lang="en-US" sz="1800" dirty="0" smtClean="0"/>
              <a:t>have </a:t>
            </a:r>
            <a:r>
              <a:rPr lang="en-US" sz="2000" b="1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b="1" baseline="-25000" dirty="0" err="1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b="1" baseline="-25000" dirty="0" smtClean="0">
                <a:solidFill>
                  <a:srgbClr val="0070C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pt-BR" sz="2000" b="1" dirty="0">
              <a:solidFill>
                <a:srgbClr val="0070C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marL="0" indent="0">
              <a:buNone/>
            </a:pPr>
            <a:endParaRPr lang="en-US" sz="1800" b="1" dirty="0" smtClean="0">
              <a:solidFill>
                <a:schemeClr val="bg2">
                  <a:lumMod val="50000"/>
                </a:schemeClr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Signature – ECC based </a:t>
            </a:r>
          </a:p>
        </p:txBody>
      </p:sp>
    </p:spTree>
    <p:extLst>
      <p:ext uri="{BB962C8B-B14F-4D97-AF65-F5344CB8AC3E}">
        <p14:creationId xmlns:p14="http://schemas.microsoft.com/office/powerpoint/2010/main" val="11984996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Ref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Cryptography Protocols Course, Dr. Hamid Mala, University of </a:t>
            </a:r>
            <a:r>
              <a:rPr lang="en-US" sz="1800" dirty="0" smtClean="0"/>
              <a:t>Isfahan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“How </a:t>
            </a:r>
            <a:r>
              <a:rPr lang="en-US" sz="1800" dirty="0"/>
              <a:t>to Make Efficient Fail-stop-Signatures”, </a:t>
            </a:r>
            <a:r>
              <a:rPr lang="en-US" sz="1800" dirty="0" err="1"/>
              <a:t>Eugkne</a:t>
            </a:r>
            <a:r>
              <a:rPr lang="en-US" sz="1800" dirty="0"/>
              <a:t> van </a:t>
            </a:r>
            <a:r>
              <a:rPr lang="en-US" sz="1800" dirty="0" err="1" smtClean="0"/>
              <a:t>Heyst</a:t>
            </a:r>
            <a:r>
              <a:rPr lang="en-US" sz="1800" dirty="0"/>
              <a:t> and </a:t>
            </a:r>
            <a:r>
              <a:rPr lang="en-US" sz="1800" dirty="0" err="1"/>
              <a:t>Torben</a:t>
            </a:r>
            <a:r>
              <a:rPr lang="en-US" sz="1800" dirty="0"/>
              <a:t> </a:t>
            </a:r>
            <a:r>
              <a:rPr lang="en-US" sz="1800" dirty="0" err="1"/>
              <a:t>Pryds</a:t>
            </a:r>
            <a:r>
              <a:rPr lang="en-US" sz="1800" dirty="0"/>
              <a:t> </a:t>
            </a:r>
            <a:r>
              <a:rPr lang="en-US" sz="1800" dirty="0" smtClean="0"/>
              <a:t>Pedersen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“ID-Based </a:t>
            </a:r>
            <a:r>
              <a:rPr lang="en-US" sz="1800" dirty="0"/>
              <a:t>Blind Signature and Ring </a:t>
            </a:r>
            <a:r>
              <a:rPr lang="en-US" sz="1800" dirty="0" smtClean="0"/>
              <a:t>Signature from Pairings”, </a:t>
            </a:r>
            <a:r>
              <a:rPr lang="de-DE" sz="1800" dirty="0"/>
              <a:t>Fangguo Zhang and Kwangjo Kim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</a:t>
            </a:r>
            <a:r>
              <a:rPr lang="en-US" sz="1800" dirty="0" smtClean="0"/>
              <a:t>medium.com/asecuritysite-when-bob-met-alice/ring-signatures-and-anonymisation-c9640f08a193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https</a:t>
            </a:r>
            <a:r>
              <a:rPr lang="en-US" sz="1800" dirty="0"/>
              <a:t>://en.wikipedia.org/wiki/Ring_signature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https://en.wikipedia.org/wiki/Trapdoor_function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https://delbaraneh.com/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https</a:t>
            </a:r>
            <a:r>
              <a:rPr lang="en-US" sz="1800" dirty="0"/>
              <a:t>://www.iconfinder.com/UsersInsights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https://www.iconfinder.com/Chanut-is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https://www.iconfinder.com/iconsets/softwaredemo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0734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0458" y="984068"/>
            <a:ext cx="9905999" cy="1128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Warm Up!</a:t>
            </a:r>
          </a:p>
          <a:p>
            <a:pPr marL="0" indent="0" algn="ct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B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eautiful Signatures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" t="2450" r="3834" b="32055"/>
          <a:stretch/>
        </p:blipFill>
        <p:spPr>
          <a:xfrm>
            <a:off x="1412689" y="2322576"/>
            <a:ext cx="2688336" cy="18745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" t="2323" r="3730" b="32419"/>
          <a:stretch/>
        </p:blipFill>
        <p:spPr>
          <a:xfrm>
            <a:off x="4841689" y="2436875"/>
            <a:ext cx="2715768" cy="18836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" t="2264" r="3444" b="32368"/>
          <a:stretch/>
        </p:blipFill>
        <p:spPr>
          <a:xfrm>
            <a:off x="8499289" y="2427731"/>
            <a:ext cx="2734056" cy="18928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 t="3408" r="3409" b="33077"/>
          <a:stretch/>
        </p:blipFill>
        <p:spPr>
          <a:xfrm>
            <a:off x="2711136" y="4654295"/>
            <a:ext cx="2779777" cy="1874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" t="3098" r="2852" b="32767"/>
          <a:stretch/>
        </p:blipFill>
        <p:spPr>
          <a:xfrm>
            <a:off x="6632330" y="4626864"/>
            <a:ext cx="2798064" cy="18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023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0458" y="984068"/>
            <a:ext cx="9905999" cy="1128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Warm Up!</a:t>
            </a:r>
          </a:p>
          <a:p>
            <a:pPr marL="0" indent="0" algn="ct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B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eautiful Signatures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30" y="2962656"/>
            <a:ext cx="5381445" cy="22265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512" y="2414015"/>
            <a:ext cx="311002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05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584959"/>
            <a:ext cx="9905999" cy="5007429"/>
          </a:xfrm>
        </p:spPr>
        <p:txBody>
          <a:bodyPr>
            <a:normAutofit/>
          </a:bodyPr>
          <a:lstStyle/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Blind Signature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Fail-Stop Signature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Undeniable Signature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Ring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(RSA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ECC based)</a:t>
            </a:r>
            <a:endParaRPr lang="fa-I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045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1194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Types of Digital Signatures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86" y="1505338"/>
            <a:ext cx="6965303" cy="464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5561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Types of Digital Signatures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08" y="2575809"/>
            <a:ext cx="6055260" cy="1818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Blind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635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r>
              <a:rPr lang="en-US" sz="2000" dirty="0"/>
              <a:t>The content of what is being signed is not disclosed to the signer.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Steps:</a:t>
            </a:r>
          </a:p>
          <a:p>
            <a:pPr lvl="1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Blinding: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/>
              <a:t>The </a:t>
            </a:r>
            <a:r>
              <a:rPr lang="en-US" sz="1600" dirty="0" smtClean="0"/>
              <a:t>requester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blinds the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riginal message and sends it to the signer</a:t>
            </a:r>
          </a:p>
          <a:p>
            <a:pPr lvl="1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Signing: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/>
              <a:t>The signer signs the blinded message in a manner that is equivalent to signing the original message.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Unblinding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requester extracts the signed original message from the blinded message.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 Example:</a:t>
            </a:r>
          </a:p>
          <a:p>
            <a:pPr lvl="1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Blinding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/>
              <a:t>The requester places the message inside a carbon paper envelope.</a:t>
            </a:r>
            <a:endParaRPr lang="fa-IR" sz="1600" dirty="0" smtClean="0"/>
          </a:p>
          <a:p>
            <a:pPr lvl="1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Signing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/>
              <a:t>The signer signs the envelope in a way that the message would be signed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Unblinding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requester extracts the signed message from the envelope.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Types of Digital Signatures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Blind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5479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2150</Words>
  <Application>Microsoft Office PowerPoint</Application>
  <PresentationFormat>Widescreen</PresentationFormat>
  <Paragraphs>311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Andalus</vt:lpstr>
      <vt:lpstr>Arial</vt:lpstr>
      <vt:lpstr>Cambria Math</vt:lpstr>
      <vt:lpstr>Consolas</vt:lpstr>
      <vt:lpstr>Lucida Bright</vt:lpstr>
      <vt:lpstr>Trebuchet MS</vt:lpstr>
      <vt:lpstr>Tw Cen MT</vt:lpstr>
      <vt:lpstr>Wingdings</vt:lpstr>
      <vt:lpstr>Circuit</vt:lpstr>
      <vt:lpstr>Exploring  Cryptography Protocols</vt:lpstr>
      <vt:lpstr>PowerPoint Presentation</vt:lpstr>
      <vt:lpstr>Agenda</vt:lpstr>
      <vt:lpstr>Types of Digital Signatures</vt:lpstr>
      <vt:lpstr>Types of Digital Signatures</vt:lpstr>
      <vt:lpstr>Types of Digital Signatures</vt:lpstr>
      <vt:lpstr>Types of Digital Signatures</vt:lpstr>
      <vt:lpstr>Types of Digital Signatures</vt:lpstr>
      <vt:lpstr>PowerPoint Presentation</vt:lpstr>
      <vt:lpstr>PowerPoint Presentation</vt:lpstr>
      <vt:lpstr>PowerPoint Presentation</vt:lpstr>
      <vt:lpstr>Types of Digital Signatures</vt:lpstr>
      <vt:lpstr>PowerPoint Presentation</vt:lpstr>
      <vt:lpstr>PowerPoint Presentation</vt:lpstr>
      <vt:lpstr>Types of Digital Signatures</vt:lpstr>
      <vt:lpstr>Types of Digital Signatures</vt:lpstr>
      <vt:lpstr>PowerPoint Presentation</vt:lpstr>
      <vt:lpstr>Types of Digital Signatures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2023-06-27T01:46:25Z</dcterms:created>
  <dcterms:modified xsi:type="dcterms:W3CDTF">2024-01-28T19:22:08Z</dcterms:modified>
</cp:coreProperties>
</file>