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3" r:id="rId1"/>
  </p:sldMasterIdLst>
  <p:sldIdLst>
    <p:sldId id="256" r:id="rId2"/>
    <p:sldId id="333" r:id="rId3"/>
    <p:sldId id="257" r:id="rId4"/>
    <p:sldId id="299" r:id="rId5"/>
    <p:sldId id="411" r:id="rId6"/>
    <p:sldId id="301" r:id="rId7"/>
    <p:sldId id="391" r:id="rId8"/>
    <p:sldId id="392" r:id="rId9"/>
    <p:sldId id="393" r:id="rId10"/>
    <p:sldId id="398" r:id="rId11"/>
    <p:sldId id="395" r:id="rId12"/>
    <p:sldId id="394" r:id="rId13"/>
    <p:sldId id="396" r:id="rId14"/>
    <p:sldId id="397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8" r:id="rId24"/>
    <p:sldId id="407" r:id="rId25"/>
    <p:sldId id="409" r:id="rId26"/>
    <p:sldId id="410" r:id="rId27"/>
    <p:sldId id="412" r:id="rId28"/>
    <p:sldId id="26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06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32" autoAdjust="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D19FB2-3AAB-4D03-B13A-2960828C78E3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2073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80547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27409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6084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1771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6677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1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865" y="6253798"/>
            <a:ext cx="604202" cy="60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88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19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3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4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63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wmf"/><Relationship Id="rId7" Type="http://schemas.openxmlformats.org/officeDocument/2006/relationships/image" Target="../media/image15.e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image" Target="../media/image200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br>
              <a:rPr lang="en-US" dirty="0"/>
            </a:br>
            <a:r>
              <a:rPr lang="en-US" dirty="0"/>
              <a:t>Cryptography Protocols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Limited Emphasis on Mathematics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275478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13" b="23175"/>
          <a:stretch/>
        </p:blipFill>
        <p:spPr>
          <a:xfrm>
            <a:off x="2423160" y="2468671"/>
            <a:ext cx="7789487" cy="31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46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For simplicity, assume that Alice has </a:t>
            </a:r>
            <a:r>
              <a:rPr lang="en-US" altLang="en-US" sz="2200" dirty="0">
                <a:solidFill>
                  <a:srgbClr val="0070C0"/>
                </a:solidFill>
              </a:rPr>
              <a:t>x</a:t>
            </a:r>
            <a:r>
              <a:rPr lang="en-US" altLang="en-US" sz="2200" dirty="0"/>
              <a:t>, Bob has </a:t>
            </a:r>
            <a:r>
              <a:rPr lang="en-US" altLang="en-US" sz="2200" dirty="0">
                <a:solidFill>
                  <a:srgbClr val="0070C0"/>
                </a:solidFill>
              </a:rPr>
              <a:t>y</a:t>
            </a:r>
            <a:r>
              <a:rPr lang="en-US" altLang="en-US" sz="2200" dirty="0"/>
              <a:t>, Alice learns </a:t>
            </a:r>
            <a:r>
              <a:rPr lang="en-US" altLang="en-US" sz="2200" dirty="0">
                <a:solidFill>
                  <a:srgbClr val="0070C0"/>
                </a:solidFill>
              </a:rPr>
              <a:t>f(</a:t>
            </a:r>
            <a:r>
              <a:rPr lang="en-US" altLang="en-US" sz="2200" dirty="0" err="1">
                <a:solidFill>
                  <a:srgbClr val="0070C0"/>
                </a:solidFill>
              </a:rPr>
              <a:t>x,y</a:t>
            </a:r>
            <a:r>
              <a:rPr lang="en-US" altLang="en-US" sz="2200" dirty="0">
                <a:solidFill>
                  <a:srgbClr val="0070C0"/>
                </a:solidFill>
              </a:rPr>
              <a:t>)</a:t>
            </a:r>
            <a:r>
              <a:rPr lang="en-US" altLang="en-US" sz="2200" dirty="0"/>
              <a:t>, and Bob learns nothing</a:t>
            </a:r>
          </a:p>
          <a:p>
            <a:pPr lvl="1"/>
            <a:r>
              <a:rPr lang="en-US" altLang="en-US" dirty="0"/>
              <a:t>represent </a:t>
            </a:r>
            <a:r>
              <a:rPr lang="en-US" altLang="en-US" dirty="0">
                <a:solidFill>
                  <a:srgbClr val="0070C0"/>
                </a:solidFill>
              </a:rPr>
              <a:t>f(</a:t>
            </a:r>
            <a:r>
              <a:rPr lang="en-US" altLang="en-US" dirty="0" err="1">
                <a:solidFill>
                  <a:srgbClr val="0070C0"/>
                </a:solidFill>
              </a:rPr>
              <a:t>x,y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 using a </a:t>
            </a:r>
            <a:r>
              <a:rPr lang="en-US" altLang="en-US" dirty="0" err="1"/>
              <a:t>boolean</a:t>
            </a:r>
            <a:r>
              <a:rPr lang="en-US" altLang="en-US" dirty="0"/>
              <a:t> circuit</a:t>
            </a:r>
          </a:p>
          <a:p>
            <a:pPr lvl="1"/>
            <a:r>
              <a:rPr lang="en-US" altLang="en-US" dirty="0"/>
              <a:t>Alice </a:t>
            </a:r>
            <a:r>
              <a:rPr lang="en-US" altLang="en-US" dirty="0">
                <a:solidFill>
                  <a:srgbClr val="FF0000"/>
                </a:solidFill>
              </a:rPr>
              <a:t>encrypts the circuit </a:t>
            </a:r>
            <a:r>
              <a:rPr lang="en-US" altLang="en-US" dirty="0"/>
              <a:t>and sends it to Bob</a:t>
            </a:r>
          </a:p>
          <a:p>
            <a:pPr lvl="2"/>
            <a:r>
              <a:rPr lang="en-US" altLang="en-US" dirty="0"/>
              <a:t>in the circuit each wire is associated with two random values</a:t>
            </a:r>
          </a:p>
          <a:p>
            <a:pPr lvl="1"/>
            <a:r>
              <a:rPr lang="en-US" altLang="en-US" dirty="0"/>
              <a:t>Alice sends the values corresponding to her input bits</a:t>
            </a:r>
          </a:p>
          <a:p>
            <a:pPr lvl="1"/>
            <a:r>
              <a:rPr lang="en-US" altLang="en-US" dirty="0"/>
              <a:t>Bob uses OT to obtain values for his bits</a:t>
            </a:r>
          </a:p>
          <a:p>
            <a:pPr lvl="1"/>
            <a:r>
              <a:rPr lang="en-US" altLang="en-US" dirty="0"/>
              <a:t>Bob evaluates the circuits and </a:t>
            </a:r>
            <a:r>
              <a:rPr lang="en-US" altLang="en-US" dirty="0" smtClean="0"/>
              <a:t>sends </a:t>
            </a:r>
            <a:r>
              <a:rPr lang="en-US" altLang="en-US" dirty="0"/>
              <a:t>the result to Alice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Yao’s Garbled Circuit for 2-party SFE</a:t>
            </a:r>
          </a:p>
        </p:txBody>
      </p:sp>
    </p:spTree>
    <p:extLst>
      <p:ext uri="{BB962C8B-B14F-4D97-AF65-F5344CB8AC3E}">
        <p14:creationId xmlns:p14="http://schemas.microsoft.com/office/powerpoint/2010/main" val="12472010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171254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Alice holds a bit </a:t>
            </a:r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baseline="-25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and Bob holds a bit </a:t>
            </a:r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baseline="-25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dirty="0" smtClean="0"/>
              <a:t>. They </a:t>
            </a:r>
            <a:r>
              <a:rPr lang="en-US" altLang="en-US" sz="2000" dirty="0"/>
              <a:t>want to jointly compute the AND of their private bits </a:t>
            </a:r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baseline="-25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20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∧ </a:t>
            </a:r>
            <a:r>
              <a:rPr lang="en-US" altLang="en-US" sz="2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baseline="-250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2000" dirty="0" smtClean="0"/>
              <a:t>.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How </a:t>
            </a:r>
            <a:r>
              <a:rPr lang="en-US" altLang="en-US" sz="2000" dirty="0"/>
              <a:t>can they do this privately?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Yao’s Garbled Circuit for 2-party SFE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62" y="3794760"/>
            <a:ext cx="41910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26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698172"/>
                <a:ext cx="7185718" cy="50135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800" dirty="0" smtClean="0"/>
                  <a:t>Alice replaced 0 and </a:t>
                </a:r>
                <a:r>
                  <a:rPr lang="en-US" sz="1800" dirty="0"/>
                  <a:t>1 with randomly generated strings called </a:t>
                </a:r>
                <a:r>
                  <a:rPr lang="en-US" sz="1800" i="1" dirty="0" smtClean="0"/>
                  <a:t>labels</a:t>
                </a:r>
                <a:r>
                  <a:rPr lang="en-US" altLang="en-US" sz="1800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1800" dirty="0" smtClean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en-US" sz="1800" dirty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1800" dirty="0">
                    <a:solidFill>
                      <a:srgbClr val="0070C0"/>
                    </a:solidFill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en-US" sz="1800" dirty="0"/>
                  <a:t> </a:t>
                </a:r>
                <a:endParaRPr lang="en-US" alt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sz="1800" dirty="0"/>
                  <a:t>Then, Alice generates 4 </a:t>
                </a:r>
                <a:r>
                  <a:rPr lang="en-US" altLang="en-US" sz="1800" dirty="0" err="1"/>
                  <a:t>ciphertexts</a:t>
                </a:r>
                <a:r>
                  <a:rPr lang="en-US" altLang="en-US" sz="1800" dirty="0"/>
                  <a:t> according to the truth table of the AND gate.</a:t>
                </a:r>
                <a:endParaRPr lang="en-US" altLang="en-US" sz="18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sz="1800" dirty="0" smtClean="0"/>
                  <a:t>Alice </a:t>
                </a:r>
                <a:r>
                  <a:rPr lang="en-US" altLang="en-US" sz="1800" dirty="0"/>
                  <a:t>sends over the 4 </a:t>
                </a:r>
                <a:r>
                  <a:rPr lang="en-US" altLang="en-US" sz="1800" dirty="0" err="1"/>
                  <a:t>ciphertexts</a:t>
                </a:r>
                <a:r>
                  <a:rPr lang="en-US" altLang="en-US" sz="1800" dirty="0"/>
                  <a:t>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01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in permuted order to Bob</a:t>
                </a:r>
                <a:r>
                  <a:rPr lang="en-US" altLang="en-US" sz="1800" dirty="0" smtClean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sz="1800" dirty="0"/>
                  <a:t>Alice also sends the corresponding key for its own input </a:t>
                </a:r>
                <a:r>
                  <a:rPr lang="en-US" altLang="en-US" sz="1800" dirty="0" smtClean="0"/>
                  <a:t>bit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en-US" sz="1800" dirty="0" smtClean="0"/>
                  <a:t> to Bob.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en-US" sz="1800" dirty="0"/>
                  <a:t>Alice and Bob proceeds in an oblivious transfer protocol where Alice plays the sender </a:t>
                </a:r>
                <a:r>
                  <a:rPr lang="en-US" altLang="en-US" sz="1800" dirty="0" smtClean="0"/>
                  <a:t>and Bob </a:t>
                </a:r>
                <a:r>
                  <a:rPr lang="en-US" altLang="en-US" sz="1800" dirty="0"/>
                  <a:t>plays the receiver</a:t>
                </a:r>
                <a:r>
                  <a:rPr lang="en-US" altLang="en-US" sz="1800" dirty="0" smtClean="0"/>
                  <a:t>.</a:t>
                </a:r>
              </a:p>
              <a:p>
                <a:pPr lvl="1"/>
                <a:r>
                  <a:rPr lang="en-US" altLang="en-US" sz="1600" dirty="0"/>
                  <a:t>Alice’s input</a:t>
                </a:r>
                <a:r>
                  <a:rPr lang="en-US" altLang="en-US" sz="1600" dirty="0" smtClean="0"/>
                  <a:t>: </a:t>
                </a:r>
                <a:r>
                  <a:rPr lang="en-US" alt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altLang="en-US" sz="16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en-US" sz="16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pPr lvl="1"/>
                <a:r>
                  <a:rPr lang="en-US" altLang="en-US" sz="1600" dirty="0" smtClean="0"/>
                  <a:t>Bob’s </a:t>
                </a:r>
                <a:r>
                  <a:rPr lang="en-US" altLang="en-US" sz="1600" dirty="0"/>
                  <a:t>input</a:t>
                </a:r>
                <a:r>
                  <a:rPr lang="en-US" altLang="en-US" sz="1600" dirty="0" smtClean="0"/>
                  <a:t>: </a:t>
                </a:r>
                <a:r>
                  <a:rPr lang="en-US" altLang="en-US" sz="18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altLang="en-US" sz="1800" baseline="-25000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endParaRPr lang="en-US" altLang="en-US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698172"/>
                <a:ext cx="7185718" cy="5013524"/>
              </a:xfrm>
              <a:blipFill>
                <a:blip r:embed="rId2"/>
                <a:stretch>
                  <a:fillRect l="-2545" t="-3893" r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Yao’s Garbled Circuit for 2-party SFE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1757"/>
              </p:ext>
            </p:extLst>
          </p:nvPr>
        </p:nvGraphicFramePr>
        <p:xfrm>
          <a:off x="9245486" y="1321862"/>
          <a:ext cx="1923852" cy="15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284">
                  <a:extLst>
                    <a:ext uri="{9D8B030D-6E8A-4147-A177-3AD203B41FA5}">
                      <a16:colId xmlns:a16="http://schemas.microsoft.com/office/drawing/2014/main" val="1448173730"/>
                    </a:ext>
                  </a:extLst>
                </a:gridCol>
                <a:gridCol w="641284">
                  <a:extLst>
                    <a:ext uri="{9D8B030D-6E8A-4147-A177-3AD203B41FA5}">
                      <a16:colId xmlns:a16="http://schemas.microsoft.com/office/drawing/2014/main" val="3073898734"/>
                    </a:ext>
                  </a:extLst>
                </a:gridCol>
                <a:gridCol w="641284">
                  <a:extLst>
                    <a:ext uri="{9D8B030D-6E8A-4147-A177-3AD203B41FA5}">
                      <a16:colId xmlns:a16="http://schemas.microsoft.com/office/drawing/2014/main" val="2774221109"/>
                    </a:ext>
                  </a:extLst>
                </a:gridCol>
              </a:tblGrid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24335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83571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17656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75426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96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703911"/>
                  </p:ext>
                </p:extLst>
              </p:nvPr>
            </p:nvGraphicFramePr>
            <p:xfrm>
              <a:off x="8668512" y="3189415"/>
              <a:ext cx="3136392" cy="1940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">
                      <a:extLst>
                        <a:ext uri="{9D8B030D-6E8A-4147-A177-3AD203B41FA5}">
                          <a16:colId xmlns:a16="http://schemas.microsoft.com/office/drawing/2014/main" val="1448173730"/>
                        </a:ext>
                      </a:extLst>
                    </a:gridCol>
                    <a:gridCol w="693420">
                      <a:extLst>
                        <a:ext uri="{9D8B030D-6E8A-4147-A177-3AD203B41FA5}">
                          <a16:colId xmlns:a16="http://schemas.microsoft.com/office/drawing/2014/main" val="3073898734"/>
                        </a:ext>
                      </a:extLst>
                    </a:gridCol>
                    <a:gridCol w="1749552">
                      <a:extLst>
                        <a:ext uri="{9D8B030D-6E8A-4147-A177-3AD203B41FA5}">
                          <a16:colId xmlns:a16="http://schemas.microsoft.com/office/drawing/2014/main" val="2774221109"/>
                        </a:ext>
                      </a:extLst>
                    </a:gridCol>
                  </a:tblGrid>
                  <a:tr h="385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724335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083571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17656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775426"/>
                      </a:ext>
                    </a:extLst>
                  </a:tr>
                  <a:tr h="387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703911"/>
                  </p:ext>
                </p:extLst>
              </p:nvPr>
            </p:nvGraphicFramePr>
            <p:xfrm>
              <a:off x="8668512" y="3189415"/>
              <a:ext cx="3136392" cy="1940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">
                      <a:extLst>
                        <a:ext uri="{9D8B030D-6E8A-4147-A177-3AD203B41FA5}">
                          <a16:colId xmlns:a16="http://schemas.microsoft.com/office/drawing/2014/main" val="1448173730"/>
                        </a:ext>
                      </a:extLst>
                    </a:gridCol>
                    <a:gridCol w="693420">
                      <a:extLst>
                        <a:ext uri="{9D8B030D-6E8A-4147-A177-3AD203B41FA5}">
                          <a16:colId xmlns:a16="http://schemas.microsoft.com/office/drawing/2014/main" val="3073898734"/>
                        </a:ext>
                      </a:extLst>
                    </a:gridCol>
                    <a:gridCol w="1749552">
                      <a:extLst>
                        <a:ext uri="{9D8B030D-6E8A-4147-A177-3AD203B41FA5}">
                          <a16:colId xmlns:a16="http://schemas.microsoft.com/office/drawing/2014/main" val="2774221109"/>
                        </a:ext>
                      </a:extLst>
                    </a:gridCol>
                  </a:tblGrid>
                  <a:tr h="385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724335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101563" r="-35526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101563" r="-25526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101563" r="-1394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083571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201563" r="-35526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201563" r="-25526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201563" r="-139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17656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301563" r="-35526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301563" r="-25526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301563" r="-139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75426"/>
                      </a:ext>
                    </a:extLst>
                  </a:tr>
                  <a:tr h="3870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401563" r="-35526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401563" r="-25526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401563" r="-139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8960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3203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698172"/>
                <a:ext cx="7185718" cy="5013524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 startAt="6"/>
                </a:pPr>
                <a:r>
                  <a:rPr lang="en-US" sz="1800" dirty="0" smtClean="0"/>
                  <a:t>At the end of the OT protocol, Bob receives</a:t>
                </a:r>
                <a:r>
                  <a:rPr lang="en-US" altLang="en-US" sz="1800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endParaRPr lang="en-US" altLang="en-US" sz="1800" baseline="-25000" dirty="0" smtClean="0"/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en-US" altLang="en-US" sz="1800" dirty="0"/>
                  <a:t>Now Bob has 4 </a:t>
                </a:r>
                <a:r>
                  <a:rPr lang="en-US" altLang="en-US" sz="1800" dirty="0" err="1"/>
                  <a:t>ciphertexts</a:t>
                </a:r>
                <a:r>
                  <a:rPr lang="en-US" altLang="en-US" sz="1800" dirty="0"/>
                  <a:t>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00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01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 </a:t>
                </a:r>
                <a:r>
                  <a:rPr lang="en-US" altLang="en-US" sz="2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</a:t>
                </a:r>
                <a:r>
                  <a:rPr lang="en-US" altLang="en-US" sz="2000" baseline="-25000" dirty="0" smtClean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en-US" altLang="en-US" sz="1800" dirty="0" smtClean="0"/>
                  <a:t> </a:t>
                </a:r>
                <a:r>
                  <a:rPr lang="en-US" altLang="en-US" sz="1800" dirty="0"/>
                  <a:t>(in permuted order) and a pair of </a:t>
                </a:r>
                <a:r>
                  <a:rPr lang="en-US" altLang="en-US" sz="1800" dirty="0" smtClean="0"/>
                  <a:t>keys </a:t>
                </a:r>
                <a:r>
                  <a:rPr lang="en-US" altLang="en-US" sz="1800" dirty="0" smtClean="0">
                    <a:solidFill>
                      <a:srgbClr val="0070C0"/>
                    </a:solidFill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en-US" altLang="en-US" sz="1800" dirty="0">
                    <a:solidFill>
                      <a:srgbClr val="0070C0"/>
                    </a:solidFill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en-US" sz="1800" i="1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bSup>
                  </m:oMath>
                </a14:m>
                <a:r>
                  <a:rPr lang="en-US" altLang="en-US" sz="1800" dirty="0" smtClean="0">
                    <a:solidFill>
                      <a:srgbClr val="0070C0"/>
                    </a:solidFill>
                  </a:rPr>
                  <a:t>)</a:t>
                </a:r>
                <a:r>
                  <a:rPr lang="en-US" altLang="en-US" sz="1800" dirty="0" smtClean="0"/>
                  <a:t>. Bob </a:t>
                </a:r>
                <a:r>
                  <a:rPr lang="en-US" altLang="en-US" sz="1800" dirty="0"/>
                  <a:t>tries to decrypt each </a:t>
                </a:r>
                <a:r>
                  <a:rPr lang="en-US" altLang="en-US" sz="1800" dirty="0" err="1"/>
                  <a:t>ciphertext</a:t>
                </a:r>
                <a:r>
                  <a:rPr lang="en-US" altLang="en-US" sz="1800" dirty="0"/>
                  <a:t>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altLang="en-US" sz="180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𝑏𝐵</m:t>
                        </m:r>
                      </m:sup>
                    </m:sSubSup>
                    <m:r>
                      <a:rPr lang="en-US" alt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sSubSup>
                      <m:sSubSupPr>
                        <m:ctrlPr>
                          <a:rPr lang="en-US" altLang="en-US" sz="180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 baseline="-25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800" b="0" i="1" baseline="-2500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𝑏𝐴</m:t>
                        </m:r>
                      </m:sup>
                    </m:sSubSup>
                    <m:r>
                      <a:rPr lang="en-US" alt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1800" dirty="0"/>
                  <a:t>. Then, 3 out of the 4 </a:t>
                </a:r>
                <a:r>
                  <a:rPr lang="en-US" altLang="en-US" sz="1800" dirty="0" err="1"/>
                  <a:t>ciphertexts</a:t>
                </a:r>
                <a:r>
                  <a:rPr lang="en-US" altLang="en-US" sz="1800" dirty="0"/>
                  <a:t> </a:t>
                </a:r>
                <a:r>
                  <a:rPr lang="en-US" altLang="en-US" sz="1800" dirty="0" smtClean="0"/>
                  <a:t>should decrypt </a:t>
                </a:r>
                <a:r>
                  <a:rPr lang="en-US" altLang="en-US" sz="1800" dirty="0"/>
                  <a:t>to some random garbage. 1 </a:t>
                </a:r>
                <a:r>
                  <a:rPr lang="en-US" altLang="en-US" sz="1800" dirty="0" err="1"/>
                  <a:t>ciphertext</a:t>
                </a:r>
                <a:r>
                  <a:rPr lang="en-US" altLang="en-US" sz="1800" dirty="0"/>
                  <a:t> should decrypt to either 0 or 1</a:t>
                </a:r>
                <a:r>
                  <a:rPr lang="en-US" altLang="en-US" sz="1800" dirty="0" smtClean="0"/>
                  <a:t>.</a:t>
                </a:r>
              </a:p>
              <a:p>
                <a:pPr marL="342900" indent="-342900">
                  <a:buFont typeface="+mj-lt"/>
                  <a:buAutoNum type="arabicPeriod" startAt="6"/>
                </a:pPr>
                <a:r>
                  <a:rPr lang="en-US" sz="1800" dirty="0"/>
                  <a:t>Either Alice can share her information to Bob or Bob can reveal the output to Alice such that one or both of them learn the output. </a:t>
                </a:r>
                <a:endParaRPr lang="en-US" altLang="en-US" sz="1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698172"/>
                <a:ext cx="7185718" cy="5013524"/>
              </a:xfrm>
              <a:blipFill>
                <a:blip r:embed="rId2"/>
                <a:stretch>
                  <a:fillRect l="-2545" t="-3528" r="-2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Yao’s Garbled Circuit for 2-party SFE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31757"/>
              </p:ext>
            </p:extLst>
          </p:nvPr>
        </p:nvGraphicFramePr>
        <p:xfrm>
          <a:off x="9245486" y="1321862"/>
          <a:ext cx="1923852" cy="152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284">
                  <a:extLst>
                    <a:ext uri="{9D8B030D-6E8A-4147-A177-3AD203B41FA5}">
                      <a16:colId xmlns:a16="http://schemas.microsoft.com/office/drawing/2014/main" val="1448173730"/>
                    </a:ext>
                  </a:extLst>
                </a:gridCol>
                <a:gridCol w="641284">
                  <a:extLst>
                    <a:ext uri="{9D8B030D-6E8A-4147-A177-3AD203B41FA5}">
                      <a16:colId xmlns:a16="http://schemas.microsoft.com/office/drawing/2014/main" val="3073898734"/>
                    </a:ext>
                  </a:extLst>
                </a:gridCol>
                <a:gridCol w="641284">
                  <a:extLst>
                    <a:ext uri="{9D8B030D-6E8A-4147-A177-3AD203B41FA5}">
                      <a16:colId xmlns:a16="http://schemas.microsoft.com/office/drawing/2014/main" val="2774221109"/>
                    </a:ext>
                  </a:extLst>
                </a:gridCol>
              </a:tblGrid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24335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083571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817656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75426"/>
                  </a:ext>
                </a:extLst>
              </a:tr>
              <a:tr h="30595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8960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703911"/>
                  </p:ext>
                </p:extLst>
              </p:nvPr>
            </p:nvGraphicFramePr>
            <p:xfrm>
              <a:off x="8668512" y="3189415"/>
              <a:ext cx="3136392" cy="1940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">
                      <a:extLst>
                        <a:ext uri="{9D8B030D-6E8A-4147-A177-3AD203B41FA5}">
                          <a16:colId xmlns:a16="http://schemas.microsoft.com/office/drawing/2014/main" val="1448173730"/>
                        </a:ext>
                      </a:extLst>
                    </a:gridCol>
                    <a:gridCol w="693420">
                      <a:extLst>
                        <a:ext uri="{9D8B030D-6E8A-4147-A177-3AD203B41FA5}">
                          <a16:colId xmlns:a16="http://schemas.microsoft.com/office/drawing/2014/main" val="3073898734"/>
                        </a:ext>
                      </a:extLst>
                    </a:gridCol>
                    <a:gridCol w="1749552">
                      <a:extLst>
                        <a:ext uri="{9D8B030D-6E8A-4147-A177-3AD203B41FA5}">
                          <a16:colId xmlns:a16="http://schemas.microsoft.com/office/drawing/2014/main" val="2774221109"/>
                        </a:ext>
                      </a:extLst>
                    </a:gridCol>
                  </a:tblGrid>
                  <a:tr h="385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724335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083571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01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2817656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(0))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9775426"/>
                      </a:ext>
                    </a:extLst>
                  </a:tr>
                  <a:tr h="387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altLang="en-US" sz="1600" b="0" i="1" baseline="-2500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en-US" sz="16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Sup>
                                  <m:sSubSupPr>
                                    <m:ctrlPr>
                                      <a:rPr lang="en-US" altLang="en-US" sz="1600" i="1" baseline="-25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en-US" sz="1600" i="1" baseline="-2500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en-US" sz="1600" b="0" i="1" baseline="-250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en-US" sz="1600" b="0" i="1" smtClean="0">
                                    <a:latin typeface="Cambria Math" panose="02040503050406030204" pitchFamily="18" charset="0"/>
                                  </a:rPr>
                                  <m:t>(1))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8960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703911"/>
                  </p:ext>
                </p:extLst>
              </p:nvPr>
            </p:nvGraphicFramePr>
            <p:xfrm>
              <a:off x="8668512" y="3189415"/>
              <a:ext cx="3136392" cy="19403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3420">
                      <a:extLst>
                        <a:ext uri="{9D8B030D-6E8A-4147-A177-3AD203B41FA5}">
                          <a16:colId xmlns:a16="http://schemas.microsoft.com/office/drawing/2014/main" val="1448173730"/>
                        </a:ext>
                      </a:extLst>
                    </a:gridCol>
                    <a:gridCol w="693420">
                      <a:extLst>
                        <a:ext uri="{9D8B030D-6E8A-4147-A177-3AD203B41FA5}">
                          <a16:colId xmlns:a16="http://schemas.microsoft.com/office/drawing/2014/main" val="3073898734"/>
                        </a:ext>
                      </a:extLst>
                    </a:gridCol>
                    <a:gridCol w="1749552">
                      <a:extLst>
                        <a:ext uri="{9D8B030D-6E8A-4147-A177-3AD203B41FA5}">
                          <a16:colId xmlns:a16="http://schemas.microsoft.com/office/drawing/2014/main" val="2774221109"/>
                        </a:ext>
                      </a:extLst>
                    </a:gridCol>
                  </a:tblGrid>
                  <a:tr h="3853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smtClean="0">
                              <a:solidFill>
                                <a:schemeClr val="tx1"/>
                              </a:solidFill>
                            </a:rPr>
                            <a:t>B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smtClean="0">
                              <a:solidFill>
                                <a:schemeClr val="tx1"/>
                              </a:solidFill>
                            </a:rPr>
                            <a:t>AND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3724335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101563" r="-35526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101563" r="-255263" b="-3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101563" r="-1394" b="-3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5083571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201563" r="-35526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201563" r="-255263" b="-2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201563" r="-1394" b="-2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2817656"/>
                      </a:ext>
                    </a:extLst>
                  </a:tr>
                  <a:tr h="3893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301563" r="-35526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301563" r="-255263" b="-10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301563" r="-1394" b="-10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775426"/>
                      </a:ext>
                    </a:extLst>
                  </a:tr>
                  <a:tr h="3870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754" t="-401563" r="-35526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754" t="-401563" r="-255263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39" t="-401563" r="-1394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489604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197" y="4725358"/>
            <a:ext cx="3016758" cy="20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27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(k = n/2)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854" y="2074654"/>
            <a:ext cx="1296981" cy="12969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031" y="2072886"/>
            <a:ext cx="1296981" cy="1296981"/>
          </a:xfrm>
          <a:prstGeom prst="rect">
            <a:avLst/>
          </a:prstGeom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1745835" y="2659058"/>
            <a:ext cx="998019" cy="658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endParaRPr lang="en-US" sz="1800" b="1" baseline="-25000" dirty="0">
              <a:effectLst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9972982" y="2543404"/>
            <a:ext cx="1822778" cy="586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endParaRPr lang="en-US" sz="2000" b="1" baseline="-25000" dirty="0">
              <a:effectLst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17520" y="3863541"/>
            <a:ext cx="6611112" cy="121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Assume 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| = |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|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can we find the median of 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∪</a:t>
            </a:r>
            <a:r>
              <a:rPr lang="en-US" sz="16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r>
              <a:rPr lang="en-US" sz="1800" b="1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S</a:t>
            </a:r>
            <a:r>
              <a:rPr lang="en-US" sz="1800" b="1" baseline="-25000" dirty="0" smtClean="0">
                <a:effectLst/>
                <a:latin typeface="Consolas" panose="020B0609020204030204" pitchFamily="49" charset="0"/>
                <a:ea typeface="Cambria Math" panose="02040503050406030204" pitchFamily="18" charset="0"/>
              </a:rPr>
              <a:t>B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Tx/>
              <a:buNone/>
              <a:defRPr/>
            </a:pP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4016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(k = n/2)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79508" y="173933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R</a:t>
            </a:r>
            <a:r>
              <a:rPr lang="en-US" altLang="en-US" sz="1800" baseline="-25000">
                <a:latin typeface="+mj-lt"/>
              </a:rPr>
              <a:t>A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50508" y="173933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L</a:t>
            </a:r>
            <a:r>
              <a:rPr lang="en-US" altLang="en-US" sz="1800" baseline="-25000">
                <a:latin typeface="+mj-lt"/>
              </a:rPr>
              <a:t>A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353596" y="1739330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S</a:t>
            </a:r>
            <a:r>
              <a:rPr lang="en-US" altLang="en-US" sz="1800" baseline="-25000">
                <a:latin typeface="+mj-lt"/>
              </a:rPr>
              <a:t>A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364708" y="3339530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S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69908" y="173933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479508" y="333953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R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50508" y="3339530"/>
            <a:ext cx="2819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L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869908" y="3339530"/>
            <a:ext cx="609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4117308" y="1663130"/>
            <a:ext cx="4191000" cy="2286000"/>
            <a:chOff x="1536" y="1171"/>
            <a:chExt cx="2640" cy="1440"/>
          </a:xfrm>
        </p:grpSpPr>
        <p:sp>
          <p:nvSpPr>
            <p:cNvPr id="22" name="AutoShape 14"/>
            <p:cNvSpPr>
              <a:spLocks noChangeArrowheads="1"/>
            </p:cNvSpPr>
            <p:nvPr/>
          </p:nvSpPr>
          <p:spPr bwMode="auto">
            <a:xfrm>
              <a:off x="1536" y="1171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+mj-lt"/>
              </a:endParaRPr>
            </a:p>
          </p:txBody>
        </p:sp>
        <p:sp>
          <p:nvSpPr>
            <p:cNvPr id="23" name="AutoShape 15"/>
            <p:cNvSpPr>
              <a:spLocks noChangeArrowheads="1"/>
            </p:cNvSpPr>
            <p:nvPr/>
          </p:nvSpPr>
          <p:spPr bwMode="auto">
            <a:xfrm>
              <a:off x="3744" y="2179"/>
              <a:ext cx="43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50 w 21600"/>
                <a:gd name="T25" fmla="*/ 3150 h 21600"/>
                <a:gd name="T26" fmla="*/ 18450 w 21600"/>
                <a:gd name="T27" fmla="*/ 1845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noFill/>
            <a:ln w="317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latin typeface="+mj-lt"/>
              </a:endParaRPr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2593308" y="4057080"/>
            <a:ext cx="7391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L</a:t>
            </a:r>
            <a:r>
              <a:rPr lang="en-US" altLang="en-US" sz="1800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800" dirty="0">
                <a:latin typeface="+mj-lt"/>
              </a:rPr>
              <a:t> lies below the median,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</a:rPr>
              <a:t>R</a:t>
            </a:r>
            <a:r>
              <a:rPr lang="en-US" altLang="en-US" sz="1800" baseline="-25000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800" dirty="0">
                <a:latin typeface="+mj-lt"/>
              </a:rPr>
              <a:t> lies above the median.</a:t>
            </a:r>
          </a:p>
          <a:p>
            <a:pPr algn="ctr"/>
            <a:endParaRPr lang="en-US" altLang="en-US" sz="1800" dirty="0">
              <a:latin typeface="+mj-lt"/>
            </a:endParaRPr>
          </a:p>
          <a:p>
            <a:pPr algn="ctr"/>
            <a:r>
              <a:rPr lang="en-US" altLang="en-US" sz="1800" dirty="0">
                <a:latin typeface="+mj-lt"/>
              </a:rPr>
              <a:t>New median is same as original median.</a:t>
            </a: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auto">
          <a:xfrm>
            <a:off x="6210242" y="5035274"/>
            <a:ext cx="3048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372168" y="5512817"/>
            <a:ext cx="454964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+mj-lt"/>
              </a:rPr>
              <a:t>Recursion </a:t>
            </a:r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 Need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log n</a:t>
            </a:r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 rounds </a:t>
            </a:r>
          </a:p>
          <a:p>
            <a:pPr algn="ctr"/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(assume each set contains </a:t>
            </a:r>
            <a:r>
              <a:rPr lang="en-US" altLang="en-US" sz="18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n=2</a:t>
            </a:r>
            <a:r>
              <a:rPr lang="en-US" altLang="en-US" sz="1800" baseline="300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1800" dirty="0">
                <a:latin typeface="+mj-lt"/>
                <a:sym typeface="Wingdings" panose="05000000000000000000" pitchFamily="2" charset="2"/>
              </a:rPr>
              <a:t> items) 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412708" y="2577530"/>
            <a:ext cx="1524000" cy="533400"/>
          </a:xfrm>
          <a:prstGeom prst="ellips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b="1" dirty="0" smtClean="0">
                <a:solidFill>
                  <a:srgbClr val="0070C0"/>
                </a:solidFill>
                <a:latin typeface="+mj-lt"/>
              </a:rPr>
              <a:t>m</a:t>
            </a:r>
            <a:r>
              <a:rPr lang="en-US" altLang="en-US" sz="1800" b="1" baseline="-25000" dirty="0" smtClean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en-US" sz="1800" b="1" dirty="0" smtClean="0">
                <a:solidFill>
                  <a:srgbClr val="0070C0"/>
                </a:solidFill>
                <a:latin typeface="+mj-lt"/>
              </a:rPr>
              <a:t> &lt; </a:t>
            </a:r>
            <a:r>
              <a:rPr lang="en-US" altLang="en-US" sz="1800" b="1" dirty="0" err="1" smtClean="0">
                <a:solidFill>
                  <a:srgbClr val="0070C0"/>
                </a:solidFill>
                <a:latin typeface="+mj-lt"/>
              </a:rPr>
              <a:t>m</a:t>
            </a:r>
            <a:r>
              <a:rPr lang="en-US" altLang="en-US" sz="1800" b="1" baseline="-25000" dirty="0" err="1" smtClean="0">
                <a:solidFill>
                  <a:srgbClr val="0070C0"/>
                </a:solidFill>
                <a:latin typeface="+mj-lt"/>
              </a:rPr>
              <a:t>B</a:t>
            </a:r>
            <a:endParaRPr lang="en-US" altLang="en-US" sz="1800" b="1" baseline="-25000" dirty="0">
              <a:solidFill>
                <a:srgbClr val="0070C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1910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(k = n/2)</a:t>
            </a: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2412492" y="2894076"/>
            <a:ext cx="2590800" cy="1828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>
                <a:solidFill>
                  <a:schemeClr val="tx2"/>
                </a:solidFill>
              </a:rPr>
              <a:t>A</a:t>
            </a:r>
            <a:r>
              <a:rPr lang="en-US" altLang="en-US" sz="2000"/>
              <a:t> finds its </a:t>
            </a:r>
          </a:p>
          <a:p>
            <a:pPr algn="ctr"/>
            <a:r>
              <a:rPr lang="en-US" altLang="en-US" sz="2000"/>
              <a:t>median </a:t>
            </a:r>
            <a:r>
              <a:rPr lang="en-US" altLang="en-US" sz="2000">
                <a:solidFill>
                  <a:srgbClr val="0000CC"/>
                </a:solidFill>
              </a:rPr>
              <a:t>m</a:t>
            </a:r>
            <a:r>
              <a:rPr lang="en-US" altLang="en-US" sz="2000" baseline="-25000">
                <a:solidFill>
                  <a:srgbClr val="0000CC"/>
                </a:solidFill>
              </a:rPr>
              <a:t>A</a:t>
            </a:r>
            <a:endParaRPr lang="en-US" altLang="en-US" sz="2000">
              <a:solidFill>
                <a:srgbClr val="0000CC"/>
              </a:solidFill>
            </a:endParaRPr>
          </a:p>
          <a:p>
            <a:pPr algn="ctr"/>
            <a:endParaRPr lang="en-US" altLang="en-US" sz="2000">
              <a:solidFill>
                <a:srgbClr val="0000FF"/>
              </a:solidFill>
            </a:endParaRPr>
          </a:p>
          <a:p>
            <a:pPr algn="ctr"/>
            <a:r>
              <a:rPr lang="en-US" altLang="en-US" sz="2000">
                <a:solidFill>
                  <a:schemeClr val="tx2"/>
                </a:solidFill>
              </a:rPr>
              <a:t>B</a:t>
            </a:r>
            <a:r>
              <a:rPr lang="en-US" altLang="en-US" sz="2000"/>
              <a:t> finds its</a:t>
            </a:r>
          </a:p>
          <a:p>
            <a:pPr algn="ctr"/>
            <a:r>
              <a:rPr lang="en-US" altLang="en-US" sz="2000"/>
              <a:t>median </a:t>
            </a:r>
            <a:r>
              <a:rPr lang="en-US" altLang="en-US" sz="2000">
                <a:solidFill>
                  <a:srgbClr val="0000CC"/>
                </a:solidFill>
              </a:rPr>
              <a:t>m</a:t>
            </a:r>
            <a:r>
              <a:rPr lang="en-US" altLang="en-US" sz="2000" baseline="-25000">
                <a:solidFill>
                  <a:srgbClr val="0000CC"/>
                </a:solidFill>
              </a:rPr>
              <a:t>B</a:t>
            </a:r>
            <a:endParaRPr lang="en-US" altLang="en-US" sz="2000">
              <a:solidFill>
                <a:srgbClr val="0000CC"/>
              </a:solidFill>
            </a:endParaRP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 flipV="1">
            <a:off x="5003292" y="380847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28" name="AutoShape 7"/>
          <p:cNvSpPr>
            <a:spLocks noChangeArrowheads="1"/>
          </p:cNvSpPr>
          <p:nvPr/>
        </p:nvSpPr>
        <p:spPr bwMode="auto">
          <a:xfrm>
            <a:off x="5612892" y="3122676"/>
            <a:ext cx="1905000" cy="1295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000">
              <a:latin typeface="Tahoma" panose="020B0604030504040204" pitchFamily="34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5917692" y="3582761"/>
            <a:ext cx="1218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2000" b="1" dirty="0">
                <a:solidFill>
                  <a:srgbClr val="0070C0"/>
                </a:solidFill>
                <a:latin typeface="+mj-lt"/>
                <a:cs typeface="Shruti" pitchFamily="34" charset="0"/>
              </a:rPr>
              <a:t>m</a:t>
            </a:r>
            <a:r>
              <a:rPr lang="en-US" altLang="en-US" sz="2000" b="1" baseline="-25000" dirty="0">
                <a:solidFill>
                  <a:srgbClr val="0070C0"/>
                </a:solidFill>
                <a:latin typeface="+mj-lt"/>
                <a:cs typeface="Shruti" pitchFamily="34" charset="0"/>
              </a:rPr>
              <a:t>A </a:t>
            </a:r>
            <a:r>
              <a:rPr lang="en-US" altLang="en-US" sz="2000" b="1" dirty="0">
                <a:solidFill>
                  <a:srgbClr val="0070C0"/>
                </a:solidFill>
                <a:latin typeface="+mj-lt"/>
                <a:cs typeface="Shruti" pitchFamily="34" charset="0"/>
              </a:rPr>
              <a:t>&lt; </a:t>
            </a:r>
            <a:r>
              <a:rPr lang="en-US" altLang="en-US" sz="2000" b="1" dirty="0" err="1">
                <a:solidFill>
                  <a:srgbClr val="0070C0"/>
                </a:solidFill>
                <a:latin typeface="+mj-lt"/>
                <a:cs typeface="Shruti" pitchFamily="34" charset="0"/>
              </a:rPr>
              <a:t>m</a:t>
            </a:r>
            <a:r>
              <a:rPr lang="en-US" altLang="en-US" sz="2000" b="1" baseline="-25000" dirty="0" err="1">
                <a:solidFill>
                  <a:srgbClr val="0070C0"/>
                </a:solidFill>
                <a:latin typeface="+mj-lt"/>
                <a:cs typeface="Shruti" pitchFamily="34" charset="0"/>
              </a:rPr>
              <a:t>B</a:t>
            </a:r>
            <a:endParaRPr lang="en-US" altLang="en-US" sz="2000" b="1" baseline="-25000" dirty="0">
              <a:solidFill>
                <a:srgbClr val="0070C0"/>
              </a:solidFill>
              <a:latin typeface="+mj-lt"/>
              <a:cs typeface="Shruti" pitchFamily="34" charset="0"/>
            </a:endParaRPr>
          </a:p>
        </p:txBody>
      </p:sp>
      <p:sp>
        <p:nvSpPr>
          <p:cNvPr id="30" name="AutoShape 9"/>
          <p:cNvSpPr>
            <a:spLocks noChangeArrowheads="1"/>
          </p:cNvSpPr>
          <p:nvPr/>
        </p:nvSpPr>
        <p:spPr bwMode="auto">
          <a:xfrm>
            <a:off x="7822692" y="1979676"/>
            <a:ext cx="2438400" cy="1828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>A deletes </a:t>
            </a:r>
          </a:p>
          <a:p>
            <a:pPr algn="ctr"/>
            <a:r>
              <a:rPr lang="en-US" altLang="en-US" sz="2000" dirty="0"/>
              <a:t>elements</a:t>
            </a:r>
            <a:r>
              <a:rPr lang="en-US" altLang="en-US" sz="2000" dirty="0">
                <a:solidFill>
                  <a:srgbClr val="9933FF"/>
                </a:solidFill>
              </a:rPr>
              <a:t> </a:t>
            </a:r>
            <a:r>
              <a:rPr lang="en-US" altLang="en-US" sz="2000" dirty="0">
                <a:solidFill>
                  <a:srgbClr val="0000CC"/>
                </a:solidFill>
              </a:rPr>
              <a:t>≤ </a:t>
            </a:r>
            <a:r>
              <a:rPr lang="en-US" altLang="en-US" sz="2000" dirty="0" smtClean="0">
                <a:solidFill>
                  <a:srgbClr val="0000CC"/>
                </a:solidFill>
              </a:rPr>
              <a:t>m</a:t>
            </a:r>
            <a:r>
              <a:rPr lang="en-US" altLang="en-US" sz="2000" baseline="-25000" dirty="0" smtClean="0">
                <a:solidFill>
                  <a:srgbClr val="0000CC"/>
                </a:solidFill>
              </a:rPr>
              <a:t>A</a:t>
            </a:r>
            <a:endParaRPr lang="en-US" altLang="en-US" sz="2000" dirty="0"/>
          </a:p>
          <a:p>
            <a:pPr algn="ctr"/>
            <a:r>
              <a:rPr lang="en-US" altLang="en-US" sz="2000" dirty="0"/>
              <a:t>B deletes </a:t>
            </a:r>
          </a:p>
          <a:p>
            <a:pPr algn="ctr"/>
            <a:r>
              <a:rPr lang="en-US" altLang="en-US" sz="2000" dirty="0"/>
              <a:t>elements </a:t>
            </a:r>
            <a:r>
              <a:rPr lang="en-US" altLang="en-US" sz="2000" dirty="0">
                <a:solidFill>
                  <a:srgbClr val="0000CC"/>
                </a:solidFill>
              </a:rPr>
              <a:t>&gt; </a:t>
            </a:r>
            <a:r>
              <a:rPr lang="en-US" altLang="en-US" sz="2000" dirty="0" err="1" smtClean="0">
                <a:solidFill>
                  <a:srgbClr val="0000CC"/>
                </a:solidFill>
              </a:rPr>
              <a:t>m</a:t>
            </a:r>
            <a:r>
              <a:rPr lang="en-US" altLang="en-US" sz="2000" baseline="-25000" dirty="0" err="1" smtClean="0">
                <a:solidFill>
                  <a:srgbClr val="0000CC"/>
                </a:solidFill>
              </a:rPr>
              <a:t>B</a:t>
            </a:r>
            <a:endParaRPr lang="en-US" altLang="en-US" sz="2000" dirty="0"/>
          </a:p>
        </p:txBody>
      </p:sp>
      <p:sp>
        <p:nvSpPr>
          <p:cNvPr id="31" name="AutoShape 10"/>
          <p:cNvSpPr>
            <a:spLocks noChangeArrowheads="1"/>
          </p:cNvSpPr>
          <p:nvPr/>
        </p:nvSpPr>
        <p:spPr bwMode="auto">
          <a:xfrm>
            <a:off x="7898892" y="4189476"/>
            <a:ext cx="2438400" cy="1828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A </a:t>
            </a:r>
            <a:r>
              <a:rPr lang="en-US" altLang="en-US" sz="2000" dirty="0"/>
              <a:t>deletes </a:t>
            </a:r>
          </a:p>
          <a:p>
            <a:pPr algn="ctr"/>
            <a:r>
              <a:rPr lang="en-US" altLang="en-US" sz="2000" dirty="0"/>
              <a:t>elements </a:t>
            </a:r>
            <a:r>
              <a:rPr lang="en-US" altLang="en-US" sz="2000" dirty="0">
                <a:solidFill>
                  <a:srgbClr val="0000CC"/>
                </a:solidFill>
              </a:rPr>
              <a:t>&gt; </a:t>
            </a:r>
            <a:r>
              <a:rPr lang="en-US" altLang="en-US" sz="2000" dirty="0" smtClean="0">
                <a:solidFill>
                  <a:srgbClr val="0000CC"/>
                </a:solidFill>
              </a:rPr>
              <a:t>m</a:t>
            </a:r>
            <a:r>
              <a:rPr lang="en-US" altLang="en-US" sz="2000" baseline="-25000" dirty="0" smtClean="0">
                <a:solidFill>
                  <a:srgbClr val="0000CC"/>
                </a:solidFill>
              </a:rPr>
              <a:t>A</a:t>
            </a:r>
            <a:endParaRPr lang="en-US" altLang="en-US" sz="2000" dirty="0"/>
          </a:p>
          <a:p>
            <a:pPr algn="ctr"/>
            <a:r>
              <a:rPr lang="en-US" altLang="en-US" sz="2000" dirty="0">
                <a:solidFill>
                  <a:schemeClr val="tx2"/>
                </a:solidFill>
              </a:rPr>
              <a:t>B</a:t>
            </a:r>
            <a:r>
              <a:rPr lang="en-US" altLang="en-US" sz="2000" dirty="0"/>
              <a:t> deletes </a:t>
            </a:r>
          </a:p>
          <a:p>
            <a:pPr algn="ctr"/>
            <a:r>
              <a:rPr lang="en-US" altLang="en-US" sz="2000" dirty="0"/>
              <a:t>elements </a:t>
            </a:r>
            <a:r>
              <a:rPr lang="en-US" altLang="en-US" sz="2000" dirty="0">
                <a:solidFill>
                  <a:srgbClr val="0000CC"/>
                </a:solidFill>
              </a:rPr>
              <a:t>≤ </a:t>
            </a:r>
            <a:r>
              <a:rPr lang="en-US" altLang="en-US" sz="2000" dirty="0" err="1" smtClean="0">
                <a:solidFill>
                  <a:srgbClr val="0000CC"/>
                </a:solidFill>
              </a:rPr>
              <a:t>m</a:t>
            </a:r>
            <a:r>
              <a:rPr lang="en-US" altLang="en-US" sz="2000" baseline="-25000" dirty="0" err="1" smtClean="0">
                <a:solidFill>
                  <a:srgbClr val="0000CC"/>
                </a:solidFill>
              </a:rPr>
              <a:t>B</a:t>
            </a:r>
            <a:endParaRPr lang="en-US" altLang="en-US" sz="2000" dirty="0"/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6984492" y="2741676"/>
            <a:ext cx="8382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6984492" y="4113276"/>
            <a:ext cx="9144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6755892" y="2665476"/>
            <a:ext cx="6222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latin typeface="+mj-lt"/>
              </a:rPr>
              <a:t>YES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6832092" y="4506976"/>
            <a:ext cx="595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FF9900"/>
                </a:solidFill>
                <a:latin typeface="+mj-lt"/>
              </a:rPr>
              <a:t>NO</a:t>
            </a: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 flipV="1">
            <a:off x="1955292" y="3808476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1955292" y="1674876"/>
            <a:ext cx="8686800" cy="2133600"/>
          </a:xfrm>
          <a:custGeom>
            <a:avLst/>
            <a:gdLst>
              <a:gd name="T0" fmla="*/ 2147483647 w 5472"/>
              <a:gd name="T1" fmla="*/ 2147483647 h 1344"/>
              <a:gd name="T2" fmla="*/ 2147483647 w 5472"/>
              <a:gd name="T3" fmla="*/ 2147483647 h 1344"/>
              <a:gd name="T4" fmla="*/ 2147483647 w 5472"/>
              <a:gd name="T5" fmla="*/ 0 h 1344"/>
              <a:gd name="T6" fmla="*/ 0 w 5472"/>
              <a:gd name="T7" fmla="*/ 0 h 1344"/>
              <a:gd name="T8" fmla="*/ 0 w 5472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472"/>
              <a:gd name="T16" fmla="*/ 0 h 1344"/>
              <a:gd name="T17" fmla="*/ 5472 w 5472"/>
              <a:gd name="T18" fmla="*/ 1344 h 1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472" h="1344">
                <a:moveTo>
                  <a:pt x="5280" y="768"/>
                </a:moveTo>
                <a:lnTo>
                  <a:pt x="5472" y="768"/>
                </a:lnTo>
                <a:lnTo>
                  <a:pt x="5472" y="0"/>
                </a:lnTo>
                <a:lnTo>
                  <a:pt x="0" y="0"/>
                </a:lnTo>
                <a:lnTo>
                  <a:pt x="0" y="1344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1879092" y="3808476"/>
            <a:ext cx="8763000" cy="2667000"/>
          </a:xfrm>
          <a:custGeom>
            <a:avLst/>
            <a:gdLst>
              <a:gd name="T0" fmla="*/ 2147483647 w 5520"/>
              <a:gd name="T1" fmla="*/ 2147483647 h 1680"/>
              <a:gd name="T2" fmla="*/ 2147483647 w 5520"/>
              <a:gd name="T3" fmla="*/ 2147483647 h 1680"/>
              <a:gd name="T4" fmla="*/ 2147483647 w 5520"/>
              <a:gd name="T5" fmla="*/ 2147483647 h 1680"/>
              <a:gd name="T6" fmla="*/ 0 w 5520"/>
              <a:gd name="T7" fmla="*/ 2147483647 h 1680"/>
              <a:gd name="T8" fmla="*/ 2147483647 w 5520"/>
              <a:gd name="T9" fmla="*/ 0 h 16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20"/>
              <a:gd name="T16" fmla="*/ 0 h 1680"/>
              <a:gd name="T17" fmla="*/ 5520 w 5520"/>
              <a:gd name="T18" fmla="*/ 1680 h 16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20" h="1680">
                <a:moveTo>
                  <a:pt x="5328" y="816"/>
                </a:moveTo>
                <a:lnTo>
                  <a:pt x="5520" y="816"/>
                </a:lnTo>
                <a:lnTo>
                  <a:pt x="5520" y="1680"/>
                </a:lnTo>
                <a:lnTo>
                  <a:pt x="0" y="1680"/>
                </a:lnTo>
                <a:lnTo>
                  <a:pt x="48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3174492" y="5402326"/>
            <a:ext cx="289213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FF9900"/>
                </a:solidFill>
                <a:cs typeface="Courier New" panose="02070309020205020404" pitchFamily="49" charset="0"/>
              </a:rPr>
              <a:t>Secure comparison</a:t>
            </a:r>
          </a:p>
          <a:p>
            <a:pPr eaLnBrk="1" hangingPunct="1"/>
            <a:r>
              <a:rPr lang="en-US" altLang="en-US" sz="2000" dirty="0">
                <a:cs typeface="Courier New" panose="02070309020205020404" pitchFamily="49" charset="0"/>
              </a:rPr>
              <a:t>(e.g. by circuit evaluation)</a:t>
            </a: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5117592" y="4189476"/>
            <a:ext cx="990600" cy="121920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480943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- Example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42223" y="2151019"/>
            <a:ext cx="40386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09423" y="2151019"/>
            <a:ext cx="40386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8062023" y="2151019"/>
            <a:ext cx="228600" cy="285750"/>
          </a:xfrm>
          <a:prstGeom prst="rect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3871023" y="1690580"/>
            <a:ext cx="3433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A</a:t>
            </a: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8148225" y="1680287"/>
            <a:ext cx="317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B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94823" y="2151019"/>
            <a:ext cx="228600" cy="28575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25" name="Oval 24"/>
          <p:cNvSpPr>
            <a:spLocks noChangeArrowheads="1"/>
          </p:cNvSpPr>
          <p:nvPr/>
        </p:nvSpPr>
        <p:spPr bwMode="auto">
          <a:xfrm>
            <a:off x="5471223" y="2608219"/>
            <a:ext cx="1447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  <a:r>
              <a:rPr lang="en-US" altLang="en-US" sz="1800">
                <a:latin typeface="+mj-lt"/>
              </a:rPr>
              <a:t>&gt;m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042223" y="3065419"/>
            <a:ext cx="1981200" cy="309563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880423" y="3065419"/>
            <a:ext cx="228600" cy="309563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8290623" y="3065419"/>
            <a:ext cx="2057400" cy="309563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052623" y="3065419"/>
            <a:ext cx="228600" cy="309563"/>
          </a:xfrm>
          <a:prstGeom prst="rect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5471223" y="3370219"/>
            <a:ext cx="1447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  <a:r>
              <a:rPr lang="en-US" altLang="en-US" sz="1800">
                <a:latin typeface="+mj-lt"/>
              </a:rPr>
              <a:t>&lt;m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3109023" y="3979819"/>
            <a:ext cx="9144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3337623" y="3979819"/>
            <a:ext cx="228600" cy="28575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8290623" y="3979819"/>
            <a:ext cx="9906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519223" y="3979819"/>
            <a:ext cx="228600" cy="285750"/>
          </a:xfrm>
          <a:prstGeom prst="rect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0" name="Oval 49"/>
          <p:cNvSpPr>
            <a:spLocks noChangeArrowheads="1"/>
          </p:cNvSpPr>
          <p:nvPr/>
        </p:nvSpPr>
        <p:spPr bwMode="auto">
          <a:xfrm>
            <a:off x="5471223" y="4284619"/>
            <a:ext cx="1447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  <a:r>
              <a:rPr lang="en-US" altLang="en-US" sz="1800">
                <a:latin typeface="+mj-lt"/>
              </a:rPr>
              <a:t>&lt;m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3566223" y="4894219"/>
            <a:ext cx="4572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3566223" y="4894219"/>
            <a:ext cx="228600" cy="28575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290623" y="4894219"/>
            <a:ext cx="4572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290623" y="4894219"/>
            <a:ext cx="228600" cy="285750"/>
          </a:xfrm>
          <a:prstGeom prst="rect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5471223" y="5199019"/>
            <a:ext cx="1447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  <a:r>
              <a:rPr lang="en-US" altLang="en-US" sz="1800">
                <a:latin typeface="+mj-lt"/>
              </a:rPr>
              <a:t>&gt;m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3566223" y="5751469"/>
            <a:ext cx="2286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3566223" y="5751469"/>
            <a:ext cx="228600" cy="285750"/>
          </a:xfrm>
          <a:prstGeom prst="rect">
            <a:avLst/>
          </a:prstGeom>
          <a:solidFill>
            <a:srgbClr val="00FF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8519223" y="5751469"/>
            <a:ext cx="228600" cy="285750"/>
          </a:xfrm>
          <a:prstGeom prst="rect">
            <a:avLst/>
          </a:prstGeom>
          <a:solidFill>
            <a:schemeClr val="fol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8519223" y="5751469"/>
            <a:ext cx="228600" cy="285750"/>
          </a:xfrm>
          <a:prstGeom prst="rect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5471223" y="6113419"/>
            <a:ext cx="1447800" cy="4572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>
                <a:latin typeface="+mj-lt"/>
              </a:rPr>
              <a:t>m</a:t>
            </a:r>
            <a:r>
              <a:rPr lang="en-US" altLang="en-US" sz="1800" baseline="-25000">
                <a:latin typeface="+mj-lt"/>
              </a:rPr>
              <a:t>A</a:t>
            </a:r>
            <a:r>
              <a:rPr lang="en-US" altLang="en-US" sz="1800">
                <a:latin typeface="+mj-lt"/>
              </a:rPr>
              <a:t>&lt;m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 flipV="1">
            <a:off x="3871023" y="6113419"/>
            <a:ext cx="1676400" cy="3048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sp>
        <p:nvSpPr>
          <p:cNvPr id="62" name="Text Box 31"/>
          <p:cNvSpPr txBox="1">
            <a:spLocks noChangeArrowheads="1"/>
          </p:cNvSpPr>
          <p:nvPr/>
        </p:nvSpPr>
        <p:spPr bwMode="auto">
          <a:xfrm>
            <a:off x="4099623" y="5291094"/>
            <a:ext cx="995785" cy="646331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Median</a:t>
            </a:r>
          </a:p>
          <a:p>
            <a:r>
              <a:rPr lang="en-US" altLang="en-US" sz="1800">
                <a:latin typeface="+mj-lt"/>
              </a:rPr>
              <a:t>found!!</a:t>
            </a:r>
          </a:p>
        </p:txBody>
      </p: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2042223" y="2666964"/>
            <a:ext cx="8305800" cy="339726"/>
            <a:chOff x="384" y="1621"/>
            <a:chExt cx="5232" cy="214"/>
          </a:xfrm>
        </p:grpSpPr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1416" y="1621"/>
              <a:ext cx="198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2"/>
                  </a:solidFill>
                  <a:latin typeface="+mj-lt"/>
                </a:rPr>
                <a:t>8</a:t>
              </a:r>
              <a:endParaRPr lang="en-US" altLang="en-US" sz="1600" baseline="-2500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0" name="Text Box 34"/>
            <p:cNvSpPr txBox="1">
              <a:spLocks noChangeArrowheads="1"/>
            </p:cNvSpPr>
            <p:nvPr/>
          </p:nvSpPr>
          <p:spPr bwMode="auto">
            <a:xfrm>
              <a:off x="4320" y="1622"/>
              <a:ext cx="198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2"/>
                  </a:solidFill>
                  <a:latin typeface="+mj-lt"/>
                </a:rPr>
                <a:t>9</a:t>
              </a:r>
              <a:endParaRPr lang="en-US" altLang="en-US" sz="1600" baseline="-25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1" name="Text Box 35"/>
            <p:cNvSpPr txBox="1">
              <a:spLocks noChangeArrowheads="1"/>
            </p:cNvSpPr>
            <p:nvPr/>
          </p:nvSpPr>
          <p:spPr bwMode="auto">
            <a:xfrm>
              <a:off x="5330" y="1622"/>
              <a:ext cx="286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2"/>
                  </a:solidFill>
                  <a:latin typeface="+mj-lt"/>
                </a:rPr>
                <a:t>16</a:t>
              </a:r>
              <a:endParaRPr lang="en-US" altLang="en-US" sz="1600" baseline="-25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72" name="Text Box 36"/>
            <p:cNvSpPr txBox="1">
              <a:spLocks noChangeArrowheads="1"/>
            </p:cNvSpPr>
            <p:nvPr/>
          </p:nvSpPr>
          <p:spPr bwMode="auto">
            <a:xfrm>
              <a:off x="384" y="1622"/>
              <a:ext cx="198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2"/>
                  </a:solidFill>
                  <a:latin typeface="+mj-lt"/>
                </a:rPr>
                <a:t>1</a:t>
              </a:r>
              <a:endParaRPr lang="en-US" altLang="en-US" sz="1600" baseline="-25000" dirty="0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2042223" y="1741446"/>
            <a:ext cx="8296275" cy="350838"/>
            <a:chOff x="384" y="1038"/>
            <a:chExt cx="5226" cy="221"/>
          </a:xfrm>
        </p:grpSpPr>
        <p:sp>
          <p:nvSpPr>
            <p:cNvPr id="65" name="Text Box 51"/>
            <p:cNvSpPr txBox="1">
              <a:spLocks noChangeArrowheads="1"/>
            </p:cNvSpPr>
            <p:nvPr/>
          </p:nvSpPr>
          <p:spPr bwMode="auto">
            <a:xfrm>
              <a:off x="2645" y="1038"/>
              <a:ext cx="280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2"/>
                  </a:solidFill>
                  <a:latin typeface="+mj-lt"/>
                </a:rPr>
                <a:t>16</a:t>
              </a:r>
              <a:endParaRPr lang="en-US" altLang="en-US" sz="1600" baseline="-2500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66" name="Text Box 52"/>
            <p:cNvSpPr txBox="1">
              <a:spLocks noChangeArrowheads="1"/>
            </p:cNvSpPr>
            <p:nvPr/>
          </p:nvSpPr>
          <p:spPr bwMode="auto">
            <a:xfrm>
              <a:off x="5330" y="1046"/>
              <a:ext cx="280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2"/>
                  </a:solidFill>
                  <a:latin typeface="+mj-lt"/>
                </a:rPr>
                <a:t>16</a:t>
              </a:r>
              <a:endParaRPr lang="en-US" altLang="en-US" sz="1600" baseline="-2500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67" name="Text Box 53"/>
            <p:cNvSpPr txBox="1">
              <a:spLocks noChangeArrowheads="1"/>
            </p:cNvSpPr>
            <p:nvPr/>
          </p:nvSpPr>
          <p:spPr bwMode="auto">
            <a:xfrm>
              <a:off x="384" y="1046"/>
              <a:ext cx="198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chemeClr val="bg2"/>
                  </a:solidFill>
                  <a:latin typeface="+mj-lt"/>
                </a:rPr>
                <a:t>1</a:t>
              </a:r>
              <a:endParaRPr lang="en-US" altLang="en-US" sz="1600" baseline="-25000" dirty="0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68" name="Text Box 54"/>
            <p:cNvSpPr txBox="1">
              <a:spLocks noChangeArrowheads="1"/>
            </p:cNvSpPr>
            <p:nvPr/>
          </p:nvSpPr>
          <p:spPr bwMode="auto">
            <a:xfrm>
              <a:off x="3072" y="1038"/>
              <a:ext cx="198" cy="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olidFill>
                    <a:schemeClr val="bg2"/>
                  </a:solidFill>
                  <a:latin typeface="+mj-lt"/>
                </a:rPr>
                <a:t>1</a:t>
              </a:r>
              <a:endParaRPr lang="en-US" altLang="en-US" sz="1600" baseline="-25000">
                <a:solidFill>
                  <a:schemeClr val="bg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20489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 - </a:t>
            </a:r>
            <a:r>
              <a:rPr lang="en-US" altLang="en-US" sz="2000" dirty="0"/>
              <a:t>Arbitrary input size, arbitrary k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4044759" y="3694303"/>
            <a:ext cx="5029200" cy="533400"/>
            <a:chOff x="720" y="2208"/>
            <a:chExt cx="3168" cy="336"/>
          </a:xfrm>
        </p:grpSpPr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720" y="2208"/>
              <a:ext cx="3168" cy="336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aseline="-25000">
                <a:latin typeface="+mj-lt"/>
              </a:endParaRPr>
            </a:p>
          </p:txBody>
        </p:sp>
        <p:sp>
          <p:nvSpPr>
            <p:cNvPr id="101" name="Text Box 4"/>
            <p:cNvSpPr txBox="1">
              <a:spLocks noChangeArrowheads="1"/>
            </p:cNvSpPr>
            <p:nvPr/>
          </p:nvSpPr>
          <p:spPr bwMode="auto">
            <a:xfrm>
              <a:off x="3368" y="2259"/>
              <a:ext cx="3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+</a:t>
              </a:r>
            </a:p>
          </p:txBody>
        </p:sp>
      </p:grp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3424474" y="2414778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S</a:t>
            </a:r>
            <a:r>
              <a:rPr lang="en-US" altLang="en-US" sz="1800" baseline="-25000">
                <a:latin typeface="+mj-lt"/>
              </a:rPr>
              <a:t>A</a:t>
            </a: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3442106" y="3776337"/>
            <a:ext cx="3978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altLang="en-US" sz="1800">
                <a:latin typeface="+mj-lt"/>
              </a:rPr>
              <a:t>S</a:t>
            </a:r>
            <a:r>
              <a:rPr lang="en-US" altLang="en-US" sz="1800" baseline="-25000">
                <a:latin typeface="+mj-lt"/>
              </a:rPr>
              <a:t>B</a:t>
            </a:r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011441" y="2929961"/>
            <a:ext cx="3193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k</a:t>
            </a:r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 flipH="1">
            <a:off x="6406959" y="3084703"/>
            <a:ext cx="1676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sp>
        <p:nvSpPr>
          <p:cNvPr id="80" name="Text Box 12"/>
          <p:cNvSpPr txBox="1">
            <a:spLocks noChangeArrowheads="1"/>
          </p:cNvSpPr>
          <p:nvPr/>
        </p:nvSpPr>
        <p:spPr bwMode="auto">
          <a:xfrm>
            <a:off x="5082389" y="4837302"/>
            <a:ext cx="33730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Size should be a power of </a:t>
            </a:r>
            <a:r>
              <a:rPr lang="en-US" altLang="en-US" sz="1800" dirty="0" smtClean="0">
                <a:solidFill>
                  <a:schemeClr val="tx2"/>
                </a:solidFill>
                <a:latin typeface="+mj-lt"/>
              </a:rPr>
              <a:t>2</a:t>
            </a:r>
            <a:endParaRPr lang="en-US" altLang="en-US" sz="1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81" name="Text Box 13"/>
          <p:cNvSpPr txBox="1">
            <a:spLocks noChangeArrowheads="1"/>
          </p:cNvSpPr>
          <p:nvPr/>
        </p:nvSpPr>
        <p:spPr bwMode="auto">
          <a:xfrm>
            <a:off x="3687591" y="5541246"/>
            <a:ext cx="6200736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latin typeface="+mj-lt"/>
              </a:rPr>
              <a:t>median of new inputs = k</a:t>
            </a:r>
            <a:r>
              <a:rPr lang="en-US" altLang="en-US" sz="1800" baseline="30000">
                <a:latin typeface="+mj-lt"/>
              </a:rPr>
              <a:t>th</a:t>
            </a:r>
            <a:r>
              <a:rPr lang="en-US" altLang="en-US" sz="1800">
                <a:latin typeface="+mj-lt"/>
              </a:rPr>
              <a:t> element of original inputs</a:t>
            </a:r>
          </a:p>
        </p:txBody>
      </p:sp>
      <p:sp>
        <p:nvSpPr>
          <p:cNvPr id="82" name="Line 14"/>
          <p:cNvSpPr>
            <a:spLocks noChangeShapeType="1"/>
          </p:cNvSpPr>
          <p:nvPr/>
        </p:nvSpPr>
        <p:spPr bwMode="auto">
          <a:xfrm flipH="1">
            <a:off x="4044759" y="3084703"/>
            <a:ext cx="18288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grpSp>
        <p:nvGrpSpPr>
          <p:cNvPr id="83" name="Group 82"/>
          <p:cNvGrpSpPr>
            <a:grpSpLocks/>
          </p:cNvGrpSpPr>
          <p:nvPr/>
        </p:nvGrpSpPr>
        <p:grpSpPr bwMode="auto">
          <a:xfrm>
            <a:off x="4044759" y="3251393"/>
            <a:ext cx="5029200" cy="369888"/>
            <a:chOff x="720" y="1929"/>
            <a:chExt cx="3168" cy="233"/>
          </a:xfrm>
        </p:grpSpPr>
        <p:sp>
          <p:nvSpPr>
            <p:cNvPr id="97" name="Text Box 16"/>
            <p:cNvSpPr txBox="1">
              <a:spLocks noChangeArrowheads="1"/>
            </p:cNvSpPr>
            <p:nvPr/>
          </p:nvSpPr>
          <p:spPr bwMode="auto">
            <a:xfrm>
              <a:off x="2200" y="1929"/>
              <a:ext cx="2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9900"/>
                  </a:solidFill>
                  <a:latin typeface="+mj-lt"/>
                </a:rPr>
                <a:t>2</a:t>
              </a:r>
              <a:r>
                <a:rPr lang="en-US" altLang="en-US" sz="1800" baseline="30000" dirty="0">
                  <a:solidFill>
                    <a:srgbClr val="FF9900"/>
                  </a:solidFill>
                  <a:latin typeface="+mj-lt"/>
                </a:rPr>
                <a:t>i</a:t>
              </a:r>
            </a:p>
          </p:txBody>
        </p:sp>
        <p:sp>
          <p:nvSpPr>
            <p:cNvPr id="98" name="Line 17"/>
            <p:cNvSpPr>
              <a:spLocks noChangeShapeType="1"/>
            </p:cNvSpPr>
            <p:nvPr/>
          </p:nvSpPr>
          <p:spPr bwMode="auto">
            <a:xfrm>
              <a:off x="720" y="2064"/>
              <a:ext cx="1440" cy="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sp>
          <p:nvSpPr>
            <p:cNvPr id="99" name="Line 18"/>
            <p:cNvSpPr>
              <a:spLocks noChangeShapeType="1"/>
            </p:cNvSpPr>
            <p:nvPr/>
          </p:nvSpPr>
          <p:spPr bwMode="auto">
            <a:xfrm>
              <a:off x="2448" y="2016"/>
              <a:ext cx="1440" cy="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</p:grp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4044759" y="3618103"/>
            <a:ext cx="4038600" cy="609600"/>
            <a:chOff x="720" y="2160"/>
            <a:chExt cx="2544" cy="384"/>
          </a:xfrm>
        </p:grpSpPr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720" y="2208"/>
              <a:ext cx="2544" cy="33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aseline="-25000">
                <a:latin typeface="+mj-lt"/>
              </a:endParaRPr>
            </a:p>
          </p:txBody>
        </p:sp>
        <p:sp>
          <p:nvSpPr>
            <p:cNvPr id="93" name="Line 21"/>
            <p:cNvSpPr>
              <a:spLocks noChangeShapeType="1"/>
            </p:cNvSpPr>
            <p:nvPr/>
          </p:nvSpPr>
          <p:spPr bwMode="auto">
            <a:xfrm>
              <a:off x="2640" y="2160"/>
              <a:ext cx="0" cy="384"/>
            </a:xfrm>
            <a:prstGeom prst="line">
              <a:avLst/>
            </a:prstGeom>
            <a:noFill/>
            <a:ln w="317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grpSp>
          <p:nvGrpSpPr>
            <p:cNvPr id="94" name="Group 93"/>
            <p:cNvGrpSpPr>
              <a:grpSpLocks/>
            </p:cNvGrpSpPr>
            <p:nvPr/>
          </p:nvGrpSpPr>
          <p:grpSpPr bwMode="auto">
            <a:xfrm>
              <a:off x="2761" y="2208"/>
              <a:ext cx="503" cy="336"/>
              <a:chOff x="2761" y="2208"/>
              <a:chExt cx="503" cy="336"/>
            </a:xfrm>
          </p:grpSpPr>
          <p:sp>
            <p:nvSpPr>
              <p:cNvPr id="95" name="Text Box 23"/>
              <p:cNvSpPr txBox="1">
                <a:spLocks noChangeArrowheads="1"/>
              </p:cNvSpPr>
              <p:nvPr/>
            </p:nvSpPr>
            <p:spPr bwMode="auto">
              <a:xfrm>
                <a:off x="2761" y="2250"/>
                <a:ext cx="36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2000" dirty="0">
                    <a:solidFill>
                      <a:srgbClr val="FF0000"/>
                    </a:solidFill>
                    <a:latin typeface="+mj-lt"/>
                    <a:sym typeface="Symbol" panose="05050102010706020507" pitchFamily="18" charset="2"/>
                  </a:rPr>
                  <a:t>+</a:t>
                </a:r>
              </a:p>
            </p:txBody>
          </p:sp>
          <p:sp>
            <p:nvSpPr>
              <p:cNvPr id="96" name="Line 24"/>
              <p:cNvSpPr>
                <a:spLocks noChangeShapeType="1"/>
              </p:cNvSpPr>
              <p:nvPr/>
            </p:nvSpPr>
            <p:spPr bwMode="auto">
              <a:xfrm>
                <a:off x="3264" y="2208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5pPr>
                <a:lvl6pPr marL="22860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6pPr>
                <a:lvl7pPr marL="27432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7pPr>
                <a:lvl8pPr marL="32004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8pPr>
                <a:lvl9pPr marL="3657600" algn="l" defTabSz="914400" rtl="0" eaLnBrk="1" latinLnBrk="0" hangingPunct="1"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Arial" panose="020B0604020202020204" pitchFamily="34" charset="0"/>
                  </a:defRPr>
                </a:lvl9pPr>
              </a:lstStyle>
              <a:p>
                <a:endParaRPr lang="en-US" sz="1800">
                  <a:latin typeface="+mj-lt"/>
                </a:endParaRPr>
              </a:p>
            </p:txBody>
          </p:sp>
        </p:grpSp>
      </p:grp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4044759" y="3694303"/>
            <a:ext cx="3095626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baseline="-25000">
              <a:latin typeface="+mj-lt"/>
            </a:endParaRP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4044759" y="2322703"/>
            <a:ext cx="5105400" cy="533400"/>
            <a:chOff x="720" y="1344"/>
            <a:chExt cx="3216" cy="336"/>
          </a:xfrm>
        </p:grpSpPr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720" y="1344"/>
              <a:ext cx="3168" cy="336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aseline="-25000">
                <a:latin typeface="+mj-lt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3393" y="1402"/>
              <a:ext cx="5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000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91" name="Line 29"/>
            <p:cNvSpPr>
              <a:spLocks noChangeShapeType="1"/>
            </p:cNvSpPr>
            <p:nvPr/>
          </p:nvSpPr>
          <p:spPr bwMode="auto">
            <a:xfrm>
              <a:off x="3264" y="1365"/>
              <a:ext cx="0" cy="315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</p:grp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044759" y="2322703"/>
            <a:ext cx="4038600" cy="533400"/>
          </a:xfrm>
          <a:prstGeom prst="rect">
            <a:avLst/>
          </a:prstGeom>
          <a:solidFill>
            <a:schemeClr val="bg1">
              <a:alpha val="50195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>
              <a:latin typeface="+mj-lt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4044759" y="3694303"/>
            <a:ext cx="3095626" cy="533400"/>
          </a:xfrm>
          <a:prstGeom prst="rect">
            <a:avLst/>
          </a:prstGeom>
          <a:solidFill>
            <a:schemeClr val="bg1">
              <a:alpha val="50195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8310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2482538" y="557349"/>
            <a:ext cx="9239199" cy="5242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Attention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These slides have been crafted using the foundation of my MSc course in Cryptography Protocols at the University of </a:t>
            </a:r>
            <a:r>
              <a:rPr lang="en-US" dirty="0" err="1" smtClean="0">
                <a:solidFill>
                  <a:schemeClr val="tx1"/>
                </a:solidFill>
              </a:rPr>
              <a:t>ISfahan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I've </a:t>
            </a:r>
            <a:r>
              <a:rPr lang="en-US" dirty="0">
                <a:solidFill>
                  <a:schemeClr val="tx1"/>
                </a:solidFill>
              </a:rPr>
              <a:t>made adjustments to the content to align with the specific objectives of this presentation. 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Also, My </a:t>
            </a:r>
            <a:r>
              <a:rPr lang="en-US" dirty="0">
                <a:solidFill>
                  <a:schemeClr val="tx1"/>
                </a:solidFill>
              </a:rPr>
              <a:t>intention has been to minimize the use of mathematical concepts, which may result in some concepts being simplified or less precise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855824" y="6110395"/>
            <a:ext cx="1249090" cy="61395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cap="none" dirty="0" smtClean="0">
                <a:latin typeface="Lucida Bright" panose="02040602050505020304" pitchFamily="18" charset="0"/>
              </a:rPr>
              <a:t>Presented By</a:t>
            </a:r>
          </a:p>
          <a:p>
            <a:r>
              <a:rPr lang="en-US" sz="1200" b="1" cap="none" dirty="0" smtClean="0">
                <a:latin typeface="Lucida Bright" panose="02040602050505020304" pitchFamily="18" charset="0"/>
                <a:cs typeface="Andalus" panose="02020603050405020304" pitchFamily="18" charset="-78"/>
              </a:rPr>
              <a:t>@7eRoM</a:t>
            </a:r>
            <a:endParaRPr lang="en-US" sz="1100" cap="none" dirty="0">
              <a:latin typeface="Lucida Bright" panose="02040602050505020304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271130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kern="0" dirty="0"/>
              <a:t>k</a:t>
            </a:r>
            <a:r>
              <a:rPr lang="en-US" sz="2000" kern="0" baseline="30000" dirty="0"/>
              <a:t>th </a:t>
            </a:r>
            <a:r>
              <a:rPr lang="en-US" sz="2000" kern="0" dirty="0"/>
              <a:t>element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</a:t>
            </a:r>
            <a:r>
              <a:rPr lang="en-US" altLang="en-US" sz="2000" dirty="0"/>
              <a:t>Hiding size of inputs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1263338" y="1698172"/>
            <a:ext cx="9905999" cy="1401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000" kern="0" dirty="0"/>
              <a:t>Can search for </a:t>
            </a:r>
            <a:r>
              <a:rPr lang="en-US" sz="2000" kern="0" dirty="0">
                <a:solidFill>
                  <a:srgbClr val="0070C0"/>
                </a:solidFill>
              </a:rPr>
              <a:t>k</a:t>
            </a:r>
            <a:r>
              <a:rPr lang="en-US" sz="2000" kern="0" baseline="30000" dirty="0">
                <a:solidFill>
                  <a:srgbClr val="0070C0"/>
                </a:solidFill>
              </a:rPr>
              <a:t>th</a:t>
            </a:r>
            <a:r>
              <a:rPr lang="en-US" sz="2000" kern="0" baseline="30000" dirty="0"/>
              <a:t> </a:t>
            </a:r>
            <a:r>
              <a:rPr lang="en-US" sz="2000" kern="0" dirty="0"/>
              <a:t>element without revealing size of input sets.</a:t>
            </a:r>
          </a:p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000" kern="0" dirty="0"/>
              <a:t>However, </a:t>
            </a:r>
            <a:r>
              <a:rPr lang="en-US" sz="2000" kern="0" dirty="0">
                <a:solidFill>
                  <a:srgbClr val="0070C0"/>
                </a:solidFill>
              </a:rPr>
              <a:t>k=n/2</a:t>
            </a:r>
            <a:r>
              <a:rPr lang="en-US" sz="2000" kern="0" dirty="0"/>
              <a:t> (median) reveals input size.</a:t>
            </a:r>
          </a:p>
          <a:p>
            <a:pPr eaLnBrk="0" hangingPunct="0">
              <a:spcBef>
                <a:spcPct val="20000"/>
              </a:spcBef>
              <a:buSzPct val="100000"/>
              <a:defRPr/>
            </a:pPr>
            <a:r>
              <a:rPr lang="en-US" sz="2000" kern="0" dirty="0"/>
              <a:t>Solution: Let </a:t>
            </a:r>
            <a:r>
              <a:rPr lang="en-US" sz="2000" kern="0" dirty="0">
                <a:solidFill>
                  <a:srgbClr val="0070C0"/>
                </a:solidFill>
              </a:rPr>
              <a:t>S=2</a:t>
            </a:r>
            <a:r>
              <a:rPr lang="en-US" sz="2000" kern="0" baseline="30000" dirty="0">
                <a:solidFill>
                  <a:srgbClr val="0070C0"/>
                </a:solidFill>
              </a:rPr>
              <a:t>i</a:t>
            </a:r>
            <a:r>
              <a:rPr lang="en-US" sz="2000" kern="0" dirty="0"/>
              <a:t> be a bound on input size.</a:t>
            </a:r>
          </a:p>
          <a:p>
            <a:endParaRPr lang="en-US" altLang="en-US" sz="2000" dirty="0" smtClean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411224" y="3472108"/>
            <a:ext cx="3200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baseline="-25000">
              <a:latin typeface="+mj-lt"/>
            </a:endParaRP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2679012" y="4076706"/>
            <a:ext cx="58862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|S</a:t>
            </a:r>
            <a:r>
              <a:rPr lang="en-US" altLang="en-US" sz="1800" baseline="-25000" dirty="0">
                <a:solidFill>
                  <a:schemeClr val="tx2"/>
                </a:solidFill>
                <a:latin typeface="+mj-lt"/>
              </a:rPr>
              <a:t>A</a:t>
            </a: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|</a:t>
            </a:r>
            <a:endParaRPr lang="en-US" altLang="en-US" sz="1800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 flipH="1">
            <a:off x="3316224" y="4234108"/>
            <a:ext cx="12954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H="1">
            <a:off x="1411224" y="4234108"/>
            <a:ext cx="12192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411227" y="4483344"/>
            <a:ext cx="5029207" cy="369887"/>
            <a:chOff x="1248" y="3220"/>
            <a:chExt cx="3168" cy="233"/>
          </a:xfrm>
        </p:grpSpPr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727" y="3220"/>
              <a:ext cx="1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800" dirty="0">
                  <a:solidFill>
                    <a:srgbClr val="FF9900"/>
                  </a:solidFill>
                  <a:latin typeface="+mj-lt"/>
                </a:rPr>
                <a:t>S</a:t>
              </a:r>
              <a:endParaRPr lang="en-US" altLang="en-US" sz="1800" baseline="30000" dirty="0">
                <a:solidFill>
                  <a:srgbClr val="FF9900"/>
                </a:solidFill>
                <a:latin typeface="+mj-lt"/>
              </a:endParaRPr>
            </a:p>
          </p:txBody>
        </p:sp>
        <p:sp>
          <p:nvSpPr>
            <p:cNvPr id="59" name="Line 10"/>
            <p:cNvSpPr>
              <a:spLocks noChangeShapeType="1"/>
            </p:cNvSpPr>
            <p:nvPr/>
          </p:nvSpPr>
          <p:spPr bwMode="auto">
            <a:xfrm>
              <a:off x="1248" y="3312"/>
              <a:ext cx="1440" cy="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sp>
          <p:nvSpPr>
            <p:cNvPr id="60" name="Line 11"/>
            <p:cNvSpPr>
              <a:spLocks noChangeShapeType="1"/>
            </p:cNvSpPr>
            <p:nvPr/>
          </p:nvSpPr>
          <p:spPr bwMode="auto">
            <a:xfrm>
              <a:off x="2976" y="3312"/>
              <a:ext cx="1440" cy="0"/>
            </a:xfrm>
            <a:prstGeom prst="line">
              <a:avLst/>
            </a:prstGeom>
            <a:noFill/>
            <a:ln w="31750">
              <a:solidFill>
                <a:srgbClr val="FF99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411224" y="5221533"/>
            <a:ext cx="5029200" cy="536575"/>
            <a:chOff x="1248" y="3742"/>
            <a:chExt cx="3168" cy="338"/>
          </a:xfrm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1248" y="3744"/>
              <a:ext cx="3168" cy="336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aseline="-25000">
                <a:latin typeface="+mj-lt"/>
              </a:endParaRPr>
            </a:p>
          </p:txBody>
        </p:sp>
        <p:sp>
          <p:nvSpPr>
            <p:cNvPr id="54" name="Text Box 14"/>
            <p:cNvSpPr txBox="1">
              <a:spLocks noChangeArrowheads="1"/>
            </p:cNvSpPr>
            <p:nvPr/>
          </p:nvSpPr>
          <p:spPr bwMode="auto">
            <a:xfrm>
              <a:off x="3827" y="3762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2875" y="3742"/>
              <a:ext cx="5" cy="338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sp>
          <p:nvSpPr>
            <p:cNvPr id="56" name="Text Box 16"/>
            <p:cNvSpPr txBox="1">
              <a:spLocks noChangeArrowheads="1"/>
            </p:cNvSpPr>
            <p:nvPr/>
          </p:nvSpPr>
          <p:spPr bwMode="auto">
            <a:xfrm>
              <a:off x="3034" y="3768"/>
              <a:ext cx="4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+</a:t>
              </a:r>
            </a:p>
          </p:txBody>
        </p: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 flipH="1">
              <a:off x="3648" y="3744"/>
              <a:ext cx="6" cy="33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411224" y="3465758"/>
            <a:ext cx="5029200" cy="539750"/>
            <a:chOff x="1248" y="2636"/>
            <a:chExt cx="3168" cy="340"/>
          </a:xfrm>
        </p:grpSpPr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248" y="2640"/>
              <a:ext cx="3168" cy="336"/>
            </a:xfrm>
            <a:prstGeom prst="rect">
              <a:avLst/>
            </a:prstGeom>
            <a:pattFill prst="ltUpDiag">
              <a:fgClr>
                <a:schemeClr val="tx2"/>
              </a:fgClr>
              <a:bgClr>
                <a:srgbClr val="FFFFFF"/>
              </a:bgClr>
            </a:pattFill>
            <a:ln w="317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algn="ctr"/>
              <a:endParaRPr lang="en-US" altLang="en-US" sz="1800" baseline="-25000">
                <a:latin typeface="+mj-lt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929" y="2653"/>
              <a:ext cx="36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-</a:t>
              </a:r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3827" y="2640"/>
              <a:ext cx="13" cy="336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3264" y="2636"/>
              <a:ext cx="0" cy="340"/>
            </a:xfrm>
            <a:prstGeom prst="line">
              <a:avLst/>
            </a:prstGeom>
            <a:noFill/>
            <a:ln w="317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endParaRPr lang="en-US" sz="1800">
                <a:latin typeface="+mj-lt"/>
              </a:endParaRP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3341" y="2670"/>
              <a:ext cx="4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0000"/>
                  </a:solidFill>
                  <a:latin typeface="+mj-lt"/>
                  <a:sym typeface="Symbol" panose="05050102010706020507" pitchFamily="18" charset="2"/>
                </a:rPr>
                <a:t>+</a:t>
              </a:r>
            </a:p>
          </p:txBody>
        </p:sp>
      </p:grpSp>
      <p:sp>
        <p:nvSpPr>
          <p:cNvPr id="42" name="Line 24"/>
          <p:cNvSpPr>
            <a:spLocks noChangeShapeType="1"/>
          </p:cNvSpPr>
          <p:nvPr/>
        </p:nvSpPr>
        <p:spPr bwMode="auto">
          <a:xfrm flipH="1">
            <a:off x="3240024" y="4996108"/>
            <a:ext cx="762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sp>
        <p:nvSpPr>
          <p:cNvPr id="43" name="Line 25"/>
          <p:cNvSpPr>
            <a:spLocks noChangeShapeType="1"/>
          </p:cNvSpPr>
          <p:nvPr/>
        </p:nvSpPr>
        <p:spPr bwMode="auto">
          <a:xfrm flipH="1">
            <a:off x="1411224" y="4996108"/>
            <a:ext cx="1143000" cy="0"/>
          </a:xfrm>
          <a:prstGeom prst="line">
            <a:avLst/>
          </a:prstGeom>
          <a:noFill/>
          <a:ln w="31750">
            <a:solidFill>
              <a:schemeClr val="tx2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endParaRPr lang="en-US" sz="1800">
              <a:latin typeface="+mj-lt"/>
            </a:endParaRP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2627376" y="4806138"/>
            <a:ext cx="570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|S</a:t>
            </a:r>
            <a:r>
              <a:rPr lang="en-US" altLang="en-US" sz="1800" baseline="-25000" dirty="0">
                <a:solidFill>
                  <a:schemeClr val="tx2"/>
                </a:solidFill>
                <a:latin typeface="+mj-lt"/>
              </a:rPr>
              <a:t>B</a:t>
            </a:r>
            <a:r>
              <a:rPr lang="en-US" altLang="en-US" sz="1800" dirty="0">
                <a:solidFill>
                  <a:schemeClr val="tx2"/>
                </a:solidFill>
                <a:latin typeface="+mj-lt"/>
              </a:rPr>
              <a:t>|</a:t>
            </a:r>
            <a:endParaRPr lang="en-US" altLang="en-US" sz="1800" baseline="-25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411224" y="3466529"/>
            <a:ext cx="3200400" cy="538979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baseline="-25000">
              <a:latin typeface="+mj-lt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411224" y="5224708"/>
            <a:ext cx="2590800" cy="533400"/>
          </a:xfrm>
          <a:prstGeom prst="rect">
            <a:avLst/>
          </a:prstGeom>
          <a:pattFill prst="ltUpDiag">
            <a:fgClr>
              <a:schemeClr val="tx2"/>
            </a:fgClr>
            <a:bgClr>
              <a:srgbClr val="FFFFFF"/>
            </a:bgClr>
          </a:patt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1800" baseline="-25000">
              <a:latin typeface="+mj-lt"/>
            </a:endParaRPr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6821424" y="3319708"/>
            <a:ext cx="2971800" cy="2209800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800" dirty="0">
                <a:latin typeface="+mj-lt"/>
              </a:rPr>
              <a:t>Median of new </a:t>
            </a:r>
          </a:p>
          <a:p>
            <a:pPr algn="ctr"/>
            <a:r>
              <a:rPr lang="en-US" altLang="en-US" sz="1800" dirty="0">
                <a:latin typeface="+mj-lt"/>
              </a:rPr>
              <a:t>datasets is same </a:t>
            </a:r>
          </a:p>
          <a:p>
            <a:pPr algn="ctr"/>
            <a:r>
              <a:rPr lang="en-US" altLang="en-US" sz="1800" dirty="0">
                <a:latin typeface="+mj-lt"/>
              </a:rPr>
              <a:t>as median of </a:t>
            </a:r>
          </a:p>
          <a:p>
            <a:pPr algn="ctr"/>
            <a:r>
              <a:rPr lang="en-US" altLang="en-US" sz="1800" dirty="0">
                <a:latin typeface="+mj-lt"/>
              </a:rPr>
              <a:t>original datasets.</a:t>
            </a:r>
          </a:p>
        </p:txBody>
      </p:sp>
    </p:spTree>
    <p:extLst>
      <p:ext uri="{BB962C8B-B14F-4D97-AF65-F5344CB8AC3E}">
        <p14:creationId xmlns:p14="http://schemas.microsoft.com/office/powerpoint/2010/main" val="129427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984069"/>
            <a:ext cx="9905998" cy="5573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2000" dirty="0" smtClean="0">
                <a:ea typeface="新細明體" charset="-120"/>
              </a:rPr>
              <a:t>Greater Than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15" y="2742991"/>
            <a:ext cx="38862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15" y="1574591"/>
            <a:ext cx="2298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525815" y="2169693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 smtClean="0">
                <a:ea typeface="新細明體" charset="-120"/>
              </a:rPr>
              <a:t>Define </a:t>
            </a:r>
            <a:r>
              <a:rPr lang="en-US" altLang="zh-TW" dirty="0">
                <a:ea typeface="新細明體" charset="-120"/>
              </a:rPr>
              <a:t>two sets of prefix strings:</a:t>
            </a:r>
            <a:endParaRPr lang="zh-TW" altLang="en-US" dirty="0">
              <a:ea typeface="新細明體" charset="-120"/>
            </a:endParaRPr>
          </a:p>
        </p:txBody>
      </p:sp>
      <p:pic>
        <p:nvPicPr>
          <p:cNvPr id="65" name="Picture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15" y="4390053"/>
            <a:ext cx="4150503" cy="84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7211267" y="1866014"/>
            <a:ext cx="1366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TW" dirty="0" smtClean="0">
                <a:ea typeface="新細明體" charset="-120"/>
              </a:rPr>
              <a:t>Compare</a:t>
            </a:r>
            <a:endParaRPr lang="en-US" altLang="zh-TW" dirty="0">
              <a:ea typeface="新細明體" charset="-120"/>
            </a:endParaRPr>
          </a:p>
        </p:txBody>
      </p:sp>
      <p:pic>
        <p:nvPicPr>
          <p:cNvPr id="67" name="Picture 6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42" y="1897796"/>
            <a:ext cx="1066800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" name="Picture 6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7942" y="2295897"/>
            <a:ext cx="10668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1008" y="3105160"/>
            <a:ext cx="3101286" cy="8525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1008" y="4270800"/>
            <a:ext cx="3427857" cy="7696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86800" y="4270800"/>
            <a:ext cx="493776" cy="36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7019" y="4663440"/>
            <a:ext cx="493776" cy="365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94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6" grpId="0"/>
      <p:bldP spid="6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9" y="1698172"/>
            <a:ext cx="3793294" cy="39071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One-way </a:t>
            </a:r>
            <a:r>
              <a:rPr lang="en-US" altLang="en-US" sz="2000" dirty="0" smtClean="0"/>
              <a:t>PSI</a:t>
            </a:r>
          </a:p>
          <a:p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Client:  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= {x</a:t>
            </a:r>
            <a:r>
              <a:rPr lang="en-US" altLang="en-US" sz="20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n-US" sz="2000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/>
              <a:t>Server:  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 = </a:t>
            </a:r>
            <a:r>
              <a:rPr lang="en-US" alt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{y</a:t>
            </a:r>
            <a:r>
              <a:rPr lang="en-US" altLang="en-US" sz="2000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en-US" sz="2000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pPr marL="0" indent="0">
              <a:buNone/>
            </a:pPr>
            <a:r>
              <a:rPr lang="en-US" altLang="en-US" sz="2000" dirty="0" smtClean="0"/>
              <a:t>Output</a:t>
            </a:r>
            <a:r>
              <a:rPr lang="en-US" altLang="en-US" sz="2000" dirty="0"/>
              <a:t>: </a:t>
            </a:r>
          </a:p>
          <a:p>
            <a:pPr marL="0" indent="0">
              <a:buNone/>
            </a:pPr>
            <a:r>
              <a:rPr lang="en-US" altLang="en-US" sz="1800" dirty="0" smtClean="0"/>
              <a:t>     Client </a:t>
            </a:r>
            <a:r>
              <a:rPr lang="en-US" altLang="en-US" sz="1800" dirty="0"/>
              <a:t>learns 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 </a:t>
            </a:r>
            <a:r>
              <a:rPr lang="en-US" altLang="he-IL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</a:t>
            </a:r>
            <a:r>
              <a:rPr lang="en-US" altLang="en-US" sz="1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Y</a:t>
            </a:r>
            <a:endParaRPr lang="en-US" altLang="en-US" sz="1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en-US" sz="1800" dirty="0" smtClean="0"/>
              <a:t>     Server learns nothing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Set Intersection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430" y="1779126"/>
            <a:ext cx="4222386" cy="422238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277690" y="2310054"/>
            <a:ext cx="17739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First, </a:t>
            </a:r>
            <a:r>
              <a:rPr lang="en-US" dirty="0"/>
              <a:t>we need to </a:t>
            </a:r>
            <a:r>
              <a:rPr lang="en-US" dirty="0" smtClean="0"/>
              <a:t>learn about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/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30475937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270549" cy="45929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Allows </a:t>
            </a:r>
            <a:r>
              <a:rPr lang="en-US" sz="2000" dirty="0"/>
              <a:t>computations to be performed on encrypted data without first having to decrypt </a:t>
            </a:r>
            <a:r>
              <a:rPr lang="en-US" sz="2000" dirty="0" smtClean="0"/>
              <a:t>it</a:t>
            </a:r>
          </a:p>
          <a:p>
            <a:endParaRPr lang="en-US" sz="2000" dirty="0" smtClean="0"/>
          </a:p>
          <a:p>
            <a:r>
              <a:rPr lang="en-US" sz="2000" dirty="0" smtClean="0"/>
              <a:t>Enables </a:t>
            </a:r>
            <a:r>
              <a:rPr lang="en-US" sz="2000" dirty="0"/>
              <a:t>mathematical computations to be performed directly on the encrypted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Enables organizations </a:t>
            </a:r>
            <a:r>
              <a:rPr lang="en-US" sz="2000" dirty="0"/>
              <a:t>to store encrypted data in a public </a:t>
            </a:r>
            <a:r>
              <a:rPr lang="en-US" sz="2000" dirty="0" smtClean="0"/>
              <a:t>cloud for future process</a:t>
            </a:r>
          </a:p>
          <a:p>
            <a:r>
              <a:rPr lang="en-US" sz="2000" dirty="0" smtClean="0"/>
              <a:t>Enable </a:t>
            </a:r>
            <a:r>
              <a:rPr lang="en-US" sz="2000" dirty="0"/>
              <a:t>new services by removing privacy barriers inhibiting data sharing or increasing security to existing </a:t>
            </a:r>
            <a:r>
              <a:rPr lang="en-US" sz="2000" dirty="0" smtClean="0"/>
              <a:t>services (for </a:t>
            </a:r>
            <a:r>
              <a:rPr lang="en-US" sz="2000" dirty="0"/>
              <a:t>example, predictive analytics in health </a:t>
            </a:r>
            <a:r>
              <a:rPr lang="en-US" sz="2000" dirty="0" smtClean="0"/>
              <a:t>care)</a:t>
            </a:r>
            <a:endParaRPr lang="en-US" alt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12994154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282004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Given </a:t>
            </a:r>
            <a:r>
              <a:rPr lang="en-US" altLang="en-US" sz="2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(M1)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ENC(M2)</a:t>
            </a:r>
            <a:r>
              <a:rPr lang="en-US" altLang="en-US" sz="2000" dirty="0"/>
              <a:t>, can compute (without knowing the decryption key)</a:t>
            </a:r>
          </a:p>
          <a:p>
            <a:pPr lvl="1">
              <a:buClr>
                <a:schemeClr val="tx1"/>
              </a:buClr>
            </a:pP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(M1+M2)</a:t>
            </a:r>
          </a:p>
          <a:p>
            <a:pPr lvl="1">
              <a:buClr>
                <a:schemeClr val="tx1"/>
              </a:buClr>
            </a:pP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(c</a:t>
            </a:r>
            <a:r>
              <a:rPr lang="en-US" altLang="en-US" i="1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·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M1) </a:t>
            </a:r>
            <a:r>
              <a:rPr lang="en-US" altLang="en-US" dirty="0"/>
              <a:t>for any constant 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US" altLang="en-US" dirty="0"/>
          </a:p>
          <a:p>
            <a:pPr lvl="1"/>
            <a:r>
              <a:rPr lang="en-US" altLang="en-US" dirty="0"/>
              <a:t>I.e.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en-US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+ </a:t>
            </a:r>
            <a:r>
              <a:rPr lang="en-US" alt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en-US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)x +…+ </a:t>
            </a:r>
            <a:r>
              <a:rPr lang="en-US" alt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en-US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en-US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n-US" baseline="30000" dirty="0" err="1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= 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Enc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(P(x</a:t>
            </a:r>
            <a:r>
              <a:rPr lang="en-US" altLang="en-US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))</a:t>
            </a:r>
          </a:p>
          <a:p>
            <a:pPr lvl="1"/>
            <a:endParaRPr lang="en-US" altLang="en-US" dirty="0"/>
          </a:p>
          <a:p>
            <a:r>
              <a:rPr lang="en-US" altLang="en-US" sz="2000" dirty="0"/>
              <a:t>Examples: El Gamal, </a:t>
            </a:r>
            <a:r>
              <a:rPr lang="en-US" altLang="en-US" sz="2000" dirty="0" err="1"/>
              <a:t>Paillier</a:t>
            </a:r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Homomorphic Encryption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226" y="4283964"/>
            <a:ext cx="1514475" cy="20574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256372" y="4562856"/>
            <a:ext cx="3793294" cy="1778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We could have discussed 1 or 2 sessions on Homomorphic </a:t>
            </a:r>
            <a:r>
              <a:rPr lang="en-US" sz="1600" dirty="0" smtClean="0"/>
              <a:t>Encryption.</a:t>
            </a:r>
          </a:p>
          <a:p>
            <a:pPr marL="0" indent="0">
              <a:buNone/>
            </a:pPr>
            <a:r>
              <a:rPr lang="en-US" sz="1600" dirty="0" smtClean="0"/>
              <a:t>However</a:t>
            </a:r>
            <a:r>
              <a:rPr lang="en-US" sz="1600" dirty="0"/>
              <a:t>, we need to skip it for now.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578984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3338" y="1541419"/>
                <a:ext cx="9905999" cy="519528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altLang="en-US" sz="2000" dirty="0" smtClean="0"/>
                  <a:t>Client</a:t>
                </a:r>
                <a:r>
                  <a:rPr lang="en-US" altLang="en-US" sz="2000" dirty="0"/>
                  <a:t>: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en-US" sz="2000" dirty="0"/>
                  <a:t>Server:  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/>
                  <a:t>Client </a:t>
                </a:r>
                <a:r>
                  <a:rPr lang="en-US" altLang="en-US" sz="2000" dirty="0"/>
                  <a:t>defines a polynomial of degree n whose roots are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 , 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000" i="1" baseline="-25000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=   (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· (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· … · (</m:t>
                    </m:r>
                    <m:r>
                      <a:rPr lang="en-US" altLang="en-US" sz="18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=  </m:t>
                    </m:r>
                    <m:r>
                      <a:rPr lang="en-US" altLang="en-US" sz="180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sz="18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1800" i="1" baseline="-25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baseline="30000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… + 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1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180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en-US" sz="2000" dirty="0" smtClean="0"/>
              </a:p>
              <a:p>
                <a:pPr>
                  <a:lnSpc>
                    <a:spcPct val="90000"/>
                  </a:lnSpc>
                </a:pPr>
                <a:r>
                  <a:rPr lang="en-US" altLang="en-US" sz="2000" dirty="0" smtClean="0"/>
                  <a:t>Sends </a:t>
                </a:r>
                <a:r>
                  <a:rPr lang="en-US" altLang="en-US" sz="2000" dirty="0"/>
                  <a:t>to server homomorphic encryptions of coefficients</a:t>
                </a:r>
              </a:p>
              <a:p>
                <a:pPr lvl="1">
                  <a:lnSpc>
                    <a:spcPct val="90000"/>
                  </a:lnSpc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, … , </m:t>
                    </m:r>
                    <m:r>
                      <a:rPr lang="en-US" altLang="en-US" sz="18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en-US" sz="1800" i="1" baseline="-2500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en-US" sz="18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a-IR" altLang="en-US" sz="1800" dirty="0" smtClean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en-US" sz="2000" dirty="0"/>
                  <a:t>Server uses homomorphic properties to compute</a:t>
                </a:r>
              </a:p>
              <a:p>
                <a:pPr>
                  <a:buFontTx/>
                  <a:buNone/>
                </a:pPr>
                <a:r>
                  <a:rPr lang="en-US" altLang="en-US" sz="2000" dirty="0">
                    <a:sym typeface="Symbol" panose="05050102010706020507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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𝑦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 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·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+ 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      </m:t>
                    </m:r>
                  </m:oMath>
                </a14:m>
                <a:r>
                  <a:rPr lang="en-US" altLang="en-US" sz="2000" dirty="0" smtClean="0"/>
                  <a:t>(</a:t>
                </a:r>
                <a14:m>
                  <m:oMath xmlns:m="http://schemas.openxmlformats.org/officeDocument/2006/math">
                    <m:r>
                      <a:rPr lang="en-US" altLang="en-US" sz="2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sz="2000" dirty="0" smtClean="0"/>
                  <a:t> </a:t>
                </a:r>
                <a:r>
                  <a:rPr lang="en-US" altLang="en-US" sz="2000" dirty="0"/>
                  <a:t>is random)</a:t>
                </a:r>
              </a:p>
              <a:p>
                <a:r>
                  <a:rPr lang="en-US" alt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en-US" sz="2000" i="1" dirty="0" err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𝑌</m:t>
                    </m:r>
                  </m:oMath>
                </a14:m>
                <a:r>
                  <a:rPr lang="en-US" altLang="en-US" sz="2000" dirty="0"/>
                  <a:t> result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·0+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= </m:t>
                    </m:r>
                    <m:r>
                      <a:rPr lang="en-US" alt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en-US" sz="20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ym typeface="Symbol" panose="05050102010706020507" pitchFamily="18" charset="2"/>
                  </a:rPr>
                  <a:t>, otherwise </a:t>
                </a:r>
                <a:r>
                  <a:rPr lang="en-US" altLang="en-US" sz="2000" dirty="0"/>
                  <a:t>result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𝐸𝑛𝑐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𝑟𝑎𝑛𝑑𝑜𝑚</m:t>
                    </m:r>
                    <m:r>
                      <a:rPr lang="en-US" alt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Server sends 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permuted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results to 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Client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r>
                  <a:rPr lang="en-US" altLang="en-US" sz="2000" dirty="0">
                    <a:sym typeface="Symbol" panose="05050102010706020507" pitchFamily="18" charset="2"/>
                  </a:rPr>
                  <a:t>Client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 </a:t>
                </a:r>
                <a:r>
                  <a:rPr lang="en-US" altLang="en-US" sz="2000" dirty="0">
                    <a:sym typeface="Symbol" panose="05050102010706020507" pitchFamily="18" charset="2"/>
                  </a:rPr>
                  <a:t>decrypts, compares to </a:t>
                </a:r>
                <a:r>
                  <a:rPr lang="en-US" altLang="en-US" sz="2000" dirty="0" smtClean="0">
                    <a:sym typeface="Symbol" panose="05050102010706020507" pitchFamily="18" charset="2"/>
                  </a:rPr>
                  <a:t>his list</a:t>
                </a:r>
                <a:endParaRPr lang="en-US" altLang="en-US" sz="2000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buClr>
                    <a:schemeClr val="tx1"/>
                  </a:buClr>
                </a:pPr>
                <a:endParaRPr lang="en-US" altLang="en-US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3338" y="1541419"/>
                <a:ext cx="9905999" cy="5195283"/>
              </a:xfrm>
              <a:blipFill>
                <a:blip r:embed="rId2"/>
                <a:stretch>
                  <a:fillRect l="-1354" t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Set Intersection</a:t>
            </a:r>
          </a:p>
        </p:txBody>
      </p:sp>
    </p:spTree>
    <p:extLst>
      <p:ext uri="{BB962C8B-B14F-4D97-AF65-F5344CB8AC3E}">
        <p14:creationId xmlns:p14="http://schemas.microsoft.com/office/powerpoint/2010/main" val="3783931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Special Purpose Protocols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Bidding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07" y="2666483"/>
            <a:ext cx="1296981" cy="12969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846" y="2663772"/>
            <a:ext cx="1296981" cy="129698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871719" y="2918747"/>
            <a:ext cx="30551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/>
          <p:cNvSpPr txBox="1">
            <a:spLocks/>
          </p:cNvSpPr>
          <p:nvPr/>
        </p:nvSpPr>
        <p:spPr>
          <a:xfrm>
            <a:off x="4341933" y="2431805"/>
            <a:ext cx="3979817" cy="444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800" b="1" dirty="0" smtClean="0">
                <a:effectLst/>
                <a:latin typeface="Consolas" panose="020B0609020204030204" pitchFamily="49" charset="0"/>
              </a:rPr>
              <a:t>M</a:t>
            </a:r>
            <a:endParaRPr lang="en-US" sz="1800" b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385243" y="3546474"/>
            <a:ext cx="3979817" cy="40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/>
            </a:pPr>
            <a:r>
              <a:rPr lang="en-US" sz="1600" b="1" dirty="0" smtClean="0">
                <a:effectLst/>
                <a:latin typeface="Tw Cen MT (Body)"/>
              </a:rPr>
              <a:t>T , E</a:t>
            </a:r>
            <a:endParaRPr lang="en-US" sz="1600" b="1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>
                <a:off x="504408" y="2178392"/>
                <a:ext cx="2996205" cy="2017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en-US" sz="1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≤ </m:t>
                    </m:r>
                  </m:oMath>
                </a14:m>
                <a:r>
                  <a:rPr lang="en-US" sz="1400" dirty="0" smtClean="0">
                    <a:effectLst/>
                    <a:latin typeface="+mj-lt"/>
                  </a:rPr>
                  <a:t> random</a:t>
                </a:r>
                <a:r>
                  <a:rPr lang="en-US" sz="160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sz="1600" i="1" baseline="-250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600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bSup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8" y="2178392"/>
                <a:ext cx="2996205" cy="2017894"/>
              </a:xfrm>
              <a:prstGeom prst="rect">
                <a:avLst/>
              </a:prstGeom>
              <a:blipFill>
                <a:blip r:embed="rId4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>
            <a:off x="4871719" y="3967711"/>
            <a:ext cx="3055127" cy="205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ounded Rectangle 26"/>
              <p:cNvSpPr/>
              <p:nvPr/>
            </p:nvSpPr>
            <p:spPr>
              <a:xfrm>
                <a:off x="4608576" y="4845455"/>
                <a:ext cx="3858767" cy="79639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Tw Cen MT (Body)"/>
                  </a:rPr>
                  <a:t>Check if there are similar elements in both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  <a:latin typeface="Tw Cen MT (Body)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en-US" sz="1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w Cen MT (Body)"/>
                </a:endParaRPr>
              </a:p>
            </p:txBody>
          </p:sp>
        </mc:Choice>
        <mc:Fallback xmlns="">
          <p:sp>
            <p:nvSpPr>
              <p:cNvPr id="27" name="Rounded 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576" y="4845455"/>
                <a:ext cx="3858767" cy="796393"/>
              </a:xfrm>
              <a:prstGeom prst="roundRect">
                <a:avLst/>
              </a:prstGeom>
              <a:blipFill>
                <a:blip r:embed="rId5"/>
                <a:stretch>
                  <a:fillRect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1050498"/>
            <a:ext cx="3198394" cy="654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9109971" y="2178392"/>
                <a:ext cx="2996205" cy="20178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600" b="0" i="1" baseline="-2500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sSubSup>
                      <m:sSubSupPr>
                        <m:ctrlP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{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160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altLang="en-US" sz="160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600" i="1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i="1" baseline="-25000" dirty="0" err="1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16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 smtClean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i="1" baseline="-250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i="1" baseline="-25000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≤ </m:t>
                    </m:r>
                  </m:oMath>
                </a14:m>
                <a:r>
                  <a:rPr lang="en-US" sz="1400" dirty="0" smtClean="0">
                    <a:effectLst/>
                    <a:latin typeface="+mj-lt"/>
                  </a:rPr>
                  <a:t> random</a:t>
                </a:r>
                <a:r>
                  <a:rPr lang="en-US" sz="1600" dirty="0">
                    <a:effectLst/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600" i="1" baseline="-2500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 dirty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160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lang="en-US" sz="1600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971" y="2178392"/>
                <a:ext cx="2996205" cy="2017894"/>
              </a:xfrm>
              <a:prstGeom prst="rect">
                <a:avLst/>
              </a:prstGeom>
              <a:blipFill>
                <a:blip r:embed="rId7"/>
                <a:stretch>
                  <a:fillRect t="-906" r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9164332" y="4309692"/>
                <a:ext cx="2996205" cy="773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600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32" y="4309692"/>
                <a:ext cx="2996205" cy="77341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/>
              <p:cNvSpPr txBox="1">
                <a:spLocks/>
              </p:cNvSpPr>
              <p:nvPr/>
            </p:nvSpPr>
            <p:spPr>
              <a:xfrm>
                <a:off x="504408" y="4309692"/>
                <a:ext cx="2996205" cy="7734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effectLst>
                      <a:outerShdw blurRad="152400" dist="38100" dir="2700000" algn="tl">
                        <a:srgbClr val="000000">
                          <a:alpha val="36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i="1" baseline="-25000" dirty="0" err="1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en-US" sz="16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600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en-US" sz="1600" i="1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{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16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1600" i="1" baseline="-25000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16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lang="en-US" sz="1600" dirty="0" smtClean="0"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08" y="4309692"/>
                <a:ext cx="2996205" cy="773414"/>
              </a:xfrm>
              <a:prstGeom prst="rect">
                <a:avLst/>
              </a:prstGeom>
              <a:blipFill>
                <a:blip r:embed="rId9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794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27" grpId="0" animBg="1"/>
      <p:bldP spid="15" grpId="0"/>
      <p:bldP spid="16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80" y="2651760"/>
            <a:ext cx="4653424" cy="325739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16644" y="2201918"/>
            <a:ext cx="4897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Learning Cryptography </a:t>
            </a:r>
            <a:r>
              <a:rPr lang="en-US" b="1" dirty="0" smtClean="0"/>
              <a:t>is straightforward</a:t>
            </a:r>
            <a:r>
              <a:rPr lang="en-US" b="1" dirty="0" smtClean="0"/>
              <a:t>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42707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Ref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Cryptography Protocols Course, Dr. Hamid Mala, University of </a:t>
            </a:r>
            <a:r>
              <a:rPr lang="en-US" sz="1800" dirty="0" smtClean="0"/>
              <a:t>Isfahan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crypto.stanford.edu/cs355/18sp/lec6.pdf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en.wikipedia.org/wiki/Garbled_circuit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</a:t>
            </a:r>
            <a:r>
              <a:rPr lang="en-US" sz="1800" dirty="0" smtClean="0"/>
              <a:t>en.wikipedia.org/wiki/Homomorphic_encryption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https://www.techtarget.com/searchsecurity/definition/homomorphic-encryption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https://www.researchgate.net/figure/Millionaires-problem_fig1_320290997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https://www.iconfinder.com/UsersInsights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https</a:t>
            </a:r>
            <a:r>
              <a:rPr lang="en-US" sz="1800" dirty="0"/>
              <a:t>://www.iconfinder.com/Chanut-is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https://www.iconfinder.com/iconsets/softwaredemo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40734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 smtClean="0"/>
              <a:t>Agenda</a:t>
            </a:r>
            <a:endParaRPr lang="en-US" cap="non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349829"/>
            <a:ext cx="9905999" cy="52425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Identification and Entity </a:t>
            </a:r>
            <a:r>
              <a:rPr lang="en-US" sz="2000" dirty="0"/>
              <a:t>A</a:t>
            </a:r>
            <a:r>
              <a:rPr lang="en-US" sz="2000" dirty="0" smtClean="0"/>
              <a:t>uthentications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Zero Knowledge </a:t>
            </a:r>
            <a:r>
              <a:rPr lang="en-US" sz="2000" dirty="0"/>
              <a:t>P</a:t>
            </a:r>
            <a:r>
              <a:rPr lang="en-US" sz="2000" dirty="0" smtClean="0"/>
              <a:t>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Key Establishment </a:t>
            </a:r>
            <a:r>
              <a:rPr lang="en-US" sz="2000" dirty="0" smtClean="0"/>
              <a:t>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Threshold Cryptography and Secret Sharing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Special Purpose Protocols (</a:t>
            </a:r>
            <a:r>
              <a:rPr lang="en-US" sz="2000" dirty="0"/>
              <a:t>like </a:t>
            </a:r>
            <a:r>
              <a:rPr lang="en-US" sz="2000" dirty="0" smtClean="0"/>
              <a:t>simultaneous contract signing, mental poker, fair exchange)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Identity Based Cryptography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Types of Digital </a:t>
            </a:r>
            <a:r>
              <a:rPr lang="en-US" sz="2000" dirty="0" smtClean="0"/>
              <a:t>Signatures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Secure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Multiparty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Computations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9197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6" y="2027560"/>
            <a:ext cx="5850601" cy="30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94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2071396"/>
            <a:ext cx="9905999" cy="45209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Yao’s Garbled Circuit 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Median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</a:t>
            </a:r>
            <a:r>
              <a:rPr lang="en-US" sz="2000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Element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Greater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Set Intersection</a:t>
            </a: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Bidding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63339" y="252758"/>
            <a:ext cx="9905998" cy="844522"/>
          </a:xfrm>
        </p:spPr>
        <p:txBody>
          <a:bodyPr/>
          <a:lstStyle/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8045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22253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altLang="en-US" b="1" dirty="0"/>
              <a:t>C</a:t>
            </a:r>
            <a:r>
              <a:rPr lang="en-US" altLang="en-US" b="1" dirty="0" smtClean="0"/>
              <a:t>omputation </a:t>
            </a:r>
            <a:r>
              <a:rPr lang="en-US" altLang="en-US" b="1" dirty="0"/>
              <a:t>between parties who do not trust each other</a:t>
            </a:r>
          </a:p>
          <a:p>
            <a:r>
              <a:rPr lang="en-US" altLang="en-US" dirty="0">
                <a:solidFill>
                  <a:srgbClr val="0066CC"/>
                </a:solidFill>
              </a:rPr>
              <a:t>Example: elections</a:t>
            </a:r>
          </a:p>
          <a:p>
            <a:pPr lvl="1"/>
            <a:r>
              <a:rPr lang="en-US" altLang="en-US" dirty="0"/>
              <a:t>N parties, each one has a “Yes” or “No” vote</a:t>
            </a:r>
          </a:p>
          <a:p>
            <a:pPr lvl="1"/>
            <a:r>
              <a:rPr lang="en-US" altLang="en-US" dirty="0"/>
              <a:t>Goal: determine whether the majority voted “Yes”, but no voter should learn how other people voted</a:t>
            </a:r>
          </a:p>
          <a:p>
            <a:r>
              <a:rPr lang="en-US" altLang="en-US" dirty="0">
                <a:solidFill>
                  <a:srgbClr val="0066CC"/>
                </a:solidFill>
              </a:rPr>
              <a:t>Example: auctions</a:t>
            </a:r>
          </a:p>
          <a:p>
            <a:pPr lvl="1"/>
            <a:r>
              <a:rPr lang="en-US" altLang="en-US" dirty="0"/>
              <a:t>Each bidder makes an offer</a:t>
            </a:r>
          </a:p>
          <a:p>
            <a:pPr lvl="2"/>
            <a:r>
              <a:rPr lang="en-US" altLang="en-US" dirty="0"/>
              <a:t>Offer should be committing! (can’t change it later)</a:t>
            </a:r>
          </a:p>
          <a:p>
            <a:pPr lvl="1"/>
            <a:r>
              <a:rPr lang="en-US" altLang="en-US" dirty="0"/>
              <a:t>Goal: determine whose offer won without revealing losing offers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25479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66CC"/>
                </a:solidFill>
              </a:rPr>
              <a:t>Example: distributed data mining</a:t>
            </a:r>
          </a:p>
          <a:p>
            <a:pPr lvl="1"/>
            <a:r>
              <a:rPr lang="en-US" altLang="en-US" dirty="0"/>
              <a:t>Two companies want to compare their datasets without revealing them</a:t>
            </a:r>
          </a:p>
          <a:p>
            <a:pPr lvl="2"/>
            <a:r>
              <a:rPr lang="en-US" altLang="en-US" dirty="0"/>
              <a:t>For example, compute the intersection of two lists of names</a:t>
            </a:r>
          </a:p>
          <a:p>
            <a:r>
              <a:rPr lang="en-US" altLang="en-US" dirty="0">
                <a:solidFill>
                  <a:srgbClr val="0066CC"/>
                </a:solidFill>
              </a:rPr>
              <a:t>Example: database privacy</a:t>
            </a:r>
          </a:p>
          <a:p>
            <a:pPr lvl="1"/>
            <a:r>
              <a:rPr lang="en-US" altLang="en-US" dirty="0"/>
              <a:t>Evaluate a query on the database without revealing the query to the database owner</a:t>
            </a:r>
          </a:p>
          <a:p>
            <a:pPr lvl="1"/>
            <a:r>
              <a:rPr lang="en-US" altLang="en-US" dirty="0"/>
              <a:t>Evaluate a statistical query on the database without revealing the values of individual </a:t>
            </a:r>
            <a:r>
              <a:rPr lang="en-US" altLang="en-US" dirty="0" smtClean="0"/>
              <a:t>entries</a:t>
            </a:r>
          </a:p>
          <a:p>
            <a:pPr lvl="1"/>
            <a:r>
              <a:rPr lang="en-US" altLang="en-US" dirty="0"/>
              <a:t>Many variations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8288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Also known as Secure Multiparty Computation</a:t>
            </a:r>
          </a:p>
          <a:p>
            <a:endParaRPr lang="en-US" altLang="en-US" sz="2000" dirty="0" smtClean="0"/>
          </a:p>
          <a:p>
            <a:r>
              <a:rPr lang="en-US" altLang="en-US" sz="2000" dirty="0"/>
              <a:t>2-party SFE: Alice has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n-US" sz="2000" dirty="0"/>
              <a:t>, Bob has 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altLang="en-US" sz="2000" dirty="0"/>
              <a:t>, and they want to compute two functions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en-US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2000" dirty="0"/>
              <a:t>,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en-US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2000" dirty="0"/>
              <a:t>.  At the end of the protocol </a:t>
            </a:r>
          </a:p>
          <a:p>
            <a:pPr lvl="1"/>
            <a:r>
              <a:rPr lang="en-US" altLang="en-US" sz="1800" dirty="0"/>
              <a:t>Alice learns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en-US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1800" dirty="0"/>
              <a:t> and nothing else</a:t>
            </a:r>
          </a:p>
          <a:p>
            <a:pPr lvl="1"/>
            <a:r>
              <a:rPr lang="en-US" altLang="en-US" sz="1800" dirty="0"/>
              <a:t>Bob learns 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en-US" baseline="-25000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en-US" dirty="0" err="1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x,y</a:t>
            </a:r>
            <a:r>
              <a:rPr lang="en-US" altLang="en-US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en-US" sz="1800" dirty="0"/>
              <a:t> and nothing </a:t>
            </a:r>
            <a:r>
              <a:rPr lang="en-US" altLang="en-US" sz="1800" dirty="0" smtClean="0"/>
              <a:t>else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20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7509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338" y="1698172"/>
            <a:ext cx="9905999" cy="4911634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n-party SFE: n parties each have a private input, and they join compute functions</a:t>
            </a:r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How </a:t>
            </a:r>
            <a:r>
              <a:rPr lang="en-US" altLang="en-US" sz="2000" dirty="0"/>
              <a:t>to let n parties, </a:t>
            </a:r>
            <a:r>
              <a:rPr lang="en-US" alt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en-US" sz="2000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,..,P</a:t>
            </a:r>
            <a:r>
              <a:rPr lang="en-US" altLang="en-US" sz="2000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sz="2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sz="2000" dirty="0" smtClean="0"/>
              <a:t>compute </a:t>
            </a:r>
            <a:r>
              <a:rPr lang="en-US" altLang="en-US" sz="2000" dirty="0"/>
              <a:t>a function 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</a:t>
            </a:r>
            <a:r>
              <a:rPr lang="en-US" altLang="en-US" sz="20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,..,x</a:t>
            </a:r>
            <a:r>
              <a:rPr lang="en-US" altLang="en-US" sz="20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sz="2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pPr lvl="1"/>
            <a:r>
              <a:rPr lang="en-US" altLang="en-US" sz="1800" dirty="0"/>
              <a:t>Where input 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altLang="en-US" sz="18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800" dirty="0">
                <a:solidFill>
                  <a:srgbClr val="F1FA82"/>
                </a:solidFill>
              </a:rPr>
              <a:t> </a:t>
            </a:r>
            <a:r>
              <a:rPr lang="en-US" altLang="en-US" sz="1800" dirty="0"/>
              <a:t>is known to party 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en-US" sz="18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altLang="en-US" sz="1800" dirty="0">
              <a:solidFill>
                <a:srgbClr val="0070C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en-US" altLang="en-US" sz="1800" dirty="0"/>
              <a:t>Party </a:t>
            </a:r>
            <a:r>
              <a:rPr lang="en-US" altLang="en-US" sz="18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en-US" sz="1800" baseline="-25000" dirty="0" smtClean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learns nothing more than what he can learn from his own input </a:t>
            </a:r>
            <a:endParaRPr lang="en-US" altLang="en-US" sz="18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en-US" sz="1800" dirty="0" smtClean="0"/>
              <a:t> </a:t>
            </a:r>
            <a:r>
              <a:rPr lang="en-US" altLang="en-US" sz="1800" dirty="0"/>
              <a:t>and the final output 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F(x</a:t>
            </a:r>
            <a:r>
              <a:rPr lang="en-US" altLang="en-US" sz="18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,..,x</a:t>
            </a:r>
            <a:r>
              <a:rPr lang="en-US" altLang="en-US" sz="1800" baseline="-250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sz="1800" dirty="0">
                <a:solidFill>
                  <a:srgbClr val="0070C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63339" y="252758"/>
            <a:ext cx="9905998" cy="8445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cap="none" dirty="0"/>
              <a:t>Secure Multiparty Computations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263338" y="984069"/>
            <a:ext cx="9905999" cy="557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9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1302</Words>
  <Application>Microsoft Office PowerPoint</Application>
  <PresentationFormat>Widescreen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Andalus</vt:lpstr>
      <vt:lpstr>Arial</vt:lpstr>
      <vt:lpstr>Cambria Math</vt:lpstr>
      <vt:lpstr>Consolas</vt:lpstr>
      <vt:lpstr>Courier New</vt:lpstr>
      <vt:lpstr>Lucida Bright</vt:lpstr>
      <vt:lpstr>新細明體</vt:lpstr>
      <vt:lpstr>Shruti</vt:lpstr>
      <vt:lpstr>Symbol</vt:lpstr>
      <vt:lpstr>Tahoma</vt:lpstr>
      <vt:lpstr>Times New Roman</vt:lpstr>
      <vt:lpstr>Trebuchet MS</vt:lpstr>
      <vt:lpstr>Tw Cen MT</vt:lpstr>
      <vt:lpstr>Tw Cen MT (Body)</vt:lpstr>
      <vt:lpstr>Wingdings</vt:lpstr>
      <vt:lpstr>Circuit</vt:lpstr>
      <vt:lpstr>Exploring  Cryptography Protocols</vt:lpstr>
      <vt:lpstr>PowerPoint Presentation</vt:lpstr>
      <vt:lpstr>Agenda</vt:lpstr>
      <vt:lpstr>Secure Multiparty Computations</vt:lpstr>
      <vt:lpstr>Secure Multiparty Computations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Multiparty Computations</vt:lpstr>
      <vt:lpstr>Secure Multiparty Computations</vt:lpstr>
      <vt:lpstr>Secure Multiparty Computations</vt:lpstr>
      <vt:lpstr>Secure Multiparty Computations</vt:lpstr>
      <vt:lpstr>Secure Multiparty Computations</vt:lpstr>
      <vt:lpstr>Secure Multiparty Computations</vt:lpstr>
      <vt:lpstr>Secure Multiparty Computations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Multiparty Computations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2023-06-27T01:46:25Z</dcterms:created>
  <dcterms:modified xsi:type="dcterms:W3CDTF">2024-02-16T18:53:31Z</dcterms:modified>
</cp:coreProperties>
</file>