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2" r:id="rId6"/>
    <p:sldId id="263" r:id="rId7"/>
    <p:sldId id="268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7" r:id="rId17"/>
    <p:sldId id="274" r:id="rId18"/>
    <p:sldId id="276" r:id="rId19"/>
    <p:sldId id="275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6" r:id="rId28"/>
    <p:sldId id="285" r:id="rId29"/>
    <p:sldId id="287" r:id="rId30"/>
    <p:sldId id="288" r:id="rId31"/>
    <p:sldId id="289" r:id="rId32"/>
    <p:sldId id="290" r:id="rId33"/>
    <p:sldId id="291" r:id="rId34"/>
    <p:sldId id="26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E841-689F-4B0E-B22C-EEFD9E247F6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780E-1E42-4987-8B1D-7ACACFB32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11210544" y="6419088"/>
            <a:ext cx="841248" cy="365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@7eRoM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999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E841-689F-4B0E-B22C-EEFD9E247F6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780E-1E42-4987-8B1D-7ACACFB32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5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E841-689F-4B0E-B22C-EEFD9E247F6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780E-1E42-4987-8B1D-7ACACFB32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3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E841-689F-4B0E-B22C-EEFD9E247F6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780E-1E42-4987-8B1D-7ACACFB32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7198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E841-689F-4B0E-B22C-EEFD9E247F6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780E-1E42-4987-8B1D-7ACACFB32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81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E841-689F-4B0E-B22C-EEFD9E247F6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780E-1E42-4987-8B1D-7ACACFB32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75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E841-689F-4B0E-B22C-EEFD9E247F6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780E-1E42-4987-8B1D-7ACACFB32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68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E841-689F-4B0E-B22C-EEFD9E247F6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780E-1E42-4987-8B1D-7ACACFB32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3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E841-689F-4B0E-B22C-EEFD9E247F6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780E-1E42-4987-8B1D-7ACACFB32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0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E841-689F-4B0E-B22C-EEFD9E247F6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780E-1E42-4987-8B1D-7ACACFB32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11210544" y="6419088"/>
            <a:ext cx="841248" cy="365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bg2">
                    <a:lumMod val="75000"/>
                  </a:schemeClr>
                </a:solidFill>
              </a:rPr>
              <a:t>@7eRoM</a:t>
            </a:r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6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E841-689F-4B0E-B22C-EEFD9E247F6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780E-1E42-4987-8B1D-7ACACFB32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2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E841-689F-4B0E-B22C-EEFD9E247F6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780E-1E42-4987-8B1D-7ACACFB32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3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E841-689F-4B0E-B22C-EEFD9E247F6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780E-1E42-4987-8B1D-7ACACFB32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E841-689F-4B0E-B22C-EEFD9E247F6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780E-1E42-4987-8B1D-7ACACFB32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E841-689F-4B0E-B22C-EEFD9E247F6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780E-1E42-4987-8B1D-7ACACFB32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7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E841-689F-4B0E-B22C-EEFD9E247F6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780E-1E42-4987-8B1D-7ACACFB32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6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E841-689F-4B0E-B22C-EEFD9E247F6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780E-1E42-4987-8B1D-7ACACFB32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1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EE841-689F-4B0E-B22C-EEFD9E247F6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7780E-1E42-4987-8B1D-7ACACFB32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67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Google test/mock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Introduction to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1615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/>
          <a:lstStyle/>
          <a:p>
            <a:r>
              <a:rPr lang="en-US" dirty="0" smtClean="0"/>
              <a:t>TEST_F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91056"/>
            <a:ext cx="10353762" cy="4727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constructor/destructor </a:t>
            </a:r>
            <a:r>
              <a:rPr lang="en-US" b="1" dirty="0" smtClean="0"/>
              <a:t>vs </a:t>
            </a:r>
            <a:r>
              <a:rPr lang="en-US" b="1" dirty="0" err="1" smtClean="0"/>
              <a:t>SetUp</a:t>
            </a:r>
            <a:r>
              <a:rPr lang="en-US" b="1" dirty="0"/>
              <a:t>()/</a:t>
            </a:r>
            <a:r>
              <a:rPr lang="en-US" b="1" dirty="0" err="1"/>
              <a:t>TearDown</a:t>
            </a:r>
            <a:r>
              <a:rPr lang="en-US" b="1" dirty="0"/>
              <a:t>()</a:t>
            </a:r>
          </a:p>
          <a:p>
            <a:endParaRPr lang="en-US" dirty="0" smtClean="0"/>
          </a:p>
          <a:p>
            <a:r>
              <a:rPr lang="en-US" dirty="0"/>
              <a:t>C++ does not allow virtual function calls in constructors and </a:t>
            </a:r>
            <a:r>
              <a:rPr lang="en-US" dirty="0" smtClean="0"/>
              <a:t>destructors.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the body of a constructor (or destructor), it’s not possible to use the </a:t>
            </a:r>
            <a:r>
              <a:rPr lang="en-US" dirty="0" err="1">
                <a:latin typeface="Consolas" panose="020B0609020204030204" pitchFamily="49" charset="0"/>
              </a:rPr>
              <a:t>ASSERT_xx</a:t>
            </a:r>
            <a:r>
              <a:rPr lang="en-US" dirty="0"/>
              <a:t> macros.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tear-down operation could throw an exception, you must use </a:t>
            </a:r>
            <a:r>
              <a:rPr lang="en-US" dirty="0" err="1">
                <a:latin typeface="Consolas" panose="020B0609020204030204" pitchFamily="49" charset="0"/>
              </a:rPr>
              <a:t>TearDown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599720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/>
          <a:lstStyle/>
          <a:p>
            <a:r>
              <a:rPr lang="en-US" dirty="0"/>
              <a:t>TEST_F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354" y="1229114"/>
            <a:ext cx="47625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090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/>
          <a:lstStyle/>
          <a:p>
            <a:r>
              <a:rPr lang="en-US" dirty="0" smtClean="0"/>
              <a:t>TEST_P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91056"/>
            <a:ext cx="10353762" cy="4727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Value-Parameterized </a:t>
            </a:r>
            <a:r>
              <a:rPr lang="en-US" b="1" dirty="0" smtClean="0"/>
              <a:t>Tests</a:t>
            </a:r>
            <a:endParaRPr lang="en-US" dirty="0" smtClean="0"/>
          </a:p>
          <a:p>
            <a:r>
              <a:rPr lang="en-US" dirty="0" smtClean="0"/>
              <a:t>Test </a:t>
            </a:r>
            <a:r>
              <a:rPr lang="en-US" dirty="0"/>
              <a:t>your code with different parameters without writing multiple copies of the same test.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89" y="3164205"/>
            <a:ext cx="6229350" cy="1581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89" y="5320855"/>
            <a:ext cx="804862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636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/>
          <a:lstStyle/>
          <a:p>
            <a:r>
              <a:rPr lang="en-US" dirty="0" smtClean="0"/>
              <a:t>TEST_P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354" y="1229114"/>
            <a:ext cx="47625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49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/>
          <a:lstStyle/>
          <a:p>
            <a:r>
              <a:rPr lang="en-US" dirty="0" smtClean="0"/>
              <a:t>TEST_P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65" y="1741360"/>
            <a:ext cx="11381423" cy="371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557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>
            <a:normAutofit/>
          </a:bodyPr>
          <a:lstStyle/>
          <a:p>
            <a:r>
              <a:rPr lang="en-US" dirty="0" smtClean="0"/>
              <a:t>TYPED_TEST_P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91056"/>
            <a:ext cx="10353762" cy="4727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Type-Parameterized </a:t>
            </a:r>
            <a:r>
              <a:rPr lang="en-US" b="1" dirty="0" smtClean="0"/>
              <a:t>Tests</a:t>
            </a:r>
            <a:endParaRPr lang="en-US" dirty="0" smtClean="0"/>
          </a:p>
          <a:p>
            <a:r>
              <a:rPr lang="en-US" dirty="0"/>
              <a:t>Suppose you have multiple implementations of the same interface and want to make sure that all of them satisfy some common requirements. 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89" y="3763899"/>
            <a:ext cx="61055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540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/>
          <a:lstStyle/>
          <a:p>
            <a:r>
              <a:rPr lang="en-US" dirty="0"/>
              <a:t>TYPED_TEST_P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354" y="1229114"/>
            <a:ext cx="47625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609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>
            <a:normAutofit/>
          </a:bodyPr>
          <a:lstStyle/>
          <a:p>
            <a:r>
              <a:rPr lang="en-US" dirty="0" smtClean="0"/>
              <a:t>GMOCK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91056"/>
            <a:ext cx="10353762" cy="4727448"/>
          </a:xfrm>
        </p:spPr>
        <p:txBody>
          <a:bodyPr>
            <a:normAutofit/>
          </a:bodyPr>
          <a:lstStyle/>
          <a:p>
            <a:r>
              <a:rPr lang="en-US" dirty="0" smtClean="0"/>
              <a:t>Remove </a:t>
            </a:r>
            <a:r>
              <a:rPr lang="en-US" dirty="0"/>
              <a:t>unnecessary dependencies in tests and make them fast and </a:t>
            </a:r>
            <a:r>
              <a:rPr lang="en-US" dirty="0" smtClean="0"/>
              <a:t>reliable</a:t>
            </a:r>
          </a:p>
          <a:p>
            <a:r>
              <a:rPr lang="en-US" dirty="0"/>
              <a:t>Using </a:t>
            </a:r>
            <a:r>
              <a:rPr lang="en-US" dirty="0" smtClean="0">
                <a:latin typeface="Consolas" panose="020B0609020204030204" pitchFamily="49" charset="0"/>
              </a:rPr>
              <a:t>MOCK_METHOD()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Using </a:t>
            </a:r>
            <a:r>
              <a:rPr lang="en-US" dirty="0" smtClean="0">
                <a:latin typeface="Consolas" panose="020B0609020204030204" pitchFamily="49" charset="0"/>
              </a:rPr>
              <a:t>EXPECT_CALL()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4459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/>
          <a:lstStyle/>
          <a:p>
            <a:r>
              <a:rPr lang="en-US" dirty="0"/>
              <a:t>GMOCK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354" y="1229114"/>
            <a:ext cx="47625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504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>
            <a:normAutofit/>
          </a:bodyPr>
          <a:lstStyle/>
          <a:p>
            <a:r>
              <a:rPr lang="en-US" dirty="0" smtClean="0"/>
              <a:t>GMOCK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6289"/>
          <a:stretch/>
        </p:blipFill>
        <p:spPr>
          <a:xfrm>
            <a:off x="913795" y="1500759"/>
            <a:ext cx="7462109" cy="1314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" y="3511295"/>
            <a:ext cx="74866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0358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051560"/>
            <a:ext cx="10353762" cy="5266944"/>
          </a:xfrm>
        </p:spPr>
        <p:txBody>
          <a:bodyPr>
            <a:normAutofit/>
          </a:bodyPr>
          <a:lstStyle/>
          <a:p>
            <a:r>
              <a:rPr lang="en-US" dirty="0"/>
              <a:t>Basic </a:t>
            </a:r>
            <a:r>
              <a:rPr lang="en-US" dirty="0" smtClean="0"/>
              <a:t>Concepts</a:t>
            </a:r>
            <a:endParaRPr lang="en-US" dirty="0"/>
          </a:p>
          <a:p>
            <a:r>
              <a:rPr lang="en-US" dirty="0" smtClean="0"/>
              <a:t>ASSERT vs EXPECT</a:t>
            </a:r>
          </a:p>
          <a:p>
            <a:r>
              <a:rPr lang="en-US" dirty="0" smtClean="0"/>
              <a:t>AAA: </a:t>
            </a:r>
            <a:r>
              <a:rPr lang="en-US" dirty="0"/>
              <a:t>Arrange-Act-Assert</a:t>
            </a:r>
          </a:p>
          <a:p>
            <a:r>
              <a:rPr lang="en-US" dirty="0" smtClean="0"/>
              <a:t>TEST</a:t>
            </a:r>
          </a:p>
          <a:p>
            <a:r>
              <a:rPr lang="en-US" dirty="0" smtClean="0"/>
              <a:t>TEST_F</a:t>
            </a:r>
          </a:p>
          <a:p>
            <a:r>
              <a:rPr lang="en-US" dirty="0" smtClean="0"/>
              <a:t>TEST_P</a:t>
            </a:r>
          </a:p>
          <a:p>
            <a:r>
              <a:rPr lang="en-US" dirty="0"/>
              <a:t>TYPED_TEST_P </a:t>
            </a:r>
            <a:endParaRPr lang="en-US" dirty="0" smtClean="0"/>
          </a:p>
          <a:p>
            <a:r>
              <a:rPr lang="en-US" dirty="0" smtClean="0"/>
              <a:t>Mocking</a:t>
            </a:r>
          </a:p>
          <a:p>
            <a:r>
              <a:rPr lang="en-US" dirty="0" smtClean="0"/>
              <a:t>Assertion</a:t>
            </a:r>
          </a:p>
          <a:p>
            <a:r>
              <a:rPr lang="en-US" dirty="0" smtClean="0"/>
              <a:t>Matchers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654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>
            <a:normAutofit/>
          </a:bodyPr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643" y="960120"/>
            <a:ext cx="10353762" cy="667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Boolean </a:t>
            </a:r>
            <a:r>
              <a:rPr lang="en-US" b="1" dirty="0" smtClean="0"/>
              <a:t>Conditions</a:t>
            </a:r>
            <a:endParaRPr lang="en-US" dirty="0" smtClean="0"/>
          </a:p>
          <a:p>
            <a:pPr algn="ctr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142" y="2612898"/>
            <a:ext cx="3238500" cy="1943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729" y="2612898"/>
            <a:ext cx="32575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292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>
            <a:normAutofit/>
          </a:bodyPr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643" y="960120"/>
            <a:ext cx="10353762" cy="667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Binary </a:t>
            </a:r>
            <a:r>
              <a:rPr lang="en-US" b="1" dirty="0" smtClean="0"/>
              <a:t>Comparison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15" y="1999107"/>
            <a:ext cx="3019425" cy="2000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39" y="4370832"/>
            <a:ext cx="3076575" cy="1981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770" y="1999107"/>
            <a:ext cx="3009900" cy="1971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6770" y="4370832"/>
            <a:ext cx="3048000" cy="2047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5600" y="2018157"/>
            <a:ext cx="3038475" cy="19526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5600" y="4391026"/>
            <a:ext cx="31146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768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>
            <a:normAutofit/>
          </a:bodyPr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643" y="960120"/>
            <a:ext cx="10353762" cy="667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String </a:t>
            </a:r>
            <a:r>
              <a:rPr lang="en-US" b="1" dirty="0" smtClean="0"/>
              <a:t>Comparison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661" y="2019300"/>
            <a:ext cx="6943725" cy="2019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275" y="4430268"/>
            <a:ext cx="7162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11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>
            <a:normAutofit/>
          </a:bodyPr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643" y="960120"/>
            <a:ext cx="10353762" cy="667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String </a:t>
            </a:r>
            <a:r>
              <a:rPr lang="en-US" b="1" dirty="0" smtClean="0"/>
              <a:t>Comparison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886" y="1691640"/>
            <a:ext cx="8267700" cy="2000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886" y="4169854"/>
            <a:ext cx="82010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531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>
            <a:normAutofit/>
          </a:bodyPr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643" y="960120"/>
            <a:ext cx="10353762" cy="667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Floating-Point Comparison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235" y="1627632"/>
            <a:ext cx="8648510" cy="15524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121" y="3334528"/>
            <a:ext cx="8593624" cy="15681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087" y="5057106"/>
            <a:ext cx="8436806" cy="16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2598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>
            <a:normAutofit/>
          </a:bodyPr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643" y="960120"/>
            <a:ext cx="10353762" cy="667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Predicate Assertions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" y="1783079"/>
            <a:ext cx="8905875" cy="4676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364" y="2231136"/>
            <a:ext cx="5137103" cy="210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22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>
            <a:normAutofit/>
          </a:bodyPr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643" y="960120"/>
            <a:ext cx="10353762" cy="667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Windows HRESULT Assertions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133" y="2758440"/>
            <a:ext cx="4705350" cy="198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2767965"/>
            <a:ext cx="44958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383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>
            <a:normAutofit/>
          </a:bodyPr>
          <a:lstStyle/>
          <a:p>
            <a:r>
              <a:rPr lang="en-US" dirty="0"/>
              <a:t>Matchers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" y="2960264"/>
            <a:ext cx="11308705" cy="146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159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>
            <a:normAutofit/>
          </a:bodyPr>
          <a:lstStyle/>
          <a:p>
            <a:r>
              <a:rPr lang="en-US" dirty="0"/>
              <a:t>Matchers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643" y="960120"/>
            <a:ext cx="10353762" cy="667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Wildcard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2" y="2624137"/>
            <a:ext cx="76485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797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>
            <a:normAutofit/>
          </a:bodyPr>
          <a:lstStyle/>
          <a:p>
            <a:r>
              <a:rPr lang="en-US" dirty="0"/>
              <a:t>Matchers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643" y="960120"/>
            <a:ext cx="10353762" cy="667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Generic </a:t>
            </a:r>
            <a:r>
              <a:rPr lang="en-US" b="1" dirty="0" smtClean="0"/>
              <a:t>Comparison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488" y="1469545"/>
            <a:ext cx="9092166" cy="523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280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051560"/>
            <a:ext cx="10353762" cy="5266944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Assertions</a:t>
            </a:r>
            <a:r>
              <a:rPr lang="en-US" i="1" dirty="0" smtClean="0"/>
              <a:t>: </a:t>
            </a:r>
            <a:r>
              <a:rPr lang="en-US" dirty="0" smtClean="0"/>
              <a:t>statements that check whether a condition is true. An assertion’s result can be </a:t>
            </a:r>
            <a:r>
              <a:rPr lang="en-US" i="1" dirty="0" smtClean="0"/>
              <a:t>success</a:t>
            </a:r>
            <a:r>
              <a:rPr lang="en-US" dirty="0" smtClean="0"/>
              <a:t>, </a:t>
            </a:r>
            <a:r>
              <a:rPr lang="en-US" i="1" dirty="0" smtClean="0"/>
              <a:t>nonfatal failure</a:t>
            </a:r>
            <a:r>
              <a:rPr lang="en-US" dirty="0" smtClean="0"/>
              <a:t>, or </a:t>
            </a:r>
            <a:r>
              <a:rPr lang="en-US" i="1" dirty="0" smtClean="0"/>
              <a:t>fatal failure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Tests</a:t>
            </a:r>
            <a:r>
              <a:rPr lang="en-US" dirty="0"/>
              <a:t>: use assertions to verify the tested code’s behavior. If a test crashes or has a failed assertion, then it </a:t>
            </a:r>
            <a:r>
              <a:rPr lang="en-US" i="1" dirty="0"/>
              <a:t>fails</a:t>
            </a:r>
            <a:r>
              <a:rPr lang="en-US" dirty="0"/>
              <a:t>; otherwise it </a:t>
            </a:r>
            <a:r>
              <a:rPr lang="en-US" i="1" dirty="0"/>
              <a:t>succeeds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T</a:t>
            </a:r>
            <a:r>
              <a:rPr lang="en-US" b="1" dirty="0" smtClean="0"/>
              <a:t>est Suite</a:t>
            </a:r>
            <a:r>
              <a:rPr lang="en-US" i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contains one or many </a:t>
            </a:r>
            <a:r>
              <a:rPr lang="en-US" dirty="0" smtClean="0"/>
              <a:t>tests.</a:t>
            </a:r>
          </a:p>
          <a:p>
            <a:endParaRPr lang="en-US" dirty="0"/>
          </a:p>
          <a:p>
            <a:r>
              <a:rPr lang="en-US" b="1" dirty="0" smtClean="0"/>
              <a:t>Test </a:t>
            </a:r>
            <a:r>
              <a:rPr lang="en-US" b="1" dirty="0"/>
              <a:t>F</a:t>
            </a:r>
            <a:r>
              <a:rPr lang="en-US" b="1" dirty="0" smtClean="0"/>
              <a:t>ixture</a:t>
            </a:r>
            <a:r>
              <a:rPr lang="en-US" i="1" dirty="0" smtClean="0"/>
              <a:t>: </a:t>
            </a:r>
            <a:r>
              <a:rPr lang="en-US" dirty="0"/>
              <a:t>a test suite need to share common objects and subroutines, you can put them into a </a:t>
            </a:r>
            <a:r>
              <a:rPr lang="en-US" i="1" dirty="0"/>
              <a:t>test fixture</a:t>
            </a:r>
            <a:r>
              <a:rPr lang="en-US" dirty="0"/>
              <a:t> class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Test </a:t>
            </a:r>
            <a:r>
              <a:rPr lang="en-US" b="1" dirty="0"/>
              <a:t>P</a:t>
            </a:r>
            <a:r>
              <a:rPr lang="en-US" b="1" dirty="0" smtClean="0"/>
              <a:t>rogram</a:t>
            </a:r>
            <a:r>
              <a:rPr lang="en-US" dirty="0" smtClean="0"/>
              <a:t>: can </a:t>
            </a:r>
            <a:r>
              <a:rPr lang="en-US" dirty="0"/>
              <a:t>contain multiple test suites.</a:t>
            </a:r>
          </a:p>
        </p:txBody>
      </p:sp>
    </p:spTree>
    <p:extLst>
      <p:ext uri="{BB962C8B-B14F-4D97-AF65-F5344CB8AC3E}">
        <p14:creationId xmlns:p14="http://schemas.microsoft.com/office/powerpoint/2010/main" val="7872112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>
            <a:normAutofit/>
          </a:bodyPr>
          <a:lstStyle/>
          <a:p>
            <a:r>
              <a:rPr lang="en-US" dirty="0"/>
              <a:t>Matchers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643" y="960120"/>
            <a:ext cx="10353762" cy="667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String Matchers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99" y="1447601"/>
            <a:ext cx="11126152" cy="526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045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>
            <a:normAutofit/>
          </a:bodyPr>
          <a:lstStyle/>
          <a:p>
            <a:r>
              <a:rPr lang="en-US" dirty="0"/>
              <a:t>Matchers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643" y="960120"/>
            <a:ext cx="10353762" cy="667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Container Matchers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" y="1783079"/>
            <a:ext cx="11122151" cy="426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363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>
            <a:normAutofit/>
          </a:bodyPr>
          <a:lstStyle/>
          <a:p>
            <a:r>
              <a:rPr lang="en-US" dirty="0"/>
              <a:t>Matchers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643" y="960120"/>
            <a:ext cx="10353762" cy="667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Container Matchers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4043"/>
          <a:stretch/>
        </p:blipFill>
        <p:spPr>
          <a:xfrm>
            <a:off x="913795" y="1783079"/>
            <a:ext cx="10617033" cy="424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523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>
            <a:normAutofit/>
          </a:bodyPr>
          <a:lstStyle/>
          <a:p>
            <a:r>
              <a:rPr lang="en-US" dirty="0"/>
              <a:t>Matchers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643" y="960120"/>
            <a:ext cx="10353762" cy="6675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Container Matchers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955" y="1373520"/>
            <a:ext cx="8841949" cy="541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687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/>
          <a:lstStyle/>
          <a:p>
            <a:r>
              <a:rPr lang="en-US" dirty="0" smtClean="0"/>
              <a:t>REF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051560"/>
            <a:ext cx="10353762" cy="5266944"/>
          </a:xfrm>
        </p:spPr>
        <p:txBody>
          <a:bodyPr>
            <a:normAutofit/>
          </a:bodyPr>
          <a:lstStyle/>
          <a:p>
            <a:r>
              <a:rPr lang="en-US" dirty="0"/>
              <a:t>http://google.github.io/googletest/</a:t>
            </a:r>
            <a:endParaRPr lang="en-US" dirty="0" smtClean="0"/>
          </a:p>
          <a:p>
            <a:r>
              <a:rPr lang="en-US" dirty="0"/>
              <a:t>https://medium.com/@pjbgf/title-testing-code-ocd-and-the-aaa-pattern-df453975ab80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293" y="2535935"/>
            <a:ext cx="3909251" cy="389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25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/>
          <a:lstStyle/>
          <a:p>
            <a:r>
              <a:rPr lang="en-US" dirty="0"/>
              <a:t>ASSERT vs EXPECT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051560"/>
            <a:ext cx="10353762" cy="5266944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ASSERT</a:t>
            </a:r>
            <a:endParaRPr lang="en-US" i="1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</a:t>
            </a:r>
            <a:r>
              <a:rPr lang="en-US" dirty="0" smtClean="0"/>
              <a:t>failure </a:t>
            </a:r>
            <a:r>
              <a:rPr lang="en-US" dirty="0"/>
              <a:t>occurs, it aborts the </a:t>
            </a:r>
            <a:r>
              <a:rPr lang="en-US" dirty="0" smtClean="0"/>
              <a:t>current function.</a:t>
            </a:r>
          </a:p>
          <a:p>
            <a:pPr lvl="1"/>
            <a:r>
              <a:rPr lang="en-US" dirty="0" smtClean="0"/>
              <a:t>Using macro </a:t>
            </a:r>
            <a:r>
              <a:rPr lang="en-US" dirty="0" smtClean="0">
                <a:latin typeface="Consolas" panose="020B0609020204030204" pitchFamily="49" charset="0"/>
              </a:rPr>
              <a:t>ASSERT_*</a:t>
            </a:r>
            <a:endParaRPr lang="en-US" dirty="0" smtClean="0"/>
          </a:p>
          <a:p>
            <a:r>
              <a:rPr lang="en-US" b="1" dirty="0" smtClean="0">
                <a:latin typeface="Consolas" panose="020B0609020204030204" pitchFamily="49" charset="0"/>
              </a:rPr>
              <a:t>EXPECT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 failure occurs, the program continues </a:t>
            </a:r>
            <a:r>
              <a:rPr lang="en-US" dirty="0" smtClean="0"/>
              <a:t>normally.</a:t>
            </a:r>
          </a:p>
          <a:p>
            <a:pPr lvl="1"/>
            <a:r>
              <a:rPr lang="en-US" dirty="0"/>
              <a:t>Using macro </a:t>
            </a:r>
            <a:r>
              <a:rPr lang="en-US" dirty="0" smtClean="0">
                <a:latin typeface="Consolas" panose="020B0609020204030204" pitchFamily="49" charset="0"/>
              </a:rPr>
              <a:t>EXPECT_*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698" y="3424027"/>
            <a:ext cx="5709318" cy="320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179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/>
          <a:lstStyle/>
          <a:p>
            <a:r>
              <a:rPr lang="en-US" dirty="0" smtClean="0"/>
              <a:t>AAA: </a:t>
            </a:r>
            <a:r>
              <a:rPr lang="en-US" dirty="0"/>
              <a:t>Arrange-Act-Assert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45336"/>
            <a:ext cx="10353762" cy="4773168"/>
          </a:xfrm>
        </p:spPr>
        <p:txBody>
          <a:bodyPr>
            <a:normAutofit/>
          </a:bodyPr>
          <a:lstStyle/>
          <a:p>
            <a:r>
              <a:rPr lang="en-US" dirty="0" smtClean="0"/>
              <a:t>Divide </a:t>
            </a:r>
            <a:r>
              <a:rPr lang="en-US" dirty="0"/>
              <a:t>your test method into three sections: </a:t>
            </a:r>
            <a:endParaRPr lang="en-US" dirty="0" smtClean="0"/>
          </a:p>
          <a:p>
            <a:pPr lvl="1"/>
            <a:r>
              <a:rPr lang="en-US" b="1" dirty="0" smtClean="0"/>
              <a:t>Arrange</a:t>
            </a:r>
            <a:r>
              <a:rPr lang="en-US" dirty="0"/>
              <a:t>: </a:t>
            </a:r>
            <a:r>
              <a:rPr lang="en-US" dirty="0" smtClean="0"/>
              <a:t>Only </a:t>
            </a:r>
            <a:r>
              <a:rPr lang="en-US" dirty="0"/>
              <a:t>have code required to setup that specific </a:t>
            </a:r>
            <a:r>
              <a:rPr lang="en-US" dirty="0" smtClean="0"/>
              <a:t>test </a:t>
            </a:r>
            <a:r>
              <a:rPr lang="en-US" dirty="0"/>
              <a:t>(like </a:t>
            </a:r>
            <a:r>
              <a:rPr lang="en-US" dirty="0" smtClean="0"/>
              <a:t>the objects must </a:t>
            </a:r>
            <a:r>
              <a:rPr lang="en-US" dirty="0"/>
              <a:t>be created, mocks setup </a:t>
            </a:r>
            <a:r>
              <a:rPr lang="en-US" dirty="0" smtClean="0"/>
              <a:t>and </a:t>
            </a:r>
            <a:r>
              <a:rPr lang="en-US" dirty="0"/>
              <a:t>potentially expectations would be </a:t>
            </a:r>
            <a:r>
              <a:rPr lang="en-US" dirty="0" smtClean="0"/>
              <a:t>set).</a:t>
            </a:r>
          </a:p>
          <a:p>
            <a:pPr lvl="1"/>
            <a:r>
              <a:rPr lang="en-US" b="1" dirty="0" smtClean="0"/>
              <a:t>Act</a:t>
            </a:r>
            <a:r>
              <a:rPr lang="en-US" dirty="0" smtClean="0"/>
              <a:t>: Invocation </a:t>
            </a:r>
            <a:r>
              <a:rPr lang="en-US" dirty="0"/>
              <a:t>of the method being </a:t>
            </a:r>
            <a:r>
              <a:rPr lang="en-US" dirty="0" smtClean="0"/>
              <a:t>tested.</a:t>
            </a:r>
          </a:p>
          <a:p>
            <a:pPr lvl="1"/>
            <a:r>
              <a:rPr lang="en-US" b="1" dirty="0" smtClean="0"/>
              <a:t>Assert</a:t>
            </a:r>
            <a:r>
              <a:rPr lang="en-US" dirty="0"/>
              <a:t>: </a:t>
            </a:r>
            <a:r>
              <a:rPr lang="en-US" dirty="0" smtClean="0"/>
              <a:t>Check </a:t>
            </a:r>
            <a:r>
              <a:rPr lang="en-US" dirty="0"/>
              <a:t>whether the expectations were </a:t>
            </a:r>
            <a:r>
              <a:rPr lang="en-US" dirty="0" smtClean="0"/>
              <a:t>met.</a:t>
            </a:r>
          </a:p>
        </p:txBody>
      </p:sp>
    </p:spTree>
    <p:extLst>
      <p:ext uri="{BB962C8B-B14F-4D97-AF65-F5344CB8AC3E}">
        <p14:creationId xmlns:p14="http://schemas.microsoft.com/office/powerpoint/2010/main" val="29845530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91056"/>
            <a:ext cx="10353762" cy="4727448"/>
          </a:xfrm>
        </p:spPr>
        <p:txBody>
          <a:bodyPr>
            <a:normAutofit/>
          </a:bodyPr>
          <a:lstStyle/>
          <a:p>
            <a:r>
              <a:rPr lang="en-US" dirty="0" smtClean="0"/>
              <a:t>To create a simple test</a:t>
            </a:r>
            <a:endParaRPr lang="fa-IR" dirty="0" smtClean="0"/>
          </a:p>
          <a:p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smtClean="0">
                <a:latin typeface="Consolas" panose="020B0609020204030204" pitchFamily="49" charset="0"/>
              </a:rPr>
              <a:t>TEST()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624" y="4104513"/>
            <a:ext cx="54864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6265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354" y="1229114"/>
            <a:ext cx="47625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917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/>
          <a:lstStyle/>
          <a:p>
            <a:r>
              <a:rPr lang="en-US" dirty="0" smtClean="0"/>
              <a:t>TEST_F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591056"/>
            <a:ext cx="10353762" cy="4727448"/>
          </a:xfrm>
        </p:spPr>
        <p:txBody>
          <a:bodyPr>
            <a:normAutofit/>
          </a:bodyPr>
          <a:lstStyle/>
          <a:p>
            <a:r>
              <a:rPr lang="en-US" dirty="0"/>
              <a:t>Using the Same Data Configuration for Multiple Tests</a:t>
            </a:r>
            <a:endParaRPr lang="fa-IR" dirty="0" smtClean="0"/>
          </a:p>
          <a:p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smtClean="0">
                <a:latin typeface="Consolas" panose="020B0609020204030204" pitchFamily="49" charset="0"/>
              </a:rPr>
              <a:t>TEST_F()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658" y="4160139"/>
            <a:ext cx="69723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783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4697"/>
            <a:ext cx="10353761" cy="569976"/>
          </a:xfrm>
        </p:spPr>
        <p:txBody>
          <a:bodyPr/>
          <a:lstStyle/>
          <a:p>
            <a:r>
              <a:rPr lang="en-US" dirty="0" smtClean="0"/>
              <a:t>TEST_F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75656"/>
            <a:ext cx="10353762" cy="51241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Derive </a:t>
            </a:r>
            <a:r>
              <a:rPr lang="en-US" dirty="0"/>
              <a:t>a class from </a:t>
            </a:r>
            <a:r>
              <a:rPr lang="en-US" dirty="0">
                <a:latin typeface="Consolas" panose="020B0609020204030204" pitchFamily="49" charset="0"/>
              </a:rPr>
              <a:t>testing::</a:t>
            </a:r>
            <a:r>
              <a:rPr lang="en-US" dirty="0" smtClean="0">
                <a:latin typeface="Consolas" panose="020B0609020204030204" pitchFamily="49" charset="0"/>
              </a:rPr>
              <a:t>Test</a:t>
            </a:r>
            <a:r>
              <a:rPr lang="en-US" dirty="0" smtClean="0"/>
              <a:t>. </a:t>
            </a:r>
            <a:r>
              <a:rPr lang="en-US" dirty="0"/>
              <a:t>Start its body with </a:t>
            </a:r>
            <a:r>
              <a:rPr lang="en-US" dirty="0" smtClean="0"/>
              <a:t>protected</a:t>
            </a:r>
            <a:r>
              <a:rPr lang="fa-IR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Inside </a:t>
            </a:r>
            <a:r>
              <a:rPr lang="en-US" dirty="0"/>
              <a:t>the class, declare any objects you plan to use.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necessary, write a default constructor or </a:t>
            </a:r>
            <a:r>
              <a:rPr lang="en-US" dirty="0" err="1">
                <a:latin typeface="Consolas" panose="020B0609020204030204" pitchFamily="49" charset="0"/>
              </a:rPr>
              <a:t>SetUp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function to prepare the objects for each test.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necessary, write a destructor or </a:t>
            </a:r>
            <a:r>
              <a:rPr lang="en-US" dirty="0" err="1" smtClean="0">
                <a:latin typeface="Consolas" panose="020B0609020204030204" pitchFamily="49" charset="0"/>
              </a:rPr>
              <a:t>TearDown</a:t>
            </a:r>
            <a:r>
              <a:rPr lang="en-US" dirty="0" smtClean="0">
                <a:latin typeface="Consolas" panose="020B0609020204030204" pitchFamily="49" charset="0"/>
              </a:rPr>
              <a:t>() </a:t>
            </a:r>
            <a:r>
              <a:rPr lang="en-US" dirty="0" smtClean="0"/>
              <a:t>function to release any resources you allocated in </a:t>
            </a:r>
            <a:r>
              <a:rPr lang="en-US" dirty="0" err="1" smtClean="0">
                <a:latin typeface="Consolas" panose="020B0609020204030204" pitchFamily="49" charset="0"/>
              </a:rPr>
              <a:t>SetUp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If needed, define subroutines for your tests to share.</a:t>
            </a:r>
          </a:p>
        </p:txBody>
      </p:sp>
    </p:spTree>
    <p:extLst>
      <p:ext uri="{BB962C8B-B14F-4D97-AF65-F5344CB8AC3E}">
        <p14:creationId xmlns:p14="http://schemas.microsoft.com/office/powerpoint/2010/main" val="40890216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0</TotalTime>
  <Words>479</Words>
  <Application>Microsoft Office PowerPoint</Application>
  <PresentationFormat>Widescreen</PresentationFormat>
  <Paragraphs>108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Bookman Old Style</vt:lpstr>
      <vt:lpstr>Consolas</vt:lpstr>
      <vt:lpstr>Rockwell</vt:lpstr>
      <vt:lpstr>Damask</vt:lpstr>
      <vt:lpstr>Google test/mock</vt:lpstr>
      <vt:lpstr>Agenda</vt:lpstr>
      <vt:lpstr>Basic Concepts</vt:lpstr>
      <vt:lpstr>ASSERT vs EXPECT</vt:lpstr>
      <vt:lpstr>AAA: Arrange-Act-Assert</vt:lpstr>
      <vt:lpstr>TEST</vt:lpstr>
      <vt:lpstr>TEST</vt:lpstr>
      <vt:lpstr>TEST_F</vt:lpstr>
      <vt:lpstr>TEST_F</vt:lpstr>
      <vt:lpstr>TEST_F</vt:lpstr>
      <vt:lpstr>TEST_F</vt:lpstr>
      <vt:lpstr>TEST_P</vt:lpstr>
      <vt:lpstr>TEST_P</vt:lpstr>
      <vt:lpstr>TEST_P</vt:lpstr>
      <vt:lpstr>TYPED_TEST_P</vt:lpstr>
      <vt:lpstr>TYPED_TEST_P</vt:lpstr>
      <vt:lpstr>GMOCK</vt:lpstr>
      <vt:lpstr>GMOCK</vt:lpstr>
      <vt:lpstr>GMOCK</vt:lpstr>
      <vt:lpstr>Assertions</vt:lpstr>
      <vt:lpstr>Assertions</vt:lpstr>
      <vt:lpstr>Assertions</vt:lpstr>
      <vt:lpstr>Assertions</vt:lpstr>
      <vt:lpstr>Assertions</vt:lpstr>
      <vt:lpstr>Assertions</vt:lpstr>
      <vt:lpstr>Assertions</vt:lpstr>
      <vt:lpstr>Matchers </vt:lpstr>
      <vt:lpstr>Matchers </vt:lpstr>
      <vt:lpstr>Matchers </vt:lpstr>
      <vt:lpstr>Matchers </vt:lpstr>
      <vt:lpstr>Matchers </vt:lpstr>
      <vt:lpstr>Matchers </vt:lpstr>
      <vt:lpstr>Matchers </vt:lpstr>
      <vt:lpstr>REF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2024-05-13T14:22:54Z</dcterms:created>
  <dcterms:modified xsi:type="dcterms:W3CDTF">2024-06-06T16:01:38Z</dcterms:modified>
</cp:coreProperties>
</file>