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2" r:id="rId3"/>
    <p:sldId id="343" r:id="rId4"/>
    <p:sldId id="340" r:id="rId5"/>
    <p:sldId id="345" r:id="rId6"/>
    <p:sldId id="344" r:id="rId7"/>
    <p:sldId id="341" r:id="rId8"/>
    <p:sldId id="347" r:id="rId9"/>
    <p:sldId id="348" r:id="rId10"/>
    <p:sldId id="346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77BF4-9114-4CE5-902B-F07F985BE661}" v="191" dt="2022-10-27T14:51:49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7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1B0D-4F71-0438-D1D9-BCFE96BB9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CD60B-A847-4004-0C76-DDEFCC5F1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B3873-A0C1-6A0F-F19E-BE274687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D599-809A-482B-B408-53B8B85766E7}" type="datetimeFigureOut">
              <a:rPr lang="en-DK" smtClean="0"/>
              <a:t>25/09/2023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83E3C-C68B-9A20-1856-4D5ACD07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2A2E9-EA94-6DC4-5992-F05B146A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9C45-2543-4C06-A65E-DD08B67573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380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203C-33D8-3666-B1B4-9BA602FB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AC142-B00F-5B36-5D93-405741DE7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C84E8-C49D-B6EE-C6E6-F3D449C7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D599-809A-482B-B408-53B8B85766E7}" type="datetimeFigureOut">
              <a:rPr lang="en-DK" smtClean="0"/>
              <a:t>25/09/2023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24377-6099-E769-E639-8FB88ED4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93FE-7362-0A06-3D62-FF6727E5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9C45-2543-4C06-A65E-DD08B67573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7132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5AB23-F21C-B0EA-682D-0283B52AC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E9D47-85EF-AD04-B369-05E6D7B76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BCFAF-9065-D828-D577-EFE713D0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D599-809A-482B-B408-53B8B85766E7}" type="datetimeFigureOut">
              <a:rPr lang="en-DK" smtClean="0"/>
              <a:t>25/09/2023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7213-0B79-AF26-4589-13C65001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2502C-69A6-83B3-39ED-E5862785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9C45-2543-4C06-A65E-DD08B67573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127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8FC5-EE1A-C0F7-E6E2-4FE1D2FA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42D1-2FD1-BE5E-7279-024DE087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32CB-101F-1CD9-73F5-631D76B3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D599-809A-482B-B408-53B8B85766E7}" type="datetimeFigureOut">
              <a:rPr lang="en-DK" smtClean="0"/>
              <a:t>25/09/2023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B28A8-3AB7-D965-3ED3-AC2F2472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F8B4-FEC4-2ACA-7CFC-EF9C4B4E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9C45-2543-4C06-A65E-DD08B67573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7103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3552-A5BD-3B15-FF3B-9733A873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4D0D6-D284-38DC-97EB-44046CC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60EF-8910-1C88-258C-27091751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D599-809A-482B-B408-53B8B85766E7}" type="datetimeFigureOut">
              <a:rPr lang="en-DK" smtClean="0"/>
              <a:t>25/09/2023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FBF1D-B90B-E392-A2E6-FEE753D9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27450-CE12-BBE4-5BA9-17FD6FA4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9C45-2543-4C06-A65E-DD08B67573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385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0ADB-21BE-B035-160E-ECC2B3AC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1CE3-2472-D569-35E5-F12444162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F396E-F042-EAC6-968A-337607FB1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BB4FC-5B7A-108F-B6AE-D9E52F15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D599-809A-482B-B408-53B8B85766E7}" type="datetimeFigureOut">
              <a:rPr lang="en-DK" smtClean="0"/>
              <a:t>25/09/2023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599E-6423-649F-04FF-6DCF2C92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D646A-9B78-72D8-059F-FFC878E2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9C45-2543-4C06-A65E-DD08B67573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970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1B11-E53C-4770-AD28-37474552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CACD2-BA06-1F70-5AEB-3104DDCB4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B83C-9D00-7285-D762-F4C8D5BA7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01286-672B-CA03-1A95-5D390A9F0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719DC-EB31-38F0-6EEE-6CA3C65BA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13AA8-D7EA-01FE-759C-0B720D93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D599-809A-482B-B408-53B8B85766E7}" type="datetimeFigureOut">
              <a:rPr lang="en-DK" smtClean="0"/>
              <a:t>25/09/2023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26A22-DE47-22DC-BE10-7FBDCCB1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A75C6-02A9-D544-88D2-6EEA41B4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9C45-2543-4C06-A65E-DD08B67573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0786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D9AC-8B70-89E8-69D7-47595790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6525F-8168-A237-4A5D-BA00A25A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D599-809A-482B-B408-53B8B85766E7}" type="datetimeFigureOut">
              <a:rPr lang="en-DK" smtClean="0"/>
              <a:t>25/09/2023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50F9B-1CE5-6F93-CF4A-66104883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26F85-C5B8-CD59-DAC1-E982A980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9C45-2543-4C06-A65E-DD08B67573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9700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8C3F2-3086-0B4F-2D4B-F0CB10B5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D599-809A-482B-B408-53B8B85766E7}" type="datetimeFigureOut">
              <a:rPr lang="en-DK" smtClean="0"/>
              <a:t>25/09/2023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0BD64-013E-11AA-A942-0B5404DB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59A8-8F85-29AA-8094-B1F4E29A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9C45-2543-4C06-A65E-DD08B67573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527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6B6D-714D-F079-BAAC-0BE418FD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19FB1-96C6-4BAA-2C7D-5A9F4022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5704A-6EE1-FCC2-3E01-D2E279B9E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34E26-70BC-31BE-F469-C3229A28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D599-809A-482B-B408-53B8B85766E7}" type="datetimeFigureOut">
              <a:rPr lang="en-DK" smtClean="0"/>
              <a:t>25/09/2023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7CBB1-4D1C-16CB-38B6-0AB4762E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1BC85-F306-088E-AE7C-1B7C7C55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9C45-2543-4C06-A65E-DD08B67573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2568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5DFE-CBAE-88EB-2C94-0F83F74D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A573C-B84B-6B44-92AD-5288DB72B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76E64-7656-CD33-AD56-291EACEAF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25E0A-B942-35FC-2E91-F7D954F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D599-809A-482B-B408-53B8B85766E7}" type="datetimeFigureOut">
              <a:rPr lang="en-DK" smtClean="0"/>
              <a:t>25/09/2023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499CF-C930-7A19-E62B-8FAEBD0E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A5DB2-810B-100F-1C6A-02CF8751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9C45-2543-4C06-A65E-DD08B67573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0951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9F5B5-D7DA-8AEA-8DDE-3C888CF3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C0B83-B26D-13FC-1685-F529A373B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646C-D03D-9181-038F-0DB5371A8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D599-809A-482B-B408-53B8B85766E7}" type="datetimeFigureOut">
              <a:rPr lang="en-DK" smtClean="0"/>
              <a:t>25/09/2023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EB344-AD84-5A6D-751E-107EB786E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182B-C8F7-90AF-8786-1B4678059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79C45-2543-4C06-A65E-DD08B67573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2634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it.powerbi.com/groups/a68d9116-72ba-419d-952c-5c9b2f9fc659/reports/aace6566-b2cd-4638-bdb5-f37ba9d9f55f/ReportSection" TargetMode="External"/><Relationship Id="rId2" Type="http://schemas.openxmlformats.org/officeDocument/2006/relationships/hyperlink" Target="https://msit.powerbi.com/groups/a68d9116-72ba-419d-952c-5c9b2f9fc659/reports/1ee5a82b-e677-47e7-8842-25ad4b0d25f9/ReportSection55ba758ddcc13b00194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hyperlink" Target="https://azure.microsoft.com/en-in/products/digital-twins/#overview" TargetMode="External"/><Relationship Id="rId18" Type="http://schemas.openxmlformats.org/officeDocument/2006/relationships/image" Target="../media/image12.jpe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hyperlink" Target="https://azure.microsoft.com/en-gb/products/data-explorer/#overview" TargetMode="External"/><Relationship Id="rId17" Type="http://schemas.openxmlformats.org/officeDocument/2006/relationships/image" Target="../media/image11.jpeg"/><Relationship Id="rId2" Type="http://schemas.openxmlformats.org/officeDocument/2006/relationships/image" Target="../media/image1.emf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hyperlink" Target="https://azure.microsoft.com/en-in/products/stream-analytics/#overview" TargetMode="External"/><Relationship Id="rId5" Type="http://schemas.openxmlformats.org/officeDocument/2006/relationships/image" Target="../media/image4.emf"/><Relationship Id="rId15" Type="http://schemas.openxmlformats.org/officeDocument/2006/relationships/image" Target="../media/image9.png"/><Relationship Id="rId10" Type="http://schemas.openxmlformats.org/officeDocument/2006/relationships/hyperlink" Target="https://azure.microsoft.com/en-au/products/functions/#overview" TargetMode="External"/><Relationship Id="rId4" Type="http://schemas.openxmlformats.org/officeDocument/2006/relationships/image" Target="../media/image3.emf"/><Relationship Id="rId9" Type="http://schemas.openxmlformats.org/officeDocument/2006/relationships/hyperlink" Target="https://azure.microsoft.com/en-us/products/event-hubs/#overview" TargetMode="Externa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azure.microsoft.com/en-au/products/functions/#overview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azure.microsoft.com/en-us/products/event-hubs/#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in/products/digital-twins/#overview" TargetMode="External"/><Relationship Id="rId11" Type="http://schemas.openxmlformats.org/officeDocument/2006/relationships/image" Target="../media/image12.jpeg"/><Relationship Id="rId5" Type="http://schemas.openxmlformats.org/officeDocument/2006/relationships/hyperlink" Target="https://azure.microsoft.com/en-gb/products/data-explorer/#overview" TargetMode="External"/><Relationship Id="rId10" Type="http://schemas.openxmlformats.org/officeDocument/2006/relationships/image" Target="../media/image11.jpeg"/><Relationship Id="rId4" Type="http://schemas.openxmlformats.org/officeDocument/2006/relationships/hyperlink" Target="https://azure.microsoft.com/en-in/products/stream-analytics/#overview" TargetMode="Externa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7effrey89/Kafka-Topic-Replication-To-Kafka-EventHub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5569-AAF6-7419-1B6A-980F96A64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Streaming Architecture Demo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783CC-255A-764B-C849-73D58463C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2D9A8-E489-40C6-A238-C3198D4B1257}"/>
              </a:ext>
            </a:extLst>
          </p:cNvPr>
          <p:cNvSpPr txBox="1"/>
          <p:nvPr/>
        </p:nvSpPr>
        <p:spPr>
          <a:xfrm>
            <a:off x="638238" y="5735637"/>
            <a:ext cx="2455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Jeffrey Lai</a:t>
            </a:r>
          </a:p>
          <a:p>
            <a:r>
              <a:rPr lang="en-US" dirty="0"/>
              <a:t>Cloud Solution Architect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9047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B8B3-08DD-38D9-BA63-9D74B476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Reports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2EEA-9BAB-3FCC-F68F-1EB9BF060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1825625"/>
            <a:ext cx="5638800" cy="4351338"/>
          </a:xfrm>
        </p:spPr>
        <p:txBody>
          <a:bodyPr/>
          <a:lstStyle/>
          <a:p>
            <a:r>
              <a:rPr lang="da-DK" dirty="0" err="1">
                <a:hlinkClick r:id="rId2"/>
              </a:rPr>
              <a:t>StreamAggreationReport</a:t>
            </a:r>
            <a:r>
              <a:rPr lang="da-DK" dirty="0">
                <a:hlinkClick r:id="rId2"/>
              </a:rPr>
              <a:t> - Power BI</a:t>
            </a:r>
            <a:r>
              <a:rPr lang="da-DK" dirty="0"/>
              <a:t> Real Time Data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>
                <a:hlinkClick r:id="rId3"/>
              </a:rPr>
              <a:t>NetworkSimulation</a:t>
            </a:r>
            <a:r>
              <a:rPr lang="da-DK" dirty="0">
                <a:hlinkClick r:id="rId3"/>
              </a:rPr>
              <a:t> - Power BI</a:t>
            </a:r>
            <a:r>
              <a:rPr lang="da-DK" dirty="0"/>
              <a:t> – Data Exploration</a:t>
            </a:r>
          </a:p>
          <a:p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38A3F-F245-4C0C-F957-511887FC9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34" y="1690688"/>
            <a:ext cx="3838175" cy="2191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B3F952-E11B-26ED-3350-C4952086F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534" y="4205833"/>
            <a:ext cx="3838174" cy="2153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695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9423-1D8D-D690-CF1D-A915F1C9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Architecture</a:t>
            </a:r>
            <a:endParaRPr lang="en-DK" dirty="0"/>
          </a:p>
        </p:txBody>
      </p:sp>
      <p:pic>
        <p:nvPicPr>
          <p:cNvPr id="3491" name="Picture 3490">
            <a:extLst>
              <a:ext uri="{FF2B5EF4-FFF2-40B4-BE49-F238E27FC236}">
                <a16:creationId xmlns:a16="http://schemas.microsoft.com/office/drawing/2014/main" id="{17604A6B-37AC-8234-1697-2B7ADFA4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052" y="3023052"/>
            <a:ext cx="946150" cy="800100"/>
          </a:xfrm>
          <a:prstGeom prst="rect">
            <a:avLst/>
          </a:prstGeom>
        </p:spPr>
      </p:pic>
      <p:pic>
        <p:nvPicPr>
          <p:cNvPr id="3495" name="Picture 3494">
            <a:extLst>
              <a:ext uri="{FF2B5EF4-FFF2-40B4-BE49-F238E27FC236}">
                <a16:creationId xmlns:a16="http://schemas.microsoft.com/office/drawing/2014/main" id="{B8B0F82F-97A8-2C81-3AD2-2A1EEAD64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799" y="3023052"/>
            <a:ext cx="1047750" cy="800100"/>
          </a:xfrm>
          <a:prstGeom prst="rect">
            <a:avLst/>
          </a:prstGeom>
        </p:spPr>
      </p:pic>
      <p:pic>
        <p:nvPicPr>
          <p:cNvPr id="3497" name="Picture 3496">
            <a:extLst>
              <a:ext uri="{FF2B5EF4-FFF2-40B4-BE49-F238E27FC236}">
                <a16:creationId xmlns:a16="http://schemas.microsoft.com/office/drawing/2014/main" id="{40B8592F-3BA1-1F15-95D2-4C36718FA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200" y="3092902"/>
            <a:ext cx="806450" cy="660400"/>
          </a:xfrm>
          <a:prstGeom prst="rect">
            <a:avLst/>
          </a:prstGeom>
        </p:spPr>
      </p:pic>
      <p:pic>
        <p:nvPicPr>
          <p:cNvPr id="3499" name="Picture 3498">
            <a:extLst>
              <a:ext uri="{FF2B5EF4-FFF2-40B4-BE49-F238E27FC236}">
                <a16:creationId xmlns:a16="http://schemas.microsoft.com/office/drawing/2014/main" id="{FB808A36-A353-A003-7FE7-E1722BBFD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301" y="3092902"/>
            <a:ext cx="673100" cy="660400"/>
          </a:xfrm>
          <a:prstGeom prst="rect">
            <a:avLst/>
          </a:prstGeom>
        </p:spPr>
      </p:pic>
      <p:pic>
        <p:nvPicPr>
          <p:cNvPr id="3501" name="Picture 3500">
            <a:extLst>
              <a:ext uri="{FF2B5EF4-FFF2-40B4-BE49-F238E27FC236}">
                <a16:creationId xmlns:a16="http://schemas.microsoft.com/office/drawing/2014/main" id="{D0C2EC8C-0E46-FC33-6095-476DA7EF9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852" y="3083377"/>
            <a:ext cx="558800" cy="679450"/>
          </a:xfrm>
          <a:prstGeom prst="rect">
            <a:avLst/>
          </a:prstGeom>
        </p:spPr>
      </p:pic>
      <p:pic>
        <p:nvPicPr>
          <p:cNvPr id="3503" name="Picture 3502">
            <a:extLst>
              <a:ext uri="{FF2B5EF4-FFF2-40B4-BE49-F238E27FC236}">
                <a16:creationId xmlns:a16="http://schemas.microsoft.com/office/drawing/2014/main" id="{7537C7AD-A438-D0F3-6FDA-05905A0AE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3566" y="4300809"/>
            <a:ext cx="673100" cy="723900"/>
          </a:xfrm>
          <a:prstGeom prst="rect">
            <a:avLst/>
          </a:prstGeom>
        </p:spPr>
      </p:pic>
      <p:grpSp>
        <p:nvGrpSpPr>
          <p:cNvPr id="3507" name="Group 3506">
            <a:extLst>
              <a:ext uri="{FF2B5EF4-FFF2-40B4-BE49-F238E27FC236}">
                <a16:creationId xmlns:a16="http://schemas.microsoft.com/office/drawing/2014/main" id="{948D45E2-4486-1259-3FC6-D7E786D13A27}"/>
              </a:ext>
            </a:extLst>
          </p:cNvPr>
          <p:cNvGrpSpPr/>
          <p:nvPr/>
        </p:nvGrpSpPr>
        <p:grpSpPr>
          <a:xfrm>
            <a:off x="1102024" y="3104991"/>
            <a:ext cx="532518" cy="648018"/>
            <a:chOff x="2622862" y="3194050"/>
            <a:chExt cx="532518" cy="648018"/>
          </a:xfrm>
        </p:grpSpPr>
        <p:pic>
          <p:nvPicPr>
            <p:cNvPr id="3493" name="Picture 3492">
              <a:extLst>
                <a:ext uri="{FF2B5EF4-FFF2-40B4-BE49-F238E27FC236}">
                  <a16:creationId xmlns:a16="http://schemas.microsoft.com/office/drawing/2014/main" id="{EA27553F-BBCE-3C61-5E97-BE9F59F76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0479" y="3194050"/>
              <a:ext cx="469900" cy="469900"/>
            </a:xfrm>
            <a:prstGeom prst="rect">
              <a:avLst/>
            </a:prstGeom>
          </p:spPr>
        </p:pic>
        <p:sp>
          <p:nvSpPr>
            <p:cNvPr id="3506" name="TextBox 3505">
              <a:extLst>
                <a:ext uri="{FF2B5EF4-FFF2-40B4-BE49-F238E27FC236}">
                  <a16:creationId xmlns:a16="http://schemas.microsoft.com/office/drawing/2014/main" id="{6A197BEE-FFEE-89F6-0615-6A88F2B94D50}"/>
                </a:ext>
              </a:extLst>
            </p:cNvPr>
            <p:cNvSpPr txBox="1"/>
            <p:nvPr/>
          </p:nvSpPr>
          <p:spPr>
            <a:xfrm>
              <a:off x="2622862" y="3595847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Device</a:t>
              </a:r>
              <a:endParaRPr lang="en-DK" sz="1000" dirty="0"/>
            </a:p>
          </p:txBody>
        </p:sp>
      </p:grpSp>
      <p:pic>
        <p:nvPicPr>
          <p:cNvPr id="3508" name="Picture 3507">
            <a:extLst>
              <a:ext uri="{FF2B5EF4-FFF2-40B4-BE49-F238E27FC236}">
                <a16:creationId xmlns:a16="http://schemas.microsoft.com/office/drawing/2014/main" id="{2B9963FD-7245-AB5B-3441-44D002230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052" y="4262709"/>
            <a:ext cx="946150" cy="800100"/>
          </a:xfrm>
          <a:prstGeom prst="rect">
            <a:avLst/>
          </a:prstGeom>
        </p:spPr>
      </p:pic>
      <p:cxnSp>
        <p:nvCxnSpPr>
          <p:cNvPr id="3510" name="Straight Arrow Connector 3509">
            <a:extLst>
              <a:ext uri="{FF2B5EF4-FFF2-40B4-BE49-F238E27FC236}">
                <a16:creationId xmlns:a16="http://schemas.microsoft.com/office/drawing/2014/main" id="{82B349BE-CEDF-FEDC-34AE-5FD0E37CBA28}"/>
              </a:ext>
            </a:extLst>
          </p:cNvPr>
          <p:cNvCxnSpPr/>
          <p:nvPr/>
        </p:nvCxnSpPr>
        <p:spPr>
          <a:xfrm>
            <a:off x="1834937" y="3339941"/>
            <a:ext cx="7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13" name="Straight Arrow Connector 3512">
            <a:extLst>
              <a:ext uri="{FF2B5EF4-FFF2-40B4-BE49-F238E27FC236}">
                <a16:creationId xmlns:a16="http://schemas.microsoft.com/office/drawing/2014/main" id="{E160B81E-4280-9767-DFAE-920EC8D9DC87}"/>
              </a:ext>
            </a:extLst>
          </p:cNvPr>
          <p:cNvCxnSpPr/>
          <p:nvPr/>
        </p:nvCxnSpPr>
        <p:spPr>
          <a:xfrm>
            <a:off x="3755791" y="3339941"/>
            <a:ext cx="7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14" name="Straight Arrow Connector 3513">
            <a:extLst>
              <a:ext uri="{FF2B5EF4-FFF2-40B4-BE49-F238E27FC236}">
                <a16:creationId xmlns:a16="http://schemas.microsoft.com/office/drawing/2014/main" id="{D28E347B-3088-CC4C-9639-44239E59F931}"/>
              </a:ext>
            </a:extLst>
          </p:cNvPr>
          <p:cNvCxnSpPr/>
          <p:nvPr/>
        </p:nvCxnSpPr>
        <p:spPr>
          <a:xfrm>
            <a:off x="5302293" y="3339941"/>
            <a:ext cx="7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15" name="Straight Arrow Connector 3514">
            <a:extLst>
              <a:ext uri="{FF2B5EF4-FFF2-40B4-BE49-F238E27FC236}">
                <a16:creationId xmlns:a16="http://schemas.microsoft.com/office/drawing/2014/main" id="{BA89015B-4E75-96D9-AAE7-932A2CCED94E}"/>
              </a:ext>
            </a:extLst>
          </p:cNvPr>
          <p:cNvCxnSpPr/>
          <p:nvPr/>
        </p:nvCxnSpPr>
        <p:spPr>
          <a:xfrm>
            <a:off x="6891754" y="3339941"/>
            <a:ext cx="7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16" name="Straight Arrow Connector 3515">
            <a:extLst>
              <a:ext uri="{FF2B5EF4-FFF2-40B4-BE49-F238E27FC236}">
                <a16:creationId xmlns:a16="http://schemas.microsoft.com/office/drawing/2014/main" id="{EC7E8E00-4488-0E94-484A-4A9FB1645F87}"/>
              </a:ext>
            </a:extLst>
          </p:cNvPr>
          <p:cNvCxnSpPr/>
          <p:nvPr/>
        </p:nvCxnSpPr>
        <p:spPr>
          <a:xfrm>
            <a:off x="8530310" y="3339941"/>
            <a:ext cx="7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17" name="Straight Arrow Connector 3516">
            <a:extLst>
              <a:ext uri="{FF2B5EF4-FFF2-40B4-BE49-F238E27FC236}">
                <a16:creationId xmlns:a16="http://schemas.microsoft.com/office/drawing/2014/main" id="{328E95C8-B672-62A6-6068-4317B922E0C7}"/>
              </a:ext>
            </a:extLst>
          </p:cNvPr>
          <p:cNvCxnSpPr/>
          <p:nvPr/>
        </p:nvCxnSpPr>
        <p:spPr>
          <a:xfrm>
            <a:off x="8530310" y="4530502"/>
            <a:ext cx="7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20" name="Connector: Elbow 3519">
            <a:extLst>
              <a:ext uri="{FF2B5EF4-FFF2-40B4-BE49-F238E27FC236}">
                <a16:creationId xmlns:a16="http://schemas.microsoft.com/office/drawing/2014/main" id="{E83F9983-F352-3F1A-E81B-CB71EE53D292}"/>
              </a:ext>
            </a:extLst>
          </p:cNvPr>
          <p:cNvCxnSpPr>
            <a:cxnSpLocks/>
            <a:stCxn id="3499" idx="2"/>
          </p:cNvCxnSpPr>
          <p:nvPr/>
        </p:nvCxnSpPr>
        <p:spPr>
          <a:xfrm rot="16200000" flipH="1">
            <a:off x="6684633" y="3543519"/>
            <a:ext cx="777200" cy="11967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24" name="TextBox 3523">
            <a:extLst>
              <a:ext uri="{FF2B5EF4-FFF2-40B4-BE49-F238E27FC236}">
                <a16:creationId xmlns:a16="http://schemas.microsoft.com/office/drawing/2014/main" id="{3787DB25-09C6-C82D-754B-C9295E8CFB3B}"/>
              </a:ext>
            </a:extLst>
          </p:cNvPr>
          <p:cNvSpPr txBox="1"/>
          <p:nvPr/>
        </p:nvSpPr>
        <p:spPr>
          <a:xfrm>
            <a:off x="4592448" y="2172467"/>
            <a:ext cx="300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Kafka/Event Hub to Event Hub</a:t>
            </a:r>
            <a:endParaRPr lang="en-DK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532" name="Table 4">
            <a:extLst>
              <a:ext uri="{FF2B5EF4-FFF2-40B4-BE49-F238E27FC236}">
                <a16:creationId xmlns:a16="http://schemas.microsoft.com/office/drawing/2014/main" id="{746DBD61-548F-3275-89A5-2DCE58A70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213851"/>
              </p:ext>
            </p:extLst>
          </p:nvPr>
        </p:nvGraphicFramePr>
        <p:xfrm>
          <a:off x="1513261" y="908263"/>
          <a:ext cx="8367169" cy="514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8102">
                  <a:extLst>
                    <a:ext uri="{9D8B030D-6E8A-4147-A177-3AD203B41FA5}">
                      <a16:colId xmlns:a16="http://schemas.microsoft.com/office/drawing/2014/main" val="2429725132"/>
                    </a:ext>
                  </a:extLst>
                </a:gridCol>
                <a:gridCol w="6739067">
                  <a:extLst>
                    <a:ext uri="{9D8B030D-6E8A-4147-A177-3AD203B41FA5}">
                      <a16:colId xmlns:a16="http://schemas.microsoft.com/office/drawing/2014/main" val="490017082"/>
                    </a:ext>
                  </a:extLst>
                </a:gridCol>
              </a:tblGrid>
              <a:tr h="1029764">
                <a:tc>
                  <a:txBody>
                    <a:bodyPr/>
                    <a:lstStyle/>
                    <a:p>
                      <a:endParaRPr lang="en-DK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Azure Event Hubs 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</a:rPr>
                        <a:t>lets you stream millions of events per second from any source so you can build dynamic data pipelines and respond to business challenges immediately. </a:t>
                      </a:r>
                    </a:p>
                    <a:p>
                      <a:r>
                        <a:rPr lang="en-US" sz="1100" dirty="0">
                          <a:hlinkClick r:id="rId9"/>
                        </a:rPr>
                        <a:t>Event Hubs—Real-Time Data Ingestion | Microsoft Azure</a:t>
                      </a:r>
                      <a:endParaRPr lang="en-US" sz="11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50632"/>
                  </a:ext>
                </a:extLst>
              </a:tr>
              <a:tr h="1029764">
                <a:tc>
                  <a:txBody>
                    <a:bodyPr/>
                    <a:lstStyle/>
                    <a:p>
                      <a:endParaRPr lang="en-DK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Azure Functions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</a:rPr>
                        <a:t>Develop more efficiently with an event-driven, serverless compute platform that helps solve complex orchestration problems. </a:t>
                      </a:r>
                    </a:p>
                    <a:p>
                      <a:r>
                        <a:rPr lang="en-US" sz="1100" dirty="0">
                          <a:hlinkClick r:id="rId10"/>
                        </a:rPr>
                        <a:t>Azure Functions – Serverless Functions in Computing | Microsoft Azure</a:t>
                      </a:r>
                      <a:endParaRPr lang="en-DK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738280"/>
                  </a:ext>
                </a:extLst>
              </a:tr>
              <a:tr h="1029764">
                <a:tc>
                  <a:txBody>
                    <a:bodyPr/>
                    <a:lstStyle/>
                    <a:p>
                      <a:endParaRPr lang="en-DK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Azure Stream Analytics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</a:rPr>
                        <a:t>Build an end-to-end serverless streaming pipeline with just a few clicks.</a:t>
                      </a:r>
                    </a:p>
                    <a:p>
                      <a:r>
                        <a:rPr lang="en-US" sz="1100" dirty="0">
                          <a:hlinkClick r:id="rId11"/>
                        </a:rPr>
                        <a:t>Azure Stream Analytics | Microsoft Azure</a:t>
                      </a:r>
                      <a:endParaRPr lang="en-DK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411633"/>
                  </a:ext>
                </a:extLst>
              </a:tr>
              <a:tr h="1029764">
                <a:tc>
                  <a:txBody>
                    <a:bodyPr/>
                    <a:lstStyle/>
                    <a:p>
                      <a:endParaRPr lang="en-DK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Azure Data Explorer </a:t>
                      </a:r>
                    </a:p>
                    <a:p>
                      <a:r>
                        <a:rPr lang="en-US" sz="1100" dirty="0"/>
                        <a:t>Analytics service for real-time data sets. Explore data on the fly to improve products, enhance customer experiences, monitor devices and boost operations. Quickly identify patterns, anomalies and trends in your data.</a:t>
                      </a:r>
                    </a:p>
                    <a:p>
                      <a:r>
                        <a:rPr lang="da-DK" sz="1100" dirty="0">
                          <a:hlinkClick r:id="rId12"/>
                        </a:rPr>
                        <a:t>Data Explorer - Analytics Service | Microsoft </a:t>
                      </a:r>
                      <a:r>
                        <a:rPr lang="da-DK" sz="1100" dirty="0" err="1">
                          <a:hlinkClick r:id="rId12"/>
                        </a:rPr>
                        <a:t>Azure</a:t>
                      </a:r>
                      <a:endParaRPr lang="en-DK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072195"/>
                  </a:ext>
                </a:extLst>
              </a:tr>
              <a:tr h="1029764">
                <a:tc>
                  <a:txBody>
                    <a:bodyPr/>
                    <a:lstStyle/>
                    <a:p>
                      <a:endParaRPr lang="en-DK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Azure Digital Twins </a:t>
                      </a:r>
                    </a:p>
                    <a:p>
                      <a:r>
                        <a:rPr lang="en-US" sz="1100" dirty="0"/>
                        <a:t>Azure Digital Twins is an Internet of Things (IoT) platform that enables you to create a digital representation of real-world things, places, business processes and people.</a:t>
                      </a:r>
                    </a:p>
                    <a:p>
                      <a:r>
                        <a:rPr lang="en-US" sz="1100" dirty="0">
                          <a:hlinkClick r:id="rId13"/>
                        </a:rPr>
                        <a:t>Digital Twins – Modeling and Simulations | Microsoft Azure</a:t>
                      </a:r>
                      <a:endParaRPr lang="en-DK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871099"/>
                  </a:ext>
                </a:extLst>
              </a:tr>
            </a:tbl>
          </a:graphicData>
        </a:graphic>
      </p:graphicFrame>
      <p:pic>
        <p:nvPicPr>
          <p:cNvPr id="3533" name="Picture 2" descr="See the source image">
            <a:extLst>
              <a:ext uri="{FF2B5EF4-FFF2-40B4-BE49-F238E27FC236}">
                <a16:creationId xmlns:a16="http://schemas.microsoft.com/office/drawing/2014/main" id="{B7E395A5-5423-5EA8-9584-EE4F660E9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68" y="5204025"/>
            <a:ext cx="745712" cy="74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4" name="Picture 4" descr="See the source image">
            <a:extLst>
              <a:ext uri="{FF2B5EF4-FFF2-40B4-BE49-F238E27FC236}">
                <a16:creationId xmlns:a16="http://schemas.microsoft.com/office/drawing/2014/main" id="{23F105DD-2370-5F37-7AA4-A109EE34B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33" y="4191118"/>
            <a:ext cx="1105382" cy="58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5" name="Picture 6" descr="See the source image">
            <a:extLst>
              <a:ext uri="{FF2B5EF4-FFF2-40B4-BE49-F238E27FC236}">
                <a16:creationId xmlns:a16="http://schemas.microsoft.com/office/drawing/2014/main" id="{A45E31D5-2178-772C-7FAB-577790171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768" y="3138479"/>
            <a:ext cx="676113" cy="67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6" name="Picture 10" descr="See the source image">
            <a:extLst>
              <a:ext uri="{FF2B5EF4-FFF2-40B4-BE49-F238E27FC236}">
                <a16:creationId xmlns:a16="http://schemas.microsoft.com/office/drawing/2014/main" id="{B61F2334-42E8-7A97-1FC0-164609D04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74" y="2105078"/>
            <a:ext cx="1286300" cy="73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7" name="Picture 12" descr="See the source image">
            <a:extLst>
              <a:ext uri="{FF2B5EF4-FFF2-40B4-BE49-F238E27FC236}">
                <a16:creationId xmlns:a16="http://schemas.microsoft.com/office/drawing/2014/main" id="{F88AD18C-4B38-3F2D-6514-88D26670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46" y="1145391"/>
            <a:ext cx="587157" cy="58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08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-0.32865 -0.285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2" y="-142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-0.19948 -0.1386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-69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-0.46355 0.0310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77" y="155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9423-1D8D-D690-CF1D-A915F1C9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Architecture</a:t>
            </a:r>
            <a:endParaRPr lang="en-DK" dirty="0"/>
          </a:p>
        </p:txBody>
      </p:sp>
      <p:pic>
        <p:nvPicPr>
          <p:cNvPr id="3491" name="Picture 3490">
            <a:extLst>
              <a:ext uri="{FF2B5EF4-FFF2-40B4-BE49-F238E27FC236}">
                <a16:creationId xmlns:a16="http://schemas.microsoft.com/office/drawing/2014/main" id="{17604A6B-37AC-8234-1697-2B7ADFA4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052" y="3023052"/>
            <a:ext cx="946150" cy="800100"/>
          </a:xfrm>
          <a:prstGeom prst="rect">
            <a:avLst/>
          </a:prstGeom>
        </p:spPr>
      </p:pic>
      <p:pic>
        <p:nvPicPr>
          <p:cNvPr id="3495" name="Picture 3494">
            <a:extLst>
              <a:ext uri="{FF2B5EF4-FFF2-40B4-BE49-F238E27FC236}">
                <a16:creationId xmlns:a16="http://schemas.microsoft.com/office/drawing/2014/main" id="{B8B0F82F-97A8-2C81-3AD2-2A1EEAD64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799" y="3023052"/>
            <a:ext cx="1047750" cy="800100"/>
          </a:xfrm>
          <a:prstGeom prst="rect">
            <a:avLst/>
          </a:prstGeom>
        </p:spPr>
      </p:pic>
      <p:pic>
        <p:nvPicPr>
          <p:cNvPr id="3497" name="Picture 3496">
            <a:extLst>
              <a:ext uri="{FF2B5EF4-FFF2-40B4-BE49-F238E27FC236}">
                <a16:creationId xmlns:a16="http://schemas.microsoft.com/office/drawing/2014/main" id="{40B8592F-3BA1-1F15-95D2-4C36718FA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200" y="3092902"/>
            <a:ext cx="806450" cy="660400"/>
          </a:xfrm>
          <a:prstGeom prst="rect">
            <a:avLst/>
          </a:prstGeom>
        </p:spPr>
      </p:pic>
      <p:pic>
        <p:nvPicPr>
          <p:cNvPr id="3499" name="Picture 3498">
            <a:extLst>
              <a:ext uri="{FF2B5EF4-FFF2-40B4-BE49-F238E27FC236}">
                <a16:creationId xmlns:a16="http://schemas.microsoft.com/office/drawing/2014/main" id="{FB808A36-A353-A003-7FE7-E1722BBFD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301" y="3092902"/>
            <a:ext cx="673100" cy="660400"/>
          </a:xfrm>
          <a:prstGeom prst="rect">
            <a:avLst/>
          </a:prstGeom>
        </p:spPr>
      </p:pic>
      <p:pic>
        <p:nvPicPr>
          <p:cNvPr id="3501" name="Picture 3500">
            <a:extLst>
              <a:ext uri="{FF2B5EF4-FFF2-40B4-BE49-F238E27FC236}">
                <a16:creationId xmlns:a16="http://schemas.microsoft.com/office/drawing/2014/main" id="{D0C2EC8C-0E46-FC33-6095-476DA7EF9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852" y="3083377"/>
            <a:ext cx="558800" cy="679450"/>
          </a:xfrm>
          <a:prstGeom prst="rect">
            <a:avLst/>
          </a:prstGeom>
        </p:spPr>
      </p:pic>
      <p:pic>
        <p:nvPicPr>
          <p:cNvPr id="3503" name="Picture 3502">
            <a:extLst>
              <a:ext uri="{FF2B5EF4-FFF2-40B4-BE49-F238E27FC236}">
                <a16:creationId xmlns:a16="http://schemas.microsoft.com/office/drawing/2014/main" id="{7537C7AD-A438-D0F3-6FDA-05905A0AE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3566" y="4300809"/>
            <a:ext cx="673100" cy="723900"/>
          </a:xfrm>
          <a:prstGeom prst="rect">
            <a:avLst/>
          </a:prstGeom>
        </p:spPr>
      </p:pic>
      <p:grpSp>
        <p:nvGrpSpPr>
          <p:cNvPr id="3507" name="Group 3506">
            <a:extLst>
              <a:ext uri="{FF2B5EF4-FFF2-40B4-BE49-F238E27FC236}">
                <a16:creationId xmlns:a16="http://schemas.microsoft.com/office/drawing/2014/main" id="{948D45E2-4486-1259-3FC6-D7E786D13A27}"/>
              </a:ext>
            </a:extLst>
          </p:cNvPr>
          <p:cNvGrpSpPr/>
          <p:nvPr/>
        </p:nvGrpSpPr>
        <p:grpSpPr>
          <a:xfrm>
            <a:off x="1102024" y="3104991"/>
            <a:ext cx="532518" cy="648018"/>
            <a:chOff x="2622862" y="3194050"/>
            <a:chExt cx="532518" cy="648018"/>
          </a:xfrm>
        </p:grpSpPr>
        <p:pic>
          <p:nvPicPr>
            <p:cNvPr id="3493" name="Picture 3492">
              <a:extLst>
                <a:ext uri="{FF2B5EF4-FFF2-40B4-BE49-F238E27FC236}">
                  <a16:creationId xmlns:a16="http://schemas.microsoft.com/office/drawing/2014/main" id="{EA27553F-BBCE-3C61-5E97-BE9F59F76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0479" y="3194050"/>
              <a:ext cx="469900" cy="469900"/>
            </a:xfrm>
            <a:prstGeom prst="rect">
              <a:avLst/>
            </a:prstGeom>
          </p:spPr>
        </p:pic>
        <p:sp>
          <p:nvSpPr>
            <p:cNvPr id="3506" name="TextBox 3505">
              <a:extLst>
                <a:ext uri="{FF2B5EF4-FFF2-40B4-BE49-F238E27FC236}">
                  <a16:creationId xmlns:a16="http://schemas.microsoft.com/office/drawing/2014/main" id="{6A197BEE-FFEE-89F6-0615-6A88F2B94D50}"/>
                </a:ext>
              </a:extLst>
            </p:cNvPr>
            <p:cNvSpPr txBox="1"/>
            <p:nvPr/>
          </p:nvSpPr>
          <p:spPr>
            <a:xfrm>
              <a:off x="2622862" y="3595847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Device</a:t>
              </a:r>
              <a:endParaRPr lang="en-DK" sz="1000" dirty="0"/>
            </a:p>
          </p:txBody>
        </p:sp>
      </p:grpSp>
      <p:pic>
        <p:nvPicPr>
          <p:cNvPr id="3508" name="Picture 3507">
            <a:extLst>
              <a:ext uri="{FF2B5EF4-FFF2-40B4-BE49-F238E27FC236}">
                <a16:creationId xmlns:a16="http://schemas.microsoft.com/office/drawing/2014/main" id="{2B9963FD-7245-AB5B-3441-44D002230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052" y="4262709"/>
            <a:ext cx="946150" cy="800100"/>
          </a:xfrm>
          <a:prstGeom prst="rect">
            <a:avLst/>
          </a:prstGeom>
        </p:spPr>
      </p:pic>
      <p:cxnSp>
        <p:nvCxnSpPr>
          <p:cNvPr id="3510" name="Straight Arrow Connector 3509">
            <a:extLst>
              <a:ext uri="{FF2B5EF4-FFF2-40B4-BE49-F238E27FC236}">
                <a16:creationId xmlns:a16="http://schemas.microsoft.com/office/drawing/2014/main" id="{82B349BE-CEDF-FEDC-34AE-5FD0E37CBA28}"/>
              </a:ext>
            </a:extLst>
          </p:cNvPr>
          <p:cNvCxnSpPr/>
          <p:nvPr/>
        </p:nvCxnSpPr>
        <p:spPr>
          <a:xfrm>
            <a:off x="1834937" y="3339941"/>
            <a:ext cx="7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13" name="Straight Arrow Connector 3512">
            <a:extLst>
              <a:ext uri="{FF2B5EF4-FFF2-40B4-BE49-F238E27FC236}">
                <a16:creationId xmlns:a16="http://schemas.microsoft.com/office/drawing/2014/main" id="{E160B81E-4280-9767-DFAE-920EC8D9DC87}"/>
              </a:ext>
            </a:extLst>
          </p:cNvPr>
          <p:cNvCxnSpPr/>
          <p:nvPr/>
        </p:nvCxnSpPr>
        <p:spPr>
          <a:xfrm>
            <a:off x="3755791" y="3339941"/>
            <a:ext cx="7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14" name="Straight Arrow Connector 3513">
            <a:extLst>
              <a:ext uri="{FF2B5EF4-FFF2-40B4-BE49-F238E27FC236}">
                <a16:creationId xmlns:a16="http://schemas.microsoft.com/office/drawing/2014/main" id="{D28E347B-3088-CC4C-9639-44239E59F931}"/>
              </a:ext>
            </a:extLst>
          </p:cNvPr>
          <p:cNvCxnSpPr/>
          <p:nvPr/>
        </p:nvCxnSpPr>
        <p:spPr>
          <a:xfrm>
            <a:off x="5302293" y="3339941"/>
            <a:ext cx="7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15" name="Straight Arrow Connector 3514">
            <a:extLst>
              <a:ext uri="{FF2B5EF4-FFF2-40B4-BE49-F238E27FC236}">
                <a16:creationId xmlns:a16="http://schemas.microsoft.com/office/drawing/2014/main" id="{BA89015B-4E75-96D9-AAE7-932A2CCED94E}"/>
              </a:ext>
            </a:extLst>
          </p:cNvPr>
          <p:cNvCxnSpPr/>
          <p:nvPr/>
        </p:nvCxnSpPr>
        <p:spPr>
          <a:xfrm>
            <a:off x="6891754" y="3339941"/>
            <a:ext cx="7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16" name="Straight Arrow Connector 3515">
            <a:extLst>
              <a:ext uri="{FF2B5EF4-FFF2-40B4-BE49-F238E27FC236}">
                <a16:creationId xmlns:a16="http://schemas.microsoft.com/office/drawing/2014/main" id="{EC7E8E00-4488-0E94-484A-4A9FB1645F87}"/>
              </a:ext>
            </a:extLst>
          </p:cNvPr>
          <p:cNvCxnSpPr/>
          <p:nvPr/>
        </p:nvCxnSpPr>
        <p:spPr>
          <a:xfrm>
            <a:off x="8530310" y="3339941"/>
            <a:ext cx="7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17" name="Straight Arrow Connector 3516">
            <a:extLst>
              <a:ext uri="{FF2B5EF4-FFF2-40B4-BE49-F238E27FC236}">
                <a16:creationId xmlns:a16="http://schemas.microsoft.com/office/drawing/2014/main" id="{328E95C8-B672-62A6-6068-4317B922E0C7}"/>
              </a:ext>
            </a:extLst>
          </p:cNvPr>
          <p:cNvCxnSpPr/>
          <p:nvPr/>
        </p:nvCxnSpPr>
        <p:spPr>
          <a:xfrm>
            <a:off x="8530310" y="4530502"/>
            <a:ext cx="7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20" name="Connector: Elbow 3519">
            <a:extLst>
              <a:ext uri="{FF2B5EF4-FFF2-40B4-BE49-F238E27FC236}">
                <a16:creationId xmlns:a16="http://schemas.microsoft.com/office/drawing/2014/main" id="{E83F9983-F352-3F1A-E81B-CB71EE53D292}"/>
              </a:ext>
            </a:extLst>
          </p:cNvPr>
          <p:cNvCxnSpPr>
            <a:cxnSpLocks/>
            <a:stCxn id="3499" idx="2"/>
          </p:cNvCxnSpPr>
          <p:nvPr/>
        </p:nvCxnSpPr>
        <p:spPr>
          <a:xfrm rot="16200000" flipH="1">
            <a:off x="6684633" y="3543519"/>
            <a:ext cx="777200" cy="11967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24" name="TextBox 3523">
            <a:extLst>
              <a:ext uri="{FF2B5EF4-FFF2-40B4-BE49-F238E27FC236}">
                <a16:creationId xmlns:a16="http://schemas.microsoft.com/office/drawing/2014/main" id="{3787DB25-09C6-C82D-754B-C9295E8CFB3B}"/>
              </a:ext>
            </a:extLst>
          </p:cNvPr>
          <p:cNvSpPr txBox="1"/>
          <p:nvPr/>
        </p:nvSpPr>
        <p:spPr>
          <a:xfrm>
            <a:off x="4592448" y="2172467"/>
            <a:ext cx="300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Kafka/Event Hub to Event Hub</a:t>
            </a:r>
            <a:endParaRPr lang="en-DK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308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C36B5C-DCF3-EABF-0E7D-E57C5BB77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107491"/>
              </p:ext>
            </p:extLst>
          </p:nvPr>
        </p:nvGraphicFramePr>
        <p:xfrm>
          <a:off x="1513261" y="908263"/>
          <a:ext cx="8367169" cy="514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8102">
                  <a:extLst>
                    <a:ext uri="{9D8B030D-6E8A-4147-A177-3AD203B41FA5}">
                      <a16:colId xmlns:a16="http://schemas.microsoft.com/office/drawing/2014/main" val="2429725132"/>
                    </a:ext>
                  </a:extLst>
                </a:gridCol>
                <a:gridCol w="6739067">
                  <a:extLst>
                    <a:ext uri="{9D8B030D-6E8A-4147-A177-3AD203B41FA5}">
                      <a16:colId xmlns:a16="http://schemas.microsoft.com/office/drawing/2014/main" val="490017082"/>
                    </a:ext>
                  </a:extLst>
                </a:gridCol>
              </a:tblGrid>
              <a:tr h="1029764">
                <a:tc>
                  <a:txBody>
                    <a:bodyPr/>
                    <a:lstStyle/>
                    <a:p>
                      <a:endParaRPr lang="en-DK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Azure Event Hubs 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</a:rPr>
                        <a:t>lets you stream millions of events per second from any source so you can build dynamic data pipelines and respond to business challenges immediately. </a:t>
                      </a:r>
                    </a:p>
                    <a:p>
                      <a:r>
                        <a:rPr lang="en-US" sz="1100" dirty="0">
                          <a:hlinkClick r:id="rId2"/>
                        </a:rPr>
                        <a:t>Event Hubs—Real-Time Data Ingestion | Microsoft Azure</a:t>
                      </a:r>
                      <a:endParaRPr lang="en-US" sz="11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50632"/>
                  </a:ext>
                </a:extLst>
              </a:tr>
              <a:tr h="1029764">
                <a:tc>
                  <a:txBody>
                    <a:bodyPr/>
                    <a:lstStyle/>
                    <a:p>
                      <a:endParaRPr lang="en-DK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Azure Functions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</a:rPr>
                        <a:t>Develop more efficiently with an event-driven, serverless compute platform that helps solve complex orchestration problems. </a:t>
                      </a:r>
                    </a:p>
                    <a:p>
                      <a:r>
                        <a:rPr lang="en-US" sz="1100" dirty="0">
                          <a:hlinkClick r:id="rId3"/>
                        </a:rPr>
                        <a:t>Azure Functions – Serverless Functions in Computing | Microsoft Azure</a:t>
                      </a:r>
                      <a:endParaRPr lang="en-DK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738280"/>
                  </a:ext>
                </a:extLst>
              </a:tr>
              <a:tr h="1029764">
                <a:tc>
                  <a:txBody>
                    <a:bodyPr/>
                    <a:lstStyle/>
                    <a:p>
                      <a:endParaRPr lang="en-DK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Azure Stream Analytics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</a:rPr>
                        <a:t>Build an end-to-end serverless streaming pipeline with just a few clicks.</a:t>
                      </a:r>
                    </a:p>
                    <a:p>
                      <a:r>
                        <a:rPr lang="en-US" sz="1100" dirty="0">
                          <a:hlinkClick r:id="rId4"/>
                        </a:rPr>
                        <a:t>Azure Stream Analytics | Microsoft Azure</a:t>
                      </a:r>
                      <a:endParaRPr lang="en-DK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411633"/>
                  </a:ext>
                </a:extLst>
              </a:tr>
              <a:tr h="1029764">
                <a:tc>
                  <a:txBody>
                    <a:bodyPr/>
                    <a:lstStyle/>
                    <a:p>
                      <a:endParaRPr lang="en-DK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Azure Data Explorer </a:t>
                      </a:r>
                    </a:p>
                    <a:p>
                      <a:r>
                        <a:rPr lang="en-US" sz="1100" dirty="0"/>
                        <a:t>Analytics service for real-time data sets. Explore data on the fly to improve products, enhance customer experiences, monitor devices and boost operations. Quickly identify patterns, anomalies and trends in your data.</a:t>
                      </a:r>
                    </a:p>
                    <a:p>
                      <a:r>
                        <a:rPr lang="da-DK" sz="1100" dirty="0">
                          <a:hlinkClick r:id="rId5"/>
                        </a:rPr>
                        <a:t>Data Explorer - Analytics Service | Microsoft </a:t>
                      </a:r>
                      <a:r>
                        <a:rPr lang="da-DK" sz="1100" dirty="0" err="1">
                          <a:hlinkClick r:id="rId5"/>
                        </a:rPr>
                        <a:t>Azure</a:t>
                      </a:r>
                      <a:endParaRPr lang="en-DK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072195"/>
                  </a:ext>
                </a:extLst>
              </a:tr>
              <a:tr h="1029764">
                <a:tc>
                  <a:txBody>
                    <a:bodyPr/>
                    <a:lstStyle/>
                    <a:p>
                      <a:endParaRPr lang="en-DK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Azure Digital Twins </a:t>
                      </a:r>
                    </a:p>
                    <a:p>
                      <a:r>
                        <a:rPr lang="en-US" sz="1100" dirty="0"/>
                        <a:t>Azure Digital Twins is an Internet of Things (IoT) platform that enables you to create a digital representation of real-world things, places, business processes and people.</a:t>
                      </a:r>
                    </a:p>
                    <a:p>
                      <a:r>
                        <a:rPr lang="en-US" sz="1100" dirty="0">
                          <a:hlinkClick r:id="rId6"/>
                        </a:rPr>
                        <a:t>Digital Twins – Modeling and Simulations | Microsoft Azure</a:t>
                      </a:r>
                      <a:endParaRPr lang="en-DK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871099"/>
                  </a:ext>
                </a:extLst>
              </a:tr>
            </a:tbl>
          </a:graphicData>
        </a:graphic>
      </p:graphicFrame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56B6151F-D9A4-5523-5CE3-EE71CCF9D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68" y="5204025"/>
            <a:ext cx="745712" cy="74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C0D507B5-D990-8CA4-7F76-4E7861E8F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33" y="4191118"/>
            <a:ext cx="1105382" cy="58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B0E6BC36-6C76-80D1-2B5B-979DE19D2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768" y="3138479"/>
            <a:ext cx="676113" cy="67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e the source image">
            <a:extLst>
              <a:ext uri="{FF2B5EF4-FFF2-40B4-BE49-F238E27FC236}">
                <a16:creationId xmlns:a16="http://schemas.microsoft.com/office/drawing/2014/main" id="{2CABA1EF-4839-80A7-DF15-9C9F25CA7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74" y="2105078"/>
            <a:ext cx="1286300" cy="73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ee the source image">
            <a:extLst>
              <a:ext uri="{FF2B5EF4-FFF2-40B4-BE49-F238E27FC236}">
                <a16:creationId xmlns:a16="http://schemas.microsoft.com/office/drawing/2014/main" id="{CA9E9804-5C3D-4C40-10C6-117FDF3C9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46" y="1145391"/>
            <a:ext cx="587157" cy="58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28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0721-DED2-AFAB-CC0E-0040DE94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Architecture - Extended </a:t>
            </a:r>
            <a:endParaRPr lang="en-DK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820F7477-8A53-7C72-191E-38C915D26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865" y="1825625"/>
            <a:ext cx="5918270" cy="4351338"/>
          </a:xfrm>
        </p:spPr>
      </p:pic>
    </p:spTree>
    <p:extLst>
      <p:ext uri="{BB962C8B-B14F-4D97-AF65-F5344CB8AC3E}">
        <p14:creationId xmlns:p14="http://schemas.microsoft.com/office/powerpoint/2010/main" val="397580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08B4-F424-E1E4-D551-3FF5C0FD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Architecture - Analytics end-to-end</a:t>
            </a:r>
            <a:endParaRPr lang="en-DK" dirty="0"/>
          </a:p>
        </p:txBody>
      </p:sp>
      <p:pic>
        <p:nvPicPr>
          <p:cNvPr id="4098" name="Picture 2" descr="Architecture for a modern data platform using Azure data services.">
            <a:extLst>
              <a:ext uri="{FF2B5EF4-FFF2-40B4-BE49-F238E27FC236}">
                <a16:creationId xmlns:a16="http://schemas.microsoft.com/office/drawing/2014/main" id="{0E2456DD-91F3-C48F-9B07-846212E1AC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49" y="1825625"/>
            <a:ext cx="61871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57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E9EC-57C5-976F-FDB5-BFC60980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Architecture – Data Explorer</a:t>
            </a:r>
            <a:endParaRPr lang="en-DK" dirty="0"/>
          </a:p>
        </p:txBody>
      </p:sp>
      <p:pic>
        <p:nvPicPr>
          <p:cNvPr id="1026" name="Picture 2" descr="Diagram showing IoT telemetry analytics with Azure Data Explorer.">
            <a:extLst>
              <a:ext uri="{FF2B5EF4-FFF2-40B4-BE49-F238E27FC236}">
                <a16:creationId xmlns:a16="http://schemas.microsoft.com/office/drawing/2014/main" id="{163D8235-BDD9-6205-14A6-C3A92B5340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96" y="1825625"/>
            <a:ext cx="5610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89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EC48-28DE-2A88-D665-69B12481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Demo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7094DA-4E80-AB8B-E8BE-1A4680055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93447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16CC14-72C6-4508-2C86-86312C7B1310}"/>
              </a:ext>
            </a:extLst>
          </p:cNvPr>
          <p:cNvSpPr txBox="1"/>
          <p:nvPr/>
        </p:nvSpPr>
        <p:spPr>
          <a:xfrm>
            <a:off x="5980670" y="1825625"/>
            <a:ext cx="5938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hlinkClick r:id="rId3"/>
              </a:rPr>
              <a:t>7effrey89/Kafka-</a:t>
            </a:r>
            <a:r>
              <a:rPr lang="da-DK" sz="1400" dirty="0" err="1">
                <a:hlinkClick r:id="rId3"/>
              </a:rPr>
              <a:t>Topic</a:t>
            </a:r>
            <a:r>
              <a:rPr lang="da-DK" sz="1400" dirty="0">
                <a:hlinkClick r:id="rId3"/>
              </a:rPr>
              <a:t>-Replication-To-Kafka-</a:t>
            </a:r>
            <a:r>
              <a:rPr lang="da-DK" sz="1400" dirty="0" err="1">
                <a:hlinkClick r:id="rId3"/>
              </a:rPr>
              <a:t>EventHub</a:t>
            </a:r>
            <a:r>
              <a:rPr lang="da-DK" sz="1400" dirty="0">
                <a:hlinkClick r:id="rId3"/>
              </a:rPr>
              <a:t>: Demo </a:t>
            </a:r>
            <a:r>
              <a:rPr lang="da-DK" sz="1400" dirty="0" err="1">
                <a:hlinkClick r:id="rId3"/>
              </a:rPr>
              <a:t>includes</a:t>
            </a:r>
            <a:r>
              <a:rPr lang="da-DK" sz="1400" dirty="0">
                <a:hlinkClick r:id="rId3"/>
              </a:rPr>
              <a:t> Kafka Producer </a:t>
            </a:r>
            <a:r>
              <a:rPr lang="da-DK" sz="1400" dirty="0" err="1">
                <a:hlinkClick r:id="rId3"/>
              </a:rPr>
              <a:t>that</a:t>
            </a:r>
            <a:r>
              <a:rPr lang="da-DK" sz="1400" dirty="0">
                <a:hlinkClick r:id="rId3"/>
              </a:rPr>
              <a:t> </a:t>
            </a:r>
            <a:r>
              <a:rPr lang="da-DK" sz="1400" dirty="0" err="1">
                <a:hlinkClick r:id="rId3"/>
              </a:rPr>
              <a:t>write</a:t>
            </a:r>
            <a:r>
              <a:rPr lang="da-DK" sz="1400" dirty="0">
                <a:hlinkClick r:id="rId3"/>
              </a:rPr>
              <a:t> events to </a:t>
            </a:r>
            <a:r>
              <a:rPr lang="da-DK" sz="1400" dirty="0" err="1">
                <a:hlinkClick r:id="rId3"/>
              </a:rPr>
              <a:t>topics</a:t>
            </a:r>
            <a:r>
              <a:rPr lang="da-DK" sz="1400" dirty="0">
                <a:hlinkClick r:id="rId3"/>
              </a:rPr>
              <a:t> to Kafka Cluster (</a:t>
            </a:r>
            <a:r>
              <a:rPr lang="da-DK" sz="1400" dirty="0" err="1">
                <a:hlinkClick r:id="rId3"/>
              </a:rPr>
              <a:t>using</a:t>
            </a:r>
            <a:r>
              <a:rPr lang="da-DK" sz="1400" dirty="0">
                <a:hlinkClick r:id="rId3"/>
              </a:rPr>
              <a:t> </a:t>
            </a:r>
            <a:r>
              <a:rPr lang="da-DK" sz="1400" dirty="0" err="1">
                <a:hlinkClick r:id="rId3"/>
              </a:rPr>
              <a:t>EventHub</a:t>
            </a:r>
            <a:r>
              <a:rPr lang="da-DK" sz="1400" dirty="0">
                <a:hlinkClick r:id="rId3"/>
              </a:rPr>
              <a:t> with Kafka </a:t>
            </a:r>
            <a:r>
              <a:rPr lang="da-DK" sz="1400" dirty="0" err="1">
                <a:hlinkClick r:id="rId3"/>
              </a:rPr>
              <a:t>Endpoints</a:t>
            </a:r>
            <a:r>
              <a:rPr lang="da-DK" sz="1400" dirty="0">
                <a:hlinkClick r:id="rId3"/>
              </a:rPr>
              <a:t> </a:t>
            </a:r>
            <a:r>
              <a:rPr lang="da-DK" sz="1400" dirty="0" err="1">
                <a:hlinkClick r:id="rId3"/>
              </a:rPr>
              <a:t>instead</a:t>
            </a:r>
            <a:r>
              <a:rPr lang="da-DK" sz="1400" dirty="0">
                <a:hlinkClick r:id="rId3"/>
              </a:rPr>
              <a:t>), and </a:t>
            </a:r>
            <a:r>
              <a:rPr lang="da-DK" sz="1400" dirty="0" err="1">
                <a:hlinkClick r:id="rId3"/>
              </a:rPr>
              <a:t>then</a:t>
            </a:r>
            <a:r>
              <a:rPr lang="da-DK" sz="1400" dirty="0">
                <a:hlinkClick r:id="rId3"/>
              </a:rPr>
              <a:t> </a:t>
            </a:r>
            <a:r>
              <a:rPr lang="da-DK" sz="1400" dirty="0" err="1">
                <a:hlinkClick r:id="rId3"/>
              </a:rPr>
              <a:t>using</a:t>
            </a:r>
            <a:r>
              <a:rPr lang="da-DK" sz="1400" dirty="0">
                <a:hlinkClick r:id="rId3"/>
              </a:rPr>
              <a:t> an Azure </a:t>
            </a:r>
            <a:r>
              <a:rPr lang="da-DK" sz="1400" dirty="0" err="1">
                <a:hlinkClick r:id="rId3"/>
              </a:rPr>
              <a:t>Function</a:t>
            </a:r>
            <a:r>
              <a:rPr lang="da-DK" sz="1400" dirty="0">
                <a:hlinkClick r:id="rId3"/>
              </a:rPr>
              <a:t> to </a:t>
            </a:r>
            <a:r>
              <a:rPr lang="da-DK" sz="1400" dirty="0" err="1">
                <a:hlinkClick r:id="rId3"/>
              </a:rPr>
              <a:t>consume</a:t>
            </a:r>
            <a:r>
              <a:rPr lang="da-DK" sz="1400" dirty="0">
                <a:hlinkClick r:id="rId3"/>
              </a:rPr>
              <a:t> from the </a:t>
            </a:r>
            <a:r>
              <a:rPr lang="da-DK" sz="1400" dirty="0" err="1">
                <a:hlinkClick r:id="rId3"/>
              </a:rPr>
              <a:t>topic</a:t>
            </a:r>
            <a:r>
              <a:rPr lang="da-DK" sz="1400" dirty="0">
                <a:hlinkClick r:id="rId3"/>
              </a:rPr>
              <a:t> and send it to an Event Hub (github.com)</a:t>
            </a:r>
            <a:endParaRPr lang="en-DK" sz="1400" dirty="0"/>
          </a:p>
        </p:txBody>
      </p:sp>
    </p:spTree>
    <p:extLst>
      <p:ext uri="{BB962C8B-B14F-4D97-AF65-F5344CB8AC3E}">
        <p14:creationId xmlns:p14="http://schemas.microsoft.com/office/powerpoint/2010/main" val="21328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9423-1D8D-D690-CF1D-A915F1C9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Solution</a:t>
            </a:r>
            <a:endParaRPr lang="en-DK" dirty="0"/>
          </a:p>
        </p:txBody>
      </p:sp>
      <p:pic>
        <p:nvPicPr>
          <p:cNvPr id="3491" name="Picture 3490">
            <a:extLst>
              <a:ext uri="{FF2B5EF4-FFF2-40B4-BE49-F238E27FC236}">
                <a16:creationId xmlns:a16="http://schemas.microsoft.com/office/drawing/2014/main" id="{17604A6B-37AC-8234-1697-2B7ADFA4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052" y="3023052"/>
            <a:ext cx="946150" cy="800100"/>
          </a:xfrm>
          <a:prstGeom prst="rect">
            <a:avLst/>
          </a:prstGeom>
        </p:spPr>
      </p:pic>
      <p:pic>
        <p:nvPicPr>
          <p:cNvPr id="3495" name="Picture 3494">
            <a:extLst>
              <a:ext uri="{FF2B5EF4-FFF2-40B4-BE49-F238E27FC236}">
                <a16:creationId xmlns:a16="http://schemas.microsoft.com/office/drawing/2014/main" id="{B8B0F82F-97A8-2C81-3AD2-2A1EEAD64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799" y="3023052"/>
            <a:ext cx="1047750" cy="800100"/>
          </a:xfrm>
          <a:prstGeom prst="rect">
            <a:avLst/>
          </a:prstGeom>
        </p:spPr>
      </p:pic>
      <p:pic>
        <p:nvPicPr>
          <p:cNvPr id="3497" name="Picture 3496">
            <a:extLst>
              <a:ext uri="{FF2B5EF4-FFF2-40B4-BE49-F238E27FC236}">
                <a16:creationId xmlns:a16="http://schemas.microsoft.com/office/drawing/2014/main" id="{40B8592F-3BA1-1F15-95D2-4C36718FA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200" y="3092902"/>
            <a:ext cx="806450" cy="660400"/>
          </a:xfrm>
          <a:prstGeom prst="rect">
            <a:avLst/>
          </a:prstGeom>
        </p:spPr>
      </p:pic>
      <p:pic>
        <p:nvPicPr>
          <p:cNvPr id="3499" name="Picture 3498">
            <a:extLst>
              <a:ext uri="{FF2B5EF4-FFF2-40B4-BE49-F238E27FC236}">
                <a16:creationId xmlns:a16="http://schemas.microsoft.com/office/drawing/2014/main" id="{FB808A36-A353-A003-7FE7-E1722BBFD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301" y="3092902"/>
            <a:ext cx="673100" cy="660400"/>
          </a:xfrm>
          <a:prstGeom prst="rect">
            <a:avLst/>
          </a:prstGeom>
        </p:spPr>
      </p:pic>
      <p:pic>
        <p:nvPicPr>
          <p:cNvPr id="3501" name="Picture 3500">
            <a:extLst>
              <a:ext uri="{FF2B5EF4-FFF2-40B4-BE49-F238E27FC236}">
                <a16:creationId xmlns:a16="http://schemas.microsoft.com/office/drawing/2014/main" id="{D0C2EC8C-0E46-FC33-6095-476DA7EF9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852" y="3083377"/>
            <a:ext cx="558800" cy="679450"/>
          </a:xfrm>
          <a:prstGeom prst="rect">
            <a:avLst/>
          </a:prstGeom>
        </p:spPr>
      </p:pic>
      <p:pic>
        <p:nvPicPr>
          <p:cNvPr id="3503" name="Picture 3502">
            <a:extLst>
              <a:ext uri="{FF2B5EF4-FFF2-40B4-BE49-F238E27FC236}">
                <a16:creationId xmlns:a16="http://schemas.microsoft.com/office/drawing/2014/main" id="{7537C7AD-A438-D0F3-6FDA-05905A0AE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3566" y="4300809"/>
            <a:ext cx="673100" cy="723900"/>
          </a:xfrm>
          <a:prstGeom prst="rect">
            <a:avLst/>
          </a:prstGeom>
        </p:spPr>
      </p:pic>
      <p:grpSp>
        <p:nvGrpSpPr>
          <p:cNvPr id="3507" name="Group 3506">
            <a:extLst>
              <a:ext uri="{FF2B5EF4-FFF2-40B4-BE49-F238E27FC236}">
                <a16:creationId xmlns:a16="http://schemas.microsoft.com/office/drawing/2014/main" id="{948D45E2-4486-1259-3FC6-D7E786D13A27}"/>
              </a:ext>
            </a:extLst>
          </p:cNvPr>
          <p:cNvGrpSpPr/>
          <p:nvPr/>
        </p:nvGrpSpPr>
        <p:grpSpPr>
          <a:xfrm>
            <a:off x="1102024" y="3104991"/>
            <a:ext cx="532518" cy="648018"/>
            <a:chOff x="2622862" y="3194050"/>
            <a:chExt cx="532518" cy="648018"/>
          </a:xfrm>
        </p:grpSpPr>
        <p:pic>
          <p:nvPicPr>
            <p:cNvPr id="3493" name="Picture 3492">
              <a:extLst>
                <a:ext uri="{FF2B5EF4-FFF2-40B4-BE49-F238E27FC236}">
                  <a16:creationId xmlns:a16="http://schemas.microsoft.com/office/drawing/2014/main" id="{EA27553F-BBCE-3C61-5E97-BE9F59F76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0479" y="3194050"/>
              <a:ext cx="469900" cy="469900"/>
            </a:xfrm>
            <a:prstGeom prst="rect">
              <a:avLst/>
            </a:prstGeom>
          </p:spPr>
        </p:pic>
        <p:sp>
          <p:nvSpPr>
            <p:cNvPr id="3506" name="TextBox 3505">
              <a:extLst>
                <a:ext uri="{FF2B5EF4-FFF2-40B4-BE49-F238E27FC236}">
                  <a16:creationId xmlns:a16="http://schemas.microsoft.com/office/drawing/2014/main" id="{6A197BEE-FFEE-89F6-0615-6A88F2B94D50}"/>
                </a:ext>
              </a:extLst>
            </p:cNvPr>
            <p:cNvSpPr txBox="1"/>
            <p:nvPr/>
          </p:nvSpPr>
          <p:spPr>
            <a:xfrm>
              <a:off x="2622862" y="3595847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Device</a:t>
              </a:r>
              <a:endParaRPr lang="en-DK" sz="1000" dirty="0"/>
            </a:p>
          </p:txBody>
        </p:sp>
      </p:grpSp>
      <p:pic>
        <p:nvPicPr>
          <p:cNvPr id="3508" name="Picture 3507">
            <a:extLst>
              <a:ext uri="{FF2B5EF4-FFF2-40B4-BE49-F238E27FC236}">
                <a16:creationId xmlns:a16="http://schemas.microsoft.com/office/drawing/2014/main" id="{2B9963FD-7245-AB5B-3441-44D002230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052" y="4262709"/>
            <a:ext cx="946150" cy="800100"/>
          </a:xfrm>
          <a:prstGeom prst="rect">
            <a:avLst/>
          </a:prstGeom>
        </p:spPr>
      </p:pic>
      <p:cxnSp>
        <p:nvCxnSpPr>
          <p:cNvPr id="3510" name="Straight Arrow Connector 3509">
            <a:extLst>
              <a:ext uri="{FF2B5EF4-FFF2-40B4-BE49-F238E27FC236}">
                <a16:creationId xmlns:a16="http://schemas.microsoft.com/office/drawing/2014/main" id="{82B349BE-CEDF-FEDC-34AE-5FD0E37CBA28}"/>
              </a:ext>
            </a:extLst>
          </p:cNvPr>
          <p:cNvCxnSpPr/>
          <p:nvPr/>
        </p:nvCxnSpPr>
        <p:spPr>
          <a:xfrm>
            <a:off x="1834937" y="3339941"/>
            <a:ext cx="7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13" name="Straight Arrow Connector 3512">
            <a:extLst>
              <a:ext uri="{FF2B5EF4-FFF2-40B4-BE49-F238E27FC236}">
                <a16:creationId xmlns:a16="http://schemas.microsoft.com/office/drawing/2014/main" id="{E160B81E-4280-9767-DFAE-920EC8D9DC87}"/>
              </a:ext>
            </a:extLst>
          </p:cNvPr>
          <p:cNvCxnSpPr/>
          <p:nvPr/>
        </p:nvCxnSpPr>
        <p:spPr>
          <a:xfrm>
            <a:off x="3755791" y="3339941"/>
            <a:ext cx="7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14" name="Straight Arrow Connector 3513">
            <a:extLst>
              <a:ext uri="{FF2B5EF4-FFF2-40B4-BE49-F238E27FC236}">
                <a16:creationId xmlns:a16="http://schemas.microsoft.com/office/drawing/2014/main" id="{D28E347B-3088-CC4C-9639-44239E59F931}"/>
              </a:ext>
            </a:extLst>
          </p:cNvPr>
          <p:cNvCxnSpPr/>
          <p:nvPr/>
        </p:nvCxnSpPr>
        <p:spPr>
          <a:xfrm>
            <a:off x="5302293" y="3339941"/>
            <a:ext cx="7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15" name="Straight Arrow Connector 3514">
            <a:extLst>
              <a:ext uri="{FF2B5EF4-FFF2-40B4-BE49-F238E27FC236}">
                <a16:creationId xmlns:a16="http://schemas.microsoft.com/office/drawing/2014/main" id="{BA89015B-4E75-96D9-AAE7-932A2CCED94E}"/>
              </a:ext>
            </a:extLst>
          </p:cNvPr>
          <p:cNvCxnSpPr/>
          <p:nvPr/>
        </p:nvCxnSpPr>
        <p:spPr>
          <a:xfrm>
            <a:off x="6891754" y="3339941"/>
            <a:ext cx="7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16" name="Straight Arrow Connector 3515">
            <a:extLst>
              <a:ext uri="{FF2B5EF4-FFF2-40B4-BE49-F238E27FC236}">
                <a16:creationId xmlns:a16="http://schemas.microsoft.com/office/drawing/2014/main" id="{EC7E8E00-4488-0E94-484A-4A9FB1645F87}"/>
              </a:ext>
            </a:extLst>
          </p:cNvPr>
          <p:cNvCxnSpPr/>
          <p:nvPr/>
        </p:nvCxnSpPr>
        <p:spPr>
          <a:xfrm>
            <a:off x="8530310" y="3339941"/>
            <a:ext cx="7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17" name="Straight Arrow Connector 3516">
            <a:extLst>
              <a:ext uri="{FF2B5EF4-FFF2-40B4-BE49-F238E27FC236}">
                <a16:creationId xmlns:a16="http://schemas.microsoft.com/office/drawing/2014/main" id="{328E95C8-B672-62A6-6068-4317B922E0C7}"/>
              </a:ext>
            </a:extLst>
          </p:cNvPr>
          <p:cNvCxnSpPr/>
          <p:nvPr/>
        </p:nvCxnSpPr>
        <p:spPr>
          <a:xfrm>
            <a:off x="8530310" y="4530502"/>
            <a:ext cx="7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20" name="Connector: Elbow 3519">
            <a:extLst>
              <a:ext uri="{FF2B5EF4-FFF2-40B4-BE49-F238E27FC236}">
                <a16:creationId xmlns:a16="http://schemas.microsoft.com/office/drawing/2014/main" id="{E83F9983-F352-3F1A-E81B-CB71EE53D292}"/>
              </a:ext>
            </a:extLst>
          </p:cNvPr>
          <p:cNvCxnSpPr>
            <a:cxnSpLocks/>
            <a:stCxn id="3499" idx="2"/>
          </p:cNvCxnSpPr>
          <p:nvPr/>
        </p:nvCxnSpPr>
        <p:spPr>
          <a:xfrm rot="16200000" flipH="1">
            <a:off x="6684633" y="3543519"/>
            <a:ext cx="777200" cy="11967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24" name="TextBox 3523">
            <a:extLst>
              <a:ext uri="{FF2B5EF4-FFF2-40B4-BE49-F238E27FC236}">
                <a16:creationId xmlns:a16="http://schemas.microsoft.com/office/drawing/2014/main" id="{3787DB25-09C6-C82D-754B-C9295E8CFB3B}"/>
              </a:ext>
            </a:extLst>
          </p:cNvPr>
          <p:cNvSpPr txBox="1"/>
          <p:nvPr/>
        </p:nvSpPr>
        <p:spPr>
          <a:xfrm>
            <a:off x="4592448" y="2172467"/>
            <a:ext cx="300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Kafka/Event Hub to Event Hub</a:t>
            </a:r>
            <a:endParaRPr lang="en-DK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215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Widescreen</PresentationFormat>
  <Paragraphs>53</Paragraphs>
  <Slides>10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Streaming Architecture Demo</vt:lpstr>
      <vt:lpstr>Lab Architecture</vt:lpstr>
      <vt:lpstr>Lab Architecture</vt:lpstr>
      <vt:lpstr>PowerPoint Presentation</vt:lpstr>
      <vt:lpstr>Example Architecture - Extended </vt:lpstr>
      <vt:lpstr>Example Architecture - Analytics end-to-end</vt:lpstr>
      <vt:lpstr>Example Architecture – Data Explorer</vt:lpstr>
      <vt:lpstr>Lab Demo</vt:lpstr>
      <vt:lpstr>Lab Solution</vt:lpstr>
      <vt:lpstr>PowerBi Reports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Lai</dc:creator>
  <cp:lastModifiedBy>Jeffrey Lai</cp:lastModifiedBy>
  <cp:revision>3</cp:revision>
  <dcterms:created xsi:type="dcterms:W3CDTF">2022-10-26T12:44:11Z</dcterms:created>
  <dcterms:modified xsi:type="dcterms:W3CDTF">2023-09-25T08:48:12Z</dcterms:modified>
</cp:coreProperties>
</file>