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omfortaa" pitchFamily="2" charset="0"/>
      <p:regular r:id="rId4"/>
      <p:bold r:id="rId5"/>
    </p:embeddedFont>
    <p:embeddedFont>
      <p:font typeface="Comfortaa SemiBold" pitchFamily="2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>
        <p:scale>
          <a:sx n="127" d="100"/>
          <a:sy n="127" d="100"/>
        </p:scale>
        <p:origin x="1200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152" y="-171654"/>
            <a:ext cx="1528890" cy="7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63602" y="-22478"/>
            <a:ext cx="7613400" cy="83096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Deep Q</a:t>
            </a:r>
            <a:r>
              <a:rPr lang="en-US" altLang="zh-CN" sz="2800" b="1" dirty="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" sz="2800" b="1" dirty="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Learning for Atari River Raid</a:t>
            </a:r>
            <a:endParaRPr sz="2800" b="1" dirty="0">
              <a:solidFill>
                <a:srgbClr val="741B4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65963" y="491500"/>
            <a:ext cx="445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Yash Mehta, Yuetian Li, Yingfei Hong, Nange Li</a:t>
            </a:r>
            <a:endParaRPr sz="12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7374" y="899350"/>
            <a:ext cx="2884375" cy="3240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Introduction </a:t>
            </a:r>
            <a:endParaRPr sz="13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07375" y="2044440"/>
            <a:ext cx="2884374" cy="3240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Methodology </a:t>
            </a:r>
            <a:endParaRPr sz="13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60401" y="894125"/>
            <a:ext cx="2677807" cy="3240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Model Architecture  </a:t>
            </a:r>
            <a:endParaRPr sz="13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117295" y="896216"/>
            <a:ext cx="2862520" cy="3240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 sz="13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260401" y="2960989"/>
            <a:ext cx="2658727" cy="3240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Discussion and Outlook</a:t>
            </a:r>
            <a:endParaRPr sz="13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38759" y="1171211"/>
            <a:ext cx="310064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We implemented Deep Q-Learning Networks (DQN) to play Atari 2000 River Raid with two strategies: fixed Q-targets and replay memory mechanism to handle the oscillation in training due to shifting Q target values and ensure efficient training. We also introduced custom reward function. Our goal is to train the agent to perform ‘much’ better than the random model. </a:t>
            </a:r>
            <a:endParaRPr sz="800" dirty="0">
              <a:solidFill>
                <a:schemeClr val="dk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clrChange>
              <a:clrFrom>
                <a:srgbClr val="E3E3EE"/>
              </a:clrFrom>
              <a:clrTo>
                <a:srgbClr val="E3E3E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3342078" y="1177045"/>
            <a:ext cx="2464277" cy="8040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25761" y="2311558"/>
            <a:ext cx="3100648" cy="268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1. Preprocessing: converted RGB </a:t>
            </a:r>
            <a:r>
              <a:rPr lang="en-US" altLang="zh-CN" sz="800" dirty="0">
                <a:solidFill>
                  <a:schemeClr val="dk1"/>
                </a:solidFill>
              </a:rPr>
              <a:t>game</a:t>
            </a:r>
            <a:r>
              <a:rPr lang="zh-CN" altLang="en-US" sz="800" dirty="0">
                <a:solidFill>
                  <a:schemeClr val="dk1"/>
                </a:solidFill>
              </a:rPr>
              <a:t> </a:t>
            </a:r>
            <a:r>
              <a:rPr lang="en-US" altLang="zh-CN" sz="800" dirty="0">
                <a:solidFill>
                  <a:schemeClr val="dk1"/>
                </a:solidFill>
              </a:rPr>
              <a:t>frames</a:t>
            </a:r>
            <a:r>
              <a:rPr lang="zh-CN" altLang="en-US" sz="800" dirty="0">
                <a:solidFill>
                  <a:schemeClr val="dk1"/>
                </a:solidFill>
              </a:rPr>
              <a:t> </a:t>
            </a:r>
            <a:r>
              <a:rPr lang="en-US" altLang="zh-CN" sz="800" dirty="0">
                <a:solidFill>
                  <a:schemeClr val="dk1"/>
                </a:solidFill>
              </a:rPr>
              <a:t>to</a:t>
            </a:r>
            <a:r>
              <a:rPr lang="zh-CN" altLang="en-US" sz="800" dirty="0">
                <a:solidFill>
                  <a:schemeClr val="dk1"/>
                </a:solidFill>
              </a:rPr>
              <a:t> </a:t>
            </a:r>
            <a:r>
              <a:rPr lang="en" sz="800" dirty="0">
                <a:solidFill>
                  <a:schemeClr val="dk1"/>
                </a:solidFill>
              </a:rPr>
              <a:t>grayscale, resized</a:t>
            </a:r>
            <a:r>
              <a:rPr lang="zh-CN" altLang="en-US" sz="800" dirty="0">
                <a:solidFill>
                  <a:schemeClr val="dk1"/>
                </a:solidFill>
              </a:rPr>
              <a:t> </a:t>
            </a:r>
            <a:r>
              <a:rPr lang="en" sz="800" dirty="0">
                <a:solidFill>
                  <a:schemeClr val="dk1"/>
                </a:solidFill>
              </a:rPr>
              <a:t>the frame to 84×84 pixels; apply k-skipping by concatenating k=4 consecutive frames for the model to predict one action, and repeat this action </a:t>
            </a:r>
            <a:r>
              <a:rPr lang="en-US" altLang="zh-CN" sz="800" dirty="0">
                <a:solidFill>
                  <a:schemeClr val="dk1"/>
                </a:solidFill>
              </a:rPr>
              <a:t>k</a:t>
            </a:r>
            <a:r>
              <a:rPr lang="en" sz="800" dirty="0">
                <a:solidFill>
                  <a:schemeClr val="dk1"/>
                </a:solidFill>
              </a:rPr>
              <a:t> times to get four observations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2. Custom modifications in reward functions: We added a large negative death reward to train agent to avoid death. </a:t>
            </a:r>
            <a:r>
              <a:rPr lang="en-US" altLang="zh-CN" sz="800" dirty="0">
                <a:solidFill>
                  <a:schemeClr val="dk1"/>
                </a:solidFill>
              </a:rPr>
              <a:t>Res</a:t>
            </a:r>
            <a:r>
              <a:rPr lang="en" sz="800" dirty="0">
                <a:solidFill>
                  <a:schemeClr val="dk1"/>
                </a:solidFill>
              </a:rPr>
              <a:t>caled and normalized the rewards so gradient calculations were more consistent and allowed stable training. 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3.  Fixed Q target value at every time step allows for stable learning: 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where s is the current state, s’ is the next state after taking the action a, r is the reward for taking the action a, 𝛾 represents the discounted factor, Q is the Q network, Q hat is the target network and every T steps: w’ = w.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4. Replay Memory mechanism uses past experiences to update the Q network in addition to the update in each time step. Given a fixed number of past experiences, we will randomly sample a small batch of experiences from the </a:t>
            </a:r>
            <a:r>
              <a:rPr lang="en-US" altLang="zh-CN" sz="800" dirty="0">
                <a:solidFill>
                  <a:schemeClr val="dk1"/>
                </a:solidFill>
              </a:rPr>
              <a:t>buffer</a:t>
            </a:r>
            <a:r>
              <a:rPr lang="en" sz="800" dirty="0">
                <a:solidFill>
                  <a:schemeClr val="dk1"/>
                </a:solidFill>
              </a:rPr>
              <a:t>. For each experience, the error will be:</a:t>
            </a:r>
            <a:endParaRPr sz="800" dirty="0">
              <a:solidFill>
                <a:schemeClr val="dk1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824" y="3763124"/>
            <a:ext cx="1496174" cy="1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8035" y="4951888"/>
            <a:ext cx="1496100" cy="1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3873" y="1324257"/>
            <a:ext cx="1424551" cy="9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7441605" y="1122616"/>
            <a:ext cx="1545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980000"/>
                </a:solidFill>
                <a:latin typeface="Muli"/>
                <a:ea typeface="Muli"/>
                <a:cs typeface="Muli"/>
                <a:sym typeface="Muli"/>
              </a:rPr>
              <a:t>Trained Agent</a:t>
            </a:r>
            <a:endParaRPr sz="900" b="1" dirty="0">
              <a:solidFill>
                <a:srgbClr val="98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313343" y="1116412"/>
            <a:ext cx="1033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980000"/>
                </a:solidFill>
                <a:latin typeface="Muli"/>
                <a:ea typeface="Muli"/>
                <a:cs typeface="Muli"/>
                <a:sym typeface="Muli"/>
              </a:rPr>
              <a:t>Random Model</a:t>
            </a:r>
            <a:endParaRPr sz="900" b="1" dirty="0">
              <a:solidFill>
                <a:srgbClr val="98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0866" y="2238043"/>
            <a:ext cx="1424552" cy="99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6298" y="1324257"/>
            <a:ext cx="1424555" cy="9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60223" y="2223498"/>
            <a:ext cx="1393838" cy="1007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28208" y="3230887"/>
            <a:ext cx="2686496" cy="52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 rotWithShape="1">
          <a:blip r:embed="rId12">
            <a:alphaModFix/>
          </a:blip>
          <a:srcRect l="4942" b="4516"/>
          <a:stretch/>
        </p:blipFill>
        <p:spPr>
          <a:xfrm>
            <a:off x="7670321" y="3802811"/>
            <a:ext cx="1257511" cy="124701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3181149" y="3226451"/>
            <a:ext cx="2766295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Overall, the current project is successful in training the agent to learn control policies based on high-dimensional sensory input through </a:t>
            </a:r>
            <a:r>
              <a:rPr lang="en-US" altLang="zh-CN" sz="800" dirty="0">
                <a:solidFill>
                  <a:schemeClr val="dk1"/>
                </a:solidFill>
              </a:rPr>
              <a:t>DQN</a:t>
            </a:r>
            <a:r>
              <a:rPr lang="zh-CN" altLang="en-US" sz="800" dirty="0">
                <a:solidFill>
                  <a:schemeClr val="dk1"/>
                </a:solidFill>
              </a:rPr>
              <a:t> </a:t>
            </a:r>
            <a:r>
              <a:rPr lang="en" sz="800" dirty="0">
                <a:solidFill>
                  <a:schemeClr val="dk1"/>
                </a:solidFill>
              </a:rPr>
              <a:t>and the agent outperforms the random state greatly. 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u="sng" dirty="0">
                <a:solidFill>
                  <a:schemeClr val="dk1"/>
                </a:solidFill>
              </a:rPr>
              <a:t>Future directions: </a:t>
            </a:r>
            <a:endParaRPr sz="800" b="1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1. The agent failed to distinguish the fuel depots from enemies, but shoot </a:t>
            </a:r>
            <a:r>
              <a:rPr lang="en-US" altLang="zh-CN" sz="800" dirty="0">
                <a:solidFill>
                  <a:schemeClr val="dk1"/>
                </a:solidFill>
              </a:rPr>
              <a:t>all</a:t>
            </a:r>
            <a:r>
              <a:rPr lang="en" sz="800" dirty="0">
                <a:solidFill>
                  <a:schemeClr val="dk1"/>
                </a:solidFill>
              </a:rPr>
              <a:t> to receive</a:t>
            </a:r>
            <a:r>
              <a:rPr lang="zh-CN" altLang="en-US" sz="800" dirty="0">
                <a:solidFill>
                  <a:schemeClr val="dk1"/>
                </a:solidFill>
              </a:rPr>
              <a:t> </a:t>
            </a:r>
            <a:r>
              <a:rPr lang="en-US" altLang="zh-CN" sz="800" dirty="0">
                <a:solidFill>
                  <a:schemeClr val="dk1"/>
                </a:solidFill>
              </a:rPr>
              <a:t>points</a:t>
            </a:r>
            <a:r>
              <a:rPr lang="en" sz="800" dirty="0">
                <a:solidFill>
                  <a:schemeClr val="dk1"/>
                </a:solidFill>
              </a:rPr>
              <a:t>. To improve, we can extract information </a:t>
            </a:r>
            <a:r>
              <a:rPr lang="en-US" altLang="zh-CN" sz="800" dirty="0">
                <a:solidFill>
                  <a:schemeClr val="dk1"/>
                </a:solidFill>
              </a:rPr>
              <a:t>representing</a:t>
            </a:r>
            <a:r>
              <a:rPr lang="en" sz="800" dirty="0">
                <a:solidFill>
                  <a:schemeClr val="dk1"/>
                </a:solidFill>
              </a:rPr>
              <a:t> the </a:t>
            </a:r>
            <a:r>
              <a:rPr lang="en-US" altLang="zh-CN" sz="800" dirty="0">
                <a:solidFill>
                  <a:schemeClr val="dk1"/>
                </a:solidFill>
              </a:rPr>
              <a:t>power</a:t>
            </a:r>
            <a:r>
              <a:rPr lang="en" sz="800" dirty="0">
                <a:solidFill>
                  <a:schemeClr val="dk1"/>
                </a:solidFill>
              </a:rPr>
              <a:t> bar and add a term to the reward function.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2. Tune k value in k-skipping method. A larger k provides the model with more information to predict an action, but as the action is repeated k times, it might not be the optimal strategy. 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3. </a:t>
            </a:r>
            <a:r>
              <a:rPr lang="en-US" altLang="zh-CN" sz="800" dirty="0">
                <a:solidFill>
                  <a:schemeClr val="dk1"/>
                </a:solidFill>
              </a:rPr>
              <a:t>Try</a:t>
            </a:r>
            <a:r>
              <a:rPr lang="en" sz="800" dirty="0">
                <a:solidFill>
                  <a:schemeClr val="dk1"/>
                </a:solidFill>
              </a:rPr>
              <a:t> dual DQN to reduce the instability of training. </a:t>
            </a:r>
            <a:endParaRPr sz="800" dirty="0">
              <a:solidFill>
                <a:schemeClr val="dk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37B2BC-D52D-A942-AAE2-B655D02716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9481" y="1900080"/>
            <a:ext cx="2639647" cy="9985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B348E0-BCF8-4842-B2D2-9E4F41A0098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214" b="6486"/>
          <a:stretch/>
        </p:blipFill>
        <p:spPr>
          <a:xfrm>
            <a:off x="6263355" y="3802811"/>
            <a:ext cx="1287512" cy="12470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Macintosh PowerPoint</Application>
  <PresentationFormat>全屏显示(16:9)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Comfortaa</vt:lpstr>
      <vt:lpstr>Muli</vt:lpstr>
      <vt:lpstr>Arial</vt:lpstr>
      <vt:lpstr>Comfortaa SemiBold</vt:lpstr>
      <vt:lpstr>Simple Light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 nange</cp:lastModifiedBy>
  <cp:revision>1</cp:revision>
  <dcterms:modified xsi:type="dcterms:W3CDTF">2022-05-11T21:38:50Z</dcterms:modified>
</cp:coreProperties>
</file>