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Kenao Sans Serif" panose="020B0604020202020204" charset="-18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72" y="-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4" name="Freeform 4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7" name="Freeform 7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8" name="Freeform 8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3090234" y="1688204"/>
            <a:ext cx="12069431" cy="7101091"/>
          </a:xfrm>
          <a:custGeom>
            <a:avLst/>
            <a:gdLst/>
            <a:ahLst/>
            <a:cxnLst/>
            <a:rect l="l" t="t" r="r" b="b"/>
            <a:pathLst>
              <a:path w="12069431" h="7101091">
                <a:moveTo>
                  <a:pt x="0" y="0"/>
                </a:moveTo>
                <a:lnTo>
                  <a:pt x="12069432" y="0"/>
                </a:lnTo>
                <a:lnTo>
                  <a:pt x="12069432" y="7101092"/>
                </a:lnTo>
                <a:lnTo>
                  <a:pt x="0" y="710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552134" y="1847716"/>
            <a:ext cx="17181620" cy="6493221"/>
            <a:chOff x="0" y="0"/>
            <a:chExt cx="3532594" cy="13350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32594" cy="1335026"/>
            </a:xfrm>
            <a:custGeom>
              <a:avLst/>
              <a:gdLst/>
              <a:ahLst/>
              <a:cxnLst/>
              <a:rect l="l" t="t" r="r" b="b"/>
              <a:pathLst>
                <a:path w="3532594" h="1335026">
                  <a:moveTo>
                    <a:pt x="0" y="0"/>
                  </a:moveTo>
                  <a:lnTo>
                    <a:pt x="3532594" y="0"/>
                  </a:lnTo>
                  <a:lnTo>
                    <a:pt x="3532594" y="1335026"/>
                  </a:lnTo>
                  <a:lnTo>
                    <a:pt x="0" y="13350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32594" cy="1363601"/>
            </a:xfrm>
            <a:prstGeom prst="rect">
              <a:avLst/>
            </a:prstGeom>
          </p:spPr>
          <p:txBody>
            <a:bodyPr lIns="65074" tIns="65074" rIns="65074" bIns="65074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5068" y="3234325"/>
            <a:ext cx="16190611" cy="3100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59"/>
              </a:lnSpc>
            </a:pPr>
            <a:r>
              <a:rPr lang="en-US" sz="11270" dirty="0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Hospital Food Management System</a:t>
            </a:r>
          </a:p>
        </p:txBody>
      </p:sp>
      <p:sp>
        <p:nvSpPr>
          <p:cNvPr id="15" name="Freeform 15"/>
          <p:cNvSpPr/>
          <p:nvPr/>
        </p:nvSpPr>
        <p:spPr>
          <a:xfrm rot="2232724">
            <a:off x="13919572" y="5685311"/>
            <a:ext cx="4678108" cy="4891593"/>
          </a:xfrm>
          <a:custGeom>
            <a:avLst/>
            <a:gdLst/>
            <a:ahLst/>
            <a:cxnLst/>
            <a:rect l="l" t="t" r="r" b="b"/>
            <a:pathLst>
              <a:path w="4678108" h="4891593">
                <a:moveTo>
                  <a:pt x="0" y="0"/>
                </a:moveTo>
                <a:lnTo>
                  <a:pt x="4678108" y="0"/>
                </a:lnTo>
                <a:lnTo>
                  <a:pt x="4678108" y="4891593"/>
                </a:lnTo>
                <a:lnTo>
                  <a:pt x="0" y="4891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2531992" flipH="1" flipV="1">
            <a:off x="-347141" y="-258639"/>
            <a:ext cx="4678108" cy="4891593"/>
          </a:xfrm>
          <a:custGeom>
            <a:avLst/>
            <a:gdLst/>
            <a:ahLst/>
            <a:cxnLst/>
            <a:rect l="l" t="t" r="r" b="b"/>
            <a:pathLst>
              <a:path w="4678108" h="4891593">
                <a:moveTo>
                  <a:pt x="4678108" y="4891593"/>
                </a:moveTo>
                <a:lnTo>
                  <a:pt x="0" y="4891593"/>
                </a:lnTo>
                <a:lnTo>
                  <a:pt x="0" y="0"/>
                </a:lnTo>
                <a:lnTo>
                  <a:pt x="4678108" y="0"/>
                </a:lnTo>
                <a:lnTo>
                  <a:pt x="4678108" y="489159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3090234" y="1688204"/>
            <a:ext cx="12069431" cy="7101091"/>
          </a:xfrm>
          <a:custGeom>
            <a:avLst/>
            <a:gdLst/>
            <a:ahLst/>
            <a:cxnLst/>
            <a:rect l="l" t="t" r="r" b="b"/>
            <a:pathLst>
              <a:path w="12069431" h="7101091">
                <a:moveTo>
                  <a:pt x="0" y="0"/>
                </a:moveTo>
                <a:lnTo>
                  <a:pt x="12069432" y="0"/>
                </a:lnTo>
                <a:lnTo>
                  <a:pt x="12069432" y="7101092"/>
                </a:lnTo>
                <a:lnTo>
                  <a:pt x="0" y="710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126727" y="1847716"/>
            <a:ext cx="11616201" cy="6493221"/>
            <a:chOff x="0" y="0"/>
            <a:chExt cx="2388327" cy="13350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88327" cy="1335026"/>
            </a:xfrm>
            <a:custGeom>
              <a:avLst/>
              <a:gdLst/>
              <a:ahLst/>
              <a:cxnLst/>
              <a:rect l="l" t="t" r="r" b="b"/>
              <a:pathLst>
                <a:path w="2388327" h="1335026">
                  <a:moveTo>
                    <a:pt x="0" y="0"/>
                  </a:moveTo>
                  <a:lnTo>
                    <a:pt x="2388327" y="0"/>
                  </a:lnTo>
                  <a:lnTo>
                    <a:pt x="2388327" y="1335026"/>
                  </a:lnTo>
                  <a:lnTo>
                    <a:pt x="0" y="13350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2388327" cy="1363601"/>
            </a:xfrm>
            <a:prstGeom prst="rect">
              <a:avLst/>
            </a:prstGeom>
          </p:spPr>
          <p:txBody>
            <a:bodyPr lIns="65074" tIns="65074" rIns="65074" bIns="65074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377647" y="2701115"/>
            <a:ext cx="11114359" cy="4267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59"/>
              </a:lnSpc>
            </a:pPr>
            <a:r>
              <a:rPr lang="en-US" sz="9600" dirty="0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Hospital Food Management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58841" y="7310666"/>
            <a:ext cx="11684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Efficient Meal Planning &amp; Management for Hospitals</a:t>
            </a:r>
          </a:p>
        </p:txBody>
      </p:sp>
      <p:sp>
        <p:nvSpPr>
          <p:cNvPr id="14" name="Freeform 14"/>
          <p:cNvSpPr/>
          <p:nvPr/>
        </p:nvSpPr>
        <p:spPr>
          <a:xfrm rot="2232724">
            <a:off x="13919572" y="5685311"/>
            <a:ext cx="4678108" cy="4891593"/>
          </a:xfrm>
          <a:custGeom>
            <a:avLst/>
            <a:gdLst/>
            <a:ahLst/>
            <a:cxnLst/>
            <a:rect l="l" t="t" r="r" b="b"/>
            <a:pathLst>
              <a:path w="4678108" h="4891593">
                <a:moveTo>
                  <a:pt x="0" y="0"/>
                </a:moveTo>
                <a:lnTo>
                  <a:pt x="4678108" y="0"/>
                </a:lnTo>
                <a:lnTo>
                  <a:pt x="4678108" y="4891593"/>
                </a:lnTo>
                <a:lnTo>
                  <a:pt x="0" y="4891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2531992" flipH="1" flipV="1">
            <a:off x="-347141" y="-258639"/>
            <a:ext cx="4678108" cy="4891593"/>
          </a:xfrm>
          <a:custGeom>
            <a:avLst/>
            <a:gdLst/>
            <a:ahLst/>
            <a:cxnLst/>
            <a:rect l="l" t="t" r="r" b="b"/>
            <a:pathLst>
              <a:path w="4678108" h="4891593">
                <a:moveTo>
                  <a:pt x="4678108" y="4891593"/>
                </a:moveTo>
                <a:lnTo>
                  <a:pt x="0" y="4891593"/>
                </a:lnTo>
                <a:lnTo>
                  <a:pt x="0" y="0"/>
                </a:lnTo>
                <a:lnTo>
                  <a:pt x="4678108" y="0"/>
                </a:lnTo>
                <a:lnTo>
                  <a:pt x="4678108" y="489159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3312665" y="757538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1022801"/>
            <a:ext cx="14470349" cy="1439557"/>
            <a:chOff x="0" y="0"/>
            <a:chExt cx="3939507" cy="3919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507" cy="391915"/>
            </a:xfrm>
            <a:custGeom>
              <a:avLst/>
              <a:gdLst/>
              <a:ahLst/>
              <a:cxnLst/>
              <a:rect l="l" t="t" r="r" b="b"/>
              <a:pathLst>
                <a:path w="3939507" h="391915">
                  <a:moveTo>
                    <a:pt x="3736307" y="0"/>
                  </a:moveTo>
                  <a:cubicBezTo>
                    <a:pt x="3848531" y="0"/>
                    <a:pt x="3939507" y="87733"/>
                    <a:pt x="3939507" y="195957"/>
                  </a:cubicBezTo>
                  <a:cubicBezTo>
                    <a:pt x="3939507" y="304182"/>
                    <a:pt x="3848531" y="391915"/>
                    <a:pt x="3736307" y="391915"/>
                  </a:cubicBezTo>
                  <a:lnTo>
                    <a:pt x="203200" y="391915"/>
                  </a:lnTo>
                  <a:cubicBezTo>
                    <a:pt x="90976" y="391915"/>
                    <a:pt x="0" y="304182"/>
                    <a:pt x="0" y="195957"/>
                  </a:cubicBezTo>
                  <a:cubicBezTo>
                    <a:pt x="0" y="877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939507" cy="420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357521" y="3948258"/>
            <a:ext cx="2901779" cy="6502585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9" y="0"/>
                </a:lnTo>
                <a:lnTo>
                  <a:pt x="2901779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07789" y="1061242"/>
            <a:ext cx="9177666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 dirty="0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Introduction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35153" y="3252641"/>
            <a:ext cx="14470455" cy="178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9"/>
              </a:lnSpc>
            </a:pPr>
            <a:r>
              <a:rPr lang="en-US" sz="3999" spc="12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Managing patient meals in hospitals is challenging due to dietary restrictions, meal preferences, and inventory control.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5153" y="5417740"/>
            <a:ext cx="14470455" cy="178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9"/>
              </a:lnSpc>
            </a:pPr>
            <a:r>
              <a:rPr lang="en-US" sz="3999" spc="12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The Hospital Food Management System (HFMS) aims </a:t>
            </a:r>
          </a:p>
          <a:p>
            <a:pPr algn="l">
              <a:lnSpc>
                <a:spcPts val="4719"/>
              </a:lnSpc>
            </a:pPr>
            <a:r>
              <a:rPr lang="en-US" sz="3999" spc="12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to automate meal planning, tracking, </a:t>
            </a:r>
          </a:p>
          <a:p>
            <a:pPr algn="l">
              <a:lnSpc>
                <a:spcPts val="4719"/>
              </a:lnSpc>
            </a:pPr>
            <a:r>
              <a:rPr lang="en-US" sz="3999" spc="12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and distribution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3" name="Freeform 3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id="6" name="Freeform 6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3312665" y="757538"/>
            <a:ext cx="14729082" cy="2154128"/>
          </a:xfrm>
          <a:custGeom>
            <a:avLst/>
            <a:gdLst/>
            <a:ahLst/>
            <a:cxnLst/>
            <a:rect l="l" t="t" r="r" b="b"/>
            <a:pathLst>
              <a:path w="14729082" h="2154128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3312665" y="1022801"/>
            <a:ext cx="16851970" cy="1439557"/>
            <a:chOff x="0" y="0"/>
            <a:chExt cx="4587896" cy="3919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587896" cy="391915"/>
            </a:xfrm>
            <a:custGeom>
              <a:avLst/>
              <a:gdLst/>
              <a:ahLst/>
              <a:cxnLst/>
              <a:rect l="l" t="t" r="r" b="b"/>
              <a:pathLst>
                <a:path w="4587896" h="391915">
                  <a:moveTo>
                    <a:pt x="4384696" y="0"/>
                  </a:moveTo>
                  <a:cubicBezTo>
                    <a:pt x="4496920" y="0"/>
                    <a:pt x="4587896" y="87733"/>
                    <a:pt x="4587896" y="195957"/>
                  </a:cubicBezTo>
                  <a:cubicBezTo>
                    <a:pt x="4587896" y="304182"/>
                    <a:pt x="4496920" y="391915"/>
                    <a:pt x="4384696" y="391915"/>
                  </a:cubicBezTo>
                  <a:lnTo>
                    <a:pt x="203200" y="391915"/>
                  </a:lnTo>
                  <a:cubicBezTo>
                    <a:pt x="90976" y="391915"/>
                    <a:pt x="0" y="304182"/>
                    <a:pt x="0" y="195957"/>
                  </a:cubicBezTo>
                  <a:cubicBezTo>
                    <a:pt x="0" y="877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4587896" cy="420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4357521" y="3948258"/>
            <a:ext cx="2901779" cy="6502585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9" y="0"/>
                </a:lnTo>
                <a:lnTo>
                  <a:pt x="2901779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30444" y="2902141"/>
            <a:ext cx="14470455" cy="5479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Frontend: React.js (UI for meal ordering, admin dashboard)</a:t>
            </a:r>
          </a:p>
          <a:p>
            <a:pPr algn="l">
              <a:lnSpc>
                <a:spcPts val="4839"/>
              </a:lnSpc>
            </a:pPr>
            <a:endParaRPr lang="en-US" sz="3999">
              <a:solidFill>
                <a:srgbClr val="2D3B4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Backend: Express.js (Handles API requests, business logic)</a:t>
            </a:r>
          </a:p>
          <a:p>
            <a:pPr algn="l">
              <a:lnSpc>
                <a:spcPts val="4839"/>
              </a:lnSpc>
            </a:pPr>
            <a:endParaRPr lang="en-US" sz="3999">
              <a:solidFill>
                <a:srgbClr val="2D3B4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Database: MySQL (Stores meal plans, patient data, inventory)</a:t>
            </a:r>
          </a:p>
          <a:p>
            <a:pPr algn="l">
              <a:lnSpc>
                <a:spcPts val="4719"/>
              </a:lnSpc>
            </a:pPr>
            <a:endParaRPr lang="en-US" sz="3999">
              <a:solidFill>
                <a:srgbClr val="2D3B4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3183659" y="8043404"/>
            <a:ext cx="1736435" cy="1625934"/>
          </a:xfrm>
          <a:custGeom>
            <a:avLst/>
            <a:gdLst/>
            <a:ahLst/>
            <a:cxnLst/>
            <a:rect l="l" t="t" r="r" b="b"/>
            <a:pathLst>
              <a:path w="1736435" h="1625934">
                <a:moveTo>
                  <a:pt x="0" y="0"/>
                </a:moveTo>
                <a:lnTo>
                  <a:pt x="1736434" y="0"/>
                </a:lnTo>
                <a:lnTo>
                  <a:pt x="1736434" y="1625935"/>
                </a:lnTo>
                <a:lnTo>
                  <a:pt x="0" y="16259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348890" y="8353805"/>
            <a:ext cx="3230339" cy="904495"/>
          </a:xfrm>
          <a:custGeom>
            <a:avLst/>
            <a:gdLst/>
            <a:ahLst/>
            <a:cxnLst/>
            <a:rect l="l" t="t" r="r" b="b"/>
            <a:pathLst>
              <a:path w="3230339" h="904495">
                <a:moveTo>
                  <a:pt x="0" y="0"/>
                </a:moveTo>
                <a:lnTo>
                  <a:pt x="3230339" y="0"/>
                </a:lnTo>
                <a:lnTo>
                  <a:pt x="3230339" y="904495"/>
                </a:lnTo>
                <a:lnTo>
                  <a:pt x="0" y="9044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007979" y="7907243"/>
            <a:ext cx="3086473" cy="1762096"/>
          </a:xfrm>
          <a:custGeom>
            <a:avLst/>
            <a:gdLst/>
            <a:ahLst/>
            <a:cxnLst/>
            <a:rect l="l" t="t" r="r" b="b"/>
            <a:pathLst>
              <a:path w="3086473" h="1762096">
                <a:moveTo>
                  <a:pt x="0" y="0"/>
                </a:moveTo>
                <a:lnTo>
                  <a:pt x="3086473" y="0"/>
                </a:lnTo>
                <a:lnTo>
                  <a:pt x="3086473" y="1762096"/>
                </a:lnTo>
                <a:lnTo>
                  <a:pt x="0" y="17620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4262" y="1090490"/>
            <a:ext cx="12727218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 dirty="0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Tech Stack &amp; Architecture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4" name="Freeform 4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3490952">
            <a:off x="-3059023" y="6650003"/>
            <a:ext cx="6118046" cy="8312563"/>
            <a:chOff x="0" y="0"/>
            <a:chExt cx="3364992" cy="4572000"/>
          </a:xfrm>
        </p:grpSpPr>
        <p:sp>
          <p:nvSpPr>
            <p:cNvPr id="7" name="Freeform 7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8" name="Freeform 8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-7828754" y="757538"/>
            <a:ext cx="14531884" cy="2154128"/>
          </a:xfrm>
          <a:custGeom>
            <a:avLst/>
            <a:gdLst/>
            <a:ahLst/>
            <a:cxnLst/>
            <a:rect l="l" t="t" r="r" b="b"/>
            <a:pathLst>
              <a:path w="14531884" h="2154128">
                <a:moveTo>
                  <a:pt x="0" y="0"/>
                </a:moveTo>
                <a:lnTo>
                  <a:pt x="14531885" y="0"/>
                </a:lnTo>
                <a:lnTo>
                  <a:pt x="14531885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356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3312665" y="1022801"/>
            <a:ext cx="10015795" cy="1439557"/>
            <a:chOff x="0" y="0"/>
            <a:chExt cx="2726769" cy="3919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26769" cy="391915"/>
            </a:xfrm>
            <a:custGeom>
              <a:avLst/>
              <a:gdLst/>
              <a:ahLst/>
              <a:cxnLst/>
              <a:rect l="l" t="t" r="r" b="b"/>
              <a:pathLst>
                <a:path w="2726769" h="391915">
                  <a:moveTo>
                    <a:pt x="2523569" y="0"/>
                  </a:moveTo>
                  <a:cubicBezTo>
                    <a:pt x="2635793" y="0"/>
                    <a:pt x="2726769" y="87733"/>
                    <a:pt x="2726769" y="195957"/>
                  </a:cubicBezTo>
                  <a:cubicBezTo>
                    <a:pt x="2726769" y="304182"/>
                    <a:pt x="2635793" y="391915"/>
                    <a:pt x="2523569" y="391915"/>
                  </a:cubicBezTo>
                  <a:lnTo>
                    <a:pt x="203200" y="391915"/>
                  </a:lnTo>
                  <a:cubicBezTo>
                    <a:pt x="90976" y="391915"/>
                    <a:pt x="0" y="304182"/>
                    <a:pt x="0" y="195957"/>
                  </a:cubicBezTo>
                  <a:cubicBezTo>
                    <a:pt x="0" y="877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726769" cy="420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014846" y="4208472"/>
            <a:ext cx="2901779" cy="6502585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8" y="0"/>
                </a:lnTo>
                <a:lnTo>
                  <a:pt x="2901778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49153" y="2634612"/>
            <a:ext cx="14470455" cy="2633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1" dirty="0">
                <a:solidFill>
                  <a:srgbClr val="2D3B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React:</a:t>
            </a:r>
          </a:p>
          <a:p>
            <a:pPr marL="863599" lvl="1" indent="-431800" algn="l">
              <a:lnSpc>
                <a:spcPts val="51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Fast &amp; Efficient Virtual DOM for smooth updates</a:t>
            </a:r>
          </a:p>
          <a:p>
            <a:pPr marL="863599" lvl="1" indent="-431800" algn="l">
              <a:lnSpc>
                <a:spcPts val="51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Component-Based Architecture (Reusable UI elements)</a:t>
            </a:r>
          </a:p>
          <a:p>
            <a:pPr marL="863599" lvl="1" indent="-431800" algn="l">
              <a:lnSpc>
                <a:spcPts val="51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State Management with Context API / Redux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43000" y="1086080"/>
            <a:ext cx="5218446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 dirty="0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Front-End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9152" y="5555722"/>
            <a:ext cx="14470455" cy="3178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b="1" dirty="0">
                <a:solidFill>
                  <a:srgbClr val="2D3B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Workflow:</a:t>
            </a:r>
          </a:p>
          <a:p>
            <a:pPr marL="863599" lvl="1" indent="-431800" algn="l">
              <a:lnSpc>
                <a:spcPts val="49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User Interaction → Patient selects meal preferences.</a:t>
            </a:r>
          </a:p>
          <a:p>
            <a:pPr marL="863599" lvl="1" indent="-431800" algn="l">
              <a:lnSpc>
                <a:spcPts val="49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API Call (Axios) → Sends request to Express.js backend.</a:t>
            </a:r>
          </a:p>
          <a:p>
            <a:pPr marL="863599" lvl="1" indent="-431800" algn="l">
              <a:lnSpc>
                <a:spcPts val="49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Data Display (React Components) → Renders meal options, inventory details, and orders.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4" name="Freeform 4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3490952">
            <a:off x="-3059023" y="6650003"/>
            <a:ext cx="6118046" cy="8312563"/>
            <a:chOff x="0" y="0"/>
            <a:chExt cx="3364992" cy="4572000"/>
          </a:xfrm>
        </p:grpSpPr>
        <p:sp>
          <p:nvSpPr>
            <p:cNvPr id="7" name="Freeform 7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8" name="Freeform 8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-7828754" y="757538"/>
            <a:ext cx="14531884" cy="2154128"/>
          </a:xfrm>
          <a:custGeom>
            <a:avLst/>
            <a:gdLst/>
            <a:ahLst/>
            <a:cxnLst/>
            <a:rect l="l" t="t" r="r" b="b"/>
            <a:pathLst>
              <a:path w="14531884" h="2154128">
                <a:moveTo>
                  <a:pt x="0" y="0"/>
                </a:moveTo>
                <a:lnTo>
                  <a:pt x="14531885" y="0"/>
                </a:lnTo>
                <a:lnTo>
                  <a:pt x="14531885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356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3312665" y="1022801"/>
            <a:ext cx="10015795" cy="1439557"/>
            <a:chOff x="0" y="0"/>
            <a:chExt cx="2726769" cy="3919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26769" cy="391915"/>
            </a:xfrm>
            <a:custGeom>
              <a:avLst/>
              <a:gdLst/>
              <a:ahLst/>
              <a:cxnLst/>
              <a:rect l="l" t="t" r="r" b="b"/>
              <a:pathLst>
                <a:path w="2726769" h="391915">
                  <a:moveTo>
                    <a:pt x="2523569" y="0"/>
                  </a:moveTo>
                  <a:cubicBezTo>
                    <a:pt x="2635793" y="0"/>
                    <a:pt x="2726769" y="87733"/>
                    <a:pt x="2726769" y="195957"/>
                  </a:cubicBezTo>
                  <a:cubicBezTo>
                    <a:pt x="2726769" y="304182"/>
                    <a:pt x="2635793" y="391915"/>
                    <a:pt x="2523569" y="391915"/>
                  </a:cubicBezTo>
                  <a:lnTo>
                    <a:pt x="203200" y="391915"/>
                  </a:lnTo>
                  <a:cubicBezTo>
                    <a:pt x="90976" y="391915"/>
                    <a:pt x="0" y="304182"/>
                    <a:pt x="0" y="195957"/>
                  </a:cubicBezTo>
                  <a:cubicBezTo>
                    <a:pt x="0" y="877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726769" cy="420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014846" y="4208472"/>
            <a:ext cx="2901779" cy="6502585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8" y="0"/>
                </a:lnTo>
                <a:lnTo>
                  <a:pt x="2901778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2552709"/>
            <a:ext cx="14470455" cy="200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1">
                <a:solidFill>
                  <a:srgbClr val="2D3B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Express Js:</a:t>
            </a:r>
          </a:p>
          <a:p>
            <a:pPr marL="863599" lvl="1" indent="-431800" algn="l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Lightweight &amp; Fast with Non-blocking I/O</a:t>
            </a:r>
          </a:p>
          <a:p>
            <a:pPr marL="863599" lvl="1" indent="-431800" algn="l">
              <a:lnSpc>
                <a:spcPts val="5959"/>
              </a:lnSpc>
              <a:buFont typeface="Arial"/>
              <a:buChar char="•"/>
            </a:pPr>
            <a:r>
              <a:rPr lang="en-US" sz="39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RESTful API Structure for easy integration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037167"/>
            <a:ext cx="5218446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 dirty="0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Back-End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749800"/>
            <a:ext cx="14470455" cy="463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3999" b="1" dirty="0">
                <a:solidFill>
                  <a:srgbClr val="2D3B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Workflow:</a:t>
            </a:r>
          </a:p>
          <a:p>
            <a:pPr marL="863599" lvl="1" indent="-431800" algn="l">
              <a:lnSpc>
                <a:spcPts val="611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Client Request (React Frontend → Axios API Call)</a:t>
            </a:r>
          </a:p>
          <a:p>
            <a:pPr marL="863599" lvl="1" indent="-431800" algn="l">
              <a:lnSpc>
                <a:spcPts val="611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Express.js Handles Request (Routes &amp; Controllers)</a:t>
            </a:r>
          </a:p>
          <a:p>
            <a:pPr marL="863599" lvl="1" indent="-431800" algn="l">
              <a:lnSpc>
                <a:spcPts val="611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Validates &amp; Processes Data</a:t>
            </a:r>
          </a:p>
          <a:p>
            <a:pPr marL="863599" lvl="1" indent="-431800" algn="l">
              <a:lnSpc>
                <a:spcPts val="611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Response Sent to Frontend (JSON format)</a:t>
            </a:r>
          </a:p>
          <a:p>
            <a:pPr algn="l">
              <a:lnSpc>
                <a:spcPts val="6119"/>
              </a:lnSpc>
            </a:pPr>
            <a:endParaRPr lang="en-US" sz="3999" dirty="0">
              <a:solidFill>
                <a:srgbClr val="2D3B4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4" name="Freeform 4"/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3490952">
            <a:off x="-3059023" y="6650003"/>
            <a:ext cx="6118046" cy="8312563"/>
            <a:chOff x="0" y="0"/>
            <a:chExt cx="3364992" cy="4572000"/>
          </a:xfrm>
        </p:grpSpPr>
        <p:sp>
          <p:nvSpPr>
            <p:cNvPr id="7" name="Freeform 7"/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8" name="Freeform 8"/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-7828754" y="757538"/>
            <a:ext cx="14531884" cy="2154128"/>
          </a:xfrm>
          <a:custGeom>
            <a:avLst/>
            <a:gdLst/>
            <a:ahLst/>
            <a:cxnLst/>
            <a:rect l="l" t="t" r="r" b="b"/>
            <a:pathLst>
              <a:path w="14531884" h="2154128">
                <a:moveTo>
                  <a:pt x="0" y="0"/>
                </a:moveTo>
                <a:lnTo>
                  <a:pt x="14531885" y="0"/>
                </a:lnTo>
                <a:lnTo>
                  <a:pt x="14531885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356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3312665" y="1022801"/>
            <a:ext cx="10015795" cy="1439557"/>
            <a:chOff x="0" y="0"/>
            <a:chExt cx="2726769" cy="3919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26769" cy="391915"/>
            </a:xfrm>
            <a:custGeom>
              <a:avLst/>
              <a:gdLst/>
              <a:ahLst/>
              <a:cxnLst/>
              <a:rect l="l" t="t" r="r" b="b"/>
              <a:pathLst>
                <a:path w="2726769" h="391915">
                  <a:moveTo>
                    <a:pt x="2523569" y="0"/>
                  </a:moveTo>
                  <a:cubicBezTo>
                    <a:pt x="2635793" y="0"/>
                    <a:pt x="2726769" y="87733"/>
                    <a:pt x="2726769" y="195957"/>
                  </a:cubicBezTo>
                  <a:cubicBezTo>
                    <a:pt x="2726769" y="304182"/>
                    <a:pt x="2635793" y="391915"/>
                    <a:pt x="2523569" y="391915"/>
                  </a:cubicBezTo>
                  <a:lnTo>
                    <a:pt x="203200" y="391915"/>
                  </a:lnTo>
                  <a:cubicBezTo>
                    <a:pt x="90976" y="391915"/>
                    <a:pt x="0" y="304182"/>
                    <a:pt x="0" y="195957"/>
                  </a:cubicBezTo>
                  <a:cubicBezTo>
                    <a:pt x="0" y="877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726769" cy="420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014846" y="4208472"/>
            <a:ext cx="2901779" cy="6502585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8" y="0"/>
                </a:lnTo>
                <a:lnTo>
                  <a:pt x="2901778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2552709"/>
            <a:ext cx="14470455" cy="2633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1" dirty="0">
                <a:solidFill>
                  <a:srgbClr val="2D3B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Express </a:t>
            </a:r>
            <a:r>
              <a:rPr lang="en-US" sz="3999" b="1" dirty="0" err="1">
                <a:solidFill>
                  <a:srgbClr val="2D3B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Js</a:t>
            </a:r>
            <a:r>
              <a:rPr lang="en-US" sz="3999" b="1" dirty="0">
                <a:solidFill>
                  <a:srgbClr val="2D3B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863599" lvl="1" indent="-431800" algn="l">
              <a:lnSpc>
                <a:spcPts val="51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Structured &amp; Scalable – Ideal for relational data</a:t>
            </a:r>
          </a:p>
          <a:p>
            <a:pPr marL="863599" lvl="1" indent="-431800" algn="l">
              <a:lnSpc>
                <a:spcPts val="51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ACID Compliance – Ensures data consistency</a:t>
            </a:r>
          </a:p>
          <a:p>
            <a:pPr marL="863599" lvl="1" indent="-431800" algn="l">
              <a:lnSpc>
                <a:spcPts val="519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Optimized Queries – Faster data retrieval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086080"/>
            <a:ext cx="5218446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 dirty="0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Database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420991"/>
            <a:ext cx="14470455" cy="463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3999" b="1" dirty="0">
                <a:solidFill>
                  <a:srgbClr val="2D3B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Workflow:</a:t>
            </a:r>
          </a:p>
          <a:p>
            <a:pPr marL="863599" lvl="1" indent="-431800" algn="l">
              <a:lnSpc>
                <a:spcPts val="611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New Patient Entry → Data stored in Patients Table</a:t>
            </a:r>
          </a:p>
          <a:p>
            <a:pPr marL="863599" lvl="1" indent="-431800" algn="l">
              <a:lnSpc>
                <a:spcPts val="611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Meal Selection → Fetches from Meals Table</a:t>
            </a:r>
          </a:p>
          <a:p>
            <a:pPr marL="863599" lvl="1" indent="-431800" algn="l">
              <a:lnSpc>
                <a:spcPts val="6119"/>
              </a:lnSpc>
              <a:buFont typeface="Arial"/>
              <a:buChar char="•"/>
            </a:pPr>
            <a:r>
              <a:rPr lang="en-US" sz="3999" dirty="0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Order Placement → Entry added to Orders Table</a:t>
            </a:r>
          </a:p>
          <a:p>
            <a:pPr algn="l">
              <a:lnSpc>
                <a:spcPts val="6119"/>
              </a:lnSpc>
            </a:pPr>
            <a:endParaRPr lang="en-US" sz="3999" dirty="0">
              <a:solidFill>
                <a:srgbClr val="2D3B4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119"/>
              </a:lnSpc>
            </a:pPr>
            <a:endParaRPr lang="en-US" sz="3999" dirty="0">
              <a:solidFill>
                <a:srgbClr val="2D3B4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BB5372-D109-048A-79F9-E2234221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E6BED80-74E0-3E39-EE16-9B14060B9BD8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9BFB28C-1650-E5A1-A3B5-DC18BD34B734}"/>
              </a:ext>
            </a:extLst>
          </p:cNvPr>
          <p:cNvGrpSpPr>
            <a:grpSpLocks noChangeAspect="1"/>
          </p:cNvGrpSpPr>
          <p:nvPr/>
        </p:nvGrpSpPr>
        <p:grpSpPr>
          <a:xfrm>
            <a:off x="13539305" y="-5317632"/>
            <a:ext cx="14092745" cy="9902503"/>
            <a:chOff x="0" y="0"/>
            <a:chExt cx="4572000" cy="321259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A45BBBD-546A-C9EF-AE10-3CFA299D81FE}"/>
                </a:ext>
              </a:extLst>
            </p:cNvPr>
            <p:cNvSpPr/>
            <p:nvPr/>
          </p:nvSpPr>
          <p:spPr>
            <a:xfrm>
              <a:off x="-40875" y="-15335"/>
              <a:ext cx="4793771" cy="3267781"/>
            </a:xfrm>
            <a:custGeom>
              <a:avLst/>
              <a:gdLst/>
              <a:ahLst/>
              <a:cxnLst/>
              <a:rect l="l" t="t" r="r" b="b"/>
              <a:pathLst>
                <a:path w="4793771" h="326778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C5BD2DE-76B5-68CC-9D80-F628AC2FBF71}"/>
                </a:ext>
              </a:extLst>
            </p:cNvPr>
            <p:cNvSpPr/>
            <p:nvPr/>
          </p:nvSpPr>
          <p:spPr>
            <a:xfrm>
              <a:off x="0" y="0"/>
              <a:ext cx="4572000" cy="3212592"/>
            </a:xfrm>
            <a:custGeom>
              <a:avLst/>
              <a:gdLst/>
              <a:ahLst/>
              <a:cxnLst/>
              <a:rect l="l" t="t" r="r" b="b"/>
              <a:pathLst>
                <a:path w="4572000" h="3212592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r="-11"/>
              </a:stretch>
            </a:blip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434DABC-822E-6C01-5CD2-0D384BE98642}"/>
              </a:ext>
            </a:extLst>
          </p:cNvPr>
          <p:cNvGrpSpPr>
            <a:grpSpLocks noChangeAspect="1"/>
          </p:cNvGrpSpPr>
          <p:nvPr/>
        </p:nvGrpSpPr>
        <p:grpSpPr>
          <a:xfrm rot="-3490952">
            <a:off x="-3059023" y="6650003"/>
            <a:ext cx="6118046" cy="8312563"/>
            <a:chOff x="0" y="0"/>
            <a:chExt cx="3364992" cy="45720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1D421EF-B868-54EB-E9B8-D7A0EA31EDEE}"/>
                </a:ext>
              </a:extLst>
            </p:cNvPr>
            <p:cNvSpPr/>
            <p:nvPr/>
          </p:nvSpPr>
          <p:spPr>
            <a:xfrm>
              <a:off x="-14430" y="-18654"/>
              <a:ext cx="3539861" cy="4602770"/>
            </a:xfrm>
            <a:custGeom>
              <a:avLst/>
              <a:gdLst/>
              <a:ahLst/>
              <a:cxnLst/>
              <a:rect l="l" t="t" r="r" b="b"/>
              <a:pathLst>
                <a:path w="3539861" h="4602770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621F929-8F89-B576-F71C-7063BAFB5AD9}"/>
                </a:ext>
              </a:extLst>
            </p:cNvPr>
            <p:cNvSpPr/>
            <p:nvPr/>
          </p:nvSpPr>
          <p:spPr>
            <a:xfrm>
              <a:off x="2106" y="-6"/>
              <a:ext cx="3362886" cy="4572006"/>
            </a:xfrm>
            <a:custGeom>
              <a:avLst/>
              <a:gdLst/>
              <a:ahLst/>
              <a:cxnLst/>
              <a:rect l="l" t="t" r="r" b="b"/>
              <a:pathLst>
                <a:path w="3362886" h="457200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r="-48"/>
              </a:stretch>
            </a:blipFill>
          </p:spPr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029C266F-C940-D9DD-66F1-8E00F2D85A3F}"/>
              </a:ext>
            </a:extLst>
          </p:cNvPr>
          <p:cNvSpPr/>
          <p:nvPr/>
        </p:nvSpPr>
        <p:spPr>
          <a:xfrm>
            <a:off x="15014846" y="4208472"/>
            <a:ext cx="2901779" cy="6502585"/>
          </a:xfrm>
          <a:custGeom>
            <a:avLst/>
            <a:gdLst/>
            <a:ahLst/>
            <a:cxnLst/>
            <a:rect l="l" t="t" r="r" b="b"/>
            <a:pathLst>
              <a:path w="2901779" h="6502585">
                <a:moveTo>
                  <a:pt x="0" y="0"/>
                </a:moveTo>
                <a:lnTo>
                  <a:pt x="2901778" y="0"/>
                </a:lnTo>
                <a:lnTo>
                  <a:pt x="2901778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8D0B1088-96FD-8752-330D-623FD68D94B8}"/>
              </a:ext>
            </a:extLst>
          </p:cNvPr>
          <p:cNvSpPr txBox="1"/>
          <p:nvPr/>
        </p:nvSpPr>
        <p:spPr>
          <a:xfrm>
            <a:off x="3891932" y="4670240"/>
            <a:ext cx="1050413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13800" dirty="0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71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288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Kenao Sans Serif</vt:lpstr>
      <vt:lpstr>Calibri</vt:lpstr>
      <vt:lpstr>Canva Sans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Food Management SystemDefense</dc:title>
  <cp:lastModifiedBy>7EVEN 7</cp:lastModifiedBy>
  <cp:revision>3</cp:revision>
  <dcterms:created xsi:type="dcterms:W3CDTF">2006-08-16T00:00:00Z</dcterms:created>
  <dcterms:modified xsi:type="dcterms:W3CDTF">2025-07-02T08:22:46Z</dcterms:modified>
  <dc:identifier>DAGi8LmKFAQ</dc:identifier>
</cp:coreProperties>
</file>