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447" r:id="rId3"/>
    <p:sldId id="382" r:id="rId4"/>
    <p:sldId id="383" r:id="rId5"/>
    <p:sldId id="389" r:id="rId6"/>
    <p:sldId id="289" r:id="rId7"/>
    <p:sldId id="290" r:id="rId8"/>
    <p:sldId id="378" r:id="rId9"/>
    <p:sldId id="388" r:id="rId10"/>
    <p:sldId id="384" r:id="rId11"/>
    <p:sldId id="260" r:id="rId12"/>
    <p:sldId id="261" r:id="rId13"/>
    <p:sldId id="390" r:id="rId14"/>
    <p:sldId id="391" r:id="rId15"/>
    <p:sldId id="392" r:id="rId16"/>
    <p:sldId id="393" r:id="rId17"/>
    <p:sldId id="394" r:id="rId18"/>
    <p:sldId id="395" r:id="rId19"/>
    <p:sldId id="396" r:id="rId20"/>
    <p:sldId id="397" r:id="rId21"/>
    <p:sldId id="398" r:id="rId22"/>
    <p:sldId id="399" r:id="rId23"/>
    <p:sldId id="400" r:id="rId24"/>
    <p:sldId id="425" r:id="rId25"/>
    <p:sldId id="401" r:id="rId26"/>
    <p:sldId id="379" r:id="rId27"/>
    <p:sldId id="300" r:id="rId28"/>
    <p:sldId id="402" r:id="rId29"/>
    <p:sldId id="325" r:id="rId30"/>
    <p:sldId id="403" r:id="rId31"/>
    <p:sldId id="404" r:id="rId32"/>
    <p:sldId id="326" r:id="rId33"/>
    <p:sldId id="405" r:id="rId34"/>
    <p:sldId id="406" r:id="rId35"/>
    <p:sldId id="328" r:id="rId36"/>
    <p:sldId id="408" r:id="rId37"/>
    <p:sldId id="407" r:id="rId38"/>
    <p:sldId id="409" r:id="rId39"/>
    <p:sldId id="410" r:id="rId40"/>
    <p:sldId id="329" r:id="rId41"/>
    <p:sldId id="332" r:id="rId42"/>
    <p:sldId id="341" r:id="rId43"/>
    <p:sldId id="331" r:id="rId44"/>
    <p:sldId id="411" r:id="rId45"/>
    <p:sldId id="412" r:id="rId46"/>
    <p:sldId id="415" r:id="rId47"/>
    <p:sldId id="416" r:id="rId48"/>
    <p:sldId id="427" r:id="rId49"/>
    <p:sldId id="417" r:id="rId50"/>
    <p:sldId id="418" r:id="rId51"/>
    <p:sldId id="419" r:id="rId52"/>
    <p:sldId id="420" r:id="rId53"/>
    <p:sldId id="422" r:id="rId54"/>
    <p:sldId id="423" r:id="rId55"/>
    <p:sldId id="424" r:id="rId56"/>
    <p:sldId id="385" r:id="rId57"/>
    <p:sldId id="414" r:id="rId58"/>
    <p:sldId id="339" r:id="rId59"/>
    <p:sldId id="441" r:id="rId60"/>
    <p:sldId id="440" r:id="rId61"/>
    <p:sldId id="442" r:id="rId62"/>
    <p:sldId id="348" r:id="rId63"/>
    <p:sldId id="349" r:id="rId64"/>
    <p:sldId id="350" r:id="rId65"/>
    <p:sldId id="351" r:id="rId66"/>
    <p:sldId id="352" r:id="rId67"/>
    <p:sldId id="413" r:id="rId68"/>
    <p:sldId id="360" r:id="rId69"/>
    <p:sldId id="361" r:id="rId70"/>
    <p:sldId id="310" r:id="rId71"/>
    <p:sldId id="444" r:id="rId72"/>
    <p:sldId id="443" r:id="rId73"/>
    <p:sldId id="311" r:id="rId74"/>
    <p:sldId id="362" r:id="rId75"/>
    <p:sldId id="439" r:id="rId76"/>
    <p:sldId id="445" r:id="rId77"/>
    <p:sldId id="446" r:id="rId78"/>
    <p:sldId id="428" r:id="rId79"/>
    <p:sldId id="438" r:id="rId80"/>
    <p:sldId id="437" r:id="rId81"/>
    <p:sldId id="436" r:id="rId82"/>
    <p:sldId id="429" r:id="rId83"/>
    <p:sldId id="434" r:id="rId84"/>
    <p:sldId id="435" r:id="rId85"/>
    <p:sldId id="430" r:id="rId86"/>
    <p:sldId id="375" r:id="rId87"/>
    <p:sldId id="376" r:id="rId88"/>
    <p:sldId id="377"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8" autoAdjust="0"/>
  </p:normalViewPr>
  <p:slideViewPr>
    <p:cSldViewPr>
      <p:cViewPr>
        <p:scale>
          <a:sx n="60" d="100"/>
          <a:sy n="60" d="100"/>
        </p:scale>
        <p:origin x="-3084" y="-1266"/>
      </p:cViewPr>
      <p:guideLst>
        <p:guide orient="horz" pos="2160"/>
        <p:guide pos="2880"/>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10705-2335-4FB5-BC60-7CA0D9A44371}" type="datetimeFigureOut">
              <a:rPr lang="en-US" smtClean="0"/>
              <a:t>8/23/2011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FD92CB-C4D7-4582-A4B9-4E71C6F51E8B}" type="slidenum">
              <a:rPr lang="en-US" smtClean="0"/>
              <a:t>‹#›</a:t>
            </a:fld>
            <a:endParaRPr lang="en-US"/>
          </a:p>
        </p:txBody>
      </p:sp>
    </p:spTree>
    <p:extLst>
      <p:ext uri="{BB962C8B-B14F-4D97-AF65-F5344CB8AC3E}">
        <p14:creationId xmlns:p14="http://schemas.microsoft.com/office/powerpoint/2010/main" val="219942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1</a:t>
            </a:fld>
            <a:endParaRPr lang="en-US"/>
          </a:p>
        </p:txBody>
      </p:sp>
    </p:spTree>
    <p:extLst>
      <p:ext uri="{BB962C8B-B14F-4D97-AF65-F5344CB8AC3E}">
        <p14:creationId xmlns:p14="http://schemas.microsoft.com/office/powerpoint/2010/main" val="3791677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Sysprep</a:t>
            </a:r>
            <a:r>
              <a:rPr lang="en-US" baseline="0" dirty="0" smtClean="0"/>
              <a:t> black belts can, of course, create more extensive XMLs</a:t>
            </a:r>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61</a:t>
            </a:fld>
            <a:endParaRPr lang="en-US"/>
          </a:p>
        </p:txBody>
      </p:sp>
    </p:spTree>
    <p:extLst>
      <p:ext uri="{BB962C8B-B14F-4D97-AF65-F5344CB8AC3E}">
        <p14:creationId xmlns:p14="http://schemas.microsoft.com/office/powerpoint/2010/main" val="2814263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80</a:t>
            </a:fld>
            <a:endParaRPr lang="en-US"/>
          </a:p>
        </p:txBody>
      </p:sp>
    </p:spTree>
    <p:extLst>
      <p:ext uri="{BB962C8B-B14F-4D97-AF65-F5344CB8AC3E}">
        <p14:creationId xmlns:p14="http://schemas.microsoft.com/office/powerpoint/2010/main" val="281426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Footnote:</a:t>
            </a:r>
            <a:r>
              <a:rPr lang="en-US" baseline="0" dirty="0" smtClean="0"/>
              <a:t>  you can actually image a drive onto itself, but to do it, you'll need a drive that's no more than about one third full.  (Needs space both for </a:t>
            </a:r>
            <a:r>
              <a:rPr lang="en-US" baseline="0" dirty="0" err="1" smtClean="0"/>
              <a:t>image.wim</a:t>
            </a:r>
            <a:r>
              <a:rPr lang="en-US" baseline="0" dirty="0" smtClean="0"/>
              <a:t> and </a:t>
            </a:r>
            <a:r>
              <a:rPr lang="en-US" baseline="0" dirty="0" err="1" smtClean="0"/>
              <a:t>image.vhd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40</a:t>
            </a:fld>
            <a:endParaRPr lang="en-US"/>
          </a:p>
        </p:txBody>
      </p:sp>
    </p:spTree>
    <p:extLst>
      <p:ext uri="{BB962C8B-B14F-4D97-AF65-F5344CB8AC3E}">
        <p14:creationId xmlns:p14="http://schemas.microsoft.com/office/powerpoint/2010/main" val="27240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case it's not obvious, the technician,</a:t>
            </a:r>
            <a:r>
              <a:rPr lang="en-US" baseline="0" dirty="0" smtClean="0"/>
              <a:t> prototype and target systems could all be the same thing.  For example, suppose you've got a PC whose configuration you're already pretty happy with, and just want to Steadier State it.  Take that machine, download the WAIK and Steadier State onto it, create an SSB, boot the computer with the SSB, attach some external storage and cvt2vhd your C: drive onto the external drive.  Then run </a:t>
            </a:r>
            <a:r>
              <a:rPr lang="en-US" baseline="0" dirty="0" err="1" smtClean="0"/>
              <a:t>prepnewpc</a:t>
            </a:r>
            <a:r>
              <a:rPr lang="en-US" baseline="0" dirty="0" smtClean="0"/>
              <a:t> on that system to wipe its hard disk and build SS's two partitions.  Copy the </a:t>
            </a:r>
            <a:r>
              <a:rPr lang="en-US" baseline="0" dirty="0" err="1" smtClean="0"/>
              <a:t>image.vhd</a:t>
            </a:r>
            <a:r>
              <a:rPr lang="en-US" baseline="0" dirty="0" smtClean="0"/>
              <a:t> from the external storage to the new C:  drive labeled "Physical Drive," and reboot.</a:t>
            </a:r>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41</a:t>
            </a:fld>
            <a:endParaRPr lang="en-US"/>
          </a:p>
        </p:txBody>
      </p:sp>
    </p:spTree>
    <p:extLst>
      <p:ext uri="{BB962C8B-B14F-4D97-AF65-F5344CB8AC3E}">
        <p14:creationId xmlns:p14="http://schemas.microsoft.com/office/powerpoint/2010/main" val="315150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42</a:t>
            </a:fld>
            <a:endParaRPr lang="en-US"/>
          </a:p>
        </p:txBody>
      </p:sp>
    </p:spTree>
    <p:extLst>
      <p:ext uri="{BB962C8B-B14F-4D97-AF65-F5344CB8AC3E}">
        <p14:creationId xmlns:p14="http://schemas.microsoft.com/office/powerpoint/2010/main" val="281426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case it's not obvious, the technician,</a:t>
            </a:r>
            <a:r>
              <a:rPr lang="en-US" baseline="0" dirty="0" smtClean="0"/>
              <a:t> prototype and target systems could all be the same PC.  For example, suppose you've got a PC whose configuration you're already pretty happy with, and just want to Steadier State it.  Take that machine, download the WAIK and Steadier State onto it, create an SSB, boot the computer with the SSB, attach some external storage and cvt2vhd your C: drive onto the external drive.  Then run </a:t>
            </a:r>
            <a:r>
              <a:rPr lang="en-US" baseline="0" dirty="0" err="1" smtClean="0"/>
              <a:t>prepnewpc</a:t>
            </a:r>
            <a:r>
              <a:rPr lang="en-US" baseline="0" dirty="0" smtClean="0"/>
              <a:t> on that system to wipe its hard disk and build SS's two partitions.  Copy the </a:t>
            </a:r>
            <a:r>
              <a:rPr lang="en-US" baseline="0" dirty="0" err="1" smtClean="0"/>
              <a:t>image.vhd</a:t>
            </a:r>
            <a:r>
              <a:rPr lang="en-US" baseline="0" dirty="0" smtClean="0"/>
              <a:t> from the external storage to the new C:  drive labeled "Physical Drive," and reboot.</a:t>
            </a:r>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43</a:t>
            </a:fld>
            <a:endParaRPr lang="en-US"/>
          </a:p>
        </p:txBody>
      </p:sp>
    </p:spTree>
    <p:extLst>
      <p:ext uri="{BB962C8B-B14F-4D97-AF65-F5344CB8AC3E}">
        <p14:creationId xmlns:p14="http://schemas.microsoft.com/office/powerpoint/2010/main" val="3151507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44</a:t>
            </a:fld>
            <a:endParaRPr lang="en-US"/>
          </a:p>
        </p:txBody>
      </p:sp>
    </p:spTree>
    <p:extLst>
      <p:ext uri="{BB962C8B-B14F-4D97-AF65-F5344CB8AC3E}">
        <p14:creationId xmlns:p14="http://schemas.microsoft.com/office/powerpoint/2010/main" val="2814263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58</a:t>
            </a:fld>
            <a:endParaRPr lang="en-US"/>
          </a:p>
        </p:txBody>
      </p:sp>
    </p:spTree>
    <p:extLst>
      <p:ext uri="{BB962C8B-B14F-4D97-AF65-F5344CB8AC3E}">
        <p14:creationId xmlns:p14="http://schemas.microsoft.com/office/powerpoint/2010/main" val="281426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59</a:t>
            </a:fld>
            <a:endParaRPr lang="en-US"/>
          </a:p>
        </p:txBody>
      </p:sp>
    </p:spTree>
    <p:extLst>
      <p:ext uri="{BB962C8B-B14F-4D97-AF65-F5344CB8AC3E}">
        <p14:creationId xmlns:p14="http://schemas.microsoft.com/office/powerpoint/2010/main" val="281426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Sysprep</a:t>
            </a:r>
            <a:r>
              <a:rPr lang="en-US" baseline="0" dirty="0" smtClean="0"/>
              <a:t> black belts can, of course, create more extensive XMLs</a:t>
            </a:r>
            <a:endParaRPr lang="en-US" dirty="0"/>
          </a:p>
        </p:txBody>
      </p:sp>
      <p:sp>
        <p:nvSpPr>
          <p:cNvPr id="4" name="Slide Number Placeholder 3"/>
          <p:cNvSpPr>
            <a:spLocks noGrp="1"/>
          </p:cNvSpPr>
          <p:nvPr>
            <p:ph type="sldNum" sz="quarter" idx="10"/>
          </p:nvPr>
        </p:nvSpPr>
        <p:spPr/>
        <p:txBody>
          <a:bodyPr/>
          <a:lstStyle/>
          <a:p>
            <a:fld id="{57FD92CB-C4D7-4582-A4B9-4E71C6F51E8B}" type="slidenum">
              <a:rPr lang="en-US" smtClean="0"/>
              <a:t>60</a:t>
            </a:fld>
            <a:endParaRPr lang="en-US"/>
          </a:p>
        </p:txBody>
      </p:sp>
    </p:spTree>
    <p:extLst>
      <p:ext uri="{BB962C8B-B14F-4D97-AF65-F5344CB8AC3E}">
        <p14:creationId xmlns:p14="http://schemas.microsoft.com/office/powerpoint/2010/main" val="281426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836613" y="2133600"/>
            <a:ext cx="7772400" cy="11430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4100" name="Rectangle 4"/>
          <p:cNvSpPr>
            <a:spLocks noGrp="1" noChangeArrowheads="1"/>
          </p:cNvSpPr>
          <p:nvPr>
            <p:ph type="dt" sz="quarter" idx="2"/>
          </p:nvPr>
        </p:nvSpPr>
        <p:spPr>
          <a:xfrm>
            <a:off x="381000" y="6324600"/>
            <a:ext cx="1905000" cy="457200"/>
          </a:xfrm>
        </p:spPr>
        <p:txBody>
          <a:bodyPr/>
          <a:lstStyle>
            <a:lvl1pPr>
              <a:defRPr/>
            </a:lvl1pPr>
          </a:lstStyle>
          <a:p>
            <a:fld id="{F5EBFB8D-936F-4CF8-89EB-BFC910613BC7}" type="datetime1">
              <a:rPr lang="en-US" smtClean="0"/>
              <a:t>8/23/2011</a:t>
            </a:fld>
            <a:endParaRPr lang="en-US"/>
          </a:p>
        </p:txBody>
      </p:sp>
      <p:sp>
        <p:nvSpPr>
          <p:cNvPr id="4101" name="Rectangle 5"/>
          <p:cNvSpPr>
            <a:spLocks noGrp="1" noChangeArrowheads="1"/>
          </p:cNvSpPr>
          <p:nvPr>
            <p:ph type="ftr" sz="quarter" idx="3"/>
          </p:nvPr>
        </p:nvSpPr>
        <p:spPr>
          <a:xfrm>
            <a:off x="3124200" y="6324600"/>
            <a:ext cx="2895600" cy="457200"/>
          </a:xfrm>
        </p:spPr>
        <p:txBody>
          <a:bodyPr/>
          <a:lstStyle>
            <a:lvl1pPr>
              <a:defRPr/>
            </a:lvl1pPr>
          </a:lstStyle>
          <a:p>
            <a:endParaRPr lang="en-US"/>
          </a:p>
        </p:txBody>
      </p:sp>
      <p:sp>
        <p:nvSpPr>
          <p:cNvPr id="4102" name="Rectangle 6"/>
          <p:cNvSpPr>
            <a:spLocks noGrp="1" noChangeArrowheads="1"/>
          </p:cNvSpPr>
          <p:nvPr>
            <p:ph type="sldNum" sz="quarter" idx="4"/>
          </p:nvPr>
        </p:nvSpPr>
        <p:spPr>
          <a:xfrm>
            <a:off x="6858000" y="6324600"/>
            <a:ext cx="1905000" cy="457200"/>
          </a:xfrm>
        </p:spPr>
        <p:txBody>
          <a:bodyPr/>
          <a:lstStyle>
            <a:lvl1pPr>
              <a:defRPr/>
            </a:lvl1pPr>
          </a:lstStyle>
          <a:p>
            <a:fld id="{C3345A42-5EB4-489F-B9E6-1BFEB83A22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9BECEBC-6FCE-4B58-BA30-8D600A4E6B41}" type="datetime1">
              <a:rPr lang="en-US" smtClean="0"/>
              <a:t>8/23/2011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368707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42900"/>
            <a:ext cx="21717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42900"/>
            <a:ext cx="63627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C8B7A4-2886-4286-8D2B-974448BAE481}" type="datetime1">
              <a:rPr lang="en-US" smtClean="0"/>
              <a:t>8/23/2011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191920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2D398E7-ED4C-4297-8DF9-D2DBE9729C1A}" type="datetime1">
              <a:rPr lang="en-US" smtClean="0"/>
              <a:t>8/23/2011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238998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ADCD90E-54B3-444F-AB84-7C654442ADAC}" type="datetime1">
              <a:rPr lang="en-US" smtClean="0"/>
              <a:t>8/23/2011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401014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752600"/>
            <a:ext cx="4267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752600"/>
            <a:ext cx="4267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6CF3F171-0B67-40B4-867C-39E76D3E855B}" type="datetime1">
              <a:rPr lang="en-US" smtClean="0"/>
              <a:t>8/23/2011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6550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EBF5BBE-6502-499A-A24C-959D65772443}" type="datetime1">
              <a:rPr lang="en-US" smtClean="0"/>
              <a:t>8/23/2011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369275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AA9D76-B6C7-44E9-A363-E7F6367FF510}" type="datetime1">
              <a:rPr lang="en-US" smtClean="0"/>
              <a:t>8/23/2011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2254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7D6C076-7650-4FDF-A1A4-F23BDF161F8E}" type="datetime1">
              <a:rPr lang="en-US" smtClean="0"/>
              <a:t>8/23/2011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247271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45672CB-4179-4BAD-877E-3D222A662DFA}" type="datetime1">
              <a:rPr lang="en-US" smtClean="0"/>
              <a:t>8/23/2011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337784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D0F2849-EA2E-46B6-8863-8AECE4BAE66D}" type="datetime1">
              <a:rPr lang="en-US" smtClean="0"/>
              <a:t>8/23/2011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345A42-5EB4-489F-B9E6-1BFEB83A22F9}" type="slidenum">
              <a:rPr lang="en-US" smtClean="0"/>
              <a:t>‹#›</a:t>
            </a:fld>
            <a:endParaRPr lang="en-US"/>
          </a:p>
        </p:txBody>
      </p:sp>
    </p:spTree>
    <p:extLst>
      <p:ext uri="{BB962C8B-B14F-4D97-AF65-F5344CB8AC3E}">
        <p14:creationId xmlns:p14="http://schemas.microsoft.com/office/powerpoint/2010/main" val="154646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66"/>
            </a:gs>
            <a:gs pos="100000">
              <a:srgbClr val="000066">
                <a:gamma/>
                <a:shade val="39216"/>
                <a:invGamma/>
              </a:srgbClr>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4800" y="342900"/>
            <a:ext cx="86106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04800" y="1752600"/>
            <a:ext cx="8686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dt" sz="half" idx="2"/>
          </p:nvPr>
        </p:nvSpPr>
        <p:spPr bwMode="auto">
          <a:xfrm>
            <a:off x="381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b="0"/>
            </a:lvl1pPr>
          </a:lstStyle>
          <a:p>
            <a:fld id="{C61CF2D3-C143-4516-B199-6B671E22EC42}" type="datetime1">
              <a:rPr lang="en-US" smtClean="0"/>
              <a:t>8/23/2011</a:t>
            </a:fld>
            <a:endParaRPr lang="en-US"/>
          </a:p>
        </p:txBody>
      </p:sp>
      <p:sp>
        <p:nvSpPr>
          <p:cNvPr id="3077" name="Rectangle 5"/>
          <p:cNvSpPr>
            <a:spLocks noGrp="1" noChangeArrowheads="1"/>
          </p:cNvSpPr>
          <p:nvPr>
            <p:ph type="ftr" sz="quarter" idx="3"/>
          </p:nvPr>
        </p:nvSpPr>
        <p:spPr bwMode="auto">
          <a:xfrm>
            <a:off x="3124200" y="63230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b="0"/>
            </a:lvl1pPr>
          </a:lstStyle>
          <a:p>
            <a:endParaRPr lang="en-US"/>
          </a:p>
        </p:txBody>
      </p:sp>
      <p:sp>
        <p:nvSpPr>
          <p:cNvPr id="3078" name="Rectangle 6"/>
          <p:cNvSpPr>
            <a:spLocks noGrp="1" noChangeArrowheads="1"/>
          </p:cNvSpPr>
          <p:nvPr>
            <p:ph type="sldNum" sz="quarter" idx="4"/>
          </p:nvPr>
        </p:nvSpPr>
        <p:spPr bwMode="auto">
          <a:xfrm>
            <a:off x="6858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eaLnBrk="0" hangingPunct="0">
              <a:defRPr sz="1400" b="0"/>
            </a:lvl1pPr>
          </a:lstStyle>
          <a:p>
            <a:fld id="{C3345A42-5EB4-489F-B9E6-1BFEB83A22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Monotype Sort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75000"/>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Monotype Sort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bg2"/>
        </a:buClr>
        <a:buSzPct val="75000"/>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SzPct val="75000"/>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SzPct val="75000"/>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SzPct val="75000"/>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SzPct val="75000"/>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SzPct val="7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0" y="2130425"/>
            <a:ext cx="8458200" cy="1470025"/>
          </a:xfrm>
        </p:spPr>
        <p:txBody>
          <a:bodyPr>
            <a:normAutofit fontScale="90000"/>
          </a:bodyPr>
          <a:lstStyle/>
          <a:p>
            <a:r>
              <a:rPr lang="en-US" dirty="0" smtClean="0"/>
              <a:t>Rebuilding Steady State:</a:t>
            </a:r>
            <a:br>
              <a:rPr lang="en-US" dirty="0" smtClean="0"/>
            </a:br>
            <a:r>
              <a:rPr lang="en-US" sz="2400" dirty="0" smtClean="0">
                <a:solidFill>
                  <a:schemeClr val="accent6"/>
                </a:solidFill>
              </a:rPr>
              <a:t>get the power of virtual machine snapshots on your physical copy of Windows 7/R2… for free</a:t>
            </a:r>
            <a:endParaRPr lang="en-US" dirty="0">
              <a:solidFill>
                <a:schemeClr val="accent6"/>
              </a:solidFill>
            </a:endParaRPr>
          </a:p>
        </p:txBody>
      </p:sp>
      <p:sp>
        <p:nvSpPr>
          <p:cNvPr id="3" name="Subtitle 2"/>
          <p:cNvSpPr>
            <a:spLocks noGrp="1"/>
          </p:cNvSpPr>
          <p:nvPr>
            <p:ph type="subTitle" sz="quarter" idx="1"/>
          </p:nvPr>
        </p:nvSpPr>
        <p:spPr/>
        <p:txBody>
          <a:bodyPr>
            <a:normAutofit fontScale="92500" lnSpcReduction="20000"/>
          </a:bodyPr>
          <a:lstStyle/>
          <a:p>
            <a:r>
              <a:rPr lang="en-US" dirty="0" smtClean="0"/>
              <a:t>presented by Mark Minasi </a:t>
            </a:r>
            <a:r>
              <a:rPr lang="en-US" dirty="0" smtClean="0"/>
              <a:t>(@</a:t>
            </a:r>
            <a:r>
              <a:rPr lang="en-US" dirty="0" err="1" smtClean="0"/>
              <a:t>mminasi</a:t>
            </a:r>
            <a:r>
              <a:rPr lang="en-US" dirty="0" smtClean="0"/>
              <a:t>)</a:t>
            </a:r>
          </a:p>
          <a:p>
            <a:r>
              <a:rPr lang="en-US" dirty="0" smtClean="0"/>
              <a:t>help@minasi.com</a:t>
            </a:r>
          </a:p>
          <a:p>
            <a:r>
              <a:rPr lang="en-US" dirty="0" smtClean="0"/>
              <a:t>www.minasi.com</a:t>
            </a:r>
          </a:p>
          <a:p>
            <a:endParaRPr lang="en-US" dirty="0"/>
          </a:p>
        </p:txBody>
      </p:sp>
      <p:sp>
        <p:nvSpPr>
          <p:cNvPr id="4" name="Slide Number Placeholder 3"/>
          <p:cNvSpPr>
            <a:spLocks noGrp="1"/>
          </p:cNvSpPr>
          <p:nvPr>
            <p:ph type="sldNum" sz="quarter" idx="4"/>
          </p:nvPr>
        </p:nvSpPr>
        <p:spPr/>
        <p:txBody>
          <a:bodyPr/>
          <a:lstStyle/>
          <a:p>
            <a:fld id="{C3345A42-5EB4-489F-B9E6-1BFEB83A22F9}" type="slidenum">
              <a:rPr lang="en-US" smtClean="0"/>
              <a:t>1</a:t>
            </a:fld>
            <a:endParaRPr lang="en-US"/>
          </a:p>
        </p:txBody>
      </p:sp>
    </p:spTree>
    <p:extLst>
      <p:ext uri="{BB962C8B-B14F-4D97-AF65-F5344CB8AC3E}">
        <p14:creationId xmlns:p14="http://schemas.microsoft.com/office/powerpoint/2010/main" val="316619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smtClean="0"/>
              <a:t>Steadier State: Pros and Cons</a:t>
            </a:r>
            <a:endParaRPr lang="en-US" dirty="0"/>
          </a:p>
        </p:txBody>
      </p:sp>
      <p:sp>
        <p:nvSpPr>
          <p:cNvPr id="6" name="Subtitle 5"/>
          <p:cNvSpPr>
            <a:spLocks noGrp="1"/>
          </p:cNvSpPr>
          <p:nvPr>
            <p:ph type="subTitle" sz="quarter" idx="1"/>
          </p:nvPr>
        </p:nvSpPr>
        <p:spPr/>
        <p:txBody>
          <a:bodyPr/>
          <a:lstStyle/>
          <a:p>
            <a:endParaRPr lang="en-US"/>
          </a:p>
        </p:txBody>
      </p:sp>
      <p:sp>
        <p:nvSpPr>
          <p:cNvPr id="4" name="Slide Number Placeholder 3"/>
          <p:cNvSpPr>
            <a:spLocks noGrp="1"/>
          </p:cNvSpPr>
          <p:nvPr>
            <p:ph type="sldNum" sz="quarter" idx="4"/>
          </p:nvPr>
        </p:nvSpPr>
        <p:spPr/>
        <p:txBody>
          <a:bodyPr/>
          <a:lstStyle/>
          <a:p>
            <a:fld id="{C3345A42-5EB4-489F-B9E6-1BFEB83A22F9}" type="slidenum">
              <a:rPr lang="en-US" smtClean="0"/>
              <a:t>10</a:t>
            </a:fld>
            <a:endParaRPr lang="en-US"/>
          </a:p>
        </p:txBody>
      </p:sp>
    </p:spTree>
    <p:extLst>
      <p:ext uri="{BB962C8B-B14F-4D97-AF65-F5344CB8AC3E}">
        <p14:creationId xmlns:p14="http://schemas.microsoft.com/office/powerpoint/2010/main" val="3186280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Steadier State Advantages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Rolls back any and all changes on C: in minutes</a:t>
            </a:r>
          </a:p>
          <a:p>
            <a:r>
              <a:rPr lang="en-US" dirty="0" smtClean="0"/>
              <a:t>Simple one-step user/admin action – click , walk away, in three/four minutes there's an automatic rollback</a:t>
            </a:r>
          </a:p>
          <a:p>
            <a:r>
              <a:rPr lang="en-US" dirty="0" smtClean="0"/>
              <a:t>Adds a copy of WinPE, a "maintenance Windows" onto your system's hard disk, costing little space and adding value fixing-wise</a:t>
            </a:r>
          </a:p>
          <a:p>
            <a:r>
              <a:rPr lang="en-US" dirty="0" smtClean="0"/>
              <a:t>All built in batch, easily modified if desired</a:t>
            </a:r>
          </a:p>
          <a:p>
            <a:r>
              <a:rPr lang="en-US" dirty="0" smtClean="0"/>
              <a:t>The partition containing the Steadier State code is invisible to users, but admins can access it easily if desired</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11</a:t>
            </a:fld>
            <a:endParaRPr lang="en-US"/>
          </a:p>
        </p:txBody>
      </p:sp>
    </p:spTree>
    <p:extLst>
      <p:ext uri="{BB962C8B-B14F-4D97-AF65-F5344CB8AC3E}">
        <p14:creationId xmlns:p14="http://schemas.microsoft.com/office/powerpoint/2010/main" val="2482432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Disadvantages</a:t>
            </a:r>
            <a:endParaRPr lang="en-US" dirty="0"/>
          </a:p>
        </p:txBody>
      </p:sp>
      <p:sp>
        <p:nvSpPr>
          <p:cNvPr id="3" name="Content Placeholder 2"/>
          <p:cNvSpPr>
            <a:spLocks noGrp="1"/>
          </p:cNvSpPr>
          <p:nvPr>
            <p:ph idx="1"/>
          </p:nvPr>
        </p:nvSpPr>
        <p:spPr/>
        <p:txBody>
          <a:bodyPr/>
          <a:lstStyle/>
          <a:p>
            <a:r>
              <a:rPr lang="en-US" sz="2800" dirty="0" smtClean="0"/>
              <a:t>Only works on Enterprise/Ultimate and all versions of R2, not Windows 7 Professional</a:t>
            </a:r>
          </a:p>
          <a:p>
            <a:r>
              <a:rPr lang="en-US" sz="2800" dirty="0" smtClean="0"/>
              <a:t>Aimed at one-physical-drive systems</a:t>
            </a:r>
            <a:endParaRPr lang="en-US" sz="2800" dirty="0" smtClean="0"/>
          </a:p>
          <a:p>
            <a:r>
              <a:rPr lang="en-US" sz="2800" dirty="0" smtClean="0"/>
              <a:t>Requires a physical drive with free space roughly equal to 2.5 times the maximum size of the image file ("</a:t>
            </a:r>
            <a:r>
              <a:rPr lang="en-US" sz="2800" dirty="0" err="1" smtClean="0"/>
              <a:t>image.vhd</a:t>
            </a:r>
            <a:r>
              <a:rPr lang="en-US" sz="2800" dirty="0" smtClean="0"/>
              <a:t>") – an 80 GB C: rollback-enabled system needs up 200 GB of disk space</a:t>
            </a:r>
          </a:p>
          <a:p>
            <a:r>
              <a:rPr lang="en-US" sz="2800" dirty="0" smtClean="0"/>
              <a:t>A side-effect of how Windows handles the snapshot information delays reboots by 60-90 seconds in my experiments</a:t>
            </a:r>
            <a:endParaRPr lang="en-US" sz="2800" dirty="0"/>
          </a:p>
        </p:txBody>
      </p:sp>
      <p:sp>
        <p:nvSpPr>
          <p:cNvPr id="4" name="Slide Number Placeholder 3"/>
          <p:cNvSpPr>
            <a:spLocks noGrp="1"/>
          </p:cNvSpPr>
          <p:nvPr>
            <p:ph type="sldNum" sz="quarter" idx="12"/>
          </p:nvPr>
        </p:nvSpPr>
        <p:spPr/>
        <p:txBody>
          <a:bodyPr/>
          <a:lstStyle/>
          <a:p>
            <a:fld id="{C3345A42-5EB4-489F-B9E6-1BFEB83A22F9}" type="slidenum">
              <a:rPr lang="en-US" smtClean="0"/>
              <a:pPr/>
              <a:t>12</a:t>
            </a:fld>
            <a:endParaRPr lang="en-US" dirty="0"/>
          </a:p>
        </p:txBody>
      </p:sp>
    </p:spTree>
    <p:extLst>
      <p:ext uri="{BB962C8B-B14F-4D97-AF65-F5344CB8AC3E}">
        <p14:creationId xmlns:p14="http://schemas.microsoft.com/office/powerpoint/2010/main" val="791170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smtClean="0"/>
              <a:t>The Enabling Technologies</a:t>
            </a:r>
            <a:endParaRPr lang="en-US" dirty="0"/>
          </a:p>
        </p:txBody>
      </p:sp>
      <p:sp>
        <p:nvSpPr>
          <p:cNvPr id="5" name="Subtitle 4"/>
          <p:cNvSpPr>
            <a:spLocks noGrp="1"/>
          </p:cNvSpPr>
          <p:nvPr>
            <p:ph type="subTitle" sz="quarter" idx="1"/>
          </p:nvPr>
        </p:nvSpPr>
        <p:spPr>
          <a:xfrm>
            <a:off x="533400" y="4038600"/>
            <a:ext cx="7239000" cy="1752600"/>
          </a:xfrm>
        </p:spPr>
        <p:txBody>
          <a:bodyPr/>
          <a:lstStyle/>
          <a:p>
            <a:pPr algn="l"/>
            <a:r>
              <a:rPr lang="en-US" dirty="0" smtClean="0"/>
              <a:t>Skip this section if you like and go straight to "Steadier State, Step by Step," but if you don't know what "VHD," "</a:t>
            </a:r>
            <a:r>
              <a:rPr lang="en-US" dirty="0" err="1" smtClean="0"/>
              <a:t>bcdedit</a:t>
            </a:r>
            <a:r>
              <a:rPr lang="en-US" dirty="0" smtClean="0"/>
              <a:t>," "WinPE," "differencing disk" or the like are, it's worth your time</a:t>
            </a:r>
            <a:endParaRPr lang="en-US" dirty="0"/>
          </a:p>
        </p:txBody>
      </p:sp>
      <p:sp>
        <p:nvSpPr>
          <p:cNvPr id="3" name="Slide Number Placeholder 2"/>
          <p:cNvSpPr>
            <a:spLocks noGrp="1"/>
          </p:cNvSpPr>
          <p:nvPr>
            <p:ph type="sldNum" sz="quarter" idx="4"/>
          </p:nvPr>
        </p:nvSpPr>
        <p:spPr/>
        <p:txBody>
          <a:bodyPr/>
          <a:lstStyle/>
          <a:p>
            <a:fld id="{C3345A42-5EB4-489F-B9E6-1BFEB83A22F9}" type="slidenum">
              <a:rPr lang="en-US" smtClean="0"/>
              <a:t>13</a:t>
            </a:fld>
            <a:endParaRPr lang="en-US"/>
          </a:p>
        </p:txBody>
      </p:sp>
    </p:spTree>
    <p:extLst>
      <p:ext uri="{BB962C8B-B14F-4D97-AF65-F5344CB8AC3E}">
        <p14:creationId xmlns:p14="http://schemas.microsoft.com/office/powerpoint/2010/main" val="2749779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Howzitwork</a:t>
            </a:r>
            <a:r>
              <a:rPr lang="en-US" dirty="0" smtClean="0"/>
              <a:t>?  Five Technologies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Before getting into the meat of what Steadier State does and, more importantly, how it does it, let's talk about five already-existing geeky Windows concepts, for those who may not have had time to look into them</a:t>
            </a:r>
          </a:p>
          <a:p>
            <a:pPr lvl="1"/>
            <a:r>
              <a:rPr lang="en-US" dirty="0" smtClean="0"/>
              <a:t>Windows </a:t>
            </a:r>
            <a:r>
              <a:rPr lang="en-US" dirty="0" err="1" smtClean="0"/>
              <a:t>Preinstallation</a:t>
            </a:r>
            <a:r>
              <a:rPr lang="en-US" dirty="0" smtClean="0"/>
              <a:t> Environment (WinPE)</a:t>
            </a:r>
          </a:p>
          <a:p>
            <a:pPr lvl="1"/>
            <a:r>
              <a:rPr lang="en-US" dirty="0" smtClean="0"/>
              <a:t>VHD (virtual hard disk) files</a:t>
            </a:r>
          </a:p>
          <a:p>
            <a:pPr lvl="1"/>
            <a:r>
              <a:rPr lang="en-US" dirty="0" smtClean="0"/>
              <a:t>Differencing VHDs</a:t>
            </a:r>
          </a:p>
          <a:p>
            <a:pPr lvl="1"/>
            <a:r>
              <a:rPr lang="en-US" dirty="0" smtClean="0"/>
              <a:t>Boot physical PCs from VHDs</a:t>
            </a:r>
          </a:p>
          <a:p>
            <a:pPr lvl="1"/>
            <a:r>
              <a:rPr lang="en-US" dirty="0" smtClean="0"/>
              <a:t>Windows Boot Manager</a:t>
            </a:r>
          </a:p>
          <a:p>
            <a:r>
              <a:rPr lang="en-US" dirty="0" smtClean="0"/>
              <a:t>Steadier State can exist because of them</a:t>
            </a:r>
            <a:endParaRPr lang="en-US" dirty="0"/>
          </a:p>
        </p:txBody>
      </p:sp>
      <p:sp>
        <p:nvSpPr>
          <p:cNvPr id="7" name="Slide Number Placeholder 6"/>
          <p:cNvSpPr>
            <a:spLocks noGrp="1"/>
          </p:cNvSpPr>
          <p:nvPr>
            <p:ph type="sldNum" sz="quarter" idx="12"/>
          </p:nvPr>
        </p:nvSpPr>
        <p:spPr/>
        <p:txBody>
          <a:bodyPr/>
          <a:lstStyle/>
          <a:p>
            <a:fld id="{C3345A42-5EB4-489F-B9E6-1BFEB83A22F9}" type="slidenum">
              <a:rPr lang="en-US" smtClean="0"/>
              <a:t>14</a:t>
            </a:fld>
            <a:endParaRPr lang="en-US"/>
          </a:p>
        </p:txBody>
      </p:sp>
    </p:spTree>
    <p:extLst>
      <p:ext uri="{BB962C8B-B14F-4D97-AF65-F5344CB8AC3E}">
        <p14:creationId xmlns:p14="http://schemas.microsoft.com/office/powerpoint/2010/main" val="763649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Background: WinPE</a:t>
            </a:r>
            <a:endParaRPr lang="en-US" dirty="0"/>
          </a:p>
        </p:txBody>
      </p:sp>
      <p:sp>
        <p:nvSpPr>
          <p:cNvPr id="6" name="Content Placeholder 5"/>
          <p:cNvSpPr>
            <a:spLocks noGrp="1"/>
          </p:cNvSpPr>
          <p:nvPr>
            <p:ph idx="1"/>
          </p:nvPr>
        </p:nvSpPr>
        <p:spPr/>
        <p:txBody>
          <a:bodyPr>
            <a:normAutofit fontScale="62500" lnSpcReduction="20000"/>
          </a:bodyPr>
          <a:lstStyle/>
          <a:p>
            <a:r>
              <a:rPr lang="en-US" dirty="0" smtClean="0"/>
              <a:t>A version of Windows small enough to fit on a CD or USB stick, intended for deployment and maintenance</a:t>
            </a:r>
          </a:p>
          <a:p>
            <a:r>
              <a:rPr lang="en-US" dirty="0" smtClean="0"/>
              <a:t>Very minimal GUI, 99% command line</a:t>
            </a:r>
          </a:p>
          <a:p>
            <a:r>
              <a:rPr lang="en-US" dirty="0" smtClean="0"/>
              <a:t>Can't install traditional Windows applications</a:t>
            </a:r>
          </a:p>
          <a:p>
            <a:r>
              <a:rPr lang="en-US" dirty="0" smtClean="0"/>
              <a:t>No start menu</a:t>
            </a:r>
          </a:p>
          <a:p>
            <a:r>
              <a:rPr lang="en-US" dirty="0" smtClean="0"/>
              <a:t>Has essentially full Windows support for networking commands/drivers, storage commands/drivers</a:t>
            </a:r>
          </a:p>
          <a:p>
            <a:r>
              <a:rPr lang="en-US" dirty="0" smtClean="0"/>
              <a:t>Distributed in the Windows Automated Installation Kit (WAIK), free download from Microsoft</a:t>
            </a:r>
          </a:p>
          <a:p>
            <a:r>
              <a:rPr lang="en-US" dirty="0" smtClean="0"/>
              <a:t>Two versions in the WAIK, 32-bit and 64-bit</a:t>
            </a:r>
          </a:p>
          <a:p>
            <a:r>
              <a:rPr lang="en-US" dirty="0" err="1" smtClean="0"/>
              <a:t>BuildPE</a:t>
            </a:r>
            <a:r>
              <a:rPr lang="en-US" dirty="0" smtClean="0"/>
              <a:t> installs a copy of WinPE on the Steadier State USB stick and/or CD (SSB)</a:t>
            </a:r>
          </a:p>
          <a:p>
            <a:r>
              <a:rPr lang="en-US" dirty="0" smtClean="0"/>
              <a:t>WinPE always runs a file "startnet.cmd" upon startup that Steadier State modifies to automate a number of processes, including the one-click Windows rollback</a:t>
            </a:r>
            <a:endParaRPr lang="en-US" dirty="0"/>
          </a:p>
        </p:txBody>
      </p:sp>
      <p:sp>
        <p:nvSpPr>
          <p:cNvPr id="7" name="Slide Number Placeholder 6"/>
          <p:cNvSpPr>
            <a:spLocks noGrp="1"/>
          </p:cNvSpPr>
          <p:nvPr>
            <p:ph type="sldNum" sz="quarter" idx="12"/>
          </p:nvPr>
        </p:nvSpPr>
        <p:spPr/>
        <p:txBody>
          <a:bodyPr/>
          <a:lstStyle/>
          <a:p>
            <a:fld id="{C3345A42-5EB4-489F-B9E6-1BFEB83A22F9}" type="slidenum">
              <a:rPr lang="en-US" smtClean="0"/>
              <a:t>15</a:t>
            </a:fld>
            <a:endParaRPr lang="en-US"/>
          </a:p>
        </p:txBody>
      </p:sp>
    </p:spTree>
    <p:extLst>
      <p:ext uri="{BB962C8B-B14F-4D97-AF65-F5344CB8AC3E}">
        <p14:creationId xmlns:p14="http://schemas.microsoft.com/office/powerpoint/2010/main" val="2434049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VHD</a:t>
            </a:r>
            <a:br>
              <a:rPr lang="en-US" dirty="0" smtClean="0"/>
            </a:br>
            <a:r>
              <a:rPr lang="en-US" sz="3100" dirty="0" smtClean="0">
                <a:solidFill>
                  <a:schemeClr val="accent6"/>
                </a:solidFill>
              </a:rPr>
              <a:t>(VHD="virtual hard disk")</a:t>
            </a:r>
            <a:endParaRPr lang="en-US" dirty="0">
              <a:solidFill>
                <a:schemeClr val="accent6"/>
              </a:solidFill>
            </a:endParaRPr>
          </a:p>
        </p:txBody>
      </p:sp>
      <p:sp>
        <p:nvSpPr>
          <p:cNvPr id="3" name="Content Placeholder 2"/>
          <p:cNvSpPr>
            <a:spLocks noGrp="1"/>
          </p:cNvSpPr>
          <p:nvPr>
            <p:ph idx="1"/>
          </p:nvPr>
        </p:nvSpPr>
        <p:spPr/>
        <p:txBody>
          <a:bodyPr>
            <a:normAutofit fontScale="92500" lnSpcReduction="20000"/>
          </a:bodyPr>
          <a:lstStyle/>
          <a:p>
            <a:r>
              <a:rPr lang="en-US" dirty="0" smtClean="0"/>
              <a:t>Virtual machines need imaginary ("virtual") hard disks – VM managers implement that as files on the host's hard drive</a:t>
            </a:r>
          </a:p>
          <a:p>
            <a:r>
              <a:rPr lang="en-US" dirty="0" err="1" smtClean="0"/>
              <a:t>VMWare</a:t>
            </a:r>
            <a:r>
              <a:rPr lang="en-US" dirty="0" smtClean="0"/>
              <a:t> tools use .</a:t>
            </a:r>
            <a:r>
              <a:rPr lang="en-US" dirty="0" err="1" smtClean="0"/>
              <a:t>vmdk</a:t>
            </a:r>
            <a:r>
              <a:rPr lang="en-US" dirty="0" smtClean="0"/>
              <a:t> files, Microsoft virtualization tools use .</a:t>
            </a:r>
            <a:r>
              <a:rPr lang="en-US" dirty="0" err="1" smtClean="0"/>
              <a:t>vhd</a:t>
            </a:r>
            <a:r>
              <a:rPr lang="en-US" dirty="0" smtClean="0"/>
              <a:t> files and have since MS bought VPC in 2003</a:t>
            </a:r>
          </a:p>
          <a:p>
            <a:r>
              <a:rPr lang="en-US" dirty="0" smtClean="0"/>
              <a:t>Essentially an entire drive – MBR, partitions and all – are encapsulated in one big file</a:t>
            </a:r>
          </a:p>
          <a:p>
            <a:r>
              <a:rPr lang="en-US" dirty="0" smtClean="0"/>
              <a:t>Windows 7/R2 lets you "attach" a VHD to your system, essentially mounting it as a drive letter – or </a:t>
            </a:r>
            <a:r>
              <a:rPr lang="en-US" i="1" dirty="0" smtClean="0"/>
              <a:t>letters</a:t>
            </a:r>
            <a:r>
              <a:rPr lang="en-US" dirty="0" smtClean="0"/>
              <a:t>, as hard disks can be partitioned</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16</a:t>
            </a:fld>
            <a:endParaRPr lang="en-US"/>
          </a:p>
        </p:txBody>
      </p:sp>
    </p:spTree>
    <p:extLst>
      <p:ext uri="{BB962C8B-B14F-4D97-AF65-F5344CB8AC3E}">
        <p14:creationId xmlns:p14="http://schemas.microsoft.com/office/powerpoint/2010/main" val="337241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Differencing Disks</a:t>
            </a:r>
            <a:endParaRPr lang="en-US" dirty="0"/>
          </a:p>
        </p:txBody>
      </p:sp>
      <p:sp>
        <p:nvSpPr>
          <p:cNvPr id="3" name="Content Placeholder 2"/>
          <p:cNvSpPr>
            <a:spLocks noGrp="1"/>
          </p:cNvSpPr>
          <p:nvPr>
            <p:ph idx="1"/>
          </p:nvPr>
        </p:nvSpPr>
        <p:spPr/>
        <p:txBody>
          <a:bodyPr>
            <a:normAutofit/>
          </a:bodyPr>
          <a:lstStyle/>
          <a:p>
            <a:r>
              <a:rPr lang="en-US" dirty="0" smtClean="0"/>
              <a:t>Windows virtualization tools have (at least since 2005) let you create not only simple VHDs but also </a:t>
            </a:r>
            <a:r>
              <a:rPr lang="en-US" i="1" dirty="0" smtClean="0"/>
              <a:t>differencing</a:t>
            </a:r>
            <a:r>
              <a:rPr lang="en-US" dirty="0" smtClean="0"/>
              <a:t> VHDs</a:t>
            </a:r>
          </a:p>
          <a:p>
            <a:r>
              <a:rPr lang="en-US" dirty="0" smtClean="0"/>
              <a:t>When you create a differencing VHD, you name a VHD that is its "parent"</a:t>
            </a:r>
          </a:p>
        </p:txBody>
      </p:sp>
      <p:sp>
        <p:nvSpPr>
          <p:cNvPr id="4" name="Slide Number Placeholder 3"/>
          <p:cNvSpPr>
            <a:spLocks noGrp="1"/>
          </p:cNvSpPr>
          <p:nvPr>
            <p:ph type="sldNum" sz="quarter" idx="12"/>
          </p:nvPr>
        </p:nvSpPr>
        <p:spPr/>
        <p:txBody>
          <a:bodyPr/>
          <a:lstStyle/>
          <a:p>
            <a:fld id="{C3345A42-5EB4-489F-B9E6-1BFEB83A22F9}" type="slidenum">
              <a:rPr lang="en-US" smtClean="0"/>
              <a:t>17</a:t>
            </a:fld>
            <a:endParaRPr lang="en-US"/>
          </a:p>
        </p:txBody>
      </p:sp>
    </p:spTree>
    <p:extLst>
      <p:ext uri="{BB962C8B-B14F-4D97-AF65-F5344CB8AC3E}">
        <p14:creationId xmlns:p14="http://schemas.microsoft.com/office/powerpoint/2010/main" val="2198615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Undo disks</a:t>
            </a:r>
            <a:endParaRPr lang="en-US" dirty="0"/>
          </a:p>
        </p:txBody>
      </p:sp>
      <p:sp>
        <p:nvSpPr>
          <p:cNvPr id="6" name="Can 5"/>
          <p:cNvSpPr/>
          <p:nvPr/>
        </p:nvSpPr>
        <p:spPr bwMode="auto">
          <a:xfrm>
            <a:off x="1066800" y="1219200"/>
            <a:ext cx="1981200" cy="2209800"/>
          </a:xfrm>
          <a:prstGeom prst="can">
            <a:avLst/>
          </a:prstGeom>
          <a:solidFill>
            <a:schemeClr val="bg2"/>
          </a:solidFill>
          <a:ln w="25400"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400" b="1" dirty="0" err="1" smtClean="0">
                <a:solidFill>
                  <a:schemeClr val="accent6">
                    <a:lumMod val="10000"/>
                  </a:schemeClr>
                </a:solidFill>
                <a:latin typeface="Arial" charset="0"/>
              </a:rPr>
              <a:t>image.vhd</a:t>
            </a:r>
            <a:endParaRPr kumimoji="0" lang="en-US" sz="2400" b="1" i="0" u="none" strike="noStrike" cap="none" normalizeH="0" baseline="0" dirty="0" smtClean="0">
              <a:ln>
                <a:noFill/>
              </a:ln>
              <a:solidFill>
                <a:schemeClr val="accent6">
                  <a:lumMod val="10000"/>
                </a:schemeClr>
              </a:solidFill>
              <a:effectLst/>
              <a:latin typeface="Arial" charset="0"/>
            </a:endParaRPr>
          </a:p>
        </p:txBody>
      </p:sp>
      <p:sp>
        <p:nvSpPr>
          <p:cNvPr id="7" name="TextBox 6"/>
          <p:cNvSpPr txBox="1"/>
          <p:nvPr/>
        </p:nvSpPr>
        <p:spPr>
          <a:xfrm>
            <a:off x="228600" y="3429000"/>
            <a:ext cx="7696200" cy="1569660"/>
          </a:xfrm>
          <a:prstGeom prst="rect">
            <a:avLst/>
          </a:prstGeom>
          <a:noFill/>
        </p:spPr>
        <p:txBody>
          <a:bodyPr wrap="square" rtlCol="0">
            <a:spAutoFit/>
          </a:bodyPr>
          <a:lstStyle/>
          <a:p>
            <a:r>
              <a:rPr lang="en-US" sz="2400" dirty="0" smtClean="0"/>
              <a:t>Normally, virtual systems need at least one virtual hard disk which is, again, represented as a file with the extension .</a:t>
            </a:r>
            <a:r>
              <a:rPr lang="en-US" sz="2400" dirty="0" err="1" smtClean="0"/>
              <a:t>vhd</a:t>
            </a:r>
            <a:r>
              <a:rPr lang="en-US" sz="2400" dirty="0" smtClean="0"/>
              <a:t>.  Any changes that you make to the virtual disk are stored as changes to the .</a:t>
            </a:r>
            <a:r>
              <a:rPr lang="en-US" sz="2400" dirty="0" err="1" smtClean="0"/>
              <a:t>vhd</a:t>
            </a:r>
            <a:r>
              <a:rPr lang="en-US" sz="2400" dirty="0" smtClean="0"/>
              <a:t> file.</a:t>
            </a:r>
          </a:p>
        </p:txBody>
      </p:sp>
      <p:sp>
        <p:nvSpPr>
          <p:cNvPr id="8" name="TextBox 7"/>
          <p:cNvSpPr txBox="1"/>
          <p:nvPr/>
        </p:nvSpPr>
        <p:spPr>
          <a:xfrm>
            <a:off x="4038600" y="1524000"/>
            <a:ext cx="4495800" cy="1569660"/>
          </a:xfrm>
          <a:prstGeom prst="rect">
            <a:avLst/>
          </a:prstGeom>
          <a:noFill/>
          <a:ln>
            <a:solidFill>
              <a:schemeClr val="accent2">
                <a:lumMod val="50000"/>
              </a:schemeClr>
            </a:solidFill>
          </a:ln>
        </p:spPr>
        <p:txBody>
          <a:bodyPr wrap="square" rtlCol="0">
            <a:spAutoFit/>
          </a:bodyPr>
          <a:lstStyle/>
          <a:p>
            <a:r>
              <a:rPr lang="en-US" sz="2400" dirty="0" smtClean="0"/>
              <a:t>"</a:t>
            </a:r>
            <a:r>
              <a:rPr lang="en-US" sz="2400" dirty="0" err="1" smtClean="0"/>
              <a:t>image.VHD</a:t>
            </a:r>
            <a:r>
              <a:rPr lang="en-US" sz="2400" dirty="0" smtClean="0"/>
              <a:t>," file that some virtual machine sees as "C:" – all changes to C: change the contents of the file </a:t>
            </a:r>
            <a:r>
              <a:rPr lang="en-US" sz="2400" dirty="0" err="1" smtClean="0"/>
              <a:t>image.vhd</a:t>
            </a:r>
            <a:endParaRPr lang="en-US" sz="2400" dirty="0"/>
          </a:p>
        </p:txBody>
      </p:sp>
      <p:cxnSp>
        <p:nvCxnSpPr>
          <p:cNvPr id="10" name="Straight Arrow Connector 9"/>
          <p:cNvCxnSpPr>
            <a:stCxn id="8" idx="1"/>
          </p:cNvCxnSpPr>
          <p:nvPr/>
        </p:nvCxnSpPr>
        <p:spPr bwMode="auto">
          <a:xfrm flipH="1" flipV="1">
            <a:off x="3124200" y="2133600"/>
            <a:ext cx="914400" cy="175230"/>
          </a:xfrm>
          <a:prstGeom prst="straightConnector1">
            <a:avLst/>
          </a:prstGeom>
          <a:solidFill>
            <a:schemeClr val="accent1"/>
          </a:solidFill>
          <a:ln w="38100" cap="flat" cmpd="sng" algn="ctr">
            <a:solidFill>
              <a:schemeClr val="tx1"/>
            </a:solidFill>
            <a:prstDash val="solid"/>
            <a:round/>
            <a:headEnd type="none" w="sm" len="sm"/>
            <a:tailEnd type="arrow"/>
          </a:ln>
          <a:effectLst/>
        </p:spPr>
      </p:cxnSp>
      <p:sp>
        <p:nvSpPr>
          <p:cNvPr id="9" name="Slide Number Placeholder 8"/>
          <p:cNvSpPr>
            <a:spLocks noGrp="1"/>
          </p:cNvSpPr>
          <p:nvPr>
            <p:ph type="sldNum" sz="quarter" idx="12"/>
          </p:nvPr>
        </p:nvSpPr>
        <p:spPr/>
        <p:txBody>
          <a:bodyPr/>
          <a:lstStyle/>
          <a:p>
            <a:fld id="{F996CC92-1803-4EA0-BEEB-E34F46289EAC}" type="slidenum">
              <a:rPr lang="en-US" smtClean="0"/>
              <a:pPr/>
              <a:t>18</a:t>
            </a:fld>
            <a:endParaRPr lang="en-US"/>
          </a:p>
        </p:txBody>
      </p:sp>
      <p:sp>
        <p:nvSpPr>
          <p:cNvPr id="3" name="TextBox 2"/>
          <p:cNvSpPr txBox="1"/>
          <p:nvPr/>
        </p:nvSpPr>
        <p:spPr>
          <a:xfrm>
            <a:off x="3588589" y="551765"/>
            <a:ext cx="2552700" cy="646331"/>
          </a:xfrm>
          <a:prstGeom prst="rect">
            <a:avLst/>
          </a:prstGeom>
          <a:noFill/>
          <a:ln>
            <a:solidFill>
              <a:schemeClr val="tx2"/>
            </a:solidFill>
          </a:ln>
        </p:spPr>
        <p:txBody>
          <a:bodyPr wrap="square" rtlCol="0">
            <a:spAutoFit/>
          </a:bodyPr>
          <a:lstStyle/>
          <a:p>
            <a:r>
              <a:rPr lang="en-US" dirty="0" smtClean="0"/>
              <a:t>Virtual machine uses this as C:</a:t>
            </a:r>
            <a:endParaRPr lang="en-US" dirty="0"/>
          </a:p>
        </p:txBody>
      </p:sp>
      <p:cxnSp>
        <p:nvCxnSpPr>
          <p:cNvPr id="11" name="Straight Arrow Connector 10"/>
          <p:cNvCxnSpPr/>
          <p:nvPr/>
        </p:nvCxnSpPr>
        <p:spPr bwMode="auto">
          <a:xfrm flipH="1">
            <a:off x="3200400" y="1198096"/>
            <a:ext cx="388189" cy="402104"/>
          </a:xfrm>
          <a:prstGeom prst="straightConnector1">
            <a:avLst/>
          </a:prstGeom>
          <a:solidFill>
            <a:schemeClr val="accent1"/>
          </a:solidFill>
          <a:ln w="381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02613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Undo disks</a:t>
            </a:r>
            <a:endParaRPr lang="en-US" dirty="0"/>
          </a:p>
        </p:txBody>
      </p:sp>
      <p:sp>
        <p:nvSpPr>
          <p:cNvPr id="6" name="Can 5"/>
          <p:cNvSpPr/>
          <p:nvPr/>
        </p:nvSpPr>
        <p:spPr bwMode="auto">
          <a:xfrm>
            <a:off x="1066800" y="1219200"/>
            <a:ext cx="1981200" cy="2209800"/>
          </a:xfrm>
          <a:prstGeom prst="can">
            <a:avLst/>
          </a:prstGeom>
          <a:solidFill>
            <a:schemeClr val="bg2"/>
          </a:solidFill>
          <a:ln w="25400"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400" b="1" dirty="0" smtClean="0">
                <a:solidFill>
                  <a:schemeClr val="accent5">
                    <a:lumMod val="50000"/>
                  </a:schemeClr>
                </a:solidFill>
                <a:latin typeface="Arial" charset="0"/>
              </a:rPr>
              <a:t>Parent disk </a:t>
            </a:r>
            <a:r>
              <a:rPr lang="en-US" sz="2400" b="1" dirty="0" err="1" smtClean="0">
                <a:solidFill>
                  <a:schemeClr val="accent5">
                    <a:lumMod val="50000"/>
                  </a:schemeClr>
                </a:solidFill>
                <a:latin typeface="Arial" charset="0"/>
              </a:rPr>
              <a:t>image.vhd</a:t>
            </a:r>
            <a:endParaRPr kumimoji="0" lang="en-US" sz="2400" b="1" i="0" u="none" strike="noStrike" cap="none" normalizeH="0" baseline="0" dirty="0" smtClean="0">
              <a:ln>
                <a:noFill/>
              </a:ln>
              <a:solidFill>
                <a:schemeClr val="accent5">
                  <a:lumMod val="50000"/>
                </a:schemeClr>
              </a:solidFill>
              <a:effectLst/>
              <a:latin typeface="Arial" charset="0"/>
            </a:endParaRPr>
          </a:p>
        </p:txBody>
      </p:sp>
      <p:sp>
        <p:nvSpPr>
          <p:cNvPr id="7" name="TextBox 6"/>
          <p:cNvSpPr txBox="1"/>
          <p:nvPr/>
        </p:nvSpPr>
        <p:spPr>
          <a:xfrm>
            <a:off x="304800" y="3613334"/>
            <a:ext cx="8001000" cy="3046988"/>
          </a:xfrm>
          <a:prstGeom prst="rect">
            <a:avLst/>
          </a:prstGeom>
          <a:noFill/>
        </p:spPr>
        <p:txBody>
          <a:bodyPr wrap="square" rtlCol="0">
            <a:spAutoFit/>
          </a:bodyPr>
          <a:lstStyle/>
          <a:p>
            <a:r>
              <a:rPr lang="en-US" sz="2400" dirty="0" smtClean="0"/>
              <a:t>If, on the other hand, you want to freeze the current contents of the </a:t>
            </a:r>
            <a:r>
              <a:rPr lang="en-US" sz="2400" dirty="0" err="1" smtClean="0"/>
              <a:t>image.vhd</a:t>
            </a:r>
            <a:r>
              <a:rPr lang="en-US" sz="2400" dirty="0" smtClean="0"/>
              <a:t> </a:t>
            </a:r>
            <a:r>
              <a:rPr lang="en-US" sz="2400" dirty="0" smtClean="0"/>
              <a:t>file </a:t>
            </a:r>
            <a:r>
              <a:rPr lang="en-US" sz="2400" i="1" dirty="0" smtClean="0"/>
              <a:t>but</a:t>
            </a:r>
            <a:r>
              <a:rPr lang="en-US" sz="2400" dirty="0" smtClean="0"/>
              <a:t> want the virtual machine to be able to still change C:, then you can create a new disk called a "differencing disk" wherein you tell Windows that its "parent" is </a:t>
            </a:r>
            <a:r>
              <a:rPr lang="en-US" sz="2400" dirty="0" err="1" smtClean="0"/>
              <a:t>image.vhd</a:t>
            </a:r>
            <a:r>
              <a:rPr lang="en-US" sz="2400" dirty="0" smtClean="0"/>
              <a:t>.  Virtual machines that used to use </a:t>
            </a:r>
            <a:r>
              <a:rPr lang="en-US" sz="2400" dirty="0" err="1" smtClean="0"/>
              <a:t>image.vhd</a:t>
            </a:r>
            <a:r>
              <a:rPr lang="en-US" sz="2400" dirty="0" smtClean="0"/>
              <a:t> </a:t>
            </a:r>
            <a:r>
              <a:rPr lang="en-US" sz="2400" dirty="0" smtClean="0"/>
              <a:t>can now instead use </a:t>
            </a:r>
            <a:r>
              <a:rPr lang="en-US" sz="2400" dirty="0" err="1" smtClean="0"/>
              <a:t>snapshot.vhd</a:t>
            </a:r>
            <a:r>
              <a:rPr lang="en-US" sz="2400" dirty="0" smtClean="0"/>
              <a:t> </a:t>
            </a:r>
            <a:r>
              <a:rPr lang="en-US" sz="2400" dirty="0" smtClean="0"/>
              <a:t>and things look just as they did before… but all changes to </a:t>
            </a:r>
            <a:r>
              <a:rPr lang="en-US" sz="2400" dirty="0" smtClean="0"/>
              <a:t>"image" </a:t>
            </a:r>
            <a:r>
              <a:rPr lang="en-US" sz="2400" dirty="0" smtClean="0"/>
              <a:t>get written to </a:t>
            </a:r>
            <a:r>
              <a:rPr lang="en-US" sz="2400" dirty="0" smtClean="0"/>
              <a:t>"snapshot."</a:t>
            </a:r>
            <a:endParaRPr lang="en-US" sz="2400" dirty="0"/>
          </a:p>
        </p:txBody>
      </p:sp>
      <p:sp>
        <p:nvSpPr>
          <p:cNvPr id="8" name="Can 7"/>
          <p:cNvSpPr/>
          <p:nvPr/>
        </p:nvSpPr>
        <p:spPr bwMode="auto">
          <a:xfrm>
            <a:off x="5486400" y="1143000"/>
            <a:ext cx="1981200" cy="2209800"/>
          </a:xfrm>
          <a:prstGeom prst="can">
            <a:avLst/>
          </a:prstGeom>
          <a:solidFill>
            <a:schemeClr val="bg2"/>
          </a:solidFill>
          <a:ln w="25400" cap="flat" cmpd="sng" algn="ctr">
            <a:solidFill>
              <a:schemeClr val="bg2">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5">
                    <a:lumMod val="50000"/>
                  </a:schemeClr>
                </a:solidFill>
                <a:effectLst/>
                <a:latin typeface="Arial" charset="0"/>
              </a:rPr>
              <a:t>differencing disk </a:t>
            </a:r>
            <a:r>
              <a:rPr kumimoji="0" lang="en-US" sz="2000" b="1" i="0" u="none" strike="noStrike" cap="none" normalizeH="0" baseline="0" dirty="0" err="1" smtClean="0">
                <a:ln>
                  <a:noFill/>
                </a:ln>
                <a:solidFill>
                  <a:schemeClr val="accent5">
                    <a:lumMod val="50000"/>
                  </a:schemeClr>
                </a:solidFill>
                <a:effectLst/>
                <a:latin typeface="Arial" charset="0"/>
              </a:rPr>
              <a:t>snapshot.vhd</a:t>
            </a:r>
            <a:endParaRPr kumimoji="0" lang="en-US" sz="2000" b="1" i="0" u="none" strike="noStrike" cap="none" normalizeH="0" baseline="0" dirty="0" smtClean="0">
              <a:ln>
                <a:noFill/>
              </a:ln>
              <a:solidFill>
                <a:schemeClr val="accent5">
                  <a:lumMod val="50000"/>
                </a:schemeClr>
              </a:solidFill>
              <a:effectLst/>
              <a:latin typeface="Arial" charset="0"/>
            </a:endParaRPr>
          </a:p>
        </p:txBody>
      </p:sp>
      <p:sp>
        <p:nvSpPr>
          <p:cNvPr id="9" name="TextBox 8"/>
          <p:cNvSpPr txBox="1"/>
          <p:nvPr/>
        </p:nvSpPr>
        <p:spPr>
          <a:xfrm>
            <a:off x="7848600" y="2667000"/>
            <a:ext cx="1143000" cy="923330"/>
          </a:xfrm>
          <a:prstGeom prst="rect">
            <a:avLst/>
          </a:prstGeom>
          <a:noFill/>
          <a:ln>
            <a:solidFill>
              <a:schemeClr val="accent2">
                <a:lumMod val="50000"/>
              </a:schemeClr>
            </a:solidFill>
          </a:ln>
        </p:spPr>
        <p:txBody>
          <a:bodyPr wrap="square" rtlCol="0">
            <a:spAutoFit/>
          </a:bodyPr>
          <a:lstStyle/>
          <a:p>
            <a:r>
              <a:rPr lang="en-US" dirty="0" smtClean="0"/>
              <a:t>Changes all the time</a:t>
            </a:r>
            <a:endParaRPr lang="en-US" dirty="0"/>
          </a:p>
        </p:txBody>
      </p:sp>
      <p:sp>
        <p:nvSpPr>
          <p:cNvPr id="10" name="TextBox 9"/>
          <p:cNvSpPr txBox="1"/>
          <p:nvPr/>
        </p:nvSpPr>
        <p:spPr>
          <a:xfrm>
            <a:off x="3733800" y="609600"/>
            <a:ext cx="1143000" cy="923330"/>
          </a:xfrm>
          <a:prstGeom prst="rect">
            <a:avLst/>
          </a:prstGeom>
          <a:noFill/>
          <a:ln>
            <a:solidFill>
              <a:schemeClr val="accent2">
                <a:lumMod val="50000"/>
              </a:schemeClr>
            </a:solidFill>
          </a:ln>
        </p:spPr>
        <p:txBody>
          <a:bodyPr wrap="square" rtlCol="0">
            <a:spAutoFit/>
          </a:bodyPr>
          <a:lstStyle/>
          <a:p>
            <a:r>
              <a:rPr lang="en-US" dirty="0" smtClean="0"/>
              <a:t>Doesn’t change any more</a:t>
            </a:r>
            <a:endParaRPr lang="en-US" dirty="0"/>
          </a:p>
        </p:txBody>
      </p:sp>
      <p:cxnSp>
        <p:nvCxnSpPr>
          <p:cNvPr id="12" name="Straight Arrow Connector 11"/>
          <p:cNvCxnSpPr/>
          <p:nvPr/>
        </p:nvCxnSpPr>
        <p:spPr bwMode="auto">
          <a:xfrm rot="10800000" flipV="1">
            <a:off x="3124200" y="1524000"/>
            <a:ext cx="609600" cy="533400"/>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4" name="Straight Arrow Connector 13"/>
          <p:cNvCxnSpPr/>
          <p:nvPr/>
        </p:nvCxnSpPr>
        <p:spPr bwMode="auto">
          <a:xfrm flipH="1" flipV="1">
            <a:off x="7391400" y="3276600"/>
            <a:ext cx="457200" cy="76200"/>
          </a:xfrm>
          <a:prstGeom prst="straightConnector1">
            <a:avLst/>
          </a:prstGeom>
          <a:solidFill>
            <a:schemeClr val="accent1"/>
          </a:solidFill>
          <a:ln w="38100" cap="flat" cmpd="sng" algn="ctr">
            <a:solidFill>
              <a:schemeClr val="tx1"/>
            </a:solidFill>
            <a:prstDash val="solid"/>
            <a:round/>
            <a:headEnd type="none" w="sm" len="sm"/>
            <a:tailEnd type="arrow"/>
          </a:ln>
          <a:effectLst/>
        </p:spPr>
      </p:cxnSp>
      <p:sp>
        <p:nvSpPr>
          <p:cNvPr id="11" name="Slide Number Placeholder 10"/>
          <p:cNvSpPr>
            <a:spLocks noGrp="1"/>
          </p:cNvSpPr>
          <p:nvPr>
            <p:ph type="sldNum" sz="quarter" idx="12"/>
          </p:nvPr>
        </p:nvSpPr>
        <p:spPr/>
        <p:txBody>
          <a:bodyPr/>
          <a:lstStyle/>
          <a:p>
            <a:fld id="{F996CC92-1803-4EA0-BEEB-E34F46289EAC}" type="slidenum">
              <a:rPr lang="en-US" smtClean="0"/>
              <a:pPr/>
              <a:t>19</a:t>
            </a:fld>
            <a:endParaRPr lang="en-US"/>
          </a:p>
        </p:txBody>
      </p:sp>
      <p:sp>
        <p:nvSpPr>
          <p:cNvPr id="13" name="TextBox 12"/>
          <p:cNvSpPr txBox="1"/>
          <p:nvPr/>
        </p:nvSpPr>
        <p:spPr>
          <a:xfrm>
            <a:off x="6443932" y="152400"/>
            <a:ext cx="2552700" cy="646331"/>
          </a:xfrm>
          <a:prstGeom prst="rect">
            <a:avLst/>
          </a:prstGeom>
          <a:noFill/>
          <a:ln w="38100">
            <a:solidFill>
              <a:schemeClr val="tx2"/>
            </a:solidFill>
          </a:ln>
        </p:spPr>
        <p:txBody>
          <a:bodyPr wrap="square" rtlCol="0">
            <a:spAutoFit/>
          </a:bodyPr>
          <a:lstStyle/>
          <a:p>
            <a:r>
              <a:rPr lang="en-US" dirty="0" smtClean="0"/>
              <a:t>Virtual machine uses </a:t>
            </a:r>
            <a:r>
              <a:rPr lang="en-US" i="1" dirty="0" smtClean="0"/>
              <a:t>this</a:t>
            </a:r>
            <a:r>
              <a:rPr lang="en-US" dirty="0" smtClean="0"/>
              <a:t> as C</a:t>
            </a:r>
            <a:r>
              <a:rPr lang="en-US" dirty="0" smtClean="0"/>
              <a:t>: now</a:t>
            </a:r>
            <a:endParaRPr lang="en-US" dirty="0"/>
          </a:p>
        </p:txBody>
      </p:sp>
      <p:cxnSp>
        <p:nvCxnSpPr>
          <p:cNvPr id="15" name="Straight Arrow Connector 14"/>
          <p:cNvCxnSpPr/>
          <p:nvPr/>
        </p:nvCxnSpPr>
        <p:spPr bwMode="auto">
          <a:xfrm flipH="1">
            <a:off x="7332093" y="870213"/>
            <a:ext cx="388189" cy="402104"/>
          </a:xfrm>
          <a:prstGeom prst="straightConnector1">
            <a:avLst/>
          </a:prstGeom>
          <a:solidFill>
            <a:schemeClr val="accent1"/>
          </a:solidFill>
          <a:ln w="381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011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This All About?</a:t>
            </a:r>
            <a:br>
              <a:rPr lang="en-US" dirty="0" smtClean="0"/>
            </a:br>
            <a:r>
              <a:rPr lang="en-US" sz="2800" dirty="0" smtClean="0">
                <a:solidFill>
                  <a:schemeClr val="accent6"/>
                </a:solidFill>
              </a:rPr>
              <a:t>one way to understand Steadier State</a:t>
            </a:r>
            <a:endParaRPr lang="en-US" sz="2800" dirty="0">
              <a:solidFill>
                <a:schemeClr val="accent6"/>
              </a:solidFill>
            </a:endParaRPr>
          </a:p>
        </p:txBody>
      </p:sp>
      <p:sp>
        <p:nvSpPr>
          <p:cNvPr id="3" name="Content Placeholder 2"/>
          <p:cNvSpPr>
            <a:spLocks noGrp="1"/>
          </p:cNvSpPr>
          <p:nvPr>
            <p:ph idx="1"/>
          </p:nvPr>
        </p:nvSpPr>
        <p:spPr/>
        <p:txBody>
          <a:bodyPr/>
          <a:lstStyle/>
          <a:p>
            <a:r>
              <a:rPr lang="en-US" dirty="0" smtClean="0"/>
              <a:t>If you liked Microsoft's </a:t>
            </a:r>
            <a:r>
              <a:rPr lang="en-US" dirty="0" err="1" smtClean="0"/>
              <a:t>SteadyState</a:t>
            </a:r>
            <a:r>
              <a:rPr lang="en-US" dirty="0" smtClean="0"/>
              <a:t> and wish they hadn't gotten rid of it, Steadier State may answer that wish</a:t>
            </a:r>
          </a:p>
          <a:p>
            <a:r>
              <a:rPr lang="en-US" dirty="0" smtClean="0"/>
              <a:t>If you've never heard of </a:t>
            </a:r>
            <a:r>
              <a:rPr lang="en-US" dirty="0" err="1" smtClean="0"/>
              <a:t>SteadyState</a:t>
            </a:r>
            <a:r>
              <a:rPr lang="en-US" dirty="0" smtClean="0"/>
              <a:t> but think it'd be cool to have the power of a </a:t>
            </a:r>
            <a:r>
              <a:rPr lang="en-US" i="1" dirty="0" smtClean="0"/>
              <a:t>virtual</a:t>
            </a:r>
            <a:r>
              <a:rPr lang="en-US" dirty="0" smtClean="0"/>
              <a:t> machine's snapshots implemented on a physical machine running Windows 7 or R2, you may like Steadier State</a:t>
            </a:r>
          </a:p>
          <a:p>
            <a:r>
              <a:rPr lang="en-US" dirty="0" smtClean="0"/>
              <a:t>In more detail…</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2</a:t>
            </a:fld>
            <a:endParaRPr lang="en-US"/>
          </a:p>
        </p:txBody>
      </p:sp>
    </p:spTree>
    <p:extLst>
      <p:ext uri="{BB962C8B-B14F-4D97-AF65-F5344CB8AC3E}">
        <p14:creationId xmlns:p14="http://schemas.microsoft.com/office/powerpoint/2010/main" val="317242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Undoing Changes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value of </a:t>
            </a:r>
            <a:r>
              <a:rPr lang="en-US" dirty="0" err="1" smtClean="0"/>
              <a:t>snapshot.vhd</a:t>
            </a:r>
            <a:r>
              <a:rPr lang="en-US" dirty="0" smtClean="0"/>
              <a:t> </a:t>
            </a:r>
            <a:r>
              <a:rPr lang="en-US" dirty="0" smtClean="0"/>
              <a:t>in this example is that it allows you at any time to roll back all changes made to "C:" since you created the differencing disk…</a:t>
            </a:r>
          </a:p>
          <a:p>
            <a:r>
              <a:rPr lang="en-US" dirty="0" smtClean="0"/>
              <a:t>… all you need do is to delete </a:t>
            </a:r>
            <a:r>
              <a:rPr lang="en-US" dirty="0" err="1" smtClean="0"/>
              <a:t>snapshot.vhd</a:t>
            </a:r>
            <a:r>
              <a:rPr lang="en-US" dirty="0" smtClean="0"/>
              <a:t> </a:t>
            </a:r>
            <a:r>
              <a:rPr lang="en-US" dirty="0" smtClean="0"/>
              <a:t>and create a new </a:t>
            </a:r>
            <a:r>
              <a:rPr lang="en-US" dirty="0" smtClean="0"/>
              <a:t>empty differencing disk </a:t>
            </a:r>
            <a:r>
              <a:rPr lang="en-US" i="1" dirty="0" smtClean="0"/>
              <a:t>also</a:t>
            </a:r>
            <a:r>
              <a:rPr lang="en-US" dirty="0" smtClean="0"/>
              <a:t> </a:t>
            </a:r>
            <a:r>
              <a:rPr lang="en-US" dirty="0" smtClean="0"/>
              <a:t>named </a:t>
            </a:r>
            <a:r>
              <a:rPr lang="en-US" dirty="0" err="1" smtClean="0"/>
              <a:t>snapshot.vhd</a:t>
            </a:r>
            <a:endParaRPr lang="en-US" dirty="0" smtClean="0"/>
          </a:p>
          <a:p>
            <a:r>
              <a:rPr lang="en-US" dirty="0" smtClean="0"/>
              <a:t>The VM now sees C: as it was </a:t>
            </a:r>
            <a:r>
              <a:rPr lang="en-US" dirty="0" smtClean="0"/>
              <a:t>earlier (as it's just looking for something called </a:t>
            </a:r>
            <a:r>
              <a:rPr lang="en-US" dirty="0" err="1" smtClean="0"/>
              <a:t>snapshot.vhd</a:t>
            </a:r>
            <a:r>
              <a:rPr lang="en-US" dirty="0" smtClean="0"/>
              <a:t>)</a:t>
            </a:r>
            <a:endParaRPr lang="en-US" dirty="0" smtClean="0"/>
          </a:p>
          <a:p>
            <a:r>
              <a:rPr lang="en-US" dirty="0" smtClean="0"/>
              <a:t>(It is alternatively possible to merge </a:t>
            </a:r>
            <a:r>
              <a:rPr lang="en-US" dirty="0" err="1" smtClean="0"/>
              <a:t>snapshot.vhd's</a:t>
            </a:r>
            <a:r>
              <a:rPr lang="en-US" dirty="0" smtClean="0"/>
              <a:t> </a:t>
            </a:r>
            <a:r>
              <a:rPr lang="en-US" dirty="0" smtClean="0"/>
              <a:t>contents into </a:t>
            </a:r>
            <a:r>
              <a:rPr lang="en-US" dirty="0" err="1" smtClean="0"/>
              <a:t>image.vhd</a:t>
            </a:r>
            <a:r>
              <a:rPr lang="en-US" dirty="0" smtClean="0"/>
              <a:t>, ensuring that </a:t>
            </a:r>
            <a:r>
              <a:rPr lang="en-US" dirty="0" smtClean="0"/>
              <a:t>post-snapshot </a:t>
            </a:r>
            <a:r>
              <a:rPr lang="en-US" dirty="0" smtClean="0"/>
              <a:t>changes are preserved)</a:t>
            </a:r>
          </a:p>
        </p:txBody>
      </p:sp>
      <p:sp>
        <p:nvSpPr>
          <p:cNvPr id="4" name="Slide Number Placeholder 3"/>
          <p:cNvSpPr>
            <a:spLocks noGrp="1"/>
          </p:cNvSpPr>
          <p:nvPr>
            <p:ph type="sldNum" sz="quarter" idx="12"/>
          </p:nvPr>
        </p:nvSpPr>
        <p:spPr/>
        <p:txBody>
          <a:bodyPr/>
          <a:lstStyle/>
          <a:p>
            <a:fld id="{C3345A42-5EB4-489F-B9E6-1BFEB83A22F9}" type="slidenum">
              <a:rPr lang="en-US" smtClean="0"/>
              <a:t>20</a:t>
            </a:fld>
            <a:endParaRPr lang="en-US"/>
          </a:p>
        </p:txBody>
      </p:sp>
    </p:spTree>
    <p:extLst>
      <p:ext uri="{BB962C8B-B14F-4D97-AF65-F5344CB8AC3E}">
        <p14:creationId xmlns:p14="http://schemas.microsoft.com/office/powerpoint/2010/main" val="4157079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Boot from VHD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Windows 7/R2 introduced the notion that you could create a bootable hard disk in a VHD and boot a </a:t>
            </a:r>
            <a:r>
              <a:rPr lang="en-US" i="1" dirty="0" smtClean="0"/>
              <a:t>physical</a:t>
            </a:r>
            <a:r>
              <a:rPr lang="en-US" dirty="0" smtClean="0"/>
              <a:t> system from that VHD</a:t>
            </a:r>
          </a:p>
          <a:p>
            <a:r>
              <a:rPr lang="en-US" dirty="0" smtClean="0"/>
              <a:t>Thus, your PC could boot off one big "</a:t>
            </a:r>
            <a:r>
              <a:rPr lang="en-US" dirty="0" err="1" smtClean="0"/>
              <a:t>image.vhd</a:t>
            </a:r>
            <a:r>
              <a:rPr lang="en-US" dirty="0" smtClean="0"/>
              <a:t>" file containing its C:, meaning that your "deployment tool" would be XCOPY</a:t>
            </a:r>
          </a:p>
          <a:p>
            <a:r>
              <a:rPr lang="en-US" dirty="0" smtClean="0"/>
              <a:t>Microsoft blocks Windows 7 Professional and below from supporting boot-from-VHD, so this is only possible with Enterprise, Ultimate, and every version of Server 2008 R2</a:t>
            </a:r>
          </a:p>
          <a:p>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21</a:t>
            </a:fld>
            <a:endParaRPr lang="en-US"/>
          </a:p>
        </p:txBody>
      </p:sp>
    </p:spTree>
    <p:extLst>
      <p:ext uri="{BB962C8B-B14F-4D97-AF65-F5344CB8AC3E}">
        <p14:creationId xmlns:p14="http://schemas.microsoft.com/office/powerpoint/2010/main" val="418544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Boot-From-VHD Looks Like</a:t>
            </a:r>
            <a:endParaRPr lang="en-US" dirty="0"/>
          </a:p>
        </p:txBody>
      </p:sp>
      <p:pic>
        <p:nvPicPr>
          <p:cNvPr id="1026" name="Picture 2" descr="C:\research folders (includes completed projects)\WinPE booting\BuildPE\sdrstate\Documentation\steadier state explor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538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 y="3124200"/>
            <a:ext cx="8915400" cy="2308324"/>
          </a:xfrm>
          <a:prstGeom prst="rect">
            <a:avLst/>
          </a:prstGeom>
          <a:solidFill>
            <a:schemeClr val="accent1">
              <a:lumMod val="50000"/>
            </a:schemeClr>
          </a:solidFill>
        </p:spPr>
        <p:txBody>
          <a:bodyPr wrap="square" rtlCol="0">
            <a:spAutoFit/>
          </a:bodyPr>
          <a:lstStyle/>
          <a:p>
            <a:r>
              <a:rPr lang="en-US" sz="2400" dirty="0" smtClean="0">
                <a:solidFill>
                  <a:schemeClr val="bg1"/>
                </a:solidFill>
              </a:rPr>
              <a:t>On this system, I've got just one actual volume, the "Physical Drive" volume on the right.  The drive showing as C: isn't a real drive, it's the volume inside </a:t>
            </a:r>
            <a:r>
              <a:rPr lang="en-US" sz="2400" dirty="0" err="1" smtClean="0">
                <a:solidFill>
                  <a:schemeClr val="bg1"/>
                </a:solidFill>
              </a:rPr>
              <a:t>image.vhd</a:t>
            </a:r>
            <a:r>
              <a:rPr lang="en-US" sz="2400" dirty="0" smtClean="0">
                <a:solidFill>
                  <a:schemeClr val="bg1"/>
                </a:solidFill>
              </a:rPr>
              <a:t> / </a:t>
            </a:r>
            <a:r>
              <a:rPr lang="en-US" sz="2400" dirty="0" err="1" smtClean="0">
                <a:solidFill>
                  <a:schemeClr val="bg1"/>
                </a:solidFill>
              </a:rPr>
              <a:t>snapshot.vhd</a:t>
            </a:r>
            <a:r>
              <a:rPr lang="en-US" sz="2400" dirty="0" smtClean="0">
                <a:solidFill>
                  <a:schemeClr val="bg1"/>
                </a:solidFill>
              </a:rPr>
              <a:t>.  D: (which may be a different drive letter depending on whether your target PC has an optical drive etc.) is the drive that is the </a:t>
            </a:r>
            <a:r>
              <a:rPr lang="en-US" sz="2400" i="1" dirty="0" smtClean="0">
                <a:solidFill>
                  <a:schemeClr val="bg1"/>
                </a:solidFill>
              </a:rPr>
              <a:t>real</a:t>
            </a:r>
            <a:r>
              <a:rPr lang="en-US" sz="2400" dirty="0" smtClean="0">
                <a:solidFill>
                  <a:schemeClr val="bg1"/>
                </a:solidFill>
              </a:rPr>
              <a:t> C:, so to speak.  In fact, if you look inside D:…</a:t>
            </a:r>
            <a:endParaRPr lang="en-US" sz="2400" dirty="0">
              <a:solidFill>
                <a:schemeClr val="bg1"/>
              </a:solidFill>
            </a:endParaRPr>
          </a:p>
        </p:txBody>
      </p:sp>
      <p:sp>
        <p:nvSpPr>
          <p:cNvPr id="6" name="Slide Number Placeholder 5"/>
          <p:cNvSpPr>
            <a:spLocks noGrp="1"/>
          </p:cNvSpPr>
          <p:nvPr>
            <p:ph type="sldNum" sz="quarter" idx="12"/>
          </p:nvPr>
        </p:nvSpPr>
        <p:spPr/>
        <p:txBody>
          <a:bodyPr/>
          <a:lstStyle/>
          <a:p>
            <a:fld id="{C3345A42-5EB4-489F-B9E6-1BFEB83A22F9}" type="slidenum">
              <a:rPr lang="en-US" smtClean="0"/>
              <a:t>22</a:t>
            </a:fld>
            <a:endParaRPr lang="en-US"/>
          </a:p>
        </p:txBody>
      </p:sp>
    </p:spTree>
    <p:extLst>
      <p:ext uri="{BB962C8B-B14F-4D97-AF65-F5344CB8AC3E}">
        <p14:creationId xmlns:p14="http://schemas.microsoft.com/office/powerpoint/2010/main" val="151064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Boot-From-VHD Looks Like</a:t>
            </a:r>
            <a:endParaRPr lang="en-US" dirty="0"/>
          </a:p>
        </p:txBody>
      </p:sp>
      <p:pic>
        <p:nvPicPr>
          <p:cNvPr id="2050" name="Picture 2" descr="C:\research folders (includes completed projects)\WinPE booting\BuildPE\sdrstate\Documentation\steadier state explorer showing drive 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971800"/>
            <a:ext cx="7620000" cy="3046988"/>
          </a:xfrm>
          <a:prstGeom prst="rect">
            <a:avLst/>
          </a:prstGeom>
          <a:solidFill>
            <a:schemeClr val="accent1">
              <a:lumMod val="50000"/>
            </a:schemeClr>
          </a:solidFill>
        </p:spPr>
        <p:txBody>
          <a:bodyPr wrap="square" rtlCol="0">
            <a:spAutoFit/>
          </a:bodyPr>
          <a:lstStyle/>
          <a:p>
            <a:r>
              <a:rPr lang="en-US" sz="2400" dirty="0" smtClean="0">
                <a:solidFill>
                  <a:schemeClr val="bg1"/>
                </a:solidFill>
              </a:rPr>
              <a:t>This – the "real" drive C: -- contains just two files, </a:t>
            </a:r>
            <a:r>
              <a:rPr lang="en-US" sz="2400" dirty="0" err="1" smtClean="0">
                <a:solidFill>
                  <a:schemeClr val="bg1"/>
                </a:solidFill>
              </a:rPr>
              <a:t>image.vhd</a:t>
            </a:r>
            <a:r>
              <a:rPr lang="en-US" sz="2400" dirty="0" smtClean="0">
                <a:solidFill>
                  <a:schemeClr val="bg1"/>
                </a:solidFill>
              </a:rPr>
              <a:t> and </a:t>
            </a:r>
            <a:r>
              <a:rPr lang="en-US" sz="2400" dirty="0" err="1" smtClean="0">
                <a:solidFill>
                  <a:schemeClr val="bg1"/>
                </a:solidFill>
              </a:rPr>
              <a:t>snapshot.vhd</a:t>
            </a:r>
            <a:r>
              <a:rPr lang="en-US" sz="2400" dirty="0" smtClean="0">
                <a:solidFill>
                  <a:schemeClr val="bg1"/>
                </a:solidFill>
              </a:rPr>
              <a:t>.  Again, all changes to </a:t>
            </a:r>
            <a:r>
              <a:rPr lang="en-US" sz="2400" dirty="0" err="1" smtClean="0">
                <a:solidFill>
                  <a:schemeClr val="bg1"/>
                </a:solidFill>
              </a:rPr>
              <a:t>image.vhd</a:t>
            </a:r>
            <a:r>
              <a:rPr lang="en-US" sz="2400" dirty="0" smtClean="0">
                <a:solidFill>
                  <a:schemeClr val="bg1"/>
                </a:solidFill>
              </a:rPr>
              <a:t> will get written to </a:t>
            </a:r>
            <a:r>
              <a:rPr lang="en-US" sz="2400" dirty="0" err="1" smtClean="0">
                <a:solidFill>
                  <a:schemeClr val="bg1"/>
                </a:solidFill>
              </a:rPr>
              <a:t>snapshot.vhd</a:t>
            </a:r>
            <a:r>
              <a:rPr lang="en-US" sz="2400" dirty="0" smtClean="0">
                <a:solidFill>
                  <a:schemeClr val="bg1"/>
                </a:solidFill>
              </a:rPr>
              <a:t>, not </a:t>
            </a:r>
            <a:r>
              <a:rPr lang="en-US" sz="2400" dirty="0" err="1" smtClean="0">
                <a:solidFill>
                  <a:schemeClr val="bg1"/>
                </a:solidFill>
              </a:rPr>
              <a:t>image.vhd</a:t>
            </a:r>
            <a:r>
              <a:rPr lang="en-US" sz="2400" dirty="0" smtClean="0">
                <a:solidFill>
                  <a:schemeClr val="bg1"/>
                </a:solidFill>
              </a:rPr>
              <a:t>, </a:t>
            </a:r>
            <a:r>
              <a:rPr lang="en-US" sz="2400" i="1" dirty="0" smtClean="0">
                <a:solidFill>
                  <a:schemeClr val="bg1"/>
                </a:solidFill>
              </a:rPr>
              <a:t>and</a:t>
            </a:r>
            <a:r>
              <a:rPr lang="en-US" sz="2400" dirty="0" smtClean="0">
                <a:solidFill>
                  <a:schemeClr val="bg1"/>
                </a:solidFill>
              </a:rPr>
              <a:t> </a:t>
            </a:r>
            <a:r>
              <a:rPr lang="en-US" sz="2400" dirty="0" err="1" smtClean="0">
                <a:solidFill>
                  <a:schemeClr val="bg1"/>
                </a:solidFill>
              </a:rPr>
              <a:t>snapshot.vhd</a:t>
            </a:r>
            <a:r>
              <a:rPr lang="en-US" sz="2400" dirty="0" smtClean="0">
                <a:solidFill>
                  <a:schemeClr val="bg1"/>
                </a:solidFill>
              </a:rPr>
              <a:t> shows up as C: as we saw in the previous screen shot.  Again, we're running Windows here on a physical system, not a virtual one, although we've packaged our C: drive in the format of a virtual drive.</a:t>
            </a:r>
            <a:endParaRPr lang="en-US" sz="2400" dirty="0">
              <a:solidFill>
                <a:schemeClr val="bg1"/>
              </a:solidFill>
            </a:endParaRPr>
          </a:p>
        </p:txBody>
      </p:sp>
      <p:sp>
        <p:nvSpPr>
          <p:cNvPr id="3" name="Slide Number Placeholder 2"/>
          <p:cNvSpPr>
            <a:spLocks noGrp="1"/>
          </p:cNvSpPr>
          <p:nvPr>
            <p:ph type="sldNum" sz="quarter" idx="12"/>
          </p:nvPr>
        </p:nvSpPr>
        <p:spPr/>
        <p:txBody>
          <a:bodyPr/>
          <a:lstStyle/>
          <a:p>
            <a:fld id="{C3345A42-5EB4-489F-B9E6-1BFEB83A22F9}" type="slidenum">
              <a:rPr lang="en-US" smtClean="0"/>
              <a:t>23</a:t>
            </a:fld>
            <a:endParaRPr lang="en-US"/>
          </a:p>
        </p:txBody>
      </p:sp>
    </p:spTree>
    <p:extLst>
      <p:ext uri="{BB962C8B-B14F-4D97-AF65-F5344CB8AC3E}">
        <p14:creationId xmlns:p14="http://schemas.microsoft.com/office/powerpoint/2010/main" val="1669062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Boot Manager</a:t>
            </a:r>
            <a:endParaRPr lang="en-US" dirty="0"/>
          </a:p>
        </p:txBody>
      </p:sp>
      <p:sp>
        <p:nvSpPr>
          <p:cNvPr id="3" name="Content Placeholder 2"/>
          <p:cNvSpPr>
            <a:spLocks noGrp="1"/>
          </p:cNvSpPr>
          <p:nvPr>
            <p:ph idx="1"/>
          </p:nvPr>
        </p:nvSpPr>
        <p:spPr/>
        <p:txBody>
          <a:bodyPr>
            <a:normAutofit lnSpcReduction="10000"/>
          </a:bodyPr>
          <a:lstStyle/>
          <a:p>
            <a:r>
              <a:rPr lang="en-US" dirty="0" smtClean="0"/>
              <a:t>As with Windows NT since 3.1, we often need to be able to boot more than one operating system on a single PC</a:t>
            </a:r>
          </a:p>
          <a:p>
            <a:r>
              <a:rPr lang="en-US" dirty="0" smtClean="0"/>
              <a:t>NT 3.1 through Server 2003 R2 booted from something called NTLDR and used boot.ini text file</a:t>
            </a:r>
          </a:p>
          <a:p>
            <a:r>
              <a:rPr lang="en-US" dirty="0" smtClean="0"/>
              <a:t>Vista and later boot instead from the BOOTMGR executable and are driven by a file named \boot\</a:t>
            </a:r>
            <a:r>
              <a:rPr lang="en-US" dirty="0" err="1" smtClean="0"/>
              <a:t>bcd</a:t>
            </a:r>
            <a:r>
              <a:rPr lang="en-US" dirty="0" smtClean="0"/>
              <a:t>, which is </a:t>
            </a:r>
            <a:r>
              <a:rPr lang="en-US" i="1" dirty="0" smtClean="0"/>
              <a:t>not</a:t>
            </a:r>
            <a:r>
              <a:rPr lang="en-US" dirty="0" smtClean="0"/>
              <a:t> a text </a:t>
            </a:r>
            <a:r>
              <a:rPr lang="en-US" dirty="0" smtClean="0"/>
              <a:t>file</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24</a:t>
            </a:fld>
            <a:endParaRPr lang="en-US"/>
          </a:p>
        </p:txBody>
      </p:sp>
    </p:spTree>
    <p:extLst>
      <p:ext uri="{BB962C8B-B14F-4D97-AF65-F5344CB8AC3E}">
        <p14:creationId xmlns:p14="http://schemas.microsoft.com/office/powerpoint/2010/main" val="863623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Boot Manager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Systems </a:t>
            </a:r>
            <a:r>
              <a:rPr lang="en-US" dirty="0" smtClean="0"/>
              <a:t>booting from BOOTMGR show a text menu offering options ("OS entries"), a default option and waits a given number of seconds before automatically choosing the default</a:t>
            </a:r>
          </a:p>
          <a:p>
            <a:r>
              <a:rPr lang="en-US" dirty="0" smtClean="0"/>
              <a:t>(If there's only one OS entry, then you don't see the Boot Manager window, of course… there are no choices)</a:t>
            </a:r>
          </a:p>
          <a:p>
            <a:r>
              <a:rPr lang="en-US" dirty="0" smtClean="0"/>
              <a:t>Administrative tool is "bcdedit.exe"</a:t>
            </a:r>
          </a:p>
          <a:p>
            <a:r>
              <a:rPr lang="en-US" dirty="0" smtClean="0"/>
              <a:t>To do boot-from-VHD, you install a .</a:t>
            </a:r>
            <a:r>
              <a:rPr lang="en-US" dirty="0" err="1" smtClean="0"/>
              <a:t>vhd</a:t>
            </a:r>
            <a:r>
              <a:rPr lang="en-US" dirty="0" smtClean="0"/>
              <a:t> file on your system and create an OS entry that tells bootmgr to boot from that .</a:t>
            </a:r>
            <a:r>
              <a:rPr lang="en-US" dirty="0" err="1" smtClean="0"/>
              <a:t>vhd</a:t>
            </a:r>
            <a:r>
              <a:rPr lang="en-US" dirty="0" smtClean="0"/>
              <a:t> file</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25</a:t>
            </a:fld>
            <a:endParaRPr lang="en-US"/>
          </a:p>
        </p:txBody>
      </p:sp>
    </p:spTree>
    <p:extLst>
      <p:ext uri="{BB962C8B-B14F-4D97-AF65-F5344CB8AC3E}">
        <p14:creationId xmlns:p14="http://schemas.microsoft.com/office/powerpoint/2010/main" val="2013426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smtClean="0"/>
              <a:t>Steadier </a:t>
            </a:r>
            <a:r>
              <a:rPr lang="en-US" dirty="0" smtClean="0"/>
              <a:t>State Setup </a:t>
            </a:r>
            <a:r>
              <a:rPr lang="en-US" dirty="0" smtClean="0"/>
              <a:t>in </a:t>
            </a:r>
            <a:r>
              <a:rPr lang="en-US" dirty="0" smtClean="0"/>
              <a:t>Words and Pictures</a:t>
            </a:r>
            <a:endParaRPr lang="en-US" dirty="0"/>
          </a:p>
        </p:txBody>
      </p:sp>
      <p:sp>
        <p:nvSpPr>
          <p:cNvPr id="6" name="Subtitle 5"/>
          <p:cNvSpPr>
            <a:spLocks noGrp="1"/>
          </p:cNvSpPr>
          <p:nvPr>
            <p:ph type="subTitle" sz="quarter" idx="1"/>
          </p:nvPr>
        </p:nvSpPr>
        <p:spPr/>
        <p:txBody>
          <a:bodyPr/>
          <a:lstStyle/>
          <a:p>
            <a:r>
              <a:rPr lang="en-US" dirty="0" smtClean="0"/>
              <a:t>Installing, Converting, and Deploying with Steadier State</a:t>
            </a:r>
            <a:endParaRPr lang="en-US" dirty="0"/>
          </a:p>
        </p:txBody>
      </p:sp>
      <p:sp>
        <p:nvSpPr>
          <p:cNvPr id="4" name="Slide Number Placeholder 3"/>
          <p:cNvSpPr>
            <a:spLocks noGrp="1"/>
          </p:cNvSpPr>
          <p:nvPr>
            <p:ph type="sldNum" sz="quarter" idx="4"/>
          </p:nvPr>
        </p:nvSpPr>
        <p:spPr/>
        <p:txBody>
          <a:bodyPr/>
          <a:lstStyle/>
          <a:p>
            <a:fld id="{C3345A42-5EB4-489F-B9E6-1BFEB83A22F9}" type="slidenum">
              <a:rPr lang="en-US" smtClean="0"/>
              <a:t>26</a:t>
            </a:fld>
            <a:endParaRPr lang="en-US"/>
          </a:p>
        </p:txBody>
      </p:sp>
    </p:spTree>
    <p:extLst>
      <p:ext uri="{BB962C8B-B14F-4D97-AF65-F5344CB8AC3E}">
        <p14:creationId xmlns:p14="http://schemas.microsoft.com/office/powerpoint/2010/main" val="4134227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Making Steadier State Work</a:t>
            </a:r>
            <a:br>
              <a:rPr lang="en-US" dirty="0" smtClean="0"/>
            </a:br>
            <a:r>
              <a:rPr lang="en-US" sz="3100" dirty="0" smtClean="0">
                <a:solidFill>
                  <a:schemeClr val="accent6"/>
                </a:solidFill>
              </a:rPr>
              <a:t>just three steps to steadiness</a:t>
            </a:r>
            <a:endParaRPr lang="en-US" dirty="0">
              <a:solidFill>
                <a:schemeClr val="accent6"/>
              </a:solidFill>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solidFill>
                  <a:schemeClr val="tx2"/>
                </a:solidFill>
              </a:rPr>
              <a:t>Install</a:t>
            </a:r>
            <a:r>
              <a:rPr lang="en-US" dirty="0" smtClean="0"/>
              <a:t> Steadier State to create a Steadier State bootable USB stick/CD</a:t>
            </a:r>
          </a:p>
          <a:p>
            <a:pPr marL="514350" indent="-514350">
              <a:buFont typeface="+mj-lt"/>
              <a:buAutoNum type="arabicPeriod"/>
            </a:pPr>
            <a:r>
              <a:rPr lang="en-US" dirty="0" smtClean="0">
                <a:solidFill>
                  <a:schemeClr val="tx2"/>
                </a:solidFill>
              </a:rPr>
              <a:t>Convert</a:t>
            </a:r>
            <a:r>
              <a:rPr lang="en-US" dirty="0"/>
              <a:t> </a:t>
            </a:r>
            <a:r>
              <a:rPr lang="en-US" dirty="0" smtClean="0"/>
              <a:t>a PC to rollback ability: boot it with the SS USB/CD, then convert the machine to Steadier State format ".</a:t>
            </a:r>
            <a:r>
              <a:rPr lang="en-US" dirty="0" err="1" smtClean="0"/>
              <a:t>vhd</a:t>
            </a:r>
            <a:r>
              <a:rPr lang="en-US" dirty="0" smtClean="0"/>
              <a:t>"-type file</a:t>
            </a:r>
          </a:p>
          <a:p>
            <a:pPr marL="514350" indent="-514350">
              <a:buFont typeface="+mj-lt"/>
              <a:buAutoNum type="arabicPeriod"/>
            </a:pPr>
            <a:r>
              <a:rPr lang="en-US" dirty="0" smtClean="0">
                <a:solidFill>
                  <a:schemeClr val="tx2"/>
                </a:solidFill>
              </a:rPr>
              <a:t>Deploy</a:t>
            </a:r>
            <a:r>
              <a:rPr lang="en-US" dirty="0" smtClean="0"/>
              <a:t> the VHD to any PC by booting Steadier State USB stick, which prepares the PC for the VHD and SS -- then copy the VHD file over, reboot and you're ready to go – "Roll Back Windows" is always on the boot menu</a:t>
            </a:r>
          </a:p>
          <a:p>
            <a:r>
              <a:rPr lang="en-US" dirty="0" smtClean="0"/>
              <a:t>That's high-level, here's a bit more detail</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27</a:t>
            </a:fld>
            <a:endParaRPr lang="en-US" dirty="0"/>
          </a:p>
        </p:txBody>
      </p:sp>
    </p:spTree>
    <p:extLst>
      <p:ext uri="{BB962C8B-B14F-4D97-AF65-F5344CB8AC3E}">
        <p14:creationId xmlns:p14="http://schemas.microsoft.com/office/powerpoint/2010/main" val="4052585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Meet the Players</a:t>
            </a:r>
            <a:br>
              <a:rPr lang="en-US" dirty="0" smtClean="0"/>
            </a:br>
            <a:r>
              <a:rPr lang="en-US" sz="2800" dirty="0" smtClean="0">
                <a:solidFill>
                  <a:schemeClr val="accent6"/>
                </a:solidFill>
              </a:rPr>
              <a:t>what you'll need…</a:t>
            </a:r>
            <a:endParaRPr lang="en-US" dirty="0">
              <a:solidFill>
                <a:schemeClr val="accent6"/>
              </a:solidFill>
            </a:endParaRPr>
          </a:p>
        </p:txBody>
      </p:sp>
      <p:sp>
        <p:nvSpPr>
          <p:cNvPr id="4" name="Slide Number Placeholder 3"/>
          <p:cNvSpPr>
            <a:spLocks noGrp="1"/>
          </p:cNvSpPr>
          <p:nvPr>
            <p:ph type="sldNum" sz="quarter" idx="12"/>
          </p:nvPr>
        </p:nvSpPr>
        <p:spPr/>
        <p:txBody>
          <a:bodyPr/>
          <a:lstStyle/>
          <a:p>
            <a:fld id="{C3345A42-5EB4-489F-B9E6-1BFEB83A22F9}" type="slidenum">
              <a:rPr lang="en-US" smtClean="0"/>
              <a:t>28</a:t>
            </a:fld>
            <a:endParaRPr lang="en-US"/>
          </a:p>
        </p:txBody>
      </p:sp>
      <p:grpSp>
        <p:nvGrpSpPr>
          <p:cNvPr id="17" name="Group 16"/>
          <p:cNvGrpSpPr/>
          <p:nvPr/>
        </p:nvGrpSpPr>
        <p:grpSpPr>
          <a:xfrm>
            <a:off x="407597" y="1562388"/>
            <a:ext cx="4704153" cy="1477328"/>
            <a:chOff x="407597" y="1562388"/>
            <a:chExt cx="4704153" cy="1477328"/>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97" y="1562388"/>
              <a:ext cx="16764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083997" y="1562388"/>
              <a:ext cx="3027753" cy="1477328"/>
            </a:xfrm>
            <a:prstGeom prst="rect">
              <a:avLst/>
            </a:prstGeom>
            <a:noFill/>
          </p:spPr>
          <p:txBody>
            <a:bodyPr wrap="square" rtlCol="0">
              <a:spAutoFit/>
            </a:bodyPr>
            <a:lstStyle/>
            <a:p>
              <a:r>
                <a:rPr lang="en-US" dirty="0" smtClean="0"/>
                <a:t>A PC to play the role of "technician PC," which you download SS onto to create the Steadier State boot USB stick/CD ("SSB")</a:t>
              </a:r>
              <a:endParaRPr lang="en-US" dirty="0"/>
            </a:p>
          </p:txBody>
        </p:sp>
      </p:grpSp>
      <p:grpSp>
        <p:nvGrpSpPr>
          <p:cNvPr id="18" name="Group 17"/>
          <p:cNvGrpSpPr/>
          <p:nvPr/>
        </p:nvGrpSpPr>
        <p:grpSpPr>
          <a:xfrm>
            <a:off x="5220525" y="1511721"/>
            <a:ext cx="3923475" cy="1529597"/>
            <a:chOff x="5220525" y="1511721"/>
            <a:chExt cx="3923475" cy="1529597"/>
          </a:xfrm>
        </p:grpSpPr>
        <p:pic>
          <p:nvPicPr>
            <p:cNvPr id="8" name="Picture 7" descr="C:\research folders (includes completed projects)\WinPE booting\BuildPE\sdrstate\Documentation\usb-stick-m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525" y="2458691"/>
              <a:ext cx="1506537" cy="5810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C:\research folders (includes completed projects)\WinPE booting\BuildPE\sdrstate\Documentation\120657989798506182barretr_Compact_Disc_svg_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2286" y="1511721"/>
              <a:ext cx="912811" cy="9128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705600" y="1563990"/>
              <a:ext cx="2438400" cy="1477328"/>
            </a:xfrm>
            <a:prstGeom prst="rect">
              <a:avLst/>
            </a:prstGeom>
            <a:noFill/>
          </p:spPr>
          <p:txBody>
            <a:bodyPr wrap="square" rtlCol="0">
              <a:spAutoFit/>
            </a:bodyPr>
            <a:lstStyle/>
            <a:p>
              <a:r>
                <a:rPr lang="en-US" dirty="0" smtClean="0"/>
                <a:t>The aforementioned SSB in its two possible forms, which you'll create with Steadier State</a:t>
              </a:r>
              <a:endParaRPr lang="en-US" dirty="0"/>
            </a:p>
          </p:txBody>
        </p:sp>
      </p:grpSp>
      <p:grpSp>
        <p:nvGrpSpPr>
          <p:cNvPr id="19" name="Group 18"/>
          <p:cNvGrpSpPr/>
          <p:nvPr/>
        </p:nvGrpSpPr>
        <p:grpSpPr>
          <a:xfrm>
            <a:off x="152400" y="3154614"/>
            <a:ext cx="8686800" cy="1952511"/>
            <a:chOff x="152400" y="3154614"/>
            <a:chExt cx="8686800" cy="1952511"/>
          </a:xfrm>
        </p:grpSpPr>
        <p:pic>
          <p:nvPicPr>
            <p:cNvPr id="10" name="Picture 4"/>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400" y="3154614"/>
              <a:ext cx="1863004" cy="155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209800" y="3352799"/>
              <a:ext cx="6629400" cy="1754326"/>
            </a:xfrm>
            <a:prstGeom prst="rect">
              <a:avLst/>
            </a:prstGeom>
            <a:noFill/>
          </p:spPr>
          <p:txBody>
            <a:bodyPr wrap="square" rtlCol="0">
              <a:spAutoFit/>
            </a:bodyPr>
            <a:lstStyle/>
            <a:p>
              <a:r>
                <a:rPr lang="en-US" dirty="0" smtClean="0"/>
                <a:t>A "prototype" PC which provides the copy of Windows 7 that you want to protect with Steadier State.  It's a PC upon which you've built your kiosk software, your lab image, etc.  You may or may not have </a:t>
              </a:r>
              <a:r>
                <a:rPr lang="en-US" dirty="0" err="1" smtClean="0"/>
                <a:t>Sysprepped</a:t>
              </a:r>
              <a:r>
                <a:rPr lang="en-US" dirty="0" smtClean="0"/>
                <a:t> it, that's up to you – more on that later.  You use SS to create a file called "</a:t>
              </a:r>
              <a:r>
                <a:rPr lang="en-US" dirty="0" err="1" smtClean="0"/>
                <a:t>image.vhd</a:t>
              </a:r>
              <a:r>
                <a:rPr lang="en-US" dirty="0" smtClean="0"/>
                <a:t>" that you deploy to…</a:t>
              </a:r>
              <a:endParaRPr lang="en-US" dirty="0"/>
            </a:p>
          </p:txBody>
        </p:sp>
      </p:grpSp>
      <p:grpSp>
        <p:nvGrpSpPr>
          <p:cNvPr id="20" name="Group 19"/>
          <p:cNvGrpSpPr/>
          <p:nvPr/>
        </p:nvGrpSpPr>
        <p:grpSpPr>
          <a:xfrm>
            <a:off x="381000" y="5105400"/>
            <a:ext cx="5804097" cy="1349492"/>
            <a:chOff x="381000" y="5105400"/>
            <a:chExt cx="5804097" cy="1349492"/>
          </a:xfrm>
        </p:grpSpPr>
        <p:pic>
          <p:nvPicPr>
            <p:cNvPr id="11" name="Picture 2" descr="C:\research folders (includes completed projects)\WinPE booting\BuildPE\sdrstate\Documentation\desktop-computer-m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5105400"/>
              <a:ext cx="2349704" cy="134949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590800" y="5105400"/>
              <a:ext cx="3594297" cy="923330"/>
            </a:xfrm>
            <a:prstGeom prst="rect">
              <a:avLst/>
            </a:prstGeom>
            <a:noFill/>
          </p:spPr>
          <p:txBody>
            <a:bodyPr wrap="square" rtlCol="0">
              <a:spAutoFit/>
            </a:bodyPr>
            <a:lstStyle/>
            <a:p>
              <a:r>
                <a:rPr lang="en-US" dirty="0" smtClean="0"/>
                <a:t>… one or more "target" PCs, systems that you'll run Windows 7 under Steadier State on</a:t>
              </a:r>
              <a:endParaRPr lang="en-US" dirty="0"/>
            </a:p>
          </p:txBody>
        </p:sp>
      </p:grpSp>
      <p:grpSp>
        <p:nvGrpSpPr>
          <p:cNvPr id="21" name="Group 20"/>
          <p:cNvGrpSpPr/>
          <p:nvPr/>
        </p:nvGrpSpPr>
        <p:grpSpPr>
          <a:xfrm>
            <a:off x="6185097" y="5196575"/>
            <a:ext cx="3300051" cy="1538553"/>
            <a:chOff x="6185097" y="5196575"/>
            <a:chExt cx="3300051" cy="1538553"/>
          </a:xfrm>
        </p:grpSpPr>
        <p:pic>
          <p:nvPicPr>
            <p:cNvPr id="7" name="Picture 8" descr="C:\research folders (includes completed projects)\WinPE booting\BuildPE\sdrstate\Documentation\external-hard-drive-m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8448" y="5196575"/>
              <a:ext cx="1536700" cy="127158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185097" y="5257800"/>
              <a:ext cx="1885753" cy="1477328"/>
            </a:xfrm>
            <a:prstGeom prst="rect">
              <a:avLst/>
            </a:prstGeom>
            <a:noFill/>
          </p:spPr>
          <p:txBody>
            <a:bodyPr wrap="square" rtlCol="0">
              <a:spAutoFit/>
            </a:bodyPr>
            <a:lstStyle/>
            <a:p>
              <a:r>
                <a:rPr lang="en-US" dirty="0" smtClean="0"/>
                <a:t>You'll also want some external storage to save and transport </a:t>
              </a:r>
              <a:r>
                <a:rPr lang="en-US" dirty="0" err="1" smtClean="0"/>
                <a:t>image.vhd</a:t>
              </a:r>
              <a:r>
                <a:rPr lang="en-US" dirty="0" smtClean="0"/>
                <a:t> on</a:t>
              </a:r>
              <a:endParaRPr lang="en-US" dirty="0"/>
            </a:p>
          </p:txBody>
        </p:sp>
      </p:grpSp>
      <p:sp>
        <p:nvSpPr>
          <p:cNvPr id="22" name="TextBox 21"/>
          <p:cNvSpPr txBox="1"/>
          <p:nvPr/>
        </p:nvSpPr>
        <p:spPr>
          <a:xfrm>
            <a:off x="1313993" y="6454892"/>
            <a:ext cx="4768747" cy="369332"/>
          </a:xfrm>
          <a:prstGeom prst="rect">
            <a:avLst/>
          </a:prstGeom>
          <a:noFill/>
        </p:spPr>
        <p:txBody>
          <a:bodyPr wrap="square" rtlCol="0">
            <a:spAutoFit/>
          </a:bodyPr>
          <a:lstStyle/>
          <a:p>
            <a:r>
              <a:rPr lang="en-US" dirty="0" smtClean="0"/>
              <a:t>(Note that one PC could play all three roles.)</a:t>
            </a:r>
            <a:endParaRPr lang="en-US" dirty="0"/>
          </a:p>
        </p:txBody>
      </p:sp>
    </p:spTree>
    <p:extLst>
      <p:ext uri="{BB962C8B-B14F-4D97-AF65-F5344CB8AC3E}">
        <p14:creationId xmlns:p14="http://schemas.microsoft.com/office/powerpoint/2010/main" val="159455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 1: Create SS Boot USB/CD</a:t>
            </a:r>
            <a:br>
              <a:rPr lang="en-US" dirty="0" smtClean="0"/>
            </a:br>
            <a:r>
              <a:rPr lang="en-US" sz="2800" dirty="0" smtClean="0">
                <a:solidFill>
                  <a:schemeClr val="accent6"/>
                </a:solidFill>
              </a:rPr>
              <a:t>download WAIK and SS to "technician PC"</a:t>
            </a:r>
            <a:endParaRPr lang="en-US" sz="2800" dirty="0">
              <a:solidFill>
                <a:schemeClr val="accent6"/>
              </a:solidFill>
            </a:endParaRPr>
          </a:p>
        </p:txBody>
      </p:sp>
      <p:sp>
        <p:nvSpPr>
          <p:cNvPr id="4" name="Slide Number Placeholder 3"/>
          <p:cNvSpPr>
            <a:spLocks noGrp="1"/>
          </p:cNvSpPr>
          <p:nvPr>
            <p:ph type="sldNum" sz="quarter" idx="12"/>
          </p:nvPr>
        </p:nvSpPr>
        <p:spPr/>
        <p:txBody>
          <a:bodyPr/>
          <a:lstStyle/>
          <a:p>
            <a:fld id="{C3345A42-5EB4-489F-B9E6-1BFEB83A22F9}" type="slidenum">
              <a:rPr lang="en-US" smtClean="0"/>
              <a:t>29</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313218"/>
            <a:ext cx="16764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loud"/>
          <p:cNvSpPr>
            <a:spLocks noChangeAspect="1" noEditPoints="1" noChangeArrowheads="1"/>
          </p:cNvSpPr>
          <p:nvPr/>
        </p:nvSpPr>
        <p:spPr bwMode="auto">
          <a:xfrm>
            <a:off x="193964" y="1535689"/>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microsoft.com</a:t>
            </a:r>
            <a:endParaRPr lang="en-US" dirty="0"/>
          </a:p>
        </p:txBody>
      </p:sp>
      <p:sp>
        <p:nvSpPr>
          <p:cNvPr id="15" name="Cloud"/>
          <p:cNvSpPr>
            <a:spLocks noChangeAspect="1" noEditPoints="1" noChangeArrowheads="1"/>
          </p:cNvSpPr>
          <p:nvPr/>
        </p:nvSpPr>
        <p:spPr bwMode="auto">
          <a:xfrm>
            <a:off x="4896427" y="1501053"/>
            <a:ext cx="3200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steadierstate.com</a:t>
            </a:r>
            <a:endParaRPr lang="en-US" dirty="0"/>
          </a:p>
        </p:txBody>
      </p:sp>
      <p:cxnSp>
        <p:nvCxnSpPr>
          <p:cNvPr id="3" name="Straight Arrow Connector 2"/>
          <p:cNvCxnSpPr/>
          <p:nvPr/>
        </p:nvCxnSpPr>
        <p:spPr bwMode="auto">
          <a:xfrm>
            <a:off x="2133600" y="3339378"/>
            <a:ext cx="1371600" cy="1689822"/>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H="1">
            <a:off x="4896427" y="3581400"/>
            <a:ext cx="1199573" cy="14478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152400" y="3581400"/>
            <a:ext cx="3886200" cy="1477328"/>
          </a:xfrm>
          <a:prstGeom prst="rect">
            <a:avLst/>
          </a:prstGeom>
          <a:noFill/>
        </p:spPr>
        <p:txBody>
          <a:bodyPr wrap="square" rtlCol="0">
            <a:spAutoFit/>
          </a:bodyPr>
          <a:lstStyle/>
          <a:p>
            <a:r>
              <a:rPr lang="en-US" dirty="0" smtClean="0"/>
              <a:t>Windows Automated Installation Kit (WAIK)</a:t>
            </a:r>
          </a:p>
          <a:p>
            <a:r>
              <a:rPr lang="en-US" dirty="0" smtClean="0"/>
              <a:t>(download ISO, mount it or burn it to a DVD, run startcd.exe and choose "Windows AIK Setup")</a:t>
            </a:r>
            <a:endParaRPr lang="en-US" dirty="0"/>
          </a:p>
        </p:txBody>
      </p:sp>
      <p:sp>
        <p:nvSpPr>
          <p:cNvPr id="9" name="TextBox 8"/>
          <p:cNvSpPr txBox="1"/>
          <p:nvPr/>
        </p:nvSpPr>
        <p:spPr>
          <a:xfrm>
            <a:off x="4896427" y="3849593"/>
            <a:ext cx="3790373" cy="1200329"/>
          </a:xfrm>
          <a:prstGeom prst="rect">
            <a:avLst/>
          </a:prstGeom>
          <a:noFill/>
        </p:spPr>
        <p:txBody>
          <a:bodyPr wrap="square" rtlCol="0">
            <a:spAutoFit/>
          </a:bodyPr>
          <a:lstStyle/>
          <a:p>
            <a:r>
              <a:rPr lang="en-US" dirty="0" smtClean="0"/>
              <a:t>Steadier State files</a:t>
            </a:r>
          </a:p>
          <a:p>
            <a:r>
              <a:rPr lang="en-US" dirty="0" smtClean="0"/>
              <a:t>(download zip file, create folder c:\sdrstate and copy .</a:t>
            </a:r>
            <a:r>
              <a:rPr lang="en-US" dirty="0" err="1" smtClean="0"/>
              <a:t>cmd</a:t>
            </a:r>
            <a:r>
              <a:rPr lang="en-US" dirty="0" smtClean="0"/>
              <a:t> and .bmp files to c:\sdrstate)</a:t>
            </a:r>
            <a:endParaRPr lang="en-US" dirty="0"/>
          </a:p>
        </p:txBody>
      </p:sp>
      <p:sp>
        <p:nvSpPr>
          <p:cNvPr id="11" name="TextBox 10"/>
          <p:cNvSpPr txBox="1"/>
          <p:nvPr/>
        </p:nvSpPr>
        <p:spPr>
          <a:xfrm>
            <a:off x="2653145" y="5393096"/>
            <a:ext cx="1600200" cy="646331"/>
          </a:xfrm>
          <a:prstGeom prst="rect">
            <a:avLst/>
          </a:prstGeom>
          <a:noFill/>
        </p:spPr>
        <p:txBody>
          <a:bodyPr wrap="square" rtlCol="0">
            <a:spAutoFit/>
          </a:bodyPr>
          <a:lstStyle/>
          <a:p>
            <a:r>
              <a:rPr lang="en-US" dirty="0" smtClean="0"/>
              <a:t>Technician PC</a:t>
            </a:r>
            <a:endParaRPr lang="en-US" dirty="0"/>
          </a:p>
        </p:txBody>
      </p:sp>
    </p:spTree>
    <p:extLst>
      <p:ext uri="{BB962C8B-B14F-4D97-AF65-F5344CB8AC3E}">
        <p14:creationId xmlns:p14="http://schemas.microsoft.com/office/powerpoint/2010/main" val="561776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dirty="0" smtClean="0"/>
              <a:t>You're in charge of a bunch of PCs used by random people who are clueless/don't care</a:t>
            </a:r>
          </a:p>
          <a:p>
            <a:pPr lvl="1"/>
            <a:r>
              <a:rPr lang="en-US" dirty="0" smtClean="0"/>
              <a:t>Classroom labs</a:t>
            </a:r>
          </a:p>
          <a:p>
            <a:pPr lvl="1"/>
            <a:r>
              <a:rPr lang="en-US" dirty="0" smtClean="0"/>
              <a:t>Libraries</a:t>
            </a:r>
          </a:p>
          <a:p>
            <a:pPr lvl="1"/>
            <a:r>
              <a:rPr lang="en-US" dirty="0" smtClean="0"/>
              <a:t>Kiosk machines</a:t>
            </a:r>
          </a:p>
          <a:p>
            <a:pPr lvl="1"/>
            <a:r>
              <a:rPr lang="en-US" dirty="0" smtClean="0"/>
              <a:t>Multiple-user workstations</a:t>
            </a:r>
          </a:p>
          <a:p>
            <a:r>
              <a:rPr lang="en-US" dirty="0" smtClean="0"/>
              <a:t>It's your job to quickly </a:t>
            </a:r>
            <a:r>
              <a:rPr lang="en-US" i="1" dirty="0" smtClean="0"/>
              <a:t>and</a:t>
            </a:r>
            <a:r>
              <a:rPr lang="en-US" dirty="0" smtClean="0"/>
              <a:t> easily un-do everything they've done to get ready for the next class/patron/user etc… undo in minutes</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3</a:t>
            </a:fld>
            <a:endParaRPr lang="en-US"/>
          </a:p>
        </p:txBody>
      </p:sp>
    </p:spTree>
    <p:extLst>
      <p:ext uri="{BB962C8B-B14F-4D97-AF65-F5344CB8AC3E}">
        <p14:creationId xmlns:p14="http://schemas.microsoft.com/office/powerpoint/2010/main" val="2475039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One: Get Files, Install SS</a:t>
            </a:r>
            <a:r>
              <a:rPr lang="en-US" dirty="0" smtClean="0"/>
              <a:t/>
            </a:r>
            <a:br>
              <a:rPr lang="en-US" dirty="0" smtClean="0"/>
            </a:br>
            <a:r>
              <a:rPr lang="en-US" sz="3100" dirty="0" smtClean="0">
                <a:solidFill>
                  <a:schemeClr val="accent6"/>
                </a:solidFill>
              </a:rPr>
              <a:t>get </a:t>
            </a:r>
            <a:r>
              <a:rPr lang="en-US" sz="3100" dirty="0" smtClean="0">
                <a:solidFill>
                  <a:schemeClr val="accent6"/>
                </a:solidFill>
              </a:rPr>
              <a:t>the </a:t>
            </a:r>
            <a:r>
              <a:rPr lang="en-US" sz="3100" dirty="0" smtClean="0">
                <a:solidFill>
                  <a:schemeClr val="accent6"/>
                </a:solidFill>
              </a:rPr>
              <a:t>WAIK</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r>
              <a:rPr lang="en-US" dirty="0" smtClean="0"/>
              <a:t>You'll want to set up a "technician PC" (which could be any machine, you only need it briefly) so that you can create the Steadier State USB stick and/or CD ISO</a:t>
            </a:r>
          </a:p>
          <a:p>
            <a:r>
              <a:rPr lang="en-US" dirty="0" smtClean="0"/>
              <a:t>First, get and install the WAIK – go to www.microsoft.com/downloads and search on "WAIK Windows 7" and get the 5 August 2009 "The Windows® Automated Installation Kit (AIK) for Windows® 7" – it says the file is 1 GB, but it's 1.7 GB  </a:t>
            </a:r>
          </a:p>
          <a:p>
            <a:r>
              <a:rPr lang="en-US" dirty="0" smtClean="0"/>
              <a:t>Install it on your </a:t>
            </a:r>
            <a:r>
              <a:rPr lang="en-US" dirty="0" smtClean="0"/>
              <a:t>system by running startcd.exe – it's an ISO, so burn it to a DVD or use an ISO </a:t>
            </a:r>
            <a:r>
              <a:rPr lang="en-US" dirty="0" err="1" smtClean="0"/>
              <a:t>mounter</a:t>
            </a:r>
            <a:r>
              <a:rPr lang="en-US" dirty="0" smtClean="0"/>
              <a:t> like </a:t>
            </a:r>
            <a:r>
              <a:rPr lang="en-US" dirty="0" err="1" smtClean="0"/>
              <a:t>Slysoft</a:t>
            </a:r>
            <a:r>
              <a:rPr lang="en-US" dirty="0" smtClean="0"/>
              <a:t> Virtual Clone Drive</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30</a:t>
            </a:fld>
            <a:endParaRPr lang="en-US"/>
          </a:p>
        </p:txBody>
      </p:sp>
    </p:spTree>
    <p:extLst>
      <p:ext uri="{BB962C8B-B14F-4D97-AF65-F5344CB8AC3E}">
        <p14:creationId xmlns:p14="http://schemas.microsoft.com/office/powerpoint/2010/main" val="2561133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One: Get Files, Install SS</a:t>
            </a:r>
            <a:br>
              <a:rPr lang="en-US" dirty="0"/>
            </a:br>
            <a:r>
              <a:rPr lang="en-US" sz="3100" dirty="0" smtClean="0">
                <a:solidFill>
                  <a:schemeClr val="accent6"/>
                </a:solidFill>
              </a:rPr>
              <a:t>getting </a:t>
            </a:r>
            <a:r>
              <a:rPr lang="en-US" sz="3100" dirty="0" smtClean="0">
                <a:solidFill>
                  <a:schemeClr val="accent6"/>
                </a:solidFill>
              </a:rPr>
              <a:t>the </a:t>
            </a:r>
            <a:r>
              <a:rPr lang="en-US" sz="3100" dirty="0" smtClean="0">
                <a:solidFill>
                  <a:schemeClr val="accent6"/>
                </a:solidFill>
              </a:rPr>
              <a:t>Steadier State files</a:t>
            </a:r>
            <a:endParaRPr lang="en-US" dirty="0">
              <a:solidFill>
                <a:schemeClr val="accent6"/>
              </a:solidFill>
            </a:endParaRPr>
          </a:p>
        </p:txBody>
      </p:sp>
      <p:sp>
        <p:nvSpPr>
          <p:cNvPr id="3" name="Content Placeholder 2"/>
          <p:cNvSpPr>
            <a:spLocks noGrp="1"/>
          </p:cNvSpPr>
          <p:nvPr>
            <p:ph idx="1"/>
          </p:nvPr>
        </p:nvSpPr>
        <p:spPr/>
        <p:txBody>
          <a:bodyPr>
            <a:normAutofit fontScale="92500" lnSpcReduction="10000"/>
          </a:bodyPr>
          <a:lstStyle/>
          <a:p>
            <a:r>
              <a:rPr lang="en-US" dirty="0" smtClean="0"/>
              <a:t>At the same system, go get the Steadier State files</a:t>
            </a:r>
          </a:p>
          <a:p>
            <a:r>
              <a:rPr lang="en-US" dirty="0" smtClean="0"/>
              <a:t>They're at www.steadierstate.com</a:t>
            </a:r>
          </a:p>
          <a:p>
            <a:r>
              <a:rPr lang="en-US" dirty="0" smtClean="0"/>
              <a:t>It's a zip file, sstate.zip containing some .</a:t>
            </a:r>
            <a:r>
              <a:rPr lang="en-US" dirty="0" err="1" smtClean="0"/>
              <a:t>cmd</a:t>
            </a:r>
            <a:r>
              <a:rPr lang="en-US" dirty="0" smtClean="0"/>
              <a:t> files and two .bmp files.</a:t>
            </a:r>
          </a:p>
          <a:p>
            <a:r>
              <a:rPr lang="en-US" dirty="0" smtClean="0"/>
              <a:t>Create a folder c:\sdrstate and copy the files there</a:t>
            </a:r>
          </a:p>
          <a:p>
            <a:r>
              <a:rPr lang="en-US" dirty="0" smtClean="0"/>
              <a:t>Now you're ready to create a Steadier State USB stick and/or CD-sized ISO file</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31</a:t>
            </a:fld>
            <a:endParaRPr lang="en-US"/>
          </a:p>
        </p:txBody>
      </p:sp>
    </p:spTree>
    <p:extLst>
      <p:ext uri="{BB962C8B-B14F-4D97-AF65-F5344CB8AC3E}">
        <p14:creationId xmlns:p14="http://schemas.microsoft.com/office/powerpoint/2010/main" val="3917192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 1: Create </a:t>
            </a:r>
            <a:r>
              <a:rPr lang="en-US" dirty="0" smtClean="0"/>
              <a:t>USB stick/CD</a:t>
            </a:r>
            <a:r>
              <a:rPr lang="en-US" dirty="0" smtClean="0"/>
              <a:t/>
            </a:r>
            <a:br>
              <a:rPr lang="en-US" dirty="0" smtClean="0"/>
            </a:br>
            <a:r>
              <a:rPr lang="en-US" sz="2800" dirty="0" smtClean="0">
                <a:solidFill>
                  <a:schemeClr val="accent6"/>
                </a:solidFill>
              </a:rPr>
              <a:t>Create SS bootable USB stick/CD with </a:t>
            </a:r>
            <a:r>
              <a:rPr lang="en-US" sz="2800" dirty="0" err="1" smtClean="0">
                <a:solidFill>
                  <a:schemeClr val="accent6"/>
                </a:solidFill>
              </a:rPr>
              <a:t>BuildPE</a:t>
            </a:r>
            <a:endParaRPr lang="en-US" sz="2800" dirty="0">
              <a:solidFill>
                <a:schemeClr val="accent6"/>
              </a:solidFill>
            </a:endParaRPr>
          </a:p>
        </p:txBody>
      </p:sp>
      <p:sp>
        <p:nvSpPr>
          <p:cNvPr id="4" name="Slide Number Placeholder 3"/>
          <p:cNvSpPr>
            <a:spLocks noGrp="1"/>
          </p:cNvSpPr>
          <p:nvPr>
            <p:ph type="sldNum" sz="quarter" idx="12"/>
          </p:nvPr>
        </p:nvSpPr>
        <p:spPr/>
        <p:txBody>
          <a:bodyPr/>
          <a:lstStyle/>
          <a:p>
            <a:fld id="{C3345A42-5EB4-489F-B9E6-1BFEB83A22F9}" type="slidenum">
              <a:rPr lang="en-US" smtClean="0"/>
              <a:t>32</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73" y="2514600"/>
            <a:ext cx="30480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47800" y="2788227"/>
            <a:ext cx="1600200" cy="369332"/>
          </a:xfrm>
          <a:prstGeom prst="rect">
            <a:avLst/>
          </a:prstGeom>
          <a:noFill/>
        </p:spPr>
        <p:txBody>
          <a:bodyPr wrap="square" rtlCol="0">
            <a:spAutoFit/>
          </a:bodyPr>
          <a:lstStyle/>
          <a:p>
            <a:r>
              <a:rPr lang="en-US" dirty="0" smtClean="0"/>
              <a:t> </a:t>
            </a:r>
            <a:r>
              <a:rPr lang="en-US" sz="1400" dirty="0" err="1" smtClean="0">
                <a:latin typeface="Courier New" pitchFamily="49" charset="0"/>
                <a:cs typeface="Courier New" pitchFamily="49" charset="0"/>
              </a:rPr>
              <a:t>Buildpe</a:t>
            </a:r>
            <a:endParaRPr lang="en-US" sz="1400" dirty="0">
              <a:latin typeface="Courier New" pitchFamily="49" charset="0"/>
              <a:cs typeface="Courier New" pitchFamily="49" charset="0"/>
            </a:endParaRPr>
          </a:p>
        </p:txBody>
      </p:sp>
      <p:grpSp>
        <p:nvGrpSpPr>
          <p:cNvPr id="12" name="Group 11"/>
          <p:cNvGrpSpPr/>
          <p:nvPr/>
        </p:nvGrpSpPr>
        <p:grpSpPr>
          <a:xfrm>
            <a:off x="3408218" y="1752600"/>
            <a:ext cx="5638800" cy="2759291"/>
            <a:chOff x="3124200" y="1752600"/>
            <a:chExt cx="5638800" cy="2759291"/>
          </a:xfrm>
        </p:grpSpPr>
        <p:sp>
          <p:nvSpPr>
            <p:cNvPr id="6" name="Right Arrow 5"/>
            <p:cNvSpPr/>
            <p:nvPr/>
          </p:nvSpPr>
          <p:spPr bwMode="auto">
            <a:xfrm>
              <a:off x="3124200" y="2978727"/>
              <a:ext cx="1524000" cy="805873"/>
            </a:xfrm>
            <a:prstGeom prst="right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pic>
          <p:nvPicPr>
            <p:cNvPr id="13" name="Picture 7" descr="C:\research folders (includes completed projects)\WinPE booting\BuildPE\sdrstate\Documentation\usb-stick-m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205" y="3930866"/>
              <a:ext cx="1506537" cy="5810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C:\research folders (includes completed projects)\WinPE booting\BuildPE\sdrstate\Documentation\120657989798506182barretr_Compact_Disc_svg_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9462" y="2788227"/>
              <a:ext cx="912811" cy="9128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648200" y="1752600"/>
              <a:ext cx="4114800" cy="1200329"/>
            </a:xfrm>
            <a:prstGeom prst="rect">
              <a:avLst/>
            </a:prstGeom>
            <a:noFill/>
          </p:spPr>
          <p:txBody>
            <a:bodyPr wrap="square" rtlCol="0">
              <a:spAutoFit/>
            </a:bodyPr>
            <a:lstStyle/>
            <a:p>
              <a:r>
                <a:rPr lang="en-US" dirty="0" smtClean="0"/>
                <a:t>Run </a:t>
              </a:r>
              <a:r>
                <a:rPr lang="en-US" dirty="0" err="1" smtClean="0"/>
                <a:t>buildpe</a:t>
              </a:r>
              <a:r>
                <a:rPr lang="en-US" dirty="0" smtClean="0"/>
                <a:t>, and it'll create a Steadier State bootable USB stick and/or </a:t>
              </a:r>
              <a:r>
                <a:rPr lang="en-US" dirty="0" smtClean="0"/>
                <a:t>CD (SSB)… </a:t>
              </a:r>
              <a:r>
                <a:rPr lang="en-US" dirty="0" smtClean="0"/>
                <a:t>the only Steadier State tool you need</a:t>
              </a:r>
              <a:endParaRPr lang="en-US" dirty="0"/>
            </a:p>
          </p:txBody>
        </p:sp>
      </p:grpSp>
      <p:sp>
        <p:nvSpPr>
          <p:cNvPr id="16" name="TextBox 15"/>
          <p:cNvSpPr txBox="1"/>
          <p:nvPr/>
        </p:nvSpPr>
        <p:spPr>
          <a:xfrm>
            <a:off x="533400" y="5040745"/>
            <a:ext cx="7315200" cy="1569660"/>
          </a:xfrm>
          <a:prstGeom prst="rect">
            <a:avLst/>
          </a:prstGeom>
          <a:noFill/>
        </p:spPr>
        <p:txBody>
          <a:bodyPr wrap="square" rtlCol="0">
            <a:spAutoFit/>
          </a:bodyPr>
          <a:lstStyle/>
          <a:p>
            <a:r>
              <a:rPr lang="en-US" sz="2400" dirty="0" smtClean="0"/>
              <a:t>Once you've built your Steadier State boot device (SSB), you don't need the Technician PC any more (and in fact that PC can act as the Prototype PC and/or a Target PC)</a:t>
            </a:r>
            <a:endParaRPr lang="en-US" sz="2400" dirty="0"/>
          </a:p>
        </p:txBody>
      </p:sp>
      <p:sp>
        <p:nvSpPr>
          <p:cNvPr id="18" name="TextBox 17"/>
          <p:cNvSpPr txBox="1"/>
          <p:nvPr/>
        </p:nvSpPr>
        <p:spPr>
          <a:xfrm>
            <a:off x="20782" y="2846061"/>
            <a:ext cx="1600200" cy="646331"/>
          </a:xfrm>
          <a:prstGeom prst="rect">
            <a:avLst/>
          </a:prstGeom>
          <a:noFill/>
        </p:spPr>
        <p:txBody>
          <a:bodyPr wrap="square" rtlCol="0">
            <a:spAutoFit/>
          </a:bodyPr>
          <a:lstStyle/>
          <a:p>
            <a:r>
              <a:rPr lang="en-US" dirty="0" smtClean="0"/>
              <a:t>Technician PC</a:t>
            </a:r>
            <a:endParaRPr lang="en-US" dirty="0"/>
          </a:p>
        </p:txBody>
      </p:sp>
    </p:spTree>
    <p:extLst>
      <p:ext uri="{BB962C8B-B14F-4D97-AF65-F5344CB8AC3E}">
        <p14:creationId xmlns:p14="http://schemas.microsoft.com/office/powerpoint/2010/main" val="696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a:t>
            </a:r>
            <a:r>
              <a:rPr lang="en-US" dirty="0" smtClean="0"/>
              <a:t>1: Create USB stick/CD</a:t>
            </a:r>
            <a:r>
              <a:rPr lang="en-US" dirty="0"/>
              <a:t/>
            </a:r>
            <a:br>
              <a:rPr lang="en-US" dirty="0"/>
            </a:br>
            <a:r>
              <a:rPr lang="en-US" sz="3100" dirty="0" smtClean="0">
                <a:solidFill>
                  <a:schemeClr val="accent6"/>
                </a:solidFill>
              </a:rPr>
              <a:t>running </a:t>
            </a:r>
            <a:r>
              <a:rPr lang="en-US" sz="3100" dirty="0" err="1" smtClean="0">
                <a:solidFill>
                  <a:schemeClr val="accent6"/>
                </a:solidFill>
              </a:rPr>
              <a:t>BuildPE</a:t>
            </a:r>
            <a:endParaRPr lang="en-US" dirty="0">
              <a:solidFill>
                <a:schemeClr val="accent6"/>
              </a:solidFill>
            </a:endParaRPr>
          </a:p>
        </p:txBody>
      </p:sp>
      <p:sp>
        <p:nvSpPr>
          <p:cNvPr id="3" name="Content Placeholder 2"/>
          <p:cNvSpPr>
            <a:spLocks noGrp="1"/>
          </p:cNvSpPr>
          <p:nvPr>
            <p:ph idx="1"/>
          </p:nvPr>
        </p:nvSpPr>
        <p:spPr/>
        <p:txBody>
          <a:bodyPr>
            <a:normAutofit fontScale="92500"/>
          </a:bodyPr>
          <a:lstStyle/>
          <a:p>
            <a:r>
              <a:rPr lang="en-US" dirty="0" smtClean="0"/>
              <a:t>Open </a:t>
            </a:r>
            <a:r>
              <a:rPr lang="en-US" dirty="0" smtClean="0"/>
              <a:t>an elevated command prompt, go to c:\sdrstate and type "</a:t>
            </a:r>
            <a:r>
              <a:rPr lang="en-US" dirty="0" err="1" smtClean="0"/>
              <a:t>buildpe</a:t>
            </a:r>
            <a:r>
              <a:rPr lang="en-US" dirty="0" smtClean="0"/>
              <a:t>"</a:t>
            </a:r>
          </a:p>
          <a:p>
            <a:r>
              <a:rPr lang="en-US" dirty="0" smtClean="0"/>
              <a:t>Follow the prompts from there to create the Steadier State USB stick and/or CD ISO </a:t>
            </a:r>
            <a:r>
              <a:rPr lang="en-US" dirty="0" smtClean="0"/>
              <a:t>file</a:t>
            </a:r>
          </a:p>
          <a:p>
            <a:r>
              <a:rPr lang="en-US" b="1" dirty="0" smtClean="0"/>
              <a:t>Warning</a:t>
            </a:r>
            <a:r>
              <a:rPr lang="en-US" dirty="0" smtClean="0"/>
              <a:t>:  you are going to wipe the USB stick entirely clean, and you must specify a drive letter to identify the USB stick to </a:t>
            </a:r>
            <a:r>
              <a:rPr lang="en-US" dirty="0" err="1" smtClean="0"/>
              <a:t>BuildPE</a:t>
            </a:r>
            <a:r>
              <a:rPr lang="en-US" dirty="0" smtClean="0"/>
              <a:t>… </a:t>
            </a:r>
            <a:r>
              <a:rPr lang="en-US" b="1" dirty="0" smtClean="0"/>
              <a:t>be </a:t>
            </a:r>
            <a:r>
              <a:rPr lang="en-US" b="1" i="1" dirty="0" smtClean="0"/>
              <a:t>very</a:t>
            </a:r>
            <a:r>
              <a:rPr lang="en-US" b="1" dirty="0" smtClean="0"/>
              <a:t> careful</a:t>
            </a:r>
            <a:r>
              <a:rPr lang="en-US" dirty="0" smtClean="0"/>
              <a:t> about that drive letter, as </a:t>
            </a:r>
            <a:r>
              <a:rPr lang="en-US" dirty="0" err="1" smtClean="0"/>
              <a:t>BuildPE</a:t>
            </a:r>
            <a:r>
              <a:rPr lang="en-US" dirty="0" smtClean="0"/>
              <a:t> cannot detect what is and isn't a USB stick!</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33</a:t>
            </a:fld>
            <a:endParaRPr lang="en-US"/>
          </a:p>
        </p:txBody>
      </p:sp>
    </p:spTree>
    <p:extLst>
      <p:ext uri="{BB962C8B-B14F-4D97-AF65-F5344CB8AC3E}">
        <p14:creationId xmlns:p14="http://schemas.microsoft.com/office/powerpoint/2010/main" val="1254645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a:t>
            </a:r>
            <a:r>
              <a:rPr lang="en-US" dirty="0" smtClean="0"/>
              <a:t>1: </a:t>
            </a:r>
            <a:r>
              <a:rPr lang="en-US" dirty="0"/>
              <a:t>Create USB stick/CD</a:t>
            </a:r>
            <a:r>
              <a:rPr lang="en-US" dirty="0" smtClean="0"/>
              <a:t/>
            </a:r>
            <a:br>
              <a:rPr lang="en-US" dirty="0" smtClean="0"/>
            </a:br>
            <a:r>
              <a:rPr lang="en-US" sz="3100" dirty="0" err="1" smtClean="0">
                <a:solidFill>
                  <a:schemeClr val="accent6"/>
                </a:solidFill>
              </a:rPr>
              <a:t>BuildPE</a:t>
            </a:r>
            <a:r>
              <a:rPr lang="en-US" sz="3100" dirty="0" smtClean="0">
                <a:solidFill>
                  <a:schemeClr val="accent6"/>
                </a:solidFill>
              </a:rPr>
              <a:t> prompts</a:t>
            </a:r>
            <a:endParaRPr lang="en-US" dirty="0">
              <a:solidFill>
                <a:schemeClr val="accent6"/>
              </a:solidFill>
            </a:endParaRPr>
          </a:p>
        </p:txBody>
      </p:sp>
      <p:sp>
        <p:nvSpPr>
          <p:cNvPr id="3" name="Content Placeholder 2"/>
          <p:cNvSpPr>
            <a:spLocks noGrp="1"/>
          </p:cNvSpPr>
          <p:nvPr>
            <p:ph idx="1"/>
          </p:nvPr>
        </p:nvSpPr>
        <p:spPr/>
        <p:txBody>
          <a:bodyPr>
            <a:normAutofit fontScale="77500" lnSpcReduction="20000"/>
          </a:bodyPr>
          <a:lstStyle/>
          <a:p>
            <a:r>
              <a:rPr lang="en-US" dirty="0" err="1" smtClean="0"/>
              <a:t>BuildPE</a:t>
            </a:r>
            <a:r>
              <a:rPr lang="en-US" dirty="0" smtClean="0"/>
              <a:t> asks</a:t>
            </a:r>
          </a:p>
          <a:p>
            <a:pPr lvl="1"/>
            <a:r>
              <a:rPr lang="en-US" dirty="0" smtClean="0"/>
              <a:t>Do you want to create a Steadier State bootable USB </a:t>
            </a:r>
            <a:r>
              <a:rPr lang="en-US" dirty="0" smtClean="0"/>
              <a:t>stick?</a:t>
            </a:r>
            <a:endParaRPr lang="en-US" dirty="0" smtClean="0"/>
          </a:p>
          <a:p>
            <a:pPr lvl="1"/>
            <a:r>
              <a:rPr lang="en-US" dirty="0" smtClean="0"/>
              <a:t>If so, what drive letter should I find it at?</a:t>
            </a:r>
          </a:p>
          <a:p>
            <a:pPr lvl="1"/>
            <a:r>
              <a:rPr lang="en-US" dirty="0" smtClean="0"/>
              <a:t>Would you like an SS ISO that you can use to burn a CD?</a:t>
            </a:r>
          </a:p>
          <a:p>
            <a:pPr lvl="1"/>
            <a:r>
              <a:rPr lang="en-US" dirty="0" smtClean="0"/>
              <a:t>Should it create a 32-bit or 64-bit USB stick/ISO?</a:t>
            </a:r>
          </a:p>
          <a:p>
            <a:pPr lvl="1"/>
            <a:r>
              <a:rPr lang="en-US" dirty="0" smtClean="0"/>
              <a:t>In what folder have you stored the Steadier State command files and .bmp files</a:t>
            </a:r>
            <a:r>
              <a:rPr lang="en-US" dirty="0" smtClean="0"/>
              <a:t>?  (Probably c:\sdrstate.)</a:t>
            </a:r>
            <a:endParaRPr lang="en-US" dirty="0" smtClean="0"/>
          </a:p>
          <a:p>
            <a:r>
              <a:rPr lang="en-US" dirty="0" smtClean="0"/>
              <a:t>It reminds you that it's going to wipe the USB entirely, asks confirmation, and gets to work</a:t>
            </a:r>
          </a:p>
          <a:p>
            <a:r>
              <a:rPr lang="en-US" dirty="0" smtClean="0"/>
              <a:t>Logs are in \</a:t>
            </a:r>
            <a:r>
              <a:rPr lang="en-US" dirty="0" smtClean="0"/>
              <a:t>windows\logs\</a:t>
            </a:r>
            <a:r>
              <a:rPr lang="en-US" dirty="0" err="1" smtClean="0"/>
              <a:t>buildpe</a:t>
            </a:r>
            <a:endParaRPr lang="en-US" dirty="0" smtClean="0"/>
          </a:p>
          <a:p>
            <a:r>
              <a:rPr lang="en-US" dirty="0" smtClean="0"/>
              <a:t>No further need for the technician PC, it's done its job</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34</a:t>
            </a:fld>
            <a:endParaRPr lang="en-US"/>
          </a:p>
        </p:txBody>
      </p:sp>
    </p:spTree>
    <p:extLst>
      <p:ext uri="{BB962C8B-B14F-4D97-AF65-F5344CB8AC3E}">
        <p14:creationId xmlns:p14="http://schemas.microsoft.com/office/powerpoint/2010/main" val="83870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Convert to </a:t>
            </a:r>
            <a:r>
              <a:rPr lang="en-US" dirty="0" err="1" smtClean="0"/>
              <a:t>image.vhd</a:t>
            </a:r>
            <a:r>
              <a:rPr lang="en-US" dirty="0" smtClean="0"/>
              <a:t/>
            </a:r>
            <a:br>
              <a:rPr lang="en-US" dirty="0" smtClean="0"/>
            </a:br>
            <a:r>
              <a:rPr lang="en-US" sz="2400" dirty="0" smtClean="0">
                <a:solidFill>
                  <a:schemeClr val="accent6"/>
                </a:solidFill>
              </a:rPr>
              <a:t>Boot prototype PC with SSB, attach external storage</a:t>
            </a:r>
            <a:endParaRPr lang="en-US" dirty="0">
              <a:solidFill>
                <a:schemeClr val="accent6"/>
              </a:solidFill>
            </a:endParaRPr>
          </a:p>
        </p:txBody>
      </p:sp>
      <p:sp>
        <p:nvSpPr>
          <p:cNvPr id="3" name="Slide Number Placeholder 2"/>
          <p:cNvSpPr>
            <a:spLocks noGrp="1"/>
          </p:cNvSpPr>
          <p:nvPr>
            <p:ph type="sldNum" sz="quarter" idx="12"/>
          </p:nvPr>
        </p:nvSpPr>
        <p:spPr/>
        <p:txBody>
          <a:bodyPr/>
          <a:lstStyle/>
          <a:p>
            <a:fld id="{C3345A42-5EB4-489F-B9E6-1BFEB83A22F9}" type="slidenum">
              <a:rPr lang="en-US" smtClean="0"/>
              <a:t>35</a:t>
            </a:fld>
            <a:endParaRPr lang="en-US"/>
          </a:p>
        </p:txBody>
      </p:sp>
      <p:pic>
        <p:nvPicPr>
          <p:cNvPr id="4" name="Picture 4"/>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09600" y="2365303"/>
            <a:ext cx="30480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2995" y="1441973"/>
            <a:ext cx="8534401" cy="646331"/>
          </a:xfrm>
          <a:prstGeom prst="rect">
            <a:avLst/>
          </a:prstGeom>
          <a:noFill/>
        </p:spPr>
        <p:txBody>
          <a:bodyPr wrap="square" rtlCol="0">
            <a:spAutoFit/>
          </a:bodyPr>
          <a:lstStyle/>
          <a:p>
            <a:r>
              <a:rPr lang="en-US" dirty="0"/>
              <a:t>"Prototype" PC = a PC whose copy of Windows and whose configuration you want to be able to protect with Steadier </a:t>
            </a:r>
            <a:r>
              <a:rPr lang="en-US" dirty="0" smtClean="0"/>
              <a:t>State, possibly </a:t>
            </a:r>
            <a:r>
              <a:rPr lang="en-US" dirty="0" err="1"/>
              <a:t>Sysprepped</a:t>
            </a:r>
            <a:r>
              <a:rPr lang="en-US" dirty="0"/>
              <a:t> before </a:t>
            </a:r>
            <a:r>
              <a:rPr lang="en-US" dirty="0" smtClean="0"/>
              <a:t>capture</a:t>
            </a:r>
            <a:endParaRPr lang="en-US" dirty="0"/>
          </a:p>
        </p:txBody>
      </p:sp>
      <p:grpSp>
        <p:nvGrpSpPr>
          <p:cNvPr id="11" name="Group 10"/>
          <p:cNvGrpSpPr/>
          <p:nvPr/>
        </p:nvGrpSpPr>
        <p:grpSpPr>
          <a:xfrm>
            <a:off x="457200" y="4986438"/>
            <a:ext cx="5105400" cy="1849996"/>
            <a:chOff x="1828800" y="4891448"/>
            <a:chExt cx="5105400" cy="1849996"/>
          </a:xfrm>
        </p:grpSpPr>
        <p:pic>
          <p:nvPicPr>
            <p:cNvPr id="6" name="Picture 7" descr="C:\research folders (includes completed projects)\WinPE booting\BuildPE\sdrstate\Documentation\usb-stick-m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891448"/>
              <a:ext cx="1506537"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research folders (includes completed projects)\WinPE booting\BuildPE\sdrstate\Documentation\120657989798506182barretr_Compact_Disc_svg_m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8509" y="4905303"/>
              <a:ext cx="912811" cy="9128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28800" y="5818114"/>
              <a:ext cx="5105400" cy="923330"/>
            </a:xfrm>
            <a:prstGeom prst="rect">
              <a:avLst/>
            </a:prstGeom>
            <a:noFill/>
          </p:spPr>
          <p:txBody>
            <a:bodyPr wrap="square" rtlCol="0">
              <a:spAutoFit/>
            </a:bodyPr>
            <a:lstStyle/>
            <a:p>
              <a:r>
                <a:rPr lang="en-US" dirty="0" smtClean="0"/>
                <a:t>First, boot the prototype PC with either a CD or USB stick prepared with </a:t>
              </a:r>
              <a:r>
                <a:rPr lang="en-US" dirty="0" err="1" smtClean="0"/>
                <a:t>buildPE</a:t>
              </a:r>
              <a:r>
                <a:rPr lang="en-US" dirty="0" smtClean="0"/>
                <a:t>, a "Steadier State Boot device" (SSB)</a:t>
              </a:r>
              <a:endParaRPr lang="en-US" dirty="0"/>
            </a:p>
          </p:txBody>
        </p:sp>
      </p:grpSp>
      <p:grpSp>
        <p:nvGrpSpPr>
          <p:cNvPr id="15" name="Group 14"/>
          <p:cNvGrpSpPr/>
          <p:nvPr/>
        </p:nvGrpSpPr>
        <p:grpSpPr>
          <a:xfrm>
            <a:off x="4051096" y="2698513"/>
            <a:ext cx="4517796" cy="3920192"/>
            <a:chOff x="5344064" y="1693208"/>
            <a:chExt cx="4517796" cy="3920192"/>
          </a:xfrm>
        </p:grpSpPr>
        <p:grpSp>
          <p:nvGrpSpPr>
            <p:cNvPr id="10" name="Group 9"/>
            <p:cNvGrpSpPr/>
            <p:nvPr/>
          </p:nvGrpSpPr>
          <p:grpSpPr>
            <a:xfrm>
              <a:off x="6324188" y="3132346"/>
              <a:ext cx="3537672" cy="2481054"/>
              <a:chOff x="6324188" y="3132346"/>
              <a:chExt cx="3537672" cy="2481054"/>
            </a:xfrm>
          </p:grpSpPr>
          <p:pic>
            <p:nvPicPr>
              <p:cNvPr id="2050" name="Picture 2" descr="C:\research folders (includes completed projects)\WinPE booting\BuildPE\sdrstate\Documentation\11971254501899983316klaasvangend_USB_plug_svg_m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188" y="3132346"/>
                <a:ext cx="1934368" cy="1069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research folders (includes completed projects)\WinPE booting\BuildPE\sdrstate\Documentation\external-hard-drive-m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3632200"/>
                <a:ext cx="2394260" cy="1981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6324188" y="1693208"/>
              <a:ext cx="3017198" cy="1200329"/>
            </a:xfrm>
            <a:prstGeom prst="rect">
              <a:avLst/>
            </a:prstGeom>
            <a:noFill/>
          </p:spPr>
          <p:txBody>
            <a:bodyPr wrap="square" rtlCol="0">
              <a:spAutoFit/>
            </a:bodyPr>
            <a:lstStyle/>
            <a:p>
              <a:r>
                <a:rPr lang="en-US" dirty="0" smtClean="0"/>
                <a:t>Then attach some external storage with enough space to hold the </a:t>
              </a:r>
              <a:r>
                <a:rPr lang="en-US" dirty="0" err="1" smtClean="0"/>
                <a:t>image.vhd</a:t>
              </a:r>
              <a:r>
                <a:rPr lang="en-US" dirty="0" smtClean="0"/>
                <a:t> that you'll be creating</a:t>
              </a:r>
              <a:endParaRPr lang="en-US" dirty="0"/>
            </a:p>
          </p:txBody>
        </p:sp>
        <p:sp>
          <p:nvSpPr>
            <p:cNvPr id="14" name="Left Arrow 13"/>
            <p:cNvSpPr/>
            <p:nvPr/>
          </p:nvSpPr>
          <p:spPr bwMode="auto">
            <a:xfrm>
              <a:off x="5344064" y="3098559"/>
              <a:ext cx="838200" cy="499854"/>
            </a:xfrm>
            <a:prstGeom prst="left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294812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Convert to </a:t>
            </a:r>
            <a:r>
              <a:rPr lang="en-US" dirty="0" err="1"/>
              <a:t>image.vhd</a:t>
            </a:r>
            <a:r>
              <a:rPr lang="en-US" dirty="0"/>
              <a:t> </a:t>
            </a:r>
            <a:r>
              <a:rPr lang="en-US" dirty="0" smtClean="0"/>
              <a:t/>
            </a:r>
            <a:br>
              <a:rPr lang="en-US" dirty="0" smtClean="0"/>
            </a:br>
            <a:r>
              <a:rPr lang="en-US" sz="3100" dirty="0" smtClean="0">
                <a:solidFill>
                  <a:schemeClr val="accent6"/>
                </a:solidFill>
              </a:rPr>
              <a:t>get the PC ready, boot the SSB</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10000"/>
          </a:bodyPr>
          <a:lstStyle/>
          <a:p>
            <a:r>
              <a:rPr lang="en-US" dirty="0" smtClean="0"/>
              <a:t>Get a PC just as you want it – a "prototype PC"</a:t>
            </a:r>
          </a:p>
          <a:p>
            <a:r>
              <a:rPr lang="en-US" dirty="0" smtClean="0"/>
              <a:t>Maybe </a:t>
            </a:r>
            <a:r>
              <a:rPr lang="en-US" dirty="0" err="1" smtClean="0"/>
              <a:t>Sysprep</a:t>
            </a:r>
            <a:r>
              <a:rPr lang="en-US" dirty="0" smtClean="0"/>
              <a:t> </a:t>
            </a:r>
            <a:r>
              <a:rPr lang="en-US" dirty="0" smtClean="0"/>
              <a:t>it (more in the later "details" section)</a:t>
            </a:r>
            <a:endParaRPr lang="en-US" dirty="0" smtClean="0"/>
          </a:p>
          <a:p>
            <a:r>
              <a:rPr lang="en-US" dirty="0" smtClean="0"/>
              <a:t>Boot the prototype PC with </a:t>
            </a:r>
            <a:r>
              <a:rPr lang="en-US" dirty="0" smtClean="0"/>
              <a:t>an </a:t>
            </a:r>
            <a:r>
              <a:rPr lang="en-US" dirty="0" smtClean="0"/>
              <a:t>SSB</a:t>
            </a:r>
          </a:p>
          <a:p>
            <a:r>
              <a:rPr lang="en-US" dirty="0" smtClean="0"/>
              <a:t>Connect the PC to some sort of extra storage, as </a:t>
            </a:r>
            <a:r>
              <a:rPr lang="en-US" dirty="0" err="1" smtClean="0"/>
              <a:t>image.vhd</a:t>
            </a:r>
            <a:r>
              <a:rPr lang="en-US" dirty="0" smtClean="0"/>
              <a:t> will be a large file (although if you have the space, you can actually image a volume onto itself)</a:t>
            </a:r>
          </a:p>
          <a:p>
            <a:r>
              <a:rPr lang="en-US" dirty="0" smtClean="0"/>
              <a:t>Figure out what drive letters are the \Windows drive and the external storage – WinPE likes to rearrange drive letters, so the drive that is C: normally almost certainly </a:t>
            </a:r>
            <a:r>
              <a:rPr lang="en-US" i="1" dirty="0" smtClean="0"/>
              <a:t>won't</a:t>
            </a:r>
            <a:r>
              <a:rPr lang="en-US" dirty="0" smtClean="0"/>
              <a:t> be C: once you've booted the SSB</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36</a:t>
            </a:fld>
            <a:endParaRPr lang="en-US"/>
          </a:p>
        </p:txBody>
      </p:sp>
    </p:spTree>
    <p:extLst>
      <p:ext uri="{BB962C8B-B14F-4D97-AF65-F5344CB8AC3E}">
        <p14:creationId xmlns:p14="http://schemas.microsoft.com/office/powerpoint/2010/main" val="33719033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8100"/>
            <a:ext cx="8610600" cy="1104900"/>
          </a:xfrm>
        </p:spPr>
        <p:txBody>
          <a:bodyPr/>
          <a:lstStyle/>
          <a:p>
            <a:r>
              <a:rPr lang="en-US" dirty="0" smtClean="0"/>
              <a:t>Screen After SSB Boot</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37</a:t>
            </a:fld>
            <a:endParaRPr lang="en-US"/>
          </a:p>
        </p:txBody>
      </p:sp>
      <p:pic>
        <p:nvPicPr>
          <p:cNvPr id="5122" name="Picture 2" descr="C:\research folders (includes completed projects)\WinPE booting\BuildPE\sdrstate\Documentation\ssfirstbo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8" y="114300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11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Convert to </a:t>
            </a:r>
            <a:r>
              <a:rPr lang="en-US" dirty="0" err="1"/>
              <a:t>image.vhd</a:t>
            </a:r>
            <a:r>
              <a:rPr lang="en-US" dirty="0" smtClean="0"/>
              <a:t/>
            </a:r>
            <a:br>
              <a:rPr lang="en-US" dirty="0" smtClean="0"/>
            </a:br>
            <a:r>
              <a:rPr lang="en-US" sz="3100" dirty="0" smtClean="0">
                <a:solidFill>
                  <a:schemeClr val="accent6"/>
                </a:solidFill>
              </a:rPr>
              <a:t>Cvt2VHD syntax and usage</a:t>
            </a:r>
            <a:endParaRPr lang="en-US" dirty="0">
              <a:solidFill>
                <a:schemeClr val="accent6"/>
              </a:solidFill>
            </a:endParaRPr>
          </a:p>
        </p:txBody>
      </p:sp>
      <p:sp>
        <p:nvSpPr>
          <p:cNvPr id="3" name="Content Placeholder 2"/>
          <p:cNvSpPr>
            <a:spLocks noGrp="1"/>
          </p:cNvSpPr>
          <p:nvPr>
            <p:ph idx="1"/>
          </p:nvPr>
        </p:nvSpPr>
        <p:spPr/>
        <p:txBody>
          <a:bodyPr>
            <a:normAutofit/>
          </a:bodyPr>
          <a:lstStyle/>
          <a:p>
            <a:r>
              <a:rPr lang="en-US" dirty="0" smtClean="0"/>
              <a:t>Needs to know volume to image and the folder to store its </a:t>
            </a:r>
            <a:r>
              <a:rPr lang="en-US" dirty="0" err="1" smtClean="0"/>
              <a:t>image.vhd</a:t>
            </a:r>
            <a:r>
              <a:rPr lang="en-US" dirty="0" smtClean="0"/>
              <a:t> to, and the maximum size </a:t>
            </a:r>
            <a:r>
              <a:rPr lang="en-US" dirty="0" err="1" smtClean="0"/>
              <a:t>image.vhd</a:t>
            </a:r>
            <a:r>
              <a:rPr lang="en-US" dirty="0" smtClean="0"/>
              <a:t> can grow to</a:t>
            </a:r>
          </a:p>
          <a:p>
            <a:r>
              <a:rPr lang="en-US" dirty="0" smtClean="0"/>
              <a:t>Example: to save d: as </a:t>
            </a:r>
            <a:r>
              <a:rPr lang="en-US" dirty="0" err="1" smtClean="0"/>
              <a:t>image.vhd</a:t>
            </a:r>
            <a:r>
              <a:rPr lang="en-US" dirty="0" smtClean="0"/>
              <a:t> on the root of drive f:, capping </a:t>
            </a:r>
            <a:r>
              <a:rPr lang="en-US" dirty="0" err="1" smtClean="0"/>
              <a:t>image.vhd's</a:t>
            </a:r>
            <a:r>
              <a:rPr lang="en-US" dirty="0" smtClean="0"/>
              <a:t> size at 30 GB</a:t>
            </a:r>
          </a:p>
          <a:p>
            <a:r>
              <a:rPr lang="en-US" dirty="0" smtClean="0"/>
              <a:t>cvt2vhd d: f: 30</a:t>
            </a:r>
          </a:p>
          <a:p>
            <a:r>
              <a:rPr lang="en-US" dirty="0" smtClean="0"/>
              <a:t>another example:</a:t>
            </a:r>
          </a:p>
          <a:p>
            <a:r>
              <a:rPr lang="en-US" dirty="0" smtClean="0"/>
              <a:t>cvt2vhd d: f:\32bitimage </a:t>
            </a:r>
            <a:r>
              <a:rPr lang="en-US" dirty="0" smtClean="0"/>
              <a:t>30</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38</a:t>
            </a:fld>
            <a:endParaRPr lang="en-US"/>
          </a:p>
        </p:txBody>
      </p:sp>
    </p:spTree>
    <p:extLst>
      <p:ext uri="{BB962C8B-B14F-4D97-AF65-F5344CB8AC3E}">
        <p14:creationId xmlns:p14="http://schemas.microsoft.com/office/powerpoint/2010/main" val="28059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Convert to </a:t>
            </a:r>
            <a:r>
              <a:rPr lang="en-US" dirty="0" err="1"/>
              <a:t>image.vhd</a:t>
            </a:r>
            <a:r>
              <a:rPr lang="en-US" dirty="0" smtClean="0"/>
              <a:t/>
            </a:r>
            <a:br>
              <a:rPr lang="en-US" dirty="0" smtClean="0"/>
            </a:br>
            <a:r>
              <a:rPr lang="en-US" sz="3100" dirty="0" smtClean="0">
                <a:solidFill>
                  <a:schemeClr val="accent6"/>
                </a:solidFill>
              </a:rPr>
              <a:t>note on setting the maximum VHD size</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r>
              <a:rPr lang="en-US" dirty="0" smtClean="0"/>
              <a:t>The maximum VHD size determines the required hard disk size on the syste</a:t>
            </a:r>
            <a:r>
              <a:rPr lang="en-US" dirty="0" smtClean="0"/>
              <a:t>m you'll deploy </a:t>
            </a:r>
            <a:r>
              <a:rPr lang="en-US" dirty="0" err="1" smtClean="0"/>
              <a:t>image.vhd</a:t>
            </a:r>
            <a:r>
              <a:rPr lang="en-US" dirty="0" smtClean="0"/>
              <a:t> to</a:t>
            </a:r>
          </a:p>
          <a:p>
            <a:r>
              <a:rPr lang="en-US" dirty="0" smtClean="0"/>
              <a:t>The size of the physical volume that you will store the </a:t>
            </a:r>
            <a:r>
              <a:rPr lang="en-US" dirty="0" err="1" smtClean="0"/>
              <a:t>image.vhd</a:t>
            </a:r>
            <a:r>
              <a:rPr lang="en-US" dirty="0" smtClean="0"/>
              <a:t> onto must be at least 2.5 times the maximum VHD size</a:t>
            </a:r>
          </a:p>
          <a:p>
            <a:r>
              <a:rPr lang="en-US" dirty="0" smtClean="0"/>
              <a:t>For example, if you do this:</a:t>
            </a:r>
          </a:p>
          <a:p>
            <a:r>
              <a:rPr lang="en-US" dirty="0" err="1" smtClean="0"/>
              <a:t>cvtvhd</a:t>
            </a:r>
            <a:r>
              <a:rPr lang="en-US" dirty="0" smtClean="0"/>
              <a:t> d: f: 30</a:t>
            </a:r>
          </a:p>
          <a:p>
            <a:r>
              <a:rPr lang="en-US" dirty="0" smtClean="0"/>
              <a:t>Then any PC you deploy the </a:t>
            </a:r>
            <a:r>
              <a:rPr lang="en-US" dirty="0" err="1" smtClean="0"/>
              <a:t>image.vhd</a:t>
            </a:r>
            <a:r>
              <a:rPr lang="en-US" dirty="0" smtClean="0"/>
              <a:t> to must have a C: with at least 30 x 2.5 = 75 GB free space</a:t>
            </a:r>
          </a:p>
          <a:p>
            <a:r>
              <a:rPr lang="en-US" dirty="0" smtClean="0"/>
              <a:t>More info in the later "Steadier State Details" section</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39</a:t>
            </a:fld>
            <a:endParaRPr lang="en-US"/>
          </a:p>
        </p:txBody>
      </p:sp>
    </p:spTree>
    <p:extLst>
      <p:ext uri="{BB962C8B-B14F-4D97-AF65-F5344CB8AC3E}">
        <p14:creationId xmlns:p14="http://schemas.microsoft.com/office/powerpoint/2010/main" val="2993835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Answer</a:t>
            </a:r>
            <a:endParaRPr lang="en-US" dirty="0"/>
          </a:p>
        </p:txBody>
      </p:sp>
      <p:sp>
        <p:nvSpPr>
          <p:cNvPr id="3" name="Content Placeholder 2"/>
          <p:cNvSpPr>
            <a:spLocks noGrp="1"/>
          </p:cNvSpPr>
          <p:nvPr>
            <p:ph idx="1"/>
          </p:nvPr>
        </p:nvSpPr>
        <p:spPr/>
        <p:txBody>
          <a:bodyPr/>
          <a:lstStyle/>
          <a:p>
            <a:r>
              <a:rPr lang="en-US" dirty="0" smtClean="0"/>
              <a:t>Well, there are plenty of '</a:t>
            </a:r>
            <a:r>
              <a:rPr lang="en-US" dirty="0" err="1" smtClean="0"/>
              <a:t>em</a:t>
            </a:r>
            <a:r>
              <a:rPr lang="en-US" dirty="0" smtClean="0"/>
              <a:t>, but they tend to be either slow or expensive</a:t>
            </a:r>
          </a:p>
          <a:p>
            <a:r>
              <a:rPr lang="en-US" dirty="0" smtClean="0"/>
              <a:t>Microsoft used to give away a nice answer called "</a:t>
            </a:r>
            <a:r>
              <a:rPr lang="en-US" dirty="0" err="1" smtClean="0"/>
              <a:t>SteadyState</a:t>
            </a:r>
            <a:r>
              <a:rPr lang="en-US" dirty="0" smtClean="0"/>
              <a:t>," but they don't any more, and never supported Windows 7</a:t>
            </a:r>
          </a:p>
          <a:p>
            <a:r>
              <a:rPr lang="en-US" dirty="0" smtClean="0"/>
              <a:t>Fortunately, there's a "</a:t>
            </a:r>
            <a:r>
              <a:rPr lang="en-US" dirty="0" err="1" smtClean="0"/>
              <a:t>SteadyState</a:t>
            </a:r>
            <a:r>
              <a:rPr lang="en-US" dirty="0" smtClean="0"/>
              <a:t>" hidden inside Windows 7 (kind of), and so I've tried to make it easy to use, so I decided to give it away and call it "Steadier State"</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4</a:t>
            </a:fld>
            <a:endParaRPr lang="en-US" dirty="0"/>
          </a:p>
        </p:txBody>
      </p:sp>
    </p:spTree>
    <p:extLst>
      <p:ext uri="{BB962C8B-B14F-4D97-AF65-F5344CB8AC3E}">
        <p14:creationId xmlns:p14="http://schemas.microsoft.com/office/powerpoint/2010/main" val="12425945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t>
            </a:r>
            <a:r>
              <a:rPr lang="en-US" dirty="0"/>
              <a:t>Convert to </a:t>
            </a:r>
            <a:r>
              <a:rPr lang="en-US" dirty="0" err="1"/>
              <a:t>image.vhd</a:t>
            </a:r>
            <a:r>
              <a:rPr lang="en-US" dirty="0"/>
              <a:t> </a:t>
            </a:r>
            <a:r>
              <a:rPr lang="en-US" dirty="0" smtClean="0"/>
              <a:t/>
            </a:r>
            <a:br>
              <a:rPr lang="en-US" dirty="0" smtClean="0"/>
            </a:br>
            <a:r>
              <a:rPr lang="en-US" sz="2400" dirty="0" smtClean="0">
                <a:solidFill>
                  <a:schemeClr val="accent6"/>
                </a:solidFill>
              </a:rPr>
              <a:t>run cvt2vhd to convert Prototype PC's C: drive to </a:t>
            </a:r>
            <a:r>
              <a:rPr lang="en-US" sz="2400" dirty="0" err="1" smtClean="0">
                <a:solidFill>
                  <a:schemeClr val="accent6"/>
                </a:solidFill>
              </a:rPr>
              <a:t>image.vhd</a:t>
            </a:r>
            <a:endParaRPr lang="en-US" dirty="0">
              <a:solidFill>
                <a:schemeClr val="accent6"/>
              </a:solidFill>
            </a:endParaRPr>
          </a:p>
        </p:txBody>
      </p:sp>
      <p:sp>
        <p:nvSpPr>
          <p:cNvPr id="3" name="Slide Number Placeholder 2"/>
          <p:cNvSpPr>
            <a:spLocks noGrp="1"/>
          </p:cNvSpPr>
          <p:nvPr>
            <p:ph type="sldNum" sz="quarter" idx="12"/>
          </p:nvPr>
        </p:nvSpPr>
        <p:spPr/>
        <p:txBody>
          <a:bodyPr/>
          <a:lstStyle/>
          <a:p>
            <a:fld id="{C3345A42-5EB4-489F-B9E6-1BFEB83A22F9}" type="slidenum">
              <a:rPr lang="en-US" smtClean="0"/>
              <a:t>40</a:t>
            </a:fld>
            <a:endParaRPr lang="en-US"/>
          </a:p>
        </p:txBody>
      </p:sp>
      <p:grpSp>
        <p:nvGrpSpPr>
          <p:cNvPr id="17" name="Group 16"/>
          <p:cNvGrpSpPr/>
          <p:nvPr/>
        </p:nvGrpSpPr>
        <p:grpSpPr>
          <a:xfrm>
            <a:off x="4114800" y="2501446"/>
            <a:ext cx="5256573" cy="4256277"/>
            <a:chOff x="609600" y="2365303"/>
            <a:chExt cx="5256573" cy="4256277"/>
          </a:xfrm>
        </p:grpSpPr>
        <p:grpSp>
          <p:nvGrpSpPr>
            <p:cNvPr id="10" name="Group 9"/>
            <p:cNvGrpSpPr/>
            <p:nvPr/>
          </p:nvGrpSpPr>
          <p:grpSpPr>
            <a:xfrm>
              <a:off x="2328501" y="4140526"/>
              <a:ext cx="3537672" cy="2481054"/>
              <a:chOff x="6324188" y="3132346"/>
              <a:chExt cx="3537672" cy="2481054"/>
            </a:xfrm>
          </p:grpSpPr>
          <p:pic>
            <p:nvPicPr>
              <p:cNvPr id="2050" name="Picture 2" descr="C:\research folders (includes completed projects)\WinPE booting\BuildPE\sdrstate\Documentation\11971254501899983316klaasvangend_USB_plug_svg_m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188" y="3132346"/>
                <a:ext cx="1934368" cy="1069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research folders (includes completed projects)\WinPE booting\BuildPE\sdrstate\Documentation\external-hard-drive-m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3632200"/>
                <a:ext cx="2394260" cy="1981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609600" y="2365303"/>
              <a:ext cx="3048000" cy="2540000"/>
              <a:chOff x="609600" y="2365303"/>
              <a:chExt cx="3048000" cy="2540000"/>
            </a:xfrm>
          </p:grpSpPr>
          <p:pic>
            <p:nvPicPr>
              <p:cNvPr id="4" name="Picture 4"/>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09600" y="2365303"/>
                <a:ext cx="30480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246909" y="2698513"/>
                <a:ext cx="1762991" cy="369332"/>
              </a:xfrm>
              <a:prstGeom prst="rect">
                <a:avLst/>
              </a:prstGeom>
              <a:noFill/>
            </p:spPr>
            <p:txBody>
              <a:bodyPr wrap="square" rtlCol="0">
                <a:spAutoFit/>
              </a:bodyPr>
              <a:lstStyle/>
              <a:p>
                <a:r>
                  <a:rPr lang="en-US" dirty="0" smtClean="0"/>
                  <a:t>cvt2vhd d: f: 80</a:t>
                </a:r>
                <a:endParaRPr lang="en-US" dirty="0"/>
              </a:p>
            </p:txBody>
          </p:sp>
        </p:grpSp>
      </p:grpSp>
      <p:sp>
        <p:nvSpPr>
          <p:cNvPr id="18" name="TextBox 17"/>
          <p:cNvSpPr txBox="1"/>
          <p:nvPr/>
        </p:nvSpPr>
        <p:spPr>
          <a:xfrm>
            <a:off x="304800" y="1752600"/>
            <a:ext cx="3810000" cy="4801314"/>
          </a:xfrm>
          <a:prstGeom prst="rect">
            <a:avLst/>
          </a:prstGeom>
          <a:noFill/>
        </p:spPr>
        <p:txBody>
          <a:bodyPr wrap="square" rtlCol="0">
            <a:spAutoFit/>
          </a:bodyPr>
          <a:lstStyle/>
          <a:p>
            <a:r>
              <a:rPr lang="en-US" dirty="0" smtClean="0"/>
              <a:t>The SSB contains a file cvt2vhd.cmd, which will image a drive on the prototype machine onto the external storage.  All it needs is the drive letter of the volume containing the \Windows folder (the first parameter, and it's not always C:, as WinPE often temporarily rearranges drive letters), the drive letter of the external storage (the second parameter), and the maximum size that </a:t>
            </a:r>
            <a:r>
              <a:rPr lang="en-US" dirty="0" err="1" smtClean="0"/>
              <a:t>image.vhd</a:t>
            </a:r>
            <a:r>
              <a:rPr lang="en-US" dirty="0" smtClean="0"/>
              <a:t> will be permitted to grow to in gigabytes (the third parameter).  This will take a while, depending on how fast your storage tech runs. </a:t>
            </a:r>
            <a:endParaRPr lang="en-US" dirty="0"/>
          </a:p>
        </p:txBody>
      </p:sp>
    </p:spTree>
    <p:extLst>
      <p:ext uri="{BB962C8B-B14F-4D97-AF65-F5344CB8AC3E}">
        <p14:creationId xmlns:p14="http://schemas.microsoft.com/office/powerpoint/2010/main" val="4920592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research folders (includes completed projects)\WinPE booting\BuildPE\sdrstate\Documentation\desktop-computer-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2819400"/>
            <a:ext cx="4229100" cy="24288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 Deploy </a:t>
            </a:r>
            <a:r>
              <a:rPr lang="en-US" dirty="0" err="1" smtClean="0"/>
              <a:t>Image.VHD</a:t>
            </a:r>
            <a:r>
              <a:rPr lang="en-US" dirty="0" smtClean="0"/>
              <a:t/>
            </a:r>
            <a:br>
              <a:rPr lang="en-US" dirty="0" smtClean="0"/>
            </a:br>
            <a:r>
              <a:rPr lang="en-US" sz="2400" dirty="0" err="1" smtClean="0">
                <a:solidFill>
                  <a:schemeClr val="accent6"/>
                </a:solidFill>
              </a:rPr>
              <a:t>PrepNewPC</a:t>
            </a:r>
            <a:r>
              <a:rPr lang="en-US" sz="2400" dirty="0" smtClean="0">
                <a:solidFill>
                  <a:schemeClr val="accent6"/>
                </a:solidFill>
              </a:rPr>
              <a:t>: get </a:t>
            </a:r>
            <a:r>
              <a:rPr lang="en-US" sz="2400" dirty="0" smtClean="0">
                <a:solidFill>
                  <a:schemeClr val="accent6"/>
                </a:solidFill>
              </a:rPr>
              <a:t>the target PC ready to receive an </a:t>
            </a:r>
            <a:r>
              <a:rPr lang="en-US" sz="2400" dirty="0" err="1" smtClean="0">
                <a:solidFill>
                  <a:schemeClr val="accent6"/>
                </a:solidFill>
              </a:rPr>
              <a:t>image.vhd</a:t>
            </a:r>
            <a:endParaRPr lang="en-US" dirty="0">
              <a:solidFill>
                <a:schemeClr val="accent6"/>
              </a:solidFill>
            </a:endParaRPr>
          </a:p>
        </p:txBody>
      </p:sp>
      <p:sp>
        <p:nvSpPr>
          <p:cNvPr id="3" name="Slide Number Placeholder 2"/>
          <p:cNvSpPr>
            <a:spLocks noGrp="1"/>
          </p:cNvSpPr>
          <p:nvPr>
            <p:ph type="sldNum" sz="quarter" idx="12"/>
          </p:nvPr>
        </p:nvSpPr>
        <p:spPr/>
        <p:txBody>
          <a:bodyPr/>
          <a:lstStyle/>
          <a:p>
            <a:fld id="{C3345A42-5EB4-489F-B9E6-1BFEB83A22F9}" type="slidenum">
              <a:rPr lang="en-US" smtClean="0"/>
              <a:t>41</a:t>
            </a:fld>
            <a:endParaRPr lang="en-US"/>
          </a:p>
        </p:txBody>
      </p:sp>
      <p:sp>
        <p:nvSpPr>
          <p:cNvPr id="18" name="TextBox 17"/>
          <p:cNvSpPr txBox="1"/>
          <p:nvPr/>
        </p:nvSpPr>
        <p:spPr>
          <a:xfrm>
            <a:off x="152401" y="1619071"/>
            <a:ext cx="8686800" cy="1200329"/>
          </a:xfrm>
          <a:prstGeom prst="rect">
            <a:avLst/>
          </a:prstGeom>
          <a:noFill/>
        </p:spPr>
        <p:txBody>
          <a:bodyPr wrap="square" rtlCol="0">
            <a:spAutoFit/>
          </a:bodyPr>
          <a:lstStyle/>
          <a:p>
            <a:r>
              <a:rPr lang="en-US" dirty="0" smtClean="0"/>
              <a:t>A "target" PC is a PC that you want to deploy </a:t>
            </a:r>
            <a:r>
              <a:rPr lang="en-US" dirty="0" err="1" smtClean="0"/>
              <a:t>image.vhd</a:t>
            </a:r>
            <a:r>
              <a:rPr lang="en-US" dirty="0" smtClean="0"/>
              <a:t> onto.  (You may be able to deploy a single </a:t>
            </a:r>
            <a:r>
              <a:rPr lang="en-US" dirty="0" err="1" smtClean="0"/>
              <a:t>image.vhd</a:t>
            </a:r>
            <a:r>
              <a:rPr lang="en-US" dirty="0" smtClean="0"/>
              <a:t> to many systems.)  Steadier State systems need two partitions – a small 1 GB bootable partition and the rest a large C: drive onto which you've copied </a:t>
            </a:r>
            <a:r>
              <a:rPr lang="en-US" dirty="0" err="1" smtClean="0"/>
              <a:t>image.vhd</a:t>
            </a:r>
            <a:r>
              <a:rPr lang="en-US" dirty="0" smtClean="0"/>
              <a:t>. </a:t>
            </a:r>
            <a:endParaRPr lang="en-US" dirty="0"/>
          </a:p>
        </p:txBody>
      </p:sp>
      <p:pic>
        <p:nvPicPr>
          <p:cNvPr id="12" name="Picture 7" descr="C:\research folders (includes completed projects)\WinPE booting\BuildPE\sdrstate\Documentation\usb-stick-m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743" y="4243571"/>
            <a:ext cx="1506537" cy="5810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C:\research folders (includes completed projects)\WinPE booting\BuildPE\sdrstate\Documentation\120657989798506182barretr_Compact_Disc_svg_m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3100932"/>
            <a:ext cx="912811" cy="9128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57650" y="3372671"/>
            <a:ext cx="1676400" cy="369332"/>
          </a:xfrm>
          <a:prstGeom prst="rect">
            <a:avLst/>
          </a:prstGeom>
          <a:noFill/>
        </p:spPr>
        <p:txBody>
          <a:bodyPr wrap="square" rtlCol="0">
            <a:spAutoFit/>
          </a:bodyPr>
          <a:lstStyle/>
          <a:p>
            <a:r>
              <a:rPr lang="en-US" dirty="0" err="1" smtClean="0"/>
              <a:t>prepnewpc</a:t>
            </a:r>
            <a:endParaRPr lang="en-US" dirty="0"/>
          </a:p>
        </p:txBody>
      </p:sp>
      <p:sp>
        <p:nvSpPr>
          <p:cNvPr id="6" name="TextBox 5"/>
          <p:cNvSpPr txBox="1"/>
          <p:nvPr/>
        </p:nvSpPr>
        <p:spPr>
          <a:xfrm>
            <a:off x="304800" y="5257800"/>
            <a:ext cx="8610600" cy="1477328"/>
          </a:xfrm>
          <a:prstGeom prst="rect">
            <a:avLst/>
          </a:prstGeom>
          <a:noFill/>
        </p:spPr>
        <p:txBody>
          <a:bodyPr wrap="square" rtlCol="0">
            <a:spAutoFit/>
          </a:bodyPr>
          <a:lstStyle/>
          <a:p>
            <a:r>
              <a:rPr lang="en-US" dirty="0" smtClean="0"/>
              <a:t>Fortunately, you don't have to do any fancy </a:t>
            </a:r>
            <a:r>
              <a:rPr lang="en-US" dirty="0" err="1" smtClean="0"/>
              <a:t>Diskpart-ing</a:t>
            </a:r>
            <a:r>
              <a:rPr lang="en-US" dirty="0" smtClean="0"/>
              <a:t>, Steadier State does it for you.  Just (1) disconnect any external storage, (2) boot from your SSB, and then (3) run the "</a:t>
            </a:r>
            <a:r>
              <a:rPr lang="en-US" dirty="0" err="1" smtClean="0"/>
              <a:t>prepnewpc</a:t>
            </a:r>
            <a:r>
              <a:rPr lang="en-US" dirty="0" smtClean="0"/>
              <a:t>" command to prepare the target's hard disk.  NOTE that </a:t>
            </a:r>
            <a:r>
              <a:rPr lang="en-US" dirty="0" err="1" smtClean="0"/>
              <a:t>PrepNewPC</a:t>
            </a:r>
            <a:r>
              <a:rPr lang="en-US" dirty="0" smtClean="0"/>
              <a:t> </a:t>
            </a:r>
            <a:r>
              <a:rPr lang="en-US" i="1" dirty="0" smtClean="0"/>
              <a:t>deletes all files on disk 0 of the target PC</a:t>
            </a:r>
            <a:r>
              <a:rPr lang="en-US" dirty="0" smtClean="0"/>
              <a:t>, so if there's anything that you care about there, please back it up first!</a:t>
            </a:r>
            <a:endParaRPr lang="en-US" dirty="0"/>
          </a:p>
        </p:txBody>
      </p:sp>
    </p:spTree>
    <p:extLst>
      <p:ext uri="{BB962C8B-B14F-4D97-AF65-F5344CB8AC3E}">
        <p14:creationId xmlns:p14="http://schemas.microsoft.com/office/powerpoint/2010/main" val="11877491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Deploy </a:t>
            </a:r>
            <a:r>
              <a:rPr lang="en-US" dirty="0" err="1"/>
              <a:t>Image.VHD</a:t>
            </a:r>
            <a:r>
              <a:rPr lang="en-US" dirty="0" smtClean="0"/>
              <a:t/>
            </a:r>
            <a:br>
              <a:rPr lang="en-US" dirty="0" smtClean="0"/>
            </a:br>
            <a:r>
              <a:rPr lang="en-US" sz="3100" dirty="0" err="1" smtClean="0">
                <a:solidFill>
                  <a:schemeClr val="accent6"/>
                </a:solidFill>
              </a:rPr>
              <a:t>PrepNewPC</a:t>
            </a:r>
            <a:r>
              <a:rPr lang="en-US" sz="3100" dirty="0" smtClean="0">
                <a:solidFill>
                  <a:schemeClr val="accent6"/>
                </a:solidFill>
              </a:rPr>
              <a:t> details</a:t>
            </a:r>
            <a:endParaRPr lang="en-US" dirty="0">
              <a:solidFill>
                <a:schemeClr val="accent6"/>
              </a:solidFill>
            </a:endParaRPr>
          </a:p>
        </p:txBody>
      </p:sp>
      <p:sp>
        <p:nvSpPr>
          <p:cNvPr id="3" name="Content Placeholder 2"/>
          <p:cNvSpPr>
            <a:spLocks noGrp="1"/>
          </p:cNvSpPr>
          <p:nvPr>
            <p:ph idx="1"/>
          </p:nvPr>
        </p:nvSpPr>
        <p:spPr/>
        <p:txBody>
          <a:bodyPr>
            <a:normAutofit/>
          </a:bodyPr>
          <a:lstStyle/>
          <a:p>
            <a:r>
              <a:rPr lang="en-US" dirty="0" smtClean="0"/>
              <a:t>Before running this, you should have booted from a Steadier State USB stick/CD (SSB)</a:t>
            </a:r>
          </a:p>
          <a:p>
            <a:r>
              <a:rPr lang="en-US" dirty="0" smtClean="0"/>
              <a:t>Type "</a:t>
            </a:r>
            <a:r>
              <a:rPr lang="en-US" dirty="0" err="1" smtClean="0"/>
              <a:t>prepnewpc</a:t>
            </a:r>
            <a:r>
              <a:rPr lang="en-US" dirty="0" smtClean="0"/>
              <a:t>" and press Enter</a:t>
            </a:r>
          </a:p>
          <a:p>
            <a:r>
              <a:rPr lang="en-US" dirty="0" smtClean="0"/>
              <a:t>Offers some intro </a:t>
            </a:r>
            <a:r>
              <a:rPr lang="en-US" dirty="0" smtClean="0"/>
              <a:t>information</a:t>
            </a:r>
          </a:p>
          <a:p>
            <a:r>
              <a:rPr lang="en-US" dirty="0" smtClean="0"/>
              <a:t>Reminds you that it's going to wipe disk 0</a:t>
            </a:r>
          </a:p>
          <a:p>
            <a:r>
              <a:rPr lang="en-US" dirty="0" smtClean="0"/>
              <a:t>Asks you to type a word, and from that point on, it works fo</a:t>
            </a:r>
            <a:r>
              <a:rPr lang="en-US" dirty="0" smtClean="0"/>
              <a:t>r a bit and then you have a ready-for-an-image PC</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42</a:t>
            </a:fld>
            <a:endParaRPr lang="en-US"/>
          </a:p>
        </p:txBody>
      </p:sp>
    </p:spTree>
    <p:extLst>
      <p:ext uri="{BB962C8B-B14F-4D97-AF65-F5344CB8AC3E}">
        <p14:creationId xmlns:p14="http://schemas.microsoft.com/office/powerpoint/2010/main" val="708541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C:\research folders (includes completed projects)\WinPE booting\BuildPE\sdrstate\Documentation\desktop-computer-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296" y="2843842"/>
            <a:ext cx="4229100" cy="24288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 Deploy </a:t>
            </a:r>
            <a:r>
              <a:rPr lang="en-US" dirty="0" err="1" smtClean="0"/>
              <a:t>Image.VHD</a:t>
            </a:r>
            <a:r>
              <a:rPr lang="en-US" dirty="0" smtClean="0"/>
              <a:t/>
            </a:r>
            <a:br>
              <a:rPr lang="en-US" dirty="0" smtClean="0"/>
            </a:br>
            <a:r>
              <a:rPr lang="en-US" sz="2400" dirty="0" smtClean="0">
                <a:solidFill>
                  <a:schemeClr val="accent6"/>
                </a:solidFill>
              </a:rPr>
              <a:t>copy </a:t>
            </a:r>
            <a:r>
              <a:rPr lang="en-US" sz="2400" dirty="0" err="1" smtClean="0">
                <a:solidFill>
                  <a:schemeClr val="accent6"/>
                </a:solidFill>
              </a:rPr>
              <a:t>image.vhd</a:t>
            </a:r>
            <a:r>
              <a:rPr lang="en-US" sz="2400" dirty="0" smtClean="0">
                <a:solidFill>
                  <a:schemeClr val="accent6"/>
                </a:solidFill>
              </a:rPr>
              <a:t> over</a:t>
            </a:r>
            <a:endParaRPr lang="en-US" dirty="0">
              <a:solidFill>
                <a:schemeClr val="accent6"/>
              </a:solidFill>
            </a:endParaRPr>
          </a:p>
        </p:txBody>
      </p:sp>
      <p:sp>
        <p:nvSpPr>
          <p:cNvPr id="3" name="Slide Number Placeholder 2"/>
          <p:cNvSpPr>
            <a:spLocks noGrp="1"/>
          </p:cNvSpPr>
          <p:nvPr>
            <p:ph type="sldNum" sz="quarter" idx="12"/>
          </p:nvPr>
        </p:nvSpPr>
        <p:spPr/>
        <p:txBody>
          <a:bodyPr/>
          <a:lstStyle/>
          <a:p>
            <a:fld id="{C3345A42-5EB4-489F-B9E6-1BFEB83A22F9}" type="slidenum">
              <a:rPr lang="en-US" smtClean="0"/>
              <a:t>43</a:t>
            </a:fld>
            <a:endParaRPr lang="en-US"/>
          </a:p>
        </p:txBody>
      </p:sp>
      <p:sp>
        <p:nvSpPr>
          <p:cNvPr id="18" name="TextBox 17"/>
          <p:cNvSpPr txBox="1"/>
          <p:nvPr/>
        </p:nvSpPr>
        <p:spPr>
          <a:xfrm>
            <a:off x="152401" y="1619071"/>
            <a:ext cx="8686800" cy="646331"/>
          </a:xfrm>
          <a:prstGeom prst="rect">
            <a:avLst/>
          </a:prstGeom>
          <a:noFill/>
        </p:spPr>
        <p:txBody>
          <a:bodyPr wrap="square" rtlCol="0">
            <a:spAutoFit/>
          </a:bodyPr>
          <a:lstStyle/>
          <a:p>
            <a:r>
              <a:rPr lang="en-US" dirty="0" smtClean="0"/>
              <a:t>Once </a:t>
            </a:r>
            <a:r>
              <a:rPr lang="en-US" dirty="0" err="1" smtClean="0"/>
              <a:t>PrepNewPC</a:t>
            </a:r>
            <a:r>
              <a:rPr lang="en-US" dirty="0" smtClean="0"/>
              <a:t> is done, you should have a large C: drive with a volume label of "Physical Drive."  Connect to whatever storage holds </a:t>
            </a:r>
            <a:r>
              <a:rPr lang="en-US" dirty="0" err="1" smtClean="0"/>
              <a:t>image.vhd</a:t>
            </a:r>
            <a:r>
              <a:rPr lang="en-US" dirty="0" smtClean="0"/>
              <a:t> and copy it to C:\.</a:t>
            </a:r>
            <a:endParaRPr lang="en-US" dirty="0"/>
          </a:p>
        </p:txBody>
      </p:sp>
      <p:grpSp>
        <p:nvGrpSpPr>
          <p:cNvPr id="15" name="Group 14"/>
          <p:cNvGrpSpPr/>
          <p:nvPr/>
        </p:nvGrpSpPr>
        <p:grpSpPr>
          <a:xfrm>
            <a:off x="4470196" y="3137140"/>
            <a:ext cx="4517796" cy="2514841"/>
            <a:chOff x="4470196" y="3346297"/>
            <a:chExt cx="4517796" cy="2514841"/>
          </a:xfrm>
        </p:grpSpPr>
        <p:grpSp>
          <p:nvGrpSpPr>
            <p:cNvPr id="7" name="Group 6"/>
            <p:cNvGrpSpPr/>
            <p:nvPr/>
          </p:nvGrpSpPr>
          <p:grpSpPr>
            <a:xfrm>
              <a:off x="4470196" y="3346297"/>
              <a:ext cx="4517796" cy="2514841"/>
              <a:chOff x="4051096" y="4103864"/>
              <a:chExt cx="4517796" cy="2514841"/>
            </a:xfrm>
          </p:grpSpPr>
          <p:pic>
            <p:nvPicPr>
              <p:cNvPr id="10" name="Picture 2" descr="C:\research folders (includes completed projects)\WinPE booting\BuildPE\sdrstate\Documentation\11971254501899983316klaasvangend_USB_plug_svg_m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1220" y="4137651"/>
                <a:ext cx="1934368" cy="1069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research folders (includes completed projects)\WinPE booting\BuildPE\sdrstate\Documentation\external-hard-drive-m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4632" y="4637505"/>
                <a:ext cx="2394260" cy="1981200"/>
              </a:xfrm>
              <a:prstGeom prst="rect">
                <a:avLst/>
              </a:prstGeom>
              <a:noFill/>
              <a:extLst>
                <a:ext uri="{909E8E84-426E-40DD-AFC4-6F175D3DCCD1}">
                  <a14:hiddenFill xmlns:a14="http://schemas.microsoft.com/office/drawing/2010/main">
                    <a:solidFill>
                      <a:srgbClr val="FFFFFF"/>
                    </a:solidFill>
                  </a14:hiddenFill>
                </a:ext>
              </a:extLst>
            </p:spPr>
          </p:pic>
          <p:sp>
            <p:nvSpPr>
              <p:cNvPr id="13" name="Left Arrow 12"/>
              <p:cNvSpPr/>
              <p:nvPr/>
            </p:nvSpPr>
            <p:spPr bwMode="auto">
              <a:xfrm>
                <a:off x="4051096" y="4103864"/>
                <a:ext cx="838200" cy="499854"/>
              </a:xfrm>
              <a:prstGeom prst="left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grpSp>
        <p:sp>
          <p:nvSpPr>
            <p:cNvPr id="8" name="TextBox 7"/>
            <p:cNvSpPr txBox="1"/>
            <p:nvPr/>
          </p:nvSpPr>
          <p:spPr>
            <a:xfrm>
              <a:off x="6551077" y="4587842"/>
              <a:ext cx="1524000" cy="369332"/>
            </a:xfrm>
            <a:prstGeom prst="rect">
              <a:avLst/>
            </a:prstGeom>
            <a:noFill/>
          </p:spPr>
          <p:txBody>
            <a:bodyPr wrap="square" rtlCol="0">
              <a:spAutoFit/>
            </a:bodyPr>
            <a:lstStyle/>
            <a:p>
              <a:r>
                <a:rPr lang="en-US" dirty="0" err="1" smtClean="0">
                  <a:solidFill>
                    <a:schemeClr val="accent6">
                      <a:lumMod val="10000"/>
                    </a:schemeClr>
                  </a:solidFill>
                </a:rPr>
                <a:t>image.vhd</a:t>
              </a:r>
              <a:endParaRPr lang="en-US" dirty="0">
                <a:solidFill>
                  <a:schemeClr val="accent6">
                    <a:lumMod val="10000"/>
                  </a:schemeClr>
                </a:solidFill>
              </a:endParaRPr>
            </a:p>
          </p:txBody>
        </p:sp>
      </p:grpSp>
      <p:sp>
        <p:nvSpPr>
          <p:cNvPr id="16" name="TextBox 15"/>
          <p:cNvSpPr txBox="1"/>
          <p:nvPr/>
        </p:nvSpPr>
        <p:spPr>
          <a:xfrm>
            <a:off x="3083944" y="3683962"/>
            <a:ext cx="1447800" cy="369332"/>
          </a:xfrm>
          <a:prstGeom prst="rect">
            <a:avLst/>
          </a:prstGeom>
          <a:noFill/>
        </p:spPr>
        <p:txBody>
          <a:bodyPr wrap="square" rtlCol="0">
            <a:spAutoFit/>
          </a:bodyPr>
          <a:lstStyle/>
          <a:p>
            <a:r>
              <a:rPr lang="en-US" dirty="0" err="1" smtClean="0">
                <a:solidFill>
                  <a:schemeClr val="accent6">
                    <a:lumMod val="10000"/>
                  </a:schemeClr>
                </a:solidFill>
              </a:rPr>
              <a:t>image.vhd</a:t>
            </a:r>
            <a:endParaRPr lang="en-US" dirty="0">
              <a:solidFill>
                <a:schemeClr val="accent6">
                  <a:lumMod val="10000"/>
                </a:schemeClr>
              </a:solidFill>
            </a:endParaRPr>
          </a:p>
        </p:txBody>
      </p:sp>
    </p:spTree>
    <p:extLst>
      <p:ext uri="{BB962C8B-B14F-4D97-AF65-F5344CB8AC3E}">
        <p14:creationId xmlns:p14="http://schemas.microsoft.com/office/powerpoint/2010/main" val="24309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Deploy </a:t>
            </a:r>
            <a:r>
              <a:rPr lang="en-US" dirty="0" err="1"/>
              <a:t>Image.VHD</a:t>
            </a:r>
            <a:r>
              <a:rPr lang="en-US" dirty="0"/>
              <a:t/>
            </a:r>
            <a:br>
              <a:rPr lang="en-US" dirty="0"/>
            </a:br>
            <a:r>
              <a:rPr lang="en-US" sz="2400" dirty="0" smtClean="0">
                <a:solidFill>
                  <a:schemeClr val="accent6"/>
                </a:solidFill>
              </a:rPr>
              <a:t>a better way to copy an image:  </a:t>
            </a:r>
            <a:r>
              <a:rPr lang="en-US" sz="2400" dirty="0" err="1" smtClean="0">
                <a:solidFill>
                  <a:schemeClr val="accent6"/>
                </a:solidFill>
              </a:rPr>
              <a:t>robocopy</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r>
              <a:rPr lang="en-US" dirty="0" smtClean="0"/>
              <a:t>Once you have a PC you've run "</a:t>
            </a:r>
            <a:r>
              <a:rPr lang="en-US" dirty="0" err="1" smtClean="0"/>
              <a:t>prepnewpc</a:t>
            </a:r>
            <a:r>
              <a:rPr lang="en-US" dirty="0" smtClean="0"/>
              <a:t>" on, "deploy" an </a:t>
            </a:r>
            <a:r>
              <a:rPr lang="en-US" dirty="0" err="1" smtClean="0"/>
              <a:t>image.vhd</a:t>
            </a:r>
            <a:r>
              <a:rPr lang="en-US" dirty="0" smtClean="0"/>
              <a:t> by copying it to the root of the drive labeled "Physical Drive" on that PC</a:t>
            </a:r>
          </a:p>
          <a:p>
            <a:r>
              <a:rPr lang="en-US" dirty="0" smtClean="0"/>
              <a:t>The files can be large, so use the on-board copy of </a:t>
            </a:r>
            <a:r>
              <a:rPr lang="en-US" dirty="0" err="1" smtClean="0"/>
              <a:t>robocopy</a:t>
            </a:r>
            <a:r>
              <a:rPr lang="en-US" dirty="0" smtClean="0"/>
              <a:t> for fastest service, as in</a:t>
            </a:r>
          </a:p>
          <a:p>
            <a:r>
              <a:rPr lang="en-US" dirty="0" err="1" smtClean="0"/>
              <a:t>robocopy</a:t>
            </a:r>
            <a:r>
              <a:rPr lang="en-US" dirty="0" smtClean="0"/>
              <a:t> e:\imagefiles d: </a:t>
            </a:r>
            <a:r>
              <a:rPr lang="en-US" dirty="0" err="1" smtClean="0"/>
              <a:t>image.vhd</a:t>
            </a:r>
            <a:r>
              <a:rPr lang="en-US" dirty="0" smtClean="0"/>
              <a:t> /mt:50</a:t>
            </a:r>
          </a:p>
          <a:p>
            <a:r>
              <a:rPr lang="en-US" dirty="0" smtClean="0"/>
              <a:t>Note the syntax – source folder, destination folder, the particular file to copy</a:t>
            </a:r>
          </a:p>
          <a:p>
            <a:r>
              <a:rPr lang="en-US" dirty="0" smtClean="0"/>
              <a:t>Remember the 2.5x rule for </a:t>
            </a:r>
            <a:r>
              <a:rPr lang="en-US" dirty="0" err="1" smtClean="0"/>
              <a:t>image.vhd</a:t>
            </a:r>
            <a:r>
              <a:rPr lang="en-US" dirty="0" smtClean="0"/>
              <a:t> and Physical Drive</a:t>
            </a:r>
            <a:r>
              <a:rPr lang="en-US" dirty="0" smtClean="0"/>
              <a:t>!  Don't use the size of </a:t>
            </a:r>
            <a:r>
              <a:rPr lang="en-US" dirty="0" err="1" smtClean="0"/>
              <a:t>image.vhd</a:t>
            </a:r>
            <a:r>
              <a:rPr lang="en-US" dirty="0" smtClean="0"/>
              <a:t> currently, use the maximum size you specified when you ran cvt2vhd</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44</a:t>
            </a:fld>
            <a:endParaRPr lang="en-US"/>
          </a:p>
        </p:txBody>
      </p:sp>
    </p:spTree>
    <p:extLst>
      <p:ext uri="{BB962C8B-B14F-4D97-AF65-F5344CB8AC3E}">
        <p14:creationId xmlns:p14="http://schemas.microsoft.com/office/powerpoint/2010/main" val="24514481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Deploy </a:t>
            </a:r>
            <a:r>
              <a:rPr lang="en-US" dirty="0" err="1"/>
              <a:t>Image.VHD</a:t>
            </a:r>
            <a:r>
              <a:rPr lang="en-US" dirty="0"/>
              <a:t/>
            </a:r>
            <a:br>
              <a:rPr lang="en-US" dirty="0"/>
            </a:br>
            <a:r>
              <a:rPr lang="en-US" sz="2400" dirty="0" smtClean="0">
                <a:solidFill>
                  <a:schemeClr val="accent6"/>
                </a:solidFill>
              </a:rPr>
              <a:t>And once you've copied </a:t>
            </a:r>
            <a:r>
              <a:rPr lang="en-US" sz="2400" dirty="0" err="1" smtClean="0">
                <a:solidFill>
                  <a:schemeClr val="accent6"/>
                </a:solidFill>
              </a:rPr>
              <a:t>image.vhd</a:t>
            </a:r>
            <a:r>
              <a:rPr lang="en-US" sz="2400" dirty="0" smtClean="0">
                <a:solidFill>
                  <a:schemeClr val="accent6"/>
                </a:solidFill>
              </a:rPr>
              <a:t>, just reboot</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45</a:t>
            </a:fld>
            <a:endParaRPr lang="en-US"/>
          </a:p>
        </p:txBody>
      </p:sp>
      <p:sp>
        <p:nvSpPr>
          <p:cNvPr id="5" name="Content Placeholder 4"/>
          <p:cNvSpPr txBox="1">
            <a:spLocks noGrp="1"/>
          </p:cNvSpPr>
          <p:nvPr>
            <p:ph idx="1"/>
          </p:nvPr>
        </p:nvSpPr>
        <p:spPr>
          <a:xfrm>
            <a:off x="304800" y="1524000"/>
            <a:ext cx="8686800" cy="5115889"/>
          </a:xfrm>
          <a:prstGeom prst="rect">
            <a:avLst/>
          </a:prstGeom>
          <a:noFill/>
        </p:spPr>
        <p:txBody>
          <a:bodyPr wrap="square" rtlCol="0">
            <a:spAutoFit/>
          </a:bodyPr>
          <a:lstStyle/>
          <a:p>
            <a:r>
              <a:rPr lang="en-US" dirty="0" smtClean="0"/>
              <a:t>Once that's done, disconnect the external storage and reboot.  The system will automatically set up Steadier State at this point and then automatically reboot.  After that, you're ready to go.  Just use your Windows 7 system as you would normally and, when you want to roll back all changes, reboot and choose "Roll Back Windows</a:t>
            </a:r>
            <a:r>
              <a:rPr lang="en-US" dirty="0" smtClean="0"/>
              <a:t>."</a:t>
            </a:r>
          </a:p>
          <a:p>
            <a:r>
              <a:rPr lang="en-US" dirty="0" smtClean="0"/>
              <a:t>You've now deployed a Steadier State-ready PC</a:t>
            </a:r>
            <a:endParaRPr lang="en-US" dirty="0"/>
          </a:p>
        </p:txBody>
      </p:sp>
    </p:spTree>
    <p:extLst>
      <p:ext uri="{BB962C8B-B14F-4D97-AF65-F5344CB8AC3E}">
        <p14:creationId xmlns:p14="http://schemas.microsoft.com/office/powerpoint/2010/main" val="12027024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smtClean="0"/>
              <a:t>Updating and Maintaining Steadier State Systems</a:t>
            </a:r>
            <a:endParaRPr lang="en-US" dirty="0"/>
          </a:p>
        </p:txBody>
      </p:sp>
      <p:sp>
        <p:nvSpPr>
          <p:cNvPr id="6" name="Subtitle 5"/>
          <p:cNvSpPr>
            <a:spLocks noGrp="1"/>
          </p:cNvSpPr>
          <p:nvPr>
            <p:ph type="subTitle" sz="quarter" idx="1"/>
          </p:nvPr>
        </p:nvSpPr>
        <p:spPr/>
        <p:txBody>
          <a:bodyPr/>
          <a:lstStyle/>
          <a:p>
            <a:r>
              <a:rPr lang="en-US" dirty="0" smtClean="0"/>
              <a:t>Accessing WinPE and updating your snapshots</a:t>
            </a:r>
            <a:endParaRPr lang="en-US" dirty="0"/>
          </a:p>
        </p:txBody>
      </p:sp>
      <p:sp>
        <p:nvSpPr>
          <p:cNvPr id="4" name="Slide Number Placeholder 3"/>
          <p:cNvSpPr>
            <a:spLocks noGrp="1"/>
          </p:cNvSpPr>
          <p:nvPr>
            <p:ph type="sldNum" sz="quarter" idx="4"/>
          </p:nvPr>
        </p:nvSpPr>
        <p:spPr/>
        <p:txBody>
          <a:bodyPr/>
          <a:lstStyle/>
          <a:p>
            <a:fld id="{C3345A42-5EB4-489F-B9E6-1BFEB83A22F9}" type="slidenum">
              <a:rPr lang="en-US" smtClean="0"/>
              <a:t>46</a:t>
            </a:fld>
            <a:endParaRPr lang="en-US"/>
          </a:p>
        </p:txBody>
      </p:sp>
    </p:spTree>
    <p:extLst>
      <p:ext uri="{BB962C8B-B14F-4D97-AF65-F5344CB8AC3E}">
        <p14:creationId xmlns:p14="http://schemas.microsoft.com/office/powerpoint/2010/main" val="12811668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to the WinPE Prompt</a:t>
            </a:r>
            <a:endParaRPr lang="en-US" dirty="0"/>
          </a:p>
        </p:txBody>
      </p:sp>
      <p:sp>
        <p:nvSpPr>
          <p:cNvPr id="3" name="Content Placeholder 2"/>
          <p:cNvSpPr>
            <a:spLocks noGrp="1"/>
          </p:cNvSpPr>
          <p:nvPr>
            <p:ph idx="1"/>
          </p:nvPr>
        </p:nvSpPr>
        <p:spPr>
          <a:xfrm>
            <a:off x="228600" y="1447800"/>
            <a:ext cx="8686800" cy="4419600"/>
          </a:xfrm>
        </p:spPr>
        <p:txBody>
          <a:bodyPr/>
          <a:lstStyle/>
          <a:p>
            <a:r>
              <a:rPr lang="en-US" dirty="0" smtClean="0"/>
              <a:t>As you've read, Steadier State adds a second copy of Windows to your system, a copy of WinPE</a:t>
            </a:r>
          </a:p>
          <a:p>
            <a:r>
              <a:rPr lang="en-US" dirty="0" smtClean="0"/>
              <a:t>Useful for a couple of Steadier State tasks, and useful for </a:t>
            </a:r>
            <a:r>
              <a:rPr lang="en-US" dirty="0" smtClean="0"/>
              <a:t>several </a:t>
            </a:r>
            <a:r>
              <a:rPr lang="en-US" dirty="0" smtClean="0"/>
              <a:t>kinds of offline OS </a:t>
            </a:r>
            <a:r>
              <a:rPr lang="en-US" dirty="0" smtClean="0"/>
              <a:t>maintenance</a:t>
            </a:r>
          </a:p>
          <a:p>
            <a:r>
              <a:rPr lang="en-US" dirty="0" smtClean="0"/>
              <a:t>To use it, though, you've got to get to its command prompt</a:t>
            </a:r>
          </a:p>
        </p:txBody>
      </p:sp>
      <p:sp>
        <p:nvSpPr>
          <p:cNvPr id="4" name="Slide Number Placeholder 3"/>
          <p:cNvSpPr>
            <a:spLocks noGrp="1"/>
          </p:cNvSpPr>
          <p:nvPr>
            <p:ph type="sldNum" sz="quarter" idx="12"/>
          </p:nvPr>
        </p:nvSpPr>
        <p:spPr/>
        <p:txBody>
          <a:bodyPr/>
          <a:lstStyle/>
          <a:p>
            <a:fld id="{C3345A42-5EB4-489F-B9E6-1BFEB83A22F9}" type="slidenum">
              <a:rPr lang="en-US" smtClean="0"/>
              <a:t>47</a:t>
            </a:fld>
            <a:endParaRPr lang="en-US"/>
          </a:p>
        </p:txBody>
      </p:sp>
    </p:spTree>
    <p:extLst>
      <p:ext uri="{BB962C8B-B14F-4D97-AF65-F5344CB8AC3E}">
        <p14:creationId xmlns:p14="http://schemas.microsoft.com/office/powerpoint/2010/main" val="7008574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to the WinPE Prompt</a:t>
            </a:r>
            <a:endParaRPr lang="en-US" dirty="0"/>
          </a:p>
        </p:txBody>
      </p:sp>
      <p:sp>
        <p:nvSpPr>
          <p:cNvPr id="3" name="Content Placeholder 2"/>
          <p:cNvSpPr>
            <a:spLocks noGrp="1"/>
          </p:cNvSpPr>
          <p:nvPr>
            <p:ph idx="1"/>
          </p:nvPr>
        </p:nvSpPr>
        <p:spPr>
          <a:xfrm>
            <a:off x="228600" y="1447800"/>
            <a:ext cx="8686800" cy="4419600"/>
          </a:xfrm>
        </p:spPr>
        <p:txBody>
          <a:bodyPr/>
          <a:lstStyle/>
          <a:p>
            <a:r>
              <a:rPr lang="en-US" dirty="0" smtClean="0"/>
              <a:t>First, create a file named "noauto.txt" into the root of any drive letter between C: and L:</a:t>
            </a:r>
          </a:p>
          <a:p>
            <a:r>
              <a:rPr lang="en-US" dirty="0" smtClean="0"/>
              <a:t>Then reboot the system and choose "Roll Back Windows"</a:t>
            </a:r>
          </a:p>
          <a:p>
            <a:r>
              <a:rPr lang="en-US" dirty="0" smtClean="0"/>
              <a:t>This will </a:t>
            </a:r>
            <a:r>
              <a:rPr lang="en-US" i="1" dirty="0" smtClean="0"/>
              <a:t>not</a:t>
            </a:r>
            <a:r>
              <a:rPr lang="en-US" dirty="0" smtClean="0"/>
              <a:t> roll back Windows; it'll just boot WinPE and leave you at the command prompt</a:t>
            </a:r>
          </a:p>
          <a:p>
            <a:r>
              <a:rPr lang="en-US" dirty="0" smtClean="0"/>
              <a:t>Removable drives in C: through L: work</a:t>
            </a:r>
          </a:p>
        </p:txBody>
      </p:sp>
      <p:sp>
        <p:nvSpPr>
          <p:cNvPr id="4" name="Slide Number Placeholder 3"/>
          <p:cNvSpPr>
            <a:spLocks noGrp="1"/>
          </p:cNvSpPr>
          <p:nvPr>
            <p:ph type="sldNum" sz="quarter" idx="12"/>
          </p:nvPr>
        </p:nvSpPr>
        <p:spPr/>
        <p:txBody>
          <a:bodyPr/>
          <a:lstStyle/>
          <a:p>
            <a:fld id="{C3345A42-5EB4-489F-B9E6-1BFEB83A22F9}" type="slidenum">
              <a:rPr lang="en-US" smtClean="0"/>
              <a:t>48</a:t>
            </a:fld>
            <a:endParaRPr lang="en-US"/>
          </a:p>
        </p:txBody>
      </p:sp>
    </p:spTree>
    <p:extLst>
      <p:ext uri="{BB962C8B-B14F-4D97-AF65-F5344CB8AC3E}">
        <p14:creationId xmlns:p14="http://schemas.microsoft.com/office/powerpoint/2010/main" val="35029149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on Noauto.txt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doesn't matter what, if anything, is in noauto.txt</a:t>
            </a:r>
          </a:p>
          <a:p>
            <a:r>
              <a:rPr lang="en-US" dirty="0" smtClean="0"/>
              <a:t>As it </a:t>
            </a:r>
            <a:r>
              <a:rPr lang="en-US" dirty="0" smtClean="0"/>
              <a:t>works on removable drives, </a:t>
            </a:r>
            <a:r>
              <a:rPr lang="en-US" dirty="0" smtClean="0"/>
              <a:t>you can access a non-booting system by putting </a:t>
            </a:r>
            <a:r>
              <a:rPr lang="en-US" dirty="0" smtClean="0"/>
              <a:t>a noauto.txt file in the root of a USB </a:t>
            </a:r>
            <a:r>
              <a:rPr lang="en-US" dirty="0" smtClean="0"/>
              <a:t>stick</a:t>
            </a:r>
            <a:endParaRPr lang="en-US" dirty="0" smtClean="0"/>
          </a:p>
          <a:p>
            <a:r>
              <a:rPr lang="en-US" dirty="0" smtClean="0"/>
              <a:t>Your SSB USB stick/CD already has a noauto.txt in its root, so you can use that</a:t>
            </a:r>
          </a:p>
          <a:p>
            <a:r>
              <a:rPr lang="en-US" dirty="0" smtClean="0"/>
              <a:t>Do not, however, put noauto.txt in the root of the C: drive that you see when you're running Windows 7 (as opposed to WinPE), as </a:t>
            </a:r>
            <a:r>
              <a:rPr lang="en-US" i="1" dirty="0" smtClean="0"/>
              <a:t>that</a:t>
            </a:r>
            <a:r>
              <a:rPr lang="en-US" dirty="0" smtClean="0"/>
              <a:t> C: isn't a physical disk, it's a </a:t>
            </a:r>
            <a:r>
              <a:rPr lang="en-US" dirty="0" smtClean="0"/>
              <a:t>virtual one</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49</a:t>
            </a:fld>
            <a:endParaRPr lang="en-US"/>
          </a:p>
        </p:txBody>
      </p:sp>
    </p:spTree>
    <p:extLst>
      <p:ext uri="{BB962C8B-B14F-4D97-AF65-F5344CB8AC3E}">
        <p14:creationId xmlns:p14="http://schemas.microsoft.com/office/powerpoint/2010/main" val="1909545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Steadier State in Short</a:t>
            </a:r>
            <a:endParaRPr lang="en-US" dirty="0"/>
          </a:p>
        </p:txBody>
      </p:sp>
      <p:sp>
        <p:nvSpPr>
          <p:cNvPr id="3" name="Content Placeholder 2"/>
          <p:cNvSpPr>
            <a:spLocks noGrp="1"/>
          </p:cNvSpPr>
          <p:nvPr>
            <p:ph idx="1"/>
          </p:nvPr>
        </p:nvSpPr>
        <p:spPr/>
        <p:txBody>
          <a:bodyPr/>
          <a:lstStyle/>
          <a:p>
            <a:r>
              <a:rPr lang="en-US" dirty="0" smtClean="0"/>
              <a:t>Works with Win 7 Enterprise/Ultimate, R2</a:t>
            </a:r>
          </a:p>
          <a:p>
            <a:r>
              <a:rPr lang="en-US" dirty="0" smtClean="0"/>
              <a:t>Aimed at systems with one physical hard disk that tend not to contain user-specific data – i.e. lab systems, kiosks, public-access PCs at risk of infection/disk damage </a:t>
            </a:r>
            <a:r>
              <a:rPr lang="en-US" dirty="0" err="1" smtClean="0"/>
              <a:t>etc</a:t>
            </a:r>
            <a:endParaRPr lang="en-US" dirty="0" smtClean="0"/>
          </a:p>
          <a:p>
            <a:r>
              <a:rPr lang="en-US" dirty="0" smtClean="0"/>
              <a:t>Implements complete roll back in 3-4 </a:t>
            </a:r>
            <a:r>
              <a:rPr lang="en-US" dirty="0" err="1" smtClean="0"/>
              <a:t>mins</a:t>
            </a:r>
            <a:endParaRPr lang="en-US" dirty="0" smtClean="0"/>
          </a:p>
          <a:p>
            <a:r>
              <a:rPr lang="en-US" dirty="0" smtClean="0"/>
              <a:t>Incorporates a tool to allow you to update an image, resetting the rollback point</a:t>
            </a:r>
          </a:p>
          <a:p>
            <a:r>
              <a:rPr lang="en-US" dirty="0" smtClean="0"/>
              <a:t>Free</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5</a:t>
            </a:fld>
            <a:endParaRPr lang="en-US"/>
          </a:p>
        </p:txBody>
      </p:sp>
    </p:spTree>
    <p:extLst>
      <p:ext uri="{BB962C8B-B14F-4D97-AF65-F5344CB8AC3E}">
        <p14:creationId xmlns:p14="http://schemas.microsoft.com/office/powerpoint/2010/main" val="38856914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on Noauto.txt</a:t>
            </a:r>
            <a:endParaRPr lang="en-US" dirty="0"/>
          </a:p>
        </p:txBody>
      </p:sp>
      <p:sp>
        <p:nvSpPr>
          <p:cNvPr id="3" name="Content Placeholder 2"/>
          <p:cNvSpPr>
            <a:spLocks noGrp="1"/>
          </p:cNvSpPr>
          <p:nvPr>
            <p:ph idx="1"/>
          </p:nvPr>
        </p:nvSpPr>
        <p:spPr/>
        <p:txBody>
          <a:bodyPr>
            <a:normAutofit/>
          </a:bodyPr>
          <a:lstStyle/>
          <a:p>
            <a:r>
              <a:rPr lang="en-US" dirty="0" smtClean="0"/>
              <a:t>Another good place is the drive labeled "Physical Drive," which is probably drive D: or E:</a:t>
            </a:r>
          </a:p>
          <a:p>
            <a:r>
              <a:rPr lang="en-US" dirty="0" smtClean="0"/>
              <a:t>If you </a:t>
            </a:r>
            <a:r>
              <a:rPr lang="en-US" i="1" dirty="0" smtClean="0"/>
              <a:t>do</a:t>
            </a:r>
            <a:r>
              <a:rPr lang="en-US" dirty="0" smtClean="0"/>
              <a:t> want to roll back, just type "rollback" at the command prompt and press Enter, then just reboot and you'll be back in the pristine state</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50</a:t>
            </a:fld>
            <a:endParaRPr lang="en-US"/>
          </a:p>
        </p:txBody>
      </p:sp>
    </p:spTree>
    <p:extLst>
      <p:ext uri="{BB962C8B-B14F-4D97-AF65-F5344CB8AC3E}">
        <p14:creationId xmlns:p14="http://schemas.microsoft.com/office/powerpoint/2010/main" val="1203890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research folders (includes completed projects)\WinPE booting\BuildPE\sdrstate\Documentation\noau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6707188" cy="4695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38400" y="3578780"/>
            <a:ext cx="3733800" cy="923330"/>
          </a:xfrm>
          <a:prstGeom prst="rect">
            <a:avLst/>
          </a:prstGeom>
          <a:solidFill>
            <a:schemeClr val="accent1">
              <a:lumMod val="25000"/>
            </a:schemeClr>
          </a:solidFill>
        </p:spPr>
        <p:txBody>
          <a:bodyPr wrap="square" rtlCol="0">
            <a:spAutoFit/>
          </a:bodyPr>
          <a:lstStyle/>
          <a:p>
            <a:r>
              <a:rPr lang="en-US" dirty="0" smtClean="0">
                <a:solidFill>
                  <a:schemeClr val="bg1"/>
                </a:solidFill>
              </a:rPr>
              <a:t>Example location for noauto.txt – any contents of the "noauto.txt" file are irrelevant and unused. </a:t>
            </a:r>
            <a:endParaRPr lang="en-US" dirty="0">
              <a:solidFill>
                <a:schemeClr val="bg1"/>
              </a:solidFill>
            </a:endParaRPr>
          </a:p>
        </p:txBody>
      </p:sp>
      <p:sp>
        <p:nvSpPr>
          <p:cNvPr id="5" name="Title 4"/>
          <p:cNvSpPr>
            <a:spLocks noGrp="1"/>
          </p:cNvSpPr>
          <p:nvPr>
            <p:ph type="title"/>
          </p:nvPr>
        </p:nvSpPr>
        <p:spPr/>
        <p:txBody>
          <a:bodyPr/>
          <a:lstStyle/>
          <a:p>
            <a:r>
              <a:rPr lang="en-US" dirty="0" smtClean="0"/>
              <a:t>Noauto.txt Example Placement</a:t>
            </a:r>
            <a:endParaRPr lang="en-US" dirty="0"/>
          </a:p>
        </p:txBody>
      </p:sp>
      <p:sp>
        <p:nvSpPr>
          <p:cNvPr id="6" name="Slide Number Placeholder 5"/>
          <p:cNvSpPr>
            <a:spLocks noGrp="1"/>
          </p:cNvSpPr>
          <p:nvPr>
            <p:ph type="sldNum" sz="quarter" idx="12"/>
          </p:nvPr>
        </p:nvSpPr>
        <p:spPr/>
        <p:txBody>
          <a:bodyPr/>
          <a:lstStyle/>
          <a:p>
            <a:fld id="{C3345A42-5EB4-489F-B9E6-1BFEB83A22F9}" type="slidenum">
              <a:rPr lang="en-US" smtClean="0"/>
              <a:t>51</a:t>
            </a:fld>
            <a:endParaRPr lang="en-US"/>
          </a:p>
        </p:txBody>
      </p:sp>
    </p:spTree>
    <p:extLst>
      <p:ext uri="{BB962C8B-B14F-4D97-AF65-F5344CB8AC3E}">
        <p14:creationId xmlns:p14="http://schemas.microsoft.com/office/powerpoint/2010/main" val="34038771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Rollback with </a:t>
            </a:r>
            <a:r>
              <a:rPr lang="en-US" dirty="0" err="1" smtClean="0"/>
              <a:t>Noauto</a:t>
            </a:r>
            <a:endParaRPr lang="en-US" dirty="0"/>
          </a:p>
        </p:txBody>
      </p:sp>
      <p:pic>
        <p:nvPicPr>
          <p:cNvPr id="5122" name="Picture 2" descr="C:\research folders (includes completed projects)\WinPE booting\BuildPE\sdrstate\Documentation\roll back windows with noau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 y="114300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3345A42-5EB4-489F-B9E6-1BFEB83A22F9}" type="slidenum">
              <a:rPr lang="en-US" smtClean="0"/>
              <a:t>52</a:t>
            </a:fld>
            <a:endParaRPr lang="en-US"/>
          </a:p>
        </p:txBody>
      </p:sp>
    </p:spTree>
    <p:extLst>
      <p:ext uri="{BB962C8B-B14F-4D97-AF65-F5344CB8AC3E}">
        <p14:creationId xmlns:p14="http://schemas.microsoft.com/office/powerpoint/2010/main" val="22162900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Retaining Changes:  Merge</a:t>
            </a:r>
            <a:endParaRPr lang="en-US" dirty="0"/>
          </a:p>
        </p:txBody>
      </p:sp>
      <p:sp>
        <p:nvSpPr>
          <p:cNvPr id="5" name="Content Placeholder 4"/>
          <p:cNvSpPr>
            <a:spLocks noGrp="1"/>
          </p:cNvSpPr>
          <p:nvPr>
            <p:ph idx="1"/>
          </p:nvPr>
        </p:nvSpPr>
        <p:spPr/>
        <p:txBody>
          <a:bodyPr/>
          <a:lstStyle/>
          <a:p>
            <a:r>
              <a:rPr lang="en-US" dirty="0" smtClean="0"/>
              <a:t>Sometimes you </a:t>
            </a:r>
            <a:r>
              <a:rPr lang="en-US" i="1" dirty="0" smtClean="0"/>
              <a:t>do</a:t>
            </a:r>
            <a:r>
              <a:rPr lang="en-US" dirty="0" smtClean="0"/>
              <a:t> want to keep the changes, such as when you patch a system or install new </a:t>
            </a:r>
            <a:r>
              <a:rPr lang="en-US" dirty="0" smtClean="0"/>
              <a:t>software</a:t>
            </a:r>
          </a:p>
          <a:p>
            <a:r>
              <a:rPr lang="en-US" dirty="0" smtClean="0"/>
              <a:t>At that point, you can "merge," meaning</a:t>
            </a:r>
          </a:p>
          <a:p>
            <a:r>
              <a:rPr lang="en-US" dirty="0" smtClean="0"/>
              <a:t>(1) Merge </a:t>
            </a:r>
            <a:r>
              <a:rPr lang="en-US" dirty="0" err="1" smtClean="0"/>
              <a:t>snapshot.vhd</a:t>
            </a:r>
            <a:r>
              <a:rPr lang="en-US" dirty="0" smtClean="0"/>
              <a:t> into </a:t>
            </a:r>
            <a:r>
              <a:rPr lang="en-US" dirty="0" err="1" smtClean="0"/>
              <a:t>image.vhd</a:t>
            </a:r>
            <a:endParaRPr lang="en-US" dirty="0" smtClean="0"/>
          </a:p>
          <a:p>
            <a:r>
              <a:rPr lang="en-US" dirty="0" smtClean="0"/>
              <a:t>(2) Create a new empty snapshot</a:t>
            </a:r>
          </a:p>
          <a:p>
            <a:r>
              <a:rPr lang="en-US" dirty="0" smtClean="0"/>
              <a:t>In that case, use the "merge.cmd" command file</a:t>
            </a:r>
          </a:p>
        </p:txBody>
      </p:sp>
      <p:sp>
        <p:nvSpPr>
          <p:cNvPr id="3" name="Slide Number Placeholder 2"/>
          <p:cNvSpPr>
            <a:spLocks noGrp="1"/>
          </p:cNvSpPr>
          <p:nvPr>
            <p:ph type="sldNum" sz="quarter" idx="12"/>
          </p:nvPr>
        </p:nvSpPr>
        <p:spPr/>
        <p:txBody>
          <a:bodyPr/>
          <a:lstStyle/>
          <a:p>
            <a:fld id="{C3345A42-5EB4-489F-B9E6-1BFEB83A22F9}" type="slidenum">
              <a:rPr lang="en-US" smtClean="0"/>
              <a:t>53</a:t>
            </a:fld>
            <a:endParaRPr lang="en-US"/>
          </a:p>
        </p:txBody>
      </p:sp>
    </p:spTree>
    <p:extLst>
      <p:ext uri="{BB962C8B-B14F-4D97-AF65-F5344CB8AC3E}">
        <p14:creationId xmlns:p14="http://schemas.microsoft.com/office/powerpoint/2010/main" val="25684686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Retaining Changes:  Merge</a:t>
            </a:r>
            <a:endParaRPr lang="en-US" dirty="0"/>
          </a:p>
        </p:txBody>
      </p:sp>
      <p:sp>
        <p:nvSpPr>
          <p:cNvPr id="5" name="Content Placeholder 4"/>
          <p:cNvSpPr>
            <a:spLocks noGrp="1"/>
          </p:cNvSpPr>
          <p:nvPr>
            <p:ph idx="1"/>
          </p:nvPr>
        </p:nvSpPr>
        <p:spPr>
          <a:xfrm>
            <a:off x="304800" y="1371600"/>
            <a:ext cx="8686800" cy="4419600"/>
          </a:xfrm>
        </p:spPr>
        <p:txBody>
          <a:bodyPr/>
          <a:lstStyle/>
          <a:p>
            <a:r>
              <a:rPr lang="en-US" dirty="0" smtClean="0"/>
              <a:t>Understand, though, that once you merge </a:t>
            </a:r>
            <a:r>
              <a:rPr lang="en-US" dirty="0" err="1" smtClean="0"/>
              <a:t>snapshot.vhd</a:t>
            </a:r>
            <a:r>
              <a:rPr lang="en-US" dirty="0" smtClean="0"/>
              <a:t> into </a:t>
            </a:r>
            <a:r>
              <a:rPr lang="en-US" dirty="0" err="1" smtClean="0"/>
              <a:t>image.vhd</a:t>
            </a:r>
            <a:r>
              <a:rPr lang="en-US" dirty="0" smtClean="0"/>
              <a:t>, there's no way to return your system to the pre-merge state, short of first backing up the </a:t>
            </a:r>
            <a:r>
              <a:rPr lang="en-US" dirty="0" err="1" smtClean="0"/>
              <a:t>image.vhd</a:t>
            </a:r>
            <a:endParaRPr lang="en-US" dirty="0"/>
          </a:p>
          <a:p>
            <a:r>
              <a:rPr lang="en-US" dirty="0" smtClean="0"/>
              <a:t>So, if you want to "permanently" install a patch, application </a:t>
            </a:r>
            <a:r>
              <a:rPr lang="en-US" dirty="0" err="1" smtClean="0"/>
              <a:t>etc</a:t>
            </a:r>
            <a:r>
              <a:rPr lang="en-US" dirty="0" smtClean="0"/>
              <a:t> then</a:t>
            </a:r>
          </a:p>
          <a:p>
            <a:pPr lvl="1"/>
            <a:r>
              <a:rPr lang="en-US" dirty="0" smtClean="0"/>
              <a:t>First rollback to pristine </a:t>
            </a:r>
            <a:r>
              <a:rPr lang="en-US" dirty="0" err="1" smtClean="0"/>
              <a:t>image.vhd</a:t>
            </a:r>
            <a:endParaRPr lang="en-US" dirty="0" smtClean="0"/>
          </a:p>
          <a:p>
            <a:pPr lvl="1"/>
            <a:r>
              <a:rPr lang="en-US" dirty="0" smtClean="0"/>
              <a:t>Then install patches, software, </a:t>
            </a:r>
            <a:r>
              <a:rPr lang="en-US" dirty="0" err="1" smtClean="0"/>
              <a:t>etc</a:t>
            </a:r>
            <a:endParaRPr lang="en-US" dirty="0" smtClean="0"/>
          </a:p>
          <a:p>
            <a:pPr lvl="1"/>
            <a:r>
              <a:rPr lang="en-US" dirty="0" smtClean="0"/>
              <a:t>Create a noauto.txt</a:t>
            </a:r>
            <a:endParaRPr lang="en-US" dirty="0"/>
          </a:p>
          <a:p>
            <a:pPr lvl="1"/>
            <a:r>
              <a:rPr lang="en-US" dirty="0"/>
              <a:t>Reboot, choose "Roll Back Windows</a:t>
            </a:r>
            <a:r>
              <a:rPr lang="en-US" dirty="0" smtClean="0"/>
              <a:t>"</a:t>
            </a:r>
            <a:endParaRPr lang="en-US" dirty="0"/>
          </a:p>
        </p:txBody>
      </p:sp>
      <p:sp>
        <p:nvSpPr>
          <p:cNvPr id="3" name="Slide Number Placeholder 2"/>
          <p:cNvSpPr>
            <a:spLocks noGrp="1"/>
          </p:cNvSpPr>
          <p:nvPr>
            <p:ph type="sldNum" sz="quarter" idx="12"/>
          </p:nvPr>
        </p:nvSpPr>
        <p:spPr/>
        <p:txBody>
          <a:bodyPr/>
          <a:lstStyle/>
          <a:p>
            <a:fld id="{C3345A42-5EB4-489F-B9E6-1BFEB83A22F9}" type="slidenum">
              <a:rPr lang="en-US" smtClean="0"/>
              <a:t>54</a:t>
            </a:fld>
            <a:endParaRPr lang="en-US"/>
          </a:p>
        </p:txBody>
      </p:sp>
    </p:spTree>
    <p:extLst>
      <p:ext uri="{BB962C8B-B14F-4D97-AF65-F5344CB8AC3E}">
        <p14:creationId xmlns:p14="http://schemas.microsoft.com/office/powerpoint/2010/main" val="5798629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Retaining Changes:  Merge</a:t>
            </a:r>
            <a:endParaRPr lang="en-US" dirty="0"/>
          </a:p>
        </p:txBody>
      </p:sp>
      <p:sp>
        <p:nvSpPr>
          <p:cNvPr id="5" name="Content Placeholder 4"/>
          <p:cNvSpPr>
            <a:spLocks noGrp="1"/>
          </p:cNvSpPr>
          <p:nvPr>
            <p:ph idx="1"/>
          </p:nvPr>
        </p:nvSpPr>
        <p:spPr/>
        <p:txBody>
          <a:bodyPr/>
          <a:lstStyle/>
          <a:p>
            <a:r>
              <a:rPr lang="en-US" dirty="0" smtClean="0"/>
              <a:t>Once at the WinPE command prompt, type "merge" and press Enter</a:t>
            </a:r>
          </a:p>
          <a:p>
            <a:r>
              <a:rPr lang="en-US" dirty="0" smtClean="0"/>
              <a:t>It'll remind you that this is irreversible and ask for a confirmation</a:t>
            </a:r>
          </a:p>
          <a:p>
            <a:r>
              <a:rPr lang="en-US" dirty="0" smtClean="0"/>
              <a:t>Then you'll see a "100 percent complete" as </a:t>
            </a:r>
            <a:r>
              <a:rPr lang="en-US" dirty="0" err="1" smtClean="0"/>
              <a:t>Diskpart</a:t>
            </a:r>
            <a:r>
              <a:rPr lang="en-US" dirty="0" smtClean="0"/>
              <a:t> merges the .</a:t>
            </a:r>
            <a:r>
              <a:rPr lang="en-US" dirty="0" err="1" smtClean="0"/>
              <a:t>vhds</a:t>
            </a:r>
            <a:r>
              <a:rPr lang="en-US" dirty="0" smtClean="0"/>
              <a:t>… but it's a misleading notice, so don't be surprised if it doesn't take the </a:t>
            </a:r>
            <a:r>
              <a:rPr lang="en-US" dirty="0" err="1" smtClean="0"/>
              <a:t>cmd</a:t>
            </a:r>
            <a:r>
              <a:rPr lang="en-US" dirty="0" smtClean="0"/>
              <a:t> file another seven or so minutes to finish</a:t>
            </a:r>
          </a:p>
        </p:txBody>
      </p:sp>
      <p:sp>
        <p:nvSpPr>
          <p:cNvPr id="3" name="Slide Number Placeholder 2"/>
          <p:cNvSpPr>
            <a:spLocks noGrp="1"/>
          </p:cNvSpPr>
          <p:nvPr>
            <p:ph type="sldNum" sz="quarter" idx="12"/>
          </p:nvPr>
        </p:nvSpPr>
        <p:spPr/>
        <p:txBody>
          <a:bodyPr/>
          <a:lstStyle/>
          <a:p>
            <a:fld id="{C3345A42-5EB4-489F-B9E6-1BFEB83A22F9}" type="slidenum">
              <a:rPr lang="en-US" smtClean="0"/>
              <a:t>55</a:t>
            </a:fld>
            <a:endParaRPr lang="en-US"/>
          </a:p>
        </p:txBody>
      </p:sp>
    </p:spTree>
    <p:extLst>
      <p:ext uri="{BB962C8B-B14F-4D97-AF65-F5344CB8AC3E}">
        <p14:creationId xmlns:p14="http://schemas.microsoft.com/office/powerpoint/2010/main" val="3196956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smtClean="0"/>
              <a:t>Improving Steadier State: Tweaks and Tips</a:t>
            </a:r>
            <a:endParaRPr lang="en-US" dirty="0"/>
          </a:p>
        </p:txBody>
      </p:sp>
      <p:sp>
        <p:nvSpPr>
          <p:cNvPr id="6" name="Subtitle 5"/>
          <p:cNvSpPr>
            <a:spLocks noGrp="1"/>
          </p:cNvSpPr>
          <p:nvPr>
            <p:ph type="subTitle" sz="quarter" idx="1"/>
          </p:nvPr>
        </p:nvSpPr>
        <p:spPr/>
        <p:txBody>
          <a:bodyPr/>
          <a:lstStyle/>
          <a:p>
            <a:endParaRPr lang="en-US"/>
          </a:p>
        </p:txBody>
      </p:sp>
      <p:sp>
        <p:nvSpPr>
          <p:cNvPr id="4" name="Slide Number Placeholder 3"/>
          <p:cNvSpPr>
            <a:spLocks noGrp="1"/>
          </p:cNvSpPr>
          <p:nvPr>
            <p:ph type="sldNum" sz="quarter" idx="4"/>
          </p:nvPr>
        </p:nvSpPr>
        <p:spPr/>
        <p:txBody>
          <a:bodyPr/>
          <a:lstStyle/>
          <a:p>
            <a:fld id="{C3345A42-5EB4-489F-B9E6-1BFEB83A22F9}" type="slidenum">
              <a:rPr lang="en-US" smtClean="0"/>
              <a:t>56</a:t>
            </a:fld>
            <a:endParaRPr lang="en-US"/>
          </a:p>
        </p:txBody>
      </p:sp>
    </p:spTree>
    <p:extLst>
      <p:ext uri="{BB962C8B-B14F-4D97-AF65-F5344CB8AC3E}">
        <p14:creationId xmlns:p14="http://schemas.microsoft.com/office/powerpoint/2010/main" val="3848690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Multi-PC rollouts: </a:t>
            </a:r>
            <a:r>
              <a:rPr lang="en-US" dirty="0" err="1" smtClean="0"/>
              <a:t>Sysprep</a:t>
            </a:r>
            <a:r>
              <a:rPr lang="en-US" dirty="0" smtClean="0"/>
              <a:t> and SS</a:t>
            </a:r>
          </a:p>
          <a:p>
            <a:r>
              <a:rPr lang="en-US" dirty="0" smtClean="0"/>
              <a:t>Choosing the right VHD size</a:t>
            </a:r>
          </a:p>
          <a:p>
            <a:r>
              <a:rPr lang="en-US" dirty="0" smtClean="0"/>
              <a:t>Speed up SS (potentially) by creating fixed-size VHDs</a:t>
            </a:r>
          </a:p>
          <a:p>
            <a:r>
              <a:rPr lang="en-US" dirty="0" smtClean="0"/>
              <a:t>User-proofing things by hiding "Physical Drive"</a:t>
            </a:r>
          </a:p>
          <a:p>
            <a:r>
              <a:rPr lang="en-US" dirty="0" smtClean="0"/>
              <a:t>Customizing the Steadier State wallpaper</a:t>
            </a:r>
          </a:p>
          <a:p>
            <a:r>
              <a:rPr lang="en-US" dirty="0" smtClean="0"/>
              <a:t>Multi-drive configurations</a:t>
            </a:r>
          </a:p>
        </p:txBody>
      </p:sp>
      <p:sp>
        <p:nvSpPr>
          <p:cNvPr id="4" name="Slide Number Placeholder 3"/>
          <p:cNvSpPr>
            <a:spLocks noGrp="1"/>
          </p:cNvSpPr>
          <p:nvPr>
            <p:ph type="sldNum" sz="quarter" idx="12"/>
          </p:nvPr>
        </p:nvSpPr>
        <p:spPr/>
        <p:txBody>
          <a:bodyPr/>
          <a:lstStyle/>
          <a:p>
            <a:fld id="{C3345A42-5EB4-489F-B9E6-1BFEB83A22F9}" type="slidenum">
              <a:rPr lang="en-US" smtClean="0"/>
              <a:t>57</a:t>
            </a:fld>
            <a:endParaRPr lang="en-US"/>
          </a:p>
        </p:txBody>
      </p:sp>
    </p:spTree>
    <p:extLst>
      <p:ext uri="{BB962C8B-B14F-4D97-AF65-F5344CB8AC3E}">
        <p14:creationId xmlns:p14="http://schemas.microsoft.com/office/powerpoint/2010/main" val="10073389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Multi-PC Rollouts and Steadier State</a:t>
            </a:r>
            <a:endParaRPr lang="en-US" dirty="0">
              <a:solidFill>
                <a:schemeClr val="accent6"/>
              </a:solidFill>
            </a:endParaRPr>
          </a:p>
        </p:txBody>
      </p:sp>
      <p:sp>
        <p:nvSpPr>
          <p:cNvPr id="3" name="Content Placeholder 2"/>
          <p:cNvSpPr>
            <a:spLocks noGrp="1"/>
          </p:cNvSpPr>
          <p:nvPr>
            <p:ph idx="1"/>
          </p:nvPr>
        </p:nvSpPr>
        <p:spPr/>
        <p:txBody>
          <a:bodyPr>
            <a:normAutofit lnSpcReduction="10000"/>
          </a:bodyPr>
          <a:lstStyle/>
          <a:p>
            <a:r>
              <a:rPr lang="en-US" dirty="0" smtClean="0"/>
              <a:t>If you only intend to take a single PC and Steadier State-</a:t>
            </a:r>
            <a:r>
              <a:rPr lang="en-US" dirty="0" err="1" smtClean="0"/>
              <a:t>ize</a:t>
            </a:r>
            <a:r>
              <a:rPr lang="en-US" dirty="0" smtClean="0"/>
              <a:t> it, then it's simple – use Cvt2VHD to make its C: drive into an </a:t>
            </a:r>
            <a:r>
              <a:rPr lang="en-US" dirty="0" err="1" smtClean="0"/>
              <a:t>image.vhd</a:t>
            </a:r>
            <a:r>
              <a:rPr lang="en-US" dirty="0" smtClean="0"/>
              <a:t>, run </a:t>
            </a:r>
            <a:r>
              <a:rPr lang="en-US" dirty="0" err="1" smtClean="0"/>
              <a:t>PrepNewPC</a:t>
            </a:r>
            <a:r>
              <a:rPr lang="en-US" dirty="0" smtClean="0"/>
              <a:t> on the computer, copy the </a:t>
            </a:r>
            <a:r>
              <a:rPr lang="en-US" dirty="0" err="1" smtClean="0"/>
              <a:t>image.vhd</a:t>
            </a:r>
            <a:r>
              <a:rPr lang="en-US" dirty="0" smtClean="0"/>
              <a:t> back onto its C:, reboot and you're done</a:t>
            </a:r>
          </a:p>
          <a:p>
            <a:r>
              <a:rPr lang="en-US" dirty="0" smtClean="0"/>
              <a:t>But what if you're creating one </a:t>
            </a:r>
            <a:r>
              <a:rPr lang="en-US" dirty="0" err="1" smtClean="0"/>
              <a:t>image.vhd</a:t>
            </a:r>
            <a:r>
              <a:rPr lang="en-US" dirty="0" smtClean="0"/>
              <a:t> that you want to deploy to 30 different systems in a computer lab?</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58</a:t>
            </a:fld>
            <a:endParaRPr lang="en-US" dirty="0"/>
          </a:p>
        </p:txBody>
      </p:sp>
    </p:spTree>
    <p:extLst>
      <p:ext uri="{BB962C8B-B14F-4D97-AF65-F5344CB8AC3E}">
        <p14:creationId xmlns:p14="http://schemas.microsoft.com/office/powerpoint/2010/main" val="23200033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Multi-PC Rollouts and Steadier State</a:t>
            </a:r>
            <a:r>
              <a:rPr lang="en-US" dirty="0" smtClean="0"/>
              <a:t/>
            </a:r>
            <a:br>
              <a:rPr lang="en-US" dirty="0" smtClean="0"/>
            </a:br>
            <a:r>
              <a:rPr lang="en-US" sz="3100" dirty="0" smtClean="0">
                <a:solidFill>
                  <a:schemeClr val="accent6"/>
                </a:solidFill>
              </a:rPr>
              <a:t>to </a:t>
            </a:r>
            <a:r>
              <a:rPr lang="en-US" sz="3100" dirty="0" err="1" smtClean="0">
                <a:solidFill>
                  <a:schemeClr val="accent6"/>
                </a:solidFill>
              </a:rPr>
              <a:t>Sysprep</a:t>
            </a:r>
            <a:r>
              <a:rPr lang="en-US" sz="3100" dirty="0" smtClean="0">
                <a:solidFill>
                  <a:schemeClr val="accent6"/>
                </a:solidFill>
              </a:rPr>
              <a:t> or not to </a:t>
            </a:r>
            <a:r>
              <a:rPr lang="en-US" sz="3100" dirty="0" err="1" smtClean="0">
                <a:solidFill>
                  <a:schemeClr val="accent6"/>
                </a:solidFill>
              </a:rPr>
              <a:t>Sysprep</a:t>
            </a:r>
            <a:r>
              <a:rPr lang="en-US" sz="3100" dirty="0" smtClean="0">
                <a:solidFill>
                  <a:schemeClr val="accent6"/>
                </a:solidFill>
              </a:rPr>
              <a:t>?</a:t>
            </a:r>
            <a:endParaRPr lang="en-US" dirty="0">
              <a:solidFill>
                <a:schemeClr val="accent6"/>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This is a problem that you already face if you're running a multi-PC room full of publicly-available systems, so you almost certainly currently have a way of taking one PC image and rolling it out to more than one system, </a:t>
            </a:r>
            <a:r>
              <a:rPr lang="en-US" i="1" dirty="0" smtClean="0"/>
              <a:t>and</a:t>
            </a:r>
            <a:r>
              <a:rPr lang="en-US" dirty="0" smtClean="0"/>
              <a:t> in my experience people have – ahem – strongly-held opinions about how it should be done, so I'm not here to tell you how to solve that problem, and Steadier State can help you no matter what method you use</a:t>
            </a:r>
          </a:p>
        </p:txBody>
      </p:sp>
      <p:sp>
        <p:nvSpPr>
          <p:cNvPr id="4" name="Slide Number Placeholder 3"/>
          <p:cNvSpPr>
            <a:spLocks noGrp="1"/>
          </p:cNvSpPr>
          <p:nvPr>
            <p:ph type="sldNum" sz="quarter" idx="12"/>
          </p:nvPr>
        </p:nvSpPr>
        <p:spPr/>
        <p:txBody>
          <a:bodyPr/>
          <a:lstStyle/>
          <a:p>
            <a:fld id="{C3345A42-5EB4-489F-B9E6-1BFEB83A22F9}" type="slidenum">
              <a:rPr lang="en-US" smtClean="0"/>
              <a:t>59</a:t>
            </a:fld>
            <a:endParaRPr lang="en-US" dirty="0"/>
          </a:p>
        </p:txBody>
      </p:sp>
    </p:spTree>
    <p:extLst>
      <p:ext uri="{BB962C8B-B14F-4D97-AF65-F5344CB8AC3E}">
        <p14:creationId xmlns:p14="http://schemas.microsoft.com/office/powerpoint/2010/main" val="73111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Concrete SS Example</a:t>
            </a:r>
            <a:endParaRPr lang="en-US" dirty="0"/>
          </a:p>
        </p:txBody>
      </p:sp>
      <p:sp>
        <p:nvSpPr>
          <p:cNvPr id="3" name="Content Placeholder 2"/>
          <p:cNvSpPr>
            <a:spLocks noGrp="1"/>
          </p:cNvSpPr>
          <p:nvPr>
            <p:ph idx="1"/>
          </p:nvPr>
        </p:nvSpPr>
        <p:spPr/>
        <p:txBody>
          <a:bodyPr/>
          <a:lstStyle/>
          <a:p>
            <a:r>
              <a:rPr lang="en-US" dirty="0" smtClean="0"/>
              <a:t>Students come into a 30-PC classroom lab and work from 9 AM to 10:15 AM</a:t>
            </a:r>
          </a:p>
          <a:p>
            <a:r>
              <a:rPr lang="en-US" dirty="0" smtClean="0"/>
              <a:t>Between 10:15 AM and 10:30 AM, you have to undo everything they've done on all 30 machines… in under 15 minutes, as the next class starts at 10:30</a:t>
            </a:r>
          </a:p>
          <a:p>
            <a:r>
              <a:rPr lang="en-US" dirty="0" smtClean="0"/>
              <a:t>If they've got Steadier State, just tell them to reboot their computers and as soon as Windows comes up, Boot Manager appears:</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6</a:t>
            </a:fld>
            <a:endParaRPr lang="en-US"/>
          </a:p>
        </p:txBody>
      </p:sp>
    </p:spTree>
    <p:extLst>
      <p:ext uri="{BB962C8B-B14F-4D97-AF65-F5344CB8AC3E}">
        <p14:creationId xmlns:p14="http://schemas.microsoft.com/office/powerpoint/2010/main" val="14275152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Multi-PC Rollouts and Steadier State</a:t>
            </a:r>
            <a:br>
              <a:rPr lang="en-US" dirty="0"/>
            </a:br>
            <a:r>
              <a:rPr lang="en-US" sz="3100" dirty="0" err="1" smtClean="0">
                <a:solidFill>
                  <a:schemeClr val="accent6"/>
                </a:solidFill>
              </a:rPr>
              <a:t>Sysprep</a:t>
            </a:r>
            <a:r>
              <a:rPr lang="en-US" sz="3100" dirty="0" smtClean="0">
                <a:solidFill>
                  <a:schemeClr val="accent6"/>
                </a:solidFill>
              </a:rPr>
              <a:t> simplification</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10000"/>
          </a:bodyPr>
          <a:lstStyle/>
          <a:p>
            <a:r>
              <a:rPr lang="en-US" dirty="0" smtClean="0"/>
              <a:t>One approach involves </a:t>
            </a:r>
            <a:r>
              <a:rPr lang="en-US" dirty="0" err="1" smtClean="0"/>
              <a:t>Sysprep</a:t>
            </a:r>
            <a:r>
              <a:rPr lang="en-US" dirty="0" smtClean="0"/>
              <a:t>, which is found in the \windows\system32\</a:t>
            </a:r>
            <a:r>
              <a:rPr lang="en-US" dirty="0" err="1" smtClean="0"/>
              <a:t>sysprep</a:t>
            </a:r>
            <a:r>
              <a:rPr lang="en-US" dirty="0" smtClean="0"/>
              <a:t> folder</a:t>
            </a:r>
          </a:p>
          <a:p>
            <a:r>
              <a:rPr lang="en-US" dirty="0" smtClean="0"/>
              <a:t>An annoying side-effect of </a:t>
            </a:r>
            <a:r>
              <a:rPr lang="en-US" dirty="0" err="1" smtClean="0"/>
              <a:t>Sysprep</a:t>
            </a:r>
            <a:r>
              <a:rPr lang="en-US" dirty="0" smtClean="0"/>
              <a:t> on Windows 7 is that every time you run it, you lose a "rearm" and you only get three (four, if you've added SP1)</a:t>
            </a:r>
          </a:p>
          <a:p>
            <a:r>
              <a:rPr lang="en-US" dirty="0" smtClean="0"/>
              <a:t>There is, however, a workaround – feed </a:t>
            </a:r>
            <a:r>
              <a:rPr lang="en-US" dirty="0" err="1" smtClean="0"/>
              <a:t>Sysprep</a:t>
            </a:r>
            <a:r>
              <a:rPr lang="en-US" dirty="0" smtClean="0"/>
              <a:t> an XML file with some commands in it and it will </a:t>
            </a:r>
            <a:r>
              <a:rPr lang="en-US" i="1" dirty="0" smtClean="0"/>
              <a:t>not</a:t>
            </a:r>
            <a:r>
              <a:rPr lang="en-US" dirty="0" smtClean="0"/>
              <a:t> burn a rearm</a:t>
            </a:r>
          </a:p>
          <a:p>
            <a:r>
              <a:rPr lang="en-US" dirty="0" smtClean="0"/>
              <a:t>I have included two XML files in the Steadier State files to accomplish that, </a:t>
            </a:r>
            <a:r>
              <a:rPr lang="en-US" dirty="0" smtClean="0"/>
              <a:t>skiprearm32.xml </a:t>
            </a:r>
            <a:r>
              <a:rPr lang="en-US" dirty="0" smtClean="0"/>
              <a:t>and </a:t>
            </a:r>
            <a:r>
              <a:rPr lang="en-US" dirty="0" smtClean="0"/>
              <a:t>skiprearm64.xml</a:t>
            </a:r>
            <a:endParaRPr lang="en-US" sz="3000"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3345A42-5EB4-489F-B9E6-1BFEB83A22F9}" type="slidenum">
              <a:rPr lang="en-US" smtClean="0"/>
              <a:t>60</a:t>
            </a:fld>
            <a:endParaRPr lang="en-US" dirty="0"/>
          </a:p>
        </p:txBody>
      </p:sp>
    </p:spTree>
    <p:extLst>
      <p:ext uri="{BB962C8B-B14F-4D97-AF65-F5344CB8AC3E}">
        <p14:creationId xmlns:p14="http://schemas.microsoft.com/office/powerpoint/2010/main" val="33231120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Multi-PC Rollouts and Steadier State</a:t>
            </a:r>
            <a:br>
              <a:rPr lang="en-US" dirty="0"/>
            </a:br>
            <a:r>
              <a:rPr lang="en-US" sz="3100" dirty="0" err="1" smtClean="0">
                <a:solidFill>
                  <a:schemeClr val="accent6"/>
                </a:solidFill>
              </a:rPr>
              <a:t>Sysprep</a:t>
            </a:r>
            <a:r>
              <a:rPr lang="en-US" sz="3100" dirty="0" smtClean="0">
                <a:solidFill>
                  <a:schemeClr val="accent6"/>
                </a:solidFill>
              </a:rPr>
              <a:t> simplification</a:t>
            </a:r>
            <a:endParaRPr lang="en-US" dirty="0">
              <a:solidFill>
                <a:schemeClr val="accent6"/>
              </a:solidFill>
            </a:endParaRPr>
          </a:p>
        </p:txBody>
      </p:sp>
      <p:sp>
        <p:nvSpPr>
          <p:cNvPr id="3" name="Content Placeholder 2"/>
          <p:cNvSpPr>
            <a:spLocks noGrp="1"/>
          </p:cNvSpPr>
          <p:nvPr>
            <p:ph idx="1"/>
          </p:nvPr>
        </p:nvSpPr>
        <p:spPr/>
        <p:txBody>
          <a:bodyPr>
            <a:normAutofit/>
          </a:bodyPr>
          <a:lstStyle/>
          <a:p>
            <a:r>
              <a:rPr lang="en-US" dirty="0" smtClean="0"/>
              <a:t>When you invoke </a:t>
            </a:r>
            <a:r>
              <a:rPr lang="en-US" dirty="0" err="1" smtClean="0"/>
              <a:t>Sysprep</a:t>
            </a:r>
            <a:r>
              <a:rPr lang="en-US" dirty="0" smtClean="0"/>
              <a:t>, tell it to use the file like this:</a:t>
            </a:r>
          </a:p>
          <a:p>
            <a:r>
              <a:rPr lang="en-US" sz="2800" dirty="0" err="1" smtClean="0">
                <a:latin typeface="Courier New" pitchFamily="49" charset="0"/>
                <a:cs typeface="Courier New" pitchFamily="49" charset="0"/>
              </a:rPr>
              <a:t>sysprep</a:t>
            </a: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oobe</a:t>
            </a:r>
            <a:r>
              <a:rPr lang="en-US" sz="2800" dirty="0">
                <a:latin typeface="Courier New" pitchFamily="49" charset="0"/>
                <a:cs typeface="Courier New" pitchFamily="49" charset="0"/>
              </a:rPr>
              <a:t> /generalize /shutdown /</a:t>
            </a:r>
            <a:r>
              <a:rPr lang="en-US" sz="2800" dirty="0" err="1">
                <a:latin typeface="Courier New" pitchFamily="49" charset="0"/>
                <a:cs typeface="Courier New" pitchFamily="49" charset="0"/>
              </a:rPr>
              <a:t>unattend:g</a:t>
            </a:r>
            <a:r>
              <a:rPr lang="en-US" sz="2800" dirty="0">
                <a:latin typeface="Courier New" pitchFamily="49" charset="0"/>
                <a:cs typeface="Courier New" pitchFamily="49" charset="0"/>
              </a:rPr>
              <a:t>:\skiprearm32.xml</a:t>
            </a:r>
          </a:p>
          <a:p>
            <a:r>
              <a:rPr lang="en-US" dirty="0" smtClean="0"/>
              <a:t>(Change "32" to "64" if necessary)</a:t>
            </a:r>
          </a:p>
          <a:p>
            <a:r>
              <a:rPr lang="en-US" dirty="0" err="1" smtClean="0"/>
              <a:t>Sysprep</a:t>
            </a:r>
            <a:r>
              <a:rPr lang="en-US" dirty="0"/>
              <a:t> </a:t>
            </a:r>
            <a:r>
              <a:rPr lang="en-US" dirty="0" smtClean="0"/>
              <a:t>black belts can, of course, write more extensive XML files to simplify rollout</a:t>
            </a:r>
          </a:p>
          <a:p>
            <a:r>
              <a:rPr lang="en-US" dirty="0" smtClean="0"/>
              <a:t>See newsletters 62, 71, 89</a:t>
            </a:r>
          </a:p>
          <a:p>
            <a:pPr marL="0" indent="0">
              <a:buNone/>
            </a:pPr>
            <a:endParaRPr lang="en-US" sz="3000"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3345A42-5EB4-489F-B9E6-1BFEB83A22F9}" type="slidenum">
              <a:rPr lang="en-US" smtClean="0"/>
              <a:t>61</a:t>
            </a:fld>
            <a:endParaRPr lang="en-US" dirty="0"/>
          </a:p>
        </p:txBody>
      </p:sp>
    </p:spTree>
    <p:extLst>
      <p:ext uri="{BB962C8B-B14F-4D97-AF65-F5344CB8AC3E}">
        <p14:creationId xmlns:p14="http://schemas.microsoft.com/office/powerpoint/2010/main" val="36885327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Your VHD's Max Size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Unfortunately the underlying Windows engineering forces us to give some thought to that maximum VHD </a:t>
            </a:r>
            <a:r>
              <a:rPr lang="en-US" dirty="0" smtClean="0"/>
              <a:t>size (the third Cvt2VHD parameter), </a:t>
            </a:r>
            <a:r>
              <a:rPr lang="en-US" dirty="0" smtClean="0"/>
              <a:t>so here's some advice – the rules are basically</a:t>
            </a:r>
          </a:p>
          <a:p>
            <a:pPr lvl="1"/>
            <a:r>
              <a:rPr lang="en-US" dirty="0" smtClean="0"/>
              <a:t>Make that maximum as small as it can be</a:t>
            </a:r>
          </a:p>
          <a:p>
            <a:pPr lvl="1"/>
            <a:r>
              <a:rPr lang="en-US" dirty="0" smtClean="0"/>
              <a:t>The physical volume that you copy the VHD to must be at least 2.5 times the maximum size of the VHD</a:t>
            </a:r>
          </a:p>
          <a:p>
            <a:pPr lvl="1"/>
            <a:r>
              <a:rPr lang="en-US" dirty="0" smtClean="0"/>
              <a:t>Once Cvt2VHD has made your VHD, you can enlarge the VHD's maximum size, but you cannot reduce it</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62</a:t>
            </a:fld>
            <a:endParaRPr lang="en-US"/>
          </a:p>
        </p:txBody>
      </p:sp>
    </p:spTree>
    <p:extLst>
      <p:ext uri="{BB962C8B-B14F-4D97-AF65-F5344CB8AC3E}">
        <p14:creationId xmlns:p14="http://schemas.microsoft.com/office/powerpoint/2010/main" val="11107673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 Size Considerations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err="1" smtClean="0"/>
              <a:t>image.vhd</a:t>
            </a:r>
            <a:r>
              <a:rPr lang="en-US" dirty="0" smtClean="0"/>
              <a:t> and </a:t>
            </a:r>
            <a:r>
              <a:rPr lang="en-US" dirty="0" err="1" smtClean="0"/>
              <a:t>snapshot.vhd</a:t>
            </a:r>
            <a:r>
              <a:rPr lang="en-US" dirty="0" smtClean="0"/>
              <a:t> must be on the same volume</a:t>
            </a:r>
          </a:p>
          <a:p>
            <a:r>
              <a:rPr lang="en-US" dirty="0" smtClean="0"/>
              <a:t>The </a:t>
            </a:r>
            <a:r>
              <a:rPr lang="en-US" dirty="0" err="1" smtClean="0"/>
              <a:t>snapshot.vhd</a:t>
            </a:r>
            <a:r>
              <a:rPr lang="en-US" dirty="0" smtClean="0"/>
              <a:t> </a:t>
            </a:r>
            <a:r>
              <a:rPr lang="en-US" i="1" dirty="0" smtClean="0"/>
              <a:t>immediately</a:t>
            </a:r>
            <a:r>
              <a:rPr lang="en-US" dirty="0" smtClean="0"/>
              <a:t> grows to its maximum size, so if you had</a:t>
            </a:r>
          </a:p>
          <a:p>
            <a:pPr lvl="1"/>
            <a:r>
              <a:rPr lang="en-US" dirty="0" err="1" smtClean="0"/>
              <a:t>image.vhd</a:t>
            </a:r>
            <a:r>
              <a:rPr lang="en-US" dirty="0" smtClean="0"/>
              <a:t>: 9 GB now, </a:t>
            </a:r>
            <a:r>
              <a:rPr lang="en-US" i="1" dirty="0" smtClean="0"/>
              <a:t>can</a:t>
            </a:r>
            <a:r>
              <a:rPr lang="en-US" dirty="0" smtClean="0"/>
              <a:t> grow to 80 GB</a:t>
            </a:r>
          </a:p>
          <a:p>
            <a:pPr lvl="1"/>
            <a:r>
              <a:rPr lang="en-US" dirty="0" err="1" smtClean="0"/>
              <a:t>snapshot.vhd</a:t>
            </a:r>
            <a:r>
              <a:rPr lang="en-US" dirty="0" smtClean="0"/>
              <a:t>: no changes yet… but grows to 80 GB whenever you boot the system, rolling back upon shutdown</a:t>
            </a:r>
          </a:p>
          <a:p>
            <a:r>
              <a:rPr lang="en-US" dirty="0" smtClean="0"/>
              <a:t>Thus, 2x is clearly necessary, but when merging the drive needs some scratch space, and my experiments seem to show that 2.5x will work – but if you can afford 3x, use it</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63</a:t>
            </a:fld>
            <a:endParaRPr lang="en-US" dirty="0"/>
          </a:p>
        </p:txBody>
      </p:sp>
    </p:spTree>
    <p:extLst>
      <p:ext uri="{BB962C8B-B14F-4D97-AF65-F5344CB8AC3E}">
        <p14:creationId xmlns:p14="http://schemas.microsoft.com/office/powerpoint/2010/main" val="9177184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So let's </a:t>
            </a:r>
            <a:r>
              <a:rPr lang="en-US" dirty="0" smtClean="0"/>
              <a:t>say that you're deploying an </a:t>
            </a:r>
            <a:r>
              <a:rPr lang="en-US" dirty="0" err="1" smtClean="0"/>
              <a:t>image.vhd</a:t>
            </a:r>
            <a:r>
              <a:rPr lang="en-US" dirty="0" smtClean="0"/>
              <a:t> that you've given a max size of 50 GB.  The </a:t>
            </a:r>
            <a:r>
              <a:rPr lang="en-US" dirty="0" err="1" smtClean="0"/>
              <a:t>image.vhd</a:t>
            </a:r>
            <a:r>
              <a:rPr lang="en-US" dirty="0" smtClean="0"/>
              <a:t> is at the moment no more than 13 GB in size.  How large must the C: be to deploy this </a:t>
            </a:r>
            <a:r>
              <a:rPr lang="en-US" dirty="0" err="1" smtClean="0"/>
              <a:t>image.vhd</a:t>
            </a:r>
            <a:r>
              <a:rPr lang="en-US" dirty="0" smtClean="0"/>
              <a:t>?</a:t>
            </a:r>
          </a:p>
          <a:p>
            <a:r>
              <a:rPr lang="en-US" dirty="0" smtClean="0"/>
              <a:t>Answer: 2.5x 50 = 125 GB</a:t>
            </a:r>
          </a:p>
          <a:p>
            <a:r>
              <a:rPr lang="en-US" dirty="0" smtClean="0"/>
              <a:t>So you really, really do </a:t>
            </a:r>
            <a:r>
              <a:rPr lang="en-US" i="1" dirty="0" smtClean="0"/>
              <a:t>not</a:t>
            </a:r>
            <a:r>
              <a:rPr lang="en-US" dirty="0" smtClean="0"/>
              <a:t> want to find out that you did cvt2vhd and set a max of </a:t>
            </a:r>
            <a:r>
              <a:rPr lang="en-US" dirty="0" smtClean="0"/>
              <a:t>70 </a:t>
            </a:r>
            <a:r>
              <a:rPr lang="en-US" dirty="0" smtClean="0"/>
              <a:t>GB but in reality never use more than 45 GB</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64</a:t>
            </a:fld>
            <a:endParaRPr lang="en-US"/>
          </a:p>
        </p:txBody>
      </p:sp>
    </p:spTree>
    <p:extLst>
      <p:ext uri="{BB962C8B-B14F-4D97-AF65-F5344CB8AC3E}">
        <p14:creationId xmlns:p14="http://schemas.microsoft.com/office/powerpoint/2010/main" val="17225795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 Size Best Practice (IMHO)</a:t>
            </a:r>
            <a:endParaRPr lang="en-US" dirty="0"/>
          </a:p>
        </p:txBody>
      </p:sp>
      <p:sp>
        <p:nvSpPr>
          <p:cNvPr id="3" name="Content Placeholder 2"/>
          <p:cNvSpPr>
            <a:spLocks noGrp="1"/>
          </p:cNvSpPr>
          <p:nvPr>
            <p:ph idx="1"/>
          </p:nvPr>
        </p:nvSpPr>
        <p:spPr/>
        <p:txBody>
          <a:bodyPr>
            <a:normAutofit lnSpcReduction="10000"/>
          </a:bodyPr>
          <a:lstStyle/>
          <a:p>
            <a:r>
              <a:rPr lang="en-US" dirty="0" smtClean="0"/>
              <a:t>When you run Cvt2VHD, set a fairly low maximum size.  The </a:t>
            </a:r>
            <a:r>
              <a:rPr lang="en-US" dirty="0" err="1" smtClean="0"/>
              <a:t>pagefile</a:t>
            </a:r>
            <a:r>
              <a:rPr lang="en-US" dirty="0" smtClean="0"/>
              <a:t> will end up on the </a:t>
            </a:r>
            <a:r>
              <a:rPr lang="en-US" dirty="0" smtClean="0"/>
              <a:t>"Physical Drive" volume rather </a:t>
            </a:r>
            <a:r>
              <a:rPr lang="en-US" dirty="0" smtClean="0"/>
              <a:t>than the virtual C:, so don't worry about that</a:t>
            </a:r>
          </a:p>
          <a:p>
            <a:r>
              <a:rPr lang="en-US" dirty="0" smtClean="0"/>
              <a:t>Then if necessary, just increase the maximum size – and remember, you can </a:t>
            </a:r>
            <a:r>
              <a:rPr lang="en-US" i="1" dirty="0" smtClean="0"/>
              <a:t>increase</a:t>
            </a:r>
            <a:r>
              <a:rPr lang="en-US" dirty="0" smtClean="0"/>
              <a:t> the maximum, but you can't </a:t>
            </a:r>
            <a:r>
              <a:rPr lang="en-US" i="1" dirty="0" smtClean="0"/>
              <a:t>reduce</a:t>
            </a:r>
            <a:r>
              <a:rPr lang="en-US" dirty="0" smtClean="0"/>
              <a:t> the maximum on a VHD</a:t>
            </a:r>
          </a:p>
          <a:p>
            <a:r>
              <a:rPr lang="en-US" dirty="0" smtClean="0"/>
              <a:t>Steps to increase an existing VHD's max:</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65</a:t>
            </a:fld>
            <a:endParaRPr lang="en-US"/>
          </a:p>
        </p:txBody>
      </p:sp>
    </p:spTree>
    <p:extLst>
      <p:ext uri="{BB962C8B-B14F-4D97-AF65-F5344CB8AC3E}">
        <p14:creationId xmlns:p14="http://schemas.microsoft.com/office/powerpoint/2010/main" val="36625525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a:t>
            </a:r>
            <a:r>
              <a:rPr lang="en-US" dirty="0" err="1" smtClean="0"/>
              <a:t>Image.VHD's</a:t>
            </a:r>
            <a:r>
              <a:rPr lang="en-US" dirty="0" smtClean="0"/>
              <a:t> Max Size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Boot to WinPE</a:t>
            </a:r>
          </a:p>
          <a:p>
            <a:r>
              <a:rPr lang="en-US" dirty="0" smtClean="0"/>
              <a:t>Locate </a:t>
            </a:r>
            <a:r>
              <a:rPr lang="en-US" dirty="0" err="1" smtClean="0"/>
              <a:t>image.vhd's</a:t>
            </a:r>
            <a:r>
              <a:rPr lang="en-US" dirty="0" smtClean="0"/>
              <a:t> drive letter – for example, let's say it's c:\image.vhd – and type</a:t>
            </a:r>
          </a:p>
          <a:p>
            <a:r>
              <a:rPr lang="en-US" b="1" dirty="0" err="1" smtClean="0">
                <a:latin typeface="Courier New" pitchFamily="49" charset="0"/>
                <a:cs typeface="Courier New" pitchFamily="49" charset="0"/>
              </a:rPr>
              <a:t>diskpart</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select vdisk file=c:\image.vhd</a:t>
            </a:r>
          </a:p>
          <a:p>
            <a:r>
              <a:rPr lang="en-US" dirty="0" smtClean="0"/>
              <a:t>expand vdisk maximum=</a:t>
            </a:r>
            <a:r>
              <a:rPr lang="en-US" i="1" dirty="0" err="1" smtClean="0"/>
              <a:t>newvalue</a:t>
            </a:r>
            <a:r>
              <a:rPr lang="en-US" i="1" dirty="0" smtClean="0"/>
              <a:t>-in-MBs</a:t>
            </a:r>
            <a:endParaRPr lang="en-US" dirty="0" smtClean="0"/>
          </a:p>
          <a:p>
            <a:r>
              <a:rPr lang="en-US" b="1" dirty="0" smtClean="0">
                <a:latin typeface="Courier New" pitchFamily="49" charset="0"/>
                <a:cs typeface="Courier New" pitchFamily="49" charset="0"/>
              </a:rPr>
              <a:t>exit</a:t>
            </a:r>
          </a:p>
          <a:p>
            <a:r>
              <a:rPr lang="en-US" dirty="0" smtClean="0"/>
              <a:t>Reboot</a:t>
            </a:r>
          </a:p>
          <a:p>
            <a:r>
              <a:rPr lang="en-US" dirty="0" smtClean="0"/>
              <a:t>example: to raise the max to 90 GB</a:t>
            </a:r>
          </a:p>
          <a:p>
            <a:r>
              <a:rPr lang="en-US" b="1" dirty="0" smtClean="0">
                <a:latin typeface="Courier New" pitchFamily="49" charset="0"/>
                <a:cs typeface="Courier New" pitchFamily="49" charset="0"/>
              </a:rPr>
              <a:t>expand vdisk </a:t>
            </a:r>
            <a:r>
              <a:rPr lang="en-US" b="1" dirty="0" smtClean="0">
                <a:latin typeface="Courier New" pitchFamily="49" charset="0"/>
                <a:cs typeface="Courier New" pitchFamily="49" charset="0"/>
              </a:rPr>
              <a:t>maximum=92160</a:t>
            </a:r>
            <a:endParaRPr lang="en-US" b="1"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3345A42-5EB4-489F-B9E6-1BFEB83A22F9}" type="slidenum">
              <a:rPr lang="en-US" smtClean="0"/>
              <a:t>66</a:t>
            </a:fld>
            <a:endParaRPr lang="en-US"/>
          </a:p>
        </p:txBody>
      </p:sp>
    </p:spTree>
    <p:extLst>
      <p:ext uri="{BB962C8B-B14F-4D97-AF65-F5344CB8AC3E}">
        <p14:creationId xmlns:p14="http://schemas.microsoft.com/office/powerpoint/2010/main" val="413164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 Screen?</a:t>
            </a:r>
            <a:endParaRPr lang="en-US" dirty="0"/>
          </a:p>
        </p:txBody>
      </p:sp>
      <p:sp>
        <p:nvSpPr>
          <p:cNvPr id="3" name="Content Placeholder 2"/>
          <p:cNvSpPr>
            <a:spLocks noGrp="1"/>
          </p:cNvSpPr>
          <p:nvPr>
            <p:ph idx="1"/>
          </p:nvPr>
        </p:nvSpPr>
        <p:spPr/>
        <p:txBody>
          <a:bodyPr/>
          <a:lstStyle/>
          <a:p>
            <a:r>
              <a:rPr lang="en-US" dirty="0" smtClean="0"/>
              <a:t>If you deploy an </a:t>
            </a:r>
            <a:r>
              <a:rPr lang="en-US" dirty="0" err="1" smtClean="0"/>
              <a:t>image.vhd</a:t>
            </a:r>
            <a:r>
              <a:rPr lang="en-US" dirty="0" smtClean="0"/>
              <a:t> to the "Physical Drive" volume but you've set that volume too small, you get a blue screen with a Stop Code of 136</a:t>
            </a:r>
          </a:p>
          <a:p>
            <a:r>
              <a:rPr lang="en-US" dirty="0" smtClean="0"/>
              <a:t>So put it on a larger drive, or re-image your prototype PC giving cvt2vhd a smaller maximum size</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67</a:t>
            </a:fld>
            <a:endParaRPr lang="en-US"/>
          </a:p>
        </p:txBody>
      </p:sp>
    </p:spTree>
    <p:extLst>
      <p:ext uri="{BB962C8B-B14F-4D97-AF65-F5344CB8AC3E}">
        <p14:creationId xmlns:p14="http://schemas.microsoft.com/office/powerpoint/2010/main" val="17278651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VHD Type to "Fixed"</a:t>
            </a:r>
            <a:endParaRPr lang="en-US" dirty="0"/>
          </a:p>
        </p:txBody>
      </p:sp>
      <p:sp>
        <p:nvSpPr>
          <p:cNvPr id="3" name="Content Placeholder 2"/>
          <p:cNvSpPr>
            <a:spLocks noGrp="1"/>
          </p:cNvSpPr>
          <p:nvPr>
            <p:ph idx="1"/>
          </p:nvPr>
        </p:nvSpPr>
        <p:spPr/>
        <p:txBody>
          <a:bodyPr/>
          <a:lstStyle/>
          <a:p>
            <a:r>
              <a:rPr lang="en-US" dirty="0" smtClean="0"/>
              <a:t>Windows supports two kinds of parent VHDs – "fixed size" and "expandable"</a:t>
            </a:r>
          </a:p>
          <a:p>
            <a:r>
              <a:rPr lang="en-US" dirty="0" smtClean="0"/>
              <a:t>Expandable are more flexible in the space they take and are faster to create, but can slow down when expanding</a:t>
            </a:r>
          </a:p>
          <a:p>
            <a:r>
              <a:rPr lang="en-US" dirty="0" smtClean="0"/>
              <a:t>Cvt2vhd creates expandable VHDs, but some sources claim that creating fixed VHDs leads to better boot-from-VHD performance</a:t>
            </a:r>
          </a:p>
          <a:p>
            <a:r>
              <a:rPr lang="en-US" dirty="0" smtClean="0"/>
              <a:t>I've not </a:t>
            </a:r>
            <a:r>
              <a:rPr lang="en-US" dirty="0" smtClean="0"/>
              <a:t>experienced that in my trials, </a:t>
            </a:r>
            <a:r>
              <a:rPr lang="en-US" dirty="0" smtClean="0"/>
              <a:t>but…</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68</a:t>
            </a:fld>
            <a:endParaRPr lang="en-US"/>
          </a:p>
        </p:txBody>
      </p:sp>
    </p:spTree>
    <p:extLst>
      <p:ext uri="{BB962C8B-B14F-4D97-AF65-F5344CB8AC3E}">
        <p14:creationId xmlns:p14="http://schemas.microsoft.com/office/powerpoint/2010/main" val="28228255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VHD Type to "Fixed"</a:t>
            </a:r>
            <a:endParaRPr lang="en-US" dirty="0"/>
          </a:p>
        </p:txBody>
      </p:sp>
      <p:sp>
        <p:nvSpPr>
          <p:cNvPr id="3" name="Content Placeholder 2"/>
          <p:cNvSpPr>
            <a:spLocks noGrp="1"/>
          </p:cNvSpPr>
          <p:nvPr>
            <p:ph idx="1"/>
          </p:nvPr>
        </p:nvSpPr>
        <p:spPr/>
        <p:txBody>
          <a:bodyPr/>
          <a:lstStyle/>
          <a:p>
            <a:r>
              <a:rPr lang="en-US" dirty="0" smtClean="0"/>
              <a:t>If you want cvt2vhd.cmd to create fixed-size VHDs, then find the line that includes "type=expandable" and change "expandable" to "fixed" – after that, save it and run that revised version of cvt2vhd to create your </a:t>
            </a:r>
            <a:r>
              <a:rPr lang="en-US" dirty="0" err="1" smtClean="0"/>
              <a:t>image.vhd</a:t>
            </a:r>
            <a:endParaRPr lang="en-US" dirty="0"/>
          </a:p>
          <a:p>
            <a:r>
              <a:rPr lang="en-US" dirty="0" smtClean="0"/>
              <a:t>Again, you will slow down cvt2vhd noticeably – it can take about a minute to allocate 2 GB over a USB 2.0 connection in my tests</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69</a:t>
            </a:fld>
            <a:endParaRPr lang="en-US"/>
          </a:p>
        </p:txBody>
      </p:sp>
    </p:spTree>
    <p:extLst>
      <p:ext uri="{BB962C8B-B14F-4D97-AF65-F5344CB8AC3E}">
        <p14:creationId xmlns:p14="http://schemas.microsoft.com/office/powerpoint/2010/main" val="2685313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research folders (includes completed projects)\WinPE booting\BuildPE\sdrstate\Documentation\ssbootmg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C3345A42-5EB4-489F-B9E6-1BFEB83A22F9}" type="slidenum">
              <a:rPr lang="en-US" smtClean="0"/>
              <a:t>7</a:t>
            </a:fld>
            <a:endParaRPr lang="en-US"/>
          </a:p>
        </p:txBody>
      </p:sp>
    </p:spTree>
    <p:extLst>
      <p:ext uri="{BB962C8B-B14F-4D97-AF65-F5344CB8AC3E}">
        <p14:creationId xmlns:p14="http://schemas.microsoft.com/office/powerpoint/2010/main" val="14415328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 </a:t>
            </a:r>
            <a:r>
              <a:rPr lang="en-US" dirty="0" smtClean="0"/>
              <a:t>"Physical Drive"</a:t>
            </a:r>
            <a:endParaRPr lang="en-US" dirty="0"/>
          </a:p>
        </p:txBody>
      </p:sp>
      <p:sp>
        <p:nvSpPr>
          <p:cNvPr id="3" name="Content Placeholder 2"/>
          <p:cNvSpPr>
            <a:spLocks noGrp="1"/>
          </p:cNvSpPr>
          <p:nvPr>
            <p:ph idx="1"/>
          </p:nvPr>
        </p:nvSpPr>
        <p:spPr/>
        <p:txBody>
          <a:bodyPr>
            <a:normAutofit/>
          </a:bodyPr>
          <a:lstStyle/>
          <a:p>
            <a:r>
              <a:rPr lang="en-US" dirty="0" smtClean="0"/>
              <a:t>As you've seen, you normally see something like C: ("Windows drive") and D: or E: (mostly empty-looking drive holding </a:t>
            </a:r>
            <a:r>
              <a:rPr lang="en-US" dirty="0" err="1" smtClean="0"/>
              <a:t>image.vhd</a:t>
            </a:r>
            <a:r>
              <a:rPr lang="en-US" dirty="0" smtClean="0"/>
              <a:t> and </a:t>
            </a:r>
            <a:r>
              <a:rPr lang="en-US" dirty="0" err="1" smtClean="0"/>
              <a:t>snapshot.vhd</a:t>
            </a:r>
            <a:r>
              <a:rPr lang="en-US" dirty="0" smtClean="0"/>
              <a:t>)</a:t>
            </a:r>
          </a:p>
          <a:p>
            <a:r>
              <a:rPr lang="en-US" dirty="0" smtClean="0"/>
              <a:t>In case you've forgotten, here's what Explorer looks like on a vanilla Steadier State system</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70</a:t>
            </a:fld>
            <a:endParaRPr lang="en-US"/>
          </a:p>
        </p:txBody>
      </p:sp>
    </p:spTree>
    <p:extLst>
      <p:ext uri="{BB962C8B-B14F-4D97-AF65-F5344CB8AC3E}">
        <p14:creationId xmlns:p14="http://schemas.microsoft.com/office/powerpoint/2010/main" val="9826954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345A42-5EB4-489F-B9E6-1BFEB83A22F9}" type="slidenum">
              <a:rPr lang="en-US" smtClean="0"/>
              <a:t>71</a:t>
            </a:fld>
            <a:endParaRPr lang="en-US"/>
          </a:p>
        </p:txBody>
      </p:sp>
      <p:pic>
        <p:nvPicPr>
          <p:cNvPr id="5" name="Picture 2" descr="C:\research folders (includes completed projects)\WinPE booting\BuildPE\sdrstate\Documentation\steadier state explor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 y="18392"/>
            <a:ext cx="9119476" cy="683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4800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 </a:t>
            </a:r>
            <a:r>
              <a:rPr lang="en-US" dirty="0" smtClean="0"/>
              <a:t>"Physical Drive"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probably don't want users screwing with D:</a:t>
            </a:r>
            <a:endParaRPr lang="en-US" dirty="0" smtClean="0"/>
          </a:p>
          <a:p>
            <a:r>
              <a:rPr lang="en-US" dirty="0" smtClean="0"/>
              <a:t>Can we hide, say, D: from the users?</a:t>
            </a:r>
          </a:p>
          <a:p>
            <a:r>
              <a:rPr lang="en-US" dirty="0" smtClean="0"/>
              <a:t>Yes, with </a:t>
            </a:r>
            <a:r>
              <a:rPr lang="en-US" dirty="0" smtClean="0"/>
              <a:t>a Registry hack; go to</a:t>
            </a:r>
          </a:p>
          <a:p>
            <a:r>
              <a:rPr lang="en-US" dirty="0" smtClean="0"/>
              <a:t>HKEY_CURRENT_USER\ Software\Microsoft\Windows\</a:t>
            </a:r>
            <a:r>
              <a:rPr lang="en-US" dirty="0" err="1" smtClean="0"/>
              <a:t>CurrentVersion</a:t>
            </a:r>
            <a:r>
              <a:rPr lang="en-US" dirty="0" smtClean="0"/>
              <a:t>\ Policies\Explorer</a:t>
            </a:r>
          </a:p>
          <a:p>
            <a:r>
              <a:rPr lang="en-US" dirty="0" smtClean="0"/>
              <a:t>You may have to create the Explorer key</a:t>
            </a:r>
          </a:p>
          <a:p>
            <a:r>
              <a:rPr lang="en-US" dirty="0" smtClean="0"/>
              <a:t>Then create an entry of type "binary" called </a:t>
            </a:r>
            <a:r>
              <a:rPr lang="en-US" dirty="0" err="1" smtClean="0"/>
              <a:t>NoDrives</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72</a:t>
            </a:fld>
            <a:endParaRPr lang="en-US"/>
          </a:p>
        </p:txBody>
      </p:sp>
    </p:spTree>
    <p:extLst>
      <p:ext uri="{BB962C8B-B14F-4D97-AF65-F5344CB8AC3E}">
        <p14:creationId xmlns:p14="http://schemas.microsoft.com/office/powerpoint/2010/main" val="15059349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a:t>
            </a:r>
            <a:r>
              <a:rPr lang="en-US" dirty="0" smtClean="0"/>
              <a:t>"Physical Drive"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Now it needs a value to know which drive(s) to hide; some values include</a:t>
            </a:r>
          </a:p>
          <a:p>
            <a:pPr lvl="1"/>
            <a:r>
              <a:rPr lang="en-US" dirty="0" smtClean="0"/>
              <a:t>D: 08 00 00 00</a:t>
            </a:r>
          </a:p>
          <a:p>
            <a:pPr lvl="1"/>
            <a:r>
              <a:rPr lang="en-US" dirty="0" smtClean="0"/>
              <a:t>E: 10 00 00 00</a:t>
            </a:r>
          </a:p>
          <a:p>
            <a:pPr lvl="1"/>
            <a:r>
              <a:rPr lang="en-US" dirty="0" smtClean="0"/>
              <a:t>F: 20 00 00 00</a:t>
            </a:r>
          </a:p>
          <a:p>
            <a:r>
              <a:rPr lang="en-US" dirty="0" smtClean="0"/>
              <a:t>Add together all of the values for all of the drive letters you want to hide, then put that value in </a:t>
            </a:r>
            <a:r>
              <a:rPr lang="en-US" dirty="0" err="1" smtClean="0"/>
              <a:t>NoDrives</a:t>
            </a:r>
            <a:endParaRPr lang="en-US" dirty="0" smtClean="0"/>
          </a:p>
          <a:p>
            <a:r>
              <a:rPr lang="en-US" dirty="0" smtClean="0"/>
              <a:t>This only applies to Explorer, </a:t>
            </a:r>
            <a:r>
              <a:rPr lang="en-US" i="1" dirty="0" smtClean="0"/>
              <a:t>not</a:t>
            </a:r>
            <a:r>
              <a:rPr lang="en-US" dirty="0" smtClean="0"/>
              <a:t> the command line</a:t>
            </a:r>
          </a:p>
          <a:p>
            <a:r>
              <a:rPr lang="en-US" dirty="0"/>
              <a:t>More info at http://support.microsoft.com/kb/555438</a:t>
            </a:r>
          </a:p>
        </p:txBody>
      </p:sp>
      <p:sp>
        <p:nvSpPr>
          <p:cNvPr id="4" name="Slide Number Placeholder 3"/>
          <p:cNvSpPr>
            <a:spLocks noGrp="1"/>
          </p:cNvSpPr>
          <p:nvPr>
            <p:ph type="sldNum" sz="quarter" idx="12"/>
          </p:nvPr>
        </p:nvSpPr>
        <p:spPr/>
        <p:txBody>
          <a:bodyPr/>
          <a:lstStyle/>
          <a:p>
            <a:fld id="{C3345A42-5EB4-489F-B9E6-1BFEB83A22F9}" type="slidenum">
              <a:rPr lang="en-US" smtClean="0"/>
              <a:t>73</a:t>
            </a:fld>
            <a:endParaRPr lang="en-US"/>
          </a:p>
        </p:txBody>
      </p:sp>
    </p:spTree>
    <p:extLst>
      <p:ext uri="{BB962C8B-B14F-4D97-AF65-F5344CB8AC3E}">
        <p14:creationId xmlns:p14="http://schemas.microsoft.com/office/powerpoint/2010/main" val="24961023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Wallpaper</a:t>
            </a:r>
            <a:endParaRPr lang="en-US" dirty="0"/>
          </a:p>
        </p:txBody>
      </p:sp>
      <p:sp>
        <p:nvSpPr>
          <p:cNvPr id="3" name="Content Placeholder 2"/>
          <p:cNvSpPr>
            <a:spLocks noGrp="1"/>
          </p:cNvSpPr>
          <p:nvPr>
            <p:ph idx="1"/>
          </p:nvPr>
        </p:nvSpPr>
        <p:spPr>
          <a:xfrm>
            <a:off x="304800" y="1447800"/>
            <a:ext cx="8686800" cy="4419600"/>
          </a:xfrm>
        </p:spPr>
        <p:txBody>
          <a:bodyPr/>
          <a:lstStyle/>
          <a:p>
            <a:r>
              <a:rPr lang="en-US" dirty="0" smtClean="0"/>
              <a:t>You'll notice that Steadier State uses custom wallpaper on WinPE with text to tell you whether you booted from SSB or the WinPE on the hard disk</a:t>
            </a:r>
          </a:p>
          <a:p>
            <a:r>
              <a:rPr lang="en-US" dirty="0" smtClean="0"/>
              <a:t>You can change that if you like – just create an image that's 1024x768 and use it to overwrite winpe.bmp and winpe1.bmp in the \</a:t>
            </a:r>
            <a:r>
              <a:rPr lang="en-US" dirty="0" err="1" smtClean="0"/>
              <a:t>sdrstate</a:t>
            </a:r>
            <a:r>
              <a:rPr lang="en-US" dirty="0" smtClean="0"/>
              <a:t> folder</a:t>
            </a:r>
          </a:p>
          <a:p>
            <a:r>
              <a:rPr lang="en-US" dirty="0" smtClean="0"/>
              <a:t>Then add some explanatory text</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74</a:t>
            </a:fld>
            <a:endParaRPr lang="en-US"/>
          </a:p>
        </p:txBody>
      </p:sp>
    </p:spTree>
    <p:extLst>
      <p:ext uri="{BB962C8B-B14F-4D97-AF65-F5344CB8AC3E}">
        <p14:creationId xmlns:p14="http://schemas.microsoft.com/office/powerpoint/2010/main" val="10174895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t>
            </a:r>
            <a:r>
              <a:rPr lang="en-US" dirty="0" smtClean="0"/>
              <a:t>Wallpaper Text</a:t>
            </a:r>
            <a:endParaRPr lang="en-US" dirty="0"/>
          </a:p>
        </p:txBody>
      </p:sp>
      <p:sp>
        <p:nvSpPr>
          <p:cNvPr id="3" name="Content Placeholder 2"/>
          <p:cNvSpPr>
            <a:spLocks noGrp="1"/>
          </p:cNvSpPr>
          <p:nvPr>
            <p:ph idx="1"/>
          </p:nvPr>
        </p:nvSpPr>
        <p:spPr>
          <a:xfrm>
            <a:off x="304800" y="1447800"/>
            <a:ext cx="8686800" cy="4419600"/>
          </a:xfrm>
        </p:spPr>
        <p:txBody>
          <a:bodyPr/>
          <a:lstStyle/>
          <a:p>
            <a:r>
              <a:rPr lang="en-US" dirty="0" smtClean="0"/>
              <a:t>The idea is that it can be confusing to get to WinPE either via the USB stick/CD or the on-disk WinPE</a:t>
            </a:r>
          </a:p>
          <a:p>
            <a:r>
              <a:rPr lang="en-US" dirty="0" smtClean="0"/>
              <a:t>So the wallpaper when you boot from the USB stick/CD is winpe.bmp and when you boot from the on-disk WinPE it's winpe1.bmp</a:t>
            </a:r>
          </a:p>
          <a:p>
            <a:r>
              <a:rPr lang="en-US" dirty="0" smtClean="0"/>
              <a:t>The key, then, is to add an explanatory line of text at the bottom of winpe.bmp and winpe1.bmp to remind the admin where WinPE booted from</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75</a:t>
            </a:fld>
            <a:endParaRPr lang="en-US"/>
          </a:p>
        </p:txBody>
      </p:sp>
    </p:spTree>
    <p:extLst>
      <p:ext uri="{BB962C8B-B14F-4D97-AF65-F5344CB8AC3E}">
        <p14:creationId xmlns:p14="http://schemas.microsoft.com/office/powerpoint/2010/main" val="27773515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Multi-Drive Story</a:t>
            </a:r>
            <a:endParaRPr lang="en-US" dirty="0"/>
          </a:p>
        </p:txBody>
      </p:sp>
      <p:sp>
        <p:nvSpPr>
          <p:cNvPr id="3" name="Content Placeholder 2"/>
          <p:cNvSpPr>
            <a:spLocks noGrp="1"/>
          </p:cNvSpPr>
          <p:nvPr>
            <p:ph idx="1"/>
          </p:nvPr>
        </p:nvSpPr>
        <p:spPr/>
        <p:txBody>
          <a:bodyPr/>
          <a:lstStyle/>
          <a:p>
            <a:r>
              <a:rPr lang="en-US" dirty="0" smtClean="0"/>
              <a:t>I've noted elsewhere that Steadier State assumes that you're deploying it on systems with just one physical hard disk… why?</a:t>
            </a:r>
          </a:p>
          <a:p>
            <a:r>
              <a:rPr lang="en-US" dirty="0" smtClean="0"/>
              <a:t>It boils down to boot order, as I've seen situations where </a:t>
            </a:r>
            <a:r>
              <a:rPr lang="en-US" dirty="0" err="1" smtClean="0"/>
              <a:t>BIOSes</a:t>
            </a:r>
            <a:r>
              <a:rPr lang="en-US" dirty="0" smtClean="0"/>
              <a:t> and/or Boot Manager get confused about which drive to boot</a:t>
            </a:r>
          </a:p>
          <a:p>
            <a:r>
              <a:rPr lang="en-US" dirty="0" smtClean="0"/>
              <a:t>But in case you want to try it…</a:t>
            </a:r>
          </a:p>
        </p:txBody>
      </p:sp>
      <p:sp>
        <p:nvSpPr>
          <p:cNvPr id="4" name="Slide Number Placeholder 3"/>
          <p:cNvSpPr>
            <a:spLocks noGrp="1"/>
          </p:cNvSpPr>
          <p:nvPr>
            <p:ph type="sldNum" sz="quarter" idx="12"/>
          </p:nvPr>
        </p:nvSpPr>
        <p:spPr/>
        <p:txBody>
          <a:bodyPr/>
          <a:lstStyle/>
          <a:p>
            <a:fld id="{C3345A42-5EB4-489F-B9E6-1BFEB83A22F9}" type="slidenum">
              <a:rPr lang="en-US" smtClean="0"/>
              <a:t>76</a:t>
            </a:fld>
            <a:endParaRPr lang="en-US"/>
          </a:p>
        </p:txBody>
      </p:sp>
    </p:spTree>
    <p:extLst>
      <p:ext uri="{BB962C8B-B14F-4D97-AF65-F5344CB8AC3E}">
        <p14:creationId xmlns:p14="http://schemas.microsoft.com/office/powerpoint/2010/main" val="1993309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Multi-Drive Story</a:t>
            </a:r>
            <a:br>
              <a:rPr lang="en-US" dirty="0" smtClean="0"/>
            </a:br>
            <a:r>
              <a:rPr lang="en-US" sz="2800" dirty="0" smtClean="0">
                <a:solidFill>
                  <a:schemeClr val="accent6"/>
                </a:solidFill>
              </a:rPr>
              <a:t>try a system with multiple drives by…</a:t>
            </a:r>
            <a:endParaRPr lang="en-US" sz="2800" dirty="0">
              <a:solidFill>
                <a:schemeClr val="accent6"/>
              </a:solidFill>
            </a:endParaRPr>
          </a:p>
        </p:txBody>
      </p:sp>
      <p:sp>
        <p:nvSpPr>
          <p:cNvPr id="3" name="Content Placeholder 2"/>
          <p:cNvSpPr>
            <a:spLocks noGrp="1"/>
          </p:cNvSpPr>
          <p:nvPr>
            <p:ph idx="1"/>
          </p:nvPr>
        </p:nvSpPr>
        <p:spPr/>
        <p:txBody>
          <a:bodyPr/>
          <a:lstStyle/>
          <a:p>
            <a:r>
              <a:rPr lang="en-US" dirty="0" smtClean="0"/>
              <a:t>Make sure that the internal drive 0 is set in the BIOS as the first drive in the boot order</a:t>
            </a:r>
          </a:p>
          <a:p>
            <a:r>
              <a:rPr lang="en-US" dirty="0" smtClean="0"/>
              <a:t>If that fails, check that you don't have an active partition on any of the other drives attached to the system – that includes external drives and USB sticks</a:t>
            </a:r>
          </a:p>
          <a:p>
            <a:r>
              <a:rPr lang="en-US" dirty="0" smtClean="0"/>
              <a:t>If you're still having problems, , be sure to disconnect your external drives when booting WinPE</a:t>
            </a:r>
          </a:p>
        </p:txBody>
      </p:sp>
      <p:sp>
        <p:nvSpPr>
          <p:cNvPr id="4" name="Slide Number Placeholder 3"/>
          <p:cNvSpPr>
            <a:spLocks noGrp="1"/>
          </p:cNvSpPr>
          <p:nvPr>
            <p:ph type="sldNum" sz="quarter" idx="12"/>
          </p:nvPr>
        </p:nvSpPr>
        <p:spPr/>
        <p:txBody>
          <a:bodyPr/>
          <a:lstStyle/>
          <a:p>
            <a:fld id="{C3345A42-5EB4-489F-B9E6-1BFEB83A22F9}" type="slidenum">
              <a:rPr lang="en-US" smtClean="0"/>
              <a:t>77</a:t>
            </a:fld>
            <a:endParaRPr lang="en-US"/>
          </a:p>
        </p:txBody>
      </p:sp>
    </p:spTree>
    <p:extLst>
      <p:ext uri="{BB962C8B-B14F-4D97-AF65-F5344CB8AC3E}">
        <p14:creationId xmlns:p14="http://schemas.microsoft.com/office/powerpoint/2010/main" val="20152742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smtClean="0"/>
              <a:t>Reference Section:</a:t>
            </a:r>
            <a:br>
              <a:rPr lang="en-US" dirty="0" smtClean="0"/>
            </a:br>
            <a:r>
              <a:rPr lang="en-US" dirty="0" smtClean="0"/>
              <a:t>how the command files work</a:t>
            </a:r>
            <a:endParaRPr lang="en-US" dirty="0"/>
          </a:p>
        </p:txBody>
      </p:sp>
      <p:sp>
        <p:nvSpPr>
          <p:cNvPr id="6" name="Subtitle 5"/>
          <p:cNvSpPr>
            <a:spLocks noGrp="1"/>
          </p:cNvSpPr>
          <p:nvPr>
            <p:ph type="subTitle" sz="quarter" idx="1"/>
          </p:nvPr>
        </p:nvSpPr>
        <p:spPr/>
        <p:txBody>
          <a:bodyPr/>
          <a:lstStyle/>
          <a:p>
            <a:pPr algn="l"/>
            <a:r>
              <a:rPr lang="en-US" dirty="0" smtClean="0"/>
              <a:t>A guide to following what </a:t>
            </a:r>
            <a:r>
              <a:rPr lang="en-US" dirty="0" err="1" smtClean="0"/>
              <a:t>prepnewpc</a:t>
            </a:r>
            <a:r>
              <a:rPr lang="en-US" dirty="0" smtClean="0"/>
              <a:t>, merge, rollback, </a:t>
            </a:r>
            <a:r>
              <a:rPr lang="en-US" dirty="0" err="1" smtClean="0"/>
              <a:t>etc</a:t>
            </a:r>
            <a:r>
              <a:rPr lang="en-US" dirty="0" smtClean="0"/>
              <a:t> are up to while working for you – useful in case something goes wrong</a:t>
            </a:r>
            <a:endParaRPr lang="en-US" dirty="0"/>
          </a:p>
        </p:txBody>
      </p:sp>
      <p:sp>
        <p:nvSpPr>
          <p:cNvPr id="4" name="Slide Number Placeholder 3"/>
          <p:cNvSpPr>
            <a:spLocks noGrp="1"/>
          </p:cNvSpPr>
          <p:nvPr>
            <p:ph type="sldNum" sz="quarter" idx="4"/>
          </p:nvPr>
        </p:nvSpPr>
        <p:spPr/>
        <p:txBody>
          <a:bodyPr/>
          <a:lstStyle/>
          <a:p>
            <a:fld id="{C3345A42-5EB4-489F-B9E6-1BFEB83A22F9}" type="slidenum">
              <a:rPr lang="en-US" smtClean="0"/>
              <a:t>78</a:t>
            </a:fld>
            <a:endParaRPr lang="en-US"/>
          </a:p>
        </p:txBody>
      </p:sp>
    </p:spTree>
    <p:extLst>
      <p:ext uri="{BB962C8B-B14F-4D97-AF65-F5344CB8AC3E}">
        <p14:creationId xmlns:p14="http://schemas.microsoft.com/office/powerpoint/2010/main" val="7598021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Cvt2VHD Does</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10000"/>
          </a:bodyPr>
          <a:lstStyle/>
          <a:p>
            <a:r>
              <a:rPr lang="en-US" dirty="0" smtClean="0"/>
              <a:t>Used to take a standard physical, on-disk-C: copy of Windows 7/R2 and repackage it as a file named </a:t>
            </a:r>
            <a:r>
              <a:rPr lang="en-US" dirty="0" err="1" smtClean="0"/>
              <a:t>image.vhd</a:t>
            </a:r>
            <a:endParaRPr lang="en-US" dirty="0" smtClean="0"/>
          </a:p>
          <a:p>
            <a:r>
              <a:rPr lang="en-US" dirty="0" smtClean="0"/>
              <a:t>What Cvt2VHD does:</a:t>
            </a:r>
          </a:p>
          <a:p>
            <a:pPr lvl="1"/>
            <a:r>
              <a:rPr lang="en-US" dirty="0" smtClean="0"/>
              <a:t>Use </a:t>
            </a:r>
            <a:r>
              <a:rPr lang="en-US" dirty="0" err="1" smtClean="0"/>
              <a:t>ImageX</a:t>
            </a:r>
            <a:r>
              <a:rPr lang="en-US" dirty="0" smtClean="0"/>
              <a:t> </a:t>
            </a:r>
            <a:r>
              <a:rPr lang="en-US" dirty="0" smtClean="0"/>
              <a:t>/capture to </a:t>
            </a:r>
            <a:r>
              <a:rPr lang="en-US" dirty="0" smtClean="0"/>
              <a:t>image OS </a:t>
            </a:r>
            <a:r>
              <a:rPr lang="en-US" dirty="0" smtClean="0"/>
              <a:t>drive (first parameter) </a:t>
            </a:r>
            <a:r>
              <a:rPr lang="en-US" dirty="0" smtClean="0"/>
              <a:t>as "</a:t>
            </a:r>
            <a:r>
              <a:rPr lang="en-US" dirty="0" err="1" smtClean="0"/>
              <a:t>image.wim</a:t>
            </a:r>
            <a:r>
              <a:rPr lang="en-US" dirty="0" smtClean="0"/>
              <a:t>" to external drive (second </a:t>
            </a:r>
            <a:r>
              <a:rPr lang="en-US" dirty="0" err="1" smtClean="0"/>
              <a:t>parm</a:t>
            </a:r>
            <a:r>
              <a:rPr lang="en-US" dirty="0" smtClean="0"/>
              <a:t>)</a:t>
            </a:r>
            <a:endParaRPr lang="en-US" dirty="0" smtClean="0"/>
          </a:p>
          <a:p>
            <a:pPr lvl="1"/>
            <a:r>
              <a:rPr lang="en-US" dirty="0" smtClean="0"/>
              <a:t>Use </a:t>
            </a:r>
            <a:r>
              <a:rPr lang="en-US" dirty="0" err="1" smtClean="0"/>
              <a:t>Diskpart</a:t>
            </a:r>
            <a:r>
              <a:rPr lang="en-US" dirty="0" smtClean="0"/>
              <a:t> to create a VHD "</a:t>
            </a:r>
            <a:r>
              <a:rPr lang="en-US" dirty="0" err="1" smtClean="0"/>
              <a:t>image.vhd</a:t>
            </a:r>
            <a:r>
              <a:rPr lang="en-US" dirty="0" smtClean="0"/>
              <a:t>" on external drive</a:t>
            </a:r>
            <a:endParaRPr lang="en-US" dirty="0" smtClean="0"/>
          </a:p>
          <a:p>
            <a:pPr lvl="1"/>
            <a:r>
              <a:rPr lang="en-US" dirty="0" smtClean="0"/>
              <a:t>Mounts </a:t>
            </a:r>
            <a:r>
              <a:rPr lang="en-US" dirty="0" err="1" smtClean="0"/>
              <a:t>image.vhd</a:t>
            </a:r>
            <a:r>
              <a:rPr lang="en-US" dirty="0" smtClean="0"/>
              <a:t> as a drive letter</a:t>
            </a:r>
          </a:p>
          <a:p>
            <a:pPr lvl="1"/>
            <a:r>
              <a:rPr lang="en-US" dirty="0" smtClean="0"/>
              <a:t>Uses </a:t>
            </a:r>
            <a:r>
              <a:rPr lang="en-US" dirty="0" err="1" smtClean="0"/>
              <a:t>ImageX</a:t>
            </a:r>
            <a:r>
              <a:rPr lang="en-US" dirty="0" smtClean="0"/>
              <a:t> to </a:t>
            </a:r>
            <a:r>
              <a:rPr lang="en-US" dirty="0" smtClean="0"/>
              <a:t>/apply </a:t>
            </a:r>
            <a:r>
              <a:rPr lang="en-US" dirty="0" err="1" smtClean="0"/>
              <a:t>image.wim</a:t>
            </a:r>
            <a:r>
              <a:rPr lang="en-US" dirty="0" smtClean="0"/>
              <a:t> to </a:t>
            </a:r>
            <a:r>
              <a:rPr lang="en-US" dirty="0" err="1" smtClean="0"/>
              <a:t>image.vhd</a:t>
            </a:r>
            <a:endParaRPr lang="en-US" dirty="0" smtClean="0"/>
          </a:p>
          <a:p>
            <a:pPr lvl="1"/>
            <a:r>
              <a:rPr lang="en-US" dirty="0" smtClean="0"/>
              <a:t>Leaves </a:t>
            </a:r>
            <a:r>
              <a:rPr lang="en-US" dirty="0" err="1" smtClean="0"/>
              <a:t>image.wim</a:t>
            </a:r>
            <a:r>
              <a:rPr lang="en-US" dirty="0" smtClean="0"/>
              <a:t> on external drive</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79</a:t>
            </a:fld>
            <a:endParaRPr lang="en-US" dirty="0"/>
          </a:p>
        </p:txBody>
      </p:sp>
    </p:spTree>
    <p:extLst>
      <p:ext uri="{BB962C8B-B14F-4D97-AF65-F5344CB8AC3E}">
        <p14:creationId xmlns:p14="http://schemas.microsoft.com/office/powerpoint/2010/main" val="3230204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Steadier State Boot Manager</a:t>
            </a:r>
            <a:endParaRPr lang="en-US" dirty="0"/>
          </a:p>
        </p:txBody>
      </p:sp>
      <p:sp>
        <p:nvSpPr>
          <p:cNvPr id="4" name="Content Placeholder 3"/>
          <p:cNvSpPr>
            <a:spLocks noGrp="1"/>
          </p:cNvSpPr>
          <p:nvPr>
            <p:ph idx="1"/>
          </p:nvPr>
        </p:nvSpPr>
        <p:spPr>
          <a:xfrm>
            <a:off x="304800" y="1371600"/>
            <a:ext cx="8686800" cy="4419600"/>
          </a:xfrm>
        </p:spPr>
        <p:txBody>
          <a:bodyPr/>
          <a:lstStyle/>
          <a:p>
            <a:r>
              <a:rPr lang="en-US" dirty="0" smtClean="0"/>
              <a:t>If they choose "Roll Back Windows" and press Enter, they can just walk away, as Steadier State will simply roll back, reboot and start up the rolled-back Windows 7</a:t>
            </a:r>
          </a:p>
          <a:p>
            <a:r>
              <a:rPr lang="en-US" dirty="0" smtClean="0"/>
              <a:t>The "Roll </a:t>
            </a:r>
            <a:r>
              <a:rPr lang="en-US" dirty="0" smtClean="0"/>
              <a:t>Back Windows" boots a </a:t>
            </a:r>
            <a:r>
              <a:rPr lang="en-US" i="1" dirty="0" smtClean="0"/>
              <a:t>different</a:t>
            </a:r>
            <a:r>
              <a:rPr lang="en-US" dirty="0" smtClean="0"/>
              <a:t> copy of Windows – "WinPE" (explained soon) – that manipulates the files from the "Windows 7" OS boot entry to roll back any changes and reboot, restoring Windows 7 </a:t>
            </a:r>
          </a:p>
        </p:txBody>
      </p:sp>
      <p:sp>
        <p:nvSpPr>
          <p:cNvPr id="2" name="Slide Number Placeholder 1"/>
          <p:cNvSpPr>
            <a:spLocks noGrp="1"/>
          </p:cNvSpPr>
          <p:nvPr>
            <p:ph type="sldNum" sz="quarter" idx="12"/>
          </p:nvPr>
        </p:nvSpPr>
        <p:spPr/>
        <p:txBody>
          <a:bodyPr/>
          <a:lstStyle/>
          <a:p>
            <a:fld id="{C3345A42-5EB4-489F-B9E6-1BFEB83A22F9}" type="slidenum">
              <a:rPr lang="en-US" smtClean="0"/>
              <a:t>8</a:t>
            </a:fld>
            <a:endParaRPr lang="en-US"/>
          </a:p>
        </p:txBody>
      </p:sp>
    </p:spTree>
    <p:extLst>
      <p:ext uri="{BB962C8B-B14F-4D97-AF65-F5344CB8AC3E}">
        <p14:creationId xmlns:p14="http://schemas.microsoft.com/office/powerpoint/2010/main" val="11264860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t>
            </a:r>
            <a:r>
              <a:rPr lang="en-US" dirty="0" err="1" smtClean="0"/>
              <a:t>PrepNewPC</a:t>
            </a:r>
            <a:r>
              <a:rPr lang="en-US" dirty="0" smtClean="0"/>
              <a:t> Does</a:t>
            </a:r>
            <a:endParaRPr lang="en-US" dirty="0">
              <a:solidFill>
                <a:schemeClr val="accent6"/>
              </a:solidFill>
            </a:endParaRPr>
          </a:p>
        </p:txBody>
      </p:sp>
      <p:sp>
        <p:nvSpPr>
          <p:cNvPr id="3" name="Content Placeholder 2"/>
          <p:cNvSpPr>
            <a:spLocks noGrp="1"/>
          </p:cNvSpPr>
          <p:nvPr>
            <p:ph idx="1"/>
          </p:nvPr>
        </p:nvSpPr>
        <p:spPr>
          <a:xfrm>
            <a:off x="152400" y="1371600"/>
            <a:ext cx="8686800" cy="4419600"/>
          </a:xfrm>
        </p:spPr>
        <p:txBody>
          <a:bodyPr>
            <a:noAutofit/>
          </a:bodyPr>
          <a:lstStyle/>
          <a:p>
            <a:r>
              <a:rPr lang="en-US" sz="2300" dirty="0" smtClean="0"/>
              <a:t>Wipes </a:t>
            </a:r>
            <a:r>
              <a:rPr lang="en-US" sz="2300" dirty="0" smtClean="0"/>
              <a:t>all partitions on disk 0 on target system</a:t>
            </a:r>
          </a:p>
          <a:p>
            <a:r>
              <a:rPr lang="en-US" sz="2300" dirty="0" smtClean="0"/>
              <a:t>Creates a 1 GB active partition labeled "System Reserved," </a:t>
            </a:r>
            <a:r>
              <a:rPr lang="en-US" sz="2300" dirty="0" smtClean="0"/>
              <a:t>images WinPE onto it with </a:t>
            </a:r>
            <a:r>
              <a:rPr lang="en-US" sz="2300" dirty="0" err="1" smtClean="0"/>
              <a:t>ImageX</a:t>
            </a:r>
            <a:endParaRPr lang="en-US" sz="2300" dirty="0" smtClean="0"/>
          </a:p>
          <a:p>
            <a:r>
              <a:rPr lang="en-US" sz="2300" dirty="0" smtClean="0"/>
              <a:t>Creates a boot folder and </a:t>
            </a:r>
            <a:r>
              <a:rPr lang="en-US" sz="2300" dirty="0" err="1" smtClean="0"/>
              <a:t>bcd</a:t>
            </a:r>
            <a:r>
              <a:rPr lang="en-US" sz="2300" dirty="0" smtClean="0"/>
              <a:t> from scratch to enable WinPE boot, calling the WinPE boot option "Roll Back Windows"</a:t>
            </a:r>
          </a:p>
          <a:p>
            <a:r>
              <a:rPr lang="en-US" sz="2300" dirty="0" smtClean="0"/>
              <a:t>Installs Steadier State files and </a:t>
            </a:r>
            <a:r>
              <a:rPr lang="en-US" sz="2300" dirty="0" err="1" smtClean="0"/>
              <a:t>ImageX</a:t>
            </a:r>
            <a:endParaRPr lang="en-US" sz="2300" dirty="0" smtClean="0"/>
          </a:p>
          <a:p>
            <a:r>
              <a:rPr lang="en-US" sz="2300" dirty="0" smtClean="0"/>
              <a:t>Partitions rest of the disk as a drive C: with the label "Physical Drive"</a:t>
            </a:r>
          </a:p>
          <a:p>
            <a:r>
              <a:rPr lang="en-US" sz="2300" dirty="0" smtClean="0"/>
              <a:t>Modifies startnet.cmd to enable SS-oriented actions and advisory messages</a:t>
            </a:r>
          </a:p>
          <a:p>
            <a:r>
              <a:rPr lang="en-US" sz="2300" dirty="0" smtClean="0"/>
              <a:t>Installs wallpaper for WinPE so admin knows whether she's running the WinPE from the hard drive or WinPE from the SS boot USB stick</a:t>
            </a:r>
          </a:p>
        </p:txBody>
      </p:sp>
      <p:sp>
        <p:nvSpPr>
          <p:cNvPr id="4" name="Slide Number Placeholder 3"/>
          <p:cNvSpPr>
            <a:spLocks noGrp="1"/>
          </p:cNvSpPr>
          <p:nvPr>
            <p:ph type="sldNum" sz="quarter" idx="12"/>
          </p:nvPr>
        </p:nvSpPr>
        <p:spPr/>
        <p:txBody>
          <a:bodyPr/>
          <a:lstStyle/>
          <a:p>
            <a:fld id="{C3345A42-5EB4-489F-B9E6-1BFEB83A22F9}" type="slidenum">
              <a:rPr lang="en-US" smtClean="0"/>
              <a:t>80</a:t>
            </a:fld>
            <a:endParaRPr lang="en-US"/>
          </a:p>
        </p:txBody>
      </p:sp>
    </p:spTree>
    <p:extLst>
      <p:ext uri="{BB962C8B-B14F-4D97-AF65-F5344CB8AC3E}">
        <p14:creationId xmlns:p14="http://schemas.microsoft.com/office/powerpoint/2010/main" val="20989206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t>
            </a:r>
            <a:r>
              <a:rPr lang="en-US" dirty="0" smtClean="0"/>
              <a:t>Rollback Does</a:t>
            </a:r>
            <a:endParaRPr lang="en-US" dirty="0"/>
          </a:p>
        </p:txBody>
      </p:sp>
      <p:sp>
        <p:nvSpPr>
          <p:cNvPr id="5" name="Content Placeholder 4"/>
          <p:cNvSpPr>
            <a:spLocks noGrp="1"/>
          </p:cNvSpPr>
          <p:nvPr>
            <p:ph idx="1"/>
          </p:nvPr>
        </p:nvSpPr>
        <p:spPr/>
        <p:txBody>
          <a:bodyPr/>
          <a:lstStyle/>
          <a:p>
            <a:r>
              <a:rPr lang="en-US" dirty="0" smtClean="0"/>
              <a:t>Delete any existing </a:t>
            </a:r>
            <a:r>
              <a:rPr lang="en-US" dirty="0" err="1" smtClean="0"/>
              <a:t>snapshot.vhd</a:t>
            </a:r>
            <a:endParaRPr lang="en-US" dirty="0" smtClean="0"/>
          </a:p>
          <a:p>
            <a:r>
              <a:rPr lang="en-US" dirty="0" smtClean="0"/>
              <a:t>Create a new empty </a:t>
            </a:r>
            <a:r>
              <a:rPr lang="en-US" dirty="0" err="1" smtClean="0"/>
              <a:t>snapshot.vhd</a:t>
            </a:r>
            <a:endParaRPr lang="en-US" dirty="0" smtClean="0"/>
          </a:p>
          <a:p>
            <a:r>
              <a:rPr lang="en-US" dirty="0" smtClean="0"/>
              <a:t>Look in BCD for </a:t>
            </a:r>
            <a:r>
              <a:rPr lang="en-US" dirty="0" smtClean="0"/>
              <a:t>an already-existing "Windows 7" OS entry that boots from </a:t>
            </a:r>
            <a:r>
              <a:rPr lang="en-US" dirty="0" err="1" smtClean="0"/>
              <a:t>snapshot.vhd</a:t>
            </a:r>
            <a:endParaRPr lang="en-US" dirty="0" smtClean="0"/>
          </a:p>
          <a:p>
            <a:r>
              <a:rPr lang="en-US" dirty="0" smtClean="0"/>
              <a:t>If there isn't one already, create </a:t>
            </a:r>
            <a:r>
              <a:rPr lang="en-US" dirty="0" smtClean="0"/>
              <a:t>it </a:t>
            </a:r>
            <a:r>
              <a:rPr lang="en-US" i="1" dirty="0" smtClean="0"/>
              <a:t>and</a:t>
            </a:r>
            <a:r>
              <a:rPr lang="en-US" dirty="0" smtClean="0"/>
              <a:t> make it the default OS entry</a:t>
            </a:r>
          </a:p>
          <a:p>
            <a:r>
              <a:rPr lang="en-US" dirty="0" smtClean="0"/>
              <a:t>Notice that this means that rollback.cmd also works to set up a </a:t>
            </a:r>
            <a:r>
              <a:rPr lang="en-US" i="1" dirty="0" smtClean="0"/>
              <a:t>first</a:t>
            </a:r>
            <a:r>
              <a:rPr lang="en-US" dirty="0" smtClean="0"/>
              <a:t> snapshot</a:t>
            </a:r>
            <a:endParaRPr lang="en-US" dirty="0"/>
          </a:p>
        </p:txBody>
      </p:sp>
      <p:sp>
        <p:nvSpPr>
          <p:cNvPr id="3" name="Slide Number Placeholder 2"/>
          <p:cNvSpPr>
            <a:spLocks noGrp="1"/>
          </p:cNvSpPr>
          <p:nvPr>
            <p:ph type="sldNum" sz="quarter" idx="12"/>
          </p:nvPr>
        </p:nvSpPr>
        <p:spPr/>
        <p:txBody>
          <a:bodyPr/>
          <a:lstStyle/>
          <a:p>
            <a:fld id="{C3345A42-5EB4-489F-B9E6-1BFEB83A22F9}" type="slidenum">
              <a:rPr lang="en-US" smtClean="0"/>
              <a:t>81</a:t>
            </a:fld>
            <a:endParaRPr lang="en-US" dirty="0"/>
          </a:p>
        </p:txBody>
      </p:sp>
    </p:spTree>
    <p:extLst>
      <p:ext uri="{BB962C8B-B14F-4D97-AF65-F5344CB8AC3E}">
        <p14:creationId xmlns:p14="http://schemas.microsoft.com/office/powerpoint/2010/main" val="14098732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"Roll Back Windows" Does</a:t>
            </a:r>
            <a:endParaRPr lang="en-US" dirty="0"/>
          </a:p>
        </p:txBody>
      </p:sp>
      <p:sp>
        <p:nvSpPr>
          <p:cNvPr id="3" name="Content Placeholder 2"/>
          <p:cNvSpPr>
            <a:spLocks noGrp="1"/>
          </p:cNvSpPr>
          <p:nvPr>
            <p:ph idx="1"/>
          </p:nvPr>
        </p:nvSpPr>
        <p:spPr/>
        <p:txBody>
          <a:bodyPr/>
          <a:lstStyle/>
          <a:p>
            <a:r>
              <a:rPr lang="en-US" dirty="0" smtClean="0"/>
              <a:t>When you choose "Roll Back </a:t>
            </a:r>
            <a:r>
              <a:rPr lang="en-US" dirty="0" smtClean="0"/>
              <a:t>Windows" from Boot Manager, </a:t>
            </a:r>
            <a:endParaRPr lang="en-US" dirty="0" smtClean="0"/>
          </a:p>
          <a:p>
            <a:pPr lvl="1"/>
            <a:r>
              <a:rPr lang="en-US" dirty="0" smtClean="0"/>
              <a:t>BCD tells </a:t>
            </a:r>
            <a:r>
              <a:rPr lang="en-US" dirty="0" err="1" smtClean="0"/>
              <a:t>BootMgr</a:t>
            </a:r>
            <a:r>
              <a:rPr lang="en-US" dirty="0" smtClean="0"/>
              <a:t> to load the WinPE partition</a:t>
            </a:r>
          </a:p>
          <a:p>
            <a:pPr lvl="1"/>
            <a:r>
              <a:rPr lang="en-US" dirty="0" smtClean="0"/>
              <a:t>WinPE always runs windows\system32\Startnet.cmd</a:t>
            </a:r>
          </a:p>
          <a:p>
            <a:r>
              <a:rPr lang="en-US" dirty="0" smtClean="0"/>
              <a:t>What Startnet.cmd does:</a:t>
            </a:r>
          </a:p>
          <a:p>
            <a:pPr lvl="1"/>
            <a:r>
              <a:rPr lang="en-US" dirty="0" smtClean="0"/>
              <a:t>If there's no </a:t>
            </a:r>
            <a:r>
              <a:rPr lang="en-US" dirty="0" err="1" smtClean="0"/>
              <a:t>image.vhd</a:t>
            </a:r>
            <a:r>
              <a:rPr lang="en-US" dirty="0" smtClean="0"/>
              <a:t> on C:\, show a message suggesting some next steps and leave the command prompt on screen</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82</a:t>
            </a:fld>
            <a:endParaRPr lang="en-US"/>
          </a:p>
        </p:txBody>
      </p:sp>
    </p:spTree>
    <p:extLst>
      <p:ext uri="{BB962C8B-B14F-4D97-AF65-F5344CB8AC3E}">
        <p14:creationId xmlns:p14="http://schemas.microsoft.com/office/powerpoint/2010/main" val="8608229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Startnet</a:t>
            </a:r>
            <a:r>
              <a:rPr lang="en-US" dirty="0" smtClean="0"/>
              <a:t>, Continued</a:t>
            </a:r>
            <a:endParaRPr lang="en-US" dirty="0"/>
          </a:p>
        </p:txBody>
      </p:sp>
      <p:sp>
        <p:nvSpPr>
          <p:cNvPr id="3" name="Content Placeholder 2"/>
          <p:cNvSpPr>
            <a:spLocks noGrp="1"/>
          </p:cNvSpPr>
          <p:nvPr>
            <p:ph idx="1"/>
          </p:nvPr>
        </p:nvSpPr>
        <p:spPr/>
        <p:txBody>
          <a:bodyPr/>
          <a:lstStyle/>
          <a:p>
            <a:r>
              <a:rPr lang="en-US" dirty="0" smtClean="0"/>
              <a:t>If </a:t>
            </a:r>
            <a:r>
              <a:rPr lang="en-US" dirty="0" err="1" smtClean="0"/>
              <a:t>image.vhd's</a:t>
            </a:r>
            <a:r>
              <a:rPr lang="en-US" dirty="0" smtClean="0"/>
              <a:t> there but </a:t>
            </a:r>
            <a:r>
              <a:rPr lang="en-US" dirty="0" err="1" smtClean="0"/>
              <a:t>snapshot.vhd</a:t>
            </a:r>
            <a:r>
              <a:rPr lang="en-US" dirty="0" smtClean="0"/>
              <a:t> isn't, then </a:t>
            </a:r>
            <a:r>
              <a:rPr lang="en-US" dirty="0" err="1" smtClean="0"/>
              <a:t>startnet</a:t>
            </a:r>
            <a:r>
              <a:rPr lang="en-US" dirty="0" smtClean="0"/>
              <a:t> runs rollback – which creates a first snapshot and also a BCD OS entry that does a boot-from-VHD from snapshot – and automatically reboots</a:t>
            </a:r>
          </a:p>
          <a:p>
            <a:r>
              <a:rPr lang="en-US" dirty="0" smtClean="0"/>
              <a:t>If there's a file "noauto.txt" in the root of any of the drives between C: and L:, display a message suggesting some likely next moves and leave the user at the WinPE prompt</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83</a:t>
            </a:fld>
            <a:endParaRPr lang="en-US"/>
          </a:p>
        </p:txBody>
      </p:sp>
    </p:spTree>
    <p:extLst>
      <p:ext uri="{BB962C8B-B14F-4D97-AF65-F5344CB8AC3E}">
        <p14:creationId xmlns:p14="http://schemas.microsoft.com/office/powerpoint/2010/main" val="26186805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Startnet</a:t>
            </a:r>
            <a:r>
              <a:rPr lang="en-US" dirty="0" smtClean="0"/>
              <a:t>, Continued</a:t>
            </a:r>
            <a:endParaRPr lang="en-US" dirty="0"/>
          </a:p>
        </p:txBody>
      </p:sp>
      <p:sp>
        <p:nvSpPr>
          <p:cNvPr id="3" name="Content Placeholder 2"/>
          <p:cNvSpPr>
            <a:spLocks noGrp="1"/>
          </p:cNvSpPr>
          <p:nvPr>
            <p:ph idx="1"/>
          </p:nvPr>
        </p:nvSpPr>
        <p:spPr/>
        <p:txBody>
          <a:bodyPr/>
          <a:lstStyle/>
          <a:p>
            <a:r>
              <a:rPr lang="en-US" dirty="0" smtClean="0"/>
              <a:t>If </a:t>
            </a:r>
            <a:r>
              <a:rPr lang="en-US" dirty="0" err="1" smtClean="0"/>
              <a:t>image.vhd</a:t>
            </a:r>
            <a:r>
              <a:rPr lang="en-US" dirty="0" smtClean="0"/>
              <a:t> and </a:t>
            </a:r>
            <a:r>
              <a:rPr lang="en-US" dirty="0" err="1" smtClean="0"/>
              <a:t>snapshot.vhd</a:t>
            </a:r>
            <a:r>
              <a:rPr lang="en-US" dirty="0" smtClean="0"/>
              <a:t> exist, and if there aren't any noauto.txt files, then – as in the "no snapshot" case – run rollback.cmd and automatically reboot.  As "Windows 7" – the full-blown copy of Windows on Physical Drive – is the default, the effect is that you can choose "Roll Back Windows," walk away for a few minutes, come back and find Windows 7 running</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84</a:t>
            </a:fld>
            <a:endParaRPr lang="en-US"/>
          </a:p>
        </p:txBody>
      </p:sp>
    </p:spTree>
    <p:extLst>
      <p:ext uri="{BB962C8B-B14F-4D97-AF65-F5344CB8AC3E}">
        <p14:creationId xmlns:p14="http://schemas.microsoft.com/office/powerpoint/2010/main" val="41828697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Merge Does</a:t>
            </a:r>
            <a:endParaRPr lang="en-US" dirty="0"/>
          </a:p>
        </p:txBody>
      </p:sp>
      <p:sp>
        <p:nvSpPr>
          <p:cNvPr id="3" name="Content Placeholder 2"/>
          <p:cNvSpPr>
            <a:spLocks noGrp="1"/>
          </p:cNvSpPr>
          <p:nvPr>
            <p:ph idx="1"/>
          </p:nvPr>
        </p:nvSpPr>
        <p:spPr/>
        <p:txBody>
          <a:bodyPr/>
          <a:lstStyle/>
          <a:p>
            <a:r>
              <a:rPr lang="en-US" dirty="0" smtClean="0"/>
              <a:t>Checks you really want to do it</a:t>
            </a:r>
          </a:p>
          <a:p>
            <a:r>
              <a:rPr lang="en-US" dirty="0" smtClean="0"/>
              <a:t>Uses </a:t>
            </a:r>
            <a:r>
              <a:rPr lang="en-US" dirty="0" err="1" smtClean="0"/>
              <a:t>Diskpart</a:t>
            </a:r>
            <a:r>
              <a:rPr lang="en-US" dirty="0" smtClean="0"/>
              <a:t> to merge </a:t>
            </a:r>
            <a:r>
              <a:rPr lang="en-US" dirty="0" err="1" smtClean="0"/>
              <a:t>snapshot.vhd's</a:t>
            </a:r>
            <a:r>
              <a:rPr lang="en-US" dirty="0" smtClean="0"/>
              <a:t> changes into </a:t>
            </a:r>
            <a:r>
              <a:rPr lang="en-US" dirty="0" err="1" smtClean="0"/>
              <a:t>image.vhd</a:t>
            </a:r>
            <a:endParaRPr lang="en-US" dirty="0" smtClean="0"/>
          </a:p>
          <a:p>
            <a:r>
              <a:rPr lang="en-US" dirty="0" smtClean="0"/>
              <a:t>Deletes old </a:t>
            </a:r>
            <a:r>
              <a:rPr lang="en-US" dirty="0" err="1" smtClean="0"/>
              <a:t>snapshot.vhd</a:t>
            </a:r>
            <a:endParaRPr lang="en-US" dirty="0" smtClean="0"/>
          </a:p>
          <a:p>
            <a:r>
              <a:rPr lang="en-US" dirty="0" smtClean="0"/>
              <a:t>Creates new empty </a:t>
            </a:r>
            <a:r>
              <a:rPr lang="en-US" dirty="0" err="1" smtClean="0"/>
              <a:t>snapshot.vhd</a:t>
            </a:r>
            <a:endParaRPr lang="en-US" dirty="0" smtClean="0"/>
          </a:p>
          <a:p>
            <a:r>
              <a:rPr lang="en-US" dirty="0" smtClean="0"/>
              <a:t>No BCD work, assumes that there's already a BCD OS entry that </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85</a:t>
            </a:fld>
            <a:endParaRPr lang="en-US"/>
          </a:p>
        </p:txBody>
      </p:sp>
    </p:spTree>
    <p:extLst>
      <p:ext uri="{BB962C8B-B14F-4D97-AF65-F5344CB8AC3E}">
        <p14:creationId xmlns:p14="http://schemas.microsoft.com/office/powerpoint/2010/main" val="7097994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Caveats</a:t>
            </a:r>
            <a:endParaRPr lang="en-US" dirty="0"/>
          </a:p>
        </p:txBody>
      </p:sp>
      <p:sp>
        <p:nvSpPr>
          <p:cNvPr id="3" name="Content Placeholder 2"/>
          <p:cNvSpPr>
            <a:spLocks noGrp="1"/>
          </p:cNvSpPr>
          <p:nvPr>
            <p:ph idx="1"/>
          </p:nvPr>
        </p:nvSpPr>
        <p:spPr/>
        <p:txBody>
          <a:bodyPr/>
          <a:lstStyle/>
          <a:p>
            <a:r>
              <a:rPr lang="en-US" dirty="0"/>
              <a:t>I have tested Steadier State on a variety of systems both physical and virtual, but </a:t>
            </a:r>
            <a:r>
              <a:rPr lang="en-US" b="1" dirty="0"/>
              <a:t>I offer no guarantees at all</a:t>
            </a:r>
            <a:r>
              <a:rPr lang="en-US" dirty="0"/>
              <a:t>… back up things you care about before committing to this  </a:t>
            </a:r>
          </a:p>
          <a:p>
            <a:r>
              <a:rPr lang="en-US" dirty="0" smtClean="0"/>
              <a:t>Remember</a:t>
            </a:r>
            <a:r>
              <a:rPr lang="en-US" dirty="0" smtClean="0"/>
              <a:t>, there's no way that Microsoft's going to support this, but it's easy to make an image "legal" by adding it to an existing </a:t>
            </a:r>
            <a:r>
              <a:rPr lang="en-US" dirty="0" smtClean="0"/>
              <a:t>Windows 7 system as a second OS option, a boot-from-VHD one</a:t>
            </a:r>
            <a:endParaRPr lang="en-US" dirty="0" smtClean="0"/>
          </a:p>
        </p:txBody>
      </p:sp>
      <p:sp>
        <p:nvSpPr>
          <p:cNvPr id="4" name="Slide Number Placeholder 3"/>
          <p:cNvSpPr>
            <a:spLocks noGrp="1"/>
          </p:cNvSpPr>
          <p:nvPr>
            <p:ph type="sldNum" sz="quarter" idx="12"/>
          </p:nvPr>
        </p:nvSpPr>
        <p:spPr/>
        <p:txBody>
          <a:bodyPr/>
          <a:lstStyle/>
          <a:p>
            <a:fld id="{C3345A42-5EB4-489F-B9E6-1BFEB83A22F9}" type="slidenum">
              <a:rPr lang="en-US" smtClean="0"/>
              <a:t>86</a:t>
            </a:fld>
            <a:endParaRPr lang="en-US"/>
          </a:p>
        </p:txBody>
      </p:sp>
    </p:spTree>
    <p:extLst>
      <p:ext uri="{BB962C8B-B14F-4D97-AF65-F5344CB8AC3E}">
        <p14:creationId xmlns:p14="http://schemas.microsoft.com/office/powerpoint/2010/main" val="7340064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This is really intended for Win 7 desktop systems deployed on workstations with one physical hard disk – systems with more than one hard disk can have some odd "disk 0" configurations, so be careful in that case</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87</a:t>
            </a:fld>
            <a:endParaRPr lang="en-US"/>
          </a:p>
        </p:txBody>
      </p:sp>
    </p:spTree>
    <p:extLst>
      <p:ext uri="{BB962C8B-B14F-4D97-AF65-F5344CB8AC3E}">
        <p14:creationId xmlns:p14="http://schemas.microsoft.com/office/powerpoint/2010/main" val="36589812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coming!</a:t>
            </a:r>
            <a:endParaRPr lang="en-US" dirty="0"/>
          </a:p>
        </p:txBody>
      </p:sp>
      <p:sp>
        <p:nvSpPr>
          <p:cNvPr id="3" name="Content Placeholder 2"/>
          <p:cNvSpPr>
            <a:spLocks noGrp="1"/>
          </p:cNvSpPr>
          <p:nvPr>
            <p:ph idx="1"/>
          </p:nvPr>
        </p:nvSpPr>
        <p:spPr/>
        <p:txBody>
          <a:bodyPr/>
          <a:lstStyle/>
          <a:p>
            <a:r>
              <a:rPr lang="en-US" dirty="0" smtClean="0"/>
              <a:t>Give Steadier State a try, I'd love any feedback</a:t>
            </a:r>
          </a:p>
          <a:p>
            <a:r>
              <a:rPr lang="en-US" dirty="0" smtClean="0"/>
              <a:t>Please be sure to fill out an evaluation</a:t>
            </a:r>
          </a:p>
          <a:p>
            <a:r>
              <a:rPr lang="en-US" dirty="0" smtClean="0"/>
              <a:t>I'm at help@minasi.com</a:t>
            </a:r>
          </a:p>
          <a:p>
            <a:r>
              <a:rPr lang="en-US" dirty="0" smtClean="0"/>
              <a:t>Thanks again and best </a:t>
            </a:r>
            <a:r>
              <a:rPr lang="en-US" smtClean="0"/>
              <a:t>of luck!</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88</a:t>
            </a:fld>
            <a:endParaRPr lang="en-US"/>
          </a:p>
        </p:txBody>
      </p:sp>
    </p:spTree>
    <p:extLst>
      <p:ext uri="{BB962C8B-B14F-4D97-AF65-F5344CB8AC3E}">
        <p14:creationId xmlns:p14="http://schemas.microsoft.com/office/powerpoint/2010/main" val="2056310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Steadier State Pros and Cons</a:t>
            </a:r>
          </a:p>
          <a:p>
            <a:r>
              <a:rPr lang="en-US" dirty="0"/>
              <a:t>The Enabling Technologies</a:t>
            </a:r>
          </a:p>
          <a:p>
            <a:r>
              <a:rPr lang="en-US" dirty="0"/>
              <a:t>Steadier State Setup in Words and </a:t>
            </a:r>
            <a:r>
              <a:rPr lang="en-US" dirty="0" smtClean="0"/>
              <a:t>Pictures</a:t>
            </a:r>
          </a:p>
          <a:p>
            <a:r>
              <a:rPr lang="en-US" dirty="0" smtClean="0"/>
              <a:t>Improving </a:t>
            </a:r>
            <a:r>
              <a:rPr lang="en-US" dirty="0"/>
              <a:t>Steadier State: Tweaks and Tips</a:t>
            </a:r>
            <a:endParaRPr lang="en-US" dirty="0" smtClean="0"/>
          </a:p>
          <a:p>
            <a:r>
              <a:rPr lang="en-US" dirty="0" smtClean="0"/>
              <a:t>Updating </a:t>
            </a:r>
            <a:r>
              <a:rPr lang="en-US" dirty="0"/>
              <a:t>and Maintaining Steadier State </a:t>
            </a:r>
            <a:r>
              <a:rPr lang="en-US" dirty="0" smtClean="0"/>
              <a:t>Systems</a:t>
            </a:r>
          </a:p>
          <a:p>
            <a:r>
              <a:rPr lang="en-US" dirty="0" smtClean="0"/>
              <a:t>Reference </a:t>
            </a:r>
            <a:r>
              <a:rPr lang="en-US" dirty="0"/>
              <a:t>Section</a:t>
            </a:r>
            <a:r>
              <a:rPr lang="en-US" dirty="0" smtClean="0"/>
              <a:t>: How </a:t>
            </a:r>
            <a:r>
              <a:rPr lang="en-US" dirty="0"/>
              <a:t>the </a:t>
            </a:r>
            <a:r>
              <a:rPr lang="en-US" dirty="0" smtClean="0"/>
              <a:t>Command Files Work</a:t>
            </a:r>
            <a:endParaRPr lang="en-US" dirty="0"/>
          </a:p>
        </p:txBody>
      </p:sp>
      <p:sp>
        <p:nvSpPr>
          <p:cNvPr id="4" name="Slide Number Placeholder 3"/>
          <p:cNvSpPr>
            <a:spLocks noGrp="1"/>
          </p:cNvSpPr>
          <p:nvPr>
            <p:ph type="sldNum" sz="quarter" idx="12"/>
          </p:nvPr>
        </p:nvSpPr>
        <p:spPr/>
        <p:txBody>
          <a:bodyPr/>
          <a:lstStyle/>
          <a:p>
            <a:fld id="{C3345A42-5EB4-489F-B9E6-1BFEB83A22F9}" type="slidenum">
              <a:rPr lang="en-US" smtClean="0"/>
              <a:t>9</a:t>
            </a:fld>
            <a:endParaRPr lang="en-US"/>
          </a:p>
        </p:txBody>
      </p:sp>
    </p:spTree>
    <p:extLst>
      <p:ext uri="{BB962C8B-B14F-4D97-AF65-F5344CB8AC3E}">
        <p14:creationId xmlns:p14="http://schemas.microsoft.com/office/powerpoint/2010/main" val="1261218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k">
  <a:themeElements>
    <a:clrScheme name="">
      <a:dk1>
        <a:srgbClr val="FFFFFF"/>
      </a:dk1>
      <a:lt1>
        <a:srgbClr val="FFFFFF"/>
      </a:lt1>
      <a:dk2>
        <a:srgbClr val="FFFF00"/>
      </a:dk2>
      <a:lt2>
        <a:srgbClr val="FFFF00"/>
      </a:lt2>
      <a:accent1>
        <a:srgbClr val="99CCFF"/>
      </a:accent1>
      <a:accent2>
        <a:srgbClr val="CCCCFF"/>
      </a:accent2>
      <a:accent3>
        <a:srgbClr val="FFFFFF"/>
      </a:accent3>
      <a:accent4>
        <a:srgbClr val="DADADA"/>
      </a:accent4>
      <a:accent5>
        <a:srgbClr val="CAE2FF"/>
      </a:accent5>
      <a:accent6>
        <a:srgbClr val="B9B9E7"/>
      </a:accent6>
      <a:hlink>
        <a:srgbClr val="FF99CC"/>
      </a:hlink>
      <a:folHlink>
        <a:srgbClr val="CBCBCB"/>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mark</Template>
  <TotalTime>8602</TotalTime>
  <Words>6425</Words>
  <Application>Microsoft Office PowerPoint</Application>
  <PresentationFormat>On-screen Show (4:3)</PresentationFormat>
  <Paragraphs>506</Paragraphs>
  <Slides>88</Slides>
  <Notes>11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mark</vt:lpstr>
      <vt:lpstr>Rebuilding Steady State: get the power of virtual machine snapshots on your physical copy of Windows 7/R2… for free</vt:lpstr>
      <vt:lpstr>What's This All About? one way to understand Steadier State</vt:lpstr>
      <vt:lpstr>The Problem</vt:lpstr>
      <vt:lpstr>The Answer</vt:lpstr>
      <vt:lpstr>Steadier State in Short</vt:lpstr>
      <vt:lpstr>More Concrete SS Example</vt:lpstr>
      <vt:lpstr>PowerPoint Presentation</vt:lpstr>
      <vt:lpstr>Steadier State Boot Manager</vt:lpstr>
      <vt:lpstr>Agenda</vt:lpstr>
      <vt:lpstr>Steadier State: Pros and Cons</vt:lpstr>
      <vt:lpstr>Steadier State Advantages</vt:lpstr>
      <vt:lpstr>Disadvantages</vt:lpstr>
      <vt:lpstr>The Enabling Technologies</vt:lpstr>
      <vt:lpstr>Howzitwork?  Five Technologies</vt:lpstr>
      <vt:lpstr>Background: WinPE</vt:lpstr>
      <vt:lpstr>Background: VHD (VHD="virtual hard disk")</vt:lpstr>
      <vt:lpstr>Background: Differencing Disks</vt:lpstr>
      <vt:lpstr>Undo disks</vt:lpstr>
      <vt:lpstr>Undo disks</vt:lpstr>
      <vt:lpstr>Undoing Changes</vt:lpstr>
      <vt:lpstr>Background: Boot from VHD</vt:lpstr>
      <vt:lpstr>What Boot-From-VHD Looks Like</vt:lpstr>
      <vt:lpstr>What Boot-From-VHD Looks Like</vt:lpstr>
      <vt:lpstr>Background: Boot Manager</vt:lpstr>
      <vt:lpstr>Background: Boot Manager</vt:lpstr>
      <vt:lpstr>Steadier State Setup in Words and Pictures</vt:lpstr>
      <vt:lpstr>Making Steadier State Work just three steps to steadiness</vt:lpstr>
      <vt:lpstr>Meet the Players what you'll need…</vt:lpstr>
      <vt:lpstr>Step 1: Create SS Boot USB/CD download WAIK and SS to "technician PC"</vt:lpstr>
      <vt:lpstr>Step One: Get Files, Install SS get the WAIK</vt:lpstr>
      <vt:lpstr>Step One: Get Files, Install SS getting the Steadier State files</vt:lpstr>
      <vt:lpstr>Step 1: Create USB stick/CD Create SS bootable USB stick/CD with BuildPE</vt:lpstr>
      <vt:lpstr>Step 1: Create USB stick/CD running BuildPE</vt:lpstr>
      <vt:lpstr>Step 1: Create USB stick/CD BuildPE prompts</vt:lpstr>
      <vt:lpstr>Step 2: Convert to image.vhd Boot prototype PC with SSB, attach external storage</vt:lpstr>
      <vt:lpstr>Step 2: Convert to image.vhd  get the PC ready, boot the SSB</vt:lpstr>
      <vt:lpstr>Screen After SSB Boot</vt:lpstr>
      <vt:lpstr>Step 2: Convert to image.vhd Cvt2VHD syntax and usage</vt:lpstr>
      <vt:lpstr>Step 2: Convert to image.vhd note on setting the maximum VHD size</vt:lpstr>
      <vt:lpstr>Step 2: Convert to image.vhd  run cvt2vhd to convert Prototype PC's C: drive to image.vhd</vt:lpstr>
      <vt:lpstr>Step 3: Deploy Image.VHD PrepNewPC: get the target PC ready to receive an image.vhd</vt:lpstr>
      <vt:lpstr>Step 3: Deploy Image.VHD PrepNewPC details</vt:lpstr>
      <vt:lpstr>Step 3: Deploy Image.VHD copy image.vhd over</vt:lpstr>
      <vt:lpstr>Step 3: Deploy Image.VHD a better way to copy an image:  robocopy</vt:lpstr>
      <vt:lpstr>Step 3: Deploy Image.VHD And once you've copied image.vhd, just reboot</vt:lpstr>
      <vt:lpstr>Updating and Maintaining Steadier State Systems</vt:lpstr>
      <vt:lpstr>Getting to the WinPE Prompt</vt:lpstr>
      <vt:lpstr>Getting to the WinPE Prompt</vt:lpstr>
      <vt:lpstr>More on Noauto.txt</vt:lpstr>
      <vt:lpstr>More on Noauto.txt</vt:lpstr>
      <vt:lpstr>Noauto.txt Example Placement</vt:lpstr>
      <vt:lpstr>Running Rollback with Noauto</vt:lpstr>
      <vt:lpstr>Retaining Changes:  Merge</vt:lpstr>
      <vt:lpstr>Retaining Changes:  Merge</vt:lpstr>
      <vt:lpstr>Retaining Changes:  Merge</vt:lpstr>
      <vt:lpstr>Improving Steadier State: Tweaks and Tips</vt:lpstr>
      <vt:lpstr>Topics</vt:lpstr>
      <vt:lpstr>Multi-PC Rollouts and Steadier State</vt:lpstr>
      <vt:lpstr>Multi-PC Rollouts and Steadier State to Sysprep or not to Sysprep?</vt:lpstr>
      <vt:lpstr>Multi-PC Rollouts and Steadier State Sysprep simplification</vt:lpstr>
      <vt:lpstr>Multi-PC Rollouts and Steadier State Sysprep simplification</vt:lpstr>
      <vt:lpstr>Choosing Your VHD's Max Size</vt:lpstr>
      <vt:lpstr>VHD Size Considerations</vt:lpstr>
      <vt:lpstr>Example</vt:lpstr>
      <vt:lpstr>VHD Size Best Practice (IMHO)</vt:lpstr>
      <vt:lpstr>Increasing Image.VHD's Max Size</vt:lpstr>
      <vt:lpstr>Blue Screen?</vt:lpstr>
      <vt:lpstr>Changing VHD Type to "Fixed"</vt:lpstr>
      <vt:lpstr>Changing VHD Type to "Fixed"</vt:lpstr>
      <vt:lpstr>Hiding "Physical Drive"</vt:lpstr>
      <vt:lpstr>PowerPoint Presentation</vt:lpstr>
      <vt:lpstr>Hiding "Physical Drive"</vt:lpstr>
      <vt:lpstr>Hiding "Physical Drive"</vt:lpstr>
      <vt:lpstr>Changing Wallpaper</vt:lpstr>
      <vt:lpstr>Changing Wallpaper Text</vt:lpstr>
      <vt:lpstr>The Multi-Drive Story</vt:lpstr>
      <vt:lpstr>The Multi-Drive Story try a system with multiple drives by…</vt:lpstr>
      <vt:lpstr>Reference Section: how the command files work</vt:lpstr>
      <vt:lpstr>What Cvt2VHD Does</vt:lpstr>
      <vt:lpstr>What PrepNewPC Does</vt:lpstr>
      <vt:lpstr>What Rollback Does</vt:lpstr>
      <vt:lpstr>What "Roll Back Windows" Does</vt:lpstr>
      <vt:lpstr>Startnet, Continued</vt:lpstr>
      <vt:lpstr>Startnet, Continued</vt:lpstr>
      <vt:lpstr>What Merge Does</vt:lpstr>
      <vt:lpstr>Final Caveats</vt:lpstr>
      <vt:lpstr>Notes</vt:lpstr>
      <vt:lpstr>Thanks for coming!</vt:lpstr>
    </vt:vector>
  </TitlesOfParts>
  <Company>MR&amp;D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Rebuilding Steady State</dc:title>
  <dc:creator>Mark Minasi</dc:creator>
  <cp:lastModifiedBy>Mark Minasi</cp:lastModifiedBy>
  <cp:revision>137</cp:revision>
  <dcterms:created xsi:type="dcterms:W3CDTF">2011-08-17T00:45:47Z</dcterms:created>
  <dcterms:modified xsi:type="dcterms:W3CDTF">2011-08-24T18:56:43Z</dcterms:modified>
</cp:coreProperties>
</file>