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4"/>
  </p:notesMasterIdLst>
  <p:sldIdLst>
    <p:sldId id="452" r:id="rId2"/>
    <p:sldId id="456" r:id="rId3"/>
    <p:sldId id="487" r:id="rId4"/>
    <p:sldId id="457" r:id="rId5"/>
    <p:sldId id="468" r:id="rId6"/>
    <p:sldId id="455" r:id="rId7"/>
    <p:sldId id="470" r:id="rId8"/>
    <p:sldId id="471" r:id="rId9"/>
    <p:sldId id="472" r:id="rId10"/>
    <p:sldId id="473" r:id="rId11"/>
    <p:sldId id="474" r:id="rId12"/>
    <p:sldId id="441" r:id="rId13"/>
    <p:sldId id="488" r:id="rId14"/>
    <p:sldId id="442" r:id="rId15"/>
    <p:sldId id="475" r:id="rId16"/>
    <p:sldId id="477" r:id="rId17"/>
    <p:sldId id="462" r:id="rId18"/>
    <p:sldId id="461" r:id="rId19"/>
    <p:sldId id="484" r:id="rId20"/>
    <p:sldId id="463" r:id="rId21"/>
    <p:sldId id="464" r:id="rId22"/>
    <p:sldId id="465" r:id="rId23"/>
    <p:sldId id="478" r:id="rId24"/>
    <p:sldId id="479" r:id="rId25"/>
    <p:sldId id="480" r:id="rId26"/>
    <p:sldId id="481" r:id="rId27"/>
    <p:sldId id="466" r:id="rId28"/>
    <p:sldId id="489" r:id="rId29"/>
    <p:sldId id="467" r:id="rId30"/>
    <p:sldId id="482" r:id="rId31"/>
    <p:sldId id="483" r:id="rId32"/>
    <p:sldId id="485" r:id="rId33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지현" initials="김지" lastIdx="2" clrIdx="0">
    <p:extLst>
      <p:ext uri="{19B8F6BF-5375-455C-9EA6-DF929625EA0E}">
        <p15:presenceInfo xmlns:p15="http://schemas.microsoft.com/office/powerpoint/2012/main" userId="871cd082bbb16f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0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1" autoAdjust="0"/>
    <p:restoredTop sz="95220" autoAdjust="0"/>
  </p:normalViewPr>
  <p:slideViewPr>
    <p:cSldViewPr snapToGrid="0">
      <p:cViewPr varScale="1">
        <p:scale>
          <a:sx n="103" d="100"/>
          <a:sy n="103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CEFE3E5-4A4F-4495-B869-560A55522401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F5FE49A-97C4-4BF3-A93C-CD3035242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6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281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79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124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66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78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20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71155"/>
            <a:ext cx="7772400" cy="17151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573" y="4035671"/>
            <a:ext cx="6858000" cy="621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8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8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>
            <a:lvl1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2000" b="1"/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16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8489950" cy="2444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61950" y="3649663"/>
            <a:ext cx="8489950" cy="2446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7275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온라인 이미지 개체 틀 2"/>
          <p:cNvSpPr>
            <a:spLocks noGrp="1"/>
          </p:cNvSpPr>
          <p:nvPr>
            <p:ph type="clipArt" sz="half" idx="1"/>
          </p:nvPr>
        </p:nvSpPr>
        <p:spPr>
          <a:xfrm>
            <a:off x="361950" y="1052513"/>
            <a:ext cx="4168775" cy="5043487"/>
          </a:xfrm>
        </p:spPr>
        <p:txBody>
          <a:bodyPr rtlCol="0">
            <a:normAutofit/>
          </a:bodyPr>
          <a:lstStyle/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0279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85781"/>
            <a:ext cx="7886700" cy="76609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326004"/>
            <a:ext cx="7886700" cy="491805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lnSpc>
                <a:spcPct val="120000"/>
              </a:lnSpc>
              <a:buClr>
                <a:srgbClr val="002060"/>
              </a:buClr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04800" y="1093218"/>
            <a:ext cx="8534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78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9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5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2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7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3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8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9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okcha/every2cal" TargetMode="External"/><Relationship Id="rId2" Type="http://schemas.openxmlformats.org/officeDocument/2006/relationships/hyperlink" Target="https://everytime.kr/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4&#54016;_&#51068;&#51221;&#52628;&#52380;_InitialDataSet.xlsx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Filling Good : Use Case Diagram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80CA20-3FB4-47A3-9ED1-B8320D65F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277" y="1595835"/>
            <a:ext cx="6049445" cy="366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92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3B6D39-A661-45EE-A347-F2D6EB675CFE}"/>
              </a:ext>
            </a:extLst>
          </p:cNvPr>
          <p:cNvSpPr/>
          <p:nvPr/>
        </p:nvSpPr>
        <p:spPr>
          <a:xfrm>
            <a:off x="395063" y="1408286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7CBF9A-7F6F-4379-8FD9-FEBF8D31A87A}"/>
              </a:ext>
            </a:extLst>
          </p:cNvPr>
          <p:cNvSpPr/>
          <p:nvPr/>
        </p:nvSpPr>
        <p:spPr>
          <a:xfrm>
            <a:off x="395063" y="1408287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6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FF1F3342-B38D-4CE4-B3E0-A84728615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78087" y="1511679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F535C9-FF80-4FCE-8244-326A92B59D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747140" y="2178174"/>
            <a:ext cx="2611653" cy="2226716"/>
          </a:xfrm>
          <a:prstGeom prst="rect">
            <a:avLst/>
          </a:prstGeom>
        </p:spPr>
      </p:pic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5DA9B73F-ACA7-4B3F-8D01-5F664A42B14E}"/>
              </a:ext>
            </a:extLst>
          </p:cNvPr>
          <p:cNvSpPr/>
          <p:nvPr/>
        </p:nvSpPr>
        <p:spPr>
          <a:xfrm>
            <a:off x="1419693" y="2908426"/>
            <a:ext cx="534212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5227A396-334D-4717-AF01-B8F055164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54339" y="2908426"/>
            <a:ext cx="659491" cy="57509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9E22BBF-F708-4F8C-B014-E042E3E5DF94}"/>
              </a:ext>
            </a:extLst>
          </p:cNvPr>
          <p:cNvSpPr/>
          <p:nvPr/>
        </p:nvSpPr>
        <p:spPr>
          <a:xfrm>
            <a:off x="5576671" y="1304894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8CE5A5-CC6B-4CEF-A9FC-73FC313AE3F1}"/>
              </a:ext>
            </a:extLst>
          </p:cNvPr>
          <p:cNvSpPr/>
          <p:nvPr/>
        </p:nvSpPr>
        <p:spPr>
          <a:xfrm>
            <a:off x="5576671" y="1304894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1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8615F7FC-9767-4F68-A0F7-A486B21F4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459695" y="1408286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B8D4912-D8B0-41EF-AE4E-E5D3AFE252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5928748" y="2074781"/>
            <a:ext cx="2611653" cy="222671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6817FC-C888-4FF4-A56B-7005D6273F59}"/>
              </a:ext>
            </a:extLst>
          </p:cNvPr>
          <p:cNvSpPr/>
          <p:nvPr/>
        </p:nvSpPr>
        <p:spPr>
          <a:xfrm>
            <a:off x="5576670" y="4487187"/>
            <a:ext cx="3315809" cy="1228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3(00:00~00:00)</a:t>
            </a: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38DFC2-7CD1-42F4-A3D2-1611536CC5B9}"/>
              </a:ext>
            </a:extLst>
          </p:cNvPr>
          <p:cNvSpPr/>
          <p:nvPr/>
        </p:nvSpPr>
        <p:spPr>
          <a:xfrm>
            <a:off x="467168" y="1473928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26FAD2-3D2A-4F04-84FC-14B00E3C4E67}"/>
              </a:ext>
            </a:extLst>
          </p:cNvPr>
          <p:cNvSpPr/>
          <p:nvPr/>
        </p:nvSpPr>
        <p:spPr>
          <a:xfrm>
            <a:off x="5610006" y="1361033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F18C13-BFE1-411A-963A-778898FF8AE7}"/>
              </a:ext>
            </a:extLst>
          </p:cNvPr>
          <p:cNvSpPr txBox="1"/>
          <p:nvPr/>
        </p:nvSpPr>
        <p:spPr>
          <a:xfrm>
            <a:off x="3941062" y="3394332"/>
            <a:ext cx="2359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삭제할 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 날짜 선택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720179-1DFB-419F-8B24-E11DD93BB937}"/>
              </a:ext>
            </a:extLst>
          </p:cNvPr>
          <p:cNvSpPr/>
          <p:nvPr/>
        </p:nvSpPr>
        <p:spPr>
          <a:xfrm>
            <a:off x="2621792" y="4576936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4BCECC-D659-41BD-8B9B-B71C69173A3B}"/>
              </a:ext>
            </a:extLst>
          </p:cNvPr>
          <p:cNvSpPr/>
          <p:nvPr/>
        </p:nvSpPr>
        <p:spPr>
          <a:xfrm>
            <a:off x="2621791" y="4931728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</p:spTree>
    <p:extLst>
      <p:ext uri="{BB962C8B-B14F-4D97-AF65-F5344CB8AC3E}">
        <p14:creationId xmlns:p14="http://schemas.microsoft.com/office/powerpoint/2010/main" val="225358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래픽 3" descr="줄 화살표: 일자형">
            <a:extLst>
              <a:ext uri="{FF2B5EF4-FFF2-40B4-BE49-F238E27FC236}">
                <a16:creationId xmlns:a16="http://schemas.microsoft.com/office/drawing/2014/main" id="{AD58A843-050B-4566-958C-3279468B7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254339" y="2930467"/>
            <a:ext cx="659491" cy="5750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094B492-825E-4402-A9B1-67763BCA3C67}"/>
              </a:ext>
            </a:extLst>
          </p:cNvPr>
          <p:cNvSpPr/>
          <p:nvPr/>
        </p:nvSpPr>
        <p:spPr>
          <a:xfrm>
            <a:off x="5576671" y="1326935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3125-AA08-452C-B5C4-72199E608D46}"/>
              </a:ext>
            </a:extLst>
          </p:cNvPr>
          <p:cNvSpPr/>
          <p:nvPr/>
        </p:nvSpPr>
        <p:spPr>
          <a:xfrm>
            <a:off x="5576671" y="1326935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7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6A729AD1-20AE-401D-B0D1-A5AEB4E928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459695" y="1430327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54DB04-4128-4936-8E32-85CC9A9EB0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4" t="9194" r="592" b="42132"/>
          <a:stretch/>
        </p:blipFill>
        <p:spPr>
          <a:xfrm>
            <a:off x="5928748" y="2096822"/>
            <a:ext cx="2611653" cy="22267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8B185D2-05C4-4775-96A8-7E7499721DB4}"/>
              </a:ext>
            </a:extLst>
          </p:cNvPr>
          <p:cNvSpPr/>
          <p:nvPr/>
        </p:nvSpPr>
        <p:spPr>
          <a:xfrm>
            <a:off x="5576670" y="4422710"/>
            <a:ext cx="3315809" cy="1315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/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일정명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스터디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일정내용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종합설계 스터디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장소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J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층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시간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10:00 ~ 11:00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조정가능정도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불가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약간가능     가능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defTabSz="685800"/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5855BB-E852-436E-8743-F874F180C581}"/>
              </a:ext>
            </a:extLst>
          </p:cNvPr>
          <p:cNvSpPr/>
          <p:nvPr/>
        </p:nvSpPr>
        <p:spPr>
          <a:xfrm>
            <a:off x="7539954" y="5377516"/>
            <a:ext cx="67784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 완료</a:t>
            </a:r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78B115-F6CB-4086-B553-438EB9B4F289}"/>
              </a:ext>
            </a:extLst>
          </p:cNvPr>
          <p:cNvSpPr/>
          <p:nvPr/>
        </p:nvSpPr>
        <p:spPr>
          <a:xfrm>
            <a:off x="7076616" y="5145059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56D51A-303C-4ADE-8E7C-FF491432C908}"/>
              </a:ext>
            </a:extLst>
          </p:cNvPr>
          <p:cNvSpPr/>
          <p:nvPr/>
        </p:nvSpPr>
        <p:spPr>
          <a:xfrm>
            <a:off x="7955972" y="5145059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48663-D5F2-4452-A5D4-48C36689C78E}"/>
              </a:ext>
            </a:extLst>
          </p:cNvPr>
          <p:cNvSpPr/>
          <p:nvPr/>
        </p:nvSpPr>
        <p:spPr>
          <a:xfrm>
            <a:off x="8513629" y="5132450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A1BA90-CF6F-414D-80C0-4B117FB05734}"/>
              </a:ext>
            </a:extLst>
          </p:cNvPr>
          <p:cNvSpPr/>
          <p:nvPr/>
        </p:nvSpPr>
        <p:spPr>
          <a:xfrm>
            <a:off x="5610006" y="1383074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55D0C6-46F2-48CC-A96C-50947ACE64D2}"/>
              </a:ext>
            </a:extLst>
          </p:cNvPr>
          <p:cNvSpPr txBox="1"/>
          <p:nvPr/>
        </p:nvSpPr>
        <p:spPr>
          <a:xfrm>
            <a:off x="3738452" y="3317994"/>
            <a:ext cx="211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삭제 할 일정 선택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7D48D8-F137-4346-9AA8-392C87C858C4}"/>
              </a:ext>
            </a:extLst>
          </p:cNvPr>
          <p:cNvSpPr/>
          <p:nvPr/>
        </p:nvSpPr>
        <p:spPr>
          <a:xfrm>
            <a:off x="8299835" y="5377516"/>
            <a:ext cx="52365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삭제</a:t>
            </a:r>
          </a:p>
        </p:txBody>
      </p:sp>
      <p:pic>
        <p:nvPicPr>
          <p:cNvPr id="17" name="그래픽 16" descr="확인 표시">
            <a:extLst>
              <a:ext uri="{FF2B5EF4-FFF2-40B4-BE49-F238E27FC236}">
                <a16:creationId xmlns:a16="http://schemas.microsoft.com/office/drawing/2014/main" id="{5041765F-E993-4DE7-8613-588B83439D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05162" y="4962894"/>
            <a:ext cx="333683" cy="33368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4C5316-71C0-4364-AB90-EDD72BAC3D6A}"/>
              </a:ext>
            </a:extLst>
          </p:cNvPr>
          <p:cNvSpPr/>
          <p:nvPr/>
        </p:nvSpPr>
        <p:spPr>
          <a:xfrm>
            <a:off x="353655" y="1326935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00CA94-6E0B-4E84-ABDA-3C0450C14AED}"/>
              </a:ext>
            </a:extLst>
          </p:cNvPr>
          <p:cNvSpPr/>
          <p:nvPr/>
        </p:nvSpPr>
        <p:spPr>
          <a:xfrm>
            <a:off x="353655" y="1326935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20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36F5FE1E-86A7-4C0B-B6FC-4986B99D40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36680" y="1430327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FD7103C-8292-40B2-AB80-72E45D6AAE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4" t="9194" r="592" b="42132"/>
          <a:stretch/>
        </p:blipFill>
        <p:spPr>
          <a:xfrm>
            <a:off x="705733" y="2096822"/>
            <a:ext cx="2611653" cy="222671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FAB259-98D9-4FAB-B310-4051BFD1BCDA}"/>
              </a:ext>
            </a:extLst>
          </p:cNvPr>
          <p:cNvSpPr/>
          <p:nvPr/>
        </p:nvSpPr>
        <p:spPr>
          <a:xfrm>
            <a:off x="353655" y="4509228"/>
            <a:ext cx="3315809" cy="1228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3(00:00~00:00)</a:t>
            </a: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D31CE1-10D5-4914-A9EB-31A76490B494}"/>
              </a:ext>
            </a:extLst>
          </p:cNvPr>
          <p:cNvSpPr/>
          <p:nvPr/>
        </p:nvSpPr>
        <p:spPr>
          <a:xfrm>
            <a:off x="386991" y="1383074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4" name="원형: 비어 있음 23">
            <a:extLst>
              <a:ext uri="{FF2B5EF4-FFF2-40B4-BE49-F238E27FC236}">
                <a16:creationId xmlns:a16="http://schemas.microsoft.com/office/drawing/2014/main" id="{0E73C159-38D5-4575-BFD9-F4087C6A077F}"/>
              </a:ext>
            </a:extLst>
          </p:cNvPr>
          <p:cNvSpPr/>
          <p:nvPr/>
        </p:nvSpPr>
        <p:spPr>
          <a:xfrm>
            <a:off x="490263" y="4562003"/>
            <a:ext cx="1592949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2179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276127"/>
              </p:ext>
            </p:extLst>
          </p:nvPr>
        </p:nvGraphicFramePr>
        <p:xfrm>
          <a:off x="251520" y="1024128"/>
          <a:ext cx="8640960" cy="5398211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모임그룹관리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모임을 등록하거나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기존 모임을 수정하거나 삭제하는 작업을 수행할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구성원 변경 작업 또한 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</a:t>
                      </a:r>
                      <a:r>
                        <a:rPr lang="en-US" altLang="ko-KR" sz="1100" strike="noStrike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FillingGood</a:t>
                      </a:r>
                      <a:r>
                        <a:rPr lang="en-US" altLang="ko-KR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app</a:t>
                      </a: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로그온 상태</a:t>
                      </a:r>
                      <a:endParaRPr lang="ko-KR" alt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2291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사용자가 모임을 등록하거나 모임 정보를 수정 혹은 모임을 삭제하기 위해 어플리케이션의 해당 메뉴를 선택함으로써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관리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최초 모임 생성인 경우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모임 등록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(step2) </a:t>
                      </a:r>
                      <a:r>
                        <a:rPr lang="ko-KR" altLang="en-US" sz="1100" b="0" kern="100" dirty="0" err="1"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 수행 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 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기존 모임을 수정하는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(step3)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기존 모임을 삭제하는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삭제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(step4)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 선택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6480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사용자는 화면 상단의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새 모임 등록하기 버튼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</a:p>
                    <a:p>
                      <a:pPr marL="6480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시스템은 모임 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설명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구성원을 입력하고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사전 알림을 설정할 수 있는 화면을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모임에 대한 간단한 설명 입력 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모임의 이름을 입력하고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모임에 대한 간단한 설명을 입력한다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초기 모임 구성원 초대 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 상단에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구성원 추가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시스템에 등록된 회원을 검색할 수 있는 화면을 출력한다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모임에 추가하고자 하는 회원의 이름을 검색 화면에 입력한다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입력 받은 이름과 일치하는 회원들의 이름과 정보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학과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를 화면에 </a:t>
                      </a:r>
                      <a:r>
                        <a:rPr lang="ko-KR" altLang="en-US" sz="11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추가하고자 하는 회원을 선택한 후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완료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2.4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생성 확정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(AF1)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화면 하단에 있는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해당 모임 정보를 저장하고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등록된 모임들의 목록을 모임의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구성원이 표기된 형식으로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이후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Use Case Specification : </a:t>
            </a:r>
            <a:r>
              <a:rPr lang="ko-KR" altLang="en-US" sz="2000" dirty="0"/>
              <a:t>모임그룹관리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534193"/>
              </p:ext>
            </p:extLst>
          </p:nvPr>
        </p:nvGraphicFramePr>
        <p:xfrm>
          <a:off x="526356" y="1200957"/>
          <a:ext cx="8091287" cy="475672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3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변경하고자 하는 모임 선택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(AF2)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모임 목록 화면에서 수정하고자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하는 모임의 오른쪽에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모임 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설명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구성원을 입력하고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사전 알림을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설정할 수 있는 화면을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모임에 대한 간단한 설명 변경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(AF1) </a:t>
                      </a:r>
                    </a:p>
                    <a:p>
                      <a:pPr marL="64800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칸에 변경할 내용을 입력하고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칸에 변경할 내용을 입력한다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새로운 모임 구성원 추가 및 기존 구성원 추방 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rtl="0" fontAlgn="base"/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칸 상단에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구성원 추가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rtl="0" fontAlgn="base"/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시스템에 등록된 회원을 검색할 수 있는 화면을 출력한다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rtl="0" fontAlgn="base"/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모임에 추가하고자 하는 회원의 이름을 검색 화면에 입력한다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rtl="0" fontAlgn="base"/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입력 받은 이름과 일치하는 회원들의 이름과 정보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학과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화면에 </a:t>
                      </a:r>
                      <a:r>
                        <a:rPr lang="ko-KR" altLang="en-US" sz="11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rtl="0" fontAlgn="base"/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추가하고자 하는 회원을 선택하거나 기존 회원 중 추방을 원하는 회원 옆의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추방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칸을 선택한 후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완료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3.4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 확정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(AF3)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앱 화면 하단의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수정완료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수정이 완료되었습니다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변경된 내용을 시스템에 저장하고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4"/>
                      </a:pP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4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삭제하고자 하는 모임 선택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(AF3)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모임 목록 화면에서 수정하고자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하는 모임의 오른쪽에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모임을 삭제하시겠습니까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 확정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(AF4)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모임이 삭제되었습니다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 후 저장된 모임 목록에서 해당 모임을 제거하고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878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84570"/>
              </p:ext>
            </p:extLst>
          </p:nvPr>
        </p:nvGraphicFramePr>
        <p:xfrm>
          <a:off x="341376" y="1097280"/>
          <a:ext cx="8551104" cy="328693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이름 중복 오류 발생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2.4, Basic Flow 3.2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새로 입력된 모임 이름이 기존에 존재하는 모임들의 이름들과 일치하는지를 체크한다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만약 일치하는 이름이 이미 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존재한다면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 존재하는 이름입니다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Basic Flow 3.2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 실행 중이었다면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 권한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3.1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수정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명령을 요청한 회원의 직위가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팀장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설정되어 있는지를 체크한다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만약  해당 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팀장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아니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권한이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Basic Flow 3.1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 사항 저장하지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3.4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사용자가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수정완료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버튼을 클릭하지 않고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수정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화면에서 나가려고 할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변경된 내용이  저장되지 않았습니다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그대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진행하시겠습니까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?’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 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아니오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버튼을 입력하면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GUI </a:t>
            </a:r>
            <a:r>
              <a:rPr lang="ko-KR" altLang="en-US" sz="24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893640-4345-4ADC-A6EC-DDC24FEE4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5" y="948449"/>
            <a:ext cx="7932727" cy="49611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B140479-534E-4BB5-B42C-FC5DD770718A}"/>
              </a:ext>
            </a:extLst>
          </p:cNvPr>
          <p:cNvSpPr/>
          <p:nvPr/>
        </p:nvSpPr>
        <p:spPr>
          <a:xfrm>
            <a:off x="4861249" y="4665306"/>
            <a:ext cx="3349689" cy="727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130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GUI </a:t>
            </a:r>
            <a:r>
              <a:rPr lang="ko-KR" altLang="en-US" sz="24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CE4779-EAE5-4B66-971C-52165A5A7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60" y="1166715"/>
            <a:ext cx="8139880" cy="499762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3D773AF-DFA9-4D78-B2CE-AE2397437508}"/>
              </a:ext>
            </a:extLst>
          </p:cNvPr>
          <p:cNvSpPr/>
          <p:nvPr/>
        </p:nvSpPr>
        <p:spPr>
          <a:xfrm>
            <a:off x="5085184" y="4963885"/>
            <a:ext cx="3349689" cy="727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369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093765"/>
              </p:ext>
            </p:extLst>
          </p:nvPr>
        </p:nvGraphicFramePr>
        <p:xfrm>
          <a:off x="251520" y="979752"/>
          <a:ext cx="8640960" cy="579577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모임 장소 및 시간 추천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일정을 생성하고 모임 시간과 모임 장소를 추천하는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유즈케이스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추천 내역에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대한 피드백을 바탕으로 추천 우선순위를 조정한다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본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 사용자가 기존에 등록된 모임의 일정을 생성하고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시간과 모임 장소를 </a:t>
                      </a:r>
                      <a:r>
                        <a:rPr lang="ko-KR" altLang="en-US" sz="1100" b="0" kern="100" dirty="0" err="1">
                          <a:effectLst/>
                        </a:rPr>
                        <a:t>추천받기</a:t>
                      </a:r>
                      <a:r>
                        <a:rPr lang="ko-KR" altLang="en-US" sz="1100" b="0" kern="100" dirty="0">
                          <a:effectLst/>
                        </a:rPr>
                        <a:t> 위해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일정 생성＇ 메뉴를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모임 일정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생성할 모임 선택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           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화면의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내 모임 목록’ 에서 일정 생성을 원하는 모임을 선택하고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일정 생성＇ 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일정 등록＇ 화면으로 넘어가며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이전에 등록했던 모임 일정들 목록 및  일정 생성하기 버튼이 있는 화면을 보여준다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생성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및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생성하기＇ 버튼을 클릭한 뒤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일정명과 모임 활동 계획에 대한 간단한 설명을 적고 일정 기간을 입력한 뒤에 등록 버튼을 클릭해서 등록한다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일정을 등록하시겠습니까</a:t>
                      </a:r>
                      <a:r>
                        <a:rPr lang="en-US" altLang="ko-KR" sz="1100" b="0" kern="100" dirty="0">
                          <a:effectLst/>
                        </a:rPr>
                        <a:t>?‘ </a:t>
                      </a:r>
                      <a:r>
                        <a:rPr lang="ko-KR" altLang="en-US" sz="1100" b="0" kern="100" dirty="0">
                          <a:effectLst/>
                        </a:rPr>
                        <a:t>라는 메시지를 화면에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1.3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모임 일정 확정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 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일정을 등록하시겠습니까</a:t>
                      </a:r>
                      <a:r>
                        <a:rPr lang="en-US" altLang="ko-KR" sz="1100" b="0" kern="100" baseline="0" dirty="0">
                          <a:effectLst/>
                        </a:rPr>
                        <a:t>?’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라는 메시지에 확인 버튼을 누르면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 </a:t>
                      </a:r>
                      <a:r>
                        <a:rPr lang="en-US" altLang="ko-KR" sz="1100" b="0" kern="100" baseline="0" dirty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시스템은 이전 모임 일정 등록 화면으로 이동한 뒤에 새롭게</a:t>
                      </a:r>
                      <a:r>
                        <a:rPr lang="en-US" altLang="ko-KR" sz="1100" b="0" kern="100" baseline="0" dirty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생성된 일정을 추가로 보여준다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67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914274"/>
              </p:ext>
            </p:extLst>
          </p:nvPr>
        </p:nvGraphicFramePr>
        <p:xfrm>
          <a:off x="251520" y="979752"/>
          <a:ext cx="8640960" cy="548358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6715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  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추천을 받고 싶은 모임 일정 선택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모임 일정 등록을 통해 생성한 일정 중에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시간 추천 받기를 원하는 일정을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내부적으로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추천 시스템을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2.2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동안 날짜마다 우선순위 측정 변수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일정 생성 시 입력한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기간</a:t>
                      </a:r>
                      <a:r>
                        <a:rPr lang="en-US" altLang="ko-KR" sz="1100" b="0" kern="100" dirty="0">
                          <a:effectLst/>
                        </a:rPr>
                        <a:t>’(</a:t>
                      </a:r>
                      <a:r>
                        <a:rPr lang="ko-KR" altLang="en-US" sz="1100" b="0" kern="100" dirty="0">
                          <a:effectLst/>
                        </a:rPr>
                        <a:t>입력하지 않았다면 한 달간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동안의 모임 구성원 개개인의 일정을 모으고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 시간 추천의 우선순위 파악을 위한 우선순위 측정 변수를 각 날짜마다 생성한 뒤에 초기값을 부여한다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초기값은 기본적으로 </a:t>
                      </a:r>
                      <a:r>
                        <a:rPr lang="en-US" altLang="ko-KR" sz="1100" b="0" kern="100" dirty="0">
                          <a:effectLst/>
                        </a:rPr>
                        <a:t>0</a:t>
                      </a:r>
                      <a:r>
                        <a:rPr lang="ko-KR" altLang="en-US" sz="1100" b="0" kern="100" dirty="0">
                          <a:effectLst/>
                        </a:rPr>
                        <a:t>이지만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피드백 등의 결과로 인해 달라질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2.3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개개인에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모임 구성원을 크게 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모임원</a:t>
                      </a:r>
                      <a:r>
                        <a:rPr lang="ko-KR" altLang="en-US" sz="1100" b="0" kern="100" dirty="0">
                          <a:effectLst/>
                        </a:rPr>
                        <a:t> 으로 나누는데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따로 설정이 없다면 기본적으로 모임 일정을 생성한 사람을 모임장으로 보고 나머지 구성원은 모임원으로 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기본값으로 모임장의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1, </a:t>
                      </a:r>
                      <a:r>
                        <a:rPr lang="ko-KR" altLang="en-US" sz="1100" b="0" kern="100" dirty="0">
                          <a:effectLst/>
                        </a:rPr>
                        <a:t>모임원의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1.2</a:t>
                      </a:r>
                      <a:r>
                        <a:rPr lang="ko-KR" altLang="en-US" sz="1100" b="0" kern="100" dirty="0">
                          <a:effectLst/>
                        </a:rPr>
                        <a:t>로 둔다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2.4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 일정마다 다른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개인 일정 등록 시 조정 가능 정도는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가중치로 등록된다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 수치와 동일하게 두고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피드백이나 추천에 대한 우선순위 조정 단계에서 이 값을 바꿔간다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2.5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가중치 곱의 전체 합을 비교해서 최적 시간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각 날짜마다 생성된 우선순위 측정 변수에 일정 참여 인원 각각의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개개인 가중치 </a:t>
                      </a:r>
                      <a:r>
                        <a:rPr lang="en-US" altLang="ko-KR" sz="1100" b="0" kern="100" dirty="0">
                          <a:effectLst/>
                        </a:rPr>
                        <a:t>x </a:t>
                      </a:r>
                      <a:r>
                        <a:rPr lang="ko-KR" altLang="en-US" sz="1100" b="0" kern="100" dirty="0">
                          <a:effectLst/>
                        </a:rPr>
                        <a:t>개개인 일정 가중치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합을 구해서 넣는다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값을 바탕으로 시간대 가중치를 추가로 곱해서 최종적으로 최적 시간 추천 순위를 생성한다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시간대 가중치의 경우 초기 </a:t>
                      </a:r>
                      <a:r>
                        <a:rPr lang="en-US" altLang="ko-KR" sz="1100" b="0" kern="100" dirty="0">
                          <a:effectLst/>
                        </a:rPr>
                        <a:t>1.0 </a:t>
                      </a:r>
                      <a:r>
                        <a:rPr lang="ko-KR" altLang="en-US" sz="1100" b="0" kern="100" dirty="0">
                          <a:effectLst/>
                        </a:rPr>
                        <a:t>값을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늦은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밤 </a:t>
                      </a:r>
                      <a:r>
                        <a:rPr lang="en-US" altLang="ko-KR" sz="1100" b="0" kern="100" dirty="0">
                          <a:effectLst/>
                        </a:rPr>
                        <a:t>10</a:t>
                      </a:r>
                      <a:r>
                        <a:rPr lang="ko-KR" altLang="en-US" sz="1100" b="0" kern="100" dirty="0">
                          <a:effectLst/>
                        </a:rPr>
                        <a:t>시 이후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혹은 이른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오전 </a:t>
                      </a:r>
                      <a:r>
                        <a:rPr lang="en-US" altLang="ko-KR" sz="1100" b="0" kern="100" dirty="0">
                          <a:effectLst/>
                        </a:rPr>
                        <a:t>9</a:t>
                      </a:r>
                      <a:r>
                        <a:rPr lang="ko-KR" altLang="en-US" sz="1100" b="0" kern="100" dirty="0">
                          <a:effectLst/>
                        </a:rPr>
                        <a:t>시 이전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와 주말에는 </a:t>
                      </a:r>
                      <a:r>
                        <a:rPr lang="en-US" altLang="ko-KR" sz="1100" b="0" kern="100" dirty="0">
                          <a:effectLst/>
                        </a:rPr>
                        <a:t>1.2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2.6 </a:t>
                      </a:r>
                      <a:r>
                        <a:rPr lang="ko-KR" altLang="en-US" sz="1100" b="0" kern="100" dirty="0">
                          <a:effectLst/>
                        </a:rPr>
                        <a:t>탐색된 최적 시간 리스트업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위에서 생성한 최적 시간 추천 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달력 표시와 글 목록으로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2.7 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추천 된 시간 중 선택 및 확정 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(AF4)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사용자는 추천 시간 목록에서 하나를 선택하거나 원하는 날짜 및 시간 직접 입력 메뉴를 클릭하고 입력한 뒤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 (AF4) , 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확정 버튼을 누른다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모임 시간을 확정하시겠습니까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?’ 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라는 메시지를 출력하고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사용자가 확인을 누르면 이를 확정한다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장소 추천을 받을 경우 모임 장소 추천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solidFill>
                            <a:schemeClr val="accent3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장소 추천을 받지 않을 경우 선택한 추천에 대한 우선순위 조정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(step4) </a:t>
                      </a:r>
                      <a:r>
                        <a:rPr lang="ko-KR" altLang="en-US" sz="1100" b="0" kern="100" dirty="0" err="1">
                          <a:solidFill>
                            <a:schemeClr val="accent3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002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902F6-55DE-4DC3-ABC9-3A6030A97E83}"/>
              </a:ext>
            </a:extLst>
          </p:cNvPr>
          <p:cNvSpPr/>
          <p:nvPr/>
        </p:nvSpPr>
        <p:spPr>
          <a:xfrm>
            <a:off x="804765" y="1397041"/>
            <a:ext cx="1073020" cy="830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추천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4BA3D9-2C82-481D-93EE-B40E61968C96}"/>
              </a:ext>
            </a:extLst>
          </p:cNvPr>
          <p:cNvSpPr/>
          <p:nvPr/>
        </p:nvSpPr>
        <p:spPr>
          <a:xfrm>
            <a:off x="2659224" y="1347622"/>
            <a:ext cx="1231641" cy="929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각 </a:t>
            </a:r>
            <a:r>
              <a:rPr lang="ko-KR" altLang="en-US" sz="1400" dirty="0" err="1">
                <a:solidFill>
                  <a:schemeClr val="tx1"/>
                </a:solidFill>
              </a:rPr>
              <a:t>날짜별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측정변수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0A2D17-5E64-4156-AE21-0F9D87D0D89D}"/>
              </a:ext>
            </a:extLst>
          </p:cNvPr>
          <p:cNvSpPr/>
          <p:nvPr/>
        </p:nvSpPr>
        <p:spPr>
          <a:xfrm>
            <a:off x="4380724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모임원</a:t>
            </a:r>
            <a:r>
              <a:rPr lang="ko-KR" altLang="en-US" sz="1400" dirty="0">
                <a:solidFill>
                  <a:schemeClr val="tx1"/>
                </a:solidFill>
              </a:rPr>
              <a:t> 역할에 따른 개개인 가중치 부여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90F70-2E2D-4D81-8912-A442E1B0A94B}"/>
              </a:ext>
            </a:extLst>
          </p:cNvPr>
          <p:cNvSpPr txBox="1"/>
          <p:nvPr/>
        </p:nvSpPr>
        <p:spPr>
          <a:xfrm>
            <a:off x="4380724" y="2261807"/>
            <a:ext cx="1797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모임원</a:t>
            </a:r>
            <a:r>
              <a:rPr lang="ko-KR" altLang="en-US" sz="1200" dirty="0"/>
              <a:t> </a:t>
            </a:r>
            <a:r>
              <a:rPr lang="en-US" altLang="ko-KR" sz="1200" dirty="0"/>
              <a:t>: 1.2, </a:t>
            </a:r>
            <a:r>
              <a:rPr lang="ko-KR" altLang="en-US" sz="1200" dirty="0" err="1"/>
              <a:t>모임장</a:t>
            </a:r>
            <a:r>
              <a:rPr lang="ko-KR" altLang="en-US" sz="1200" dirty="0"/>
              <a:t> </a:t>
            </a:r>
            <a:r>
              <a:rPr lang="en-US" altLang="ko-KR" sz="1200" dirty="0"/>
              <a:t>: 1.0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D55D1D-65F4-401E-89EB-60B1A566709F}"/>
              </a:ext>
            </a:extLst>
          </p:cNvPr>
          <p:cNvSpPr/>
          <p:nvPr/>
        </p:nvSpPr>
        <p:spPr>
          <a:xfrm>
            <a:off x="6615408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개개인 일정의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가중치 부여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EBC532-76AF-4CC4-9780-7A135507B511}"/>
              </a:ext>
            </a:extLst>
          </p:cNvPr>
          <p:cNvSpPr/>
          <p:nvPr/>
        </p:nvSpPr>
        <p:spPr>
          <a:xfrm>
            <a:off x="2827176" y="3049211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&lt;  </a:t>
            </a:r>
            <a:r>
              <a:rPr lang="en-US" altLang="ko-KR" sz="2400" dirty="0">
                <a:solidFill>
                  <a:schemeClr val="tx1"/>
                </a:solidFill>
              </a:rPr>
              <a:t>∑</a:t>
            </a:r>
            <a:r>
              <a:rPr lang="ko-KR" altLang="en-US" sz="1400" dirty="0">
                <a:solidFill>
                  <a:schemeClr val="tx1"/>
                </a:solidFill>
              </a:rPr>
              <a:t>개개인 가중치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개개인 일정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A0E35-4034-415F-B861-447ACBD56961}"/>
              </a:ext>
            </a:extLst>
          </p:cNvPr>
          <p:cNvSpPr txBox="1"/>
          <p:nvPr/>
        </p:nvSpPr>
        <p:spPr>
          <a:xfrm>
            <a:off x="6327552" y="2269403"/>
            <a:ext cx="2361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각 일정의 조정 가능 정도로 판단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ED9F70-C656-4E80-8E12-D2E6A2319909}"/>
              </a:ext>
            </a:extLst>
          </p:cNvPr>
          <p:cNvSpPr/>
          <p:nvPr/>
        </p:nvSpPr>
        <p:spPr>
          <a:xfrm>
            <a:off x="2827175" y="4096985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시간대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E46F0-271D-42C6-BACF-E5B3EEE3BAA3}"/>
              </a:ext>
            </a:extLst>
          </p:cNvPr>
          <p:cNvSpPr txBox="1"/>
          <p:nvPr/>
        </p:nvSpPr>
        <p:spPr>
          <a:xfrm>
            <a:off x="5671856" y="4912900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kern="100" dirty="0"/>
              <a:t>밤 </a:t>
            </a:r>
            <a:r>
              <a:rPr lang="en-US" altLang="ko-KR" sz="1200" kern="100" dirty="0"/>
              <a:t>10</a:t>
            </a:r>
            <a:r>
              <a:rPr lang="ko-KR" altLang="en-US" sz="1200" kern="100" dirty="0"/>
              <a:t>시 이후</a:t>
            </a:r>
            <a:r>
              <a:rPr lang="en-US" altLang="ko-KR" sz="1200" kern="100" dirty="0"/>
              <a:t>, </a:t>
            </a:r>
            <a:r>
              <a:rPr lang="ko-KR" altLang="en-US" sz="1200" kern="100" dirty="0"/>
              <a:t>오전 </a:t>
            </a:r>
            <a:r>
              <a:rPr lang="en-US" altLang="ko-KR" sz="1200" kern="100" dirty="0"/>
              <a:t>9</a:t>
            </a:r>
            <a:r>
              <a:rPr lang="ko-KR" altLang="en-US" sz="1200" kern="100" dirty="0"/>
              <a:t>시 이전</a:t>
            </a:r>
            <a:r>
              <a:rPr lang="en-US" altLang="ko-KR" sz="1200" kern="100" dirty="0"/>
              <a:t>,</a:t>
            </a:r>
            <a:r>
              <a:rPr lang="ko-KR" altLang="en-US" sz="1200" kern="100" dirty="0"/>
              <a:t> 주말 </a:t>
            </a:r>
            <a:r>
              <a:rPr lang="en-US" altLang="ko-KR" sz="1200" kern="100" dirty="0"/>
              <a:t>:</a:t>
            </a:r>
            <a:r>
              <a:rPr lang="ko-KR" altLang="en-US" sz="1200" kern="100" dirty="0"/>
              <a:t> </a:t>
            </a:r>
            <a:r>
              <a:rPr lang="en-US" altLang="ko-KR" sz="1200" kern="100" dirty="0"/>
              <a:t>1.2</a:t>
            </a:r>
          </a:p>
          <a:p>
            <a:pPr algn="r"/>
            <a:r>
              <a:rPr lang="ko-KR" altLang="en-US" sz="1200" kern="100" dirty="0"/>
              <a:t>그 외 </a:t>
            </a:r>
            <a:r>
              <a:rPr lang="en-US" altLang="ko-KR" sz="1200" kern="100" dirty="0"/>
              <a:t>: 1.0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7AD5C36-7A03-4D42-A401-17647093CF07}"/>
              </a:ext>
            </a:extLst>
          </p:cNvPr>
          <p:cNvCxnSpPr>
            <a:stCxn id="2" idx="6"/>
            <a:endCxn id="3" idx="1"/>
          </p:cNvCxnSpPr>
          <p:nvPr/>
        </p:nvCxnSpPr>
        <p:spPr>
          <a:xfrm>
            <a:off x="1877785" y="1812254"/>
            <a:ext cx="781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DC7C53-97A9-4030-9E46-A2A49A59B022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3890865" y="1811170"/>
            <a:ext cx="489859" cy="1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92EF5E-1EBE-489D-A3AF-E457D6A28135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6125549" y="1811170"/>
            <a:ext cx="489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93368BB-3A99-47A3-969E-8D6498584E62}"/>
              </a:ext>
            </a:extLst>
          </p:cNvPr>
          <p:cNvCxnSpPr>
            <a:stCxn id="11" idx="2"/>
          </p:cNvCxnSpPr>
          <p:nvPr/>
        </p:nvCxnSpPr>
        <p:spPr>
          <a:xfrm>
            <a:off x="7508324" y="2546402"/>
            <a:ext cx="0" cy="502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6E8AB07-E361-4BF7-860D-9F5996B12724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5593704" y="3808789"/>
            <a:ext cx="1" cy="288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EE63FA0-6B26-4F22-A02B-52B12C58AFFB}"/>
              </a:ext>
            </a:extLst>
          </p:cNvPr>
          <p:cNvCxnSpPr/>
          <p:nvPr/>
        </p:nvCxnSpPr>
        <p:spPr>
          <a:xfrm>
            <a:off x="5279367" y="4912900"/>
            <a:ext cx="0" cy="809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016B501-FE41-4DC3-8C69-D8F3F37D7EB5}"/>
              </a:ext>
            </a:extLst>
          </p:cNvPr>
          <p:cNvSpPr/>
          <p:nvPr/>
        </p:nvSpPr>
        <p:spPr>
          <a:xfrm>
            <a:off x="4250667" y="5738992"/>
            <a:ext cx="2057400" cy="6761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최종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순위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969930"/>
              </p:ext>
            </p:extLst>
          </p:nvPr>
        </p:nvGraphicFramePr>
        <p:xfrm>
          <a:off x="568618" y="958268"/>
          <a:ext cx="8006763" cy="474273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94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6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개인일정관리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68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 생성에 기반이 될 개인 일정을 등록 및 수정하는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어플 내 직접 일정 등록은 물론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외부 일정 연동 및 이미 등록된 일정 변경도 가능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</a:t>
                      </a:r>
                      <a:r>
                        <a:rPr lang="en-US" altLang="ko-KR" sz="1100" strike="noStrike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FillingGood</a:t>
                      </a:r>
                      <a:r>
                        <a:rPr lang="en-US" altLang="ko-KR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app</a:t>
                      </a: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로그온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472">
                <a:tc gridSpan="2">
                  <a:txBody>
                    <a:bodyPr/>
                    <a:lstStyle/>
                    <a:p>
                      <a:pPr lvl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01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사용자가 자신의 일정을 외부 어플리케이션에서 연동해 오거나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어플 내 직접 등록하거나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이미 등록된 일정을 정정 및 삭제하기 위해 어플리케이션 내 해당 메뉴를 선택함으로써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관리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외부 어플리케이션 연동인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외부 일정 연동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(step2)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 일정을 직접 등록할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직접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일정을 수정할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(step4)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일정을 삭제할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삭제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일정 연동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어플리케이션에 등록된 일정 정보 불러오기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2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‘내 일정 관리’ 페이지 상단 좌측에 ‘외부 일정 연동하기’ 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어플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에브리타임</a:t>
                      </a:r>
                      <a:r>
                        <a:rPr lang="en-US" altLang="ko-KR" sz="1300" b="0" i="0" u="none" strike="noStrike" kern="1200" baseline="5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등록된 시간표를 특정 포맷으로 변환해주는 프로그램</a:t>
                      </a:r>
                      <a:r>
                        <a:rPr lang="en-US" altLang="ko-KR" sz="1300" b="0" i="0" u="none" strike="noStrike" kern="1200" baseline="5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통해  외부 어플리케이션의 일정을 연동하고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반영한 달력을 화면상에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(AF1)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2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달력 하단 우측에 있는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버튼을 눌러 개인 일정표를 확정한다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연동된 일정이 반영된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070A06-1764-4EAF-A93F-A3A3FD54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8901" y="5912229"/>
            <a:ext cx="6826480" cy="365125"/>
          </a:xfrm>
        </p:spPr>
        <p:txBody>
          <a:bodyPr/>
          <a:lstStyle/>
          <a:p>
            <a:pPr marL="228600" indent="-228600" algn="l">
              <a:buAutoNum type="arabicParenR"/>
            </a:pPr>
            <a:r>
              <a:rPr lang="ko-KR" altLang="en-US" dirty="0"/>
              <a:t>대학생들이 시간표 관리용으로 주되게 사용하는 모바일 어플리케이션</a:t>
            </a:r>
            <a:r>
              <a:rPr lang="en-US" altLang="ko-KR" dirty="0"/>
              <a:t>. </a:t>
            </a:r>
            <a:r>
              <a:rPr lang="en-US" altLang="ko-KR" dirty="0">
                <a:hlinkClick r:id="rId2"/>
              </a:rPr>
              <a:t>https://everytime.kr/</a:t>
            </a:r>
            <a:endParaRPr lang="en-US" altLang="ko-KR" dirty="0"/>
          </a:p>
          <a:p>
            <a:pPr marL="228600" indent="-228600" algn="l">
              <a:buAutoNum type="arabicParenR"/>
            </a:pPr>
            <a:r>
              <a:rPr lang="en-US" altLang="ko-KR" dirty="0">
                <a:hlinkClick r:id="rId3"/>
              </a:rPr>
              <a:t>https://github.com/sookcha/every2cal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9431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 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827861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    </a:t>
                      </a:r>
                      <a:r>
                        <a:rPr lang="ko-KR" altLang="en-US" sz="1100" b="0" kern="100" dirty="0">
                          <a:effectLst/>
                        </a:rPr>
                        <a:t>모임 장소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effectLst/>
                        </a:rPr>
                        <a:t>기존에 모임 시간이 확정된 일정 선택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사용자가 시간 추천 확정 이후에 바로 장소 추천으로 넘어오는 경우와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시간 확정 후에 모임 일정 선택으로 나갔다가 모임 일정을 클릭하여 들어오는 두 가지 경우 모두에 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없는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제시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3.2)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있는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선호장소 탐색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3.3)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3.2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탐색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기존에 보유하고 있는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목록에서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개의 장소를 순서대로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 장소 탐색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모임들의 선택 장소 목록에서 해당 모임이 이전에 선택한 장소들과 유사한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아이템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협업 필터링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(item-base collaborative filtering)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모델을 수행한다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모임에서 기존에 갔던 장소를 바탕으로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그 장소와 높은 유사도를 보이는 다른 장소를 찾고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유사도 높은 장소 목록과  기존에 있던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목록을 비교해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유사도 높은 장소 목록에서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순으로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개의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탐색된 최적 장소 리스트업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위에서 생성한 최적 장소 추천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3.5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 된 장소 중 선택 및 확정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(AF5)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</a:t>
                      </a:r>
                      <a:r>
                        <a:rPr lang="ko-KR" altLang="en-US" sz="1100" b="0" kern="100" dirty="0">
                          <a:effectLst/>
                        </a:rPr>
                        <a:t>추천 장소 목록에서 하나를 선택하거나 원하는 장소 직접 입력 메뉴를 클릭하고 입력한 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(AF5)</a:t>
                      </a:r>
                      <a:r>
                        <a:rPr lang="en-US" altLang="ko-KR" sz="1100" b="0" kern="100" dirty="0">
                          <a:effectLst/>
                        </a:rPr>
                        <a:t> , </a:t>
                      </a:r>
                      <a:r>
                        <a:rPr lang="ko-KR" altLang="en-US" sz="1100" b="0" kern="100" dirty="0">
                          <a:effectLst/>
                        </a:rPr>
                        <a:t>확정 버튼을 누른다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장소를 확정하시겠습니까</a:t>
                      </a:r>
                      <a:r>
                        <a:rPr lang="en-US" altLang="ko-KR" sz="1100" b="0" kern="100" dirty="0">
                          <a:effectLst/>
                        </a:rPr>
                        <a:t>?’ </a:t>
                      </a:r>
                      <a:r>
                        <a:rPr lang="ko-KR" altLang="en-US" sz="1100" b="0" kern="100" dirty="0">
                          <a:effectLst/>
                        </a:rPr>
                        <a:t>라는 메시지를 출력하고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사용자가 확인을 누르면 이를 확정하고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836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 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196400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4.    </a:t>
                      </a:r>
                      <a:r>
                        <a:rPr lang="ko-KR" altLang="en-US" sz="1100" b="0" kern="100" dirty="0">
                          <a:effectLst/>
                        </a:rPr>
                        <a:t>선택한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추천에 대한 우선순위 조정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4.1 </a:t>
                      </a:r>
                      <a:r>
                        <a:rPr lang="ko-KR" altLang="en-US" sz="1100" b="0" kern="100" dirty="0">
                          <a:effectLst/>
                        </a:rPr>
                        <a:t>추천한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순위와 실제 선택한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비교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시스템은 시간 추천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추천 확정 이후에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처음에 추천한 시간 및 장소와 실제 선택한 시간 및 장소의 순위 차이를 비교한다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사용자가 추천을 받아들이지 않고 직접 입력한 경우에는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순위 추천 항목을 선택한 경우보다 낮은 순위를 선택했다고 간주한다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4.2 </a:t>
                      </a:r>
                      <a:r>
                        <a:rPr lang="ko-KR" altLang="en-US" sz="1100" b="0" kern="100" dirty="0">
                          <a:effectLst/>
                        </a:rPr>
                        <a:t>시간 추천에서 가중치 조정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시스템은 순위 차이를 비교해서 해당 모임 일정의 가중치를 조정한다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선택한 순위와 겹치는 일정이 있었던 경우 해당 일정의 조정 가능 정도를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감소시킨다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(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이미 가중치가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이었던 경우는 제외한다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).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선택한 순위와 겹치는 일정이 없었던 경우 해당 시간대의 가중치를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0.1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증가시킨다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4.3 </a:t>
                      </a:r>
                      <a:r>
                        <a:rPr lang="ko-KR" altLang="en-US" sz="1100" b="0" kern="100" dirty="0">
                          <a:effectLst/>
                        </a:rPr>
                        <a:t>장소 추천에서 순위 조정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(AF6)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사용자가 실제 선택한 장소를 고려해 추천 장소 목록을 갱신한다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만약 추천해준 순위보다 낮은 순위를 골랐다면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(AF6)</a:t>
                      </a:r>
                      <a:r>
                        <a:rPr lang="ko-KR" altLang="en-US" sz="1100" b="0" kern="100" dirty="0">
                          <a:effectLst/>
                        </a:rPr>
                        <a:t> 해당 모임의 유사 군집을 탐색할 때 해당 장소와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해당 장소를 선호하는 군집의 추천 장소들을 유사도 높은 장소 목록에 추가한다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4.4 </a:t>
                      </a:r>
                      <a:r>
                        <a:rPr lang="ko-KR" altLang="en-US" sz="1100" b="0" kern="100" dirty="0">
                          <a:effectLst/>
                        </a:rPr>
                        <a:t>변경된 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사항 저장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937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816134"/>
              </p:ext>
            </p:extLst>
          </p:nvPr>
        </p:nvGraphicFramePr>
        <p:xfrm>
          <a:off x="341376" y="1097280"/>
          <a:ext cx="8551104" cy="406315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생성이 가능한 모임이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1.1 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사용자가 아무런 모임에도 들어가지 않았거나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일정 생성 가능한 권한이 있는 모임이 없다면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생성이 가능한 모임이 존재하지 않습니다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등록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취소’버튼을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누른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입력된 일정 정보를 삭제하고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Flow 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생성된 모임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사용자가 선택한 일정이 삭제되거나 존재하지 않는 일정이라면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일정이 존재하지 않습니다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＂ 라는 메세지를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선택된 시간이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2.7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시간이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AF5.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AF6.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장소 추천을 받지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4.3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해당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실행하지 않고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Fow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4.4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를 실행한다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380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E56C11-0BF1-4C48-9758-A1DE6482B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07" y="1068946"/>
            <a:ext cx="8260147" cy="49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93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623FBC-CF89-4531-8E63-E00D0088D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3" y="1223366"/>
            <a:ext cx="8356278" cy="468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59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A793FF-E366-4597-8787-56646A904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27674"/>
            <a:ext cx="8456739" cy="474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70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9CAEA5-F82E-47EA-B962-6F0A7170C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14" y="1067399"/>
            <a:ext cx="8791772" cy="493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53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261459"/>
              </p:ext>
            </p:extLst>
          </p:nvPr>
        </p:nvGraphicFramePr>
        <p:xfrm>
          <a:off x="379760" y="1009030"/>
          <a:ext cx="8384480" cy="486091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31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2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추천 모임일정에 대한 피드백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내역을 확인하거나 추천 내역에 대한 피드백을 줄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81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496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사용자가 기존의 모임 내역을 확인하고 추천 내역에 대한 간단한 피드백을 주기 위해 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내역 리스트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effectLst/>
                        </a:rPr>
                        <a:t>모임 내역 확인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기존에 확정됐던 모임 일정의 리스트업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현재 시점 이전으로 확정됐던 모임 일정을 한달 주기로 불러와 모임내역 화면의 달력상에 회색으로 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일정의 기본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위치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내부 평가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 조회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달력에 표시된 기존 일정 중 정보를 확인하고자 하는 일정을 선택한다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일정의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내부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평가를 읽어와서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정보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란에 출력한다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내부평가 내용이 없을 경우 해당 항목은 공란으로 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855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00" dirty="0">
                          <a:effectLst/>
                        </a:rPr>
                        <a:t>모임 내역에 대한 피드백을 주는 경우 일정에 대한 피드백 작성</a:t>
                      </a:r>
                      <a:r>
                        <a:rPr lang="en-US" altLang="ko-KR" sz="1100" b="0" kern="100" dirty="0">
                          <a:effectLst/>
                        </a:rPr>
                        <a:t>(step2)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855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00" dirty="0">
                          <a:effectLst/>
                        </a:rPr>
                        <a:t>그 외의 경우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 </a:t>
                      </a:r>
                      <a:r>
                        <a:rPr lang="ko-KR" altLang="en-US" sz="1100" b="0" kern="100" dirty="0">
                          <a:effectLst/>
                        </a:rPr>
                        <a:t>일정에 대한 피드백 작성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피드백을 작성할 일정 선택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달력에 표시된 기존 일정 중 피드백을 작성하고자 하는 일정을 선택한다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2.2 </a:t>
                      </a:r>
                      <a:r>
                        <a:rPr lang="ko-KR" altLang="en-US" sz="1100" b="0" kern="100" dirty="0">
                          <a:effectLst/>
                        </a:rPr>
                        <a:t>피드백 작성 화면 출력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선택한 일정에 대해 좌측 상단의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피드백</a:t>
                      </a:r>
                      <a:r>
                        <a:rPr lang="en-US" altLang="ko-KR" sz="1100" b="0" kern="100" dirty="0"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effectLst/>
                        </a:rPr>
                        <a:t>버튼을 눌러 피드백을 작성한다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선택된 일정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와 사용자의 입력을 받을 수 있는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그리고 추천 받은 시간과 장소에 대해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을 선택할 수 있는 체크박스를 출력한다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A951B2F-8F2F-4E9A-892C-822C68230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337445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2.3 </a:t>
                      </a:r>
                      <a:r>
                        <a:rPr lang="ko-KR" altLang="en-US" sz="1100" b="0" kern="100" dirty="0">
                          <a:effectLst/>
                        </a:rPr>
                        <a:t>피드백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란을 작성하고 추천 내용에 대한 피드백을 선택한 후 우측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입력된 평가가 글자수 범위</a:t>
                      </a:r>
                      <a:r>
                        <a:rPr lang="en-US" altLang="ko-KR" sz="1100" b="0" kern="100" dirty="0">
                          <a:effectLst/>
                        </a:rPr>
                        <a:t>(1~45)</a:t>
                      </a:r>
                      <a:r>
                        <a:rPr lang="ko-KR" altLang="en-US" sz="1100" b="0" kern="100" dirty="0">
                          <a:effectLst/>
                        </a:rPr>
                        <a:t>를 벗어나지 않았는지 체크한 후 문제가 없을 경우 해당 평가 정보를 일정 정보에 저장한다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모두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인 경우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하나라도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혹은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인 경우 피드백에 대한 우선순위 재조정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피드백에 대한 우선순위 재조정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피드백에 대한 가중치 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피드백이 시간대에 대한 피드백인지 일정에 대한 피드백인지 판단해 가중치를 조정한다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일정과 겹치는 일정이 있었던 경우 해당 피드백을 일정에 대한 피드백으로 간주한다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겹쳤던 일정의 조정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감소시킨다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겹쳤던 일정의 조정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증가시킨다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일정과 겹치는 일정이 없었을 경우 해당 피드백을 시간대에 대한 피드백으로 간주한다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해당 시간대의 시간대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증가시킨다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해당 시간대의 시간대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감소시킨다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가중치가 범위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조정 가중치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0~20,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가중치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0.0~2.0)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벗어나는 경우 조정치를 변동하지 않는다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피드백에 대한 가중치 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장소가 이전에 선택한 장소 목록에 없을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장소를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추천시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탐색할 장소 목록에 추가한다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조정 사항 저장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451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291409"/>
              </p:ext>
            </p:extLst>
          </p:nvPr>
        </p:nvGraphicFramePr>
        <p:xfrm>
          <a:off x="566056" y="1277257"/>
          <a:ext cx="7953829" cy="185460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7953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6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491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진행한 모임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진행한 일정이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.’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메시지를 화면 하단에 출력한 후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정보 로드 실패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정보를 불러올 수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.’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메시지를 화면 하단에 출력한 후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726740"/>
              </p:ext>
            </p:extLst>
          </p:nvPr>
        </p:nvGraphicFramePr>
        <p:xfrm>
          <a:off x="526356" y="1200957"/>
          <a:ext cx="8091287" cy="420351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 내 일정 등록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일정을 등록하고자 하는 날짜 선택</a:t>
                      </a:r>
                    </a:p>
                    <a:p>
                      <a:pPr marL="637200" marR="0" lvl="2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개인 일정을 보여주는 달력에서 일정을 추가하고 싶은 날짜를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달력 하단에 일정 정보 입력창을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 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기본 정보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기입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하단에 뜨는 입력창에 일정의 기본 정보인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정도를 기입한다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가능정도의 경우 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 중 해당 정도 옆에 위치한 체크박스를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눌러 개인 일정표를 확정한다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등록한 일정이 반영된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수정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수정하고자 하는 일정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개인 일정을 보여주는 달력에서 수정하고 싶은 날짜를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날짜에 입력 되어있는 일정들을 달력 하단에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리스트에는 일정명과 일정의 시간대 정보가 포함된다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일정 리스트에서 수정하고자 하는 일정을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달력 하단에 해당 일정 정보를 재입력 또는 삭제할 수 있는 입력창을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정보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하단에 뜨는 입력창에서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 중 수정을 원하는 정보를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재기입한다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가능정도의 경우 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 중 해당 정도 옆에 위치한 체크박스를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완료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눌러 정정사항을 저장하고 개인 일정표를 확정한다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수정사항이 반영된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206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GUI </a:t>
            </a:r>
            <a:r>
              <a:rPr lang="ko-KR" altLang="en-US" sz="18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23BAC8-8078-4179-AC91-DD1839453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33" y="1101206"/>
            <a:ext cx="8176334" cy="550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47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GUI </a:t>
            </a:r>
            <a:r>
              <a:rPr lang="ko-KR" altLang="en-US" sz="18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542A85-513E-41E8-BF94-761DEC9D5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04" y="1133367"/>
            <a:ext cx="3688205" cy="506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95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Filling Good : Initial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 Link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7A831-235C-4C7D-BD54-D6AF83332E1C}"/>
              </a:ext>
            </a:extLst>
          </p:cNvPr>
          <p:cNvSpPr txBox="1"/>
          <p:nvPr/>
        </p:nvSpPr>
        <p:spPr>
          <a:xfrm>
            <a:off x="3797461" y="3059668"/>
            <a:ext cx="154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 action="ppaction://hlinkfile"/>
              </a:rPr>
              <a:t>Initial Data 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03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418546"/>
              </p:ext>
            </p:extLst>
          </p:nvPr>
        </p:nvGraphicFramePr>
        <p:xfrm>
          <a:off x="526356" y="1200957"/>
          <a:ext cx="8091287" cy="420351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삭제하고자 하는 일정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개인 일정을 보여주는 달력에서 삭제하고 싶은 날짜를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날짜에 입력 되어있는 일정들을 달력 하단에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리스트에는 일정명과 일정의 시간대 정보가 포함된다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일정 리스트에서 삭제하고자 하는 일정을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달력 하단에 해당 일정 정보를 재입력 또는 삭제할 수 있는 입력창을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화면상에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일정을 삭제하겠습니까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 확인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확인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버튼을 선택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(AF4)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일정을 삭제한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일정의 중요도에 따른 조정 가능성 판별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 일정에 대한 조정 가능 정도 자동 판별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일정 등록과 동시에 각 일정에 대한 조정 가능성을 자동 판별하며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이는 사용자가 기입한 조정 가능 정도와 시스템 내 로직에 기반한다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각 일정의 성격을 분류해 각 분류에 걸맞는 조정 가능 정도를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0~10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수치로 부여한다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외부에서 연동된 일정은 모두 조정 불가능한 것으로 처리된다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에브리타임의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경우 주로 수업시간이나 정기적 모임을 관리하는 데 쓰인다는 점을 고려했다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기입한 조정 가능 정도의 경우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=10’.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정도로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러프하게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수치화가 적용된다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이하 자세한 내용은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뒷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슬라이드에 첨부한다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자동 판결 결과 확인</a:t>
                      </a: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사용자가 일정 등록 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일정에 대한 자동 판결의 결과를 일정의 색의 진하기를 통해 시각적으로 보여준다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즉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달력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 단위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등록된 일정들을 조정이 힘들 수록 진하고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쉬울 수록 연한 색으로 보여준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91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6BD4BF-EE8F-4B1A-8944-CBE9B568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F70580C-867F-4E7B-BD34-683FB905E3BA}"/>
              </a:ext>
            </a:extLst>
          </p:cNvPr>
          <p:cNvSpPr txBox="1">
            <a:spLocks/>
          </p:cNvSpPr>
          <p:nvPr/>
        </p:nvSpPr>
        <p:spPr>
          <a:xfrm>
            <a:off x="179512" y="397764"/>
            <a:ext cx="8640960" cy="514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en-US" altLang="ko-KR" sz="2100" dirty="0"/>
          </a:p>
        </p:txBody>
      </p:sp>
      <p:graphicFrame>
        <p:nvGraphicFramePr>
          <p:cNvPr id="17" name="내용 개체 틀 16">
            <a:extLst>
              <a:ext uri="{FF2B5EF4-FFF2-40B4-BE49-F238E27FC236}">
                <a16:creationId xmlns:a16="http://schemas.microsoft.com/office/drawing/2014/main" id="{38F125E1-FD7E-4EF8-B04D-D65B4C83A9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862432"/>
              </p:ext>
            </p:extLst>
          </p:nvPr>
        </p:nvGraphicFramePr>
        <p:xfrm>
          <a:off x="323849" y="1028190"/>
          <a:ext cx="8496300" cy="474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48150">
                  <a:extLst>
                    <a:ext uri="{9D8B030D-6E8A-4147-A177-3AD203B41FA5}">
                      <a16:colId xmlns:a16="http://schemas.microsoft.com/office/drawing/2014/main" val="2356714824"/>
                    </a:ext>
                  </a:extLst>
                </a:gridCol>
                <a:gridCol w="4248150">
                  <a:extLst>
                    <a:ext uri="{9D8B030D-6E8A-4147-A177-3AD203B41FA5}">
                      <a16:colId xmlns:a16="http://schemas.microsoft.com/office/drawing/2014/main" val="3918624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조정 가능 정도 수치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86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가능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8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약속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5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업무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은행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미용실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병원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5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취미 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05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고정 식사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5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분류 기준에 해당 사항이 없는 일정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약간 가능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3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가족 행사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1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팀프로젝트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9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동아리 활동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학회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7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알바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학교 행사 참여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6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개인 스터디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불가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외부 연동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301971"/>
                  </a:ext>
                </a:extLst>
              </a:tr>
            </a:tbl>
          </a:graphicData>
        </a:graphic>
      </p:graphicFrame>
      <p:sp>
        <p:nvSpPr>
          <p:cNvPr id="18" name="바닥글 개체 틀 17">
            <a:extLst>
              <a:ext uri="{FF2B5EF4-FFF2-40B4-BE49-F238E27FC236}">
                <a16:creationId xmlns:a16="http://schemas.microsoft.com/office/drawing/2014/main" id="{45E7B4EB-85E0-4346-896A-9F5EAEA3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825" y="5829810"/>
            <a:ext cx="4976119" cy="365125"/>
          </a:xfrm>
        </p:spPr>
        <p:txBody>
          <a:bodyPr/>
          <a:lstStyle/>
          <a:p>
            <a:pPr algn="l"/>
            <a:r>
              <a:rPr lang="en-US" altLang="ko-KR" sz="1400" dirty="0"/>
              <a:t>(</a:t>
            </a:r>
            <a:r>
              <a:rPr lang="ko-KR" altLang="en-US" sz="1400" dirty="0"/>
              <a:t>수치가 </a:t>
            </a:r>
            <a:r>
              <a:rPr lang="en-US" altLang="ko-KR" sz="1400" dirty="0"/>
              <a:t>10</a:t>
            </a:r>
            <a:r>
              <a:rPr lang="ko-KR" altLang="en-US" sz="1400" dirty="0"/>
              <a:t>에 가까울 수록 일정 조정이 어려움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7786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722805"/>
              </p:ext>
            </p:extLst>
          </p:nvPr>
        </p:nvGraphicFramePr>
        <p:xfrm>
          <a:off x="514829" y="1680210"/>
          <a:ext cx="8122025" cy="3060637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12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0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36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해당 어플리케이션 내 등록된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2.1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외부 어플리케이션에 등록된 일정이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AF2.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같은 시간대에 이미 등록된 일정이 있음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3.2, Basic Flow 4.2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시간대에 이미 등록된 일정이 존재합니다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돌아간다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필수 정보를 모두 기입하지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3.3, Basic Flow 4.3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기입하지 않은 정보가 존재합니다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Basic Flow 2.3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Basic Flow 3.3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돌아간다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삭제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5.3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삭제 취소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버튼을 클릭한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선택된 일정 정보를 그대로 두고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46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C893DF-CD6F-4218-B625-1FA752060F1D}"/>
              </a:ext>
            </a:extLst>
          </p:cNvPr>
          <p:cNvSpPr/>
          <p:nvPr/>
        </p:nvSpPr>
        <p:spPr>
          <a:xfrm>
            <a:off x="335133" y="1083817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4E2B0C-5A0D-49AD-B9A8-F2E8D97B2DA1}"/>
              </a:ext>
            </a:extLst>
          </p:cNvPr>
          <p:cNvSpPr txBox="1"/>
          <p:nvPr/>
        </p:nvSpPr>
        <p:spPr>
          <a:xfrm>
            <a:off x="1452886" y="5602019"/>
            <a:ext cx="13025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메인 페이지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D22606-857D-4BF0-865A-7CADF155E93E}"/>
              </a:ext>
            </a:extLst>
          </p:cNvPr>
          <p:cNvSpPr/>
          <p:nvPr/>
        </p:nvSpPr>
        <p:spPr>
          <a:xfrm>
            <a:off x="335133" y="1083817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Filling Good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3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701E90BD-4A22-40EA-A835-9FA63DF1B2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18157" y="1187210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FA53864-240B-462E-BE67-720EF6958E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687210" y="1917998"/>
            <a:ext cx="2611653" cy="2226716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3E8468E9-BA0C-4D25-83E6-F9B0AD6183D2}"/>
              </a:ext>
            </a:extLst>
          </p:cNvPr>
          <p:cNvSpPr/>
          <p:nvPr/>
        </p:nvSpPr>
        <p:spPr>
          <a:xfrm>
            <a:off x="1833239" y="2733191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5E086B0-B1CD-4CC6-9D5F-7986502EC802}"/>
              </a:ext>
            </a:extLst>
          </p:cNvPr>
          <p:cNvSpPr/>
          <p:nvPr/>
        </p:nvSpPr>
        <p:spPr>
          <a:xfrm>
            <a:off x="1833239" y="3097925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7D0EF72-5858-460B-99A9-C34CEA8A38DA}"/>
              </a:ext>
            </a:extLst>
          </p:cNvPr>
          <p:cNvSpPr/>
          <p:nvPr/>
        </p:nvSpPr>
        <p:spPr>
          <a:xfrm>
            <a:off x="2544910" y="4251824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DB4C7D3-947C-40A4-B306-8A8B6AD5B31B}"/>
              </a:ext>
            </a:extLst>
          </p:cNvPr>
          <p:cNvSpPr/>
          <p:nvPr/>
        </p:nvSpPr>
        <p:spPr>
          <a:xfrm>
            <a:off x="2544909" y="4606616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E3C0CDC-5F30-4862-8E1C-25910369864A}"/>
              </a:ext>
            </a:extLst>
          </p:cNvPr>
          <p:cNvSpPr/>
          <p:nvPr/>
        </p:nvSpPr>
        <p:spPr>
          <a:xfrm>
            <a:off x="2595609" y="2733191"/>
            <a:ext cx="319596" cy="319596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1890F5-7477-4F6B-A901-DD9326C4FD80}"/>
              </a:ext>
            </a:extLst>
          </p:cNvPr>
          <p:cNvSpPr txBox="1"/>
          <p:nvPr/>
        </p:nvSpPr>
        <p:spPr>
          <a:xfrm>
            <a:off x="2755406" y="5532770"/>
            <a:ext cx="53804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-&gt; 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첫 페이지에서는 개인 일정 및 모임 일정을 한눈에 볼 수 있다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(ex.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개인일정은 파란색 계열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모임일정은 초록색 계열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일정의 고정성이 낮을수록 색이 </a:t>
            </a:r>
            <a:r>
              <a:rPr lang="ko-KR" altLang="en-US" sz="13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연해짐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0E3015-7E4F-4E5D-9EE3-2247EFC4EEC7}"/>
              </a:ext>
            </a:extLst>
          </p:cNvPr>
          <p:cNvSpPr/>
          <p:nvPr/>
        </p:nvSpPr>
        <p:spPr>
          <a:xfrm>
            <a:off x="5670613" y="1082709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68FA0EF-1D09-42B6-8B49-473BFCD6CBA0}"/>
              </a:ext>
            </a:extLst>
          </p:cNvPr>
          <p:cNvSpPr/>
          <p:nvPr/>
        </p:nvSpPr>
        <p:spPr>
          <a:xfrm>
            <a:off x="5670613" y="1082709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Filling Good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4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6F64016F-3814-4A8F-9A1C-AD8088EBE4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553637" y="1186101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0EFAD57D-B78C-4023-8FC5-42B2FE49F8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6022690" y="1916890"/>
            <a:ext cx="2611653" cy="2226716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DB33B9DE-13D7-4B4F-BE6D-0F55C912AF12}"/>
              </a:ext>
            </a:extLst>
          </p:cNvPr>
          <p:cNvSpPr/>
          <p:nvPr/>
        </p:nvSpPr>
        <p:spPr>
          <a:xfrm>
            <a:off x="7168719" y="2732083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CC578CB-6B5F-4F5C-9916-412B663BD8F5}"/>
              </a:ext>
            </a:extLst>
          </p:cNvPr>
          <p:cNvSpPr/>
          <p:nvPr/>
        </p:nvSpPr>
        <p:spPr>
          <a:xfrm>
            <a:off x="7168719" y="3096817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C70DCD9-0EC9-4CB2-867B-66759F00197A}"/>
              </a:ext>
            </a:extLst>
          </p:cNvPr>
          <p:cNvSpPr/>
          <p:nvPr/>
        </p:nvSpPr>
        <p:spPr>
          <a:xfrm>
            <a:off x="7880390" y="4250715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4F28F95-29D4-4B5E-B026-D3B8BA1789D7}"/>
              </a:ext>
            </a:extLst>
          </p:cNvPr>
          <p:cNvSpPr/>
          <p:nvPr/>
        </p:nvSpPr>
        <p:spPr>
          <a:xfrm>
            <a:off x="7880389" y="4605507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30C9867-B0FD-48D7-AF09-15A3C0BF028D}"/>
              </a:ext>
            </a:extLst>
          </p:cNvPr>
          <p:cNvSpPr/>
          <p:nvPr/>
        </p:nvSpPr>
        <p:spPr>
          <a:xfrm>
            <a:off x="7931088" y="2732083"/>
            <a:ext cx="319596" cy="319596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9" name="원형: 비어 있음 48">
            <a:extLst>
              <a:ext uri="{FF2B5EF4-FFF2-40B4-BE49-F238E27FC236}">
                <a16:creationId xmlns:a16="http://schemas.microsoft.com/office/drawing/2014/main" id="{C0FE3210-1AA7-4CE6-BA82-DCCC76375FF0}"/>
              </a:ext>
            </a:extLst>
          </p:cNvPr>
          <p:cNvSpPr/>
          <p:nvPr/>
        </p:nvSpPr>
        <p:spPr>
          <a:xfrm>
            <a:off x="3067973" y="1104572"/>
            <a:ext cx="637043" cy="605565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50" name="그래픽 49" descr="줄 화살표: 일자형">
            <a:extLst>
              <a:ext uri="{FF2B5EF4-FFF2-40B4-BE49-F238E27FC236}">
                <a16:creationId xmlns:a16="http://schemas.microsoft.com/office/drawing/2014/main" id="{7C7EC756-57A9-48A8-98E6-73FC3B6CF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87358" y="1082708"/>
            <a:ext cx="786438" cy="68580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93E93179-AF90-4603-ACA9-946B1ED0A355}"/>
              </a:ext>
            </a:extLst>
          </p:cNvPr>
          <p:cNvSpPr/>
          <p:nvPr/>
        </p:nvSpPr>
        <p:spPr>
          <a:xfrm>
            <a:off x="7328517" y="1082709"/>
            <a:ext cx="1657904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모임 목록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67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36C928-536E-4251-B1B7-A71A07B0B93E}"/>
              </a:ext>
            </a:extLst>
          </p:cNvPr>
          <p:cNvSpPr/>
          <p:nvPr/>
        </p:nvSpPr>
        <p:spPr>
          <a:xfrm>
            <a:off x="355038" y="1181360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36263F-5708-404F-AAD1-0286E7B6ACA4}"/>
              </a:ext>
            </a:extLst>
          </p:cNvPr>
          <p:cNvSpPr/>
          <p:nvPr/>
        </p:nvSpPr>
        <p:spPr>
          <a:xfrm>
            <a:off x="355038" y="1181360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6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7E5E5CFB-2D37-4E6F-8FD1-19838B94A2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38062" y="1284752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763FEA-C38A-4F6F-95A8-9109DDEB99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707115" y="1951247"/>
            <a:ext cx="2611653" cy="2226716"/>
          </a:xfrm>
          <a:prstGeom prst="rect">
            <a:avLst/>
          </a:prstGeom>
        </p:spPr>
      </p:pic>
      <p:pic>
        <p:nvPicPr>
          <p:cNvPr id="8" name="그래픽 7" descr="줄 화살표: 일자형">
            <a:extLst>
              <a:ext uri="{FF2B5EF4-FFF2-40B4-BE49-F238E27FC236}">
                <a16:creationId xmlns:a16="http://schemas.microsoft.com/office/drawing/2014/main" id="{0FF844DE-DFAF-4CED-B8DE-6BC8508D8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06744" y="2762471"/>
            <a:ext cx="659491" cy="57509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70D5E5D-EABC-4BBD-82AF-27FA6E5E182C}"/>
              </a:ext>
            </a:extLst>
          </p:cNvPr>
          <p:cNvSpPr/>
          <p:nvPr/>
        </p:nvSpPr>
        <p:spPr>
          <a:xfrm>
            <a:off x="5402132" y="1190862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E9B55-7674-4776-B55B-A93128A3061B}"/>
              </a:ext>
            </a:extLst>
          </p:cNvPr>
          <p:cNvSpPr/>
          <p:nvPr/>
        </p:nvSpPr>
        <p:spPr>
          <a:xfrm>
            <a:off x="5402132" y="1190862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11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EBE0433D-A529-4921-89A6-296F89F745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285156" y="1294254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984472-E44F-48C2-BE9A-83039F4EB9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5754209" y="1960749"/>
            <a:ext cx="2611653" cy="222671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4FD6B-F7A6-4AEE-9BA7-D6AF11EA93BA}"/>
              </a:ext>
            </a:extLst>
          </p:cNvPr>
          <p:cNvSpPr/>
          <p:nvPr/>
        </p:nvSpPr>
        <p:spPr>
          <a:xfrm>
            <a:off x="7923818" y="4420401"/>
            <a:ext cx="52365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595DF0-567A-4F79-B144-4735227EE2C9}"/>
              </a:ext>
            </a:extLst>
          </p:cNvPr>
          <p:cNvSpPr/>
          <p:nvPr/>
        </p:nvSpPr>
        <p:spPr>
          <a:xfrm>
            <a:off x="427143" y="1247001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A32504-D19F-44DB-9B45-9AC4DB686AFA}"/>
              </a:ext>
            </a:extLst>
          </p:cNvPr>
          <p:cNvSpPr/>
          <p:nvPr/>
        </p:nvSpPr>
        <p:spPr>
          <a:xfrm>
            <a:off x="5435467" y="1247001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원형: 비어 있음 15">
            <a:extLst>
              <a:ext uri="{FF2B5EF4-FFF2-40B4-BE49-F238E27FC236}">
                <a16:creationId xmlns:a16="http://schemas.microsoft.com/office/drawing/2014/main" id="{95B228B8-3D8F-4660-9C74-5B11C005D072}"/>
              </a:ext>
            </a:extLst>
          </p:cNvPr>
          <p:cNvSpPr/>
          <p:nvPr/>
        </p:nvSpPr>
        <p:spPr>
          <a:xfrm>
            <a:off x="409111" y="1165039"/>
            <a:ext cx="673547" cy="564041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86A9F0B-8CA9-4A2C-BCF8-D761BFB9E039}"/>
              </a:ext>
            </a:extLst>
          </p:cNvPr>
          <p:cNvSpPr/>
          <p:nvPr/>
        </p:nvSpPr>
        <p:spPr>
          <a:xfrm>
            <a:off x="6136689" y="2762471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81803D-4C5A-4AB1-A175-2AA0CF5AE72F}"/>
              </a:ext>
            </a:extLst>
          </p:cNvPr>
          <p:cNvSpPr/>
          <p:nvPr/>
        </p:nvSpPr>
        <p:spPr>
          <a:xfrm>
            <a:off x="2500521" y="4256498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FC9E4A-F1D2-4328-B6CD-B23E507BB47E}"/>
              </a:ext>
            </a:extLst>
          </p:cNvPr>
          <p:cNvSpPr/>
          <p:nvPr/>
        </p:nvSpPr>
        <p:spPr>
          <a:xfrm>
            <a:off x="2500520" y="4611290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DCE1980-7883-418E-8E88-0730FCCE215A}"/>
              </a:ext>
            </a:extLst>
          </p:cNvPr>
          <p:cNvSpPr/>
          <p:nvPr/>
        </p:nvSpPr>
        <p:spPr>
          <a:xfrm>
            <a:off x="6532475" y="3121302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2A06A00-ABC1-456A-A8C7-A4E4AA6E3659}"/>
              </a:ext>
            </a:extLst>
          </p:cNvPr>
          <p:cNvSpPr/>
          <p:nvPr/>
        </p:nvSpPr>
        <p:spPr>
          <a:xfrm>
            <a:off x="7251275" y="2442875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2691DB8-9371-40AE-B537-9B8A40032820}"/>
              </a:ext>
            </a:extLst>
          </p:cNvPr>
          <p:cNvSpPr/>
          <p:nvPr/>
        </p:nvSpPr>
        <p:spPr>
          <a:xfrm>
            <a:off x="7308264" y="3470481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0EA8F2-F609-4179-B5FA-A7729E58CF13}"/>
              </a:ext>
            </a:extLst>
          </p:cNvPr>
          <p:cNvSpPr txBox="1"/>
          <p:nvPr/>
        </p:nvSpPr>
        <p:spPr>
          <a:xfrm>
            <a:off x="3854666" y="3246620"/>
            <a:ext cx="16637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2E9E7C-9388-4C24-928C-2835EF17CCC1}"/>
              </a:ext>
            </a:extLst>
          </p:cNvPr>
          <p:cNvSpPr/>
          <p:nvPr/>
        </p:nvSpPr>
        <p:spPr>
          <a:xfrm>
            <a:off x="443815" y="1189521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1B7231-8780-4677-A4DC-60FB35C7418C}"/>
              </a:ext>
            </a:extLst>
          </p:cNvPr>
          <p:cNvSpPr/>
          <p:nvPr/>
        </p:nvSpPr>
        <p:spPr>
          <a:xfrm>
            <a:off x="443815" y="1189521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6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3A508880-B51E-44F8-ADAA-7A2E2A95B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326839" y="1292913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C9EA52-5D84-48EA-9998-7E95BEA691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795892" y="1959408"/>
            <a:ext cx="2611653" cy="2226716"/>
          </a:xfrm>
          <a:prstGeom prst="rect">
            <a:avLst/>
          </a:prstGeom>
        </p:spPr>
      </p:pic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4D602506-13EB-4A67-8475-61BBD804540B}"/>
              </a:ext>
            </a:extLst>
          </p:cNvPr>
          <p:cNvSpPr/>
          <p:nvPr/>
        </p:nvSpPr>
        <p:spPr>
          <a:xfrm>
            <a:off x="2232826" y="2689660"/>
            <a:ext cx="534212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CE0757C4-EB79-4DA8-A8E6-EFB4B6A1C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95521" y="2770632"/>
            <a:ext cx="659491" cy="57509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C20D3F5-834A-43D7-9413-EA3CF5984B32}"/>
              </a:ext>
            </a:extLst>
          </p:cNvPr>
          <p:cNvSpPr/>
          <p:nvPr/>
        </p:nvSpPr>
        <p:spPr>
          <a:xfrm>
            <a:off x="5490909" y="1199023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0E73FA-7F93-4F81-A6B2-302C5EE6CF99}"/>
              </a:ext>
            </a:extLst>
          </p:cNvPr>
          <p:cNvSpPr/>
          <p:nvPr/>
        </p:nvSpPr>
        <p:spPr>
          <a:xfrm>
            <a:off x="5490909" y="1199023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1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94EC3798-4D47-4B53-8882-AD1D89F0C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373933" y="1302415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983E6F3-4FF3-4491-B4CF-674B39F552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5842986" y="1968910"/>
            <a:ext cx="2611653" cy="2226716"/>
          </a:xfrm>
          <a:prstGeom prst="rect">
            <a:avLst/>
          </a:prstGeom>
        </p:spPr>
      </p:pic>
      <p:sp>
        <p:nvSpPr>
          <p:cNvPr id="14" name="원형: 비어 있음 13">
            <a:extLst>
              <a:ext uri="{FF2B5EF4-FFF2-40B4-BE49-F238E27FC236}">
                <a16:creationId xmlns:a16="http://schemas.microsoft.com/office/drawing/2014/main" id="{858FB0E0-D666-4E11-BD07-F798B768DC32}"/>
              </a:ext>
            </a:extLst>
          </p:cNvPr>
          <p:cNvSpPr/>
          <p:nvPr/>
        </p:nvSpPr>
        <p:spPr>
          <a:xfrm>
            <a:off x="7279920" y="2699162"/>
            <a:ext cx="534212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51F66F-EFE6-48EF-8D43-F3A902735250}"/>
              </a:ext>
            </a:extLst>
          </p:cNvPr>
          <p:cNvSpPr/>
          <p:nvPr/>
        </p:nvSpPr>
        <p:spPr>
          <a:xfrm>
            <a:off x="5490908" y="4264660"/>
            <a:ext cx="3315809" cy="13454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/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일정명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일정내용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장소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시간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00:00 ~ 00:00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조정가능정도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불가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약간가능     가능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defTabSz="685800"/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8EAF13-AAA1-428B-AC1F-5DDE975F1953}"/>
              </a:ext>
            </a:extLst>
          </p:cNvPr>
          <p:cNvSpPr/>
          <p:nvPr/>
        </p:nvSpPr>
        <p:spPr>
          <a:xfrm>
            <a:off x="8174913" y="5261685"/>
            <a:ext cx="52365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316A97-E5B0-4E43-BD15-85566BCB4221}"/>
              </a:ext>
            </a:extLst>
          </p:cNvPr>
          <p:cNvSpPr/>
          <p:nvPr/>
        </p:nvSpPr>
        <p:spPr>
          <a:xfrm>
            <a:off x="6990854" y="5017147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044EAD-A1CB-4D39-BE29-403E4F67599A}"/>
              </a:ext>
            </a:extLst>
          </p:cNvPr>
          <p:cNvSpPr/>
          <p:nvPr/>
        </p:nvSpPr>
        <p:spPr>
          <a:xfrm>
            <a:off x="7870210" y="5017147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276CDF-3B8F-4354-93EF-C771C924CFD1}"/>
              </a:ext>
            </a:extLst>
          </p:cNvPr>
          <p:cNvSpPr/>
          <p:nvPr/>
        </p:nvSpPr>
        <p:spPr>
          <a:xfrm>
            <a:off x="8427867" y="5004538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D77D47-911E-4F39-8416-5F87088E7D73}"/>
              </a:ext>
            </a:extLst>
          </p:cNvPr>
          <p:cNvSpPr/>
          <p:nvPr/>
        </p:nvSpPr>
        <p:spPr>
          <a:xfrm>
            <a:off x="515920" y="1255162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9E31E7-EA7D-4BC0-B34B-2F3E64F492E4}"/>
              </a:ext>
            </a:extLst>
          </p:cNvPr>
          <p:cNvSpPr/>
          <p:nvPr/>
        </p:nvSpPr>
        <p:spPr>
          <a:xfrm>
            <a:off x="5524244" y="1255162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B6D829-BBDC-4915-BB8A-5A5A7D51019F}"/>
              </a:ext>
            </a:extLst>
          </p:cNvPr>
          <p:cNvSpPr txBox="1"/>
          <p:nvPr/>
        </p:nvSpPr>
        <p:spPr>
          <a:xfrm>
            <a:off x="3827200" y="3317337"/>
            <a:ext cx="16637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등록할 일정 선택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F8519F-4631-4D6A-A712-798BAEAB450A}"/>
              </a:ext>
            </a:extLst>
          </p:cNvPr>
          <p:cNvSpPr/>
          <p:nvPr/>
        </p:nvSpPr>
        <p:spPr>
          <a:xfrm>
            <a:off x="2589298" y="4264659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72FCA8-DFDE-44CE-9E7F-964E02A35A95}"/>
              </a:ext>
            </a:extLst>
          </p:cNvPr>
          <p:cNvSpPr/>
          <p:nvPr/>
        </p:nvSpPr>
        <p:spPr>
          <a:xfrm>
            <a:off x="2589297" y="4619451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</p:spTree>
    <p:extLst>
      <p:ext uri="{BB962C8B-B14F-4D97-AF65-F5344CB8AC3E}">
        <p14:creationId xmlns:p14="http://schemas.microsoft.com/office/powerpoint/2010/main" val="2867492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2669</TotalTime>
  <Words>4153</Words>
  <Application>Microsoft Office PowerPoint</Application>
  <PresentationFormat>화면 슬라이드 쇼(4:3)</PresentationFormat>
  <Paragraphs>474</Paragraphs>
  <Slides>32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맑은 고딕</vt:lpstr>
      <vt:lpstr>맑은 고딕 (본문)</vt:lpstr>
      <vt:lpstr>Arial</vt:lpstr>
      <vt:lpstr>Calibri</vt:lpstr>
      <vt:lpstr>Calibri Light</vt:lpstr>
      <vt:lpstr>Wingdings</vt:lpstr>
      <vt:lpstr>Office Theme</vt:lpstr>
      <vt:lpstr>Filling Good : Use Case Diagram</vt:lpstr>
      <vt:lpstr>Use Case Specification: 개인일정관리</vt:lpstr>
      <vt:lpstr>Use Case Specification: 개인일정관리</vt:lpstr>
      <vt:lpstr>Use Case Specification: 개인일정관리</vt:lpstr>
      <vt:lpstr>PowerPoint 프레젠테이션</vt:lpstr>
      <vt:lpstr>Use Case Specification: 개인일정관리</vt:lpstr>
      <vt:lpstr>Use Case Specification: 개인일정관리 GUI 화면</vt:lpstr>
      <vt:lpstr>Use Case Specification: 개인일정관리 GUI 화면</vt:lpstr>
      <vt:lpstr>Use Case Specification: 개인일정관리 GUI 화면</vt:lpstr>
      <vt:lpstr>Use Case Specification: 개인일정관리 GUI 화면</vt:lpstr>
      <vt:lpstr>Use Case Specification: 개인일정관리 GUI 화면</vt:lpstr>
      <vt:lpstr>Use Case Specification : 모임그룹관리</vt:lpstr>
      <vt:lpstr>Use Case Specification : 모임그룹관리</vt:lpstr>
      <vt:lpstr>Use Case Specification : 모임그룹관리</vt:lpstr>
      <vt:lpstr>Use Case Specification : 모임그룹관리 GUI 화면</vt:lpstr>
      <vt:lpstr>Use Case Specification : 모임그룹관리 GUI 화면</vt:lpstr>
      <vt:lpstr>Use Case Specification: 모임 장소 및 시간 추천</vt:lpstr>
      <vt:lpstr>Use Case Specification: 모임 장소 및 시간 추천</vt:lpstr>
      <vt:lpstr>Use Case Specification: 모임 장소 및 시간 추천</vt:lpstr>
      <vt:lpstr>Use Case Specification : 모임 장소 및 시간 추천</vt:lpstr>
      <vt:lpstr>Use Case Specification : 모임 장소 및 시간 추천</vt:lpstr>
      <vt:lpstr>Use Case Specification : 모임 장소 및 시간 추천</vt:lpstr>
      <vt:lpstr>Use Case Specification : 모임 장소 및 시간 추천 GUI 화면</vt:lpstr>
      <vt:lpstr>Use Case Specification : 모임 장소 및 시간 추천 GUI 화면</vt:lpstr>
      <vt:lpstr>Use Case Specification : 모임 장소 및 시간 추천 GUI 화면</vt:lpstr>
      <vt:lpstr>Use Case Specification : 모임 장소 및 시간 추천 GUI 화면</vt:lpstr>
      <vt:lpstr>Use Case Specification : 추천 모임일정에 대한 피드백</vt:lpstr>
      <vt:lpstr>Use Case Specification : 추천 모임일정에 대한 피드백</vt:lpstr>
      <vt:lpstr>Use Case Specification : 추천 모임일정에 대한 피드백</vt:lpstr>
      <vt:lpstr>Use Case Specification : 추천 모임일정에 대한 피드백 GUI 화면</vt:lpstr>
      <vt:lpstr>Use Case Specification : 추천 모임일정에 대한 피드백 GUI 화면</vt:lpstr>
      <vt:lpstr>Filling Good : Initial Data Set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soojin</dc:creator>
  <cp:lastModifiedBy>김 지환</cp:lastModifiedBy>
  <cp:revision>324</cp:revision>
  <cp:lastPrinted>2018-09-26T15:36:53Z</cp:lastPrinted>
  <dcterms:created xsi:type="dcterms:W3CDTF">2016-03-06T05:48:58Z</dcterms:created>
  <dcterms:modified xsi:type="dcterms:W3CDTF">2019-11-19T12:38:39Z</dcterms:modified>
</cp:coreProperties>
</file>