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9" r:id="rId3"/>
    <p:sldId id="329" r:id="rId4"/>
    <p:sldId id="384" r:id="rId5"/>
    <p:sldId id="351" r:id="rId6"/>
    <p:sldId id="331" r:id="rId7"/>
    <p:sldId id="337" r:id="rId8"/>
    <p:sldId id="319" r:id="rId9"/>
    <p:sldId id="310" r:id="rId10"/>
    <p:sldId id="389" r:id="rId11"/>
    <p:sldId id="390" r:id="rId12"/>
    <p:sldId id="391" r:id="rId13"/>
    <p:sldId id="392" r:id="rId14"/>
    <p:sldId id="394" r:id="rId15"/>
    <p:sldId id="326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338" r:id="rId27"/>
    <p:sldId id="388" r:id="rId28"/>
    <p:sldId id="405" r:id="rId29"/>
    <p:sldId id="406" r:id="rId30"/>
    <p:sldId id="333" r:id="rId31"/>
    <p:sldId id="387" r:id="rId32"/>
    <p:sldId id="341" r:id="rId33"/>
    <p:sldId id="340" r:id="rId34"/>
    <p:sldId id="385" r:id="rId35"/>
    <p:sldId id="343" r:id="rId36"/>
    <p:sldId id="380" r:id="rId37"/>
    <p:sldId id="344" r:id="rId38"/>
    <p:sldId id="386" r:id="rId39"/>
    <p:sldId id="407" r:id="rId40"/>
    <p:sldId id="408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D1D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6158" autoAdjust="0"/>
  </p:normalViewPr>
  <p:slideViewPr>
    <p:cSldViewPr>
      <p:cViewPr varScale="1">
        <p:scale>
          <a:sx n="90" d="100"/>
          <a:sy n="90" d="100"/>
        </p:scale>
        <p:origin x="4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204" y="-96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5" y="0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/>
          <a:lstStyle>
            <a:lvl1pPr algn="r">
              <a:defRPr sz="1100"/>
            </a:lvl1pPr>
          </a:lstStyle>
          <a:p>
            <a:fld id="{32D775BE-C6BE-4693-89F2-2BB868ACE2B8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5" y="9430814"/>
            <a:ext cx="2945861" cy="495872"/>
          </a:xfrm>
          <a:prstGeom prst="rect">
            <a:avLst/>
          </a:prstGeom>
        </p:spPr>
        <p:txBody>
          <a:bodyPr vert="horz" lIns="88200" tIns="44100" rIns="88200" bIns="44100" rtlCol="0" anchor="b"/>
          <a:lstStyle>
            <a:lvl1pPr algn="r">
              <a:defRPr sz="1100"/>
            </a:lvl1pPr>
          </a:lstStyle>
          <a:p>
            <a:fld id="{FA678C0C-BEA0-49E5-9767-3F699A273B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6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/>
          <a:lstStyle>
            <a:lvl1pPr algn="r">
              <a:defRPr sz="1200"/>
            </a:lvl1pPr>
          </a:lstStyle>
          <a:p>
            <a:fld id="{F615432D-389C-4E33-B1B2-DB0A03BA77B4}" type="datetimeFigureOut">
              <a:rPr lang="ko-KR" altLang="en-US" smtClean="0"/>
              <a:pPr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1" tIns="46226" rIns="92451" bIns="4622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1"/>
          </a:xfrm>
          <a:prstGeom prst="rect">
            <a:avLst/>
          </a:prstGeom>
        </p:spPr>
        <p:txBody>
          <a:bodyPr vert="horz" lIns="92451" tIns="46226" rIns="92451" bIns="4622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60" cy="496411"/>
          </a:xfrm>
          <a:prstGeom prst="rect">
            <a:avLst/>
          </a:prstGeom>
        </p:spPr>
        <p:txBody>
          <a:bodyPr vert="horz" lIns="92451" tIns="46226" rIns="92451" bIns="46226" rtlCol="0" anchor="b"/>
          <a:lstStyle>
            <a:lvl1pPr algn="r">
              <a:defRPr sz="1200"/>
            </a:lvl1pPr>
          </a:lstStyle>
          <a:p>
            <a:fld id="{05AD6FE3-AF3D-4EDC-BB03-D5D1F0F663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위키 주소 맞게 입력했는데 왜 연결이 안되는 걸까요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D6FE3-AF3D-4EDC-BB03-D5D1F0F663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62B4-2363-411B-8882-9B88D4D6E71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B00-40C7-47A1-9AA9-922EA4BE7413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0EC-9CCB-4537-A0CD-3AA8F465CF4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875-D1E3-4171-8580-1AC26116667B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2959-63A9-4963-B2F1-8B4A0DB330A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3561-DDB3-4D4D-A2B0-1ED09736151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EB57-AE51-4933-9B15-8F72F41E9C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37A2-2483-4C98-BE23-08E8D393CE3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C9AB-4356-4B75-837B-F11320A131CF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A0C1-A54B-40B4-80A8-BAB81DECDF2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ADEB-2866-45E6-AE0C-F5804B119E4D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887B-7C0A-4BB2-A422-DD09456A17E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55B-E82F-4F42-BFC2-7004DCA2FF95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30F9-060A-4327-BFA8-BCD2DB671D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6274-7579-4BDB-B061-C58319E470F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1052736"/>
            <a:ext cx="576064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00232" y="1052736"/>
            <a:ext cx="720000" cy="72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92320" y="1052736"/>
            <a:ext cx="720000" cy="72008"/>
          </a:xfrm>
          <a:prstGeom prst="rect">
            <a:avLst/>
          </a:prstGeom>
          <a:solidFill>
            <a:srgbClr val="D1D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4408" y="1052736"/>
            <a:ext cx="36000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16456" y="1052736"/>
            <a:ext cx="360000" cy="72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1"/>
        </a:buClr>
        <a:buFont typeface="Wingding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rgbClr val="D1DD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>
            <a:lumMod val="75000"/>
          </a:schemeClr>
        </a:buClr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AD_%EC%B5%9C%EC%A2%85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4%ED%8C%80_%ED%94%84%EB%A1%9C%EC%A0%9D%ED%8A%B8_%EC%88%98%ED%96%89%EA%B3%84%ED%9A%8D%EC%84%9C.hw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wlrud753/FillingGood/blob/master/Model/FillingGood_UML.mdj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wlrud753/FillingGood/blob/master/Model/FillingGood_MD.mwb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Video/%EC%99%B8%EB%B6%80%EC%9D%BC%EC%A0%95%EC%97%B0%EB%8F%99.mp4" TargetMode="External"/><Relationship Id="rId7" Type="http://schemas.openxmlformats.org/officeDocument/2006/relationships/hyperlink" Target="https://github.com/wlrud753/FillingGood/blob/master/%EC%B5%9C%EC%A2%85%EC%82%B0%EC%B6%9C%EB%AC%BC/Video/%ED%94%BC%EB%93%9C%EB%B0%B1.mp4" TargetMode="External"/><Relationship Id="rId2" Type="http://schemas.openxmlformats.org/officeDocument/2006/relationships/hyperlink" Target="https://github.com/wlrud753/FillingGood/blob/master/%EC%B5%9C%EC%A2%85%EC%82%B0%EC%B6%9C%EB%AC%BC/Video/%EA%B0%9C%EC%9D%B8%EC%9D%BC%EC%A0%95%EB%93%B1%EB%A1%9D%EC%88%98%EC%A0%95%EC%82%AD%EC%A0%9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lrud753/FillingGood/blob/master/%EC%B5%9C%EC%A2%85%EC%82%B0%EC%B6%9C%EB%AC%BC/Video/%EB%AA%A8%EC%9E%84%EC%8B%9C%EA%B0%84%EB%B0%8F%EC%9E%A5%EC%86%8C%EC%B6%94%EC%B2%9C.mp4" TargetMode="External"/><Relationship Id="rId5" Type="http://schemas.openxmlformats.org/officeDocument/2006/relationships/hyperlink" Target="https://github.com/wlrud753/FillingGood/blob/master/%EC%B5%9C%EC%A2%85%EC%82%B0%EC%B6%9C%EB%AC%BC/Video/%EB%AA%A8%EC%9E%84%EA%B4%80%EB%A6%AC.mp4" TargetMode="External"/><Relationship Id="rId4" Type="http://schemas.openxmlformats.org/officeDocument/2006/relationships/hyperlink" Target="https://github.com/wlrud753/FillingGood/blob/master/%EC%B5%9C%EC%A2%85%EC%82%B0%EC%B6%9C%EB%AC%BC/Video/%EC%99%B8%EB%B6%80%EC%9D%BC%EC%A0%95%EC%97%B0%EB%8F%99%EC%95%88%EB%90%A8.mp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wlrud753/FillingGood/blob/master/%EC%B5%9C%EC%A2%85%EC%82%B0%EC%B6%9C%EB%AC%BC/4%ED%8C%80_Test%20Result_%EC%B5%9C%EC%A2%85.xls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/blob/master/%EC%B5%9C%EC%A2%85%EC%82%B0%EC%B6%9C%EB%AC%BC/4%ED%8C%80%20PMP_%EC%B5%9C%EC%A2%85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wlrud753/FillingGood/blob/master/%EC%B5%9C%EC%A2%85%EC%82%B0%EC%B6%9C%EB%AC%BC/4%ED%8C%80%20Project%20Management%20Plan.xlsx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PSP_%EC%B5%9C%EC%A2%85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lrud753/FillingGoo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cp2.sogang.ac.kr/CSW4010/index.php/2019%EB%85%84_FilingGo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lrud753/FillingGood/blob/master/%EC%B5%9C%EC%A2%85%EC%82%B0%EC%B6%9C%EB%AC%BC/4%ED%8C%80_SRS_%EC%B5%9C%EC%A2%85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Filling Good : </a:t>
            </a:r>
            <a:r>
              <a:rPr lang="ko-KR" altLang="en-US" sz="4400" dirty="0" err="1"/>
              <a:t>모임일정추천앱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615D4-2273-4A64-8BC9-A1EE365AE1E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F7431E-DDB1-41D7-B27C-F72A63A7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41425"/>
              </p:ext>
            </p:extLst>
          </p:nvPr>
        </p:nvGraphicFramePr>
        <p:xfrm>
          <a:off x="251520" y="979752"/>
          <a:ext cx="8640960" cy="579994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715">
                <a:tc>
                  <a:txBody>
                    <a:bodyPr/>
                    <a:lstStyle/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2.2 </a:t>
                      </a:r>
                      <a:r>
                        <a:rPr lang="ko-KR" altLang="en-US" sz="1100" b="0" kern="100" dirty="0">
                          <a:effectLst/>
                        </a:rPr>
                        <a:t>추천 생성 권한 확인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사용자의 모임 내 역할을 체크한다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일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추천 생성 권한이 있음을 확인하고</a:t>
                      </a:r>
                      <a:r>
                        <a:rPr lang="en-US" altLang="ko-KR" sz="1100" b="0" kern="100" dirty="0">
                          <a:effectLst/>
                        </a:rPr>
                        <a:t>,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사용자의 모임 내 역할이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이 아닐 경우</a:t>
                      </a:r>
                      <a:r>
                        <a:rPr lang="en-US" altLang="ko-KR" sz="1100" b="0" kern="100" dirty="0">
                          <a:effectLst/>
                        </a:rPr>
                        <a:t>: </a:t>
                      </a:r>
                      <a:r>
                        <a:rPr lang="ko-KR" altLang="en-US" sz="1100" b="0" kern="100" dirty="0">
                          <a:effectLst/>
                        </a:rPr>
                        <a:t>시스템은 해당 모임의 모임장이 추천을 생성했음을 확인한다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(AF4)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시스템은 사용자에게 생성된 추천 결과를 확인 및 투표할 권한을 부여한 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r>
                        <a:rPr lang="en-US" altLang="ko-KR" sz="1100" b="0" kern="100" dirty="0">
                          <a:effectLst/>
                        </a:rPr>
                        <a:t>(step3) </a:t>
                      </a:r>
                      <a:r>
                        <a:rPr lang="ko-KR" altLang="en-US" sz="1100" b="0" kern="100" dirty="0">
                          <a:effectLst/>
                        </a:rPr>
                        <a:t>서브 플로우를 수행한다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    </a:t>
                      </a:r>
                      <a:r>
                        <a:rPr lang="ko-KR" altLang="en-US" sz="1100" b="0" kern="100" dirty="0">
                          <a:effectLst/>
                        </a:rPr>
                        <a:t>모임 시간 추천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동안 날짜마다 우선순위 측정 변수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일정 생성 시 입력한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기간</a:t>
                      </a:r>
                      <a:r>
                        <a:rPr lang="en-US" altLang="ko-KR" sz="1100" b="0" kern="100" dirty="0">
                          <a:effectLst/>
                        </a:rPr>
                        <a:t>’(</a:t>
                      </a:r>
                      <a:r>
                        <a:rPr lang="ko-KR" altLang="en-US" sz="1100" b="0" kern="100" dirty="0">
                          <a:effectLst/>
                        </a:rPr>
                        <a:t>입력하지 않았다면 일주일 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동안의 모임 구성원 개개인의 일정을 모으고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 시간 추천의 우선순위 파악을 위한 우선순위 측정 변수를 각 날짜마다 생성한 뒤에 초기값을 부여한다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초기값은 기본적으로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이지만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피드백 등의 결과로 인해 달라질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3.2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개개인에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모임 구성원을 크게 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모임장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 err="1">
                          <a:effectLst/>
                        </a:rPr>
                        <a:t>모임원</a:t>
                      </a:r>
                      <a:r>
                        <a:rPr lang="ko-KR" altLang="en-US" sz="1100" b="0" kern="100" dirty="0">
                          <a:effectLst/>
                        </a:rPr>
                        <a:t> 으로 나누며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생성한 사람을 모임장으로 보고 나머지 구성원은 모임원으로 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기본값으로 모임장의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1.2, </a:t>
                      </a:r>
                      <a:r>
                        <a:rPr lang="ko-KR" altLang="en-US" sz="1100" b="0" kern="100" dirty="0">
                          <a:effectLst/>
                        </a:rPr>
                        <a:t>모임원의 가중치는 </a:t>
                      </a:r>
                      <a:r>
                        <a:rPr lang="en-US" altLang="ko-KR" sz="1100" b="0" kern="100" dirty="0">
                          <a:effectLst/>
                        </a:rPr>
                        <a:t>1.0</a:t>
                      </a:r>
                      <a:r>
                        <a:rPr lang="ko-KR" altLang="en-US" sz="1100" b="0" kern="100" dirty="0">
                          <a:effectLst/>
                        </a:rPr>
                        <a:t>으로 둔다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3.3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개개인 일정마다 다른 가중치 부여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개인 일정 등록 시 조정 가능 정도는 개인이 일정 등록 시 입력한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약간 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=5’, 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=0’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가중치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시스템이 자동으로 판별한 가중치로 등록된다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시스템은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조정 가능 정도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 수치와 동일하게 두고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피드백이나 추천에 대한 우선순위 조정 단계에서 이 값을 바꿔간다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3.4 </a:t>
                      </a:r>
                      <a:r>
                        <a:rPr lang="ko-KR" altLang="en-US" sz="1100" b="0" kern="100" dirty="0">
                          <a:effectLst/>
                        </a:rPr>
                        <a:t>모임 구성원 가중치 곱의 전체 합을 비교해서 최적 시간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각 날짜마다 생성된 우선순위 측정 변수에 일정 참여 인원 각각의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개개인 가중치 </a:t>
                      </a:r>
                      <a:r>
                        <a:rPr lang="en-US" altLang="ko-KR" sz="1100" b="0" kern="100" dirty="0">
                          <a:effectLst/>
                        </a:rPr>
                        <a:t>x </a:t>
                      </a:r>
                      <a:r>
                        <a:rPr lang="ko-KR" altLang="en-US" sz="1100" b="0" kern="100" dirty="0">
                          <a:effectLst/>
                        </a:rPr>
                        <a:t>개개인 일정 가중치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합을 구해서 넣는다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값을 바탕으로 시간대 가중치를 추가로 곱해서 최종적으로 최적 시간 추천 순위를 생성한다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-</a:t>
                      </a:r>
                      <a:r>
                        <a:rPr lang="ko-KR" altLang="en-US" sz="1100" b="0" kern="100" dirty="0">
                          <a:effectLst/>
                        </a:rPr>
                        <a:t>시간대 가중치의 경우 초기 </a:t>
                      </a:r>
                      <a:r>
                        <a:rPr lang="en-US" altLang="ko-KR" sz="1100" b="0" kern="100" dirty="0">
                          <a:effectLst/>
                        </a:rPr>
                        <a:t>1.0 </a:t>
                      </a:r>
                      <a:r>
                        <a:rPr lang="ko-KR" altLang="en-US" sz="1100" b="0" kern="100" dirty="0">
                          <a:effectLst/>
                        </a:rPr>
                        <a:t>값을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늦은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밤 </a:t>
                      </a:r>
                      <a:r>
                        <a:rPr lang="en-US" altLang="ko-KR" sz="1100" b="0" kern="100" dirty="0">
                          <a:effectLst/>
                        </a:rPr>
                        <a:t>10</a:t>
                      </a:r>
                      <a:r>
                        <a:rPr lang="ko-KR" altLang="en-US" sz="1100" b="0" kern="100" dirty="0">
                          <a:effectLst/>
                        </a:rPr>
                        <a:t>시 이후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혹은 이른 시간대</a:t>
                      </a:r>
                      <a:r>
                        <a:rPr lang="en-US" altLang="ko-KR" sz="1100" b="0" kern="100" dirty="0"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effectLst/>
                        </a:rPr>
                        <a:t>오전 </a:t>
                      </a:r>
                      <a:r>
                        <a:rPr lang="en-US" altLang="ko-KR" sz="1100" b="0" kern="100" dirty="0">
                          <a:effectLst/>
                        </a:rPr>
                        <a:t>7</a:t>
                      </a:r>
                      <a:r>
                        <a:rPr lang="ko-KR" altLang="en-US" sz="1100" b="0" kern="100" dirty="0">
                          <a:effectLst/>
                        </a:rPr>
                        <a:t>시 이전</a:t>
                      </a:r>
                      <a:r>
                        <a:rPr lang="en-US" altLang="ko-KR" sz="1100" b="0" kern="100" dirty="0"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effectLst/>
                        </a:rPr>
                        <a:t>와 주말에는 </a:t>
                      </a:r>
                      <a:r>
                        <a:rPr lang="en-US" altLang="ko-KR" sz="1100" b="0" kern="100" dirty="0">
                          <a:effectLst/>
                        </a:rPr>
                        <a:t>1.2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주말이면서 늦은 시간대 혹은 이른 시간대인 경우</a:t>
                      </a:r>
                      <a:r>
                        <a:rPr lang="en-US" altLang="ko-KR" sz="1100" b="0" kern="100" dirty="0">
                          <a:effectLst/>
                        </a:rPr>
                        <a:t>, 1.2*1.2 </a:t>
                      </a:r>
                      <a:r>
                        <a:rPr lang="ko-KR" altLang="en-US" sz="1100" b="0" kern="100" dirty="0">
                          <a:effectLst/>
                        </a:rPr>
                        <a:t>의 가중치를 가진다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3.5 </a:t>
                      </a:r>
                      <a:r>
                        <a:rPr lang="ko-KR" altLang="en-US" sz="1100" b="0" kern="100" dirty="0">
                          <a:effectLst/>
                        </a:rPr>
                        <a:t>탐색된 최적 시간 리스트업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위에서 생성한 최적 시간 추천 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달력 시각적으로 제시하고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하단에 글 목록으로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3.6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추천된 시간 중 선택 및 확정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추천 시간 목록에서 하나를 선택한 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(AF5)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눌러 시간 투표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FB617F-B923-4C2A-A807-E5970EB21DE6}"/>
              </a:ext>
            </a:extLst>
          </p:cNvPr>
          <p:cNvSpPr/>
          <p:nvPr/>
        </p:nvSpPr>
        <p:spPr>
          <a:xfrm>
            <a:off x="804765" y="1397041"/>
            <a:ext cx="1073020" cy="830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F9804D-E471-4DFC-A43E-B1374B5A4C52}"/>
              </a:ext>
            </a:extLst>
          </p:cNvPr>
          <p:cNvSpPr/>
          <p:nvPr/>
        </p:nvSpPr>
        <p:spPr>
          <a:xfrm>
            <a:off x="2659224" y="1347622"/>
            <a:ext cx="1231641" cy="929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</a:rPr>
              <a:t>날짜별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측정변수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14294-E8A4-4300-92CE-407EB5B3D362}"/>
              </a:ext>
            </a:extLst>
          </p:cNvPr>
          <p:cNvSpPr/>
          <p:nvPr/>
        </p:nvSpPr>
        <p:spPr>
          <a:xfrm>
            <a:off x="4380724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모임원</a:t>
            </a:r>
            <a:r>
              <a:rPr lang="ko-KR" altLang="en-US" sz="1400" dirty="0">
                <a:solidFill>
                  <a:schemeClr val="tx1"/>
                </a:solidFill>
              </a:rPr>
              <a:t> 역할에 따른 개개인 가중치 부여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7724B-50F4-40D4-989A-0B34C8C08099}"/>
              </a:ext>
            </a:extLst>
          </p:cNvPr>
          <p:cNvSpPr txBox="1"/>
          <p:nvPr/>
        </p:nvSpPr>
        <p:spPr>
          <a:xfrm>
            <a:off x="4380724" y="2261807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모임원</a:t>
            </a:r>
            <a:r>
              <a:rPr lang="ko-KR" altLang="en-US" sz="1200" dirty="0"/>
              <a:t> </a:t>
            </a:r>
            <a:r>
              <a:rPr lang="en-US" altLang="ko-KR" sz="1200" dirty="0"/>
              <a:t>: 1.0, </a:t>
            </a:r>
            <a:r>
              <a:rPr lang="ko-KR" altLang="en-US" sz="1200" dirty="0" err="1"/>
              <a:t>모임장</a:t>
            </a:r>
            <a:r>
              <a:rPr lang="ko-KR" altLang="en-US" sz="1200" dirty="0"/>
              <a:t> </a:t>
            </a:r>
            <a:r>
              <a:rPr lang="en-US" altLang="ko-KR" sz="1200" dirty="0"/>
              <a:t>: 1.2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D300DD-0FAB-4CE3-ACA2-422CD6A0AF18}"/>
              </a:ext>
            </a:extLst>
          </p:cNvPr>
          <p:cNvSpPr/>
          <p:nvPr/>
        </p:nvSpPr>
        <p:spPr>
          <a:xfrm>
            <a:off x="6615408" y="1431381"/>
            <a:ext cx="1744825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개개인 일정의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가중치 부여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98506E-65B0-4C73-AB7E-E196B662CDF4}"/>
              </a:ext>
            </a:extLst>
          </p:cNvPr>
          <p:cNvSpPr/>
          <p:nvPr/>
        </p:nvSpPr>
        <p:spPr>
          <a:xfrm>
            <a:off x="2827176" y="3049211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&lt;  </a:t>
            </a:r>
            <a:r>
              <a:rPr lang="en-US" altLang="ko-KR" sz="2400" dirty="0">
                <a:solidFill>
                  <a:schemeClr val="tx1"/>
                </a:solidFill>
              </a:rPr>
              <a:t>∑</a:t>
            </a:r>
            <a:r>
              <a:rPr lang="ko-KR" altLang="en-US" sz="1400" dirty="0">
                <a:solidFill>
                  <a:schemeClr val="tx1"/>
                </a:solidFill>
              </a:rPr>
              <a:t>개개인 가중치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개개인 일정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D623-B0EC-45CC-A17A-A4BF8F12BBCE}"/>
              </a:ext>
            </a:extLst>
          </p:cNvPr>
          <p:cNvSpPr txBox="1"/>
          <p:nvPr/>
        </p:nvSpPr>
        <p:spPr>
          <a:xfrm>
            <a:off x="6327552" y="2269403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각 일정의 조정 가능 정도로 판단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B6E923-F8C3-4A74-AC93-74406FC093BB}"/>
              </a:ext>
            </a:extLst>
          </p:cNvPr>
          <p:cNvSpPr/>
          <p:nvPr/>
        </p:nvSpPr>
        <p:spPr>
          <a:xfrm>
            <a:off x="2827175" y="4096985"/>
            <a:ext cx="5533057" cy="75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우선순위 측정변수 </a:t>
            </a:r>
            <a:r>
              <a:rPr lang="en-US" altLang="ko-KR" sz="1400" dirty="0">
                <a:solidFill>
                  <a:schemeClr val="tx1"/>
                </a:solidFill>
              </a:rPr>
              <a:t>x </a:t>
            </a:r>
            <a:r>
              <a:rPr lang="ko-KR" altLang="en-US" sz="1400" dirty="0">
                <a:solidFill>
                  <a:schemeClr val="tx1"/>
                </a:solidFill>
              </a:rPr>
              <a:t>시간대 가중치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8B605-3B2D-4937-82E7-B8E28E46998C}"/>
              </a:ext>
            </a:extLst>
          </p:cNvPr>
          <p:cNvSpPr txBox="1"/>
          <p:nvPr/>
        </p:nvSpPr>
        <p:spPr>
          <a:xfrm>
            <a:off x="5671856" y="4912900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kern="100" dirty="0"/>
              <a:t>밤 </a:t>
            </a:r>
            <a:r>
              <a:rPr lang="en-US" altLang="ko-KR" sz="1200" kern="100" dirty="0"/>
              <a:t>10</a:t>
            </a:r>
            <a:r>
              <a:rPr lang="ko-KR" altLang="en-US" sz="1200" kern="100" dirty="0"/>
              <a:t>시 이후</a:t>
            </a:r>
            <a:r>
              <a:rPr lang="en-US" altLang="ko-KR" sz="1200" kern="100" dirty="0"/>
              <a:t>, </a:t>
            </a:r>
            <a:r>
              <a:rPr lang="ko-KR" altLang="en-US" sz="1200" kern="100" dirty="0"/>
              <a:t>오전 </a:t>
            </a:r>
            <a:r>
              <a:rPr lang="en-US" altLang="ko-KR" sz="1200" kern="100" dirty="0"/>
              <a:t>7</a:t>
            </a:r>
            <a:r>
              <a:rPr lang="ko-KR" altLang="en-US" sz="1200" kern="100" dirty="0"/>
              <a:t>시 이전</a:t>
            </a:r>
            <a:r>
              <a:rPr lang="en-US" altLang="ko-KR" sz="1200" kern="100" dirty="0"/>
              <a:t>,</a:t>
            </a:r>
            <a:r>
              <a:rPr lang="ko-KR" altLang="en-US" sz="1200" kern="100" dirty="0"/>
              <a:t> 주말 </a:t>
            </a:r>
            <a:r>
              <a:rPr lang="en-US" altLang="ko-KR" sz="1200" kern="100" dirty="0"/>
              <a:t>:</a:t>
            </a:r>
            <a:r>
              <a:rPr lang="ko-KR" altLang="en-US" sz="1200" kern="100" dirty="0"/>
              <a:t> </a:t>
            </a:r>
            <a:r>
              <a:rPr lang="en-US" altLang="ko-KR" sz="1200" kern="100" dirty="0"/>
              <a:t>1.2</a:t>
            </a:r>
          </a:p>
          <a:p>
            <a:pPr algn="r"/>
            <a:r>
              <a:rPr lang="ko-KR" altLang="en-US" sz="1200" kern="100" dirty="0"/>
              <a:t>그 외 </a:t>
            </a:r>
            <a:r>
              <a:rPr lang="en-US" altLang="ko-KR" sz="1200" kern="100" dirty="0"/>
              <a:t>: 1.0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D6A02B-4FF9-496A-AC47-DA9F9F36141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1877785" y="1812254"/>
            <a:ext cx="781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D7E514-C5E3-462B-8ED6-5354CFF76B5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90865" y="1811170"/>
            <a:ext cx="489859" cy="1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5012FA-F9AB-4798-9DF9-AA0BAA78235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125549" y="1811170"/>
            <a:ext cx="489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D4764E-F30D-4AC9-BAB2-1459CBA65929}"/>
              </a:ext>
            </a:extLst>
          </p:cNvPr>
          <p:cNvCxnSpPr>
            <a:stCxn id="13" idx="2"/>
          </p:cNvCxnSpPr>
          <p:nvPr/>
        </p:nvCxnSpPr>
        <p:spPr>
          <a:xfrm>
            <a:off x="7508324" y="2546402"/>
            <a:ext cx="0" cy="502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616DF6-5CAB-48B3-A254-3DCD85306E5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593704" y="3808789"/>
            <a:ext cx="1" cy="288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802900-E0E5-4AA9-975F-D12C67DBD2FD}"/>
              </a:ext>
            </a:extLst>
          </p:cNvPr>
          <p:cNvCxnSpPr/>
          <p:nvPr/>
        </p:nvCxnSpPr>
        <p:spPr>
          <a:xfrm>
            <a:off x="5279367" y="4912900"/>
            <a:ext cx="0" cy="809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8808CE0F-9AEF-4C7C-97BB-646C769E899C}"/>
              </a:ext>
            </a:extLst>
          </p:cNvPr>
          <p:cNvSpPr/>
          <p:nvPr/>
        </p:nvSpPr>
        <p:spPr>
          <a:xfrm>
            <a:off x="4250667" y="5738992"/>
            <a:ext cx="2057400" cy="6761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최종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순위 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55451-CA90-49FA-AB72-2A7F51ED14FC}"/>
              </a:ext>
            </a:extLst>
          </p:cNvPr>
          <p:cNvSpPr txBox="1"/>
          <p:nvPr/>
        </p:nvSpPr>
        <p:spPr>
          <a:xfrm>
            <a:off x="2874132" y="2303091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초기값</a:t>
            </a:r>
            <a:r>
              <a:rPr lang="en-US" altLang="ko-KR" sz="1200" dirty="0"/>
              <a:t>: 1.0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363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CFBC05-F07A-4A0A-8A01-E202266B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80803"/>
              </p:ext>
            </p:extLst>
          </p:nvPr>
        </p:nvGraphicFramePr>
        <p:xfrm>
          <a:off x="251520" y="1235287"/>
          <a:ext cx="8640960" cy="540328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    </a:t>
                      </a:r>
                      <a:r>
                        <a:rPr lang="ko-KR" altLang="en-US" sz="1100" b="0" kern="100" dirty="0">
                          <a:effectLst/>
                        </a:rPr>
                        <a:t>모임 장소 추천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4.1 </a:t>
                      </a:r>
                      <a:r>
                        <a:rPr lang="ko-KR" altLang="en-US" sz="1100" b="0" kern="100" dirty="0">
                          <a:effectLst/>
                        </a:rPr>
                        <a:t>기존에 모임 시간이 확정된 일정 선택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없는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제시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4.2)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84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모임에서 이전에 선택한 장소가 있는 경우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선호장소 탐색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(step 4.3)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서브 플로우를 실행한다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4.2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탐색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기존에 보유하고 있는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고빈도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방문 장소 목록에서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개의 장소를 순서대로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 선택한 장소를 바탕으로 유사한 그룹의 선호 장소 탐색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모임들의 선택 장소 목록에서 해당 모임이 이전에 선택한 장소들과 유사한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아이템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협업 필터링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(item-base collaborative filtering)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모델을 수행한다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모임에서 기존에 갔던 장소를 바탕으로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그 장소와 높은 유사도를 보이는 다른 장소를 찾고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그 장소를 포함해서 유사도가 높은 순으로 추천 장소를 찾는다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탐색된 최적 장소 리스트업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위에서 생성한 최적 장소 추천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순위를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모임 시간</a:t>
                      </a:r>
                      <a:r>
                        <a:rPr lang="en-US" altLang="ko-KR" sz="1100" b="0" kern="100" dirty="0">
                          <a:effectLst/>
                        </a:rPr>
                        <a:t>/</a:t>
                      </a:r>
                      <a:r>
                        <a:rPr lang="ko-KR" altLang="en-US" sz="1100" b="0" kern="100" dirty="0">
                          <a:effectLst/>
                        </a:rPr>
                        <a:t>장소 추천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화면에 </a:t>
                      </a:r>
                      <a:r>
                        <a:rPr lang="en-US" altLang="ko-KR" sz="1100" b="0" kern="100" dirty="0">
                          <a:effectLst/>
                        </a:rPr>
                        <a:t>5</a:t>
                      </a:r>
                      <a:r>
                        <a:rPr lang="ko-KR" altLang="en-US" sz="1100" b="0" kern="100" dirty="0">
                          <a:effectLst/>
                        </a:rPr>
                        <a:t>위까지 보여준다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사용자가 모임장이라면 각 추천 순위별 투표 사항을 확인할 수 있다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4.5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추천 된 장소 중 선택 및 확정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 </a:t>
                      </a:r>
                      <a:r>
                        <a:rPr lang="ko-KR" altLang="en-US" sz="1100" b="0" kern="100" dirty="0">
                          <a:effectLst/>
                        </a:rPr>
                        <a:t>추천 장소 목록에서 하나를 선택한 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  <a:r>
                        <a:rPr lang="en-US" altLang="ko-KR" sz="1100" b="0" kern="100" dirty="0">
                          <a:effectLst/>
                        </a:rPr>
                        <a:t> , ‘</a:t>
                      </a:r>
                      <a:r>
                        <a:rPr lang="ko-KR" altLang="en-US" sz="1100" b="0" kern="100" dirty="0">
                          <a:effectLst/>
                        </a:rPr>
                        <a:t>등록’ 버튼을 눌러 장소 투표 결과를 확정한다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   </a:t>
                      </a:r>
                      <a:r>
                        <a:rPr lang="ko-KR" altLang="en-US" sz="1100" b="0" kern="100" dirty="0">
                          <a:effectLst/>
                        </a:rPr>
                        <a:t>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5.1 </a:t>
                      </a:r>
                      <a:r>
                        <a:rPr lang="ko-KR" altLang="en-US" sz="1100" b="0" kern="100" dirty="0">
                          <a:effectLst/>
                        </a:rPr>
                        <a:t>모임장의 추천 결과 확정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모임원들이 선택한 추천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목록을 취합한다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 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취합 내역을 확인하고 최종 추천 결과를 확정 짓는 권한은 모임장에게만 주어진다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모임장은 모임원들의 추천 선택 결과를 바탕으로 최종 시간 및 장소를 선택한다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모임장이 선택한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 추천 순위를 저장해 최종 추천 결과를 확정한다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추천 결과 확인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최종 추천 결과가 확정된 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일정의 정보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확정된 시간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및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장소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를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3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DB5B9D-DF8F-48AE-A99F-9C9FE105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8292"/>
              </p:ext>
            </p:extLst>
          </p:nvPr>
        </p:nvGraphicFramePr>
        <p:xfrm>
          <a:off x="251520" y="1412776"/>
          <a:ext cx="8640960" cy="478563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640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    </a:t>
                      </a:r>
                      <a:r>
                        <a:rPr lang="ko-KR" altLang="en-US" sz="1100" b="0" kern="100" dirty="0">
                          <a:effectLst/>
                        </a:rPr>
                        <a:t>선택된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추천에 대한 우선순위 조정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effectLst/>
                        </a:rPr>
                        <a:t>6.1 </a:t>
                      </a:r>
                      <a:r>
                        <a:rPr lang="ko-KR" altLang="en-US" sz="1100" b="0" kern="100" dirty="0">
                          <a:effectLst/>
                        </a:rPr>
                        <a:t>추천한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순위와 실제 선택한 시간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비교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시스템은 시간 추천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장소 추천 확정 이후에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처음에 추천한 시간 및 장소와 실제 선택한 시간 및 장소의 순위 차이를 비교한다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effectLst/>
                        </a:rPr>
                        <a:t>시간 추천에서 가중치 조정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시스템은 순위 차이를 비교해서 해당 모임 일정의 가중치를 조정한다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있었던 경우 해당 일정의 조정 가능 정도를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이미 가중치가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이었던 경우는 제외한다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).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선택한 순위의 시간대와 겹치는 일정이 있는 경우와 없는 경우 모두 해당 시간대의 가중치를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0.1</a:t>
                      </a:r>
                      <a:r>
                        <a:rPr lang="ko-KR" altLang="en-US" sz="1100" b="0" kern="100" baseline="0" dirty="0">
                          <a:effectLst/>
                        </a:rPr>
                        <a:t>만큼 낮춘다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effectLst/>
                        </a:rPr>
                        <a:t>장소 추천에서 순위 조정 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사용자가 실제 선택한 장소를 고려해 추천 장소 목록을 갱신한다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만약 추천해준 순위보다 낮은 순위를 골랐다면 모임 내에서 추천해준 장소와 선택한 장소의 정보를 저장하고 있다가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다음 번 장소 추천 시에 그 두 장소가 같이 추천 목록에 나타나고 선택한 장소가 추천해준 장소보다 추천 순위가 낮게 나타나게 된다면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둘의 추천 순위를 바꾸어서 제시한다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6.4 </a:t>
                      </a:r>
                      <a:r>
                        <a:rPr lang="ko-KR" altLang="en-US" sz="1100" b="0" kern="100" dirty="0">
                          <a:effectLst/>
                        </a:rPr>
                        <a:t>변경된 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사항 저장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시스템은 변경된 가중치 및 장소에 대한 정보를 해당 모임 정보에 저장하고 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유스케이스를</a:t>
                      </a:r>
                      <a:r>
                        <a:rPr lang="ko-KR" altLang="en-US" sz="1100" b="0" kern="100" dirty="0">
                          <a:effectLst/>
                        </a:rPr>
                        <a:t> 종료한다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75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1FA110-48A6-438D-85BF-3F07F2D9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60527"/>
              </p:ext>
            </p:extLst>
          </p:nvPr>
        </p:nvGraphicFramePr>
        <p:xfrm>
          <a:off x="395536" y="1324120"/>
          <a:ext cx="8551104" cy="52147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접근 권한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아닌 사용자가 모임 일정 생성을 시도할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아닙니다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일정 등록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취소’ 버튼을 누른 경우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입력된 일정 정보를 삭제하고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Basic Flow 1.1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 진행중인 일정 존재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1.3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모임 일정 중 추천 진행 중인 일정이 존재한다면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추천중인 일정이 있습니다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유스케이스를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추천 생성을 하지 않음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2.2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모임장이 아직 추천 생성을 하지 않았습니다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"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메세지를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유즈케이스를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종료한다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AF5.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선택된 시간이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3.6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시간이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3.6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marR="0" lvl="1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분기점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Basic Flow 4.5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장소가 없습니다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.”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라는 메시지를 화면에 출력한 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Basic Flow 4.5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로 돌아간다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marL="64800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2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첫화면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9362" y="1269700"/>
            <a:ext cx="739074" cy="7807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742E19B-5BEE-47DF-818A-C430E3DE53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36" y="1305905"/>
            <a:ext cx="3037500" cy="5400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995A2D7B-4B13-41C2-B2F0-13EEA0861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24" y="1323660"/>
            <a:ext cx="3037500" cy="5400000"/>
          </a:xfrm>
          <a:prstGeom prst="rect">
            <a:avLst/>
          </a:prstGeom>
        </p:spPr>
      </p:pic>
      <p:pic>
        <p:nvPicPr>
          <p:cNvPr id="28" name="그래픽 27" descr="줄 화살표: 일자형">
            <a:extLst>
              <a:ext uri="{FF2B5EF4-FFF2-40B4-BE49-F238E27FC236}">
                <a16:creationId xmlns:a16="http://schemas.microsoft.com/office/drawing/2014/main" id="{B3EE9B1E-890C-47FF-B2C3-74131FC7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6757" y="1988840"/>
            <a:ext cx="739074" cy="7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내 모임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5" name="그래픽 24" descr="줄 화살표: 일자형">
            <a:extLst>
              <a:ext uri="{FF2B5EF4-FFF2-40B4-BE49-F238E27FC236}">
                <a16:creationId xmlns:a16="http://schemas.microsoft.com/office/drawing/2014/main" id="{E5E063E7-503A-46C5-98E9-99EA5A1A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307" y="2585890"/>
            <a:ext cx="757517" cy="78076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0CDED15-FDB2-4FB0-99FC-65466B73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83362"/>
            <a:ext cx="3037500" cy="540000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8D45F5F-FE5A-4B3F-A5B0-4DAB02A05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4" y="1183362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DFB7177-2CB7-43EE-ADDD-864D7DDDEF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01" y="1319951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7" name="그래픽 6" descr="줄 화살표: 일자형">
            <a:extLst>
              <a:ext uri="{FF2B5EF4-FFF2-40B4-BE49-F238E27FC236}">
                <a16:creationId xmlns:a16="http://schemas.microsoft.com/office/drawing/2014/main" id="{E3E89BC2-ECE8-4B09-AD14-B93E20064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10" y="6050638"/>
            <a:ext cx="722054" cy="64607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0A09C70-4AAB-46E4-A00A-20E9B456D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9951"/>
            <a:ext cx="3036071" cy="5401524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9DC97A0-1F2E-42CB-8334-8DB3F99F3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50" y="1317496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일정 생성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41F2498-D7F8-400E-B94A-D197C6A9F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362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C89EDE5-64C5-4091-98FA-25ED94C3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19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203346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B681ACCD-FFF9-4AF6-BFD0-5DCDBB9FB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28" y="3739019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CC30933-F616-49C5-82B7-A6E9B985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54" y="1224355"/>
            <a:ext cx="3037500" cy="54000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CD2B972-9099-4F1D-8BAE-C22914E75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5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투표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모임장이 아닌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2BC3717-75A7-4A80-85E8-AC2CD799A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8157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7BCBF00-E030-4255-A794-C800D8F92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09" y="1284791"/>
            <a:ext cx="3036071" cy="54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래픽 5" descr="줄 화살표: 일자형">
            <a:extLst>
              <a:ext uri="{FF2B5EF4-FFF2-40B4-BE49-F238E27FC236}">
                <a16:creationId xmlns:a16="http://schemas.microsoft.com/office/drawing/2014/main" id="{68BB8D32-3A9E-46BE-BB69-34B2E426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79" y="3877132"/>
            <a:ext cx="722054" cy="64607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6A8AEB4-6059-4087-9899-5475E18DE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19951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42A23-81B2-438C-A0AD-FCAB049CD0FB}"/>
              </a:ext>
            </a:extLst>
          </p:cNvPr>
          <p:cNvSpPr txBox="1"/>
          <p:nvPr/>
        </p:nvSpPr>
        <p:spPr>
          <a:xfrm>
            <a:off x="3294731" y="653842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760582D-C648-4095-BC7B-44DF57D2D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3037500" cy="5400000"/>
          </a:xfrm>
          <a:prstGeom prst="rect">
            <a:avLst/>
          </a:prstGeom>
        </p:spPr>
      </p:pic>
      <p:pic>
        <p:nvPicPr>
          <p:cNvPr id="10" name="그림 9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5289157F-B664-4DC4-B421-A31EEB4E4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62" y="1070312"/>
            <a:ext cx="303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E4828F-1329-47A9-96A0-14270C576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32" y="1096938"/>
            <a:ext cx="3037500" cy="54000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20FA1E3B-FE1E-4786-9594-68C18772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040128"/>
            <a:ext cx="3037500" cy="54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5610FC-1033-4E88-87FE-2EEA77BC648F}"/>
              </a:ext>
            </a:extLst>
          </p:cNvPr>
          <p:cNvSpPr txBox="1"/>
          <p:nvPr/>
        </p:nvSpPr>
        <p:spPr>
          <a:xfrm>
            <a:off x="3333586" y="6536919"/>
            <a:ext cx="281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달력 및 결과 리스트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스크롤 뷰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05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GUI</a:t>
            </a:r>
            <a:r>
              <a:rPr lang="ko-KR" altLang="en-US" sz="2800" dirty="0"/>
              <a:t>화면</a:t>
            </a:r>
            <a:r>
              <a:rPr lang="en-US" altLang="ko-KR" sz="2800" dirty="0"/>
              <a:t>-</a:t>
            </a:r>
            <a:r>
              <a:rPr lang="ko-KR" altLang="en-US" sz="2800" dirty="0"/>
              <a:t>추천 생성 및 확정</a:t>
            </a:r>
            <a:r>
              <a:rPr lang="en-US" altLang="ko-KR" sz="2800" dirty="0"/>
              <a:t>(</a:t>
            </a:r>
            <a:r>
              <a:rPr lang="ko-KR" altLang="en-US" sz="2800" dirty="0"/>
              <a:t>모임장인 사용자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FD08EFE-C761-4E4C-A7C0-80FD2D386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64" y="1181838"/>
            <a:ext cx="3036071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설계모델</a:t>
            </a:r>
            <a:endParaRPr lang="en-US" altLang="ko-KR" dirty="0"/>
          </a:p>
          <a:p>
            <a:pPr algn="ctr"/>
            <a:r>
              <a:rPr lang="en-US" altLang="ko-KR" dirty="0"/>
              <a:t>(Analysis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3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시간추천</a:t>
            </a:r>
            <a:r>
              <a:rPr lang="en-US" altLang="ko-KR" b="1" dirty="0"/>
              <a:t>: </a:t>
            </a:r>
            <a:r>
              <a:rPr lang="ko-KR" altLang="en-US" b="1" dirty="0"/>
              <a:t>일정 가중치 계산 및 조정을 통한 추천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627F30-3057-416D-B21E-5A3DFBE1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2488"/>
            <a:ext cx="7560840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1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장소추천</a:t>
            </a:r>
            <a:r>
              <a:rPr lang="en-US" altLang="ko-KR" b="1" dirty="0"/>
              <a:t>: </a:t>
            </a:r>
            <a:r>
              <a:rPr lang="ko-KR" altLang="en-US" b="1" dirty="0"/>
              <a:t>아이템 기반 협업 필터링 적용</a:t>
            </a:r>
            <a:endParaRPr lang="en-US" altLang="ko-KR" b="1" dirty="0"/>
          </a:p>
          <a:p>
            <a:r>
              <a:rPr lang="en-US" altLang="ko-KR" sz="1800" dirty="0"/>
              <a:t>Initial Data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모임의 장소 빈도 정보를 저장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모임 </a:t>
            </a:r>
            <a:r>
              <a:rPr lang="en-US" altLang="ko-KR" sz="1600" dirty="0"/>
              <a:t>× </a:t>
            </a:r>
            <a:r>
              <a:rPr lang="ko-KR" altLang="en-US" sz="1600" dirty="0"/>
              <a:t>장소 </a:t>
            </a:r>
            <a:r>
              <a:rPr lang="en-US" altLang="ko-KR" sz="1600" dirty="0"/>
              <a:t>matrix </a:t>
            </a:r>
            <a:r>
              <a:rPr lang="ko-KR" altLang="en-US" sz="1600" dirty="0"/>
              <a:t>형식으로 정보를 구성</a:t>
            </a:r>
          </a:p>
          <a:p>
            <a:r>
              <a:rPr lang="ko-KR" altLang="en-US" sz="1800" dirty="0"/>
              <a:t>모임 </a:t>
            </a:r>
            <a:r>
              <a:rPr lang="en-US" altLang="ko-KR" sz="1800" dirty="0"/>
              <a:t>× </a:t>
            </a:r>
            <a:r>
              <a:rPr lang="ko-KR" altLang="en-US" sz="1800" dirty="0"/>
              <a:t>장소 </a:t>
            </a:r>
            <a:r>
              <a:rPr lang="en-US" altLang="ko-KR" sz="1800" dirty="0"/>
              <a:t>matrix </a:t>
            </a:r>
            <a:r>
              <a:rPr lang="ko-KR" altLang="en-US" sz="1800" dirty="0"/>
              <a:t>일부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4C0D-C2B1-45AE-8C4C-AD1B8CF9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5" y="3195238"/>
            <a:ext cx="4785470" cy="316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594E7-D8B9-40A0-A11B-8FB6935F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689" y="3168599"/>
            <a:ext cx="3544339" cy="31683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C8DCDA-8012-4B0E-A2B8-A52B8BC4716D}"/>
              </a:ext>
            </a:extLst>
          </p:cNvPr>
          <p:cNvSpPr/>
          <p:nvPr/>
        </p:nvSpPr>
        <p:spPr>
          <a:xfrm>
            <a:off x="4152543" y="2771636"/>
            <a:ext cx="4120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dirty="0"/>
              <a:t>추천 장소 </a:t>
            </a:r>
            <a:r>
              <a:rPr lang="en-US" altLang="ko-KR" dirty="0"/>
              <a:t>TOP5 (</a:t>
            </a:r>
            <a:r>
              <a:rPr lang="ko-KR" altLang="en-US" dirty="0"/>
              <a:t>빈도순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37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E0987-FF12-4191-8749-689E124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Key Decision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1F1EF-F7C8-4E4F-A2E8-B2B0C9C5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352928" cy="496855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/>
              <a:t>장소추천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아이템 기반 협업 필터링 적용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‘최초 </a:t>
            </a:r>
            <a:r>
              <a:rPr lang="ko-KR" altLang="en-US" dirty="0" err="1"/>
              <a:t>선택’시</a:t>
            </a:r>
            <a:r>
              <a:rPr lang="ko-KR" altLang="en-US" dirty="0"/>
              <a:t> 장소 추천은 기존 </a:t>
            </a:r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 ‘</a:t>
            </a:r>
            <a:r>
              <a:rPr lang="ko-KR" altLang="en-US" dirty="0"/>
              <a:t>최초 선택’ 이후부터는 기존에 고른 장소와의 유사도</a:t>
            </a:r>
            <a:r>
              <a:rPr lang="en-US" altLang="ko-KR" dirty="0"/>
              <a:t>(</a:t>
            </a:r>
            <a:r>
              <a:rPr lang="ko-KR" altLang="en-US" dirty="0" err="1"/>
              <a:t>피어슨</a:t>
            </a:r>
            <a:r>
              <a:rPr lang="ko-KR" altLang="en-US" dirty="0"/>
              <a:t> 유사도</a:t>
            </a:r>
            <a:r>
              <a:rPr lang="en-US" altLang="ko-KR" dirty="0"/>
              <a:t>)</a:t>
            </a:r>
            <a:r>
              <a:rPr lang="ko-KR" altLang="en-US" dirty="0"/>
              <a:t>를 바탕으로</a:t>
            </a:r>
            <a:br>
              <a:rPr lang="ko-KR" altLang="en-US" dirty="0"/>
            </a:br>
            <a:r>
              <a:rPr lang="ko-KR" altLang="en-US" dirty="0"/>
              <a:t>   가장 유사도가 높은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※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자기 자신과의 유사도는 항상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이전에 모임 장소로 골랐던</a:t>
            </a:r>
            <a:br>
              <a:rPr lang="ko-KR" altLang="en-US" dirty="0"/>
            </a:br>
            <a:r>
              <a:rPr lang="ko-KR" altLang="en-US" dirty="0"/>
              <a:t>   장소가 추천리스트 최상단에 위치하게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[3] </a:t>
            </a:r>
            <a:r>
              <a:rPr lang="ko-KR" altLang="en-US" dirty="0"/>
              <a:t>추천 받은 장소에 대한 사용자의 피드백이 좋지 않았다면</a:t>
            </a:r>
            <a:r>
              <a:rPr lang="en-US" altLang="ko-KR" dirty="0"/>
              <a:t>, </a:t>
            </a:r>
            <a:r>
              <a:rPr lang="ko-KR" altLang="en-US" dirty="0"/>
              <a:t>직전 모임이 이루어진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장소를 탐색한다</a:t>
            </a:r>
            <a:r>
              <a:rPr lang="en-US" altLang="ko-KR" dirty="0"/>
              <a:t>. </a:t>
            </a:r>
            <a:r>
              <a:rPr lang="ko-KR" altLang="en-US" dirty="0"/>
              <a:t>그 장소가 존재하고</a:t>
            </a:r>
            <a:r>
              <a:rPr lang="en-US" altLang="ko-KR" dirty="0"/>
              <a:t>, </a:t>
            </a:r>
            <a:r>
              <a:rPr lang="ko-KR" altLang="en-US" dirty="0"/>
              <a:t>그 장소에 대한 피드백이 좋았다면 그 장소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를 중심으로 유사도를 계산하여 추천을 다시 진행한다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이전에 모임을 했던 장소가 없거나</a:t>
            </a:r>
            <a:r>
              <a:rPr lang="en-US" altLang="ko-KR" dirty="0"/>
              <a:t>, </a:t>
            </a:r>
            <a:r>
              <a:rPr lang="ko-KR" altLang="en-US" dirty="0"/>
              <a:t>그 장소 역시 피드백이 좋지 않았다면 피드백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좋지 않았던 장소를 제외한 </a:t>
            </a:r>
            <a:r>
              <a:rPr lang="ko-KR" altLang="en-US" dirty="0" err="1"/>
              <a:t>고빈도</a:t>
            </a:r>
            <a:r>
              <a:rPr lang="ko-KR" altLang="en-US" dirty="0"/>
              <a:t> 모임 장소 </a:t>
            </a:r>
            <a:r>
              <a:rPr lang="en-US" altLang="ko-KR" dirty="0"/>
              <a:t>TOP5</a:t>
            </a:r>
            <a:r>
              <a:rPr lang="ko-KR" altLang="en-US" dirty="0"/>
              <a:t>를 추천해준다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DA83-B30B-4E40-8D5E-548C0CE7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3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linkClick r:id="rId3"/>
              </a:rPr>
              <a:t>프로젝트 개발 배경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4BA4456-9497-402C-BD86-F64C3EB1E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" y="1304228"/>
            <a:ext cx="8080280" cy="50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Class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Class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FE80D-A00B-457E-BEC1-0FE8DB8DA1CC}"/>
              </a:ext>
            </a:extLst>
          </p:cNvPr>
          <p:cNvSpPr/>
          <p:nvPr/>
        </p:nvSpPr>
        <p:spPr>
          <a:xfrm>
            <a:off x="4481528" y="251356"/>
            <a:ext cx="419377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StarUML</a:t>
            </a:r>
            <a:r>
              <a:rPr lang="ko-KR" altLang="en-US" dirty="0"/>
              <a:t>파일로 </a:t>
            </a:r>
            <a:r>
              <a:rPr lang="en-US" altLang="ko-KR" dirty="0"/>
              <a:t>hyper 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BCFC22-8122-4B3E-B57D-B973719E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2167086"/>
            <a:ext cx="8201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1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30264-CD23-4B28-9FE8-173E7FBF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Entity Relationship Diagram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A803F-D18F-4EBA-A1C2-1C2A5DE4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Entity Relationship Diagram</a:t>
            </a:r>
            <a:r>
              <a:rPr lang="ko-KR" altLang="en-US" dirty="0"/>
              <a:t>을 슬라이드에 </a:t>
            </a:r>
            <a:r>
              <a:rPr lang="en-US" altLang="ko-KR" dirty="0"/>
              <a:t>Attach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7AA06-B9E7-4B58-92D0-9B213C0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1C547E-DCEA-40C7-8464-092D1425CB71}"/>
              </a:ext>
            </a:extLst>
          </p:cNvPr>
          <p:cNvSpPr/>
          <p:nvPr/>
        </p:nvSpPr>
        <p:spPr>
          <a:xfrm>
            <a:off x="916642" y="89972"/>
            <a:ext cx="821539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StarUML</a:t>
            </a:r>
            <a:r>
              <a:rPr lang="ko-KR" altLang="en-US" dirty="0"/>
              <a:t>외의 </a:t>
            </a:r>
            <a:r>
              <a:rPr lang="en-US" altLang="ko-KR" dirty="0"/>
              <a:t>tool</a:t>
            </a:r>
            <a:r>
              <a:rPr lang="ko-KR" altLang="en-US" dirty="0"/>
              <a:t>을 사용하여 작성했다면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 </a:t>
            </a:r>
            <a:r>
              <a:rPr lang="ko-KR" altLang="en-US" dirty="0"/>
              <a:t>파일로 </a:t>
            </a:r>
            <a:r>
              <a:rPr lang="en-US" altLang="ko-KR" dirty="0"/>
              <a:t>Hyperlink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83FDB8-D70A-4ED9-8B0E-21B941088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82380"/>
            <a:ext cx="8147630" cy="4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구현모델</a:t>
            </a:r>
            <a:endParaRPr lang="en-US" altLang="ko-KR" dirty="0"/>
          </a:p>
          <a:p>
            <a:pPr algn="ctr"/>
            <a:r>
              <a:rPr lang="en-US" altLang="ko-KR" dirty="0"/>
              <a:t>(Implementation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66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모델의 동영상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778" y="1665107"/>
            <a:ext cx="7070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개인일정관리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3"/>
              </a:rPr>
              <a:t>외부일정연동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 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4"/>
              </a:rPr>
              <a:t>외부일정 연동 안되는 케이스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5"/>
              </a:rPr>
              <a:t>모임그룹관리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6"/>
              </a:rPr>
              <a:t>모임 장소 및 시간 추천</a:t>
            </a:r>
            <a:endParaRPr lang="en-US" altLang="ko-KR" u="sng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u="sng" dirty="0">
                <a:solidFill>
                  <a:srgbClr val="00B0F0"/>
                </a:solidFill>
                <a:hlinkClick r:id="rId7"/>
              </a:rPr>
              <a:t>추천 모임일정에 대한 피드백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FD8E-3232-4EA5-AFBD-295ABAD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4" y="231639"/>
            <a:ext cx="8435280" cy="778098"/>
          </a:xfrm>
        </p:spPr>
        <p:txBody>
          <a:bodyPr>
            <a:noAutofit/>
          </a:bodyPr>
          <a:lstStyle/>
          <a:p>
            <a:r>
              <a:rPr lang="en-US" altLang="ko-KR" sz="2600" dirty="0"/>
              <a:t>Traceability from UC Model to Implementation Model</a:t>
            </a:r>
            <a:endParaRPr lang="ko-KR" altLang="en-US" sz="2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F1DFE-808A-4F7D-ACFC-055AA867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3BE577-40C9-4896-9C23-BF36B4E8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5743"/>
            <a:ext cx="8182780" cy="151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FFBBAA-1636-42E8-AD26-5C755408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4" y="4041614"/>
            <a:ext cx="7952836" cy="168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546536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제목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ko-KR" altLang="en-US" u="sng" dirty="0">
                <a:solidFill>
                  <a:srgbClr val="00B0F0"/>
                </a:solidFill>
                <a:hlinkClick r:id="rId2"/>
              </a:rPr>
              <a:t>모임 시간 및 장소 추천</a:t>
            </a:r>
            <a:r>
              <a:rPr lang="en-US" altLang="ko-KR" u="sng" dirty="0">
                <a:solidFill>
                  <a:srgbClr val="00B0F0"/>
                </a:solidFill>
                <a:hlinkClick r:id="rId2"/>
              </a:rPr>
              <a:t>+</a:t>
            </a:r>
            <a:r>
              <a:rPr u="sng" dirty="0">
                <a:solidFill>
                  <a:srgbClr val="00B0F0"/>
                </a:solidFill>
                <a:hlinkClick r:id="rId2"/>
              </a:rPr>
              <a:t>Test Case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749" name="슬라이드 번호 개체 틀 3"/>
          <p:cNvSpPr txBox="1">
            <a:spLocks noGrp="1"/>
          </p:cNvSpPr>
          <p:nvPr>
            <p:ph type="sldNum" sz="quarter" idx="4294967295"/>
          </p:nvPr>
        </p:nvSpPr>
        <p:spPr>
          <a:xfrm>
            <a:off x="8328386" y="6404292"/>
            <a:ext cx="358412" cy="26923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04440F-4479-44B3-8EB7-221C6E33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7" y="1268760"/>
            <a:ext cx="7369785" cy="55400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 현황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14347"/>
              </p:ext>
            </p:extLst>
          </p:nvPr>
        </p:nvGraphicFramePr>
        <p:xfrm>
          <a:off x="1331640" y="1556792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개수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테스트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테스트 케이스</a:t>
                      </a:r>
                      <a:r>
                        <a:rPr lang="en-US" altLang="ko-KR" sz="1600" dirty="0"/>
                        <a:t>(A)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57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</a:t>
                      </a:r>
                      <a:r>
                        <a:rPr lang="ko-KR" altLang="en-US" sz="1600" dirty="0" err="1"/>
                        <a:t>테스팅</a:t>
                      </a:r>
                      <a:r>
                        <a:rPr lang="ko-KR" altLang="en-US" sz="1600" dirty="0"/>
                        <a:t> 수행한 테스트 케이스</a:t>
                      </a:r>
                      <a:r>
                        <a:rPr lang="en-US" altLang="ko-KR" sz="1600" dirty="0"/>
                        <a:t>(B)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프로젝트 </a:t>
                      </a:r>
                      <a:r>
                        <a:rPr lang="ko-KR" altLang="en-US" sz="1600" dirty="0" err="1"/>
                        <a:t>구현율</a:t>
                      </a:r>
                      <a:r>
                        <a:rPr lang="en-US" altLang="ko-KR" sz="1600" dirty="0"/>
                        <a:t>(B/A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82(%)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PASS</a:t>
                      </a:r>
                      <a:r>
                        <a:rPr lang="ko-KR" altLang="en-US" sz="1600" dirty="0"/>
                        <a:t>한 테스트 케이스</a:t>
                      </a:r>
                      <a:r>
                        <a:rPr lang="en-US" altLang="ko-KR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44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FAIL</a:t>
                      </a:r>
                      <a:r>
                        <a:rPr lang="ko-KR" altLang="en-US" sz="1600" dirty="0"/>
                        <a:t>한 테스트 케이스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통과율</a:t>
                      </a:r>
                      <a:r>
                        <a:rPr lang="en-US" altLang="ko-KR" sz="1600" dirty="0"/>
                        <a:t>(C/B * 100)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93(%)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72514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FAIL</a:t>
            </a:r>
            <a:r>
              <a:rPr lang="ko-KR" altLang="en-US" dirty="0"/>
              <a:t>의 주요 원인</a:t>
            </a:r>
            <a:endParaRPr lang="en-US" altLang="ko-KR" dirty="0"/>
          </a:p>
          <a:p>
            <a:r>
              <a:rPr lang="en-US" altLang="ko-KR" sz="1600" dirty="0"/>
              <a:t>1. DB </a:t>
            </a:r>
            <a:r>
              <a:rPr lang="ko-KR" altLang="en-US" sz="1600" dirty="0"/>
              <a:t>구현</a:t>
            </a:r>
            <a:r>
              <a:rPr lang="en-US" altLang="ko-KR" sz="1600" dirty="0"/>
              <a:t>, handle</a:t>
            </a:r>
            <a:r>
              <a:rPr lang="ko-KR" altLang="en-US" sz="1600" dirty="0"/>
              <a:t> 미숙</a:t>
            </a:r>
            <a:endParaRPr lang="en-US" altLang="ko-KR" sz="1600" dirty="0"/>
          </a:p>
          <a:p>
            <a:r>
              <a:rPr lang="en-US" altLang="ko-KR" sz="1600" dirty="0"/>
              <a:t>2. GUI</a:t>
            </a:r>
            <a:r>
              <a:rPr lang="ko-KR" altLang="en-US" sz="1600" dirty="0"/>
              <a:t> 및 안드로이드 스튜디오 라이브러리 사용 미숙 </a:t>
            </a:r>
            <a:endParaRPr lang="en-US" altLang="ko-KR" sz="1600" dirty="0"/>
          </a:p>
          <a:p>
            <a:r>
              <a:rPr lang="en-US" altLang="ko-KR" sz="1600" dirty="0"/>
              <a:t>3. 3 Layering</a:t>
            </a:r>
            <a:r>
              <a:rPr lang="ko-KR" altLang="en-US" sz="1600" dirty="0"/>
              <a:t>이 적절히 </a:t>
            </a:r>
            <a:r>
              <a:rPr lang="ko-KR" altLang="en-US" sz="1600" dirty="0" err="1"/>
              <a:t>구현돼있지</a:t>
            </a:r>
            <a:r>
              <a:rPr lang="ko-KR" altLang="en-US" sz="1600" dirty="0"/>
              <a:t> 않아 </a:t>
            </a:r>
            <a:r>
              <a:rPr lang="en-US" altLang="ko-KR" sz="1600" dirty="0"/>
              <a:t>debugging </a:t>
            </a:r>
            <a:r>
              <a:rPr lang="ko-KR" altLang="en-US" sz="1600" dirty="0"/>
              <a:t>에러로 구현 실패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425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DFA5F-0FED-47DA-956C-9D8EBE6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5E685-B79F-4B2C-9CFA-75E32B76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0387"/>
            <a:ext cx="8229600" cy="936104"/>
          </a:xfrm>
        </p:spPr>
        <p:txBody>
          <a:bodyPr/>
          <a:lstStyle/>
          <a:p>
            <a:r>
              <a:rPr lang="ko-KR" altLang="en-US" dirty="0"/>
              <a:t>실제 시간대 가중치가 모임별로 조정되기 때문에 모임 일정이 진행되면 될수록 모임에 더 </a:t>
            </a:r>
            <a:r>
              <a:rPr lang="en-US" altLang="ko-KR" dirty="0"/>
              <a:t>Fit</a:t>
            </a:r>
            <a:r>
              <a:rPr lang="ko-KR" altLang="en-US" dirty="0"/>
              <a:t>해질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A766-4C57-4A15-BEDC-9A906144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C698625-FA38-46F4-911D-E247BA1C35BB}"/>
              </a:ext>
            </a:extLst>
          </p:cNvPr>
          <p:cNvSpPr txBox="1">
            <a:spLocks/>
          </p:cNvSpPr>
          <p:nvPr/>
        </p:nvSpPr>
        <p:spPr>
          <a:xfrm>
            <a:off x="457200" y="3621510"/>
            <a:ext cx="8447304" cy="1463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이전에 일정을 진행했던 장소들이 장소 추천에 지속적으로 영향을 미침</a:t>
            </a:r>
            <a:r>
              <a:rPr lang="en-US" altLang="ko-KR" dirty="0"/>
              <a:t>.</a:t>
            </a:r>
          </a:p>
          <a:p>
            <a:pPr marL="288000" indent="0">
              <a:buNone/>
            </a:pPr>
            <a:r>
              <a:rPr lang="ko-KR" altLang="en-US" dirty="0"/>
              <a:t>설문조사를 바탕으로 얻은 자료로서 유사도 계산을 수행하는 것이기에</a:t>
            </a:r>
            <a:endParaRPr lang="en-US" altLang="ko-KR" dirty="0"/>
          </a:p>
          <a:p>
            <a:pPr marL="288000" indent="0">
              <a:buNone/>
            </a:pPr>
            <a:r>
              <a:rPr lang="ko-KR" altLang="en-US" dirty="0"/>
              <a:t>신뢰성을 확보할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41772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수행시</a:t>
            </a:r>
            <a:r>
              <a:rPr lang="ko-KR" altLang="en-US" sz="2400" dirty="0"/>
              <a:t> 어려웠던 점</a:t>
            </a:r>
            <a:endParaRPr lang="en-US" altLang="ko-KR" sz="1800" dirty="0"/>
          </a:p>
          <a:p>
            <a:pPr lvl="1"/>
            <a:r>
              <a:rPr lang="ko-KR" altLang="en-US" dirty="0"/>
              <a:t>소프트웨어 공학입문을 수강하지 않은 조원들이 많아 각종 다이어그램을 작성하거나 이해하기가 힘들었습니다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작업에</a:t>
            </a:r>
            <a:r>
              <a:rPr lang="en-US" altLang="ko-KR" dirty="0"/>
              <a:t> </a:t>
            </a:r>
            <a:r>
              <a:rPr lang="ko-KR" altLang="en-US" dirty="0"/>
              <a:t>생각보다 많은 시간이 들어가서 실제 코드 작업과 병행이 까다로웠습니다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조원이 타 팀보다 한 명 적어서 역할 분담이 가중되어 힘들었습니다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을 통해 파일을 관리하는 작업이 익숙하지 않아서 불편했습니다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팀원 개개인이 작업한 코드를 합치는 과정이 어려웠습니다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구축해서 데이터를 관리하는 작업이 힘들었습니다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sz="2400" dirty="0"/>
              <a:t>팀플레이를 통해 나름대로 해결할 수 있었던 노하우</a:t>
            </a:r>
            <a:endParaRPr lang="en-US" altLang="ko-KR" sz="2400" dirty="0"/>
          </a:p>
          <a:p>
            <a:pPr lvl="1"/>
            <a:r>
              <a:rPr lang="ko-KR" altLang="en-US" dirty="0"/>
              <a:t>각종 다이어그램 작성 방법과 </a:t>
            </a:r>
            <a:r>
              <a:rPr lang="en-US" altLang="ko-KR" dirty="0"/>
              <a:t>GitHub </a:t>
            </a:r>
            <a:r>
              <a:rPr lang="ko-KR" altLang="en-US" dirty="0"/>
              <a:t>관리 방법에 대한 참고자료를 팀원끼리 공유해서 쉽게 익숙해질 수 있었습니다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작업을 온라인 조모임을 통해 역할을 각자 나누어서 적절히 분배해서 작업했습니다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합치는 과정에서 팀장 한명이 조원들의 코드를 </a:t>
            </a:r>
            <a:r>
              <a:rPr lang="en-US" altLang="ko-KR" dirty="0"/>
              <a:t>DB</a:t>
            </a:r>
            <a:r>
              <a:rPr lang="ko-KR" altLang="en-US" dirty="0"/>
              <a:t>와 함께 취합하는 식으로 진행해서 병합 과정의 혼란을 최소화했습니다</a:t>
            </a:r>
            <a:r>
              <a:rPr lang="en-US" altLang="ko-KR" dirty="0"/>
              <a:t>.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00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진행 현황</a:t>
            </a:r>
            <a:r>
              <a:rPr lang="en-US" altLang="ko-KR" dirty="0"/>
              <a:t>: </a:t>
            </a:r>
            <a:r>
              <a:rPr lang="en-US" altLang="ko-KR" u="sng" dirty="0">
                <a:solidFill>
                  <a:srgbClr val="00B0F0"/>
                </a:solidFill>
                <a:hlinkClick r:id="rId3"/>
              </a:rPr>
              <a:t>Project</a:t>
            </a:r>
            <a:r>
              <a:rPr lang="en-US" altLang="ko-KR" u="sng" dirty="0">
                <a:solidFill>
                  <a:srgbClr val="00B0F0"/>
                </a:solidFill>
              </a:rPr>
              <a:t> </a:t>
            </a:r>
            <a:r>
              <a:rPr lang="en-US" altLang="ko-KR" u="sng" dirty="0">
                <a:solidFill>
                  <a:srgbClr val="00B0F0"/>
                </a:solidFill>
                <a:hlinkClick r:id="rId4"/>
              </a:rPr>
              <a:t>Management</a:t>
            </a:r>
            <a:r>
              <a:rPr lang="en-US" altLang="ko-KR" u="sng" dirty="0">
                <a:solidFill>
                  <a:srgbClr val="00B0F0"/>
                </a:solidFill>
              </a:rPr>
              <a:t> Plan</a:t>
            </a:r>
            <a:endParaRPr lang="ko-KR" altLang="en-US" u="sng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845F812-ABAF-47F1-88E1-2EB386FDC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4654350" y="1877506"/>
            <a:ext cx="4452448" cy="349571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6D82F71-3B1C-451F-8F81-7F25B12B67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810215"/>
            <a:ext cx="4536504" cy="36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Lessons Learned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팀프로젝트를</a:t>
            </a:r>
            <a:r>
              <a:rPr lang="ko-KR" altLang="en-US" sz="2400" dirty="0"/>
              <a:t> 통해 배운 점</a:t>
            </a:r>
            <a:endParaRPr lang="en-US" altLang="ko-KR" sz="2400" dirty="0"/>
          </a:p>
          <a:p>
            <a:pPr lvl="1"/>
            <a:r>
              <a:rPr lang="ko-KR" altLang="en-US" sz="1800" dirty="0"/>
              <a:t>팀별 코딩 작업에서 역할 분배와 코드 병합 과정에서의 어려움을 배웠습니다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을 통한 프로젝트 관리 방법과</a:t>
            </a:r>
            <a:r>
              <a:rPr lang="en-US" altLang="ko-KR" dirty="0"/>
              <a:t>, </a:t>
            </a:r>
            <a:r>
              <a:rPr lang="ko-KR" altLang="en-US" dirty="0"/>
              <a:t>각종 다이어그램과 서류 작성을 통해 프로젝트 진행 과정을 작성하는 방법을 배웠습니다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400" dirty="0" err="1"/>
              <a:t>아쉬운점</a:t>
            </a:r>
            <a:endParaRPr lang="en-US" altLang="ko-KR" sz="2400" dirty="0"/>
          </a:p>
          <a:p>
            <a:pPr lvl="1"/>
            <a:r>
              <a:rPr lang="ko-KR" altLang="en-US" sz="1800" dirty="0"/>
              <a:t>인원이 다른 조에 비해 한 명 부족한 만큼 각자에게 더 부담이 가중됐는데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이에 대한 어떠한 추가적인 보상도 없어서 아쉬웠습니다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dirty="0"/>
              <a:t>팀 작업에서 각자가 맡아야 할 역할의 양을 적절하게 각 조원에게 분배해서 이루어지지 못한 것 같아서 아쉬웠습니다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27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7DB27-6B2D-4D91-9EAE-3F1F3552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073C8-C43D-4BE9-A47C-3E579A2C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프로젝트 팀원 작업일지</a:t>
            </a:r>
            <a:r>
              <a:rPr lang="en-US" altLang="ko-KR" dirty="0">
                <a:hlinkClick r:id="rId2"/>
              </a:rPr>
              <a:t>(PSP sheet) </a:t>
            </a:r>
            <a:endParaRPr lang="en-US" altLang="ko-KR" dirty="0"/>
          </a:p>
          <a:p>
            <a:pPr lvl="1"/>
            <a:r>
              <a:rPr lang="ko-KR" altLang="en-US" dirty="0"/>
              <a:t>전체 개발시간</a:t>
            </a:r>
            <a:r>
              <a:rPr lang="en-US" altLang="ko-KR" dirty="0"/>
              <a:t>: 344.75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인당 개발시간</a:t>
            </a:r>
            <a:r>
              <a:rPr lang="en-US" altLang="ko-KR" dirty="0"/>
              <a:t>: 68.95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B8616-D6C5-43B5-BB82-6EFCC68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4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성과물 형태 및 사용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성과물</a:t>
            </a:r>
            <a:endParaRPr lang="en-US" altLang="ko-KR" dirty="0"/>
          </a:p>
          <a:p>
            <a:pPr lvl="1"/>
            <a:r>
              <a:rPr lang="ko-KR" altLang="en-US" dirty="0"/>
              <a:t>중간산출물 저장소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https://github.com/wlrud753/FillingGood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최종산출물 저장소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5"/>
                </a:solidFill>
                <a:hlinkClick r:id="rId4"/>
              </a:rPr>
              <a:t>http://cscp2.sogang.ac.kr/CSW4010/index.php/2019%EB%85%84_FilingGood</a:t>
            </a:r>
            <a:endParaRPr lang="en-US" altLang="ko-KR" dirty="0">
              <a:solidFill>
                <a:schemeClr val="accent5"/>
              </a:solidFill>
            </a:endParaRPr>
          </a:p>
          <a:p>
            <a:r>
              <a:rPr lang="ko-KR" altLang="en-US" dirty="0" err="1"/>
              <a:t>사용툴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IDE </a:t>
            </a:r>
            <a:r>
              <a:rPr lang="ko-KR" altLang="en-US" dirty="0"/>
              <a:t>환경</a:t>
            </a:r>
            <a:r>
              <a:rPr lang="en-US" altLang="ko-KR" dirty="0"/>
              <a:t>: Android Studio 3.5, MySQL 5.7, </a:t>
            </a:r>
            <a:r>
              <a:rPr lang="en-US" altLang="ko-KR" dirty="0" err="1"/>
              <a:t>Aparche</a:t>
            </a:r>
            <a:r>
              <a:rPr lang="en-US" altLang="ko-KR" dirty="0"/>
              <a:t> 2.4, </a:t>
            </a:r>
            <a:r>
              <a:rPr lang="ko-KR" altLang="en-US" dirty="0"/>
              <a:t>가상머신 </a:t>
            </a:r>
            <a:r>
              <a:rPr lang="en-US" altLang="ko-KR" dirty="0"/>
              <a:t>android OS 10.0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모델링 도구</a:t>
            </a:r>
            <a:r>
              <a:rPr lang="en-US" altLang="ko-KR" dirty="0"/>
              <a:t>: </a:t>
            </a:r>
            <a:r>
              <a:rPr lang="en-US" altLang="ko-KR" dirty="0" err="1"/>
              <a:t>StarUML</a:t>
            </a:r>
            <a:r>
              <a:rPr lang="en-US" altLang="ko-KR" dirty="0"/>
              <a:t> 3.1.0</a:t>
            </a:r>
          </a:p>
          <a:p>
            <a:pPr lvl="1"/>
            <a:r>
              <a:rPr lang="ko-KR" altLang="en-US" dirty="0"/>
              <a:t>개발 소스 공유 및 버전 관리</a:t>
            </a:r>
            <a:r>
              <a:rPr lang="en-US" altLang="ko-KR" dirty="0"/>
              <a:t>: GitHub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15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요구사항 모델</a:t>
            </a:r>
            <a:endParaRPr lang="en-US" altLang="ko-KR" dirty="0"/>
          </a:p>
          <a:p>
            <a:pPr algn="ctr"/>
            <a:r>
              <a:rPr lang="en-US" altLang="ko-KR" dirty="0"/>
              <a:t>(Use Case Model)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1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/>
          <p:cNvSpPr txBox="1">
            <a:spLocks noGrp="1"/>
          </p:cNvSpPr>
          <p:nvPr>
            <p:ph type="title"/>
          </p:nvPr>
        </p:nvSpPr>
        <p:spPr>
          <a:xfrm>
            <a:off x="284889" y="337013"/>
            <a:ext cx="84635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/>
              <a:t>Use Case Diagram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16037-B98A-4174-A0E2-64481F08D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1" y="1556792"/>
            <a:ext cx="6945558" cy="42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7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u="sng" dirty="0">
                <a:solidFill>
                  <a:srgbClr val="00B0F0"/>
                </a:solidFill>
                <a:hlinkClick r:id="rId2"/>
              </a:rPr>
              <a:t>Use Case Specification</a:t>
            </a:r>
            <a:r>
              <a:rPr lang="en-US" altLang="ko-KR" sz="2800" u="sng" dirty="0">
                <a:solidFill>
                  <a:srgbClr val="00B0F0"/>
                </a:solidFill>
              </a:rPr>
              <a:t> </a:t>
            </a:r>
            <a:r>
              <a:rPr lang="en-US" altLang="ko-KR" sz="2800" dirty="0"/>
              <a:t>– “</a:t>
            </a:r>
            <a:r>
              <a:rPr lang="ko-KR" altLang="en-US" sz="2800" dirty="0"/>
              <a:t>모임 장소 및 시간 추천</a:t>
            </a:r>
            <a:r>
              <a:rPr lang="en-US" altLang="ko-KR" sz="2800" dirty="0"/>
              <a:t>＂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3A9AF-F29E-4D48-BC7C-64D5E028A74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D8A19BC-0F7A-46BE-914F-D991A9D80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0986"/>
              </p:ext>
            </p:extLst>
          </p:nvPr>
        </p:nvGraphicFramePr>
        <p:xfrm>
          <a:off x="251520" y="1226809"/>
          <a:ext cx="8640960" cy="554987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모임 장소 및 시간 추천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모임 일정을 생성하고 모임 시간과 모임 장소를 추천하는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유즈케이스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내역에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대한 피드백을 바탕으로 추천 우선순위를 조정한다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1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서강대 학생은 이미 모임 등록을 완료한 상태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1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390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 사용자가 기존에 등록된 모임의 일정을 생성하고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시간과 모임 장소를 </a:t>
                      </a:r>
                      <a:r>
                        <a:rPr lang="ko-KR" altLang="en-US" sz="1100" b="0" kern="100" dirty="0" err="1">
                          <a:effectLst/>
                        </a:rPr>
                        <a:t>추천받기</a:t>
                      </a:r>
                      <a:r>
                        <a:rPr lang="ko-KR" altLang="en-US" sz="1100" b="0" kern="100" dirty="0">
                          <a:effectLst/>
                        </a:rPr>
                        <a:t> 위해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내 모임 목록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의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 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ko-KR" altLang="en-US" sz="1100" b="0" kern="100" dirty="0">
                          <a:effectLst/>
                        </a:rPr>
                        <a:t>모임 일정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1.1 </a:t>
                      </a:r>
                      <a:r>
                        <a:rPr lang="ko-KR" altLang="en-US" sz="1100" b="0" kern="100" dirty="0">
                          <a:effectLst/>
                        </a:rPr>
                        <a:t>모임 일정을 생성할 모임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      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사용자는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화면의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내 모임 목록’ 에서 일정 생성을 원하는 모임을 선택하고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모임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옆에 위치한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 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일정 생성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모임 일정 등록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페이지로 넘어가며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이전에 등록했던 모임 일정 목록 및  일정 생성이 가능한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버튼을 화면상 출력한다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1.2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생성</a:t>
                      </a:r>
                      <a:r>
                        <a:rPr lang="en-US" altLang="ko-KR" sz="1100" b="0" kern="100" dirty="0"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및 등록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화면 하단의 일정 생성이 가능한 </a:t>
                      </a:r>
                      <a:r>
                        <a:rPr lang="en-US" altLang="ko-KR" sz="1100" b="0" kern="100" dirty="0">
                          <a:effectLst/>
                        </a:rPr>
                        <a:t>‘+’</a:t>
                      </a:r>
                      <a:r>
                        <a:rPr lang="ko-KR" altLang="en-US" sz="1100" b="0" kern="100" dirty="0">
                          <a:effectLst/>
                        </a:rPr>
                        <a:t> 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r>
                        <a:rPr lang="ko-KR" altLang="en-US" sz="1100" b="0" kern="100" dirty="0">
                          <a:effectLst/>
                        </a:rPr>
                        <a:t>시스템은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활동 계획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 및 예상 모임 시간을 입력할 수 있는 화면을 출력한다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 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사용자는 모임 </a:t>
                      </a:r>
                      <a:r>
                        <a:rPr lang="ko-KR" altLang="en-US" sz="1100" b="0" kern="100" dirty="0" err="1">
                          <a:effectLst/>
                        </a:rPr>
                        <a:t>일정명</a:t>
                      </a:r>
                      <a:r>
                        <a:rPr lang="en-US" altLang="ko-KR" sz="1100" b="0" kern="100" dirty="0">
                          <a:effectLst/>
                        </a:rPr>
                        <a:t>,</a:t>
                      </a:r>
                      <a:r>
                        <a:rPr lang="ko-KR" altLang="en-US" sz="1100" b="0" kern="100" dirty="0">
                          <a:effectLst/>
                        </a:rPr>
                        <a:t> 모임 활동 계획 및 예상 모임 시간을 입력하고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기간을 ＇시작 날짜</a:t>
                      </a:r>
                      <a:r>
                        <a:rPr lang="en-US" altLang="ko-KR" sz="1100" b="0" kern="100" dirty="0">
                          <a:effectLst/>
                        </a:rPr>
                        <a:t>’</a:t>
                      </a:r>
                      <a:r>
                        <a:rPr lang="ko-KR" altLang="en-US" sz="1100" b="0" kern="100" dirty="0">
                          <a:effectLst/>
                        </a:rPr>
                        <a:t>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종료 날짜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각각 설정한다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모임 일정 기간의 설정을 원하지 않을 경우</a:t>
                      </a:r>
                      <a:r>
                        <a:rPr lang="en-US" altLang="ko-KR" sz="1100" b="0" kern="100" dirty="0">
                          <a:effectLst/>
                        </a:rPr>
                        <a:t>, ‘</a:t>
                      </a:r>
                      <a:r>
                        <a:rPr lang="ko-KR" altLang="en-US" sz="1100" b="0" kern="100" dirty="0">
                          <a:effectLst/>
                        </a:rPr>
                        <a:t>설정 안 함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옆에 위치한 체크박스를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 사용자는 화면 하단에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등록</a:t>
                      </a:r>
                      <a:r>
                        <a:rPr lang="en-US" altLang="ko-KR" sz="1100" b="0" kern="100" dirty="0">
                          <a:effectLst/>
                        </a:rPr>
                        <a:t>’ </a:t>
                      </a:r>
                      <a:r>
                        <a:rPr lang="ko-KR" altLang="en-US" sz="1100" b="0" kern="100" dirty="0">
                          <a:effectLst/>
                        </a:rPr>
                        <a:t>버튼을 클릭한다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r>
                        <a:rPr lang="ko-KR" altLang="en-US" sz="1100" b="0" kern="100" dirty="0">
                          <a:effectLst/>
                        </a:rPr>
                        <a:t>시스템은 </a:t>
                      </a:r>
                      <a:r>
                        <a:rPr lang="en-US" altLang="ko-KR" sz="1100" b="0" kern="100" dirty="0">
                          <a:effectLst/>
                        </a:rPr>
                        <a:t>‘</a:t>
                      </a:r>
                      <a:r>
                        <a:rPr lang="ko-KR" altLang="en-US" sz="1100" b="0" kern="100" dirty="0">
                          <a:effectLst/>
                        </a:rPr>
                        <a:t>일정을 등록하겠습니까</a:t>
                      </a:r>
                      <a:r>
                        <a:rPr lang="en-US" altLang="ko-KR" sz="1100" b="0" kern="100" dirty="0">
                          <a:effectLst/>
                        </a:rPr>
                        <a:t>?‘ </a:t>
                      </a:r>
                      <a:r>
                        <a:rPr lang="ko-KR" altLang="en-US" sz="1100" b="0" kern="100" dirty="0">
                          <a:effectLst/>
                        </a:rPr>
                        <a:t>라는 메시지를 화면에 보여준다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457200" lvl="1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모임 일정 확정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baseline="0" dirty="0">
                          <a:effectLst/>
                        </a:rPr>
                        <a:t>사용자가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일정을 등록하시겠습니까</a:t>
                      </a:r>
                      <a:r>
                        <a:rPr lang="en-US" altLang="ko-KR" sz="1100" b="0" kern="100" baseline="0" dirty="0">
                          <a:effectLst/>
                        </a:rPr>
                        <a:t>?’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라는 메시지 확인 버튼을 누르면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(AF2) 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시스템은 해당 모임 일정 정보를 저장한 후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(AF3)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일정을 포함한 모임 일정 목록을 화면상 출력한다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AutoNum type="arabicPeriod" startAt="2"/>
                      </a:pPr>
                      <a:r>
                        <a:rPr lang="ko-KR" altLang="en-US" sz="1100" b="0" kern="100" dirty="0">
                          <a:effectLst/>
                        </a:rPr>
                        <a:t>모임 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46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2.1 </a:t>
                      </a:r>
                      <a:r>
                        <a:rPr lang="ko-KR" altLang="en-US" sz="1100" b="0" kern="100" dirty="0">
                          <a:effectLst/>
                        </a:rPr>
                        <a:t>추천 생성</a:t>
                      </a:r>
                      <a:endParaRPr lang="en-US" altLang="ko-KR" sz="1100" b="0" kern="10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사용자는 기존에 생성한 모임 일정 중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effectLst/>
                        </a:rPr>
                        <a:t>시간 및 장소 추천을 아직 받지 않은 일정을 골라</a:t>
                      </a:r>
                      <a:r>
                        <a:rPr lang="en-US" altLang="ko-KR" sz="1100" b="0" kern="100" dirty="0">
                          <a:effectLst/>
                        </a:rPr>
                        <a:t>, </a:t>
                      </a:r>
                      <a:r>
                        <a:rPr lang="ko-KR" altLang="en-US" sz="1100" b="0" kern="100" dirty="0">
                          <a:effectLst/>
                        </a:rPr>
                        <a:t>해당 일정 옆 ‘시간 및 장소 추천 받기’ 버튼을 누른다</a:t>
                      </a:r>
                      <a:r>
                        <a:rPr lang="en-US" altLang="ko-KR" sz="1100" b="0" kern="100" dirty="0">
                          <a:effectLst/>
                        </a:rPr>
                        <a:t>. 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64800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7040</TotalTime>
  <Words>2315</Words>
  <Application>Microsoft Office PowerPoint</Application>
  <PresentationFormat>화면 슬라이드 쇼(4:3)</PresentationFormat>
  <Paragraphs>288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Wingdings</vt:lpstr>
      <vt:lpstr>Office 테마</vt:lpstr>
      <vt:lpstr>Filling Good : 모임일정추천앱  4조</vt:lpstr>
      <vt:lpstr>PowerPoint 프레젠테이션</vt:lpstr>
      <vt:lpstr>프로젝트 개발 배경</vt:lpstr>
      <vt:lpstr>프로젝트 진행 현황: Project Management Plan</vt:lpstr>
      <vt:lpstr>프로젝트 진행 현황</vt:lpstr>
      <vt:lpstr>성과물 형태 및 사용 툴</vt:lpstr>
      <vt:lpstr>PowerPoint 프레젠테이션</vt:lpstr>
      <vt:lpstr>Use Case Diagram</vt:lpstr>
      <vt:lpstr>Use Case Specification – “모임 장소 및 시간 추천＂</vt:lpstr>
      <vt:lpstr>Use Case Specification–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Use Case Specification – “모임 장소 및 시간 추천＂</vt:lpstr>
      <vt:lpstr>GUI화면-첫화면</vt:lpstr>
      <vt:lpstr>GUI화면-내 모임 목록</vt:lpstr>
      <vt:lpstr>GUI화면-일정 생성(모임장이 아닌 사용자)</vt:lpstr>
      <vt:lpstr>GUI화면-일정 생성(모임장인 사용자)</vt:lpstr>
      <vt:lpstr>GUI화면-일정 생성(모임장인 사용자)</vt:lpstr>
      <vt:lpstr>GUI화면-추천 투표(모임장이 아닌 사용자)</vt:lpstr>
      <vt:lpstr>GUI화면-추천 투표(모임장이 아닌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GUI화면-추천 생성 및 확정(모임장인 사용자)</vt:lpstr>
      <vt:lpstr>PowerPoint 프레젠테이션</vt:lpstr>
      <vt:lpstr>Key Decision</vt:lpstr>
      <vt:lpstr>Key Decision</vt:lpstr>
      <vt:lpstr>Key Decision</vt:lpstr>
      <vt:lpstr>Entity Class Diagram</vt:lpstr>
      <vt:lpstr>Entity Relationship Diagram</vt:lpstr>
      <vt:lpstr>PowerPoint 프레젠테이션</vt:lpstr>
      <vt:lpstr>구현 모델의 동영상</vt:lpstr>
      <vt:lpstr>Traceability from UC Model to Implementation Model</vt:lpstr>
      <vt:lpstr>PowerPoint 프레젠테이션</vt:lpstr>
      <vt:lpstr>모임 시간 및 장소 추천+Test Case</vt:lpstr>
      <vt:lpstr>테스트 결과 현황</vt:lpstr>
      <vt:lpstr>Benefit</vt:lpstr>
      <vt:lpstr>Lessons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Modeling with UML</dc:title>
  <dc:creator>Soojin Park</dc:creator>
  <cp:lastModifiedBy>김 지환</cp:lastModifiedBy>
  <cp:revision>489</cp:revision>
  <cp:lastPrinted>2012-12-19T08:26:52Z</cp:lastPrinted>
  <dcterms:created xsi:type="dcterms:W3CDTF">2012-10-10T06:20:37Z</dcterms:created>
  <dcterms:modified xsi:type="dcterms:W3CDTF">2019-12-10T02:21:35Z</dcterms:modified>
</cp:coreProperties>
</file>