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2"/>
  </p:notesMasterIdLst>
  <p:sldIdLst>
    <p:sldId id="452" r:id="rId2"/>
    <p:sldId id="456" r:id="rId3"/>
    <p:sldId id="487" r:id="rId4"/>
    <p:sldId id="457" r:id="rId5"/>
    <p:sldId id="468" r:id="rId6"/>
    <p:sldId id="455" r:id="rId7"/>
    <p:sldId id="470" r:id="rId8"/>
    <p:sldId id="471" r:id="rId9"/>
    <p:sldId id="491" r:id="rId10"/>
    <p:sldId id="472" r:id="rId11"/>
    <p:sldId id="492" r:id="rId12"/>
    <p:sldId id="493" r:id="rId13"/>
    <p:sldId id="473" r:id="rId14"/>
    <p:sldId id="494" r:id="rId15"/>
    <p:sldId id="474" r:id="rId16"/>
    <p:sldId id="495" r:id="rId17"/>
    <p:sldId id="441" r:id="rId18"/>
    <p:sldId id="488" r:id="rId19"/>
    <p:sldId id="442" r:id="rId20"/>
    <p:sldId id="509" r:id="rId21"/>
    <p:sldId id="475" r:id="rId22"/>
    <p:sldId id="477" r:id="rId23"/>
    <p:sldId id="496" r:id="rId24"/>
    <p:sldId id="497" r:id="rId25"/>
    <p:sldId id="498" r:id="rId26"/>
    <p:sldId id="499" r:id="rId27"/>
    <p:sldId id="500" r:id="rId28"/>
    <p:sldId id="462" r:id="rId29"/>
    <p:sldId id="461" r:id="rId30"/>
    <p:sldId id="484" r:id="rId31"/>
    <p:sldId id="463" r:id="rId32"/>
    <p:sldId id="464" r:id="rId33"/>
    <p:sldId id="465" r:id="rId34"/>
    <p:sldId id="478" r:id="rId35"/>
    <p:sldId id="501" r:id="rId36"/>
    <p:sldId id="502" r:id="rId37"/>
    <p:sldId id="479" r:id="rId38"/>
    <p:sldId id="503" r:id="rId39"/>
    <p:sldId id="466" r:id="rId40"/>
    <p:sldId id="489" r:id="rId41"/>
    <p:sldId id="490" r:id="rId42"/>
    <p:sldId id="467" r:id="rId43"/>
    <p:sldId id="482" r:id="rId44"/>
    <p:sldId id="483" r:id="rId45"/>
    <p:sldId id="504" r:id="rId46"/>
    <p:sldId id="505" r:id="rId47"/>
    <p:sldId id="506" r:id="rId48"/>
    <p:sldId id="508" r:id="rId49"/>
    <p:sldId id="507" r:id="rId50"/>
    <p:sldId id="485" r:id="rId51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지현" initials="김지" lastIdx="2" clrIdx="0">
    <p:extLst>
      <p:ext uri="{19B8F6BF-5375-455C-9EA6-DF929625EA0E}">
        <p15:presenceInfo xmlns:p15="http://schemas.microsoft.com/office/powerpoint/2012/main" userId="871cd082bbb16f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FC6"/>
    <a:srgbClr val="31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1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13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EFE3E5-4A4F-4495-B869-560A5552240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F5FE49A-97C4-4BF3-A93C-CD303524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8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7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24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66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7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0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okcha/every2cal" TargetMode="External"/><Relationship Id="rId2" Type="http://schemas.openxmlformats.org/officeDocument/2006/relationships/hyperlink" Target="https://everytime.kr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6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4&#54016;_&#51068;&#51221;&#52628;&#52380;_InitialDataSet.xlsx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Filling Good : Use Case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80CA20-3FB4-47A3-9ED1-B8320D65F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77" y="1595835"/>
            <a:ext cx="6049445" cy="36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추가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4B081E6-9885-47AF-A961-C120EFC570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27" y="1013610"/>
            <a:ext cx="3037500" cy="5400000"/>
          </a:xfrm>
          <a:prstGeom prst="rect">
            <a:avLst/>
          </a:prstGeom>
        </p:spPr>
      </p:pic>
      <p:pic>
        <p:nvPicPr>
          <p:cNvPr id="29" name="그래픽 28" descr="줄 화살표: 일자형">
            <a:extLst>
              <a:ext uri="{FF2B5EF4-FFF2-40B4-BE49-F238E27FC236}">
                <a16:creationId xmlns:a16="http://schemas.microsoft.com/office/drawing/2014/main" id="{8D9C668F-BFF1-4F87-A532-72A31AEF6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0631" y="5552864"/>
            <a:ext cx="681369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2BE5066-30E9-48EF-927D-F7E664FEE02F}"/>
              </a:ext>
            </a:extLst>
          </p:cNvPr>
          <p:cNvSpPr txBox="1"/>
          <p:nvPr/>
        </p:nvSpPr>
        <p:spPr>
          <a:xfrm>
            <a:off x="6152013" y="6488416"/>
            <a:ext cx="107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A2FD20C-F660-457C-A8E5-8640725FD4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73" y="1013610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9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추가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CB01583-3C6F-4E33-A740-0EE0099687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78" y="974196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AD6240A-FA4C-4649-A21C-26F9AEB598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5" y="974196"/>
            <a:ext cx="3037500" cy="54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C1E959-25F3-4AD7-B5BD-0B2E4D7C0E5D}"/>
              </a:ext>
            </a:extLst>
          </p:cNvPr>
          <p:cNvSpPr txBox="1"/>
          <p:nvPr/>
        </p:nvSpPr>
        <p:spPr>
          <a:xfrm>
            <a:off x="5734760" y="6452904"/>
            <a:ext cx="236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날짜 선택 및 정보 기입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318C05-797E-4CF7-B401-E47F649A980D}"/>
              </a:ext>
            </a:extLst>
          </p:cNvPr>
          <p:cNvSpPr txBox="1"/>
          <p:nvPr/>
        </p:nvSpPr>
        <p:spPr>
          <a:xfrm>
            <a:off x="1542802" y="6439672"/>
            <a:ext cx="236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시간대 선택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312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추가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8D6B6A-9D78-43B2-B2E4-F2B0F639DF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1027464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2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수정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D98C6-01B4-486E-A82D-D0689C83BA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77" y="965119"/>
            <a:ext cx="3037500" cy="540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B061265-745C-4946-83AD-B403AF580C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60" y="965119"/>
            <a:ext cx="3037500" cy="5400000"/>
          </a:xfrm>
          <a:prstGeom prst="rect">
            <a:avLst/>
          </a:prstGeom>
        </p:spPr>
      </p:pic>
      <p:pic>
        <p:nvPicPr>
          <p:cNvPr id="24" name="그래픽 23" descr="줄 화살표: 일자형">
            <a:extLst>
              <a:ext uri="{FF2B5EF4-FFF2-40B4-BE49-F238E27FC236}">
                <a16:creationId xmlns:a16="http://schemas.microsoft.com/office/drawing/2014/main" id="{2582FF4E-954D-4C55-ABAA-316A7584E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71965" y="5037958"/>
            <a:ext cx="743412" cy="74760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765B72-281F-495E-B7D1-C9524670A671}"/>
              </a:ext>
            </a:extLst>
          </p:cNvPr>
          <p:cNvSpPr txBox="1"/>
          <p:nvPr/>
        </p:nvSpPr>
        <p:spPr>
          <a:xfrm>
            <a:off x="6152013" y="6488416"/>
            <a:ext cx="107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3580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수정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B85319B-0475-4114-AF45-48D7BA23E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68" y="1027464"/>
            <a:ext cx="3037500" cy="54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34A97E-ABE7-4916-ADD6-E0D0AE6BC3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169" y="1027464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8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삭제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013034" y="6422338"/>
            <a:ext cx="2057400" cy="540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6812C0-B98E-488E-BA10-BE6177993B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97" y="1027464"/>
            <a:ext cx="3037500" cy="5400000"/>
          </a:xfrm>
          <a:prstGeom prst="rect">
            <a:avLst/>
          </a:prstGeom>
        </p:spPr>
      </p:pic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id="{4D9BA368-13C8-4123-B66E-F5588DC9FB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49" y="1027464"/>
            <a:ext cx="3037500" cy="5400000"/>
          </a:xfrm>
          <a:prstGeom prst="rect">
            <a:avLst/>
          </a:prstGeom>
        </p:spPr>
      </p:pic>
      <p:pic>
        <p:nvPicPr>
          <p:cNvPr id="29" name="그래픽 28" descr="줄 화살표: 일자형">
            <a:extLst>
              <a:ext uri="{FF2B5EF4-FFF2-40B4-BE49-F238E27FC236}">
                <a16:creationId xmlns:a16="http://schemas.microsoft.com/office/drawing/2014/main" id="{B353E14A-5FBD-47B9-B5B4-CEBD648F2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71965" y="5082347"/>
            <a:ext cx="743412" cy="74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79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삭제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7E7741-9668-40D6-B9F9-C25C30B1F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94" y="1020815"/>
            <a:ext cx="3042168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08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01827"/>
              </p:ext>
            </p:extLst>
          </p:nvPr>
        </p:nvGraphicFramePr>
        <p:xfrm>
          <a:off x="251520" y="1024128"/>
          <a:ext cx="8640960" cy="539821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모임그룹관리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모임을 등록하거나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기존 모임을 수정하거나 삭제하는 작업을 수행할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구성원 변경 작업 또한 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alt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사용자가 모임을 등록하거나 모임 정보를 수정 혹은 모임을 삭제하기 위해 어플리케이션의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관리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최초 모임 생성인 경우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 수행 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 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수정하는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삭제하는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 선택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사용자는 화면 상단의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새 모임 등록하기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’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 </a:t>
                      </a: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모임에 대한 간단한 설명 입력 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모임의 이름을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모임에 대한 간단한 설명을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초기 모임 구성원 초대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(AF1), (AF2), (AF3)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생성 확정 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화면 하단에 있는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해당 모임 정보를 저장하며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(AF4), (AF5), (AF6)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생성자를 해당 모임의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으로 설정한다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시스템은 등록된 모임들의 목록을 모임의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구성원이 표기된 형식으로 화면에 출력한 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Use Case Specification : </a:t>
            </a:r>
            <a:r>
              <a:rPr lang="ko-KR" altLang="en-US" sz="2000" dirty="0"/>
              <a:t>모임그룹관리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133876"/>
              </p:ext>
            </p:extLst>
          </p:nvPr>
        </p:nvGraphicFramePr>
        <p:xfrm>
          <a:off x="526356" y="1200957"/>
          <a:ext cx="8091287" cy="49243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3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변경하고자 하는 모임 선택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(AF7)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모임에 대한 간단한 설명 변경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이름은 변경할 수 없다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추가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lvl="1" indent="0" rtl="0" fontAlgn="base">
                        <a:buNone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새로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    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(AF1), (AF2), (AF3)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화면에 리스트업 된 모임 구성원 이름 중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추방을 원하는 이름 옆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‘X’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해당 회원을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구성원에서 삭제한 후 그 이름을 화면상에서 없앤다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3.5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 확정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앱 화면 하단의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정보를 수정하겠습니까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누르면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(AF8)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변경된 내용을 저장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(AF6), (AF9)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삭제하고자 하는 모임 선택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(AF7)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오른쪽에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모임을 삭제하시겠습니까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(AF10)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 확정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457200" lvl="1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모임이 삭제되었습니다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 후 저장된 모임 목록에서 해당 모임을 제거하고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rtl="0" fontAlgn="base">
                        <a:buNone/>
                      </a:pP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878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23338"/>
              </p:ext>
            </p:extLst>
          </p:nvPr>
        </p:nvGraphicFramePr>
        <p:xfrm>
          <a:off x="341376" y="1097280"/>
          <a:ext cx="8551104" cy="560036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존재하지 않는 아이디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2.3, Basic Flow 3.3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존재하지 않는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3.3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AF2.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 자신의 아이디 입력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2.3, Basic Flow 3.3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본인을 추가할 수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3.3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AF3.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 구성원으로 추가한 아이디 입력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2.3, Basic Flow 3.3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 추가된 구성원입니다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3.3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AF4.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이름 중복 오류 발생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2.4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 존재하는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모임명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입니다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AF5.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이름을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기입하지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2.4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이름을 입력해주세요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AF6.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구성원을 추가하지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2.4,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구성원을 추가해주세요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3.5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78233"/>
              </p:ext>
            </p:extLst>
          </p:nvPr>
        </p:nvGraphicFramePr>
        <p:xfrm>
          <a:off x="568618" y="958268"/>
          <a:ext cx="8006763" cy="47427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6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개인일정관리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8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 생성에 기반이 될 개인 일정을 등록 및 수정하는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어플 내 직접 일정 등록은 물론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외부 일정 연동 및 이미 등록된 일정 변경도 가능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Everytime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472">
                <a:tc gridSpan="2">
                  <a:txBody>
                    <a:bodyPr/>
                    <a:lstStyle/>
                    <a:p>
                      <a:pPr lvl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01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사용자가 자신의 일정을 외부 어플리케이션에서 연동해 오거나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직접 등록하거나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등록된 일정을 정정 및 삭제하기 위해 어플리케이션 내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관리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어플리케이션 연동인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일정 연동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일정을 직접 등록할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수정할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삭제할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 연동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어플리케이션에 등록된 일정 정보 불러오기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‘내 일정 관리’ 페이지 상단 우측에 ‘외부 일정 연동하기’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어플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등록된 시간표를 특정 포맷으로 변환해주는 프로그램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통해  외부 어플리케이션의 일정을 연동한다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일정이 연동되었습니다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연동된 일정이 반영된 개인 일정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070A06-1764-4EAF-A93F-A3A3FD54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8901" y="5912229"/>
            <a:ext cx="6826480" cy="365125"/>
          </a:xfrm>
        </p:spPr>
        <p:txBody>
          <a:bodyPr/>
          <a:lstStyle/>
          <a:p>
            <a:pPr marL="228600" indent="-228600" algn="l">
              <a:buAutoNum type="arabicParenR"/>
            </a:pPr>
            <a:r>
              <a:rPr lang="ko-KR" altLang="en-US" dirty="0"/>
              <a:t>대학생들이 시간표 관리용으로 주되게 사용하는 모바일 어플리케이션</a:t>
            </a:r>
            <a:r>
              <a:rPr lang="en-US" altLang="ko-KR" dirty="0"/>
              <a:t>. </a:t>
            </a:r>
            <a:r>
              <a:rPr lang="en-US" altLang="ko-KR" dirty="0">
                <a:hlinkClick r:id="rId2"/>
              </a:rPr>
              <a:t>https://everytime.kr/</a:t>
            </a:r>
            <a:endParaRPr lang="en-US" altLang="ko-KR" dirty="0"/>
          </a:p>
          <a:p>
            <a:pPr marL="228600" indent="-228600" algn="l">
              <a:buAutoNum type="arabicParenR"/>
            </a:pPr>
            <a:r>
              <a:rPr lang="en-US" altLang="ko-KR" dirty="0">
                <a:hlinkClick r:id="rId3"/>
              </a:rPr>
              <a:t>https://github.com/sookcha/every2cal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431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013694"/>
              </p:ext>
            </p:extLst>
          </p:nvPr>
        </p:nvGraphicFramePr>
        <p:xfrm>
          <a:off x="341376" y="1097280"/>
          <a:ext cx="8551104" cy="42508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AF7.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권한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3.1, Basic Flow 4.1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명령을 요청한 회원의 직위가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설정되어 있는지를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 해당 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아니라면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모임장만 접근이 가능합니다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4.1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4.1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AF8.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‘취소‘ 버튼을 클릭한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수정된 모임 정보를 저장하지 않고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Basic Flow 3.5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AF9.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이름 수정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＂모임명은 수정할 수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3.5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AF10.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4.2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‘취소‘ 버튼을 클릭한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선택된 모임 정보를 그대로 둔 채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4.2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첫 화면 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1EAEA8E-CD59-407D-B420-3C24AE0F3D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49" y="1022339"/>
            <a:ext cx="3037500" cy="5400000"/>
          </a:xfrm>
          <a:prstGeom prst="rect">
            <a:avLst/>
          </a:prstGeom>
        </p:spPr>
      </p:pic>
      <p:pic>
        <p:nvPicPr>
          <p:cNvPr id="10" name="그래픽 9" descr="줄 화살표: 일자형">
            <a:extLst>
              <a:ext uri="{FF2B5EF4-FFF2-40B4-BE49-F238E27FC236}">
                <a16:creationId xmlns:a16="http://schemas.microsoft.com/office/drawing/2014/main" id="{497AA2F1-A2B4-4DF6-B19C-7334769FE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11445" y="1699955"/>
            <a:ext cx="743412" cy="747606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BA19E61-20D3-4E78-90F9-A577487195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990" y="1022339"/>
            <a:ext cx="3037500" cy="5400000"/>
          </a:xfrm>
          <a:prstGeom prst="rect">
            <a:avLst/>
          </a:prstGeom>
        </p:spPr>
      </p:pic>
      <p:pic>
        <p:nvPicPr>
          <p:cNvPr id="13" name="그래픽 12" descr="줄 화살표: 일자형">
            <a:extLst>
              <a:ext uri="{FF2B5EF4-FFF2-40B4-BE49-F238E27FC236}">
                <a16:creationId xmlns:a16="http://schemas.microsoft.com/office/drawing/2014/main" id="{1B8C53C3-A913-4CEE-832B-74E40F760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16737" y="1699955"/>
            <a:ext cx="743412" cy="74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30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808910E-F418-4395-A329-53872893C8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16" y="1063332"/>
            <a:ext cx="3037500" cy="540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457B87D-C855-4C5B-B0F3-02A391160B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61" y="1063332"/>
            <a:ext cx="3037500" cy="5400000"/>
          </a:xfrm>
          <a:prstGeom prst="rect">
            <a:avLst/>
          </a:prstGeom>
        </p:spPr>
      </p:pic>
      <p:pic>
        <p:nvPicPr>
          <p:cNvPr id="12" name="그래픽 11" descr="줄 화살표: 일자형">
            <a:extLst>
              <a:ext uri="{FF2B5EF4-FFF2-40B4-BE49-F238E27FC236}">
                <a16:creationId xmlns:a16="http://schemas.microsoft.com/office/drawing/2014/main" id="{F200ADD9-FADB-436B-B6F3-F2F2DEC86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8217" y="1131784"/>
            <a:ext cx="800012" cy="7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69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4FF0B2D-D80D-4AA3-967E-63B67DC1C8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33" y="1022339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76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수정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16E8381-E20D-49AE-8EE1-907F4E4711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12" y="1063332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F7ACB89-3FC0-43DA-8AF3-8B303546F5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063332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E5A61F01-D589-48FD-BBB8-908EC0C41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7412" y="3464512"/>
            <a:ext cx="800012" cy="7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8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수정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2D7901F-1B30-47C8-8B6F-5B4FE2228B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547" y="1063332"/>
            <a:ext cx="3037500" cy="540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6FED135-67CB-4D61-9E65-02F81886DE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16" y="106333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78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237380D-6DA8-48F8-914E-29D8BE30E1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323" y="1063332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C802CF6-E28C-4828-8607-91E3C8C8B1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39" y="1063332"/>
            <a:ext cx="3037500" cy="5400000"/>
          </a:xfrm>
          <a:prstGeom prst="rect">
            <a:avLst/>
          </a:prstGeom>
        </p:spPr>
      </p:pic>
      <p:pic>
        <p:nvPicPr>
          <p:cNvPr id="10" name="그래픽 9" descr="줄 화살표: 일자형">
            <a:extLst>
              <a:ext uri="{FF2B5EF4-FFF2-40B4-BE49-F238E27FC236}">
                <a16:creationId xmlns:a16="http://schemas.microsoft.com/office/drawing/2014/main" id="{46DED439-2283-4FE4-A80E-768DE97FE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0360" y="3837374"/>
            <a:ext cx="800012" cy="7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60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8197A8B-F5EA-431B-A805-3BA504B431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86" y="106333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09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32652"/>
              </p:ext>
            </p:extLst>
          </p:nvPr>
        </p:nvGraphicFramePr>
        <p:xfrm>
          <a:off x="251520" y="979752"/>
          <a:ext cx="8640960" cy="535890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모임 장소 및 시간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일정을 생성하고 모임 시간과 모임 장소를 추천하는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유즈케이스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추천 내역에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대한 피드백을 바탕으로 추천 우선순위를 조정한다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51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5390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본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 사용자가 기존에 등록된 모임의 일정을 생성하고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시간과 모임 장소를 </a:t>
                      </a:r>
                      <a:r>
                        <a:rPr lang="ko-KR" altLang="en-US" sz="1100" b="0" kern="100" dirty="0" err="1">
                          <a:effectLst/>
                        </a:rPr>
                        <a:t>추천받기</a:t>
                      </a:r>
                      <a:r>
                        <a:rPr lang="ko-KR" altLang="en-US" sz="1100" b="0" kern="100" dirty="0">
                          <a:effectLst/>
                        </a:rPr>
                        <a:t> 위해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 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모임 일정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생성할 모임 선택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화면의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내 모임 목록’ 에서 일정 생성을 원하는 모임을 선택하고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모임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옆에 위치한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페이지로 넘어가며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이전에 등록했던 모임 일정 목록 및  일정 생성이 가능한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및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화면 하단의 일정 생성이 가능한 </a:t>
                      </a:r>
                      <a:r>
                        <a:rPr lang="en-US" altLang="ko-KR" sz="1100" b="0" kern="100" dirty="0"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활동 계획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및 예상 모임 시간을 입력할 수 있는 화면을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사용자는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모임 활동 계획 및 예상 모임 시간을 입력하고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기간을 ＇시작 날짜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종료 날짜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각각 설정한다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기간의 설정을 원하지 않을 경우</a:t>
                      </a:r>
                      <a:r>
                        <a:rPr lang="en-US" altLang="ko-KR" sz="1100" b="0" kern="100" dirty="0"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effectLst/>
                        </a:rPr>
                        <a:t>설정 안 함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옆에 위치한 체크박스를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 사용자는 화면 하단에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일정을 등록하겠습니까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?‘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화면에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1.3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모임 일정 확정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baseline="0" dirty="0">
                          <a:effectLst/>
                        </a:rPr>
                        <a:t>?’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 확인 버튼을 누르면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 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해당 모임 일정 정보를 저장한 후</a:t>
                      </a:r>
                      <a:r>
                        <a:rPr lang="en-US" altLang="ko-KR" sz="1100" b="0" kern="100" baseline="0" dirty="0"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effectLst/>
                        </a:rPr>
                        <a:t> 해당 일정을 포함한 모임 일정 목록을 화면상 출력한다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 startAt="2"/>
                      </a:pPr>
                      <a:r>
                        <a:rPr lang="ko-KR" altLang="en-US" sz="1100" b="0" kern="100" dirty="0">
                          <a:effectLst/>
                        </a:rPr>
                        <a:t>모임 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기존에 생성한 모임 일정 중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시간 및 장소 추천을 아직 받지 않은 일정을 골라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해당 일정 옆 ‘시간 및 장소 추천 받기’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67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090080"/>
              </p:ext>
            </p:extLst>
          </p:nvPr>
        </p:nvGraphicFramePr>
        <p:xfrm>
          <a:off x="251520" y="979752"/>
          <a:ext cx="8640960" cy="580502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715">
                <a:tc>
                  <a:txBody>
                    <a:bodyPr/>
                    <a:lstStyle/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추천 생성 권한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사용자의 모임 내 역할을 체크한다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일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추천 생성 권한이 있음을 확인하고</a:t>
                      </a:r>
                      <a:r>
                        <a:rPr lang="en-US" altLang="ko-KR" sz="1100" b="0" kern="100" dirty="0">
                          <a:effectLst/>
                        </a:rPr>
                        <a:t>,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이 아닐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모임의 모임장이 추천을 생성했음을 확인한다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생성된 추천 결과를 확인 및 투표할 권한을 부여한 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 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동안 날짜마다 우선순위 측정 변수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일정 생성 시 입력한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기간</a:t>
                      </a:r>
                      <a:r>
                        <a:rPr lang="en-US" altLang="ko-KR" sz="1100" b="0" kern="100" dirty="0">
                          <a:effectLst/>
                        </a:rPr>
                        <a:t>’(</a:t>
                      </a:r>
                      <a:r>
                        <a:rPr lang="ko-KR" altLang="en-US" sz="1100" b="0" kern="100" dirty="0">
                          <a:effectLst/>
                        </a:rPr>
                        <a:t>입력하지 않았다면 일주일 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동안의 모임 구성원 개개인의 일정을 모으고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 시간 추천의 우선순위 파악을 위한 우선순위 측정 변수를 각 날짜마다 생성한 뒤에 초기값을 부여한다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초기값은 기본적으로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이지만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피드백 등의 결과로 인해 달라질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개개인에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모임 구성원을 크게 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모임원</a:t>
                      </a:r>
                      <a:r>
                        <a:rPr lang="ko-KR" altLang="en-US" sz="1100" b="0" kern="100" dirty="0">
                          <a:effectLst/>
                        </a:rPr>
                        <a:t> 으로 나누며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생성한 사람을 모임장으로 보고 나머지 구성원은 모임원으로 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기본값으로 모임장의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1.2, </a:t>
                      </a:r>
                      <a:r>
                        <a:rPr lang="ko-KR" altLang="en-US" sz="1100" b="0" kern="100" dirty="0">
                          <a:effectLst/>
                        </a:rPr>
                        <a:t>모임원의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으로 둔다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 일정마다 다른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개인 일정 등록 시 조정 가능 정도는 개인이 일정 등록 시 입력한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가중치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시스템이 자동으로 판별한 가중치로 등록된다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 수치와 동일하게 두고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피드백이나 추천에 대한 우선순위 조정 단계에서 이 값을 바꿔간다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3.4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가중치 곱의 전체 합을 비교해서 최적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각 날짜마다 생성된 우선순위 측정 변수에 일정 참여 인원 각각의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개개인 가중치 </a:t>
                      </a:r>
                      <a:r>
                        <a:rPr lang="en-US" altLang="ko-KR" sz="1100" b="0" kern="100" dirty="0">
                          <a:effectLst/>
                        </a:rPr>
                        <a:t>x </a:t>
                      </a:r>
                      <a:r>
                        <a:rPr lang="ko-KR" altLang="en-US" sz="1100" b="0" kern="100" dirty="0">
                          <a:effectLst/>
                        </a:rPr>
                        <a:t>개개인 일정 가중치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합을 구해서 넣는다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값을 바탕으로 시간대 가중치를 추가로 곱해서 최종적으로 최적 시간 추천 순위를 생성한다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시간대 가중치의 경우 초기 </a:t>
                      </a:r>
                      <a:r>
                        <a:rPr lang="en-US" altLang="ko-KR" sz="1100" b="0" kern="100" dirty="0">
                          <a:effectLst/>
                        </a:rPr>
                        <a:t>1.0 </a:t>
                      </a:r>
                      <a:r>
                        <a:rPr lang="ko-KR" altLang="en-US" sz="1100" b="0" kern="100" dirty="0">
                          <a:effectLst/>
                        </a:rPr>
                        <a:t>값을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늦은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밤 </a:t>
                      </a:r>
                      <a:r>
                        <a:rPr lang="en-US" altLang="ko-KR" sz="1100" b="0" kern="100" dirty="0">
                          <a:effectLst/>
                        </a:rPr>
                        <a:t>10</a:t>
                      </a:r>
                      <a:r>
                        <a:rPr lang="ko-KR" altLang="en-US" sz="1100" b="0" kern="100" dirty="0">
                          <a:effectLst/>
                        </a:rPr>
                        <a:t>시 이후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혹은 이른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오전 </a:t>
                      </a:r>
                      <a:r>
                        <a:rPr lang="en-US" altLang="ko-KR" sz="1100" b="0" kern="100" dirty="0">
                          <a:effectLst/>
                        </a:rPr>
                        <a:t>7</a:t>
                      </a:r>
                      <a:r>
                        <a:rPr lang="ko-KR" altLang="en-US" sz="1100" b="0" kern="100" dirty="0">
                          <a:effectLst/>
                        </a:rPr>
                        <a:t>시 이전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와 주말에는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주말이면서 늦은 시간대 혹은 이른 시간대인 경우</a:t>
                      </a:r>
                      <a:r>
                        <a:rPr lang="en-US" altLang="ko-KR" sz="1100" b="0" kern="100" dirty="0">
                          <a:effectLst/>
                        </a:rPr>
                        <a:t>, 1.2*1.2 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3.5 </a:t>
                      </a:r>
                      <a:r>
                        <a:rPr lang="ko-KR" altLang="en-US" sz="1100" b="0" kern="100" dirty="0">
                          <a:effectLst/>
                        </a:rPr>
                        <a:t>탐색된 최적 시간 리스트업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위에서 생성한 최적 시간 추천 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달력 시각적으로 제시하고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하단에 글 목록으로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3.6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추천된 시간 중 선택 및 확정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추천 시간 목록에서 하나를 선택한 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눌러 시간 투표 결과를 확정한다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00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14714"/>
              </p:ext>
            </p:extLst>
          </p:nvPr>
        </p:nvGraphicFramePr>
        <p:xfrm>
          <a:off x="526356" y="1200957"/>
          <a:ext cx="8091287" cy="47064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 내 일정 등록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일정을 등록하고자 하는 날짜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일정 관리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 하단의 일정 추가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개인 일정을 보여주는 달력과 일정 정보 입력창을 화면상에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사용자는 일정을 추가하고 싶은 날짜를 달력에서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기본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기입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 일정의 기본 정보인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정도를 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이름과 시간은 필수 기입 정보이다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등록한 일정이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수정하고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수정하고자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입력창에서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 중 수정을 원하는 정보를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이름과 시간은 필수 기입 정보이다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완료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정정사항을 저장하고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수정사항이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206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902F6-55DE-4DC3-ABC9-3A6030A97E83}"/>
              </a:ext>
            </a:extLst>
          </p:cNvPr>
          <p:cNvSpPr/>
          <p:nvPr/>
        </p:nvSpPr>
        <p:spPr>
          <a:xfrm>
            <a:off x="804765" y="1397041"/>
            <a:ext cx="1073020" cy="830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4BA3D9-2C82-481D-93EE-B40E61968C96}"/>
              </a:ext>
            </a:extLst>
          </p:cNvPr>
          <p:cNvSpPr/>
          <p:nvPr/>
        </p:nvSpPr>
        <p:spPr>
          <a:xfrm>
            <a:off x="2659224" y="1347622"/>
            <a:ext cx="1231641" cy="92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</a:rPr>
              <a:t>날짜별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측정변수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0A2D17-5E64-4156-AE21-0F9D87D0D89D}"/>
              </a:ext>
            </a:extLst>
          </p:cNvPr>
          <p:cNvSpPr/>
          <p:nvPr/>
        </p:nvSpPr>
        <p:spPr>
          <a:xfrm>
            <a:off x="4380724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모임원</a:t>
            </a:r>
            <a:r>
              <a:rPr lang="ko-KR" altLang="en-US" sz="1400" dirty="0">
                <a:solidFill>
                  <a:schemeClr val="tx1"/>
                </a:solidFill>
              </a:rPr>
              <a:t> 역할에 따른 개개인 가중치 부여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90F70-2E2D-4D81-8912-A442E1B0A94B}"/>
              </a:ext>
            </a:extLst>
          </p:cNvPr>
          <p:cNvSpPr txBox="1"/>
          <p:nvPr/>
        </p:nvSpPr>
        <p:spPr>
          <a:xfrm>
            <a:off x="4380724" y="2261807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모임원</a:t>
            </a:r>
            <a:r>
              <a:rPr lang="ko-KR" altLang="en-US" sz="1200" dirty="0"/>
              <a:t> </a:t>
            </a:r>
            <a:r>
              <a:rPr lang="en-US" altLang="ko-KR" sz="1200" dirty="0"/>
              <a:t>: 1.0, </a:t>
            </a:r>
            <a:r>
              <a:rPr lang="ko-KR" altLang="en-US" sz="1200" dirty="0" err="1"/>
              <a:t>모임장</a:t>
            </a:r>
            <a:r>
              <a:rPr lang="ko-KR" altLang="en-US" sz="1200" dirty="0"/>
              <a:t> </a:t>
            </a:r>
            <a:r>
              <a:rPr lang="en-US" altLang="ko-KR" sz="1200" dirty="0"/>
              <a:t>: 1.2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D55D1D-65F4-401E-89EB-60B1A566709F}"/>
              </a:ext>
            </a:extLst>
          </p:cNvPr>
          <p:cNvSpPr/>
          <p:nvPr/>
        </p:nvSpPr>
        <p:spPr>
          <a:xfrm>
            <a:off x="6615408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개개인 일정의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가중치 부여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BC532-76AF-4CC4-9780-7A135507B511}"/>
              </a:ext>
            </a:extLst>
          </p:cNvPr>
          <p:cNvSpPr/>
          <p:nvPr/>
        </p:nvSpPr>
        <p:spPr>
          <a:xfrm>
            <a:off x="2827176" y="3049211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&lt;  </a:t>
            </a:r>
            <a:r>
              <a:rPr lang="en-US" altLang="ko-KR" sz="2400" dirty="0">
                <a:solidFill>
                  <a:schemeClr val="tx1"/>
                </a:solidFill>
              </a:rPr>
              <a:t>∑</a:t>
            </a:r>
            <a:r>
              <a:rPr lang="ko-KR" altLang="en-US" sz="1400" dirty="0">
                <a:solidFill>
                  <a:schemeClr val="tx1"/>
                </a:solidFill>
              </a:rPr>
              <a:t>개개인 가중치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개개인 일정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A0E35-4034-415F-B861-447ACBD56961}"/>
              </a:ext>
            </a:extLst>
          </p:cNvPr>
          <p:cNvSpPr txBox="1"/>
          <p:nvPr/>
        </p:nvSpPr>
        <p:spPr>
          <a:xfrm>
            <a:off x="6327552" y="2269403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각 일정의 조정 가능 정도로 판단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ED9F70-C656-4E80-8E12-D2E6A2319909}"/>
              </a:ext>
            </a:extLst>
          </p:cNvPr>
          <p:cNvSpPr/>
          <p:nvPr/>
        </p:nvSpPr>
        <p:spPr>
          <a:xfrm>
            <a:off x="2827175" y="4096985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시간대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46F0-271D-42C6-BACF-E5B3EEE3BAA3}"/>
              </a:ext>
            </a:extLst>
          </p:cNvPr>
          <p:cNvSpPr txBox="1"/>
          <p:nvPr/>
        </p:nvSpPr>
        <p:spPr>
          <a:xfrm>
            <a:off x="5671856" y="4912900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kern="100" dirty="0"/>
              <a:t>밤 </a:t>
            </a:r>
            <a:r>
              <a:rPr lang="en-US" altLang="ko-KR" sz="1200" kern="100" dirty="0"/>
              <a:t>10</a:t>
            </a:r>
            <a:r>
              <a:rPr lang="ko-KR" altLang="en-US" sz="1200" kern="100" dirty="0"/>
              <a:t>시 이후</a:t>
            </a:r>
            <a:r>
              <a:rPr lang="en-US" altLang="ko-KR" sz="1200" kern="100" dirty="0"/>
              <a:t>, </a:t>
            </a:r>
            <a:r>
              <a:rPr lang="ko-KR" altLang="en-US" sz="1200" kern="100" dirty="0"/>
              <a:t>오전 </a:t>
            </a:r>
            <a:r>
              <a:rPr lang="en-US" altLang="ko-KR" sz="1200" kern="100" dirty="0"/>
              <a:t>7</a:t>
            </a:r>
            <a:r>
              <a:rPr lang="ko-KR" altLang="en-US" sz="1200" kern="100" dirty="0"/>
              <a:t>시 이전</a:t>
            </a:r>
            <a:r>
              <a:rPr lang="en-US" altLang="ko-KR" sz="1200" kern="100" dirty="0"/>
              <a:t>,</a:t>
            </a:r>
            <a:r>
              <a:rPr lang="ko-KR" altLang="en-US" sz="1200" kern="100" dirty="0"/>
              <a:t> 주말 </a:t>
            </a:r>
            <a:r>
              <a:rPr lang="en-US" altLang="ko-KR" sz="1200" kern="100" dirty="0"/>
              <a:t>:</a:t>
            </a:r>
            <a:r>
              <a:rPr lang="ko-KR" altLang="en-US" sz="1200" kern="100" dirty="0"/>
              <a:t> </a:t>
            </a:r>
            <a:r>
              <a:rPr lang="en-US" altLang="ko-KR" sz="1200" kern="100" dirty="0"/>
              <a:t>1.2</a:t>
            </a:r>
          </a:p>
          <a:p>
            <a:pPr algn="r"/>
            <a:r>
              <a:rPr lang="ko-KR" altLang="en-US" sz="1200" kern="100" dirty="0"/>
              <a:t>그 외 </a:t>
            </a:r>
            <a:r>
              <a:rPr lang="en-US" altLang="ko-KR" sz="1200" kern="100" dirty="0"/>
              <a:t>: 1.0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AD5C36-7A03-4D42-A401-17647093CF07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1877785" y="1812254"/>
            <a:ext cx="781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DC7C53-97A9-4030-9E46-A2A49A59B022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3890865" y="1811170"/>
            <a:ext cx="489859" cy="1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92EF5E-1EBE-489D-A3AF-E457D6A2813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125549" y="1811170"/>
            <a:ext cx="489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3368BB-3A99-47A3-969E-8D6498584E62}"/>
              </a:ext>
            </a:extLst>
          </p:cNvPr>
          <p:cNvCxnSpPr>
            <a:stCxn id="11" idx="2"/>
          </p:cNvCxnSpPr>
          <p:nvPr/>
        </p:nvCxnSpPr>
        <p:spPr>
          <a:xfrm>
            <a:off x="7508324" y="2546402"/>
            <a:ext cx="0" cy="502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6E8AB07-E361-4BF7-860D-9F5996B1272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5593704" y="3808789"/>
            <a:ext cx="1" cy="288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E63FA0-6B26-4F22-A02B-52B12C58AFFB}"/>
              </a:ext>
            </a:extLst>
          </p:cNvPr>
          <p:cNvCxnSpPr/>
          <p:nvPr/>
        </p:nvCxnSpPr>
        <p:spPr>
          <a:xfrm>
            <a:off x="5279367" y="4912900"/>
            <a:ext cx="0" cy="80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016B501-FE41-4DC3-8C69-D8F3F37D7EB5}"/>
              </a:ext>
            </a:extLst>
          </p:cNvPr>
          <p:cNvSpPr/>
          <p:nvPr/>
        </p:nvSpPr>
        <p:spPr>
          <a:xfrm>
            <a:off x="4250667" y="5738992"/>
            <a:ext cx="2057400" cy="6761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최종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순위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3E031C-3D90-40D8-969B-2A73CB938D1F}"/>
              </a:ext>
            </a:extLst>
          </p:cNvPr>
          <p:cNvSpPr txBox="1"/>
          <p:nvPr/>
        </p:nvSpPr>
        <p:spPr>
          <a:xfrm>
            <a:off x="2874132" y="2303091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초기값</a:t>
            </a:r>
            <a:r>
              <a:rPr lang="en-US" altLang="ko-KR" sz="1200" dirty="0"/>
              <a:t>: 1.0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031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551853"/>
              </p:ext>
            </p:extLst>
          </p:nvPr>
        </p:nvGraphicFramePr>
        <p:xfrm>
          <a:off x="251520" y="979752"/>
          <a:ext cx="8640960" cy="521557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    </a:t>
                      </a:r>
                      <a:r>
                        <a:rPr lang="ko-KR" altLang="en-US" sz="1100" b="0" kern="100" dirty="0">
                          <a:effectLst/>
                        </a:rPr>
                        <a:t>모임 장소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기존에 모임 시간이 확정된 일정 선택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없는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제시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4.2)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있는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선호장소 탐색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4.3)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4.2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탐색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기존에 보유하고 있는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순서대로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 장소 탐색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모임들의 선택 장소 목록에서 해당 모임이 이전에 선택한 장소들과 유사한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아이템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협업 필터링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(item-base collaborative filtering)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모델을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모임에서 기존에 갔던 장소를 바탕으로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그 장소와 높은 유사도를 보이는 다른 장소를 찾고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그 장소를 포함해서 유사도가 높은 순으로 추천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탐색된 최적 장소 리스트업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위에서 생성한 최적 장소 추천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 된 장소 중 선택 및 확정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</a:t>
                      </a:r>
                      <a:r>
                        <a:rPr lang="ko-KR" altLang="en-US" sz="1100" b="0" kern="100" dirty="0">
                          <a:effectLst/>
                        </a:rPr>
                        <a:t>추천 장소 목록에서 하나를 선택한 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  <a:r>
                        <a:rPr lang="en-US" altLang="ko-KR" sz="1100" b="0" kern="100" dirty="0">
                          <a:effectLst/>
                        </a:rPr>
                        <a:t> , ‘</a:t>
                      </a:r>
                      <a:r>
                        <a:rPr lang="ko-KR" altLang="en-US" sz="1100" b="0" kern="100" dirty="0">
                          <a:effectLst/>
                        </a:rPr>
                        <a:t>등록’ 버튼을 눌러 장소 투표 결과를 확정한다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   </a:t>
                      </a:r>
                      <a:r>
                        <a:rPr lang="ko-KR" altLang="en-US" sz="1100" b="0" kern="100" dirty="0">
                          <a:effectLst/>
                        </a:rPr>
                        <a:t>추천 결과 확정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5.1 </a:t>
                      </a:r>
                      <a:r>
                        <a:rPr lang="ko-KR" altLang="en-US" sz="1100" b="0" kern="100" dirty="0">
                          <a:effectLst/>
                        </a:rPr>
                        <a:t>선택된 추천 결과들 취합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//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모임원들이 선택한 추천들이 어떻게 하나의 결과물로 추출되는지 설명 필요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임시 작성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=&gt; 5.1 5.2 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추가 검토 필요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모임원들이 선택한 추천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목록을 취합한다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모임원들이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선택한 추천 수를 모임장은 볼 수 있고 모임장은 이를 바탕으로 최종 시간 및 장소를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5.2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결과 확정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추천 결과를 저장하고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해당 모임의 모임장이 최종 장소와 시간을 선택했을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일정의 정보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확정된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및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836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64170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    </a:t>
                      </a:r>
                      <a:r>
                        <a:rPr lang="ko-KR" altLang="en-US" sz="1100" b="0" kern="100" dirty="0">
                          <a:effectLst/>
                        </a:rPr>
                        <a:t>선택된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추천에 대한 우선순위 조정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6.1 </a:t>
                      </a:r>
                      <a:r>
                        <a:rPr lang="ko-KR" altLang="en-US" sz="1100" b="0" kern="100" dirty="0">
                          <a:effectLst/>
                        </a:rPr>
                        <a:t>추천한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순위와 실제 선택한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비교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시스템은 시간 추천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추천 확정 이후에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처음에 추천한 시간 및 장소와 실제 선택한 시간 및 장소의 순위 차이를 비교한다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6.2 </a:t>
                      </a:r>
                      <a:r>
                        <a:rPr lang="ko-KR" altLang="en-US" sz="1100" b="0" kern="100" dirty="0">
                          <a:effectLst/>
                        </a:rPr>
                        <a:t>시간 추천에서 가중치 조정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시스템은 순위 차이를 비교해서 해당 모임 일정의 가중치를 조정한다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있었던 경우 해당 일정의 조정 가능 정도를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가중치가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이었던 경우는 제외한다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).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없었던 경우 해당 시간대의 가중치를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0.1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6.3 </a:t>
                      </a:r>
                      <a:r>
                        <a:rPr lang="ko-KR" altLang="en-US" sz="1100" b="0" kern="100" dirty="0">
                          <a:effectLst/>
                        </a:rPr>
                        <a:t>장소 추천에서 순위 조정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사용자가 실제 선택한 장소를 고려해 추천 장소 목록을 갱신한다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만약 추천해준 순위보다 낮은 순위를 골랐다면 모임 내에서 추천해준 장소와 선택한 장소의 정보를 저장하고 있다가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다음 번 장소 추천 시에 그 두 장소가 같이 추천 목록에 나타나고 선택한 장소가 추천해준 장소보다 추천 순위가 낮게 나타나게 된다면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둘의 추천 순위를 바꾸어서 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6.4 </a:t>
                      </a:r>
                      <a:r>
                        <a:rPr lang="ko-KR" altLang="en-US" sz="1100" b="0" kern="100" dirty="0">
                          <a:effectLst/>
                        </a:rPr>
                        <a:t>변경된 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사항 저장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37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29983"/>
              </p:ext>
            </p:extLst>
          </p:nvPr>
        </p:nvGraphicFramePr>
        <p:xfrm>
          <a:off x="341376" y="1097280"/>
          <a:ext cx="8551104" cy="32933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등록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취소’ 버튼을 누른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입력된 일정 정보를 삭제하고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추천 생성을 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아직 추천 생성을 하지 않았습니다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메세지를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선택된 시간이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3.6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시간이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Basic Flow 3.6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Basic Flow 4.5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380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일정 생성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769AB57-33FD-4F0B-BFCE-82321504FA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39" y="1063332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3CB39FE-3AA7-4EAE-9CB8-D3E9A0BD1D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80" y="1060069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D1F5D351-78A8-4DCA-A44B-63BF2BB77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7398" y="2452458"/>
            <a:ext cx="722054" cy="64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93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일정 생성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3CB39FE-3AA7-4EAE-9CB8-D3E9A0BD1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98" y="1022339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D1F5D351-78A8-4DCA-A44B-63BF2BB77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7398" y="5776263"/>
            <a:ext cx="722054" cy="646076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5FAB3A8-C8E5-465F-8CBB-076053C68C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29" y="106333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79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일정 생성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A0B9CEC-ECF4-4BAD-BC82-27772A3598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04" y="1063332"/>
            <a:ext cx="3037500" cy="540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925AAD7-06F5-46F5-9562-D739043AD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106333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59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추천 투표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2A4E152-F337-4468-AECA-61DDB678F7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47" y="1063332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A4B1C87-6C9D-4966-9CEF-3E4E111207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812" y="1063332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00BE09D6-EE40-49EA-B97B-702288C07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2447" y="5083804"/>
            <a:ext cx="722054" cy="64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59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추천 투표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E32D05D-1DC7-48C1-AE1E-7693BC7B04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831" y="1063691"/>
            <a:ext cx="3037500" cy="540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EFAE171-27B3-4BC1-932F-97441ACE23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1063691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997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79830"/>
              </p:ext>
            </p:extLst>
          </p:nvPr>
        </p:nvGraphicFramePr>
        <p:xfrm>
          <a:off x="379760" y="1009030"/>
          <a:ext cx="8384480" cy="53928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3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2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추천 모임일정에 대한 피드백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내역을 확인하거나 추천 내역에 대한 피드백을 줄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81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496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사용자가 기존의 모임 내역을 확인하고 추천 내역에 대한 간단한 피드백을 주기 위해 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내역 리스트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effectLst/>
                        </a:rPr>
                        <a:t>모임 내역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기존에 확정됐던 모임 일정의 리스트업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현재 시점 이전으로 확정됐던 모임 일정을 한달 주기로 불러와 모임내역 화면의 달력상에 회색으로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일정의 기본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위치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 평가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 조회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정보를 확인하고자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일정의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평가를 읽어와서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정보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란에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내부평가 내용이 없을 경우 해당 항목은 공란으로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모임 내역에 대한 피드백을 주는 경우 일정에 대한 피드백 작성</a:t>
                      </a:r>
                      <a:r>
                        <a:rPr lang="en-US" altLang="ko-KR" sz="1100" b="0" kern="100" dirty="0"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그 외의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effectLst/>
                        </a:rPr>
                        <a:t>일정에 대한 피드백 관리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피드백을 관리할 일정 선택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피드백을 생성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새로운 피드백을 생성하는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기존 피드백 내용을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삭제하는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r>
                        <a:rPr lang="en-US" altLang="ko-KR" sz="1100" b="0" kern="100" dirty="0"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 화면 출력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선택한 일정에 대해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r>
                        <a:rPr lang="en-US" altLang="ko-KR" sz="1100" b="0" kern="100" dirty="0"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effectLst/>
                        </a:rPr>
                        <a:t>버튼을 눌러 피드백을 생성한다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선택된 일정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와 사용자의 입력을 받을 수 있는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평가작성란</a:t>
                      </a:r>
                      <a:r>
                        <a:rPr lang="en-US" altLang="ko-KR" sz="1100" b="0" kern="100" dirty="0">
                          <a:effectLst/>
                        </a:rPr>
                        <a:t>’, </a:t>
                      </a:r>
                      <a:r>
                        <a:rPr lang="ko-KR" altLang="en-US" sz="1100" b="0" kern="100" dirty="0">
                          <a:effectLst/>
                        </a:rPr>
                        <a:t>그리고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을 선택할 수 있는 체크박스를 출력한다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387746"/>
              </p:ext>
            </p:extLst>
          </p:nvPr>
        </p:nvGraphicFramePr>
        <p:xfrm>
          <a:off x="526356" y="1200957"/>
          <a:ext cx="8091287" cy="47064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삭제하고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삭제하고자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화면상에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일정을 삭제하겠습니까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 확인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버튼을 선택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(AF4)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일정을 삭제한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일정의 중요도에 따른 조정 가능성 판별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6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 일정에 대한 조정 가능 정도 자동 판별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일정 최초 등록과 동시에 각 일정에 대한 조정 가능성을 자동 판별하며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이는 사용자가 기입한 조정 가능 정도와 시스템 내 로직에 기반한다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기입했을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각 일정의 조정 가능성에 대해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=10’.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수치화가 적용된다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기입하지 않았을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각 일정의 성격을 분류해  조정 가능성을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0~10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수치로 부여한다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외부에서 연동된 일정은 모두 조정 불가능한 것으로 처리된다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 주로 수업시간이나 정기적 모임을 관리하는 데 쓰인다는 점을 고려했다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구체적인 조정 가능성 판별 기준은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뒷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슬라이드에 첨부한다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자동 판결 결과 확인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조정 가능성 자동 판결 결과를 일정 세부 정보에서 보여준다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즉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특정 일정을 클릭해 일정 세부 정보를 조회하면</a:t>
                      </a:r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일정 등록 시 사용자가 직접 조정 가능 정도를 기입하지 않았더라도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자동 판별된 조정 가능 수치에 기반해 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”, 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조금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”, 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하나에 조정 가능 정도가 체크되어 있음을 확인할 수 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수치에 따른 조정 가능 정도 분류 기준은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뒷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슬라이드에 첨부한다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19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951B2F-8F2F-4E9A-892C-822C68230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13202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effectLst/>
                        </a:rPr>
                        <a:t>피드백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란을 작성하고 추천 내용에 대한 피드백을 선택한 후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입력된 평가가 글자수 범위</a:t>
                      </a:r>
                      <a:r>
                        <a:rPr lang="en-US" altLang="ko-KR" sz="1100" b="0" kern="100" dirty="0">
                          <a:effectLst/>
                        </a:rPr>
                        <a:t>(1~45)</a:t>
                      </a:r>
                      <a:r>
                        <a:rPr lang="ko-KR" altLang="en-US" sz="1100" b="0" kern="100" dirty="0">
                          <a:effectLst/>
                        </a:rPr>
                        <a:t>를 벗어나지 않았는지 체크한 후 문제가 없을 경우 해당 평가 정보를 일정 정보에 저장한다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혹은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인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 화면 출력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선택한 일정에 대해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effectLst/>
                        </a:rPr>
                        <a:t>버튼을 눌러 피드백을 수정한다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선택된 일정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와 사용자가 입력했던 평가를 출력하고 수정할 평가를 작성할 수 있는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평가작성란</a:t>
                      </a:r>
                      <a:r>
                        <a:rPr lang="en-US" altLang="ko-KR" sz="1100" b="0" kern="100" dirty="0">
                          <a:effectLst/>
                        </a:rPr>
                        <a:t>’, </a:t>
                      </a:r>
                      <a:r>
                        <a:rPr lang="ko-KR" altLang="en-US" sz="1100" b="0" kern="100" dirty="0">
                          <a:effectLst/>
                        </a:rPr>
                        <a:t>그리고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을 선택할 수 있는 체크박스를 출력한다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수정의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(step4.2)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삭제의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</a:t>
                      </a:r>
                      <a:r>
                        <a:rPr lang="en-US" altLang="ko-KR" sz="1100" b="0" kern="100" dirty="0">
                          <a:effectLst/>
                        </a:rPr>
                        <a:t>(step4.3)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4.2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평가작성란＇의</a:t>
                      </a:r>
                      <a:r>
                        <a:rPr lang="ko-KR" altLang="en-US" sz="1100" b="0" kern="100" dirty="0">
                          <a:effectLst/>
                        </a:rPr>
                        <a:t> 평가 내용을 새로 입력하거나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나쁨＇을</a:t>
                      </a:r>
                      <a:r>
                        <a:rPr lang="ko-KR" altLang="en-US" sz="1100" b="0" kern="100" dirty="0">
                          <a:effectLst/>
                        </a:rPr>
                        <a:t> 선택하고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수정＇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입력된 평가가 글자수 범위</a:t>
                      </a:r>
                      <a:r>
                        <a:rPr lang="en-US" altLang="ko-KR" sz="1100" b="0" kern="100" dirty="0">
                          <a:effectLst/>
                        </a:rPr>
                        <a:t>(1~45)</a:t>
                      </a:r>
                      <a:r>
                        <a:rPr lang="ko-KR" altLang="en-US" sz="1100" b="0" kern="100" dirty="0">
                          <a:effectLst/>
                        </a:rPr>
                        <a:t>를 벗어나지 않았는지 체크한 후 문제가 없을 경우 해당 평가 정보를 일정 정보에 저장한다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변한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</a:p>
                    <a:p>
                      <a:pPr marL="4572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 버튼을 눌러 피드백을 삭제한다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피드백 정보를 일정 정보에서 삭제한다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좋음＇혹은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나쁨＇이었을</a:t>
                      </a:r>
                      <a:r>
                        <a:rPr lang="ko-KR" altLang="en-US" sz="1100" b="0" kern="100" dirty="0">
                          <a:effectLst/>
                        </a:rPr>
                        <a:t>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451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951B2F-8F2F-4E9A-892C-822C68230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63449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피드백에 대한 우선순위 재조정 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//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수정은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뭐에서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뭘로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바꼈는지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계산해야함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삭제는 역으로 수행해야함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피드백이 시간대에 대한 피드백인지 일정에 대한 피드백인지 판단해 가중치를 조정한다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있었던 경우 해당 피드백을 일정에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없었을 경우 해당 피드백을 시간대에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장소가 이전에 선택한 장소 목록에 없을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장소를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추천시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탐색할 장소 목록에 추가한다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조정 사항 저장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9036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06148"/>
              </p:ext>
            </p:extLst>
          </p:nvPr>
        </p:nvGraphicFramePr>
        <p:xfrm>
          <a:off x="566056" y="1277257"/>
          <a:ext cx="7953829" cy="348574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795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6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491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모임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메시지를 화면 하단에 출력한 후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장소 피드백이 모두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보통＇인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3.2, Basic Flow 4.3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피드백에 대한 우선순위 재조정 과정 없이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장소 피드백이 변하지 않은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피드백에 대한 우선순위 재조정 과정 없이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가중치 범위를 벗어난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5.1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가중치의 증감이 조정 가중치 범위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(0~20)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나 시간 가중치 범위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(0.0~2.0)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벗어난 경우 시스템은 해당 가중치를 최대치 혹은 최소치로 설정하고 다음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진행한다</a:t>
                      </a:r>
                      <a:r>
                        <a:rPr lang="en-US" altLang="ko-KR" sz="1100" b="0" kern="100" baseline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모임 내역 보기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CBFCEC0-A59B-4DA5-85B7-235A908AF7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25" y="1022339"/>
            <a:ext cx="3037500" cy="54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1A0F9A-63B6-4E05-AB8E-0B3C7D6943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1022339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D4AD52D2-3DAC-4675-B259-8BB8A92C3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6845" y="2747518"/>
            <a:ext cx="773249" cy="6862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59CE31-969A-49C9-89E0-FFEE294DF043}"/>
              </a:ext>
            </a:extLst>
          </p:cNvPr>
          <p:cNvSpPr txBox="1"/>
          <p:nvPr/>
        </p:nvSpPr>
        <p:spPr>
          <a:xfrm flipH="1">
            <a:off x="4778770" y="6451013"/>
            <a:ext cx="3520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지난 날짜는 회색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다가올 날짜는 하늘색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5247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A71E44-3BAD-45EC-AF10-6AF9F9D7C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74" y="942437"/>
            <a:ext cx="3037500" cy="54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C965653-83A0-4FE9-968C-C8D8D33CF5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953912"/>
            <a:ext cx="3037500" cy="5400000"/>
          </a:xfrm>
          <a:prstGeom prst="rect">
            <a:avLst/>
          </a:prstGeom>
        </p:spPr>
      </p:pic>
      <p:pic>
        <p:nvPicPr>
          <p:cNvPr id="17" name="그래픽 16" descr="줄 화살표: 일자형">
            <a:extLst>
              <a:ext uri="{FF2B5EF4-FFF2-40B4-BE49-F238E27FC236}">
                <a16:creationId xmlns:a16="http://schemas.microsoft.com/office/drawing/2014/main" id="{DF398927-EB4A-4F0C-B2B5-06E32221C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4274" y="4673972"/>
            <a:ext cx="773249" cy="6862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719C89-938C-44C1-BC10-F26EF5F457A6}"/>
              </a:ext>
            </a:extLst>
          </p:cNvPr>
          <p:cNvSpPr txBox="1"/>
          <p:nvPr/>
        </p:nvSpPr>
        <p:spPr>
          <a:xfrm flipH="1">
            <a:off x="5889521" y="6445965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5E83D3-F161-48B1-AB12-BEAA9D8FFCAE}"/>
              </a:ext>
            </a:extLst>
          </p:cNvPr>
          <p:cNvSpPr txBox="1"/>
          <p:nvPr/>
        </p:nvSpPr>
        <p:spPr>
          <a:xfrm flipH="1">
            <a:off x="1544715" y="6349520"/>
            <a:ext cx="353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연필 모양의 아이콘</a:t>
            </a:r>
            <a:r>
              <a:rPr lang="en-US" altLang="ko-KR" sz="1400" dirty="0">
                <a:latin typeface="+mn-ea"/>
              </a:rPr>
              <a:t>: </a:t>
            </a:r>
          </a:p>
          <a:p>
            <a:r>
              <a:rPr lang="ko-KR" altLang="en-US" sz="1400" dirty="0">
                <a:latin typeface="+mn-ea"/>
              </a:rPr>
              <a:t>피드백 등록을 하지 않았음을 의미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6995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719C89-938C-44C1-BC10-F26EF5F457A6}"/>
              </a:ext>
            </a:extLst>
          </p:cNvPr>
          <p:cNvSpPr txBox="1"/>
          <p:nvPr/>
        </p:nvSpPr>
        <p:spPr>
          <a:xfrm flipH="1">
            <a:off x="2127787" y="6404970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A79DBF-9BFD-446C-8418-78A2D76F69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44" y="965529"/>
            <a:ext cx="3037500" cy="54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D1F7DD-C557-420F-B46C-67904A1E7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87" y="964767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68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수정 및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그래픽 16" descr="줄 화살표: 일자형">
            <a:extLst>
              <a:ext uri="{FF2B5EF4-FFF2-40B4-BE49-F238E27FC236}">
                <a16:creationId xmlns:a16="http://schemas.microsoft.com/office/drawing/2014/main" id="{DF398927-EB4A-4F0C-B2B5-06E32221C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2128" y="4673972"/>
            <a:ext cx="773249" cy="6862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719C89-938C-44C1-BC10-F26EF5F457A6}"/>
              </a:ext>
            </a:extLst>
          </p:cNvPr>
          <p:cNvSpPr txBox="1"/>
          <p:nvPr/>
        </p:nvSpPr>
        <p:spPr>
          <a:xfrm flipH="1">
            <a:off x="5889521" y="6445965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5E83D3-F161-48B1-AB12-BEAA9D8FFCAE}"/>
              </a:ext>
            </a:extLst>
          </p:cNvPr>
          <p:cNvSpPr txBox="1"/>
          <p:nvPr/>
        </p:nvSpPr>
        <p:spPr>
          <a:xfrm flipH="1">
            <a:off x="1518083" y="6376154"/>
            <a:ext cx="353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체크 표시의 아이콘</a:t>
            </a:r>
            <a:r>
              <a:rPr lang="en-US" altLang="ko-KR" sz="1400" dirty="0">
                <a:latin typeface="+mn-ea"/>
              </a:rPr>
              <a:t>: </a:t>
            </a:r>
          </a:p>
          <a:p>
            <a:r>
              <a:rPr lang="ko-KR" altLang="en-US" sz="1400" dirty="0">
                <a:latin typeface="+mn-ea"/>
              </a:rPr>
              <a:t>피드백을 등록했음을 의미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E9F23E-0A30-433B-9FE6-62ABF6E310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5" y="965529"/>
            <a:ext cx="3037500" cy="54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07009D-226C-4D74-B94A-FDCC61A535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907" y="951740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643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수정 및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719C89-938C-44C1-BC10-F26EF5F457A6}"/>
              </a:ext>
            </a:extLst>
          </p:cNvPr>
          <p:cNvSpPr txBox="1"/>
          <p:nvPr/>
        </p:nvSpPr>
        <p:spPr>
          <a:xfrm flipH="1">
            <a:off x="2138059" y="6471198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AD10A6-6D50-4322-A2B1-94AAB70CD4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568" y="1022339"/>
            <a:ext cx="3037500" cy="54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B14492-A8A2-4F97-A749-026A30C42F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16" y="1022339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765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수정 및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03D7E5-C2CA-4732-8E4C-E39B63B34CBB}"/>
              </a:ext>
            </a:extLst>
          </p:cNvPr>
          <p:cNvSpPr txBox="1"/>
          <p:nvPr/>
        </p:nvSpPr>
        <p:spPr>
          <a:xfrm flipH="1">
            <a:off x="2226836" y="6471198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26DC94A-E67C-496E-8518-47A4DECDB5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81" y="1022339"/>
            <a:ext cx="3037500" cy="54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B188F8-8288-42FF-A6BB-1E179D24A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170" y="1020815"/>
            <a:ext cx="3042168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231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다가오지 않은 일정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86A2D2-10FB-467E-80EB-388CEAD46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19" y="965529"/>
            <a:ext cx="3037500" cy="54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000DBC-F852-4251-BDD9-84BF89B178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19" y="965529"/>
            <a:ext cx="3037500" cy="54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2DE20A-AE83-4DB6-B770-8156B40A228E}"/>
              </a:ext>
            </a:extLst>
          </p:cNvPr>
          <p:cNvSpPr txBox="1"/>
          <p:nvPr/>
        </p:nvSpPr>
        <p:spPr>
          <a:xfrm flipH="1">
            <a:off x="1518083" y="6376154"/>
            <a:ext cx="353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달력의 아이콘</a:t>
            </a:r>
            <a:r>
              <a:rPr lang="en-US" altLang="ko-KR" sz="1400" dirty="0">
                <a:latin typeface="+mn-ea"/>
              </a:rPr>
              <a:t>: </a:t>
            </a:r>
          </a:p>
          <a:p>
            <a:r>
              <a:rPr lang="ko-KR" altLang="en-US" sz="1400" dirty="0">
                <a:latin typeface="+mn-ea"/>
              </a:rPr>
              <a:t>아직 다가오지 않은 일정임을 의미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7" name="그래픽 6" descr="줄 화살표: 일자형">
            <a:extLst>
              <a:ext uri="{FF2B5EF4-FFF2-40B4-BE49-F238E27FC236}">
                <a16:creationId xmlns:a16="http://schemas.microsoft.com/office/drawing/2014/main" id="{97314E20-6E4C-48A7-BBC5-9E3E23D23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8419" y="4680764"/>
            <a:ext cx="786981" cy="77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0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6BD4BF-EE8F-4B1A-8944-CBE9B568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F70580C-867F-4E7B-BD34-683FB905E3BA}"/>
              </a:ext>
            </a:extLst>
          </p:cNvPr>
          <p:cNvSpPr txBox="1">
            <a:spLocks/>
          </p:cNvSpPr>
          <p:nvPr/>
        </p:nvSpPr>
        <p:spPr>
          <a:xfrm>
            <a:off x="179512" y="397764"/>
            <a:ext cx="8640960" cy="514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en-US" altLang="ko-KR" sz="2100" dirty="0"/>
          </a:p>
        </p:txBody>
      </p:sp>
      <p:graphicFrame>
        <p:nvGraphicFramePr>
          <p:cNvPr id="17" name="내용 개체 틀 16">
            <a:extLst>
              <a:ext uri="{FF2B5EF4-FFF2-40B4-BE49-F238E27FC236}">
                <a16:creationId xmlns:a16="http://schemas.microsoft.com/office/drawing/2014/main" id="{38F125E1-FD7E-4EF8-B04D-D65B4C83A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48740"/>
              </p:ext>
            </p:extLst>
          </p:nvPr>
        </p:nvGraphicFramePr>
        <p:xfrm>
          <a:off x="324172" y="1356863"/>
          <a:ext cx="8496300" cy="474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60384">
                  <a:extLst>
                    <a:ext uri="{9D8B030D-6E8A-4147-A177-3AD203B41FA5}">
                      <a16:colId xmlns:a16="http://schemas.microsoft.com/office/drawing/2014/main" val="2356714824"/>
                    </a:ext>
                  </a:extLst>
                </a:gridCol>
                <a:gridCol w="2303816">
                  <a:extLst>
                    <a:ext uri="{9D8B030D-6E8A-4147-A177-3AD203B41FA5}">
                      <a16:colId xmlns:a16="http://schemas.microsoft.com/office/drawing/2014/main" val="3918624239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2304687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조정 가능 정도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조정 가능 정도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6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8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약속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업무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은행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미용실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병원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5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취미 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5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고정 식사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약간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5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약간 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3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가족 행사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1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팀프로젝트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동아리 활동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학회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불가능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7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알바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학교 행사 참여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6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개인 스터디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불가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외부 연동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01971"/>
                  </a:ext>
                </a:extLst>
              </a:tr>
            </a:tbl>
          </a:graphicData>
        </a:graphic>
      </p:graphicFrame>
      <p:sp>
        <p:nvSpPr>
          <p:cNvPr id="18" name="바닥글 개체 틀 17">
            <a:extLst>
              <a:ext uri="{FF2B5EF4-FFF2-40B4-BE49-F238E27FC236}">
                <a16:creationId xmlns:a16="http://schemas.microsoft.com/office/drawing/2014/main" id="{45E7B4EB-85E0-4346-896A-9F5EAEA3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6673" y="6331095"/>
            <a:ext cx="4976119" cy="365125"/>
          </a:xfrm>
        </p:spPr>
        <p:txBody>
          <a:bodyPr/>
          <a:lstStyle/>
          <a:p>
            <a:pPr algn="l"/>
            <a:r>
              <a:rPr lang="en-US" altLang="ko-KR" sz="1400" dirty="0"/>
              <a:t>(</a:t>
            </a:r>
            <a:r>
              <a:rPr lang="ko-KR" altLang="en-US" sz="1400" dirty="0"/>
              <a:t>수치가 </a:t>
            </a:r>
            <a:r>
              <a:rPr lang="en-US" altLang="ko-KR" sz="1400" dirty="0"/>
              <a:t>10</a:t>
            </a:r>
            <a:r>
              <a:rPr lang="ko-KR" altLang="en-US" sz="1400" dirty="0"/>
              <a:t>에 가까울 수록 일정 조정이 어려움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78698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Filling Good : Initial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 Link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7A831-235C-4C7D-BD54-D6AF83332E1C}"/>
              </a:ext>
            </a:extLst>
          </p:cNvPr>
          <p:cNvSpPr txBox="1"/>
          <p:nvPr/>
        </p:nvSpPr>
        <p:spPr>
          <a:xfrm>
            <a:off x="3797461" y="3059668"/>
            <a:ext cx="154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 action="ppaction://hlinkfile"/>
              </a:rPr>
              <a:t>Initial Data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03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675285"/>
              </p:ext>
            </p:extLst>
          </p:nvPr>
        </p:nvGraphicFramePr>
        <p:xfrm>
          <a:off x="510987" y="1360613"/>
          <a:ext cx="8122025" cy="363899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12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36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해당 어플리케이션 내 등록된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외부 어플리케이션에 등록된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AF2.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같은 시간대에 이미 등록된 일정이 있음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3.2, Basic Flow 4.2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시간대에 이미 등록된 일정이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필수 정보를 모두 기입하지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3.3, Basic Flow 4.3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>
                          <a:solidFill>
                            <a:schemeClr val="tx1"/>
                          </a:solidFill>
                          <a:effectLst/>
                        </a:rPr>
                        <a:t>기입하지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않은 정보가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날짜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5.3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삭제 취소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클릭한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선택된 일정 정보를 그대로 두고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5.3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으로 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46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첫 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95278" y="6422338"/>
            <a:ext cx="2057400" cy="540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AF67AF-CDBF-469D-8A6D-AA43C6244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68" y="1003375"/>
            <a:ext cx="3037500" cy="540000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6054068-0F03-4B75-AA17-E43D9DAD5D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572" y="1003375"/>
            <a:ext cx="3037500" cy="5400000"/>
          </a:xfrm>
          <a:prstGeom prst="rect">
            <a:avLst/>
          </a:prstGeom>
        </p:spPr>
      </p:pic>
      <p:pic>
        <p:nvPicPr>
          <p:cNvPr id="52" name="그래픽 51" descr="줄 화살표: 일자형">
            <a:extLst>
              <a:ext uri="{FF2B5EF4-FFF2-40B4-BE49-F238E27FC236}">
                <a16:creationId xmlns:a16="http://schemas.microsoft.com/office/drawing/2014/main" id="{719C0779-7E40-4185-A753-C0E5DD1AD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51520" y="1029353"/>
            <a:ext cx="739074" cy="7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7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외부 일정 연동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B427B9D-1D2E-4277-97E0-39B3E567FD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499" y="992828"/>
            <a:ext cx="3037500" cy="5400000"/>
          </a:xfrm>
          <a:prstGeom prst="rect">
            <a:avLst/>
          </a:prstGeom>
        </p:spPr>
      </p:pic>
      <p:pic>
        <p:nvPicPr>
          <p:cNvPr id="28" name="그래픽 27" descr="줄 화살표: 일자형">
            <a:extLst>
              <a:ext uri="{FF2B5EF4-FFF2-40B4-BE49-F238E27FC236}">
                <a16:creationId xmlns:a16="http://schemas.microsoft.com/office/drawing/2014/main" id="{C7B5C8FE-EDC0-47DD-B423-69BFF8CF1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5019" y="1049797"/>
            <a:ext cx="786981" cy="77382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4A38793-7F21-428E-86D7-5A5F356CD8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52" y="992828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외부 일정 연동 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353886" y="6422339"/>
            <a:ext cx="69879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D81849A-9132-4497-8F19-D3F418C45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77" y="1006764"/>
            <a:ext cx="3042168" cy="54015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285F4BD-FEF1-49AA-B1D1-2743E217B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894" y="1006764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1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8970</TotalTime>
  <Words>4965</Words>
  <Application>Microsoft Office PowerPoint</Application>
  <PresentationFormat>화면 슬라이드 쇼(4:3)</PresentationFormat>
  <Paragraphs>520</Paragraphs>
  <Slides>50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맑은 고딕</vt:lpstr>
      <vt:lpstr>맑은 고딕 (본문)</vt:lpstr>
      <vt:lpstr>Arial</vt:lpstr>
      <vt:lpstr>Calibri</vt:lpstr>
      <vt:lpstr>Calibri Light</vt:lpstr>
      <vt:lpstr>Wingdings</vt:lpstr>
      <vt:lpstr>Office Theme</vt:lpstr>
      <vt:lpstr>Filling Good : Use Case Diagram</vt:lpstr>
      <vt:lpstr>Use Case Specification: 개인일정관리</vt:lpstr>
      <vt:lpstr>Use Case Specification: 개인일정관리</vt:lpstr>
      <vt:lpstr>Use Case Specification: 개인일정관리</vt:lpstr>
      <vt:lpstr>PowerPoint 프레젠테이션</vt:lpstr>
      <vt:lpstr>Use Case Specification: 개인일정관리</vt:lpstr>
      <vt:lpstr>Use Case Specification: 개인일정관리 – 첫 화면</vt:lpstr>
      <vt:lpstr>Use Case Specification: 개인일정관리 – 외부 일정 연동</vt:lpstr>
      <vt:lpstr>Use Case Specification: 개인일정관리 – 외부 일정 연동 </vt:lpstr>
      <vt:lpstr>Use Case Specification: 개인일정관리 – 개인 일정 추가</vt:lpstr>
      <vt:lpstr>Use Case Specification: 개인일정관리 – 개인 일정 추가</vt:lpstr>
      <vt:lpstr>Use Case Specification: 개인일정관리 – 개인 일정 추가</vt:lpstr>
      <vt:lpstr>Use Case Specification: 개인일정관리 – 개인 일정 수정</vt:lpstr>
      <vt:lpstr>Use Case Specification: 개인일정관리 – 개인 일정 수정</vt:lpstr>
      <vt:lpstr>Use Case Specification: 개인일정관리 – 개인 일정 삭제</vt:lpstr>
      <vt:lpstr>Use Case Specification: 개인일정관리 – 개인 일정 삭제</vt:lpstr>
      <vt:lpstr>Use Case Specification : 모임그룹관리</vt:lpstr>
      <vt:lpstr>Use Case Specification : 모임그룹관리</vt:lpstr>
      <vt:lpstr>Use Case Specification : 모임그룹관리</vt:lpstr>
      <vt:lpstr>Use Case Specification : 모임그룹관리</vt:lpstr>
      <vt:lpstr>Use Case Specification : 모임그룹관리 – 첫 화면 </vt:lpstr>
      <vt:lpstr>Use Case Specification : 모임그룹관리 – 모임 등록</vt:lpstr>
      <vt:lpstr>Use Case Specification : 모임그룹관리 – 모임 등록</vt:lpstr>
      <vt:lpstr>Use Case Specification : 모임그룹관리 – 모임 수정</vt:lpstr>
      <vt:lpstr>Use Case Specification : 모임그룹관리 – 모임 수정</vt:lpstr>
      <vt:lpstr>Use Case Specification : 모임그룹관리 – 모임 삭제</vt:lpstr>
      <vt:lpstr>Use Case Specification : 모임그룹관리 – 모임 삭제</vt:lpstr>
      <vt:lpstr>Use Case Specification: 모임 장소 및 시간 추천</vt:lpstr>
      <vt:lpstr>Use Case Specification: 모임 장소 및 시간 추천</vt:lpstr>
      <vt:lpstr>Use Case Specification: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 – 일정 생성</vt:lpstr>
      <vt:lpstr>Use Case Specification : 모임 장소 및 시간 추천 – 일정 생성</vt:lpstr>
      <vt:lpstr>Use Case Specification : 모임 장소 및 시간 추천 – 일정 생성</vt:lpstr>
      <vt:lpstr>Use Case Specification : 모임 장소 및 시간 추천 – 추천 투표</vt:lpstr>
      <vt:lpstr>Use Case Specification : 모임 장소 및 시간 추천 – 추천 투표</vt:lpstr>
      <vt:lpstr>Use Case Specification : 추천 모임일정에 대한 피드백</vt:lpstr>
      <vt:lpstr>Use Case Specification : 추천 모임일정에 대한 피드백</vt:lpstr>
      <vt:lpstr>Use Case Specification : 추천 모임일정에 대한 피드백</vt:lpstr>
      <vt:lpstr>Use Case Specification : 추천 모임일정에 대한 피드백</vt:lpstr>
      <vt:lpstr>Use Case Specification : 추천 모임일정에 대한 피드백 – 모임 내역 보기</vt:lpstr>
      <vt:lpstr>Use Case Specification : 추천 모임일정에 대한 피드백 – 피드백 등록</vt:lpstr>
      <vt:lpstr>Use Case Specification : 추천 모임일정에 대한 피드백 – 피드백 등록</vt:lpstr>
      <vt:lpstr>Use Case Specification : 추천 모임일정에 대한 피드백 – 피드백 수정 및 삭제</vt:lpstr>
      <vt:lpstr>Use Case Specification : 추천 모임일정에 대한 피드백 – 피드백 수정 및 삭제</vt:lpstr>
      <vt:lpstr>Use Case Specification : 추천 모임일정에 대한 피드백 – 피드백 수정 및 삭제</vt:lpstr>
      <vt:lpstr>Use Case Specification : 추천 모임일정에 대한 피드백 – 다가오지 않은 일정</vt:lpstr>
      <vt:lpstr>Filling Good : Initial Data Set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김 지현</cp:lastModifiedBy>
  <cp:revision>580</cp:revision>
  <cp:lastPrinted>2018-09-26T15:36:53Z</cp:lastPrinted>
  <dcterms:created xsi:type="dcterms:W3CDTF">2016-03-06T05:48:58Z</dcterms:created>
  <dcterms:modified xsi:type="dcterms:W3CDTF">2019-12-08T19:34:50Z</dcterms:modified>
</cp:coreProperties>
</file>