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196" autoAdjust="0"/>
  </p:normalViewPr>
  <p:slideViewPr>
    <p:cSldViewPr snapToGrid="0" showGuides="1">
      <p:cViewPr varScale="1">
        <p:scale>
          <a:sx n="25" d="100"/>
          <a:sy n="25" d="100"/>
        </p:scale>
        <p:origin x="88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6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46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4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58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2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2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39E4-84A3-4CAB-B164-3A7D4CF7DC4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F9C02D-7633-4518-9BC2-64422E94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2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Title: </a:t>
            </a:r>
            <a:br>
              <a:rPr lang="en-US" sz="6000" dirty="0"/>
            </a:br>
            <a:r>
              <a:rPr lang="en-US" sz="6000" dirty="0"/>
              <a:t>Optimizing inventory management using prescriptive analytics.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1252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207" y="0"/>
            <a:ext cx="8596668" cy="1320800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01964"/>
            <a:ext cx="10757285" cy="64562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Inventory Model Summary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Assumptions Made: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Average lead time, holding costs, and ordering costs based on typical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Desired service level set at 95%.</a:t>
            </a:r>
          </a:p>
          <a:p>
            <a:pPr marL="0" indent="0">
              <a:buNone/>
            </a:pPr>
            <a:r>
              <a:rPr lang="en-US" b="1" dirty="0"/>
              <a:t>Model Calculations: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Average Demand During Lead Time: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Calculated from historical sales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Safety Stock: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Determined using standard deviation of sales data and desired service level (converted to a z-score).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Reorder Point: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Sum of average demand during lead time and safety stock.</a:t>
            </a:r>
          </a:p>
          <a:p>
            <a:pPr marL="0" indent="0">
              <a:buNone/>
            </a:pPr>
            <a:r>
              <a:rPr lang="en-US" b="1" dirty="0"/>
              <a:t>Results: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Average Demand During Lead Time: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Approximately 37,968 units.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Safety Stock: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Approximately 30,394 units.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Reorder Point: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Approximately 68,362 units.</a:t>
            </a:r>
          </a:p>
          <a:p>
            <a:pPr marL="0" indent="0">
              <a:buNone/>
            </a:pPr>
            <a:r>
              <a:rPr lang="en-US" b="1" dirty="0"/>
              <a:t>Model Summary:</a:t>
            </a:r>
            <a:endParaRPr lang="en-US" dirty="0"/>
          </a:p>
          <a:p>
            <a:r>
              <a:rPr lang="en-US" dirty="0"/>
              <a:t>Basic framework for inventory optimization.</a:t>
            </a:r>
          </a:p>
          <a:p>
            <a:r>
              <a:rPr lang="en-US" dirty="0"/>
              <a:t>Can be a starting point, further refined with more specific data and advanced modeling techniques for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3171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project showcases the potential of data-driven strategies for inventory management optimization, setting the stage for more efficient and cost-effective retail operations.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demand forecasting model's performance metrics guide future improvements for enhanced accuracy.</a:t>
            </a:r>
          </a:p>
        </p:txBody>
      </p:sp>
    </p:spTree>
    <p:extLst>
      <p:ext uri="{BB962C8B-B14F-4D97-AF65-F5344CB8AC3E}">
        <p14:creationId xmlns:p14="http://schemas.microsoft.com/office/powerpoint/2010/main" val="358937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364"/>
            <a:ext cx="8596668" cy="1320800"/>
          </a:xfrm>
        </p:spPr>
        <p:txBody>
          <a:bodyPr/>
          <a:lstStyle/>
          <a:p>
            <a:r>
              <a:rPr lang="en-US" b="1" dirty="0"/>
              <a:t>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70" y="738909"/>
            <a:ext cx="10775757" cy="61190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Demand Forecasting Model: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Insight:</a:t>
            </a:r>
            <a:r>
              <a:rPr lang="en-US" dirty="0"/>
              <a:t> Reliable accuracy with room for improvement.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Risk:</a:t>
            </a:r>
            <a:r>
              <a:rPr lang="en-US" dirty="0"/>
              <a:t> Potential for overstocking or understocking.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Action:</a:t>
            </a:r>
            <a:r>
              <a:rPr lang="en-US" dirty="0"/>
              <a:t> Calls for refining and enhancing the model for better precision.</a:t>
            </a:r>
          </a:p>
          <a:p>
            <a:pPr marL="0" indent="0">
              <a:buNone/>
            </a:pPr>
            <a:r>
              <a:rPr lang="en-US" b="1" dirty="0"/>
              <a:t>Inventory Optimization Approach: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Outcome:</a:t>
            </a:r>
            <a:r>
              <a:rPr lang="en-US" dirty="0"/>
              <a:t> Basic model establishes systematic reorder points.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Benefits:</a:t>
            </a:r>
            <a:r>
              <a:rPr lang="en-US" dirty="0"/>
              <a:t> Mitigates </a:t>
            </a:r>
            <a:r>
              <a:rPr lang="en-US" dirty="0" err="1"/>
              <a:t>stockouts</a:t>
            </a:r>
            <a:r>
              <a:rPr lang="en-US" dirty="0"/>
              <a:t> and overstock situations, aligning with project goals.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Quantitative Basis:</a:t>
            </a:r>
            <a:r>
              <a:rPr lang="en-US" dirty="0"/>
              <a:t> Computed reorder point aids in service level maintenance and holding cost reduction.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Data-Based Perspectives: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Discoveries:</a:t>
            </a:r>
            <a:r>
              <a:rPr lang="en-US" dirty="0"/>
              <a:t> Insights into pricing, customer preferences, and sales patterns.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Strategic Advantage:</a:t>
            </a:r>
            <a:r>
              <a:rPr lang="en-US" dirty="0"/>
              <a:t> Informed decisions on pricing and inventory.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Impact:</a:t>
            </a:r>
            <a:r>
              <a:rPr lang="en-US" dirty="0"/>
              <a:t> Enhances customer satisfaction and refines stock management.</a:t>
            </a:r>
          </a:p>
          <a:p>
            <a:pPr marL="0" indent="0">
              <a:buNone/>
            </a:pPr>
            <a:r>
              <a:rPr lang="en-US" b="1" dirty="0"/>
              <a:t>Compliance with Project Goals: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Achievement:</a:t>
            </a:r>
            <a:r>
              <a:rPr lang="en-US" dirty="0"/>
              <a:t> Success in lowering </a:t>
            </a:r>
            <a:r>
              <a:rPr lang="en-US" dirty="0" err="1"/>
              <a:t>stockouts</a:t>
            </a:r>
            <a:r>
              <a:rPr lang="en-US" dirty="0"/>
              <a:t> and inventory costs.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Consideration:</a:t>
            </a:r>
            <a:r>
              <a:rPr lang="en-US" dirty="0"/>
              <a:t> Emphasizes the need for ongoing improvement and adaptation to market changes.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Foundation:</a:t>
            </a:r>
            <a:r>
              <a:rPr lang="en-US" dirty="0"/>
              <a:t> Lays the groundwork for sophisticated strategies in data-driven inventory management.</a:t>
            </a:r>
          </a:p>
          <a:p>
            <a:pPr marL="0" indent="0">
              <a:buNone/>
            </a:pPr>
            <a:r>
              <a:rPr lang="en-US" b="1" dirty="0"/>
              <a:t>Conclusion: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project significantly improves inventory management but highlights the complexity of retail sales. Continuous model development is essential for fully realizing the benefits of data-driven inventory optimization in the dynamic retail landscape.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61" y="277091"/>
            <a:ext cx="8596668" cy="1320800"/>
          </a:xfrm>
        </p:spPr>
        <p:txBody>
          <a:bodyPr/>
          <a:lstStyle/>
          <a:p>
            <a:r>
              <a:rPr lang="en-US" b="1" dirty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88290"/>
            <a:ext cx="8946957" cy="550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Dependence on Past Data: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Models limited by reliance on historical sales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Challenges in adapting to dynamic market conditions and changing consumer preferences.</a:t>
            </a:r>
          </a:p>
          <a:p>
            <a:pPr marL="0" indent="0">
              <a:buNone/>
            </a:pPr>
            <a:r>
              <a:rPr lang="en-US" b="1" dirty="0"/>
              <a:t>Oversimplified Assumptions: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Inventory optimization model built on simplified lead times, holding costs, and ordering costs.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 not fully capture complexities and variations in real-world scenarios.</a:t>
            </a:r>
          </a:p>
          <a:p>
            <a:pPr marL="0" indent="0">
              <a:buNone/>
            </a:pPr>
            <a:r>
              <a:rPr lang="en-US" b="1" dirty="0"/>
              <a:t>Dataset Limitations: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Issues with outliers, missing values, and potential data inaccuracies.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Generalizability restricted; customization required for different environments and product categories.</a:t>
            </a:r>
          </a:p>
          <a:p>
            <a:pPr marL="0" indent="0">
              <a:buNone/>
            </a:pPr>
            <a:r>
              <a:rPr lang="en-US" b="1" dirty="0"/>
              <a:t>Real-Time Data Integration: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Models lack real-time data integration.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Limits prompt and effective responses to inventory management needs.</a:t>
            </a:r>
          </a:p>
        </p:txBody>
      </p:sp>
    </p:spTree>
    <p:extLst>
      <p:ext uri="{BB962C8B-B14F-4D97-AF65-F5344CB8AC3E}">
        <p14:creationId xmlns:p14="http://schemas.microsoft.com/office/powerpoint/2010/main" val="150037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0437"/>
            <a:ext cx="10794230" cy="61375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Achievements: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Demand Forecasting Model: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Applied Random Forest for insightful sales trend predictions.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Demonstrated the potential of machine learning in retail analytics.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Inventory Optimization Model: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Developed a fundamental model for methodical and data-driven inventory management.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Successfully achieved objectives of lowering inventory costs and minimizing </a:t>
            </a:r>
            <a:r>
              <a:rPr lang="en-US" dirty="0" err="1"/>
              <a:t>stockouts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Areas for Improvement: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Dynamic Retail Landscape: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Models faced challenges adapting to the rapidly changing retail environment.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Reliance on historical sales data limited adaptability.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Real-Time Data Integration: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Identified the need for incorporating real-time sales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Essential for creating flexible and responsive inventory strategies.</a:t>
            </a:r>
          </a:p>
          <a:p>
            <a:pPr marL="0" indent="0">
              <a:buNone/>
            </a:pPr>
            <a:r>
              <a:rPr lang="en-US" b="1" dirty="0"/>
              <a:t>Summary: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showcased the practicality of machine learning and data analytics in inventory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Emphasized the necessity of continuous model development, improvement, and customization for specific retail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Future enhancements crucial for fully realizing the potential of data-driven inventory optimization in the dynamic retail sector.</a:t>
            </a:r>
          </a:p>
        </p:txBody>
      </p:sp>
    </p:spTree>
    <p:extLst>
      <p:ext uri="{BB962C8B-B14F-4D97-AF65-F5344CB8AC3E}">
        <p14:creationId xmlns:p14="http://schemas.microsoft.com/office/powerpoint/2010/main" val="224704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94" y="1533236"/>
            <a:ext cx="10840411" cy="589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Future Inventory Management Focus:</a:t>
            </a:r>
          </a:p>
          <a:p>
            <a:endParaRPr lang="en-US" dirty="0"/>
          </a:p>
          <a:p>
            <a:r>
              <a:rPr lang="en-US" dirty="0"/>
              <a:t>Efforts to enhance the retail store's inventory management will concentrate on expanding the data framework and utilizing advanced predictive modeling techniques. </a:t>
            </a:r>
          </a:p>
          <a:p>
            <a:r>
              <a:rPr lang="en-US" dirty="0"/>
              <a:t>Key strategies include enlarging the dataset with economic indicators, addressing data quality issues, and exploring sophisticated machine learning algorithms. </a:t>
            </a:r>
          </a:p>
          <a:p>
            <a:r>
              <a:rPr lang="en-US" dirty="0"/>
              <a:t>Real-time data integration is a pivotal improvement, fostering a dynamic inventory management strategy to swiftly respond to market changes. </a:t>
            </a:r>
          </a:p>
          <a:p>
            <a:r>
              <a:rPr lang="en-US" dirty="0"/>
              <a:t>Tailored models for specific product categories and more complex inventory optimization models will provide a nuanced approach. </a:t>
            </a:r>
          </a:p>
          <a:p>
            <a:r>
              <a:rPr lang="en-US" dirty="0"/>
              <a:t>Continuous model improvement, stakeholder involvement, and ongoing training ensure sustained success, leading to increased operational efficiency, lower costs, and heightened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27199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752" y="0"/>
            <a:ext cx="8596668" cy="1320800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442" y="794327"/>
            <a:ext cx="11283757" cy="59767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Ali, M. M., Boylan, J. E., &amp; </a:t>
            </a:r>
            <a:r>
              <a:rPr lang="en-US" dirty="0" err="1"/>
              <a:t>Syntetos</a:t>
            </a:r>
            <a:r>
              <a:rPr lang="en-US" dirty="0"/>
              <a:t>, A. A. (2015). Forecast errors and inventory performance under 	forecast information sharing. International Journal of Forecasting, 31(3), 830-841.</a:t>
            </a:r>
          </a:p>
          <a:p>
            <a:r>
              <a:rPr lang="en-US" dirty="0" err="1"/>
              <a:t>Balakrishnan</a:t>
            </a:r>
            <a:r>
              <a:rPr lang="en-US" dirty="0"/>
              <a:t>, A., </a:t>
            </a:r>
            <a:r>
              <a:rPr lang="en-US" dirty="0" err="1"/>
              <a:t>Altendorfer</a:t>
            </a:r>
            <a:r>
              <a:rPr lang="en-US" dirty="0"/>
              <a:t>, K., &amp; Jain, S. (2021). Integrating data science, operations research, and management science to drive value. Production and Operations Management, 30(10), 2305-	2323.</a:t>
            </a:r>
          </a:p>
          <a:p>
            <a:r>
              <a:rPr lang="en-US" dirty="0" err="1"/>
              <a:t>Emam</a:t>
            </a:r>
            <a:r>
              <a:rPr lang="en-US" dirty="0"/>
              <a:t>, O., </a:t>
            </a:r>
            <a:r>
              <a:rPr lang="en-US" dirty="0" err="1"/>
              <a:t>Taher</a:t>
            </a:r>
            <a:r>
              <a:rPr lang="en-US" dirty="0"/>
              <a:t>, A., &amp; </a:t>
            </a:r>
            <a:r>
              <a:rPr lang="en-US" dirty="0" err="1"/>
              <a:t>Fahmy</a:t>
            </a:r>
            <a:r>
              <a:rPr lang="en-US" dirty="0"/>
              <a:t>, H. (2020). Customer analysis model for trusted online merchant. </a:t>
            </a:r>
            <a:r>
              <a:rPr lang="en-US" i="1" dirty="0" err="1"/>
              <a:t>Commun</a:t>
            </a:r>
            <a:r>
              <a:rPr lang="en-US" i="1" dirty="0"/>
              <a:t>. Appl. Electron</a:t>
            </a:r>
            <a:r>
              <a:rPr lang="en-US" dirty="0"/>
              <a:t>, </a:t>
            </a:r>
            <a:r>
              <a:rPr lang="en-US" i="1" dirty="0"/>
              <a:t>7</a:t>
            </a:r>
            <a:r>
              <a:rPr lang="en-US" dirty="0"/>
              <a:t>(34), 18-24.</a:t>
            </a:r>
          </a:p>
          <a:p>
            <a:r>
              <a:rPr lang="en-US" dirty="0" err="1"/>
              <a:t>Hnaien</a:t>
            </a:r>
            <a:r>
              <a:rPr lang="en-US" dirty="0"/>
              <a:t>, F., Delorme, X., &amp; </a:t>
            </a:r>
            <a:r>
              <a:rPr lang="en-US" dirty="0" err="1"/>
              <a:t>Dolgui</a:t>
            </a:r>
            <a:r>
              <a:rPr lang="en-US" dirty="0"/>
              <a:t>, A. (2010). Multi-objective optimization for inventory control in 	two-level assembly systems under uncertainty of lead times. Computers &amp; Operations Research, 	37(9), 1551-1565.</a:t>
            </a:r>
          </a:p>
          <a:p>
            <a:r>
              <a:rPr lang="en-US" dirty="0" err="1"/>
              <a:t>Kaabi</a:t>
            </a:r>
            <a:r>
              <a:rPr lang="en-US" dirty="0"/>
              <a:t>, S., &amp; </a:t>
            </a:r>
            <a:r>
              <a:rPr lang="en-US" dirty="0" err="1"/>
              <a:t>Jallouli</a:t>
            </a:r>
            <a:r>
              <a:rPr lang="en-US" dirty="0"/>
              <a:t>, R. (2019). Overview of E-commerce technologies, data analysis capabilities and marketing knowledge. In </a:t>
            </a:r>
            <a:r>
              <a:rPr lang="en-US" i="1" dirty="0"/>
              <a:t>Digital Economy. Emerging Technologies and Business Innovation: 4th International Conference, </a:t>
            </a:r>
            <a:r>
              <a:rPr lang="en-US" i="1" dirty="0" err="1"/>
              <a:t>ICDEc</a:t>
            </a:r>
            <a:r>
              <a:rPr lang="en-US" i="1" dirty="0"/>
              <a:t> 2019, Beirut, Lebanon, April 15–18, 2019, Proceedings 4</a:t>
            </a:r>
            <a:r>
              <a:rPr lang="en-US" dirty="0"/>
              <a:t> (pp. 183-193). Springer International Publishing.</a:t>
            </a:r>
          </a:p>
          <a:p>
            <a:r>
              <a:rPr lang="en-US" dirty="0" err="1"/>
              <a:t>Karaesmen</a:t>
            </a:r>
            <a:r>
              <a:rPr lang="en-US" dirty="0"/>
              <a:t>, I., </a:t>
            </a:r>
            <a:r>
              <a:rPr lang="en-US" dirty="0" err="1"/>
              <a:t>Scheller</a:t>
            </a:r>
            <a:r>
              <a:rPr lang="en-US" dirty="0"/>
              <a:t>–Wolf, A., &amp; </a:t>
            </a:r>
            <a:r>
              <a:rPr lang="en-US" dirty="0" err="1"/>
              <a:t>Deniz</a:t>
            </a:r>
            <a:r>
              <a:rPr lang="en-US" dirty="0"/>
              <a:t>, B. (2011). Managing perishable and aging inventories: 	review and future research directions. In Planning production and stocks in the extended enterprise (pp. 393-436). Springer, Boston, MA.</a:t>
            </a:r>
          </a:p>
          <a:p>
            <a:r>
              <a:rPr lang="en-US" dirty="0"/>
              <a:t>Li, S., Chen, R., Yang, L., Huang, D., &amp; Huang, S. (2020). Predictive modeling of consumer color preference: Using retail data and merchandise images. </a:t>
            </a:r>
            <a:r>
              <a:rPr lang="en-US" i="1" dirty="0"/>
              <a:t>Journal of Forecasting</a:t>
            </a:r>
            <a:r>
              <a:rPr lang="en-US" dirty="0"/>
              <a:t>, </a:t>
            </a:r>
            <a:r>
              <a:rPr lang="en-US" i="1" dirty="0"/>
              <a:t>39</a:t>
            </a:r>
            <a:r>
              <a:rPr lang="en-US" dirty="0"/>
              <a:t>(8), 1305-1323.</a:t>
            </a:r>
          </a:p>
          <a:p>
            <a:r>
              <a:rPr lang="en-US" dirty="0"/>
              <a:t>Lu, Y., Song, J. S., &amp; </a:t>
            </a:r>
            <a:r>
              <a:rPr lang="en-US" dirty="0" err="1"/>
              <a:t>Reiman</a:t>
            </a:r>
            <a:r>
              <a:rPr lang="en-US" dirty="0"/>
              <a:t>, M. I. (2021). The benefit of coordinated inventory management in a 	system with one warehouse and N identical retailers facing stochastic demand. European 	Journal of Operational Research, 291(2), 597-613.</a:t>
            </a:r>
          </a:p>
          <a:p>
            <a:r>
              <a:rPr lang="en-US" dirty="0"/>
              <a:t>Pan, H., &amp; Zhou, H. (2020). Study on convolutional neural network and its application in data mining and sales forecasting for E-commerce. </a:t>
            </a:r>
            <a:r>
              <a:rPr lang="en-US" i="1" dirty="0"/>
              <a:t>Electronic Commerce Research</a:t>
            </a:r>
            <a:r>
              <a:rPr lang="en-US" dirty="0"/>
              <a:t>, </a:t>
            </a:r>
            <a:r>
              <a:rPr lang="en-US" i="1" dirty="0"/>
              <a:t>20</a:t>
            </a:r>
            <a:r>
              <a:rPr lang="en-US" dirty="0"/>
              <a:t>, 297-320.</a:t>
            </a:r>
          </a:p>
          <a:p>
            <a:r>
              <a:rPr lang="en-US" dirty="0" err="1"/>
              <a:t>Plevris</a:t>
            </a:r>
            <a:r>
              <a:rPr lang="en-US" dirty="0"/>
              <a:t>, V., </a:t>
            </a:r>
            <a:r>
              <a:rPr lang="en-US" dirty="0" err="1"/>
              <a:t>Solorzano</a:t>
            </a:r>
            <a:r>
              <a:rPr lang="en-US" dirty="0"/>
              <a:t>, G., </a:t>
            </a:r>
            <a:r>
              <a:rPr lang="en-US" dirty="0" err="1"/>
              <a:t>Bakas</a:t>
            </a:r>
            <a:r>
              <a:rPr lang="en-US" dirty="0"/>
              <a:t>, N. P., &amp; Ben </a:t>
            </a:r>
            <a:r>
              <a:rPr lang="en-US" dirty="0" err="1"/>
              <a:t>Seghier</a:t>
            </a:r>
            <a:r>
              <a:rPr lang="en-US" dirty="0"/>
              <a:t>, M. E. A. (2022, November). Investigation of performance metrics in regression analysis and machine learning-based prediction models. In </a:t>
            </a:r>
            <a:r>
              <a:rPr lang="en-US" i="1" dirty="0"/>
              <a:t>8th European Congress on Computational Methods in Applied Sciences and Engineering (ECCOMAS Congress 2022)</a:t>
            </a:r>
            <a:r>
              <a:rPr lang="en-US" dirty="0"/>
              <a:t>. European Community on Computational Methods in Applied Sciences.</a:t>
            </a:r>
          </a:p>
          <a:p>
            <a:r>
              <a:rPr lang="en-US" dirty="0"/>
              <a:t>Punjabi, S. K., Shetty, V., Pranav, S., &amp; Yadav, A. (2020, May). Sales prediction using online sentiment with regression model. In </a:t>
            </a:r>
            <a:r>
              <a:rPr lang="en-US" i="1" dirty="0"/>
              <a:t>2020 4th International Conference on Intelligent Computing and Control Systems (ICICCS)</a:t>
            </a:r>
            <a:r>
              <a:rPr lang="en-US" dirty="0"/>
              <a:t> (pp. 209-212). IEEE.</a:t>
            </a:r>
          </a:p>
          <a:p>
            <a:r>
              <a:rPr lang="en-US" dirty="0" err="1"/>
              <a:t>Tempelmeier</a:t>
            </a:r>
            <a:r>
              <a:rPr lang="en-US" dirty="0"/>
              <a:t>, H. (2006). Inventory Management in Supply Networks. Norderstedt: Books on Demand.</a:t>
            </a:r>
          </a:p>
          <a:p>
            <a:r>
              <a:rPr lang="en-US" dirty="0"/>
              <a:t>Zhang, C., Song, W., &amp; Wu, D. (2021). Application of Reinforcement Learning Algorithm in Inventory 	Management. Mathematical Problems in Engineering, 2021. </a:t>
            </a:r>
          </a:p>
        </p:txBody>
      </p:sp>
    </p:spTree>
    <p:extLst>
      <p:ext uri="{BB962C8B-B14F-4D97-AF65-F5344CB8AC3E}">
        <p14:creationId xmlns:p14="http://schemas.microsoft.com/office/powerpoint/2010/main" val="21404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6145"/>
            <a:ext cx="8596668" cy="5467928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Project Overview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Objectives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Dataset Description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Exploratory Data Analysis(EDA)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Data Visualizations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Findings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Limitations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Recommendations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9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53" y="434109"/>
            <a:ext cx="8596668" cy="1320800"/>
          </a:xfrm>
        </p:spPr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53" y="1270000"/>
            <a:ext cx="9187102" cy="5264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Objective: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Investigate and evaluate a dataset on summer fashion items to understand trends, preferences, and performance.</a:t>
            </a:r>
          </a:p>
          <a:p>
            <a:pPr marL="0" indent="0">
              <a:buNone/>
            </a:pPr>
            <a:r>
              <a:rPr lang="en-US" b="1" dirty="0"/>
              <a:t>Context: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Importance of informed decisions in the fashion industry, particularly with the rise of e-commerce.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Dataset includes product details, costs, ratings, and sales figures for comprehensive insights.</a:t>
            </a:r>
          </a:p>
          <a:p>
            <a:pPr marL="0" indent="0">
              <a:buNone/>
            </a:pPr>
            <a:r>
              <a:rPr lang="en-US" b="1" dirty="0"/>
              <a:t>Analysis Focus: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Exploring product categories, pricing, customer feedback, and attribute impact on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Identifying popular patterns and provide actionable insights for inventory and marketing plans.</a:t>
            </a:r>
          </a:p>
          <a:p>
            <a:pPr marL="0" indent="0">
              <a:buNone/>
            </a:pPr>
            <a:r>
              <a:rPr lang="en-US" b="1" dirty="0"/>
              <a:t>Business Impact: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enhance understanding of seasonal variations in customer decisions.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Empower businesses to optimize customer satisfaction, expand product offerings, and stay competitive in e-commerce.</a:t>
            </a:r>
          </a:p>
        </p:txBody>
      </p:sp>
    </p:spTree>
    <p:extLst>
      <p:ext uri="{BB962C8B-B14F-4D97-AF65-F5344CB8AC3E}">
        <p14:creationId xmlns:p14="http://schemas.microsoft.com/office/powerpoint/2010/main" val="5923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9491"/>
            <a:ext cx="8596668" cy="43418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Determine Popular Summer Fashion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Assess Pricing 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Customer Satisfaction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Examine Product 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Recognize Shipping Dynamics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 High-Performing Vendors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Discover Seasonal Urgency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Publish Actionable 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Contribute to Industry Knowledge</a:t>
            </a:r>
          </a:p>
        </p:txBody>
      </p:sp>
    </p:spTree>
    <p:extLst>
      <p:ext uri="{BB962C8B-B14F-4D97-AF65-F5344CB8AC3E}">
        <p14:creationId xmlns:p14="http://schemas.microsoft.com/office/powerpoint/2010/main" val="217086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0"/>
            <a:ext cx="8596668" cy="1320800"/>
          </a:xfrm>
        </p:spPr>
        <p:txBody>
          <a:bodyPr/>
          <a:lstStyle/>
          <a:p>
            <a:r>
              <a:rPr lang="en-US" b="1" dirty="0"/>
              <a:t>Dataset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73019"/>
            <a:ext cx="9713575" cy="5403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 Source: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Extracted from an extensive retail inventory with diverse product listings.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Structure: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Title:</a:t>
            </a:r>
            <a:r>
              <a:rPr lang="en-US" dirty="0"/>
              <a:t> Product name.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Price:</a:t>
            </a:r>
            <a:r>
              <a:rPr lang="en-US" dirty="0"/>
              <a:t> Selling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Retail_Price</a:t>
            </a:r>
            <a:r>
              <a:rPr lang="en-US" b="1" dirty="0"/>
              <a:t>:</a:t>
            </a:r>
            <a:r>
              <a:rPr lang="en-US" dirty="0"/>
              <a:t> Manufacturer's suggested retail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Currency_Buyer</a:t>
            </a:r>
            <a:r>
              <a:rPr lang="en-US" b="1" dirty="0"/>
              <a:t>:</a:t>
            </a:r>
            <a:r>
              <a:rPr lang="en-US" dirty="0"/>
              <a:t> Transaction currency.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Units_Sold</a:t>
            </a:r>
            <a:r>
              <a:rPr lang="en-US" b="1" dirty="0"/>
              <a:t>:</a:t>
            </a:r>
            <a:r>
              <a:rPr lang="en-US" dirty="0"/>
              <a:t> Total sales volume for each product.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Uses_Ad_Boosts</a:t>
            </a:r>
            <a:r>
              <a:rPr lang="en-US" b="1" dirty="0"/>
              <a:t>:</a:t>
            </a:r>
            <a:r>
              <a:rPr lang="en-US" dirty="0"/>
              <a:t> Indicator of advertisement boost usage.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Rating:</a:t>
            </a:r>
            <a:r>
              <a:rPr lang="en-US" dirty="0"/>
              <a:t> Average product rating.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Rating_Count</a:t>
            </a:r>
            <a:r>
              <a:rPr lang="en-US" b="1" dirty="0"/>
              <a:t>:</a:t>
            </a:r>
            <a:r>
              <a:rPr lang="en-US" dirty="0"/>
              <a:t> Total number of ratings.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Merchant_Rating</a:t>
            </a:r>
            <a:r>
              <a:rPr lang="en-US" b="1" dirty="0"/>
              <a:t>:</a:t>
            </a:r>
            <a:r>
              <a:rPr lang="en-US" dirty="0"/>
              <a:t> Average rating of the seller.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Product_Id</a:t>
            </a:r>
            <a:r>
              <a:rPr lang="en-US" b="1" dirty="0"/>
              <a:t>:</a:t>
            </a:r>
            <a:r>
              <a:rPr lang="en-US" dirty="0"/>
              <a:t> Unique identifier for products.</a:t>
            </a:r>
          </a:p>
          <a:p>
            <a:pPr marL="0" indent="0">
              <a:buNone/>
            </a:pPr>
            <a:r>
              <a:rPr lang="en-US" b="1" dirty="0"/>
              <a:t>Insights: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Encompasses pricing, product data, sales performance, and client feedback.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columns offer valuable insights into product listings and sales patterns.</a:t>
            </a:r>
          </a:p>
        </p:txBody>
      </p:sp>
    </p:spTree>
    <p:extLst>
      <p:ext uri="{BB962C8B-B14F-4D97-AF65-F5344CB8AC3E}">
        <p14:creationId xmlns:p14="http://schemas.microsoft.com/office/powerpoint/2010/main" val="426180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</a:t>
            </a:r>
            <a:r>
              <a:rPr lang="en-US" dirty="0"/>
              <a:t>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7745"/>
            <a:ext cx="9778230" cy="55002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Price: Average: $8.33, Std Dev: $3.93.Range: $1.00 to $49.00, showcasing diverse pricing strategies.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Retail Price: Mean: $23.29, Std Dev: $30.36.Range: $1.00 to $252.00, indicating varied market positioning.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Sold Units: Average: 4,339 units, Std Dev: 9,357.Range: 1 to 100,000 units, highlighting product demand variability.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Rating: Mean: 3.82, Std Dev: 0.52.Range: 1.00 to 5.00, reflecting customer satisfaction 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Ratings: Average: 890, Std Dev: 1,984.Range: 0 to 20,744, indicating diverse product engagement and popularity.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Merchant Evaluation: Average: 4.03, Std Dev: 0.20.Range: 2.33 to 5.00, influencing overall seller credibility in the e-commerce market.</a:t>
            </a:r>
          </a:p>
          <a:p>
            <a:pPr marL="0" indent="0">
              <a:buNone/>
            </a:pPr>
            <a:r>
              <a:rPr lang="en-US" dirty="0"/>
              <a:t>Conclusion: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Quantitative insights into distribution and variability in key columns. Provides valuable knowledge about the dynamics of the summer fashion industry.</a:t>
            </a:r>
          </a:p>
        </p:txBody>
      </p:sp>
    </p:spTree>
    <p:extLst>
      <p:ext uri="{BB962C8B-B14F-4D97-AF65-F5344CB8AC3E}">
        <p14:creationId xmlns:p14="http://schemas.microsoft.com/office/powerpoint/2010/main" val="195021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</a:t>
            </a:r>
            <a:br>
              <a:rPr lang="en-US" dirty="0"/>
            </a:br>
            <a:r>
              <a:rPr lang="en-US" b="1" dirty="0"/>
              <a:t>Distribution of Product Prices and Retail Prices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261" y="2115127"/>
            <a:ext cx="6521739" cy="33027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345" y="2293128"/>
            <a:ext cx="55048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distribution of product prices is displayed in the first plot. There is a concentration of products in the lower price range, as evidenced by the majority of products having prices under $20, peaking at $8.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retail price distribution is depicted in the second plot. Like the selling prices, a large proportion of the products had retail pricing under $30, with a peak of about $10. This implies that the products are often priced between lower and mid-range.</a:t>
            </a:r>
          </a:p>
        </p:txBody>
      </p:sp>
    </p:spTree>
    <p:extLst>
      <p:ext uri="{BB962C8B-B14F-4D97-AF65-F5344CB8AC3E}">
        <p14:creationId xmlns:p14="http://schemas.microsoft.com/office/powerpoint/2010/main" val="174362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Units Sold vs Product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74" y="1487597"/>
            <a:ext cx="4941455" cy="3234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2219374"/>
            <a:ext cx="6096000" cy="34193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this visualization, we see the selling price distribution, with most products priced under $20, peaking at $8. This indicates our focus on budget-friendly options.</a:t>
            </a:r>
          </a:p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second plot shows retail prices, mostly under $30, with a peak around $10, mirroring our selling price strategy and showing our competitive pricing range.</a:t>
            </a:r>
          </a:p>
          <a:p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These insights are crucial for our inventory strategy, helping us set competitive prices while ensuring profitability. Now, let's see how these findings influence our inventory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8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Handling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93705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2019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</vt:lpstr>
      <vt:lpstr>Trebuchet MS</vt:lpstr>
      <vt:lpstr>Wingdings</vt:lpstr>
      <vt:lpstr>Wingdings 3</vt:lpstr>
      <vt:lpstr>Facet</vt:lpstr>
      <vt:lpstr>Title:  Optimizing inventory management using prescriptive analytics. </vt:lpstr>
      <vt:lpstr>Table of Content </vt:lpstr>
      <vt:lpstr>Project Overview </vt:lpstr>
      <vt:lpstr>Objectives </vt:lpstr>
      <vt:lpstr>Dataset Description </vt:lpstr>
      <vt:lpstr>Exploratory Data Analysis (EDA)</vt:lpstr>
      <vt:lpstr>Data Visualization  Distribution of Product Prices and Retail Prices </vt:lpstr>
      <vt:lpstr>Units Sold vs Product Rating</vt:lpstr>
      <vt:lpstr>Methodology</vt:lpstr>
      <vt:lpstr>Results </vt:lpstr>
      <vt:lpstr>Findings </vt:lpstr>
      <vt:lpstr>Discussion </vt:lpstr>
      <vt:lpstr>Limitations</vt:lpstr>
      <vt:lpstr>Conclusion</vt:lpstr>
      <vt:lpstr>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thushar mohan</cp:lastModifiedBy>
  <cp:revision>10</cp:revision>
  <dcterms:created xsi:type="dcterms:W3CDTF">2023-12-09T14:16:37Z</dcterms:created>
  <dcterms:modified xsi:type="dcterms:W3CDTF">2023-12-11T07:24:03Z</dcterms:modified>
</cp:coreProperties>
</file>