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F0911-8219-4947-BD81-8AC5B8C65A3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9484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F0911-8219-4947-BD81-8AC5B8C65A3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154858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F0911-8219-4947-BD81-8AC5B8C65A3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130205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F0911-8219-4947-BD81-8AC5B8C65A3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114700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F0911-8219-4947-BD81-8AC5B8C65A3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261246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F0911-8219-4947-BD81-8AC5B8C65A3A}"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159923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F0911-8219-4947-BD81-8AC5B8C65A3A}"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45597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F0911-8219-4947-BD81-8AC5B8C65A3A}"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156165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F0911-8219-4947-BD81-8AC5B8C65A3A}"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243818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F0911-8219-4947-BD81-8AC5B8C65A3A}"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130186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F0911-8219-4947-BD81-8AC5B8C65A3A}"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08CB77-F57E-4161-AC37-EE63D7FB2B96}" type="slidenum">
              <a:rPr lang="en-IN" smtClean="0"/>
              <a:t>‹#›</a:t>
            </a:fld>
            <a:endParaRPr lang="en-IN"/>
          </a:p>
        </p:txBody>
      </p:sp>
    </p:spTree>
    <p:extLst>
      <p:ext uri="{BB962C8B-B14F-4D97-AF65-F5344CB8AC3E}">
        <p14:creationId xmlns:p14="http://schemas.microsoft.com/office/powerpoint/2010/main" val="307310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F0911-8219-4947-BD81-8AC5B8C65A3A}" type="datetimeFigureOut">
              <a:rPr lang="en-IN" smtClean="0"/>
              <a:t>04-05-2023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8CB77-F57E-4161-AC37-EE63D7FB2B96}" type="slidenum">
              <a:rPr lang="en-IN" smtClean="0"/>
              <a:t>‹#›</a:t>
            </a:fld>
            <a:endParaRPr lang="en-IN"/>
          </a:p>
        </p:txBody>
      </p:sp>
    </p:spTree>
    <p:extLst>
      <p:ext uri="{BB962C8B-B14F-4D97-AF65-F5344CB8AC3E}">
        <p14:creationId xmlns:p14="http://schemas.microsoft.com/office/powerpoint/2010/main" val="13727125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himanshupoddar/zomato-bangalorerestaurants/versions/1?resource=downlo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B07-0BEE-8E30-0F42-26FC0862C748}"/>
              </a:ext>
            </a:extLst>
          </p:cNvPr>
          <p:cNvSpPr>
            <a:spLocks noGrp="1"/>
          </p:cNvSpPr>
          <p:nvPr>
            <p:ph type="ctrTitle"/>
          </p:nvPr>
        </p:nvSpPr>
        <p:spPr>
          <a:xfrm>
            <a:off x="1420906" y="1122362"/>
            <a:ext cx="9350188" cy="2088776"/>
          </a:xfrm>
        </p:spPr>
        <p:txBody>
          <a:bodyPr>
            <a:noAutofit/>
          </a:bodyPr>
          <a:lstStyle/>
          <a:p>
            <a:r>
              <a:rPr lang="en-IN" sz="4000" dirty="0"/>
              <a:t>Data Visualization Assignment- 14</a:t>
            </a:r>
            <a:br>
              <a:rPr lang="en-IN" sz="4000" dirty="0"/>
            </a:br>
            <a:r>
              <a:rPr lang="en-IN" sz="4000" dirty="0"/>
              <a:t>PowerPoint Presentation Using Project Data </a:t>
            </a:r>
          </a:p>
        </p:txBody>
      </p:sp>
      <p:sp>
        <p:nvSpPr>
          <p:cNvPr id="3" name="Subtitle 2">
            <a:extLst>
              <a:ext uri="{FF2B5EF4-FFF2-40B4-BE49-F238E27FC236}">
                <a16:creationId xmlns:a16="http://schemas.microsoft.com/office/drawing/2014/main" id="{E2B92C9B-7B16-74C7-82A6-ECA1DD4087A4}"/>
              </a:ext>
            </a:extLst>
          </p:cNvPr>
          <p:cNvSpPr>
            <a:spLocks noGrp="1"/>
          </p:cNvSpPr>
          <p:nvPr>
            <p:ph type="subTitle" idx="1"/>
          </p:nvPr>
        </p:nvSpPr>
        <p:spPr>
          <a:xfrm>
            <a:off x="1407459" y="3646862"/>
            <a:ext cx="9144000" cy="1108915"/>
          </a:xfrm>
        </p:spPr>
        <p:txBody>
          <a:bodyPr/>
          <a:lstStyle/>
          <a:p>
            <a:r>
              <a:rPr lang="en-IN" dirty="0"/>
              <a:t>By- Thushar Mohan</a:t>
            </a:r>
          </a:p>
          <a:p>
            <a:r>
              <a:rPr lang="en-IN" dirty="0"/>
              <a:t>ID- 110559087</a:t>
            </a:r>
          </a:p>
        </p:txBody>
      </p:sp>
    </p:spTree>
    <p:extLst>
      <p:ext uri="{BB962C8B-B14F-4D97-AF65-F5344CB8AC3E}">
        <p14:creationId xmlns:p14="http://schemas.microsoft.com/office/powerpoint/2010/main" val="313057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303990-49BA-B0F5-2389-898ADE62B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08" y="224117"/>
            <a:ext cx="4348398" cy="3433483"/>
          </a:xfrm>
          <a:prstGeom prst="rect">
            <a:avLst/>
          </a:prstGeom>
        </p:spPr>
      </p:pic>
      <p:sp>
        <p:nvSpPr>
          <p:cNvPr id="7" name="TextBox 6">
            <a:extLst>
              <a:ext uri="{FF2B5EF4-FFF2-40B4-BE49-F238E27FC236}">
                <a16:creationId xmlns:a16="http://schemas.microsoft.com/office/drawing/2014/main" id="{AE3DE874-2C78-FE6C-10CD-98638D85380F}"/>
              </a:ext>
            </a:extLst>
          </p:cNvPr>
          <p:cNvSpPr txBox="1"/>
          <p:nvPr/>
        </p:nvSpPr>
        <p:spPr>
          <a:xfrm>
            <a:off x="4840940" y="224117"/>
            <a:ext cx="6813177" cy="2031325"/>
          </a:xfrm>
          <a:prstGeom prst="rect">
            <a:avLst/>
          </a:prstGeom>
          <a:noFill/>
        </p:spPr>
        <p:txBody>
          <a:bodyPr wrap="square">
            <a:spAutoFit/>
          </a:bodyPr>
          <a:lstStyle/>
          <a:p>
            <a:r>
              <a:rPr lang="en-US" dirty="0"/>
              <a:t>This side-by-side bar chart was chosen for its ability to show relative performance across different measures. Using different colors for each rating made the chart visually appealing and easy to read. Grouping restaurants by city allowed for comparison between different markets, and multiple metrics were displayed for each restaurant in the same chart for easy comparison. Overall, the chart effectively visualized restaurant performance and allowed for quick insights.</a:t>
            </a:r>
            <a:endParaRPr lang="en-IN" dirty="0"/>
          </a:p>
        </p:txBody>
      </p:sp>
      <p:pic>
        <p:nvPicPr>
          <p:cNvPr id="9" name="Picture 8">
            <a:extLst>
              <a:ext uri="{FF2B5EF4-FFF2-40B4-BE49-F238E27FC236}">
                <a16:creationId xmlns:a16="http://schemas.microsoft.com/office/drawing/2014/main" id="{EFF34DD3-39B1-77B4-30A6-447FDCC47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266" y="2970982"/>
            <a:ext cx="4372734" cy="3263153"/>
          </a:xfrm>
          <a:prstGeom prst="rect">
            <a:avLst/>
          </a:prstGeom>
        </p:spPr>
      </p:pic>
      <p:sp>
        <p:nvSpPr>
          <p:cNvPr id="13" name="TextBox 12">
            <a:extLst>
              <a:ext uri="{FF2B5EF4-FFF2-40B4-BE49-F238E27FC236}">
                <a16:creationId xmlns:a16="http://schemas.microsoft.com/office/drawing/2014/main" id="{547EB657-12D0-5995-4C40-2B26D6FD692E}"/>
              </a:ext>
            </a:extLst>
          </p:cNvPr>
          <p:cNvSpPr txBox="1"/>
          <p:nvPr/>
        </p:nvSpPr>
        <p:spPr>
          <a:xfrm>
            <a:off x="457200" y="3754015"/>
            <a:ext cx="6096000" cy="2308324"/>
          </a:xfrm>
          <a:prstGeom prst="rect">
            <a:avLst/>
          </a:prstGeom>
          <a:noFill/>
        </p:spPr>
        <p:txBody>
          <a:bodyPr wrap="square">
            <a:spAutoFit/>
          </a:bodyPr>
          <a:lstStyle/>
          <a:p>
            <a:endParaRPr lang="en-US" dirty="0"/>
          </a:p>
          <a:p>
            <a:r>
              <a:rPr lang="en-US" dirty="0"/>
              <a:t>This </a:t>
            </a:r>
            <a:r>
              <a:rPr lang="en-US" dirty="0" err="1"/>
              <a:t>Treemap</a:t>
            </a:r>
            <a:r>
              <a:rPr lang="en-US" dirty="0"/>
              <a:t> chart was selected as it provides a clear visualization of each restaurant's vote share in different localities, facilitating easy comparison of their performance. The use of Votes and locality as measures and restaurant id, name, and online delivery as dimensions offered additional information. Overall, the chart was an effective way to display vote share and provide information about each restaurant.</a:t>
            </a:r>
            <a:endParaRPr lang="en-IN" dirty="0"/>
          </a:p>
        </p:txBody>
      </p:sp>
    </p:spTree>
    <p:extLst>
      <p:ext uri="{BB962C8B-B14F-4D97-AF65-F5344CB8AC3E}">
        <p14:creationId xmlns:p14="http://schemas.microsoft.com/office/powerpoint/2010/main" val="196117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6F8A2F-7E52-5435-7FE5-8B662945E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39" y="262983"/>
            <a:ext cx="5329762" cy="2866548"/>
          </a:xfrm>
          <a:prstGeom prst="rect">
            <a:avLst/>
          </a:prstGeom>
        </p:spPr>
      </p:pic>
      <p:sp>
        <p:nvSpPr>
          <p:cNvPr id="7" name="TextBox 6">
            <a:extLst>
              <a:ext uri="{FF2B5EF4-FFF2-40B4-BE49-F238E27FC236}">
                <a16:creationId xmlns:a16="http://schemas.microsoft.com/office/drawing/2014/main" id="{0D86525C-DB40-2DC2-4157-522ADFBCC752}"/>
              </a:ext>
            </a:extLst>
          </p:cNvPr>
          <p:cNvSpPr txBox="1"/>
          <p:nvPr/>
        </p:nvSpPr>
        <p:spPr>
          <a:xfrm>
            <a:off x="5791200" y="478136"/>
            <a:ext cx="5961529" cy="2031325"/>
          </a:xfrm>
          <a:prstGeom prst="rect">
            <a:avLst/>
          </a:prstGeom>
          <a:noFill/>
        </p:spPr>
        <p:txBody>
          <a:bodyPr wrap="square">
            <a:spAutoFit/>
          </a:bodyPr>
          <a:lstStyle/>
          <a:p>
            <a:r>
              <a:rPr lang="en-US" dirty="0"/>
              <a:t>This funnel chart displays the number of votes received by each cuisine in descending order, providing a clear picture of the popularity of each cuisine. This information can be used to make informed decisions about promoting the most popular cuisines or addressing any issues affecting the popularity of less popular cuisines. Funnel charts are also useful for visualizing stages in a process or journey.</a:t>
            </a:r>
            <a:endParaRPr lang="en-IN" dirty="0"/>
          </a:p>
        </p:txBody>
      </p:sp>
      <p:pic>
        <p:nvPicPr>
          <p:cNvPr id="9" name="Picture 8">
            <a:extLst>
              <a:ext uri="{FF2B5EF4-FFF2-40B4-BE49-F238E27FC236}">
                <a16:creationId xmlns:a16="http://schemas.microsoft.com/office/drawing/2014/main" id="{74F26A74-295B-2A22-FA6B-5B53C6CCF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01340"/>
            <a:ext cx="5541332" cy="3072786"/>
          </a:xfrm>
          <a:prstGeom prst="rect">
            <a:avLst/>
          </a:prstGeom>
        </p:spPr>
      </p:pic>
      <p:sp>
        <p:nvSpPr>
          <p:cNvPr id="13" name="TextBox 12">
            <a:extLst>
              <a:ext uri="{FF2B5EF4-FFF2-40B4-BE49-F238E27FC236}">
                <a16:creationId xmlns:a16="http://schemas.microsoft.com/office/drawing/2014/main" id="{D93F282F-6F92-E5BF-4A46-6A23E6AB1929}"/>
              </a:ext>
            </a:extLst>
          </p:cNvPr>
          <p:cNvSpPr txBox="1"/>
          <p:nvPr/>
        </p:nvSpPr>
        <p:spPr>
          <a:xfrm>
            <a:off x="170330" y="3636566"/>
            <a:ext cx="5925670" cy="1754326"/>
          </a:xfrm>
          <a:prstGeom prst="rect">
            <a:avLst/>
          </a:prstGeom>
          <a:noFill/>
        </p:spPr>
        <p:txBody>
          <a:bodyPr wrap="square">
            <a:spAutoFit/>
          </a:bodyPr>
          <a:lstStyle/>
          <a:p>
            <a:r>
              <a:rPr lang="en-US" dirty="0"/>
              <a:t>This waterfall chart displays the total number of restaurants for each cuisine in descending order. It shows how the cuisines are ranked in terms of the number of restaurants they have. This information can be used to make decisions about promoting popular cuisines or increasing the popularity of those with fewer restaurants.</a:t>
            </a:r>
            <a:endParaRPr lang="en-IN" dirty="0"/>
          </a:p>
        </p:txBody>
      </p:sp>
    </p:spTree>
    <p:extLst>
      <p:ext uri="{BB962C8B-B14F-4D97-AF65-F5344CB8AC3E}">
        <p14:creationId xmlns:p14="http://schemas.microsoft.com/office/powerpoint/2010/main" val="821760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18194A-ED48-0FEB-C601-40DB754D2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65" y="483773"/>
            <a:ext cx="4828507" cy="2591121"/>
          </a:xfrm>
          <a:prstGeom prst="rect">
            <a:avLst/>
          </a:prstGeom>
        </p:spPr>
      </p:pic>
      <p:sp>
        <p:nvSpPr>
          <p:cNvPr id="7" name="TextBox 6">
            <a:extLst>
              <a:ext uri="{FF2B5EF4-FFF2-40B4-BE49-F238E27FC236}">
                <a16:creationId xmlns:a16="http://schemas.microsoft.com/office/drawing/2014/main" id="{B06F1373-0748-862D-7660-7E7780CC751C}"/>
              </a:ext>
            </a:extLst>
          </p:cNvPr>
          <p:cNvSpPr txBox="1"/>
          <p:nvPr/>
        </p:nvSpPr>
        <p:spPr>
          <a:xfrm>
            <a:off x="5611906" y="483773"/>
            <a:ext cx="4338918" cy="2031325"/>
          </a:xfrm>
          <a:prstGeom prst="rect">
            <a:avLst/>
          </a:prstGeom>
          <a:noFill/>
        </p:spPr>
        <p:txBody>
          <a:bodyPr wrap="square">
            <a:spAutoFit/>
          </a:bodyPr>
          <a:lstStyle/>
          <a:p>
            <a:r>
              <a:rPr lang="en-US" dirty="0"/>
              <a:t>A price range graph shows the trend in the price range of a product or service over time. An upward slope indicates increasing prices, while a downward slope indicates decreasing prices. It can help identify pricing trends and compare pricing across different products or services.</a:t>
            </a:r>
            <a:endParaRPr lang="en-IN" dirty="0"/>
          </a:p>
        </p:txBody>
      </p:sp>
      <p:pic>
        <p:nvPicPr>
          <p:cNvPr id="9" name="Picture 8">
            <a:extLst>
              <a:ext uri="{FF2B5EF4-FFF2-40B4-BE49-F238E27FC236}">
                <a16:creationId xmlns:a16="http://schemas.microsoft.com/office/drawing/2014/main" id="{7A300A89-217F-4C76-393B-B3A318746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21" y="3429000"/>
            <a:ext cx="4703194" cy="2828611"/>
          </a:xfrm>
          <a:prstGeom prst="rect">
            <a:avLst/>
          </a:prstGeom>
        </p:spPr>
      </p:pic>
      <p:sp>
        <p:nvSpPr>
          <p:cNvPr id="15" name="TextBox 14">
            <a:extLst>
              <a:ext uri="{FF2B5EF4-FFF2-40B4-BE49-F238E27FC236}">
                <a16:creationId xmlns:a16="http://schemas.microsoft.com/office/drawing/2014/main" id="{BB16504A-3002-8F7B-782F-D35A04182D27}"/>
              </a:ext>
            </a:extLst>
          </p:cNvPr>
          <p:cNvSpPr txBox="1"/>
          <p:nvPr/>
        </p:nvSpPr>
        <p:spPr>
          <a:xfrm>
            <a:off x="5611906" y="3783533"/>
            <a:ext cx="6096000" cy="1754326"/>
          </a:xfrm>
          <a:prstGeom prst="rect">
            <a:avLst/>
          </a:prstGeom>
          <a:noFill/>
        </p:spPr>
        <p:txBody>
          <a:bodyPr wrap="square">
            <a:spAutoFit/>
          </a:bodyPr>
          <a:lstStyle/>
          <a:p>
            <a:r>
              <a:rPr lang="en-US" dirty="0"/>
              <a:t>The graph shows the average cost for two people to eat at different restaurants in Zomato Bangalore. </a:t>
            </a:r>
          </a:p>
          <a:p>
            <a:r>
              <a:rPr lang="en-US" dirty="0"/>
              <a:t>Each bar represents a restaurant or group of restaurants and its height represents the average cost. </a:t>
            </a:r>
          </a:p>
          <a:p>
            <a:r>
              <a:rPr lang="en-US" dirty="0"/>
              <a:t>It helps to understand the price points and compare them to other restaurants in the market.</a:t>
            </a:r>
            <a:endParaRPr lang="en-IN" dirty="0"/>
          </a:p>
        </p:txBody>
      </p:sp>
    </p:spTree>
    <p:extLst>
      <p:ext uri="{BB962C8B-B14F-4D97-AF65-F5344CB8AC3E}">
        <p14:creationId xmlns:p14="http://schemas.microsoft.com/office/powerpoint/2010/main" val="356813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9FBC-C950-DA9E-FB10-64E1144F48DC}"/>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FB869EC5-C6F6-D11F-72F4-E79115257BFC}"/>
              </a:ext>
            </a:extLst>
          </p:cNvPr>
          <p:cNvSpPr>
            <a:spLocks noGrp="1"/>
          </p:cNvSpPr>
          <p:nvPr>
            <p:ph idx="1"/>
          </p:nvPr>
        </p:nvSpPr>
        <p:spPr/>
        <p:txBody>
          <a:bodyPr>
            <a:normAutofit/>
          </a:bodyPr>
          <a:lstStyle/>
          <a:p>
            <a:r>
              <a:rPr lang="en-US" sz="2400" dirty="0"/>
              <a:t>This project introduces the Zomato dataset, which contains information about more than 50,000 restaurants in Bengaluru, India. </a:t>
            </a:r>
          </a:p>
          <a:p>
            <a:r>
              <a:rPr lang="en-US" sz="2400" dirty="0"/>
              <a:t>The purpose of the study is to identify the factors that affect the aggregate rating of each restaurant and to examine the demography of different locations, such as the popularity of certain cuisines and the needs of people striving to get the best cuisine of the neighborhood. </a:t>
            </a:r>
          </a:p>
          <a:p>
            <a:r>
              <a:rPr lang="en-US" sz="2400" dirty="0"/>
              <a:t>The goals of the project include analyzing the factors affecting the aggregate rating of restaurants, identifying popular types of cuisine, exploring the relationship between price and rating, identifying any patterns or clusters among restaurants, and providing insights and recommendations to new restaurants. The data is cleaned and analyzed using tools such as Tableau, Power BI, R and Excel.</a:t>
            </a:r>
            <a:endParaRPr lang="en-IN" sz="2400" dirty="0"/>
          </a:p>
        </p:txBody>
      </p:sp>
    </p:spTree>
    <p:extLst>
      <p:ext uri="{BB962C8B-B14F-4D97-AF65-F5344CB8AC3E}">
        <p14:creationId xmlns:p14="http://schemas.microsoft.com/office/powerpoint/2010/main" val="104289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ECDD-7838-E0AC-BBE7-05649D37C34C}"/>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57EC2EB-4302-47BF-F672-F449E8A0AA6E}"/>
              </a:ext>
            </a:extLst>
          </p:cNvPr>
          <p:cNvSpPr>
            <a:spLocks noGrp="1"/>
          </p:cNvSpPr>
          <p:nvPr>
            <p:ph idx="1"/>
          </p:nvPr>
        </p:nvSpPr>
        <p:spPr>
          <a:xfrm>
            <a:off x="506506" y="1825625"/>
            <a:ext cx="5957048" cy="4351338"/>
          </a:xfrm>
        </p:spPr>
        <p:txBody>
          <a:bodyPr>
            <a:normAutofit fontScale="92500" lnSpcReduction="10000"/>
          </a:bodyPr>
          <a:lstStyle/>
          <a:p>
            <a:r>
              <a:rPr lang="en-US" sz="2400" dirty="0"/>
              <a:t>In conclusion, this project aims to analyze the Zomato dataset to identify factors influencing restaurant ratings and restaurant types in Bengaluru, India. The study will explore variables such as location, cuisine type, pricing, and popularity of specific dishes to provide insights and recommendations to new restaurants. Data cleaning and processing are integral parts of the project, and tools such as Tableau or Power BI and Excel will be utilized for analysis. By understanding the local demographics and food trends, this project can help new and existing restaurants in Bengaluru to make informed decisions about their location, cuisine type, and pricing strategy.</a:t>
            </a:r>
            <a:endParaRPr lang="en-IN" sz="2400" dirty="0"/>
          </a:p>
        </p:txBody>
      </p:sp>
      <p:pic>
        <p:nvPicPr>
          <p:cNvPr id="5" name="Picture 4">
            <a:extLst>
              <a:ext uri="{FF2B5EF4-FFF2-40B4-BE49-F238E27FC236}">
                <a16:creationId xmlns:a16="http://schemas.microsoft.com/office/drawing/2014/main" id="{4765A2A6-15B9-25E9-12E7-89C30E0CC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909" y="365124"/>
            <a:ext cx="3278997" cy="2715419"/>
          </a:xfrm>
          <a:prstGeom prst="rect">
            <a:avLst/>
          </a:prstGeom>
        </p:spPr>
      </p:pic>
      <p:pic>
        <p:nvPicPr>
          <p:cNvPr id="7" name="Picture 6">
            <a:extLst>
              <a:ext uri="{FF2B5EF4-FFF2-40B4-BE49-F238E27FC236}">
                <a16:creationId xmlns:a16="http://schemas.microsoft.com/office/drawing/2014/main" id="{D7DC527A-0030-82A1-8511-CD3C8609D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833" y="3539869"/>
            <a:ext cx="3598371" cy="2979901"/>
          </a:xfrm>
          <a:prstGeom prst="rect">
            <a:avLst/>
          </a:prstGeom>
        </p:spPr>
      </p:pic>
    </p:spTree>
    <p:extLst>
      <p:ext uri="{BB962C8B-B14F-4D97-AF65-F5344CB8AC3E}">
        <p14:creationId xmlns:p14="http://schemas.microsoft.com/office/powerpoint/2010/main" val="364739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009E-45E2-EA92-127A-A03B46C76A37}"/>
              </a:ext>
            </a:extLst>
          </p:cNvPr>
          <p:cNvSpPr>
            <a:spLocks noGrp="1"/>
          </p:cNvSpPr>
          <p:nvPr>
            <p:ph type="title"/>
          </p:nvPr>
        </p:nvSpPr>
        <p:spPr/>
        <p:txBody>
          <a:bodyPr/>
          <a:lstStyle/>
          <a:p>
            <a:r>
              <a:rPr lang="en-IN" dirty="0"/>
              <a:t>Sources and References </a:t>
            </a:r>
          </a:p>
        </p:txBody>
      </p:sp>
      <p:sp>
        <p:nvSpPr>
          <p:cNvPr id="3" name="Content Placeholder 2">
            <a:extLst>
              <a:ext uri="{FF2B5EF4-FFF2-40B4-BE49-F238E27FC236}">
                <a16:creationId xmlns:a16="http://schemas.microsoft.com/office/drawing/2014/main" id="{2E294FE6-BE46-E74D-7BD7-98643CC9ED8C}"/>
              </a:ext>
            </a:extLst>
          </p:cNvPr>
          <p:cNvSpPr>
            <a:spLocks noGrp="1"/>
          </p:cNvSpPr>
          <p:nvPr>
            <p:ph idx="1"/>
          </p:nvPr>
        </p:nvSpPr>
        <p:spPr/>
        <p:txBody>
          <a:bodyPr>
            <a:normAutofit/>
          </a:bodyPr>
          <a:lstStyle/>
          <a:p>
            <a:pPr marL="0" indent="0">
              <a:buNone/>
            </a:pPr>
            <a:r>
              <a:rPr lang="fr-FR" sz="2400" dirty="0"/>
              <a:t>Source:</a:t>
            </a:r>
          </a:p>
          <a:p>
            <a:pPr marL="0" indent="0">
              <a:buNone/>
            </a:pPr>
            <a:r>
              <a:rPr lang="fr-FR" sz="2400" dirty="0"/>
              <a:t> </a:t>
            </a:r>
            <a:r>
              <a:rPr lang="fr-FR" sz="2400" dirty="0">
                <a:hlinkClick r:id="rId2"/>
              </a:rPr>
              <a:t>https://www.kaggle.com/datasets/himanshupoddar/zomato-bangalorerestaurants/versions/1?resource=downloa</a:t>
            </a:r>
            <a:r>
              <a:rPr lang="fr-FR" sz="2400" dirty="0"/>
              <a:t>.</a:t>
            </a:r>
          </a:p>
          <a:p>
            <a:pPr marL="0" indent="0">
              <a:buNone/>
            </a:pPr>
            <a:r>
              <a:rPr lang="fr-FR" sz="2400" dirty="0"/>
              <a:t>References: </a:t>
            </a:r>
          </a:p>
          <a:p>
            <a:r>
              <a:rPr lang="en-US" sz="1600" dirty="0"/>
              <a:t>Zomato offers a public API for developers to access and extract restaurant data from their database. This API can be used to obtain the latest data and update analysis.</a:t>
            </a:r>
          </a:p>
          <a:p>
            <a:r>
              <a:rPr lang="en-US" sz="1600" dirty="0"/>
              <a:t>Kaggle is a platform for data science competitions and has several datasets related to restaurant ratings, reviews, and pricing, including the Zomato dataset.</a:t>
            </a:r>
            <a:endParaRPr lang="fr-FR" sz="1600" dirty="0"/>
          </a:p>
          <a:p>
            <a:r>
              <a:rPr lang="en-IN" sz="1600" dirty="0"/>
              <a:t>Google Analytics course focused on plotting and visuals.</a:t>
            </a:r>
          </a:p>
        </p:txBody>
      </p:sp>
    </p:spTree>
    <p:extLst>
      <p:ext uri="{BB962C8B-B14F-4D97-AF65-F5344CB8AC3E}">
        <p14:creationId xmlns:p14="http://schemas.microsoft.com/office/powerpoint/2010/main" val="324216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F187-575D-9D52-CD43-A673E4884A5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83781E67-567A-22CD-4417-14426A4F4CF9}"/>
              </a:ext>
            </a:extLst>
          </p:cNvPr>
          <p:cNvSpPr>
            <a:spLocks noGrp="1"/>
          </p:cNvSpPr>
          <p:nvPr>
            <p:ph idx="1"/>
          </p:nvPr>
        </p:nvSpPr>
        <p:spPr/>
        <p:txBody>
          <a:bodyPr>
            <a:normAutofit lnSpcReduction="10000"/>
          </a:bodyPr>
          <a:lstStyle/>
          <a:p>
            <a:r>
              <a:rPr lang="en-IN" dirty="0"/>
              <a:t>Introduction</a:t>
            </a:r>
          </a:p>
          <a:p>
            <a:r>
              <a:rPr lang="en-IN" dirty="0"/>
              <a:t>Purpose of the study</a:t>
            </a:r>
          </a:p>
          <a:p>
            <a:r>
              <a:rPr lang="en-IN" dirty="0"/>
              <a:t>Objective</a:t>
            </a:r>
          </a:p>
          <a:p>
            <a:r>
              <a:rPr lang="en-IN" dirty="0"/>
              <a:t>Data Processing</a:t>
            </a:r>
          </a:p>
          <a:p>
            <a:r>
              <a:rPr lang="en-IN" dirty="0"/>
              <a:t>Exploratory Data Analysis</a:t>
            </a:r>
          </a:p>
          <a:p>
            <a:r>
              <a:rPr lang="en-IN" dirty="0"/>
              <a:t>Visualization</a:t>
            </a:r>
          </a:p>
          <a:p>
            <a:r>
              <a:rPr lang="en-IN" dirty="0"/>
              <a:t>Summary</a:t>
            </a:r>
          </a:p>
          <a:p>
            <a:r>
              <a:rPr lang="en-IN" dirty="0"/>
              <a:t>Conclusion</a:t>
            </a:r>
          </a:p>
          <a:p>
            <a:r>
              <a:rPr lang="en-IN" dirty="0"/>
              <a:t>Sources and References </a:t>
            </a:r>
          </a:p>
        </p:txBody>
      </p:sp>
    </p:spTree>
    <p:extLst>
      <p:ext uri="{BB962C8B-B14F-4D97-AF65-F5344CB8AC3E}">
        <p14:creationId xmlns:p14="http://schemas.microsoft.com/office/powerpoint/2010/main" val="30374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33C6-EFC8-A876-E76F-2081DC9ECD8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D37EF9D-0268-CD9B-AF48-04DFF6BEB92C}"/>
              </a:ext>
            </a:extLst>
          </p:cNvPr>
          <p:cNvSpPr>
            <a:spLocks noGrp="1"/>
          </p:cNvSpPr>
          <p:nvPr>
            <p:ph idx="1"/>
          </p:nvPr>
        </p:nvSpPr>
        <p:spPr/>
        <p:txBody>
          <a:bodyPr>
            <a:normAutofit/>
          </a:bodyPr>
          <a:lstStyle/>
          <a:p>
            <a:pPr marL="0" indent="0">
              <a:buNone/>
            </a:pPr>
            <a:r>
              <a:rPr lang="en-US" sz="2400" dirty="0"/>
              <a:t>The data we are going to be using is from Zomato Bangalore, it is a food delivery in India which is very similar to how Uber eats is in the United States. Due to the entrance of domestic and foreign enterprises, the restaurant industry in India has seen a spectacular transition, leading to a lack of trained specialists. Indian eateries have gone online to draw in more customers, and culinary schools have increased their offerings to keep up with demand. New restaurants can profit from researching the elements influencing their location, such as increasing disposable incomes, a growing young population, increased exposure to various cultures and cuisines, and an increase in people's propensity to eat out, as the market for the food services industry continues to expand.</a:t>
            </a:r>
            <a:endParaRPr lang="en-IN" sz="2400" dirty="0"/>
          </a:p>
        </p:txBody>
      </p:sp>
    </p:spTree>
    <p:extLst>
      <p:ext uri="{BB962C8B-B14F-4D97-AF65-F5344CB8AC3E}">
        <p14:creationId xmlns:p14="http://schemas.microsoft.com/office/powerpoint/2010/main" val="337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A530-300E-DE2F-1FD8-4C661942895E}"/>
              </a:ext>
            </a:extLst>
          </p:cNvPr>
          <p:cNvSpPr>
            <a:spLocks noGrp="1"/>
          </p:cNvSpPr>
          <p:nvPr>
            <p:ph type="title"/>
          </p:nvPr>
        </p:nvSpPr>
        <p:spPr/>
        <p:txBody>
          <a:bodyPr/>
          <a:lstStyle/>
          <a:p>
            <a:r>
              <a:rPr lang="en-IN" dirty="0"/>
              <a:t>Purpose of the study</a:t>
            </a:r>
          </a:p>
        </p:txBody>
      </p:sp>
      <p:sp>
        <p:nvSpPr>
          <p:cNvPr id="3" name="Content Placeholder 2">
            <a:extLst>
              <a:ext uri="{FF2B5EF4-FFF2-40B4-BE49-F238E27FC236}">
                <a16:creationId xmlns:a16="http://schemas.microsoft.com/office/drawing/2014/main" id="{7BF5DE8B-CA8D-D831-39F3-225BC6717891}"/>
              </a:ext>
            </a:extLst>
          </p:cNvPr>
          <p:cNvSpPr>
            <a:spLocks noGrp="1"/>
          </p:cNvSpPr>
          <p:nvPr>
            <p:ph idx="1"/>
          </p:nvPr>
        </p:nvSpPr>
        <p:spPr/>
        <p:txBody>
          <a:bodyPr>
            <a:noAutofit/>
          </a:bodyPr>
          <a:lstStyle/>
          <a:p>
            <a:r>
              <a:rPr lang="en-US" sz="2400" dirty="0"/>
              <a:t>The purpose of this study is to conduct a rigorous analysis of the Zomato dataset to identify the key variables that impact restaurant ratings and restaurant types in Bengaluru, India.</a:t>
            </a:r>
          </a:p>
          <a:p>
            <a:r>
              <a:rPr lang="en-US" sz="2400" dirty="0"/>
              <a:t> Given the high demand for restaurants in this city, it is imperative to thoroughly investigate the local demographics in order to identify the most popular cuisines and restaurant themes. </a:t>
            </a:r>
          </a:p>
          <a:p>
            <a:r>
              <a:rPr lang="en-US" sz="2400" dirty="0"/>
              <a:t>Through a comprehensive examination of factors such as pricing, location, and cuisine type, this study aims to gain a deep understanding of local food trends and demands. </a:t>
            </a:r>
          </a:p>
          <a:p>
            <a:r>
              <a:rPr lang="en-US" sz="2400" dirty="0"/>
              <a:t>By utilizing advanced data analysis techniques, this study aims to provide a technically sound and reliable assessment of the restaurant industry in Bengaluru.</a:t>
            </a:r>
            <a:endParaRPr lang="en-IN" sz="2400" dirty="0"/>
          </a:p>
        </p:txBody>
      </p:sp>
    </p:spTree>
    <p:extLst>
      <p:ext uri="{BB962C8B-B14F-4D97-AF65-F5344CB8AC3E}">
        <p14:creationId xmlns:p14="http://schemas.microsoft.com/office/powerpoint/2010/main" val="15297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3D98-4A79-4CBC-9770-38E51E3AC43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C559F01-4E52-EBC3-6297-5882EEBC3CF0}"/>
              </a:ext>
            </a:extLst>
          </p:cNvPr>
          <p:cNvSpPr>
            <a:spLocks noGrp="1"/>
          </p:cNvSpPr>
          <p:nvPr>
            <p:ph idx="1"/>
          </p:nvPr>
        </p:nvSpPr>
        <p:spPr/>
        <p:txBody>
          <a:bodyPr>
            <a:normAutofit/>
          </a:bodyPr>
          <a:lstStyle/>
          <a:p>
            <a:r>
              <a:rPr lang="en-US" sz="2400" dirty="0"/>
              <a:t>The study aims to analyze the Zomato dataset of over 50,000 restaurants in Bengaluru, India.</a:t>
            </a:r>
          </a:p>
          <a:p>
            <a:r>
              <a:rPr lang="en-US" sz="2400" dirty="0"/>
              <a:t>The objective is to identify factors impacting the aggregate rating of each restaurant.</a:t>
            </a:r>
          </a:p>
          <a:p>
            <a:r>
              <a:rPr lang="en-US" sz="2400" dirty="0"/>
              <a:t>The study also examines local demographic trends affecting restaurant popularity.</a:t>
            </a:r>
          </a:p>
          <a:p>
            <a:r>
              <a:rPr lang="en-US" sz="2400" dirty="0"/>
              <a:t>Advanced data cleaning, scraping, and analysis techniques are utilized.</a:t>
            </a:r>
          </a:p>
          <a:p>
            <a:r>
              <a:rPr lang="en-US" sz="2400" dirty="0"/>
              <a:t>A final project notebook documents the results.</a:t>
            </a:r>
          </a:p>
          <a:p>
            <a:r>
              <a:rPr lang="en-US" sz="2400" dirty="0"/>
              <a:t>The study provides valuable insights into the restaurant industry in Bengaluru.</a:t>
            </a:r>
            <a:endParaRPr lang="en-IN" sz="2400" dirty="0"/>
          </a:p>
        </p:txBody>
      </p:sp>
    </p:spTree>
    <p:extLst>
      <p:ext uri="{BB962C8B-B14F-4D97-AF65-F5344CB8AC3E}">
        <p14:creationId xmlns:p14="http://schemas.microsoft.com/office/powerpoint/2010/main" val="24554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64B3-C4FA-5FC3-D410-A3788825C1A2}"/>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id="{553BAA77-E3BE-BEB3-6EE8-A9340403C1FC}"/>
              </a:ext>
            </a:extLst>
          </p:cNvPr>
          <p:cNvSpPr>
            <a:spLocks noGrp="1"/>
          </p:cNvSpPr>
          <p:nvPr>
            <p:ph idx="1"/>
          </p:nvPr>
        </p:nvSpPr>
        <p:spPr>
          <a:xfrm>
            <a:off x="838200" y="1825625"/>
            <a:ext cx="4917141" cy="4351338"/>
          </a:xfrm>
        </p:spPr>
        <p:txBody>
          <a:bodyPr>
            <a:normAutofit/>
          </a:bodyPr>
          <a:lstStyle/>
          <a:p>
            <a:r>
              <a:rPr lang="en-US" sz="2000" dirty="0"/>
              <a:t>The data scraped from Zomato is cleaned as part of this project's data processing in order to make it ready for analysis. </a:t>
            </a:r>
          </a:p>
          <a:p>
            <a:r>
              <a:rPr lang="en-US" sz="2000" dirty="0"/>
              <a:t>By eliminating redundant entries, missing values, and unnecessary columns, the data was cleansed. </a:t>
            </a:r>
          </a:p>
          <a:p>
            <a:r>
              <a:rPr lang="en-US" sz="2000" dirty="0"/>
              <a:t>The remaining information was then processed and analyzed to find patterns and insights about the variables, such as location, estimated price range, cuisine type, and popularity of specific dishes in various places, that affect the overall ranking of restaurants in Bengaluru. </a:t>
            </a:r>
            <a:endParaRPr lang="en-IN" sz="2000" dirty="0"/>
          </a:p>
        </p:txBody>
      </p:sp>
      <p:pic>
        <p:nvPicPr>
          <p:cNvPr id="5" name="Picture 4">
            <a:extLst>
              <a:ext uri="{FF2B5EF4-FFF2-40B4-BE49-F238E27FC236}">
                <a16:creationId xmlns:a16="http://schemas.microsoft.com/office/drawing/2014/main" id="{3CA4D543-D33A-503A-B998-03B2FA7C5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906" y="1697144"/>
            <a:ext cx="6194612" cy="3825115"/>
          </a:xfrm>
          <a:prstGeom prst="rect">
            <a:avLst/>
          </a:prstGeom>
        </p:spPr>
      </p:pic>
    </p:spTree>
    <p:extLst>
      <p:ext uri="{BB962C8B-B14F-4D97-AF65-F5344CB8AC3E}">
        <p14:creationId xmlns:p14="http://schemas.microsoft.com/office/powerpoint/2010/main" val="50267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02A0-C6AC-4851-A596-9FC9DDA09CB8}"/>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75E1686F-6015-B54D-0F6F-EE739C5D0C67}"/>
              </a:ext>
            </a:extLst>
          </p:cNvPr>
          <p:cNvSpPr>
            <a:spLocks noGrp="1"/>
          </p:cNvSpPr>
          <p:nvPr>
            <p:ph idx="1"/>
          </p:nvPr>
        </p:nvSpPr>
        <p:spPr>
          <a:xfrm>
            <a:off x="838201" y="1825625"/>
            <a:ext cx="5759824" cy="4351338"/>
          </a:xfrm>
        </p:spPr>
        <p:txBody>
          <a:bodyPr>
            <a:normAutofit lnSpcReduction="10000"/>
          </a:bodyPr>
          <a:lstStyle/>
          <a:p>
            <a:endParaRPr lang="en-US" dirty="0"/>
          </a:p>
          <a:p>
            <a:r>
              <a:rPr lang="en-US" sz="2400" dirty="0"/>
              <a:t>Utilizing Excel and R, I performed exploratory data analysis on restaurant data from Zomato Bangalore. </a:t>
            </a:r>
          </a:p>
          <a:p>
            <a:r>
              <a:rPr lang="en-US" sz="2400" dirty="0"/>
              <a:t>By creating visualizations like scatter plots, line graphs, tree maps, bar graphs, and box plots, I analyzed various data types, including average cost, price range, cost for two, votes, and aggregate rating. </a:t>
            </a:r>
          </a:p>
          <a:p>
            <a:r>
              <a:rPr lang="en-US" sz="2400" dirty="0"/>
              <a:t>These visualizations provided valuable insights into the distribution of data, trends over time, and relationships between different variables.</a:t>
            </a:r>
            <a:endParaRPr lang="en-IN" sz="2400" dirty="0"/>
          </a:p>
        </p:txBody>
      </p:sp>
      <p:pic>
        <p:nvPicPr>
          <p:cNvPr id="5" name="Picture 4">
            <a:extLst>
              <a:ext uri="{FF2B5EF4-FFF2-40B4-BE49-F238E27FC236}">
                <a16:creationId xmlns:a16="http://schemas.microsoft.com/office/drawing/2014/main" id="{45ACCF7B-014E-9E10-65F3-5D67D1ED8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494" y="1954305"/>
            <a:ext cx="5459506" cy="3108293"/>
          </a:xfrm>
          <a:prstGeom prst="rect">
            <a:avLst/>
          </a:prstGeom>
        </p:spPr>
      </p:pic>
    </p:spTree>
    <p:extLst>
      <p:ext uri="{BB962C8B-B14F-4D97-AF65-F5344CB8AC3E}">
        <p14:creationId xmlns:p14="http://schemas.microsoft.com/office/powerpoint/2010/main" val="277185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D151-8BFA-EBCF-DEEA-912C4E9F3FD1}"/>
              </a:ext>
            </a:extLst>
          </p:cNvPr>
          <p:cNvSpPr>
            <a:spLocks noGrp="1"/>
          </p:cNvSpPr>
          <p:nvPr>
            <p:ph type="title"/>
          </p:nvPr>
        </p:nvSpPr>
        <p:spPr/>
        <p:txBody>
          <a:bodyPr/>
          <a:lstStyle/>
          <a:p>
            <a:r>
              <a:rPr lang="en-IN" dirty="0"/>
              <a:t>Visualization </a:t>
            </a:r>
          </a:p>
        </p:txBody>
      </p:sp>
      <p:sp>
        <p:nvSpPr>
          <p:cNvPr id="3" name="Content Placeholder 2">
            <a:extLst>
              <a:ext uri="{FF2B5EF4-FFF2-40B4-BE49-F238E27FC236}">
                <a16:creationId xmlns:a16="http://schemas.microsoft.com/office/drawing/2014/main" id="{9C473A55-EAD9-65A7-B100-E383703BD05E}"/>
              </a:ext>
            </a:extLst>
          </p:cNvPr>
          <p:cNvSpPr>
            <a:spLocks noGrp="1"/>
          </p:cNvSpPr>
          <p:nvPr>
            <p:ph idx="1"/>
          </p:nvPr>
        </p:nvSpPr>
        <p:spPr/>
        <p:txBody>
          <a:bodyPr/>
          <a:lstStyle/>
          <a:p>
            <a:r>
              <a:rPr lang="en-IN" dirty="0" err="1"/>
              <a:t>PowerBI</a:t>
            </a:r>
            <a:r>
              <a:rPr lang="en-IN" dirty="0"/>
              <a:t>, Tableau, R and Excel were the applications used to visualize the intended data for this particular project. </a:t>
            </a:r>
          </a:p>
        </p:txBody>
      </p:sp>
      <p:pic>
        <p:nvPicPr>
          <p:cNvPr id="5" name="Picture 4">
            <a:extLst>
              <a:ext uri="{FF2B5EF4-FFF2-40B4-BE49-F238E27FC236}">
                <a16:creationId xmlns:a16="http://schemas.microsoft.com/office/drawing/2014/main" id="{201F5FDA-2174-0FA0-801D-3E7D0D85B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86" y="2853297"/>
            <a:ext cx="2787008" cy="2307991"/>
          </a:xfrm>
          <a:prstGeom prst="rect">
            <a:avLst/>
          </a:prstGeom>
        </p:spPr>
      </p:pic>
      <p:pic>
        <p:nvPicPr>
          <p:cNvPr id="7" name="Picture 6">
            <a:extLst>
              <a:ext uri="{FF2B5EF4-FFF2-40B4-BE49-F238E27FC236}">
                <a16:creationId xmlns:a16="http://schemas.microsoft.com/office/drawing/2014/main" id="{8147A48F-04D5-062B-0149-CC060626F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83" y="4410635"/>
            <a:ext cx="3124763" cy="2331854"/>
          </a:xfrm>
          <a:prstGeom prst="rect">
            <a:avLst/>
          </a:prstGeom>
        </p:spPr>
      </p:pic>
      <p:pic>
        <p:nvPicPr>
          <p:cNvPr id="9" name="Picture 8">
            <a:extLst>
              <a:ext uri="{FF2B5EF4-FFF2-40B4-BE49-F238E27FC236}">
                <a16:creationId xmlns:a16="http://schemas.microsoft.com/office/drawing/2014/main" id="{3C1B0B56-3647-C286-9430-911C15E73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487" y="2608409"/>
            <a:ext cx="4092295" cy="2232853"/>
          </a:xfrm>
          <a:prstGeom prst="rect">
            <a:avLst/>
          </a:prstGeom>
        </p:spPr>
      </p:pic>
    </p:spTree>
    <p:extLst>
      <p:ext uri="{BB962C8B-B14F-4D97-AF65-F5344CB8AC3E}">
        <p14:creationId xmlns:p14="http://schemas.microsoft.com/office/powerpoint/2010/main" val="359879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E788-5A77-BD16-CD58-96411CEC04FF}"/>
              </a:ext>
            </a:extLst>
          </p:cNvPr>
          <p:cNvSpPr>
            <a:spLocks noGrp="1"/>
          </p:cNvSpPr>
          <p:nvPr>
            <p:ph type="title"/>
          </p:nvPr>
        </p:nvSpPr>
        <p:spPr>
          <a:xfrm>
            <a:off x="838200" y="365126"/>
            <a:ext cx="10515600" cy="1481604"/>
          </a:xfrm>
        </p:spPr>
        <p:txBody>
          <a:bodyPr>
            <a:normAutofit/>
          </a:bodyPr>
          <a:lstStyle/>
          <a:p>
            <a:r>
              <a:rPr lang="en-US" sz="2400" dirty="0"/>
              <a:t>As part of this project, a variety of visualizations using Excel, </a:t>
            </a:r>
            <a:r>
              <a:rPr lang="en-US" sz="2400" dirty="0" err="1"/>
              <a:t>PowerBI</a:t>
            </a:r>
            <a:r>
              <a:rPr lang="en-US" sz="2400" dirty="0"/>
              <a:t>, Tableau and R were generated. These visuals were critical in gaining valuable insights into the data, such as identifying trends over time, showcasing the distribution of data, and highlighting relationships between variables.</a:t>
            </a:r>
            <a:endParaRPr lang="en-IN" sz="2400" dirty="0"/>
          </a:p>
        </p:txBody>
      </p:sp>
      <p:sp>
        <p:nvSpPr>
          <p:cNvPr id="3" name="Content Placeholder 2">
            <a:extLst>
              <a:ext uri="{FF2B5EF4-FFF2-40B4-BE49-F238E27FC236}">
                <a16:creationId xmlns:a16="http://schemas.microsoft.com/office/drawing/2014/main" id="{FACA3146-842D-0862-5F42-97FD11CBEB69}"/>
              </a:ext>
            </a:extLst>
          </p:cNvPr>
          <p:cNvSpPr>
            <a:spLocks noGrp="1"/>
          </p:cNvSpPr>
          <p:nvPr>
            <p:ph idx="1"/>
          </p:nvPr>
        </p:nvSpPr>
        <p:spPr>
          <a:xfrm>
            <a:off x="838200" y="1846730"/>
            <a:ext cx="10515600" cy="4357127"/>
          </a:xfrm>
        </p:spPr>
        <p:txBody>
          <a:bodyPr>
            <a:normAutofit/>
          </a:bodyPr>
          <a:lstStyle/>
          <a:p>
            <a:pPr marL="0" indent="0">
              <a:buNone/>
            </a:pPr>
            <a:r>
              <a:rPr lang="en-IN" sz="1600" dirty="0"/>
              <a:t>For Example :</a:t>
            </a:r>
          </a:p>
          <a:p>
            <a:pPr marL="0" indent="0">
              <a:buNone/>
            </a:pPr>
            <a:endParaRPr lang="en-IN" sz="1600" dirty="0"/>
          </a:p>
        </p:txBody>
      </p:sp>
      <p:pic>
        <p:nvPicPr>
          <p:cNvPr id="5" name="Picture 4">
            <a:extLst>
              <a:ext uri="{FF2B5EF4-FFF2-40B4-BE49-F238E27FC236}">
                <a16:creationId xmlns:a16="http://schemas.microsoft.com/office/drawing/2014/main" id="{64C8CF3C-2A77-1042-CB19-388A01642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96" y="2453529"/>
            <a:ext cx="4290432" cy="3830730"/>
          </a:xfrm>
          <a:prstGeom prst="rect">
            <a:avLst/>
          </a:prstGeom>
        </p:spPr>
      </p:pic>
      <p:sp>
        <p:nvSpPr>
          <p:cNvPr id="7" name="TextBox 6">
            <a:extLst>
              <a:ext uri="{FF2B5EF4-FFF2-40B4-BE49-F238E27FC236}">
                <a16:creationId xmlns:a16="http://schemas.microsoft.com/office/drawing/2014/main" id="{6D4DB5EC-976A-D9EF-2A91-B90B1504FB07}"/>
              </a:ext>
            </a:extLst>
          </p:cNvPr>
          <p:cNvSpPr txBox="1"/>
          <p:nvPr/>
        </p:nvSpPr>
        <p:spPr>
          <a:xfrm>
            <a:off x="5122414" y="2355520"/>
            <a:ext cx="6096000" cy="2308324"/>
          </a:xfrm>
          <a:prstGeom prst="rect">
            <a:avLst/>
          </a:prstGeom>
          <a:noFill/>
        </p:spPr>
        <p:txBody>
          <a:bodyPr wrap="square">
            <a:spAutoFit/>
          </a:bodyPr>
          <a:lstStyle/>
          <a:p>
            <a:r>
              <a:rPr lang="en-US" dirty="0"/>
              <a:t>This scatter plot displays the relationship between two variables by representing each point on a horizontal x-axis and a vertical y-axis. When average cost is plotted, it shows the relationship between average cost and another variable, such as quantity produced or total cost. A downward-sloping line on a scatter plot indicates that as output increases, average cost decreases, while a flat or upward-sloping line suggests that average cost remains the same or increases, respectively.</a:t>
            </a:r>
            <a:endParaRPr lang="en-IN" dirty="0"/>
          </a:p>
        </p:txBody>
      </p:sp>
    </p:spTree>
    <p:extLst>
      <p:ext uri="{BB962C8B-B14F-4D97-AF65-F5344CB8AC3E}">
        <p14:creationId xmlns:p14="http://schemas.microsoft.com/office/powerpoint/2010/main" val="5620842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Organic</Template>
  <TotalTime>119</TotalTime>
  <Words>1420</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Visualization Assignment- 14 PowerPoint Presentation Using Project Data </vt:lpstr>
      <vt:lpstr>AGENDA</vt:lpstr>
      <vt:lpstr>Introduction</vt:lpstr>
      <vt:lpstr>Purpose of the study</vt:lpstr>
      <vt:lpstr>Objective</vt:lpstr>
      <vt:lpstr>Data Processing</vt:lpstr>
      <vt:lpstr>Exploratory Data Analysis</vt:lpstr>
      <vt:lpstr>Visualization </vt:lpstr>
      <vt:lpstr>As part of this project, a variety of visualizations using Excel, PowerBI, Tableau and R were generated. These visuals were critical in gaining valuable insights into the data, such as identifying trends over time, showcasing the distribution of data, and highlighting relationships between variables.</vt:lpstr>
      <vt:lpstr>PowerPoint Presentation</vt:lpstr>
      <vt:lpstr>PowerPoint Presentation</vt:lpstr>
      <vt:lpstr>PowerPoint Presentation</vt:lpstr>
      <vt:lpstr>Summary</vt:lpstr>
      <vt:lpstr>Conclusion </vt:lpstr>
      <vt:lpstr>Sources and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Assignment- 14 PowerPoint Presentation Using Project Data </dc:title>
  <dc:creator>thushar mohan</dc:creator>
  <cp:lastModifiedBy>thushar mohan</cp:lastModifiedBy>
  <cp:revision>1</cp:revision>
  <dcterms:created xsi:type="dcterms:W3CDTF">2023-05-04T22:19:49Z</dcterms:created>
  <dcterms:modified xsi:type="dcterms:W3CDTF">2023-05-05T00:19:36Z</dcterms:modified>
</cp:coreProperties>
</file>