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67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90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B0E53-A89A-41E2-B36B-D3691007B0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BA8AAD-85DC-49E9-96FD-8D48D8BDA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and implementation</a:t>
          </a:r>
        </a:p>
      </dgm:t>
    </dgm:pt>
    <dgm:pt modelId="{771EA120-F6B6-4C04-B688-DDA7FE76F08E}" type="parTrans" cxnId="{270948C3-70BB-4923-A0FA-13B6B9CA9219}">
      <dgm:prSet/>
      <dgm:spPr/>
      <dgm:t>
        <a:bodyPr/>
        <a:lstStyle/>
        <a:p>
          <a:endParaRPr lang="en-US"/>
        </a:p>
      </dgm:t>
    </dgm:pt>
    <dgm:pt modelId="{A6127BCE-F4A6-4B92-9611-5992EAC30947}" type="sibTrans" cxnId="{270948C3-70BB-4923-A0FA-13B6B9CA9219}">
      <dgm:prSet/>
      <dgm:spPr/>
      <dgm:t>
        <a:bodyPr/>
        <a:lstStyle/>
        <a:p>
          <a:endParaRPr lang="en-US"/>
        </a:p>
      </dgm:t>
    </dgm:pt>
    <dgm:pt modelId="{1E584EE2-A3DD-42A4-AE35-67DD5D1E00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Defining the data</a:t>
          </a:r>
        </a:p>
      </dgm:t>
    </dgm:pt>
    <dgm:pt modelId="{4AA5D896-65C3-45A2-AF01-FBAC36D0BE1C}" type="parTrans" cxnId="{AED5CF70-16C4-4F8D-A28D-ACBE2BDFBEB8}">
      <dgm:prSet/>
      <dgm:spPr/>
      <dgm:t>
        <a:bodyPr/>
        <a:lstStyle/>
        <a:p>
          <a:endParaRPr lang="en-US"/>
        </a:p>
      </dgm:t>
    </dgm:pt>
    <dgm:pt modelId="{D1AE7703-5391-47CA-A90C-24B6ACF6A653}" type="sibTrans" cxnId="{AED5CF70-16C4-4F8D-A28D-ACBE2BDFBEB8}">
      <dgm:prSet/>
      <dgm:spPr/>
      <dgm:t>
        <a:bodyPr/>
        <a:lstStyle/>
        <a:p>
          <a:endParaRPr lang="en-US"/>
        </a:p>
      </dgm:t>
    </dgm:pt>
    <dgm:pt modelId="{D04ABE13-035A-4E5B-B580-6EB038321E9C}" type="pres">
      <dgm:prSet presAssocID="{003B0E53-A89A-41E2-B36B-D3691007B06E}" presName="root" presStyleCnt="0">
        <dgm:presLayoutVars>
          <dgm:dir/>
          <dgm:resizeHandles val="exact"/>
        </dgm:presLayoutVars>
      </dgm:prSet>
      <dgm:spPr/>
    </dgm:pt>
    <dgm:pt modelId="{D7467C10-CB55-4FC5-AC03-915948AACA56}" type="pres">
      <dgm:prSet presAssocID="{02BA8AAD-85DC-49E9-96FD-8D48D8BDAAD3}" presName="compNode" presStyleCnt="0"/>
      <dgm:spPr/>
    </dgm:pt>
    <dgm:pt modelId="{9322D3E3-75AB-4125-A834-389E0CAAA3BF}" type="pres">
      <dgm:prSet presAssocID="{02BA8AAD-85DC-49E9-96FD-8D48D8BDAA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E6CDF36-C57D-4A12-9EA6-3DBDE7D5698E}" type="pres">
      <dgm:prSet presAssocID="{02BA8AAD-85DC-49E9-96FD-8D48D8BDAAD3}" presName="spaceRect" presStyleCnt="0"/>
      <dgm:spPr/>
    </dgm:pt>
    <dgm:pt modelId="{97AA83C4-0FFB-4D1D-906D-DBC1E67F6B7C}" type="pres">
      <dgm:prSet presAssocID="{02BA8AAD-85DC-49E9-96FD-8D48D8BDAAD3}" presName="textRect" presStyleLbl="revTx" presStyleIdx="0" presStyleCnt="2">
        <dgm:presLayoutVars>
          <dgm:chMax val="1"/>
          <dgm:chPref val="1"/>
        </dgm:presLayoutVars>
      </dgm:prSet>
      <dgm:spPr/>
    </dgm:pt>
    <dgm:pt modelId="{3B29B83F-0CA6-48FE-9FD5-2FC988AB76AE}" type="pres">
      <dgm:prSet presAssocID="{A6127BCE-F4A6-4B92-9611-5992EAC30947}" presName="sibTrans" presStyleCnt="0"/>
      <dgm:spPr/>
    </dgm:pt>
    <dgm:pt modelId="{CD026A69-693A-494C-BC28-375D4AEA4F26}" type="pres">
      <dgm:prSet presAssocID="{1E584EE2-A3DD-42A4-AE35-67DD5D1E002D}" presName="compNode" presStyleCnt="0"/>
      <dgm:spPr/>
    </dgm:pt>
    <dgm:pt modelId="{3B10EBB6-005F-4F19-919A-C9F689BF3020}" type="pres">
      <dgm:prSet presAssocID="{1E584EE2-A3DD-42A4-AE35-67DD5D1E00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8C1419E-AE9E-453D-95A5-137BCFF5B9CD}" type="pres">
      <dgm:prSet presAssocID="{1E584EE2-A3DD-42A4-AE35-67DD5D1E002D}" presName="spaceRect" presStyleCnt="0"/>
      <dgm:spPr/>
    </dgm:pt>
    <dgm:pt modelId="{40F98609-A27F-40B1-9949-1D2811C5FB96}" type="pres">
      <dgm:prSet presAssocID="{1E584EE2-A3DD-42A4-AE35-67DD5D1E00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A36725-E135-48DB-906A-48D3B6BA3A2A}" type="presOf" srcId="{003B0E53-A89A-41E2-B36B-D3691007B06E}" destId="{D04ABE13-035A-4E5B-B580-6EB038321E9C}" srcOrd="0" destOrd="0" presId="urn:microsoft.com/office/officeart/2018/2/layout/IconLabelList"/>
    <dgm:cxn modelId="{71403E38-48E7-42C3-B520-0B32D60330FD}" type="presOf" srcId="{1E584EE2-A3DD-42A4-AE35-67DD5D1E002D}" destId="{40F98609-A27F-40B1-9949-1D2811C5FB96}" srcOrd="0" destOrd="0" presId="urn:microsoft.com/office/officeart/2018/2/layout/IconLabelList"/>
    <dgm:cxn modelId="{CFDE5446-4E95-4E04-9867-7D92262A89FA}" type="presOf" srcId="{02BA8AAD-85DC-49E9-96FD-8D48D8BDAAD3}" destId="{97AA83C4-0FFB-4D1D-906D-DBC1E67F6B7C}" srcOrd="0" destOrd="0" presId="urn:microsoft.com/office/officeart/2018/2/layout/IconLabelList"/>
    <dgm:cxn modelId="{AED5CF70-16C4-4F8D-A28D-ACBE2BDFBEB8}" srcId="{003B0E53-A89A-41E2-B36B-D3691007B06E}" destId="{1E584EE2-A3DD-42A4-AE35-67DD5D1E002D}" srcOrd="1" destOrd="0" parTransId="{4AA5D896-65C3-45A2-AF01-FBAC36D0BE1C}" sibTransId="{D1AE7703-5391-47CA-A90C-24B6ACF6A653}"/>
    <dgm:cxn modelId="{270948C3-70BB-4923-A0FA-13B6B9CA9219}" srcId="{003B0E53-A89A-41E2-B36B-D3691007B06E}" destId="{02BA8AAD-85DC-49E9-96FD-8D48D8BDAAD3}" srcOrd="0" destOrd="0" parTransId="{771EA120-F6B6-4C04-B688-DDA7FE76F08E}" sibTransId="{A6127BCE-F4A6-4B92-9611-5992EAC30947}"/>
    <dgm:cxn modelId="{60FE0617-2B74-4990-AC5E-2FC44CF9C8AF}" type="presParOf" srcId="{D04ABE13-035A-4E5B-B580-6EB038321E9C}" destId="{D7467C10-CB55-4FC5-AC03-915948AACA56}" srcOrd="0" destOrd="0" presId="urn:microsoft.com/office/officeart/2018/2/layout/IconLabelList"/>
    <dgm:cxn modelId="{96230F2C-A80D-4BCE-A205-A288AFD07892}" type="presParOf" srcId="{D7467C10-CB55-4FC5-AC03-915948AACA56}" destId="{9322D3E3-75AB-4125-A834-389E0CAAA3BF}" srcOrd="0" destOrd="0" presId="urn:microsoft.com/office/officeart/2018/2/layout/IconLabelList"/>
    <dgm:cxn modelId="{57F8CF70-F922-4F35-86FD-69FA3CE3529C}" type="presParOf" srcId="{D7467C10-CB55-4FC5-AC03-915948AACA56}" destId="{7E6CDF36-C57D-4A12-9EA6-3DBDE7D5698E}" srcOrd="1" destOrd="0" presId="urn:microsoft.com/office/officeart/2018/2/layout/IconLabelList"/>
    <dgm:cxn modelId="{19A0EC21-F847-4D24-928B-E8E5203CCE77}" type="presParOf" srcId="{D7467C10-CB55-4FC5-AC03-915948AACA56}" destId="{97AA83C4-0FFB-4D1D-906D-DBC1E67F6B7C}" srcOrd="2" destOrd="0" presId="urn:microsoft.com/office/officeart/2018/2/layout/IconLabelList"/>
    <dgm:cxn modelId="{07BC1C9C-F011-4BF0-AA40-AF6AEC954ACA}" type="presParOf" srcId="{D04ABE13-035A-4E5B-B580-6EB038321E9C}" destId="{3B29B83F-0CA6-48FE-9FD5-2FC988AB76AE}" srcOrd="1" destOrd="0" presId="urn:microsoft.com/office/officeart/2018/2/layout/IconLabelList"/>
    <dgm:cxn modelId="{2ED260FF-7348-4D57-9B4B-4BE8E43BA43A}" type="presParOf" srcId="{D04ABE13-035A-4E5B-B580-6EB038321E9C}" destId="{CD026A69-693A-494C-BC28-375D4AEA4F26}" srcOrd="2" destOrd="0" presId="urn:microsoft.com/office/officeart/2018/2/layout/IconLabelList"/>
    <dgm:cxn modelId="{D15CB249-0ADB-4EAD-94AE-E3D7D68A386B}" type="presParOf" srcId="{CD026A69-693A-494C-BC28-375D4AEA4F26}" destId="{3B10EBB6-005F-4F19-919A-C9F689BF3020}" srcOrd="0" destOrd="0" presId="urn:microsoft.com/office/officeart/2018/2/layout/IconLabelList"/>
    <dgm:cxn modelId="{937BFE64-A59F-4BB5-8E0F-C5837D11F9E0}" type="presParOf" srcId="{CD026A69-693A-494C-BC28-375D4AEA4F26}" destId="{98C1419E-AE9E-453D-95A5-137BCFF5B9CD}" srcOrd="1" destOrd="0" presId="urn:microsoft.com/office/officeart/2018/2/layout/IconLabelList"/>
    <dgm:cxn modelId="{5FBAE1ED-7ECB-4259-9B82-A03A276512C7}" type="presParOf" srcId="{CD026A69-693A-494C-BC28-375D4AEA4F26}" destId="{40F98609-A27F-40B1-9949-1D2811C5FB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2D3E3-75AB-4125-A834-389E0CAAA3BF}">
      <dsp:nvSpPr>
        <dsp:cNvPr id="0" name=""/>
        <dsp:cNvSpPr/>
      </dsp:nvSpPr>
      <dsp:spPr>
        <a:xfrm>
          <a:off x="3439580" y="99724"/>
          <a:ext cx="803671" cy="803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A83C4-0FFB-4D1D-906D-DBC1E67F6B7C}">
      <dsp:nvSpPr>
        <dsp:cNvPr id="0" name=""/>
        <dsp:cNvSpPr/>
      </dsp:nvSpPr>
      <dsp:spPr>
        <a:xfrm>
          <a:off x="2948447" y="1171444"/>
          <a:ext cx="1785937" cy="71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and implementation</a:t>
          </a:r>
        </a:p>
      </dsp:txBody>
      <dsp:txXfrm>
        <a:off x="2948447" y="1171444"/>
        <a:ext cx="1785937" cy="714375"/>
      </dsp:txXfrm>
    </dsp:sp>
    <dsp:sp modelId="{3B10EBB6-005F-4F19-919A-C9F689BF3020}">
      <dsp:nvSpPr>
        <dsp:cNvPr id="0" name=""/>
        <dsp:cNvSpPr/>
      </dsp:nvSpPr>
      <dsp:spPr>
        <a:xfrm>
          <a:off x="5538057" y="99724"/>
          <a:ext cx="803671" cy="803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98609-A27F-40B1-9949-1D2811C5FB96}">
      <dsp:nvSpPr>
        <dsp:cNvPr id="0" name=""/>
        <dsp:cNvSpPr/>
      </dsp:nvSpPr>
      <dsp:spPr>
        <a:xfrm>
          <a:off x="5046924" y="1171444"/>
          <a:ext cx="1785937" cy="71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Defining the data</a:t>
          </a:r>
        </a:p>
      </dsp:txBody>
      <dsp:txXfrm>
        <a:off x="5046924" y="1171444"/>
        <a:ext cx="1785937" cy="71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16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7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28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1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5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D52D-C035-4169-AF1B-8711450970ED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F4DDA6-130B-4824-9EAE-513B81BB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loud Computing Era Could Be Nearing Its End | WIRED">
            <a:extLst>
              <a:ext uri="{FF2B5EF4-FFF2-40B4-BE49-F238E27FC236}">
                <a16:creationId xmlns:a16="http://schemas.microsoft.com/office/drawing/2014/main" id="{C2EA955A-9137-7067-7A82-13CA2DF0B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93" y="293914"/>
            <a:ext cx="10285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E76B6-9D89-16D8-9B60-20D1BD623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 Computing for BA Project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“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IMDB VIDEO GAMING RATING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”</a:t>
            </a:r>
            <a:b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FALL 2022 Group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F3A76-6510-6556-D47C-54E08EC4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39286"/>
            <a:ext cx="7766936" cy="1322170"/>
          </a:xfrm>
        </p:spPr>
        <p:txBody>
          <a:bodyPr>
            <a:normAutofit fontScale="25000" lnSpcReduction="20000"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 Black" panose="020B0A04020102020204" pitchFamily="34" charset="0"/>
              </a:rPr>
              <a:t>Group members:</a:t>
            </a:r>
          </a:p>
          <a:p>
            <a:r>
              <a:rPr lang="en-US" sz="7000" b="1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Somasekar</a:t>
            </a:r>
            <a:r>
              <a:rPr lang="en-US" sz="70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Sai </a:t>
            </a:r>
            <a:r>
              <a:rPr lang="en-US" sz="7000" b="1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Gutti</a:t>
            </a:r>
            <a:r>
              <a:rPr lang="en-US" sz="70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,</a:t>
            </a:r>
          </a:p>
          <a:p>
            <a:r>
              <a:rPr lang="en-US" sz="70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Thushar Mohan, </a:t>
            </a:r>
          </a:p>
          <a:p>
            <a:r>
              <a:rPr lang="en-US" sz="70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Syed Ali Asghar.</a:t>
            </a:r>
            <a:endParaRPr lang="en-US" sz="7000" dirty="0">
              <a:solidFill>
                <a:schemeClr val="bg1"/>
              </a:solidFill>
              <a:effectLst/>
              <a:latin typeface="Arial Black" panose="020B0A04020102020204" pitchFamily="34" charset="0"/>
              <a:ea typeface="Arial" panose="020B0604020202020204" pitchFamily="34" charset="0"/>
            </a:endParaRP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5118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041084-0828-A4C6-7B87-59B750A06D53}"/>
              </a:ext>
            </a:extLst>
          </p:cNvPr>
          <p:cNvSpPr txBox="1"/>
          <p:nvPr/>
        </p:nvSpPr>
        <p:spPr>
          <a:xfrm>
            <a:off x="1246908" y="257858"/>
            <a:ext cx="98102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</a:rPr>
              <a:t>Contingency table to showcase the relationship between variables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</a:rPr>
              <a:t>Relationship between genre and rating</a:t>
            </a:r>
          </a:p>
        </p:txBody>
      </p:sp>
      <p:pic>
        <p:nvPicPr>
          <p:cNvPr id="5" name="image20.png">
            <a:extLst>
              <a:ext uri="{FF2B5EF4-FFF2-40B4-BE49-F238E27FC236}">
                <a16:creationId xmlns:a16="http://schemas.microsoft.com/office/drawing/2014/main" id="{7E1EDD1A-086B-B3B3-8572-A2C3CD997D84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350498" y="1796997"/>
            <a:ext cx="5772369" cy="1812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image15.png">
            <a:extLst>
              <a:ext uri="{FF2B5EF4-FFF2-40B4-BE49-F238E27FC236}">
                <a16:creationId xmlns:a16="http://schemas.microsoft.com/office/drawing/2014/main" id="{2F8EE299-47FC-0738-B001-FF76392FEE62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5895535" y="3690938"/>
            <a:ext cx="5943600" cy="2971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51899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0AEDEE-92FE-C667-8154-66B1A2368FF0}"/>
              </a:ext>
            </a:extLst>
          </p:cNvPr>
          <p:cNvSpPr txBox="1"/>
          <p:nvPr/>
        </p:nvSpPr>
        <p:spPr>
          <a:xfrm>
            <a:off x="1524000" y="335466"/>
            <a:ext cx="871728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</a:rPr>
              <a:t>2. Relationship between genre and votes</a:t>
            </a:r>
          </a:p>
        </p:txBody>
      </p:sp>
      <p:pic>
        <p:nvPicPr>
          <p:cNvPr id="5" name="image24.png">
            <a:extLst>
              <a:ext uri="{FF2B5EF4-FFF2-40B4-BE49-F238E27FC236}">
                <a16:creationId xmlns:a16="http://schemas.microsoft.com/office/drawing/2014/main" id="{AB726DEF-2DE4-94B0-DCB2-46D390E90D8A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524000" y="881595"/>
            <a:ext cx="4876800" cy="130140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image31.png">
            <a:extLst>
              <a:ext uri="{FF2B5EF4-FFF2-40B4-BE49-F238E27FC236}">
                <a16:creationId xmlns:a16="http://schemas.microsoft.com/office/drawing/2014/main" id="{2D760159-F6A3-83CB-3C26-B91B831F6D70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5360964" y="2729132"/>
            <a:ext cx="6366803" cy="3247273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21107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038FF-1283-1978-D7B4-8EDE8F6AFE94}"/>
              </a:ext>
            </a:extLst>
          </p:cNvPr>
          <p:cNvSpPr txBox="1"/>
          <p:nvPr/>
        </p:nvSpPr>
        <p:spPr>
          <a:xfrm>
            <a:off x="1524000" y="337362"/>
            <a:ext cx="6098344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The </a:t>
            </a:r>
            <a:r>
              <a:rPr lang="en-US" sz="2800" b="1" dirty="0">
                <a:latin typeface="Times New Roman" panose="02020603050405020304" pitchFamily="18" charset="0"/>
              </a:rPr>
              <a:t>detection of incorrect year </a:t>
            </a:r>
          </a:p>
        </p:txBody>
      </p:sp>
      <p:pic>
        <p:nvPicPr>
          <p:cNvPr id="5" name="image13.png">
            <a:extLst>
              <a:ext uri="{FF2B5EF4-FFF2-40B4-BE49-F238E27FC236}">
                <a16:creationId xmlns:a16="http://schemas.microsoft.com/office/drawing/2014/main" id="{CEF3C290-8367-A8D5-AF12-CAEBD66ACBAC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524000" y="956603"/>
            <a:ext cx="6327164" cy="158627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image40.png">
            <a:extLst>
              <a:ext uri="{FF2B5EF4-FFF2-40B4-BE49-F238E27FC236}">
                <a16:creationId xmlns:a16="http://schemas.microsoft.com/office/drawing/2014/main" id="{85213454-7388-7B69-AA4A-36E3A23D8952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5317589" y="3000647"/>
            <a:ext cx="5349606" cy="856706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83896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53B4CF-7945-F2D3-D51A-BF41106B7483}"/>
              </a:ext>
            </a:extLst>
          </p:cNvPr>
          <p:cNvSpPr txBox="1"/>
          <p:nvPr/>
        </p:nvSpPr>
        <p:spPr>
          <a:xfrm>
            <a:off x="1331209" y="656016"/>
            <a:ext cx="6098344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Converting column to integer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image39.png">
            <a:extLst>
              <a:ext uri="{FF2B5EF4-FFF2-40B4-BE49-F238E27FC236}">
                <a16:creationId xmlns:a16="http://schemas.microsoft.com/office/drawing/2014/main" id="{B5BC74FD-C9CB-2E13-31CC-30513B5BC87D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483115" y="1168351"/>
            <a:ext cx="5946437" cy="71671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image18.png">
            <a:extLst>
              <a:ext uri="{FF2B5EF4-FFF2-40B4-BE49-F238E27FC236}">
                <a16:creationId xmlns:a16="http://schemas.microsoft.com/office/drawing/2014/main" id="{E722048D-9F9A-EBBD-33F4-8FBBEDC00DB5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5805560" y="2323880"/>
            <a:ext cx="4745208" cy="336576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54185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C0D13-7000-04F0-D13B-A2E9EF5EDE97}"/>
              </a:ext>
            </a:extLst>
          </p:cNvPr>
          <p:cNvSpPr txBox="1"/>
          <p:nvPr/>
        </p:nvSpPr>
        <p:spPr>
          <a:xfrm>
            <a:off x="1303499" y="462052"/>
            <a:ext cx="7784230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Number of games produced each year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43.png">
            <a:extLst>
              <a:ext uri="{FF2B5EF4-FFF2-40B4-BE49-F238E27FC236}">
                <a16:creationId xmlns:a16="http://schemas.microsoft.com/office/drawing/2014/main" id="{8976EBE1-C534-032D-58FC-220F8A4AEAE3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420836" y="1076179"/>
            <a:ext cx="6437142" cy="1906172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" name="image26.png">
            <a:extLst>
              <a:ext uri="{FF2B5EF4-FFF2-40B4-BE49-F238E27FC236}">
                <a16:creationId xmlns:a16="http://schemas.microsoft.com/office/drawing/2014/main" id="{4E20295A-4D80-427A-6EC9-57A8B25F176D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6752493" y="2982351"/>
            <a:ext cx="4988242" cy="3737357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DC1B5-F014-2EB2-0675-5C3ED562BFEE}"/>
              </a:ext>
            </a:extLst>
          </p:cNvPr>
          <p:cNvSpPr txBox="1"/>
          <p:nvPr/>
        </p:nvSpPr>
        <p:spPr>
          <a:xfrm>
            <a:off x="1420836" y="3752939"/>
            <a:ext cx="4988242" cy="70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graph shows the frequency of games production each year.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9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925F83-1352-0D64-4F54-414402BC58E2}"/>
              </a:ext>
            </a:extLst>
          </p:cNvPr>
          <p:cNvSpPr txBox="1"/>
          <p:nvPr/>
        </p:nvSpPr>
        <p:spPr>
          <a:xfrm>
            <a:off x="4114800" y="2074140"/>
            <a:ext cx="6096000" cy="11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Numerical</a:t>
            </a:r>
          </a:p>
        </p:txBody>
      </p:sp>
    </p:spTree>
    <p:extLst>
      <p:ext uri="{BB962C8B-B14F-4D97-AF65-F5344CB8AC3E}">
        <p14:creationId xmlns:p14="http://schemas.microsoft.com/office/powerpoint/2010/main" val="99303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E4B83A-EAA4-D974-DB4A-95FA39CE9699}"/>
              </a:ext>
            </a:extLst>
          </p:cNvPr>
          <p:cNvSpPr txBox="1"/>
          <p:nvPr/>
        </p:nvSpPr>
        <p:spPr>
          <a:xfrm>
            <a:off x="1357746" y="313170"/>
            <a:ext cx="6096000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Games with the highest rating on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42EF1C45-9989-17B0-C283-BEF27C614516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463040" y="1149620"/>
            <a:ext cx="5391883" cy="1293421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" name="image30.png">
            <a:extLst>
              <a:ext uri="{FF2B5EF4-FFF2-40B4-BE49-F238E27FC236}">
                <a16:creationId xmlns:a16="http://schemas.microsoft.com/office/drawing/2014/main" id="{417932DD-C31C-96D3-0192-2344DD56135F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5023339" y="2733845"/>
            <a:ext cx="6737252" cy="297453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92656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9EE2DA-CCC7-B33F-962E-814AFC3441AB}"/>
              </a:ext>
            </a:extLst>
          </p:cNvPr>
          <p:cNvSpPr txBox="1"/>
          <p:nvPr/>
        </p:nvSpPr>
        <p:spPr>
          <a:xfrm>
            <a:off x="1317354" y="240380"/>
            <a:ext cx="6098344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Frequency distribution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28.png">
            <a:extLst>
              <a:ext uri="{FF2B5EF4-FFF2-40B4-BE49-F238E27FC236}">
                <a16:creationId xmlns:a16="http://schemas.microsoft.com/office/drawing/2014/main" id="{1A9FB853-E37F-FF60-A427-9165B8ECE80D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317354" y="957629"/>
            <a:ext cx="5648325" cy="36766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8AB1F9-DB18-3918-2184-4C5320B27BD0}"/>
              </a:ext>
            </a:extLst>
          </p:cNvPr>
          <p:cNvSpPr txBox="1"/>
          <p:nvPr/>
        </p:nvSpPr>
        <p:spPr>
          <a:xfrm>
            <a:off x="1317354" y="4867835"/>
            <a:ext cx="7001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frequency data can be accurately collected at an efficient rate of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data refers to time series data collection, at extremely fine scale.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27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22CC9-D879-72FC-2161-3484F1296041}"/>
              </a:ext>
            </a:extLst>
          </p:cNvPr>
          <p:cNvSpPr txBox="1"/>
          <p:nvPr/>
        </p:nvSpPr>
        <p:spPr>
          <a:xfrm>
            <a:off x="2355858" y="1995659"/>
            <a:ext cx="7480283" cy="143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Visualizing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82661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0CE76B-22D4-1D38-5BF9-7778D05EB91D}"/>
              </a:ext>
            </a:extLst>
          </p:cNvPr>
          <p:cNvSpPr txBox="1"/>
          <p:nvPr/>
        </p:nvSpPr>
        <p:spPr>
          <a:xfrm>
            <a:off x="1496291" y="285461"/>
            <a:ext cx="6096000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Histogram production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27.png">
            <a:extLst>
              <a:ext uri="{FF2B5EF4-FFF2-40B4-BE49-F238E27FC236}">
                <a16:creationId xmlns:a16="http://schemas.microsoft.com/office/drawing/2014/main" id="{4FD856B7-6288-C8DE-9BDE-AF10F0F99098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496290" y="981808"/>
            <a:ext cx="8477703" cy="1128346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57A0D4F6-2C3B-CFF1-3150-55371EC28B39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6604415" y="2598127"/>
            <a:ext cx="5229225" cy="3771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49716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EF3A76-6510-6556-D47C-54E08EC4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65" y="1851619"/>
            <a:ext cx="9144000" cy="341514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report is based on analyzing “the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IMDB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rating of video games” from Kaggle website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we have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found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dataset.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programming language has been used to find out the data summary and dependency of each variable with each other.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has been analyzed using data preprocess or data cleaning, data normalization, exploratory analysis and so on.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been used as a development environment to run the Python code fragments by importing several Python libraries.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DCOVA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 is being followed in this python worker where each requirement has been followed for statistical analysis.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45435-4218-079C-E747-51491EC6A1F1}"/>
              </a:ext>
            </a:extLst>
          </p:cNvPr>
          <p:cNvSpPr txBox="1"/>
          <p:nvPr/>
        </p:nvSpPr>
        <p:spPr>
          <a:xfrm>
            <a:off x="1524000" y="595745"/>
            <a:ext cx="6359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7278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64E617-204E-9298-79F1-2749947139F2}"/>
              </a:ext>
            </a:extLst>
          </p:cNvPr>
          <p:cNvSpPr txBox="1"/>
          <p:nvPr/>
        </p:nvSpPr>
        <p:spPr>
          <a:xfrm>
            <a:off x="1040262" y="489762"/>
            <a:ext cx="7991195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Histogram of the frequency of year and rating: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05F01CF6-8DFF-F7F6-18D3-6F2C488B45F5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223889" y="1231833"/>
            <a:ext cx="5069645" cy="2189871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" name="image35.png">
            <a:extLst>
              <a:ext uri="{FF2B5EF4-FFF2-40B4-BE49-F238E27FC236}">
                <a16:creationId xmlns:a16="http://schemas.microsoft.com/office/drawing/2014/main" id="{84C6F74C-1B3E-D877-ACC4-4C7C5CF2068F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6505294" y="3064675"/>
            <a:ext cx="5067300" cy="3581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425002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206A05-3158-8D34-1EAA-EE117B3F51C8}"/>
              </a:ext>
            </a:extLst>
          </p:cNvPr>
          <p:cNvSpPr txBox="1"/>
          <p:nvPr/>
        </p:nvSpPr>
        <p:spPr>
          <a:xfrm>
            <a:off x="1066800" y="285461"/>
            <a:ext cx="6096000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Lowest rated games display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23.png">
            <a:extLst>
              <a:ext uri="{FF2B5EF4-FFF2-40B4-BE49-F238E27FC236}">
                <a16:creationId xmlns:a16="http://schemas.microsoft.com/office/drawing/2014/main" id="{892CCE05-03B8-A6B0-1133-8522CFC707C2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329824" y="1006669"/>
            <a:ext cx="3010766" cy="817851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" name="image44.png">
            <a:extLst>
              <a:ext uri="{FF2B5EF4-FFF2-40B4-BE49-F238E27FC236}">
                <a16:creationId xmlns:a16="http://schemas.microsoft.com/office/drawing/2014/main" id="{2B786F33-4C87-6AC8-7177-E28B652896E9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4530969" y="2815931"/>
            <a:ext cx="5943600" cy="1828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93586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05D999-D030-D8E5-DD14-C4A26985AE7A}"/>
              </a:ext>
            </a:extLst>
          </p:cNvPr>
          <p:cNvSpPr txBox="1"/>
          <p:nvPr/>
        </p:nvSpPr>
        <p:spPr>
          <a:xfrm>
            <a:off x="1054116" y="323508"/>
            <a:ext cx="7794461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Relationship between year and rating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3F7A77F-B976-9012-A49D-E3DEDC2B34A7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054117" y="1063980"/>
            <a:ext cx="6324600" cy="113176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" name="image34.png">
            <a:extLst>
              <a:ext uri="{FF2B5EF4-FFF2-40B4-BE49-F238E27FC236}">
                <a16:creationId xmlns:a16="http://schemas.microsoft.com/office/drawing/2014/main" id="{072E8B68-7EAD-8CC9-C431-E0F354CE59FA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6911340" y="2195745"/>
            <a:ext cx="4953000" cy="429577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85907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84B7B-E984-3575-83D9-D6D34F851820}"/>
              </a:ext>
            </a:extLst>
          </p:cNvPr>
          <p:cNvSpPr txBox="1"/>
          <p:nvPr/>
        </p:nvSpPr>
        <p:spPr>
          <a:xfrm>
            <a:off x="2053883" y="1838914"/>
            <a:ext cx="7554350" cy="143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Analyzing the data</a:t>
            </a:r>
          </a:p>
        </p:txBody>
      </p:sp>
    </p:spTree>
    <p:extLst>
      <p:ext uri="{BB962C8B-B14F-4D97-AF65-F5344CB8AC3E}">
        <p14:creationId xmlns:p14="http://schemas.microsoft.com/office/powerpoint/2010/main" val="1467733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3EBF1-7B97-9CF8-DAD2-75A36E94CD57}"/>
              </a:ext>
            </a:extLst>
          </p:cNvPr>
          <p:cNvSpPr txBox="1"/>
          <p:nvPr/>
        </p:nvSpPr>
        <p:spPr>
          <a:xfrm>
            <a:off x="1525171" y="342924"/>
            <a:ext cx="7328315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 statistics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37.png">
            <a:extLst>
              <a:ext uri="{FF2B5EF4-FFF2-40B4-BE49-F238E27FC236}">
                <a16:creationId xmlns:a16="http://schemas.microsoft.com/office/drawing/2014/main" id="{382243B9-CF88-4F45-9EEC-2136A2723D11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4182573" y="2373262"/>
            <a:ext cx="5514975" cy="374332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72799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F603BA-6392-7A38-B3DD-49900F32D605}"/>
              </a:ext>
            </a:extLst>
          </p:cNvPr>
          <p:cNvSpPr txBox="1"/>
          <p:nvPr/>
        </p:nvSpPr>
        <p:spPr>
          <a:xfrm>
            <a:off x="1123390" y="309653"/>
            <a:ext cx="6098344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Median calculation: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193B1D25-3927-618D-E95A-E3ABAC7738F3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2152358" y="858131"/>
            <a:ext cx="4326914" cy="2042086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41F2F9-34D8-13FE-C722-95398582FD1D}"/>
              </a:ext>
            </a:extLst>
          </p:cNvPr>
          <p:cNvSpPr txBox="1"/>
          <p:nvPr/>
        </p:nvSpPr>
        <p:spPr>
          <a:xfrm>
            <a:off x="1123390" y="2900217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Dataset info calculation</a:t>
            </a:r>
            <a:endParaRPr lang="en-US" sz="2800" dirty="0"/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5B40DA01-9807-30B6-E6FC-CB0CC0D7558F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2152358" y="3916197"/>
            <a:ext cx="1776845" cy="51298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image11.png">
            <a:extLst>
              <a:ext uri="{FF2B5EF4-FFF2-40B4-BE49-F238E27FC236}">
                <a16:creationId xmlns:a16="http://schemas.microsoft.com/office/drawing/2014/main" id="{83AD66AA-BFEB-7D2A-FCDB-31A342CE5035}"/>
              </a:ext>
            </a:extLst>
          </p:cNvPr>
          <p:cNvPicPr>
            <a:picLocks/>
          </p:cNvPicPr>
          <p:nvPr/>
        </p:nvPicPr>
        <p:blipFill>
          <a:blip r:embed="rId4" cstate="print"/>
          <a:srcRect/>
          <a:stretch/>
        </p:blipFill>
        <p:spPr>
          <a:xfrm>
            <a:off x="5361710" y="3311355"/>
            <a:ext cx="3868016" cy="268851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666100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B2AD41-3B04-3C97-A10A-AE55E0CD4AEC}"/>
              </a:ext>
            </a:extLst>
          </p:cNvPr>
          <p:cNvSpPr txBox="1"/>
          <p:nvPr/>
        </p:nvSpPr>
        <p:spPr>
          <a:xfrm>
            <a:off x="1260764" y="431862"/>
            <a:ext cx="6603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Datatypes of the variables</a:t>
            </a:r>
            <a:endParaRPr lang="en-US" sz="2800" dirty="0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DB387762-6853-B61E-CB37-F431BEA84716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645920" y="955082"/>
            <a:ext cx="3316458" cy="2740562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2B037-63A0-7AA1-F35A-1D8FA83139AC}"/>
              </a:ext>
            </a:extLst>
          </p:cNvPr>
          <p:cNvSpPr txBox="1"/>
          <p:nvPr/>
        </p:nvSpPr>
        <p:spPr>
          <a:xfrm>
            <a:off x="1258420" y="3559292"/>
            <a:ext cx="7773038" cy="86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Calculating variance of rating variable</a:t>
            </a:r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image45.png">
            <a:extLst>
              <a:ext uri="{FF2B5EF4-FFF2-40B4-BE49-F238E27FC236}">
                <a16:creationId xmlns:a16="http://schemas.microsoft.com/office/drawing/2014/main" id="{D39B26FC-93D2-E207-43F9-7D496A86F9FC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3088308" y="4433903"/>
            <a:ext cx="2947988" cy="146901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image33.png">
            <a:extLst>
              <a:ext uri="{FF2B5EF4-FFF2-40B4-BE49-F238E27FC236}">
                <a16:creationId xmlns:a16="http://schemas.microsoft.com/office/drawing/2014/main" id="{19DFE3A5-D967-4EF8-EA08-570A9186FBE4}"/>
              </a:ext>
            </a:extLst>
          </p:cNvPr>
          <p:cNvPicPr>
            <a:picLocks/>
          </p:cNvPicPr>
          <p:nvPr/>
        </p:nvPicPr>
        <p:blipFill>
          <a:blip r:embed="rId4" cstate="print"/>
          <a:srcRect/>
          <a:stretch/>
        </p:blipFill>
        <p:spPr>
          <a:xfrm>
            <a:off x="7050664" y="5293748"/>
            <a:ext cx="4642572" cy="135643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115EF-CC00-86BD-E462-2496FF27BB1D}"/>
              </a:ext>
            </a:extLst>
          </p:cNvPr>
          <p:cNvSpPr txBox="1"/>
          <p:nvPr/>
        </p:nvSpPr>
        <p:spPr>
          <a:xfrm>
            <a:off x="7050664" y="4262883"/>
            <a:ext cx="4302487" cy="70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value of variance of rating is 0.49133. The data type of rating is float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90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9CAF6-08BB-700B-5B71-B3687544A7AF}"/>
              </a:ext>
            </a:extLst>
          </p:cNvPr>
          <p:cNvSpPr txBox="1"/>
          <p:nvPr/>
        </p:nvSpPr>
        <p:spPr>
          <a:xfrm>
            <a:off x="1399309" y="4734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Normal distribution:</a:t>
            </a:r>
            <a:endParaRPr lang="en-US" dirty="0"/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id="{B8874FCF-BAC9-0493-4E94-99B3851E67EF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561514" y="956603"/>
            <a:ext cx="4097948" cy="147087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" name="image41.png">
            <a:extLst>
              <a:ext uri="{FF2B5EF4-FFF2-40B4-BE49-F238E27FC236}">
                <a16:creationId xmlns:a16="http://schemas.microsoft.com/office/drawing/2014/main" id="{FF986234-C0F7-A2D2-7F19-AE1E8FC767CD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5491968" y="2635056"/>
            <a:ext cx="5372100" cy="359092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4279963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5.png">
            <a:extLst>
              <a:ext uri="{FF2B5EF4-FFF2-40B4-BE49-F238E27FC236}">
                <a16:creationId xmlns:a16="http://schemas.microsoft.com/office/drawing/2014/main" id="{9D1388C6-7F5A-F7EE-1EF4-E8DC1AAE0A7B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460622" y="404079"/>
            <a:ext cx="4363403" cy="201556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" name="image29.png">
            <a:extLst>
              <a:ext uri="{FF2B5EF4-FFF2-40B4-BE49-F238E27FC236}">
                <a16:creationId xmlns:a16="http://schemas.microsoft.com/office/drawing/2014/main" id="{7E7ECAB6-5C7A-D460-A36D-E8359C59AEEB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6096000" y="1725417"/>
            <a:ext cx="2025968" cy="30575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121440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40D75-923A-75F5-4C96-703E243469FA}"/>
              </a:ext>
            </a:extLst>
          </p:cNvPr>
          <p:cNvSpPr txBox="1"/>
          <p:nvPr/>
        </p:nvSpPr>
        <p:spPr>
          <a:xfrm>
            <a:off x="1043165" y="895657"/>
            <a:ext cx="8825346" cy="3546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4000" b="1" kern="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Conclusion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report has been successfully conducted using Python programming language. 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and every requirement has been achieved using proper tools and techniques. 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IMDB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rating of video games has been analyzed in order to find relationships between variables of the dataset. 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task is conducted in order to find how the games are rated or which attributes influence the rating and votes of the video games.</a:t>
            </a: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</a:rPr>
              <a:t>W</a:t>
            </a: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have fulfilled all requirements for DCOVA (</a:t>
            </a:r>
            <a:r>
              <a:rPr lang="en-US" sz="1600" b="1" i="0" dirty="0">
                <a:effectLst/>
                <a:latin typeface="Roboto" panose="020B0604020202020204" pitchFamily="2" charset="0"/>
              </a:rPr>
              <a:t>define, collect, organize, visualize, and analyze</a:t>
            </a: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42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EF3A76-6510-6556-D47C-54E08EC4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71" y="1985544"/>
            <a:ext cx="9144000" cy="2687847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Importing libraries and data set</a:t>
            </a:r>
            <a:endParaRPr lang="en-US" sz="2800" dirty="0"/>
          </a:p>
        </p:txBody>
      </p:sp>
      <p:pic>
        <p:nvPicPr>
          <p:cNvPr id="6" name="image36.png">
            <a:extLst>
              <a:ext uri="{FF2B5EF4-FFF2-40B4-BE49-F238E27FC236}">
                <a16:creationId xmlns:a16="http://schemas.microsoft.com/office/drawing/2014/main" id="{D193C3C3-8383-FF35-132A-443CBE8A847B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061471" y="2593863"/>
            <a:ext cx="5423314" cy="207952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F9B464-4880-2ACB-25B2-699C7F139D55}"/>
              </a:ext>
            </a:extLst>
          </p:cNvPr>
          <p:cNvSpPr txBox="1"/>
          <p:nvPr/>
        </p:nvSpPr>
        <p:spPr>
          <a:xfrm>
            <a:off x="1027527" y="5788342"/>
            <a:ext cx="10236218" cy="70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above code, head() has been used in the dataset which has been stored into the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  <a:endParaRPr lang="en-US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above illustration represents the dataset with variables and observations.</a:t>
            </a:r>
            <a:endParaRPr lang="en-US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538EFC-7BFB-03B9-870A-B237CA5E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006" y="4872457"/>
            <a:ext cx="7772400" cy="549563"/>
          </a:xfrm>
          <a:prstGeom prst="rect">
            <a:avLst/>
          </a:prstGeom>
        </p:spPr>
      </p:pic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5CE54674-A578-412E-F548-94786C9B0744}"/>
              </a:ext>
            </a:extLst>
          </p:cNvPr>
          <p:cNvGraphicFramePr/>
          <p:nvPr/>
        </p:nvGraphicFramePr>
        <p:xfrm>
          <a:off x="1061471" y="0"/>
          <a:ext cx="9781310" cy="1985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1461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BBCC2-EBBE-88C0-4DD0-8972115F1C8F}"/>
              </a:ext>
            </a:extLst>
          </p:cNvPr>
          <p:cNvSpPr txBox="1"/>
          <p:nvPr/>
        </p:nvSpPr>
        <p:spPr>
          <a:xfrm>
            <a:off x="4087092" y="2396837"/>
            <a:ext cx="65947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Black" panose="020B0A040201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330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EDF24-BDA8-4D1F-A029-629E373CCA5B}"/>
              </a:ext>
            </a:extLst>
          </p:cNvPr>
          <p:cNvSpPr txBox="1"/>
          <p:nvPr/>
        </p:nvSpPr>
        <p:spPr>
          <a:xfrm>
            <a:off x="1524000" y="-13854"/>
            <a:ext cx="6096000" cy="1859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3200" dirty="0">
                <a:latin typeface="Arial Black" panose="020B0A04020102020204" pitchFamily="34" charset="0"/>
              </a:rPr>
              <a:t>Collect the data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</a:rPr>
              <a:t>Data pre-processing or data cleaning: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</a:rPr>
              <a:t>Finding missing values:</a:t>
            </a: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012B5A2B-7F6F-A2A6-86FA-EE8718B274BC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260764" y="1908955"/>
            <a:ext cx="3902219" cy="764971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5A0E376-A026-F873-99CB-52E7917D4553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5388551" y="2673926"/>
            <a:ext cx="2965739" cy="1702377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A6CADBEE-95E6-F6E4-8CCA-0411A361A4A1}"/>
              </a:ext>
            </a:extLst>
          </p:cNvPr>
          <p:cNvSpPr/>
          <p:nvPr/>
        </p:nvSpPr>
        <p:spPr>
          <a:xfrm>
            <a:off x="9060873" y="1634836"/>
            <a:ext cx="2493818" cy="11499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A30BA-049A-9D15-9DEF-46258B04A453}"/>
              </a:ext>
            </a:extLst>
          </p:cNvPr>
          <p:cNvSpPr txBox="1"/>
          <p:nvPr/>
        </p:nvSpPr>
        <p:spPr>
          <a:xfrm>
            <a:off x="9767454" y="1962513"/>
            <a:ext cx="108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of code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4FC3A27-4600-2D02-2C84-0938217FAE8F}"/>
              </a:ext>
            </a:extLst>
          </p:cNvPr>
          <p:cNvSpPr/>
          <p:nvPr/>
        </p:nvSpPr>
        <p:spPr>
          <a:xfrm>
            <a:off x="8579858" y="2673926"/>
            <a:ext cx="674978" cy="4433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42.png">
            <a:extLst>
              <a:ext uri="{FF2B5EF4-FFF2-40B4-BE49-F238E27FC236}">
                <a16:creationId xmlns:a16="http://schemas.microsoft.com/office/drawing/2014/main" id="{57EFBE41-6F0D-DA13-9FC6-FB031D50D11C}"/>
              </a:ext>
            </a:extLst>
          </p:cNvPr>
          <p:cNvPicPr>
            <a:picLocks/>
          </p:cNvPicPr>
          <p:nvPr/>
        </p:nvPicPr>
        <p:blipFill>
          <a:blip r:embed="rId4" cstate="print"/>
          <a:srcRect/>
          <a:stretch/>
        </p:blipFill>
        <p:spPr>
          <a:xfrm>
            <a:off x="1260765" y="4471435"/>
            <a:ext cx="4419600" cy="764971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" name="image17.png">
            <a:extLst>
              <a:ext uri="{FF2B5EF4-FFF2-40B4-BE49-F238E27FC236}">
                <a16:creationId xmlns:a16="http://schemas.microsoft.com/office/drawing/2014/main" id="{CA03B9C8-41D3-8510-D379-EBFA8EE98CFF}"/>
              </a:ext>
            </a:extLst>
          </p:cNvPr>
          <p:cNvPicPr>
            <a:picLocks/>
          </p:cNvPicPr>
          <p:nvPr/>
        </p:nvPicPr>
        <p:blipFill>
          <a:blip r:embed="rId5" cstate="print"/>
          <a:srcRect/>
          <a:stretch/>
        </p:blipFill>
        <p:spPr>
          <a:xfrm>
            <a:off x="5902037" y="4589200"/>
            <a:ext cx="6331527" cy="196786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72674DF2-B184-A4A6-684A-ECE52C4CA48C}"/>
              </a:ext>
            </a:extLst>
          </p:cNvPr>
          <p:cNvSpPr/>
          <p:nvPr/>
        </p:nvSpPr>
        <p:spPr>
          <a:xfrm>
            <a:off x="10529455" y="3325091"/>
            <a:ext cx="457200" cy="1051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BCCAB-057A-2075-9CB1-62C60C91A765}"/>
              </a:ext>
            </a:extLst>
          </p:cNvPr>
          <p:cNvSpPr txBox="1"/>
          <p:nvPr/>
        </p:nvSpPr>
        <p:spPr>
          <a:xfrm>
            <a:off x="1260763" y="368588"/>
            <a:ext cx="60960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</a:rPr>
              <a:t>2. Removing duplicates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BE35142C-1E06-2CB6-5AE5-B9AF4095DE8D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524001" y="1039136"/>
            <a:ext cx="3427828" cy="930341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image9.png">
            <a:extLst>
              <a:ext uri="{FF2B5EF4-FFF2-40B4-BE49-F238E27FC236}">
                <a16:creationId xmlns:a16="http://schemas.microsoft.com/office/drawing/2014/main" id="{206DA1CB-89CE-6015-ADF8-748D9729087F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2982351" y="2549248"/>
            <a:ext cx="4479534" cy="70184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FC5CBF7A-33BE-0093-5DED-102DA9224FD4}"/>
              </a:ext>
            </a:extLst>
          </p:cNvPr>
          <p:cNvSpPr/>
          <p:nvPr/>
        </p:nvSpPr>
        <p:spPr>
          <a:xfrm>
            <a:off x="8764851" y="2030590"/>
            <a:ext cx="2321169" cy="7984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E53AF-F03D-4B53-6B8A-0D6299A845AB}"/>
              </a:ext>
            </a:extLst>
          </p:cNvPr>
          <p:cNvSpPr txBox="1"/>
          <p:nvPr/>
        </p:nvSpPr>
        <p:spPr>
          <a:xfrm>
            <a:off x="9091257" y="2106647"/>
            <a:ext cx="209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values in variables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236897D-1855-BC41-7E31-DBE5116560CE}"/>
              </a:ext>
            </a:extLst>
          </p:cNvPr>
          <p:cNvSpPr/>
          <p:nvPr/>
        </p:nvSpPr>
        <p:spPr>
          <a:xfrm>
            <a:off x="7814177" y="2319484"/>
            <a:ext cx="775855" cy="5349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19.png">
            <a:extLst>
              <a:ext uri="{FF2B5EF4-FFF2-40B4-BE49-F238E27FC236}">
                <a16:creationId xmlns:a16="http://schemas.microsoft.com/office/drawing/2014/main" id="{49558D5D-8694-4C4C-AA2B-4FFD762C2A5C}"/>
              </a:ext>
            </a:extLst>
          </p:cNvPr>
          <p:cNvPicPr>
            <a:picLocks/>
          </p:cNvPicPr>
          <p:nvPr/>
        </p:nvPicPr>
        <p:blipFill>
          <a:blip r:embed="rId4" cstate="print"/>
          <a:srcRect/>
          <a:stretch/>
        </p:blipFill>
        <p:spPr>
          <a:xfrm>
            <a:off x="1524001" y="3411538"/>
            <a:ext cx="3186544" cy="70184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" name="image46.png">
            <a:extLst>
              <a:ext uri="{FF2B5EF4-FFF2-40B4-BE49-F238E27FC236}">
                <a16:creationId xmlns:a16="http://schemas.microsoft.com/office/drawing/2014/main" id="{E3B04FB5-7591-508C-B317-92DB06141CFE}"/>
              </a:ext>
            </a:extLst>
          </p:cNvPr>
          <p:cNvPicPr>
            <a:picLocks/>
          </p:cNvPicPr>
          <p:nvPr/>
        </p:nvPicPr>
        <p:blipFill>
          <a:blip r:embed="rId5" cstate="print"/>
          <a:srcRect/>
          <a:stretch/>
        </p:blipFill>
        <p:spPr>
          <a:xfrm>
            <a:off x="4037621" y="4415306"/>
            <a:ext cx="7553111" cy="2280274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69000AB-83CB-983B-BD89-F7D1D40D44E1}"/>
              </a:ext>
            </a:extLst>
          </p:cNvPr>
          <p:cNvSpPr/>
          <p:nvPr/>
        </p:nvSpPr>
        <p:spPr>
          <a:xfrm>
            <a:off x="8976689" y="3402385"/>
            <a:ext cx="2321169" cy="701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83B85-F4F9-6853-5C69-F4905BA6890E}"/>
              </a:ext>
            </a:extLst>
          </p:cNvPr>
          <p:cNvSpPr txBox="1"/>
          <p:nvPr/>
        </p:nvSpPr>
        <p:spPr>
          <a:xfrm flipH="1">
            <a:off x="9169286" y="3577794"/>
            <a:ext cx="21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Dropping Duplicates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5CE08CF-3B6E-3A78-8164-F3CA4B1C0546}"/>
              </a:ext>
            </a:extLst>
          </p:cNvPr>
          <p:cNvCxnSpPr/>
          <p:nvPr/>
        </p:nvCxnSpPr>
        <p:spPr>
          <a:xfrm rot="16200000" flipH="1">
            <a:off x="8799883" y="4123932"/>
            <a:ext cx="468180" cy="114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8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CC3019-8055-A53C-B895-ABDC70CCF532}"/>
              </a:ext>
            </a:extLst>
          </p:cNvPr>
          <p:cNvSpPr txBox="1"/>
          <p:nvPr/>
        </p:nvSpPr>
        <p:spPr>
          <a:xfrm>
            <a:off x="1007758" y="285462"/>
            <a:ext cx="8340436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</a:rPr>
              <a:t>3. Converting float or string columns to integer</a:t>
            </a:r>
          </a:p>
        </p:txBody>
      </p:sp>
      <p:pic>
        <p:nvPicPr>
          <p:cNvPr id="5" name="image32.png">
            <a:extLst>
              <a:ext uri="{FF2B5EF4-FFF2-40B4-BE49-F238E27FC236}">
                <a16:creationId xmlns:a16="http://schemas.microsoft.com/office/drawing/2014/main" id="{B327AA26-F625-11D7-B8AC-B2E190B147ED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007758" y="1069144"/>
            <a:ext cx="6816969" cy="2197491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image3.png">
            <a:extLst>
              <a:ext uri="{FF2B5EF4-FFF2-40B4-BE49-F238E27FC236}">
                <a16:creationId xmlns:a16="http://schemas.microsoft.com/office/drawing/2014/main" id="{E81B31FE-52A5-7439-075C-A155E558ABCF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2996418" y="4211990"/>
            <a:ext cx="6718057" cy="2197491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B90DF-12DC-B064-C085-6C082998BACA}"/>
              </a:ext>
            </a:extLst>
          </p:cNvPr>
          <p:cNvSpPr txBox="1"/>
          <p:nvPr/>
        </p:nvSpPr>
        <p:spPr>
          <a:xfrm>
            <a:off x="1007757" y="3429000"/>
            <a:ext cx="9424715" cy="38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code is used to convert the string or float values to integers for programming purposes.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B93E49-76F5-D6D5-ACC8-068E0CA9448E}"/>
              </a:ext>
            </a:extLst>
          </p:cNvPr>
          <p:cNvSpPr txBox="1"/>
          <p:nvPr/>
        </p:nvSpPr>
        <p:spPr>
          <a:xfrm>
            <a:off x="1316181" y="368588"/>
            <a:ext cx="7592292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</a:rPr>
              <a:t>4. Developed </a:t>
            </a:r>
            <a:r>
              <a:rPr lang="en-US" sz="2800" b="1" dirty="0" err="1">
                <a:latin typeface="Times New Roman" panose="02020603050405020304" pitchFamily="18" charset="0"/>
              </a:rPr>
              <a:t>dataframe</a:t>
            </a:r>
            <a:r>
              <a:rPr lang="en-US" sz="2800" b="1" dirty="0">
                <a:latin typeface="Times New Roman" panose="02020603050405020304" pitchFamily="18" charset="0"/>
              </a:rPr>
              <a:t> with minimum data</a:t>
            </a:r>
          </a:p>
        </p:txBody>
      </p:sp>
      <p:pic>
        <p:nvPicPr>
          <p:cNvPr id="5" name="image21.png">
            <a:extLst>
              <a:ext uri="{FF2B5EF4-FFF2-40B4-BE49-F238E27FC236}">
                <a16:creationId xmlns:a16="http://schemas.microsoft.com/office/drawing/2014/main" id="{B46FC427-C231-E5DA-DE35-7F10A49273C4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316181" y="916687"/>
            <a:ext cx="6873240" cy="215479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DF1BB4-DC24-AFA3-CA4E-2B880CEE2DCB}"/>
              </a:ext>
            </a:extLst>
          </p:cNvPr>
          <p:cNvSpPr txBox="1"/>
          <p:nvPr/>
        </p:nvSpPr>
        <p:spPr>
          <a:xfrm>
            <a:off x="1316181" y="3267789"/>
            <a:ext cx="10016837" cy="70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has been built by removing all the missing values, duplicate values. This is called a “data frame” which will be used in further programming.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3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EF3A76-6510-6556-D47C-54E08EC4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264" y="662193"/>
            <a:ext cx="6886603" cy="1655762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6600" b="1" dirty="0">
                <a:latin typeface="Times New Roman" panose="02020603050405020304" pitchFamily="18" charset="0"/>
              </a:rPr>
              <a:t>Organize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7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85B13-880F-ED39-DF89-5B02E0EDDCC4}"/>
              </a:ext>
            </a:extLst>
          </p:cNvPr>
          <p:cNvSpPr txBox="1"/>
          <p:nvPr/>
        </p:nvSpPr>
        <p:spPr>
          <a:xfrm>
            <a:off x="1176144" y="118055"/>
            <a:ext cx="6096000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</a:rPr>
              <a:t>Categorical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</a:rPr>
              <a:t>Summary table or Descriptive analysis: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DFA8ECF4-4BB6-2C4B-9877-C9C76D25A962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274618" y="1209821"/>
            <a:ext cx="5055650" cy="114468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034AC-F2BE-5C64-0064-478BBE883D43}"/>
              </a:ext>
            </a:extLst>
          </p:cNvPr>
          <p:cNvSpPr txBox="1"/>
          <p:nvPr/>
        </p:nvSpPr>
        <p:spPr>
          <a:xfrm>
            <a:off x="1274618" y="2499021"/>
            <a:ext cx="8163843" cy="38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Descriptive analysis has been conducted using the describe() function on the dataset.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image37.png">
            <a:extLst>
              <a:ext uri="{FF2B5EF4-FFF2-40B4-BE49-F238E27FC236}">
                <a16:creationId xmlns:a16="http://schemas.microsoft.com/office/drawing/2014/main" id="{EB2490F2-BB19-626C-7EAF-A5FA50D671CD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5970876" y="2884063"/>
            <a:ext cx="5514975" cy="374332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420E73-88BA-06EE-BF55-DE95F83D94B1}"/>
              </a:ext>
            </a:extLst>
          </p:cNvPr>
          <p:cNvSpPr txBox="1"/>
          <p:nvPr/>
        </p:nvSpPr>
        <p:spPr>
          <a:xfrm>
            <a:off x="1371383" y="4266798"/>
            <a:ext cx="4502728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describe() will show the min, max, mean value, standard variable in order to describe the properties of the variables in the dataset.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882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594</Words>
  <Application>Microsoft Macintosh PowerPoint</Application>
  <PresentationFormat>Widescreen</PresentationFormat>
  <Paragraphs>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Roboto</vt:lpstr>
      <vt:lpstr>Times New Roman</vt:lpstr>
      <vt:lpstr>Trebuchet MS</vt:lpstr>
      <vt:lpstr>Wingdings</vt:lpstr>
      <vt:lpstr>Wingdings 3</vt:lpstr>
      <vt:lpstr>Facet</vt:lpstr>
      <vt:lpstr>  Computing for BA Project “IMDB VIDEO GAMING RATING”                           FALL 2022 Group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Asghar, Syed Ali</dc:creator>
  <cp:lastModifiedBy>Gutti, Somasekhar Sai</cp:lastModifiedBy>
  <cp:revision>62</cp:revision>
  <dcterms:created xsi:type="dcterms:W3CDTF">2022-12-09T04:20:02Z</dcterms:created>
  <dcterms:modified xsi:type="dcterms:W3CDTF">2022-12-16T18:05:16Z</dcterms:modified>
</cp:coreProperties>
</file>