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27A28-9893-7038-8366-AFE1CA85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212AC7-C765-B1D5-608C-7C38BADF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5A414-8821-2C5A-C6DE-B04842F2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7A0F4-8AD2-FF8D-6208-26B92172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432A3-A23F-FA05-3A74-F39656A3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0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5543E-5F06-CD03-8012-F25A367B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31083F-E9C6-72D2-1400-0F8FC49A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58F7-FC0F-5148-FE30-8F615DE0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598D3-4759-3CA3-0018-8AFE3D85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831FD-3F88-B35B-6ABE-2882A06B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1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7EC42-5CF0-E689-A253-AC3F912C8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72355-2EF5-12E2-E2C1-90AA9529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5FC5F-4DA0-B791-582C-5C8CCF28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5D7B0-9812-9433-73E7-C3048CB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E8DC1-283F-47A5-7C3C-25C2591B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DDF42-B5FC-414A-7FE3-F60F6387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EF6E8-BC7C-FCE9-2834-495437AA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3CEA1-A748-EEFF-584B-3DBFC72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A769C-82AF-291F-5242-8D9B0C2D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A2E2C-9EB4-1A7A-0000-2791306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58501-A86D-B79C-5862-3C590C1B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8C7EC-1C12-8CF5-8292-CDDC44CF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B85F8-D61B-707F-F6D9-B43CF9CA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3711A-CB46-0E43-93D4-6D09B96C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4263B-50EE-0593-8173-E102F366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9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E8B52-8C66-23FA-D24B-F39722E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5FC58-3EEB-3B6D-2C7C-15ECD11E1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E2C342-E0D0-EF6B-9A47-AE4B9C158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2FC7B5-8453-A5F4-68DF-6C20D81E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E488A-1910-633A-1F04-6D1F8BA6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9A1D8-F1CB-4629-A2D8-DA8A19DC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8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B2AC-F16A-6C60-FE44-02C8811E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FBFA0-D032-C042-B249-B6F2F5C7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6A7AE-390E-9FFC-44E5-F17088669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E921B-0AF1-23EF-9989-B0C753AF7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7D352-1F18-2DE7-C1A8-877D066CC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FA1E1C-3AE6-C124-BAF1-6D4C052E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7395D-DFC1-AA7E-9E8B-776E8BD0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15460B-A000-E26E-66C7-948459BB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53C37-645C-925E-13A8-F7DE74DE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CBE4CB-F580-AA94-5659-439213CD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8CFB2-D353-9F3B-ECBD-30C5C6B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5FA20-4F95-4F86-401E-6D244AEA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415E0-ED7D-E4AC-BD3D-7CAF0C9E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B7298-A48B-37C3-AB6B-50F0CF19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72DF3-FC41-0CAD-D3EE-4B65DB6A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3C04-55EF-6F4D-E7D1-86538FD7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D50F6-CE4A-E7AE-1CAC-5E8285A0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C77FC-624F-5832-2C7A-A6F04244F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F2147-8B92-10CA-E41D-CE4081C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8FBC2-B455-DFD3-0EE0-B58A966D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3D41B-3AB6-B4A6-602A-425AF1E1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3704-6987-8530-2EBE-EB73C699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C45258-F347-E38F-6233-85879D9A5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FD56D-A7DF-0DC0-8CF2-2F8CA99D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84731-A58F-8C93-55E8-5ACF067A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03154-AA09-7371-17C4-07833DD4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E2065-2889-1F0C-0637-BC5EBE9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6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FF6BA-6D4D-F722-7A28-6E2450E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947B-ADEF-5A6A-3CDB-A4EBE804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C383A-E422-8612-4335-BA88992F6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7216-889F-43F3-9A98-FE12B1EF5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458CE-52ED-0B3B-DD1E-DE34E2CCE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B6939-AE96-A90E-0946-E6F28945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9693-CBED-4386-ACC7-F7F4E9C4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6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1464-016D-0722-3774-D97ED5ED6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South Korea’s</a:t>
            </a:r>
            <a:br>
              <a:rPr lang="en-US" altLang="ko-KR" sz="4000" dirty="0"/>
            </a:br>
            <a:r>
              <a:rPr lang="en-US" altLang="ko-KR" sz="4000" dirty="0"/>
              <a:t>Climate Changes during 1970-2020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68B64-45A1-5D91-FF04-0475DB09C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Seoul National Univ. Mechanical Engineering</a:t>
            </a:r>
          </a:p>
          <a:p>
            <a:r>
              <a:rPr lang="en-US" altLang="ko-KR" b="1" dirty="0"/>
              <a:t>Taejin Kim</a:t>
            </a:r>
          </a:p>
          <a:p>
            <a:endParaRPr lang="ko-KR" altLang="en-US" b="1" dirty="0"/>
          </a:p>
        </p:txBody>
      </p:sp>
      <p:pic>
        <p:nvPicPr>
          <p:cNvPr id="4" name="Picture 2" descr="Seoul National University - Wikipedia">
            <a:extLst>
              <a:ext uri="{FF2B5EF4-FFF2-40B4-BE49-F238E27FC236}">
                <a16:creationId xmlns:a16="http://schemas.microsoft.com/office/drawing/2014/main" id="{64C7EADB-28B2-D9AF-0A02-35A184D3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IT Bombay - Wikipedia">
            <a:extLst>
              <a:ext uri="{FF2B5EF4-FFF2-40B4-BE49-F238E27FC236}">
                <a16:creationId xmlns:a16="http://schemas.microsoft.com/office/drawing/2014/main" id="{263DFC31-0126-B9E0-A907-C5AD095A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7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771C-46EF-4A88-88B2-8729C5FC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Time series for q</a:t>
            </a:r>
            <a:endParaRPr lang="ko-KR" altLang="en-US" dirty="0"/>
          </a:p>
        </p:txBody>
      </p:sp>
      <p:pic>
        <p:nvPicPr>
          <p:cNvPr id="4" name="Picture 2" descr="Seoul National University - Wikipedia">
            <a:extLst>
              <a:ext uri="{FF2B5EF4-FFF2-40B4-BE49-F238E27FC236}">
                <a16:creationId xmlns:a16="http://schemas.microsoft.com/office/drawing/2014/main" id="{602331BF-3839-428B-6C80-F8106B61A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IT Bombay - Wikipedia">
            <a:extLst>
              <a:ext uri="{FF2B5EF4-FFF2-40B4-BE49-F238E27FC236}">
                <a16:creationId xmlns:a16="http://schemas.microsoft.com/office/drawing/2014/main" id="{6A013CA3-5526-2BBF-E572-331C6B2D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742902-264C-9815-3042-0B06A9429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58" y="1690688"/>
            <a:ext cx="7120372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6921AF-FBDE-BF3A-D342-B472497F17B2}"/>
              </a:ext>
            </a:extLst>
          </p:cNvPr>
          <p:cNvSpPr txBox="1"/>
          <p:nvPr/>
        </p:nvSpPr>
        <p:spPr>
          <a:xfrm>
            <a:off x="2235007" y="5899802"/>
            <a:ext cx="7575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Slightly decrease in Specific Humidity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558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E1E1-C6A3-FEC5-C4E1-3EA2C6C2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Time series for R_H</a:t>
            </a:r>
            <a:endParaRPr lang="ko-KR" altLang="en-US" dirty="0"/>
          </a:p>
        </p:txBody>
      </p:sp>
      <p:pic>
        <p:nvPicPr>
          <p:cNvPr id="4" name="Picture 2" descr="Seoul National University - Wikipedia">
            <a:extLst>
              <a:ext uri="{FF2B5EF4-FFF2-40B4-BE49-F238E27FC236}">
                <a16:creationId xmlns:a16="http://schemas.microsoft.com/office/drawing/2014/main" id="{EF655A11-315D-A34D-93C9-B70A661F9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IT Bombay - Wikipedia">
            <a:extLst>
              <a:ext uri="{FF2B5EF4-FFF2-40B4-BE49-F238E27FC236}">
                <a16:creationId xmlns:a16="http://schemas.microsoft.com/office/drawing/2014/main" id="{4CC2D886-D46C-B8B5-E083-017AB6B6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5CB6D1-DC58-A8B0-2FB3-BC328EED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92" y="1690688"/>
            <a:ext cx="6653616" cy="4179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82E768-29BF-DF2C-EDDE-5A622CD70FBC}"/>
              </a:ext>
            </a:extLst>
          </p:cNvPr>
          <p:cNvSpPr txBox="1"/>
          <p:nvPr/>
        </p:nvSpPr>
        <p:spPr>
          <a:xfrm>
            <a:off x="2235007" y="5899802"/>
            <a:ext cx="772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Slightly decrease in Relative Humidity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0274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E38FB-88B4-B365-7904-8FE9D443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Precipitation vs q (scatter)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0C4A25-8760-15EC-DCA0-289EA426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551" y="1733583"/>
            <a:ext cx="6082897" cy="453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17E1-D7F4-BE4D-656F-313BAB24C7AF}"/>
              </a:ext>
            </a:extLst>
          </p:cNvPr>
          <p:cNvSpPr txBox="1"/>
          <p:nvPr/>
        </p:nvSpPr>
        <p:spPr>
          <a:xfrm>
            <a:off x="2448071" y="6176963"/>
            <a:ext cx="7876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Little Correlation in q and Precipitation</a:t>
            </a:r>
            <a:endParaRPr lang="ko-KR" altLang="en-US" sz="3200" b="1" dirty="0"/>
          </a:p>
        </p:txBody>
      </p:sp>
      <p:pic>
        <p:nvPicPr>
          <p:cNvPr id="7" name="Picture 2" descr="Seoul National University - Wikipedia">
            <a:extLst>
              <a:ext uri="{FF2B5EF4-FFF2-40B4-BE49-F238E27FC236}">
                <a16:creationId xmlns:a16="http://schemas.microsoft.com/office/drawing/2014/main" id="{F796A8BC-92C0-384F-F1B8-703AAD34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IT Bombay - Wikipedia">
            <a:extLst>
              <a:ext uri="{FF2B5EF4-FFF2-40B4-BE49-F238E27FC236}">
                <a16:creationId xmlns:a16="http://schemas.microsoft.com/office/drawing/2014/main" id="{63B2E6CE-CE80-29F1-815E-4DE8F72A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6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0544-19C3-CE62-BD86-76D6A83A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Spatial data in precipitation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9AE70-CE18-2F87-259F-5FA1A0DA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64" y="1548434"/>
            <a:ext cx="8123068" cy="4130463"/>
          </a:xfrm>
          <a:prstGeom prst="rect">
            <a:avLst/>
          </a:prstGeom>
        </p:spPr>
      </p:pic>
      <p:pic>
        <p:nvPicPr>
          <p:cNvPr id="1026" name="Picture 2" descr="한반도 주변 해류도 국내 첫 완성 - 경향신문">
            <a:extLst>
              <a:ext uri="{FF2B5EF4-FFF2-40B4-BE49-F238E27FC236}">
                <a16:creationId xmlns:a16="http://schemas.microsoft.com/office/drawing/2014/main" id="{F7CCD526-F6BF-8F5A-8E5F-6F190A6F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0" y="1421416"/>
            <a:ext cx="2024941" cy="200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5E7EC-F5EA-FA09-1B31-079225EF0441}"/>
              </a:ext>
            </a:extLst>
          </p:cNvPr>
          <p:cNvSpPr txBox="1"/>
          <p:nvPr/>
        </p:nvSpPr>
        <p:spPr>
          <a:xfrm>
            <a:off x="376960" y="3429000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Ocean current</a:t>
            </a:r>
            <a:endParaRPr lang="ko-KR" altLang="en-US" dirty="0"/>
          </a:p>
        </p:txBody>
      </p:sp>
      <p:pic>
        <p:nvPicPr>
          <p:cNvPr id="1030" name="Picture 6" descr="제트기류(jet stream)와 추위의 관계">
            <a:extLst>
              <a:ext uri="{FF2B5EF4-FFF2-40B4-BE49-F238E27FC236}">
                <a16:creationId xmlns:a16="http://schemas.microsoft.com/office/drawing/2014/main" id="{FCB9EA99-98BB-77FB-7BEB-470B1B0F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3" y="3798332"/>
            <a:ext cx="1711184" cy="20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E9B45D-18DF-7E50-B50E-0D6B849E81D8}"/>
              </a:ext>
            </a:extLst>
          </p:cNvPr>
          <p:cNvSpPr txBox="1"/>
          <p:nvPr/>
        </p:nvSpPr>
        <p:spPr>
          <a:xfrm>
            <a:off x="507726" y="5834285"/>
            <a:ext cx="155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 current</a:t>
            </a:r>
            <a:endParaRPr lang="ko-KR" altLang="en-US" dirty="0"/>
          </a:p>
        </p:txBody>
      </p:sp>
      <p:pic>
        <p:nvPicPr>
          <p:cNvPr id="10" name="Picture 2" descr="Seoul National University - Wikipedia">
            <a:extLst>
              <a:ext uri="{FF2B5EF4-FFF2-40B4-BE49-F238E27FC236}">
                <a16:creationId xmlns:a16="http://schemas.microsoft.com/office/drawing/2014/main" id="{F301AC92-03DB-9FFF-1F86-8A674C5E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IT Bombay - Wikipedia">
            <a:extLst>
              <a:ext uri="{FF2B5EF4-FFF2-40B4-BE49-F238E27FC236}">
                <a16:creationId xmlns:a16="http://schemas.microsoft.com/office/drawing/2014/main" id="{85B1B52E-D5F2-7ACE-6F01-92A58B45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F1529888-52B0-7FCB-DC12-24F2199468CF}"/>
              </a:ext>
            </a:extLst>
          </p:cNvPr>
          <p:cNvSpPr/>
          <p:nvPr/>
        </p:nvSpPr>
        <p:spPr>
          <a:xfrm>
            <a:off x="7461312" y="2581034"/>
            <a:ext cx="568171" cy="924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CF29069-77FD-278B-65C2-7474BCCB899C}"/>
              </a:ext>
            </a:extLst>
          </p:cNvPr>
          <p:cNvSpPr/>
          <p:nvPr/>
        </p:nvSpPr>
        <p:spPr>
          <a:xfrm rot="10800000">
            <a:off x="5811914" y="2000560"/>
            <a:ext cx="568171" cy="924335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8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40AE1C-2060-9485-6E18-D69A6207324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10 years moving avg 1970 to 2020</a:t>
            </a:r>
            <a:endParaRPr lang="ko-KR" altLang="en-US" dirty="0"/>
          </a:p>
        </p:txBody>
      </p:sp>
      <p:pic>
        <p:nvPicPr>
          <p:cNvPr id="5" name="Picture 2" descr="Seoul National University - Wikipedia">
            <a:extLst>
              <a:ext uri="{FF2B5EF4-FFF2-40B4-BE49-F238E27FC236}">
                <a16:creationId xmlns:a16="http://schemas.microsoft.com/office/drawing/2014/main" id="{9ABDED1C-BAA8-1293-D37A-1275ED718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IT Bombay - Wikipedia">
            <a:extLst>
              <a:ext uri="{FF2B5EF4-FFF2-40B4-BE49-F238E27FC236}">
                <a16:creationId xmlns:a16="http://schemas.microsoft.com/office/drawing/2014/main" id="{507263E0-2B8E-C6FA-037A-14D55C66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6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FC12-0155-F971-240B-C1B984D9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Temperature moving avg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B07BD3-7B5E-31CA-E9E6-FB7D9A67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25" y="1690688"/>
            <a:ext cx="6998106" cy="4220977"/>
          </a:xfrm>
          <a:prstGeom prst="rect">
            <a:avLst/>
          </a:prstGeom>
        </p:spPr>
      </p:pic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2FA9268B-DB76-495B-2E4B-7FA298727253}"/>
              </a:ext>
            </a:extLst>
          </p:cNvPr>
          <p:cNvSpPr/>
          <p:nvPr/>
        </p:nvSpPr>
        <p:spPr>
          <a:xfrm rot="4346188">
            <a:off x="4845904" y="1671110"/>
            <a:ext cx="228171" cy="471404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5DD10-91A1-2976-BCD9-EB86B06B5E86}"/>
              </a:ext>
            </a:extLst>
          </p:cNvPr>
          <p:cNvSpPr txBox="1"/>
          <p:nvPr/>
        </p:nvSpPr>
        <p:spPr>
          <a:xfrm>
            <a:off x="8229600" y="3167390"/>
            <a:ext cx="3618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Temperature Higher</a:t>
            </a:r>
            <a:endParaRPr lang="ko-KR" altLang="en-US" sz="2800" b="1" dirty="0"/>
          </a:p>
        </p:txBody>
      </p:sp>
      <p:pic>
        <p:nvPicPr>
          <p:cNvPr id="10" name="Picture 2" descr="Seoul National University - Wikipedia">
            <a:extLst>
              <a:ext uri="{FF2B5EF4-FFF2-40B4-BE49-F238E27FC236}">
                <a16:creationId xmlns:a16="http://schemas.microsoft.com/office/drawing/2014/main" id="{32EF03FE-CCE2-33F8-515F-0FB975BA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IT Bombay - Wikipedia">
            <a:extLst>
              <a:ext uri="{FF2B5EF4-FFF2-40B4-BE49-F238E27FC236}">
                <a16:creationId xmlns:a16="http://schemas.microsoft.com/office/drawing/2014/main" id="{DE19CEE2-DD67-8998-16BE-B1B3227A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C5D56-2561-20BC-D865-81D9B8EB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Compare 1971-1995 &amp; 1995-2020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6339D-0274-716E-6BB9-404ECB96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52" y="1999166"/>
            <a:ext cx="6442669" cy="4004256"/>
          </a:xfrm>
          <a:prstGeom prst="rect">
            <a:avLst/>
          </a:prstGeom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56ED3FC-A444-590E-B818-27C91042F472}"/>
              </a:ext>
            </a:extLst>
          </p:cNvPr>
          <p:cNvSpPr/>
          <p:nvPr/>
        </p:nvSpPr>
        <p:spPr>
          <a:xfrm>
            <a:off x="7142087" y="2758738"/>
            <a:ext cx="310718" cy="1553592"/>
          </a:xfrm>
          <a:prstGeom prst="upArrow">
            <a:avLst>
              <a:gd name="adj1" fmla="val 50000"/>
              <a:gd name="adj2" fmla="val 14714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4124D-FE52-6E76-31DA-09F77EDA6C9A}"/>
              </a:ext>
            </a:extLst>
          </p:cNvPr>
          <p:cNvSpPr txBox="1"/>
          <p:nvPr/>
        </p:nvSpPr>
        <p:spPr>
          <a:xfrm>
            <a:off x="8229600" y="3167390"/>
            <a:ext cx="3618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Temperature Higher</a:t>
            </a:r>
            <a:endParaRPr lang="ko-KR" altLang="en-US" sz="2800" b="1" dirty="0"/>
          </a:p>
        </p:txBody>
      </p:sp>
      <p:pic>
        <p:nvPicPr>
          <p:cNvPr id="8" name="Picture 2" descr="Seoul National University - Wikipedia">
            <a:extLst>
              <a:ext uri="{FF2B5EF4-FFF2-40B4-BE49-F238E27FC236}">
                <a16:creationId xmlns:a16="http://schemas.microsoft.com/office/drawing/2014/main" id="{0270086F-0EA6-4E93-0899-35EBE55B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IT Bombay - Wikipedia">
            <a:extLst>
              <a:ext uri="{FF2B5EF4-FFF2-40B4-BE49-F238E27FC236}">
                <a16:creationId xmlns:a16="http://schemas.microsoft.com/office/drawing/2014/main" id="{ABBE83B7-0DC9-0689-F684-FDD3ABA2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8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3A18F-03C0-6784-B4B3-15971D0B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Compare climate 1970 vs 2020</a:t>
            </a:r>
            <a:endParaRPr lang="ko-KR" altLang="en-US" dirty="0"/>
          </a:p>
        </p:txBody>
      </p:sp>
      <p:pic>
        <p:nvPicPr>
          <p:cNvPr id="4" name="Picture 2" descr="Seoul National University - Wikipedia">
            <a:extLst>
              <a:ext uri="{FF2B5EF4-FFF2-40B4-BE49-F238E27FC236}">
                <a16:creationId xmlns:a16="http://schemas.microsoft.com/office/drawing/2014/main" id="{BFFB0BAC-B312-2476-68AC-CB270E41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IT Bombay - Wikipedia">
            <a:extLst>
              <a:ext uri="{FF2B5EF4-FFF2-40B4-BE49-F238E27FC236}">
                <a16:creationId xmlns:a16="http://schemas.microsoft.com/office/drawing/2014/main" id="{79C1D911-8328-CC06-12A4-99F639ED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5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1528D092-41A5-A76C-D9BC-651862FD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precipitation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7F92D80-6082-AB6C-A6E7-BE9E2C4E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648" y="1825625"/>
            <a:ext cx="4133152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Increase in Summer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Decrease in Winter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Avg precipitation</a:t>
            </a:r>
          </a:p>
          <a:p>
            <a:pPr marL="0" indent="0">
              <a:buNone/>
            </a:pPr>
            <a:r>
              <a:rPr lang="en-US" altLang="ko-KR" dirty="0"/>
              <a:t>	2020 &gt; 1970  	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86181A-1903-F974-2DBD-EBDFBC39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5" y="1690688"/>
            <a:ext cx="6098874" cy="3923932"/>
          </a:xfrm>
          <a:prstGeom prst="rect">
            <a:avLst/>
          </a:prstGeom>
        </p:spPr>
      </p:pic>
      <p:pic>
        <p:nvPicPr>
          <p:cNvPr id="16" name="Picture 2" descr="Seoul National University - Wikipedia">
            <a:extLst>
              <a:ext uri="{FF2B5EF4-FFF2-40B4-BE49-F238E27FC236}">
                <a16:creationId xmlns:a16="http://schemas.microsoft.com/office/drawing/2014/main" id="{2247FD72-F231-8F79-C662-F52051C4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IT Bombay - Wikipedia">
            <a:extLst>
              <a:ext uri="{FF2B5EF4-FFF2-40B4-BE49-F238E27FC236}">
                <a16:creationId xmlns:a16="http://schemas.microsoft.com/office/drawing/2014/main" id="{048D3A64-6956-D0A5-EDEE-58D78EAA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D2BBDFC8-BF02-3F9A-6D5A-6E94CB44F9BB}"/>
              </a:ext>
            </a:extLst>
          </p:cNvPr>
          <p:cNvSpPr/>
          <p:nvPr/>
        </p:nvSpPr>
        <p:spPr>
          <a:xfrm rot="3389442">
            <a:off x="2719914" y="1610752"/>
            <a:ext cx="363984" cy="3762110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E288A6CA-8D29-8007-5F42-9606197BC76F}"/>
              </a:ext>
            </a:extLst>
          </p:cNvPr>
          <p:cNvSpPr/>
          <p:nvPr/>
        </p:nvSpPr>
        <p:spPr>
          <a:xfrm rot="8643110">
            <a:off x="5431830" y="1897704"/>
            <a:ext cx="363984" cy="2775674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1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B73B0E-CB24-1C1E-FCD4-99B9955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2.Temperature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D05E9B5-7408-6187-98E6-16918F80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FB9E4-4F7F-583F-8CC4-DB5666A4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2" y="2334679"/>
            <a:ext cx="5279440" cy="33332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560E67-099C-89CB-BB9F-68B11B37DFB8}"/>
              </a:ext>
            </a:extLst>
          </p:cNvPr>
          <p:cNvSpPr txBox="1">
            <a:spLocks/>
          </p:cNvSpPr>
          <p:nvPr/>
        </p:nvSpPr>
        <p:spPr>
          <a:xfrm>
            <a:off x="7220648" y="1825625"/>
            <a:ext cx="413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Increase in Summer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Decrease in Winter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Maximum in Aug to Sep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Picture 2" descr="Seoul National University - Wikipedia">
            <a:extLst>
              <a:ext uri="{FF2B5EF4-FFF2-40B4-BE49-F238E27FC236}">
                <a16:creationId xmlns:a16="http://schemas.microsoft.com/office/drawing/2014/main" id="{F20F1690-CA0A-F9E6-98F4-2BE233CA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IT Bombay - Wikipedia">
            <a:extLst>
              <a:ext uri="{FF2B5EF4-FFF2-40B4-BE49-F238E27FC236}">
                <a16:creationId xmlns:a16="http://schemas.microsoft.com/office/drawing/2014/main" id="{78E2C504-83C0-7518-502B-0C9F401F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45FE4291-FF74-35D6-B804-3698E5B09868}"/>
              </a:ext>
            </a:extLst>
          </p:cNvPr>
          <p:cNvSpPr/>
          <p:nvPr/>
        </p:nvSpPr>
        <p:spPr>
          <a:xfrm rot="2995840">
            <a:off x="2642160" y="2793815"/>
            <a:ext cx="363984" cy="2921255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5C2EB81B-5FC1-C576-209E-3ABD81CBF173}"/>
              </a:ext>
            </a:extLst>
          </p:cNvPr>
          <p:cNvSpPr/>
          <p:nvPr/>
        </p:nvSpPr>
        <p:spPr>
          <a:xfrm rot="8643110">
            <a:off x="4792671" y="3000223"/>
            <a:ext cx="363984" cy="2291866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8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19D2-C64D-6A63-66B3-6571B4BF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3.R_H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D69F7-25F0-0AD7-DF9A-0C211125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72C2D-626E-94F6-6634-6BFC57CB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22" y="2444241"/>
            <a:ext cx="4885478" cy="311410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456533A-1722-60C5-D7BE-ECCEDA0B73E9}"/>
              </a:ext>
            </a:extLst>
          </p:cNvPr>
          <p:cNvSpPr txBox="1">
            <a:spLocks/>
          </p:cNvSpPr>
          <p:nvPr/>
        </p:nvSpPr>
        <p:spPr>
          <a:xfrm>
            <a:off x="7220648" y="1825625"/>
            <a:ext cx="413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Slightly increase in Summer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A bit of decrease in Winter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Vibrate near total average</a:t>
            </a:r>
            <a:endParaRPr lang="ko-KR" altLang="en-US" dirty="0"/>
          </a:p>
        </p:txBody>
      </p:sp>
      <p:pic>
        <p:nvPicPr>
          <p:cNvPr id="9" name="Picture 2" descr="Seoul National University - Wikipedia">
            <a:extLst>
              <a:ext uri="{FF2B5EF4-FFF2-40B4-BE49-F238E27FC236}">
                <a16:creationId xmlns:a16="http://schemas.microsoft.com/office/drawing/2014/main" id="{F1B0C9A0-A59F-A5A0-E797-0BDF1BAB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IT Bombay - Wikipedia">
            <a:extLst>
              <a:ext uri="{FF2B5EF4-FFF2-40B4-BE49-F238E27FC236}">
                <a16:creationId xmlns:a16="http://schemas.microsoft.com/office/drawing/2014/main" id="{9D956789-88CF-0679-B383-CAF58F1A8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0EB6EFDC-72BA-CD07-A784-1858BC54880F}"/>
              </a:ext>
            </a:extLst>
          </p:cNvPr>
          <p:cNvSpPr/>
          <p:nvPr/>
        </p:nvSpPr>
        <p:spPr>
          <a:xfrm rot="3570191">
            <a:off x="2941619" y="2999090"/>
            <a:ext cx="363984" cy="2320242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23E8073-9EE9-5D10-953F-0AAE25B33998}"/>
              </a:ext>
            </a:extLst>
          </p:cNvPr>
          <p:cNvSpPr/>
          <p:nvPr/>
        </p:nvSpPr>
        <p:spPr>
          <a:xfrm rot="7825862">
            <a:off x="4740471" y="3281365"/>
            <a:ext cx="363984" cy="1945650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9677-0520-61FF-9BB1-25A6B7B0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/>
              <a:t>q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28D93-39FE-681F-FA10-F6A4B178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6E18F-7D2B-6794-1201-0C3CCC3D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04" y="2243845"/>
            <a:ext cx="5680583" cy="351489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3D4B8C-9350-6407-3C21-A34B53F0E675}"/>
              </a:ext>
            </a:extLst>
          </p:cNvPr>
          <p:cNvSpPr txBox="1">
            <a:spLocks/>
          </p:cNvSpPr>
          <p:nvPr/>
        </p:nvSpPr>
        <p:spPr>
          <a:xfrm>
            <a:off x="7220648" y="1825625"/>
            <a:ext cx="413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Increase in Summer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Decrease in Winter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Maximum in Aug to Sep</a:t>
            </a:r>
          </a:p>
          <a:p>
            <a:pPr marL="0" indent="0">
              <a:buNone/>
            </a:pPr>
            <a:r>
              <a:rPr lang="en-US" altLang="ko-KR" dirty="0"/>
              <a:t>(Similar with temp)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41875857-FE15-A1F6-AF54-FBDF06F608FD}"/>
              </a:ext>
            </a:extLst>
          </p:cNvPr>
          <p:cNvSpPr/>
          <p:nvPr/>
        </p:nvSpPr>
        <p:spPr>
          <a:xfrm rot="2640578">
            <a:off x="3048390" y="2120238"/>
            <a:ext cx="363984" cy="3762110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7351997F-CFDE-E33E-FD20-383A8F97B503}"/>
              </a:ext>
            </a:extLst>
          </p:cNvPr>
          <p:cNvSpPr/>
          <p:nvPr/>
        </p:nvSpPr>
        <p:spPr>
          <a:xfrm rot="8643110">
            <a:off x="5811662" y="2268781"/>
            <a:ext cx="363984" cy="2980886"/>
          </a:xfrm>
          <a:prstGeom prst="up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Seoul National University - Wikipedia">
            <a:extLst>
              <a:ext uri="{FF2B5EF4-FFF2-40B4-BE49-F238E27FC236}">
                <a16:creationId xmlns:a16="http://schemas.microsoft.com/office/drawing/2014/main" id="{51658F9F-9F62-0071-D4E5-3F47BC55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IT Bombay - Wikipedia">
            <a:extLst>
              <a:ext uri="{FF2B5EF4-FFF2-40B4-BE49-F238E27FC236}">
                <a16:creationId xmlns:a16="http://schemas.microsoft.com/office/drawing/2014/main" id="{CEEA12AB-315B-90D8-6893-FF3A22E4E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4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3D66-480E-696D-DC73-959A0A10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correlation between temp &amp; q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CA5A8-C19F-CC0D-DB5B-979B2CCC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8" y="1825625"/>
            <a:ext cx="395944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Maybe</a:t>
            </a:r>
          </a:p>
          <a:p>
            <a:pPr marL="0" indent="0">
              <a:buNone/>
            </a:pPr>
            <a:r>
              <a:rPr lang="en-US" altLang="ko-KR" dirty="0"/>
              <a:t>Linear or exponential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eoul National University - Wikipedia">
            <a:extLst>
              <a:ext uri="{FF2B5EF4-FFF2-40B4-BE49-F238E27FC236}">
                <a16:creationId xmlns:a16="http://schemas.microsoft.com/office/drawing/2014/main" id="{BBD2E51C-BFC5-B9BD-4192-6AB9EB43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IT Bombay - Wikipedia">
            <a:extLst>
              <a:ext uri="{FF2B5EF4-FFF2-40B4-BE49-F238E27FC236}">
                <a16:creationId xmlns:a16="http://schemas.microsoft.com/office/drawing/2014/main" id="{241A9A6D-CDE5-3665-4BDC-3AAF7062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0EB338-2B38-9D82-74BF-F5329FAD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8" y="1690688"/>
            <a:ext cx="7773651" cy="46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8DA1F-0A7E-34CC-0BBD-7B2D03B6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lausius-Clapeyron Equation: Definition, Derivation, &amp; Uses">
            <a:extLst>
              <a:ext uri="{FF2B5EF4-FFF2-40B4-BE49-F238E27FC236}">
                <a16:creationId xmlns:a16="http://schemas.microsoft.com/office/drawing/2014/main" id="{C12A4572-9237-B920-D9C7-A51BE80D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02" y="2352109"/>
            <a:ext cx="2730438" cy="329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A0171BB-5242-6456-506A-13018B2E3A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Some correlation between temp &amp; q</a:t>
            </a:r>
            <a:endParaRPr lang="ko-KR" altLang="en-US" b="1" dirty="0"/>
          </a:p>
        </p:txBody>
      </p:sp>
      <p:pic>
        <p:nvPicPr>
          <p:cNvPr id="5" name="Picture 2" descr="Seoul National University - Wikipedia">
            <a:extLst>
              <a:ext uri="{FF2B5EF4-FFF2-40B4-BE49-F238E27FC236}">
                <a16:creationId xmlns:a16="http://schemas.microsoft.com/office/drawing/2014/main" id="{2EA5228E-3852-7CFA-A18C-A2C89FFD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IT Bombay - Wikipedia">
            <a:extLst>
              <a:ext uri="{FF2B5EF4-FFF2-40B4-BE49-F238E27FC236}">
                <a16:creationId xmlns:a16="http://schemas.microsoft.com/office/drawing/2014/main" id="{85D00BF6-339A-6EB2-F89C-754B7358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ADE5B5-088E-0F80-8ADC-FBB4698D4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813" y="2213377"/>
            <a:ext cx="5961497" cy="35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651E59-16AD-CBCC-8123-906FBA09285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Time series 1970 to 2020</a:t>
            </a:r>
            <a:endParaRPr lang="ko-KR" altLang="en-US" b="1" dirty="0"/>
          </a:p>
        </p:txBody>
      </p:sp>
      <p:pic>
        <p:nvPicPr>
          <p:cNvPr id="5" name="Picture 2" descr="Seoul National University - Wikipedia">
            <a:extLst>
              <a:ext uri="{FF2B5EF4-FFF2-40B4-BE49-F238E27FC236}">
                <a16:creationId xmlns:a16="http://schemas.microsoft.com/office/drawing/2014/main" id="{1F8809C2-C13E-7374-F664-E44FB93C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79" y="-2943"/>
            <a:ext cx="870007" cy="9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IT Bombay - Wikipedia">
            <a:extLst>
              <a:ext uri="{FF2B5EF4-FFF2-40B4-BE49-F238E27FC236}">
                <a16:creationId xmlns:a16="http://schemas.microsoft.com/office/drawing/2014/main" id="{183DB421-FCD1-642D-4D87-6AF5DD28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86" y="-11821"/>
            <a:ext cx="940914" cy="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0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179</Words>
  <Application>Microsoft Office PowerPoint</Application>
  <PresentationFormat>와이드스크린</PresentationFormat>
  <Paragraphs>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South Korea’s Climate Changes during 1970-2020</vt:lpstr>
      <vt:lpstr>Compare climate 1970 vs 2020</vt:lpstr>
      <vt:lpstr>1. precipitation</vt:lpstr>
      <vt:lpstr>2.Temperature</vt:lpstr>
      <vt:lpstr>3.R_H</vt:lpstr>
      <vt:lpstr>4. q</vt:lpstr>
      <vt:lpstr>Some correlation between temp &amp; q</vt:lpstr>
      <vt:lpstr>PowerPoint 프레젠테이션</vt:lpstr>
      <vt:lpstr>PowerPoint 프레젠테이션</vt:lpstr>
      <vt:lpstr>1. Time series for q</vt:lpstr>
      <vt:lpstr>2. Time series for R_H</vt:lpstr>
      <vt:lpstr>3. Precipitation vs q (scatter)</vt:lpstr>
      <vt:lpstr>4. Spatial data in precipitation</vt:lpstr>
      <vt:lpstr>PowerPoint 프레젠테이션</vt:lpstr>
      <vt:lpstr>1. Temperature moving avg</vt:lpstr>
      <vt:lpstr>2. Compare 1971-1995 &amp; 1995-2020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태진 김</dc:creator>
  <cp:lastModifiedBy>태진 김</cp:lastModifiedBy>
  <cp:revision>2</cp:revision>
  <dcterms:created xsi:type="dcterms:W3CDTF">2024-06-20T11:28:08Z</dcterms:created>
  <dcterms:modified xsi:type="dcterms:W3CDTF">2024-06-21T08:45:45Z</dcterms:modified>
</cp:coreProperties>
</file>