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8"/>
  </p:notesMasterIdLst>
  <p:sldIdLst>
    <p:sldId id="261" r:id="rId2"/>
    <p:sldId id="262" r:id="rId3"/>
    <p:sldId id="264" r:id="rId4"/>
    <p:sldId id="263" r:id="rId5"/>
    <p:sldId id="265" r:id="rId6"/>
    <p:sldId id="266" r:id="rId7"/>
    <p:sldId id="267" r:id="rId8"/>
    <p:sldId id="269" r:id="rId9"/>
    <p:sldId id="270" r:id="rId10"/>
    <p:sldId id="268" r:id="rId11"/>
    <p:sldId id="271" r:id="rId12"/>
    <p:sldId id="272" r:id="rId13"/>
    <p:sldId id="273" r:id="rId14"/>
    <p:sldId id="274" r:id="rId15"/>
    <p:sldId id="275" r:id="rId16"/>
    <p:sldId id="276" r:id="rId17"/>
  </p:sldIdLst>
  <p:sldSz cx="6858000" cy="9144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43" autoAdjust="0"/>
  </p:normalViewPr>
  <p:slideViewPr>
    <p:cSldViewPr>
      <p:cViewPr>
        <p:scale>
          <a:sx n="120" d="100"/>
          <a:sy n="120" d="100"/>
        </p:scale>
        <p:origin x="-2418" y="-72"/>
      </p:cViewPr>
      <p:guideLst>
        <p:guide orient="horz" pos="2880"/>
        <p:guide pos="2160"/>
      </p:guideLst>
    </p:cSldViewPr>
  </p:slideViewPr>
  <p:notesTextViewPr>
    <p:cViewPr>
      <p:scale>
        <a:sx n="100" d="100"/>
        <a:sy n="100" d="100"/>
      </p:scale>
      <p:origin x="0" y="28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D40A7-9AD1-4393-BC16-45697FCD551F}" type="doc">
      <dgm:prSet loTypeId="urn:microsoft.com/office/officeart/2005/8/layout/chevron1" loCatId="process" qsTypeId="urn:microsoft.com/office/officeart/2005/8/quickstyle/simple4" qsCatId="simple" csTypeId="urn:microsoft.com/office/officeart/2005/8/colors/colorful2" csCatId="colorful" phldr="1"/>
      <dgm:spPr/>
    </dgm:pt>
    <dgm:pt modelId="{4804633C-91E4-4028-8087-926FA7FC1443}">
      <dgm:prSet phldrT="[Text]"/>
      <dgm:spPr/>
      <dgm:t>
        <a:bodyPr/>
        <a:lstStyle/>
        <a:p>
          <a:r>
            <a:rPr lang="en-US" dirty="0" smtClean="0"/>
            <a:t>Add Entrepreneur (MFI)</a:t>
          </a:r>
          <a:endParaRPr lang="en-GB" dirty="0"/>
        </a:p>
      </dgm:t>
    </dgm:pt>
    <dgm:pt modelId="{E906D686-B58D-4FC3-9619-806C7303FC7D}" type="parTrans" cxnId="{4C5E8368-1831-4B7D-847C-875FA63B20EF}">
      <dgm:prSet/>
      <dgm:spPr/>
      <dgm:t>
        <a:bodyPr/>
        <a:lstStyle/>
        <a:p>
          <a:endParaRPr lang="en-GB"/>
        </a:p>
      </dgm:t>
    </dgm:pt>
    <dgm:pt modelId="{5179C10A-3019-4F63-88BB-07ABAE1DC05F}" type="sibTrans" cxnId="{4C5E8368-1831-4B7D-847C-875FA63B20EF}">
      <dgm:prSet/>
      <dgm:spPr/>
      <dgm:t>
        <a:bodyPr/>
        <a:lstStyle/>
        <a:p>
          <a:endParaRPr lang="en-GB"/>
        </a:p>
      </dgm:t>
    </dgm:pt>
    <dgm:pt modelId="{06A7222A-A992-4574-9805-829E3394B0FD}">
      <dgm:prSet phldrT="[Text]"/>
      <dgm:spPr/>
      <dgm:t>
        <a:bodyPr/>
        <a:lstStyle/>
        <a:p>
          <a:r>
            <a:rPr lang="en-US" dirty="0" smtClean="0"/>
            <a:t>Add Project (MFI)</a:t>
          </a:r>
          <a:endParaRPr lang="en-GB" dirty="0"/>
        </a:p>
      </dgm:t>
    </dgm:pt>
    <dgm:pt modelId="{15B52D03-5120-48DD-AA2A-0E4D7974E9F3}" type="parTrans" cxnId="{BDDC543E-5CB2-450E-9119-7A32E5DFD763}">
      <dgm:prSet/>
      <dgm:spPr/>
      <dgm:t>
        <a:bodyPr/>
        <a:lstStyle/>
        <a:p>
          <a:endParaRPr lang="en-GB"/>
        </a:p>
      </dgm:t>
    </dgm:pt>
    <dgm:pt modelId="{9CBE8AD0-33A8-40D6-9C6A-11403CCF244C}" type="sibTrans" cxnId="{BDDC543E-5CB2-450E-9119-7A32E5DFD763}">
      <dgm:prSet/>
      <dgm:spPr/>
      <dgm:t>
        <a:bodyPr/>
        <a:lstStyle/>
        <a:p>
          <a:endParaRPr lang="en-GB"/>
        </a:p>
      </dgm:t>
    </dgm:pt>
    <dgm:pt modelId="{9E8F604E-9899-4EBD-A2AF-E93517B4EAEB}">
      <dgm:prSet phldrT="[Text]"/>
      <dgm:spPr/>
      <dgm:t>
        <a:bodyPr/>
        <a:lstStyle/>
        <a:p>
          <a:r>
            <a:rPr lang="en-US" dirty="0" smtClean="0"/>
            <a:t>Edit &amp; Approve Entrepreneur/Project </a:t>
          </a:r>
        </a:p>
        <a:p>
          <a:r>
            <a:rPr lang="en-US" dirty="0" smtClean="0"/>
            <a:t>Add Video Pitch</a:t>
          </a:r>
        </a:p>
        <a:p>
          <a:r>
            <a:rPr lang="en-US" dirty="0" smtClean="0"/>
            <a:t>(</a:t>
          </a:r>
          <a:r>
            <a:rPr lang="en-US" dirty="0" err="1" smtClean="0"/>
            <a:t>Investours</a:t>
          </a:r>
          <a:r>
            <a:rPr lang="en-US" dirty="0" smtClean="0"/>
            <a:t>)</a:t>
          </a:r>
          <a:endParaRPr lang="en-GB" dirty="0"/>
        </a:p>
      </dgm:t>
    </dgm:pt>
    <dgm:pt modelId="{4998D2AE-A1EA-4411-B263-F01882398697}" type="parTrans" cxnId="{7F0DA053-13C2-41E8-9642-173BAB60B4E9}">
      <dgm:prSet/>
      <dgm:spPr/>
      <dgm:t>
        <a:bodyPr/>
        <a:lstStyle/>
        <a:p>
          <a:endParaRPr lang="en-GB"/>
        </a:p>
      </dgm:t>
    </dgm:pt>
    <dgm:pt modelId="{2EFB34DB-74BD-4CAE-94EE-A7481C611105}" type="sibTrans" cxnId="{7F0DA053-13C2-41E8-9642-173BAB60B4E9}">
      <dgm:prSet/>
      <dgm:spPr/>
      <dgm:t>
        <a:bodyPr/>
        <a:lstStyle/>
        <a:p>
          <a:endParaRPr lang="en-GB"/>
        </a:p>
      </dgm:t>
    </dgm:pt>
    <dgm:pt modelId="{0F3AC853-A67A-42B2-B2F8-D9D853BFAB5D}">
      <dgm:prSet phldrT="[Text]"/>
      <dgm:spPr>
        <a:solidFill>
          <a:schemeClr val="accent6"/>
        </a:solidFill>
      </dgm:spPr>
      <dgm:t>
        <a:bodyPr/>
        <a:lstStyle/>
        <a:p>
          <a:r>
            <a:rPr lang="en-US" dirty="0" smtClean="0"/>
            <a:t>ENTREPRENEUR DATABASE</a:t>
          </a:r>
          <a:endParaRPr lang="en-GB" dirty="0"/>
        </a:p>
      </dgm:t>
    </dgm:pt>
    <dgm:pt modelId="{153B4589-59AD-4ED9-B7EF-FBA21544B5DC}" type="parTrans" cxnId="{919BD465-E1B8-4FCE-9CDF-511D78BCF91A}">
      <dgm:prSet/>
      <dgm:spPr/>
      <dgm:t>
        <a:bodyPr/>
        <a:lstStyle/>
        <a:p>
          <a:endParaRPr lang="en-GB"/>
        </a:p>
      </dgm:t>
    </dgm:pt>
    <dgm:pt modelId="{B60CDA6C-6CB4-4FD0-9C32-2384B639798A}" type="sibTrans" cxnId="{919BD465-E1B8-4FCE-9CDF-511D78BCF91A}">
      <dgm:prSet/>
      <dgm:spPr/>
      <dgm:t>
        <a:bodyPr/>
        <a:lstStyle/>
        <a:p>
          <a:endParaRPr lang="en-GB"/>
        </a:p>
      </dgm:t>
    </dgm:pt>
    <dgm:pt modelId="{BB7A9E8D-BEB3-4B9E-9D0A-E3D22A20F216}">
      <dgm:prSet phldrT="[Text]"/>
      <dgm:spPr>
        <a:solidFill>
          <a:schemeClr val="accent6"/>
        </a:solidFill>
      </dgm:spPr>
      <dgm:t>
        <a:bodyPr/>
        <a:lstStyle/>
        <a:p>
          <a:r>
            <a:rPr lang="en-GB" dirty="0" smtClean="0"/>
            <a:t>Update Progress</a:t>
          </a:r>
        </a:p>
        <a:p>
          <a:r>
            <a:rPr lang="en-GB" dirty="0" smtClean="0"/>
            <a:t>(</a:t>
          </a:r>
          <a:r>
            <a:rPr lang="en-GB" dirty="0" err="1" smtClean="0"/>
            <a:t>Investours</a:t>
          </a:r>
          <a:r>
            <a:rPr lang="en-GB" dirty="0" smtClean="0"/>
            <a:t>/MFI)</a:t>
          </a:r>
          <a:endParaRPr lang="en-GB" dirty="0"/>
        </a:p>
      </dgm:t>
    </dgm:pt>
    <dgm:pt modelId="{B2EF390E-91A4-4B40-B2E4-2D0C2DB62A59}" type="parTrans" cxnId="{210C1882-F3E2-4AC5-B8A4-DEB08E8F1013}">
      <dgm:prSet/>
      <dgm:spPr/>
      <dgm:t>
        <a:bodyPr/>
        <a:lstStyle/>
        <a:p>
          <a:endParaRPr lang="en-GB"/>
        </a:p>
      </dgm:t>
    </dgm:pt>
    <dgm:pt modelId="{14B5D661-28F4-40E9-B067-04F67C7F7D0D}" type="sibTrans" cxnId="{210C1882-F3E2-4AC5-B8A4-DEB08E8F1013}">
      <dgm:prSet/>
      <dgm:spPr/>
      <dgm:t>
        <a:bodyPr/>
        <a:lstStyle/>
        <a:p>
          <a:endParaRPr lang="en-GB"/>
        </a:p>
      </dgm:t>
    </dgm:pt>
    <dgm:pt modelId="{F088DE9A-E746-4BAB-87FD-F75AC5DE7031}" type="pres">
      <dgm:prSet presAssocID="{BDCD40A7-9AD1-4393-BC16-45697FCD551F}" presName="Name0" presStyleCnt="0">
        <dgm:presLayoutVars>
          <dgm:dir/>
          <dgm:animLvl val="lvl"/>
          <dgm:resizeHandles val="exact"/>
        </dgm:presLayoutVars>
      </dgm:prSet>
      <dgm:spPr/>
    </dgm:pt>
    <dgm:pt modelId="{19AB96C2-A33F-4150-8ADD-C0383BD04363}" type="pres">
      <dgm:prSet presAssocID="{4804633C-91E4-4028-8087-926FA7FC1443}" presName="parTxOnly" presStyleLbl="node1" presStyleIdx="0" presStyleCnt="5">
        <dgm:presLayoutVars>
          <dgm:chMax val="0"/>
          <dgm:chPref val="0"/>
          <dgm:bulletEnabled val="1"/>
        </dgm:presLayoutVars>
      </dgm:prSet>
      <dgm:spPr/>
      <dgm:t>
        <a:bodyPr/>
        <a:lstStyle/>
        <a:p>
          <a:endParaRPr lang="en-GB"/>
        </a:p>
      </dgm:t>
    </dgm:pt>
    <dgm:pt modelId="{1CFE7225-4EF8-44C0-B574-C9E3D0EC085A}" type="pres">
      <dgm:prSet presAssocID="{5179C10A-3019-4F63-88BB-07ABAE1DC05F}" presName="parTxOnlySpace" presStyleCnt="0"/>
      <dgm:spPr/>
    </dgm:pt>
    <dgm:pt modelId="{7B92F277-2C94-49D5-98CA-A4A914609F87}" type="pres">
      <dgm:prSet presAssocID="{06A7222A-A992-4574-9805-829E3394B0FD}" presName="parTxOnly" presStyleLbl="node1" presStyleIdx="1" presStyleCnt="5">
        <dgm:presLayoutVars>
          <dgm:chMax val="0"/>
          <dgm:chPref val="0"/>
          <dgm:bulletEnabled val="1"/>
        </dgm:presLayoutVars>
      </dgm:prSet>
      <dgm:spPr/>
      <dgm:t>
        <a:bodyPr/>
        <a:lstStyle/>
        <a:p>
          <a:endParaRPr lang="en-GB"/>
        </a:p>
      </dgm:t>
    </dgm:pt>
    <dgm:pt modelId="{1230B036-C03B-4282-A3E6-E7B8B02F28E4}" type="pres">
      <dgm:prSet presAssocID="{9CBE8AD0-33A8-40D6-9C6A-11403CCF244C}" presName="parTxOnlySpace" presStyleCnt="0"/>
      <dgm:spPr/>
    </dgm:pt>
    <dgm:pt modelId="{F458A8A2-55A5-45F0-9553-2F316CFD20D5}" type="pres">
      <dgm:prSet presAssocID="{9E8F604E-9899-4EBD-A2AF-E93517B4EAEB}" presName="parTxOnly" presStyleLbl="node1" presStyleIdx="2" presStyleCnt="5">
        <dgm:presLayoutVars>
          <dgm:chMax val="0"/>
          <dgm:chPref val="0"/>
          <dgm:bulletEnabled val="1"/>
        </dgm:presLayoutVars>
      </dgm:prSet>
      <dgm:spPr/>
      <dgm:t>
        <a:bodyPr/>
        <a:lstStyle/>
        <a:p>
          <a:endParaRPr lang="en-GB"/>
        </a:p>
      </dgm:t>
    </dgm:pt>
    <dgm:pt modelId="{B347B50E-3939-48E8-AEB3-1BDFD05C56D2}" type="pres">
      <dgm:prSet presAssocID="{2EFB34DB-74BD-4CAE-94EE-A7481C611105}" presName="parTxOnlySpace" presStyleCnt="0"/>
      <dgm:spPr/>
    </dgm:pt>
    <dgm:pt modelId="{B2B731F7-47A2-46F9-8425-BEAEED053DF0}" type="pres">
      <dgm:prSet presAssocID="{0F3AC853-A67A-42B2-B2F8-D9D853BFAB5D}" presName="parTxOnly" presStyleLbl="node1" presStyleIdx="3" presStyleCnt="5">
        <dgm:presLayoutVars>
          <dgm:chMax val="0"/>
          <dgm:chPref val="0"/>
          <dgm:bulletEnabled val="1"/>
        </dgm:presLayoutVars>
      </dgm:prSet>
      <dgm:spPr/>
      <dgm:t>
        <a:bodyPr/>
        <a:lstStyle/>
        <a:p>
          <a:endParaRPr lang="en-GB"/>
        </a:p>
      </dgm:t>
    </dgm:pt>
    <dgm:pt modelId="{B0F81A0E-F2F0-46A1-9CC4-C13451FACF04}" type="pres">
      <dgm:prSet presAssocID="{B60CDA6C-6CB4-4FD0-9C32-2384B639798A}" presName="parTxOnlySpace" presStyleCnt="0"/>
      <dgm:spPr/>
    </dgm:pt>
    <dgm:pt modelId="{5E6148B1-50B1-4E5C-A532-543B380890DA}" type="pres">
      <dgm:prSet presAssocID="{BB7A9E8D-BEB3-4B9E-9D0A-E3D22A20F216}" presName="parTxOnly" presStyleLbl="node1" presStyleIdx="4" presStyleCnt="5">
        <dgm:presLayoutVars>
          <dgm:chMax val="0"/>
          <dgm:chPref val="0"/>
          <dgm:bulletEnabled val="1"/>
        </dgm:presLayoutVars>
      </dgm:prSet>
      <dgm:spPr/>
      <dgm:t>
        <a:bodyPr/>
        <a:lstStyle/>
        <a:p>
          <a:endParaRPr lang="en-GB"/>
        </a:p>
      </dgm:t>
    </dgm:pt>
  </dgm:ptLst>
  <dgm:cxnLst>
    <dgm:cxn modelId="{664BBA72-CA52-431B-897D-1F94BF465049}" type="presOf" srcId="{0F3AC853-A67A-42B2-B2F8-D9D853BFAB5D}" destId="{B2B731F7-47A2-46F9-8425-BEAEED053DF0}" srcOrd="0" destOrd="0" presId="urn:microsoft.com/office/officeart/2005/8/layout/chevron1"/>
    <dgm:cxn modelId="{7F0DA053-13C2-41E8-9642-173BAB60B4E9}" srcId="{BDCD40A7-9AD1-4393-BC16-45697FCD551F}" destId="{9E8F604E-9899-4EBD-A2AF-E93517B4EAEB}" srcOrd="2" destOrd="0" parTransId="{4998D2AE-A1EA-4411-B263-F01882398697}" sibTransId="{2EFB34DB-74BD-4CAE-94EE-A7481C611105}"/>
    <dgm:cxn modelId="{257B951F-3545-4957-A79E-A9F7EA44B63F}" type="presOf" srcId="{BDCD40A7-9AD1-4393-BC16-45697FCD551F}" destId="{F088DE9A-E746-4BAB-87FD-F75AC5DE7031}" srcOrd="0" destOrd="0" presId="urn:microsoft.com/office/officeart/2005/8/layout/chevron1"/>
    <dgm:cxn modelId="{F5596AF3-B381-409E-A2CD-82C72939FBA7}" type="presOf" srcId="{9E8F604E-9899-4EBD-A2AF-E93517B4EAEB}" destId="{F458A8A2-55A5-45F0-9553-2F316CFD20D5}" srcOrd="0" destOrd="0" presId="urn:microsoft.com/office/officeart/2005/8/layout/chevron1"/>
    <dgm:cxn modelId="{284BEE32-4BC3-4ED4-A267-9B822D7627FD}" type="presOf" srcId="{06A7222A-A992-4574-9805-829E3394B0FD}" destId="{7B92F277-2C94-49D5-98CA-A4A914609F87}" srcOrd="0" destOrd="0" presId="urn:microsoft.com/office/officeart/2005/8/layout/chevron1"/>
    <dgm:cxn modelId="{65D7DC1F-5AC3-4CE3-96B7-F6DE8BADF28C}" type="presOf" srcId="{BB7A9E8D-BEB3-4B9E-9D0A-E3D22A20F216}" destId="{5E6148B1-50B1-4E5C-A532-543B380890DA}" srcOrd="0" destOrd="0" presId="urn:microsoft.com/office/officeart/2005/8/layout/chevron1"/>
    <dgm:cxn modelId="{B2066A61-6E4D-4581-8EA2-A08DFF1A48BB}" type="presOf" srcId="{4804633C-91E4-4028-8087-926FA7FC1443}" destId="{19AB96C2-A33F-4150-8ADD-C0383BD04363}" srcOrd="0" destOrd="0" presId="urn:microsoft.com/office/officeart/2005/8/layout/chevron1"/>
    <dgm:cxn modelId="{BDDC543E-5CB2-450E-9119-7A32E5DFD763}" srcId="{BDCD40A7-9AD1-4393-BC16-45697FCD551F}" destId="{06A7222A-A992-4574-9805-829E3394B0FD}" srcOrd="1" destOrd="0" parTransId="{15B52D03-5120-48DD-AA2A-0E4D7974E9F3}" sibTransId="{9CBE8AD0-33A8-40D6-9C6A-11403CCF244C}"/>
    <dgm:cxn modelId="{210C1882-F3E2-4AC5-B8A4-DEB08E8F1013}" srcId="{BDCD40A7-9AD1-4393-BC16-45697FCD551F}" destId="{BB7A9E8D-BEB3-4B9E-9D0A-E3D22A20F216}" srcOrd="4" destOrd="0" parTransId="{B2EF390E-91A4-4B40-B2E4-2D0C2DB62A59}" sibTransId="{14B5D661-28F4-40E9-B067-04F67C7F7D0D}"/>
    <dgm:cxn modelId="{4C5E8368-1831-4B7D-847C-875FA63B20EF}" srcId="{BDCD40A7-9AD1-4393-BC16-45697FCD551F}" destId="{4804633C-91E4-4028-8087-926FA7FC1443}" srcOrd="0" destOrd="0" parTransId="{E906D686-B58D-4FC3-9619-806C7303FC7D}" sibTransId="{5179C10A-3019-4F63-88BB-07ABAE1DC05F}"/>
    <dgm:cxn modelId="{919BD465-E1B8-4FCE-9CDF-511D78BCF91A}" srcId="{BDCD40A7-9AD1-4393-BC16-45697FCD551F}" destId="{0F3AC853-A67A-42B2-B2F8-D9D853BFAB5D}" srcOrd="3" destOrd="0" parTransId="{153B4589-59AD-4ED9-B7EF-FBA21544B5DC}" sibTransId="{B60CDA6C-6CB4-4FD0-9C32-2384B639798A}"/>
    <dgm:cxn modelId="{E0DB0498-71D6-4F5E-92B7-48096793D1D3}" type="presParOf" srcId="{F088DE9A-E746-4BAB-87FD-F75AC5DE7031}" destId="{19AB96C2-A33F-4150-8ADD-C0383BD04363}" srcOrd="0" destOrd="0" presId="urn:microsoft.com/office/officeart/2005/8/layout/chevron1"/>
    <dgm:cxn modelId="{945ED3B4-413F-4E30-9CF4-078C8F5C258E}" type="presParOf" srcId="{F088DE9A-E746-4BAB-87FD-F75AC5DE7031}" destId="{1CFE7225-4EF8-44C0-B574-C9E3D0EC085A}" srcOrd="1" destOrd="0" presId="urn:microsoft.com/office/officeart/2005/8/layout/chevron1"/>
    <dgm:cxn modelId="{AFC8AD38-95FB-4F4B-BECC-CF408B1D6BA6}" type="presParOf" srcId="{F088DE9A-E746-4BAB-87FD-F75AC5DE7031}" destId="{7B92F277-2C94-49D5-98CA-A4A914609F87}" srcOrd="2" destOrd="0" presId="urn:microsoft.com/office/officeart/2005/8/layout/chevron1"/>
    <dgm:cxn modelId="{554F3D44-F561-45F3-B1A4-F0D4A7EAB283}" type="presParOf" srcId="{F088DE9A-E746-4BAB-87FD-F75AC5DE7031}" destId="{1230B036-C03B-4282-A3E6-E7B8B02F28E4}" srcOrd="3" destOrd="0" presId="urn:microsoft.com/office/officeart/2005/8/layout/chevron1"/>
    <dgm:cxn modelId="{A6AD1105-E9F1-40DE-9DFD-4A6DF642D135}" type="presParOf" srcId="{F088DE9A-E746-4BAB-87FD-F75AC5DE7031}" destId="{F458A8A2-55A5-45F0-9553-2F316CFD20D5}" srcOrd="4" destOrd="0" presId="urn:microsoft.com/office/officeart/2005/8/layout/chevron1"/>
    <dgm:cxn modelId="{6962E895-9450-4B04-B12F-56BF9B9CC30E}" type="presParOf" srcId="{F088DE9A-E746-4BAB-87FD-F75AC5DE7031}" destId="{B347B50E-3939-48E8-AEB3-1BDFD05C56D2}" srcOrd="5" destOrd="0" presId="urn:microsoft.com/office/officeart/2005/8/layout/chevron1"/>
    <dgm:cxn modelId="{68D10854-276F-4BC0-A0D0-6197D964A0CA}" type="presParOf" srcId="{F088DE9A-E746-4BAB-87FD-F75AC5DE7031}" destId="{B2B731F7-47A2-46F9-8425-BEAEED053DF0}" srcOrd="6" destOrd="0" presId="urn:microsoft.com/office/officeart/2005/8/layout/chevron1"/>
    <dgm:cxn modelId="{0E1C963C-FCAB-49EF-93FC-CB9301E83F18}" type="presParOf" srcId="{F088DE9A-E746-4BAB-87FD-F75AC5DE7031}" destId="{B0F81A0E-F2F0-46A1-9CC4-C13451FACF04}" srcOrd="7" destOrd="0" presId="urn:microsoft.com/office/officeart/2005/8/layout/chevron1"/>
    <dgm:cxn modelId="{DFCEFFC4-4BBE-4A3E-A798-DEA82019BEE4}" type="presParOf" srcId="{F088DE9A-E746-4BAB-87FD-F75AC5DE7031}" destId="{5E6148B1-50B1-4E5C-A532-543B380890DA}"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CD40A7-9AD1-4393-BC16-45697FCD551F}" type="doc">
      <dgm:prSet loTypeId="urn:microsoft.com/office/officeart/2005/8/layout/chevron1" loCatId="process" qsTypeId="urn:microsoft.com/office/officeart/2005/8/quickstyle/simple4" qsCatId="simple" csTypeId="urn:microsoft.com/office/officeart/2005/8/colors/colorful3" csCatId="colorful" phldr="1"/>
      <dgm:spPr/>
      <dgm:t>
        <a:bodyPr/>
        <a:lstStyle/>
        <a:p>
          <a:endParaRPr lang="en-GB"/>
        </a:p>
      </dgm:t>
    </dgm:pt>
    <dgm:pt modelId="{3F51CF84-9F00-4B7B-9695-6E2F847F53C8}">
      <dgm:prSet phldrT="[Text]"/>
      <dgm:spPr/>
      <dgm:t>
        <a:bodyPr/>
        <a:lstStyle/>
        <a:p>
          <a:r>
            <a:rPr lang="en-US" dirty="0" smtClean="0"/>
            <a:t>Tour Sign-Up (Front-End)</a:t>
          </a:r>
          <a:endParaRPr lang="en-GB" dirty="0"/>
        </a:p>
      </dgm:t>
    </dgm:pt>
    <dgm:pt modelId="{457A1B0C-A37B-443F-B7FB-728F349AEA24}" type="parTrans" cxnId="{E2470975-6FA9-4D2D-93B4-16DCCD5FA584}">
      <dgm:prSet/>
      <dgm:spPr/>
      <dgm:t>
        <a:bodyPr/>
        <a:lstStyle/>
        <a:p>
          <a:endParaRPr lang="en-GB"/>
        </a:p>
      </dgm:t>
    </dgm:pt>
    <dgm:pt modelId="{6FF6F777-80DD-4388-BD34-4FD3BDE149BC}" type="sibTrans" cxnId="{E2470975-6FA9-4D2D-93B4-16DCCD5FA584}">
      <dgm:prSet/>
      <dgm:spPr/>
      <dgm:t>
        <a:bodyPr/>
        <a:lstStyle/>
        <a:p>
          <a:endParaRPr lang="en-GB"/>
        </a:p>
      </dgm:t>
    </dgm:pt>
    <dgm:pt modelId="{8BAA73EB-DB04-49E2-A139-C973B68493E8}">
      <dgm:prSet phldrT="[Text]"/>
      <dgm:spPr/>
      <dgm:t>
        <a:bodyPr/>
        <a:lstStyle/>
        <a:p>
          <a:r>
            <a:rPr lang="en-US" dirty="0" smtClean="0"/>
            <a:t>Approve Tour/Match Entrepreneurs (</a:t>
          </a:r>
          <a:r>
            <a:rPr lang="en-US" dirty="0" err="1" smtClean="0"/>
            <a:t>Investours</a:t>
          </a:r>
          <a:r>
            <a:rPr lang="en-US" dirty="0" smtClean="0"/>
            <a:t>)</a:t>
          </a:r>
          <a:endParaRPr lang="en-GB" dirty="0"/>
        </a:p>
      </dgm:t>
    </dgm:pt>
    <dgm:pt modelId="{63B72DDC-B5D6-4213-8074-AB277048A5A8}" type="parTrans" cxnId="{0ABEC722-9BFB-42E6-929C-EEDC6B5F685E}">
      <dgm:prSet/>
      <dgm:spPr/>
      <dgm:t>
        <a:bodyPr/>
        <a:lstStyle/>
        <a:p>
          <a:endParaRPr lang="en-GB"/>
        </a:p>
      </dgm:t>
    </dgm:pt>
    <dgm:pt modelId="{36F4DFF5-FE7D-413D-9A8F-9DE2191B1C26}" type="sibTrans" cxnId="{0ABEC722-9BFB-42E6-929C-EEDC6B5F685E}">
      <dgm:prSet/>
      <dgm:spPr/>
      <dgm:t>
        <a:bodyPr/>
        <a:lstStyle/>
        <a:p>
          <a:endParaRPr lang="en-GB"/>
        </a:p>
      </dgm:t>
    </dgm:pt>
    <dgm:pt modelId="{B4A12EDD-350E-41BD-A94C-716431FFF75B}">
      <dgm:prSet phldrT="[Text]"/>
      <dgm:spPr/>
      <dgm:t>
        <a:bodyPr/>
        <a:lstStyle/>
        <a:p>
          <a:r>
            <a:rPr lang="en-US" dirty="0" smtClean="0"/>
            <a:t>Loan Disbursed (</a:t>
          </a:r>
          <a:r>
            <a:rPr lang="en-US" dirty="0" err="1" smtClean="0"/>
            <a:t>Investours</a:t>
          </a:r>
          <a:r>
            <a:rPr lang="en-US" dirty="0" smtClean="0"/>
            <a:t>)</a:t>
          </a:r>
          <a:endParaRPr lang="en-GB" dirty="0"/>
        </a:p>
      </dgm:t>
    </dgm:pt>
    <dgm:pt modelId="{752C28EF-D935-41A6-A0BE-6368F114D572}" type="parTrans" cxnId="{CA479B66-F9D7-4AB2-84B9-49A867872615}">
      <dgm:prSet/>
      <dgm:spPr/>
      <dgm:t>
        <a:bodyPr/>
        <a:lstStyle/>
        <a:p>
          <a:endParaRPr lang="en-GB"/>
        </a:p>
      </dgm:t>
    </dgm:pt>
    <dgm:pt modelId="{9A6AE8C5-FEC5-4DA6-B81B-DCD6EE4B5EC1}" type="sibTrans" cxnId="{CA479B66-F9D7-4AB2-84B9-49A867872615}">
      <dgm:prSet/>
      <dgm:spPr/>
      <dgm:t>
        <a:bodyPr/>
        <a:lstStyle/>
        <a:p>
          <a:endParaRPr lang="en-GB"/>
        </a:p>
      </dgm:t>
    </dgm:pt>
    <dgm:pt modelId="{FB535585-9308-4494-87CB-B8CBE8B8B8B8}">
      <dgm:prSet phldrT="[Text]"/>
      <dgm:spPr/>
      <dgm:t>
        <a:bodyPr/>
        <a:lstStyle/>
        <a:p>
          <a:r>
            <a:rPr lang="en-US" dirty="0" smtClean="0"/>
            <a:t>TOUR! (</a:t>
          </a:r>
          <a:r>
            <a:rPr lang="en-US" dirty="0" err="1" smtClean="0"/>
            <a:t>Investours</a:t>
          </a:r>
          <a:r>
            <a:rPr lang="en-US" dirty="0" smtClean="0"/>
            <a:t> + Tourist)</a:t>
          </a:r>
          <a:endParaRPr lang="en-GB" dirty="0"/>
        </a:p>
      </dgm:t>
    </dgm:pt>
    <dgm:pt modelId="{6BC74EDC-DF8C-4864-811E-F5E1AF31454E}" type="parTrans" cxnId="{ADBD0FB7-1F56-4F5A-98E9-D3F3093821B5}">
      <dgm:prSet/>
      <dgm:spPr/>
      <dgm:t>
        <a:bodyPr/>
        <a:lstStyle/>
        <a:p>
          <a:endParaRPr lang="en-GB"/>
        </a:p>
      </dgm:t>
    </dgm:pt>
    <dgm:pt modelId="{6D5A525D-5AC8-4B71-B5A1-69A4A6A33894}" type="sibTrans" cxnId="{ADBD0FB7-1F56-4F5A-98E9-D3F3093821B5}">
      <dgm:prSet/>
      <dgm:spPr/>
      <dgm:t>
        <a:bodyPr/>
        <a:lstStyle/>
        <a:p>
          <a:endParaRPr lang="en-GB"/>
        </a:p>
      </dgm:t>
    </dgm:pt>
    <dgm:pt modelId="{6D6AA6C4-1386-4577-BE05-0D1CCA47CC75}">
      <dgm:prSet phldrT="[Text]"/>
      <dgm:spPr/>
      <dgm:t>
        <a:bodyPr/>
        <a:lstStyle/>
        <a:p>
          <a:r>
            <a:rPr lang="en-US" dirty="0" smtClean="0"/>
            <a:t>Progress Updates (MFI)</a:t>
          </a:r>
          <a:endParaRPr lang="en-GB" dirty="0"/>
        </a:p>
      </dgm:t>
    </dgm:pt>
    <dgm:pt modelId="{BC927775-75F2-46EE-8C4D-618817A5BD36}" type="parTrans" cxnId="{C73DD0DD-DC19-4BE4-B379-6923A16530F0}">
      <dgm:prSet/>
      <dgm:spPr/>
      <dgm:t>
        <a:bodyPr/>
        <a:lstStyle/>
        <a:p>
          <a:endParaRPr lang="en-GB"/>
        </a:p>
      </dgm:t>
    </dgm:pt>
    <dgm:pt modelId="{D9181631-1E21-4A7C-91DD-B7F74F4EFD1C}" type="sibTrans" cxnId="{C73DD0DD-DC19-4BE4-B379-6923A16530F0}">
      <dgm:prSet/>
      <dgm:spPr/>
      <dgm:t>
        <a:bodyPr/>
        <a:lstStyle/>
        <a:p>
          <a:endParaRPr lang="en-GB"/>
        </a:p>
      </dgm:t>
    </dgm:pt>
    <dgm:pt modelId="{7E226159-A698-4DB5-8679-A3343B6A6206}">
      <dgm:prSet phldrT="[Text]"/>
      <dgm:spPr/>
      <dgm:t>
        <a:bodyPr/>
        <a:lstStyle/>
        <a:p>
          <a:r>
            <a:rPr lang="en-US" smtClean="0"/>
            <a:t>Completion </a:t>
          </a:r>
          <a:r>
            <a:rPr lang="en-US" dirty="0" smtClean="0"/>
            <a:t>Confirmation (</a:t>
          </a:r>
          <a:r>
            <a:rPr lang="en-US" dirty="0" err="1" smtClean="0"/>
            <a:t>Investours</a:t>
          </a:r>
          <a:r>
            <a:rPr lang="en-US" dirty="0" smtClean="0"/>
            <a:t>)</a:t>
          </a:r>
          <a:endParaRPr lang="en-GB" dirty="0"/>
        </a:p>
      </dgm:t>
    </dgm:pt>
    <dgm:pt modelId="{71BAEF82-F32E-41F6-BDFD-96C9FB7ACF4C}" type="parTrans" cxnId="{6901907B-9A63-4E61-9D2E-1E792125B354}">
      <dgm:prSet/>
      <dgm:spPr/>
      <dgm:t>
        <a:bodyPr/>
        <a:lstStyle/>
        <a:p>
          <a:endParaRPr lang="en-GB"/>
        </a:p>
      </dgm:t>
    </dgm:pt>
    <dgm:pt modelId="{D765F144-BAE1-44C5-BA94-4E656242A361}" type="sibTrans" cxnId="{6901907B-9A63-4E61-9D2E-1E792125B354}">
      <dgm:prSet/>
      <dgm:spPr/>
      <dgm:t>
        <a:bodyPr/>
        <a:lstStyle/>
        <a:p>
          <a:endParaRPr lang="en-GB"/>
        </a:p>
      </dgm:t>
    </dgm:pt>
    <dgm:pt modelId="{F088DE9A-E746-4BAB-87FD-F75AC5DE7031}" type="pres">
      <dgm:prSet presAssocID="{BDCD40A7-9AD1-4393-BC16-45697FCD551F}" presName="Name0" presStyleCnt="0">
        <dgm:presLayoutVars>
          <dgm:dir/>
          <dgm:animLvl val="lvl"/>
          <dgm:resizeHandles val="exact"/>
        </dgm:presLayoutVars>
      </dgm:prSet>
      <dgm:spPr/>
      <dgm:t>
        <a:bodyPr/>
        <a:lstStyle/>
        <a:p>
          <a:endParaRPr lang="en-GB"/>
        </a:p>
      </dgm:t>
    </dgm:pt>
    <dgm:pt modelId="{66742D70-D894-4C5C-ADC8-F30BAE2C5A6C}" type="pres">
      <dgm:prSet presAssocID="{3F51CF84-9F00-4B7B-9695-6E2F847F53C8}" presName="parTxOnly" presStyleLbl="node1" presStyleIdx="0" presStyleCnt="6">
        <dgm:presLayoutVars>
          <dgm:chMax val="0"/>
          <dgm:chPref val="0"/>
          <dgm:bulletEnabled val="1"/>
        </dgm:presLayoutVars>
      </dgm:prSet>
      <dgm:spPr/>
      <dgm:t>
        <a:bodyPr/>
        <a:lstStyle/>
        <a:p>
          <a:endParaRPr lang="en-GB"/>
        </a:p>
      </dgm:t>
    </dgm:pt>
    <dgm:pt modelId="{33FAE484-9AA7-4481-BEDF-7F76B2F4B883}" type="pres">
      <dgm:prSet presAssocID="{6FF6F777-80DD-4388-BD34-4FD3BDE149BC}" presName="parTxOnlySpace" presStyleCnt="0"/>
      <dgm:spPr/>
    </dgm:pt>
    <dgm:pt modelId="{E084B950-C228-4509-A718-10FA0FC48164}" type="pres">
      <dgm:prSet presAssocID="{8BAA73EB-DB04-49E2-A139-C973B68493E8}" presName="parTxOnly" presStyleLbl="node1" presStyleIdx="1" presStyleCnt="6">
        <dgm:presLayoutVars>
          <dgm:chMax val="0"/>
          <dgm:chPref val="0"/>
          <dgm:bulletEnabled val="1"/>
        </dgm:presLayoutVars>
      </dgm:prSet>
      <dgm:spPr/>
      <dgm:t>
        <a:bodyPr/>
        <a:lstStyle/>
        <a:p>
          <a:endParaRPr lang="en-GB"/>
        </a:p>
      </dgm:t>
    </dgm:pt>
    <dgm:pt modelId="{1F4A0158-ADE5-4062-B182-E253A7967B32}" type="pres">
      <dgm:prSet presAssocID="{36F4DFF5-FE7D-413D-9A8F-9DE2191B1C26}" presName="parTxOnlySpace" presStyleCnt="0"/>
      <dgm:spPr/>
    </dgm:pt>
    <dgm:pt modelId="{2432ECDE-734F-457B-8519-0A19DA7F9D6C}" type="pres">
      <dgm:prSet presAssocID="{FB535585-9308-4494-87CB-B8CBE8B8B8B8}" presName="parTxOnly" presStyleLbl="node1" presStyleIdx="2" presStyleCnt="6">
        <dgm:presLayoutVars>
          <dgm:chMax val="0"/>
          <dgm:chPref val="0"/>
          <dgm:bulletEnabled val="1"/>
        </dgm:presLayoutVars>
      </dgm:prSet>
      <dgm:spPr/>
      <dgm:t>
        <a:bodyPr/>
        <a:lstStyle/>
        <a:p>
          <a:endParaRPr lang="en-GB"/>
        </a:p>
      </dgm:t>
    </dgm:pt>
    <dgm:pt modelId="{6C8E141F-2D9A-44C4-9F28-3A449D01FFD4}" type="pres">
      <dgm:prSet presAssocID="{6D5A525D-5AC8-4B71-B5A1-69A4A6A33894}" presName="parTxOnlySpace" presStyleCnt="0"/>
      <dgm:spPr/>
    </dgm:pt>
    <dgm:pt modelId="{295B2D8E-DFEC-4FD4-AA5D-C647B2FFF398}" type="pres">
      <dgm:prSet presAssocID="{B4A12EDD-350E-41BD-A94C-716431FFF75B}" presName="parTxOnly" presStyleLbl="node1" presStyleIdx="3" presStyleCnt="6">
        <dgm:presLayoutVars>
          <dgm:chMax val="0"/>
          <dgm:chPref val="0"/>
          <dgm:bulletEnabled val="1"/>
        </dgm:presLayoutVars>
      </dgm:prSet>
      <dgm:spPr/>
      <dgm:t>
        <a:bodyPr/>
        <a:lstStyle/>
        <a:p>
          <a:endParaRPr lang="en-GB"/>
        </a:p>
      </dgm:t>
    </dgm:pt>
    <dgm:pt modelId="{8DB38A89-A36D-4390-88D4-D804D7F75955}" type="pres">
      <dgm:prSet presAssocID="{9A6AE8C5-FEC5-4DA6-B81B-DCD6EE4B5EC1}" presName="parTxOnlySpace" presStyleCnt="0"/>
      <dgm:spPr/>
    </dgm:pt>
    <dgm:pt modelId="{9118F68B-B98B-4E7C-B097-E0F7284ED493}" type="pres">
      <dgm:prSet presAssocID="{6D6AA6C4-1386-4577-BE05-0D1CCA47CC75}" presName="parTxOnly" presStyleLbl="node1" presStyleIdx="4" presStyleCnt="6">
        <dgm:presLayoutVars>
          <dgm:chMax val="0"/>
          <dgm:chPref val="0"/>
          <dgm:bulletEnabled val="1"/>
        </dgm:presLayoutVars>
      </dgm:prSet>
      <dgm:spPr/>
      <dgm:t>
        <a:bodyPr/>
        <a:lstStyle/>
        <a:p>
          <a:endParaRPr lang="en-GB"/>
        </a:p>
      </dgm:t>
    </dgm:pt>
    <dgm:pt modelId="{4417288F-FEF0-4DE4-8314-815B864C61FE}" type="pres">
      <dgm:prSet presAssocID="{D9181631-1E21-4A7C-91DD-B7F74F4EFD1C}" presName="parTxOnlySpace" presStyleCnt="0"/>
      <dgm:spPr/>
    </dgm:pt>
    <dgm:pt modelId="{C414D0D3-6E25-4EE5-93ED-A9F6C0B5B61C}" type="pres">
      <dgm:prSet presAssocID="{7E226159-A698-4DB5-8679-A3343B6A6206}" presName="parTxOnly" presStyleLbl="node1" presStyleIdx="5" presStyleCnt="6">
        <dgm:presLayoutVars>
          <dgm:chMax val="0"/>
          <dgm:chPref val="0"/>
          <dgm:bulletEnabled val="1"/>
        </dgm:presLayoutVars>
      </dgm:prSet>
      <dgm:spPr/>
      <dgm:t>
        <a:bodyPr/>
        <a:lstStyle/>
        <a:p>
          <a:endParaRPr lang="en-GB"/>
        </a:p>
      </dgm:t>
    </dgm:pt>
  </dgm:ptLst>
  <dgm:cxnLst>
    <dgm:cxn modelId="{6901907B-9A63-4E61-9D2E-1E792125B354}" srcId="{BDCD40A7-9AD1-4393-BC16-45697FCD551F}" destId="{7E226159-A698-4DB5-8679-A3343B6A6206}" srcOrd="5" destOrd="0" parTransId="{71BAEF82-F32E-41F6-BDFD-96C9FB7ACF4C}" sibTransId="{D765F144-BAE1-44C5-BA94-4E656242A361}"/>
    <dgm:cxn modelId="{8B4426C0-8BD2-45F7-A40F-C869FA6A26EE}" type="presOf" srcId="{6D6AA6C4-1386-4577-BE05-0D1CCA47CC75}" destId="{9118F68B-B98B-4E7C-B097-E0F7284ED493}" srcOrd="0" destOrd="0" presId="urn:microsoft.com/office/officeart/2005/8/layout/chevron1"/>
    <dgm:cxn modelId="{ADBD0FB7-1F56-4F5A-98E9-D3F3093821B5}" srcId="{BDCD40A7-9AD1-4393-BC16-45697FCD551F}" destId="{FB535585-9308-4494-87CB-B8CBE8B8B8B8}" srcOrd="2" destOrd="0" parTransId="{6BC74EDC-DF8C-4864-811E-F5E1AF31454E}" sibTransId="{6D5A525D-5AC8-4B71-B5A1-69A4A6A33894}"/>
    <dgm:cxn modelId="{5FD93E94-98A8-40B6-9EC4-E02114D8F11B}" type="presOf" srcId="{FB535585-9308-4494-87CB-B8CBE8B8B8B8}" destId="{2432ECDE-734F-457B-8519-0A19DA7F9D6C}" srcOrd="0" destOrd="0" presId="urn:microsoft.com/office/officeart/2005/8/layout/chevron1"/>
    <dgm:cxn modelId="{D02F0DBE-2231-4F2C-812C-DE762D06D85C}" type="presOf" srcId="{8BAA73EB-DB04-49E2-A139-C973B68493E8}" destId="{E084B950-C228-4509-A718-10FA0FC48164}" srcOrd="0" destOrd="0" presId="urn:microsoft.com/office/officeart/2005/8/layout/chevron1"/>
    <dgm:cxn modelId="{AD65407A-60F6-482B-877C-869C7CF4C057}" type="presOf" srcId="{7E226159-A698-4DB5-8679-A3343B6A6206}" destId="{C414D0D3-6E25-4EE5-93ED-A9F6C0B5B61C}" srcOrd="0" destOrd="0" presId="urn:microsoft.com/office/officeart/2005/8/layout/chevron1"/>
    <dgm:cxn modelId="{EA07CABE-67EC-4073-92ED-36585A1981E0}" type="presOf" srcId="{B4A12EDD-350E-41BD-A94C-716431FFF75B}" destId="{295B2D8E-DFEC-4FD4-AA5D-C647B2FFF398}" srcOrd="0" destOrd="0" presId="urn:microsoft.com/office/officeart/2005/8/layout/chevron1"/>
    <dgm:cxn modelId="{45B8FE87-159E-4D52-975E-EAE818CB67A8}" type="presOf" srcId="{BDCD40A7-9AD1-4393-BC16-45697FCD551F}" destId="{F088DE9A-E746-4BAB-87FD-F75AC5DE7031}" srcOrd="0" destOrd="0" presId="urn:microsoft.com/office/officeart/2005/8/layout/chevron1"/>
    <dgm:cxn modelId="{E2470975-6FA9-4D2D-93B4-16DCCD5FA584}" srcId="{BDCD40A7-9AD1-4393-BC16-45697FCD551F}" destId="{3F51CF84-9F00-4B7B-9695-6E2F847F53C8}" srcOrd="0" destOrd="0" parTransId="{457A1B0C-A37B-443F-B7FB-728F349AEA24}" sibTransId="{6FF6F777-80DD-4388-BD34-4FD3BDE149BC}"/>
    <dgm:cxn modelId="{CA479B66-F9D7-4AB2-84B9-49A867872615}" srcId="{BDCD40A7-9AD1-4393-BC16-45697FCD551F}" destId="{B4A12EDD-350E-41BD-A94C-716431FFF75B}" srcOrd="3" destOrd="0" parTransId="{752C28EF-D935-41A6-A0BE-6368F114D572}" sibTransId="{9A6AE8C5-FEC5-4DA6-B81B-DCD6EE4B5EC1}"/>
    <dgm:cxn modelId="{0ABEC722-9BFB-42E6-929C-EEDC6B5F685E}" srcId="{BDCD40A7-9AD1-4393-BC16-45697FCD551F}" destId="{8BAA73EB-DB04-49E2-A139-C973B68493E8}" srcOrd="1" destOrd="0" parTransId="{63B72DDC-B5D6-4213-8074-AB277048A5A8}" sibTransId="{36F4DFF5-FE7D-413D-9A8F-9DE2191B1C26}"/>
    <dgm:cxn modelId="{299DF081-219F-4C51-86F6-46B53F9F8791}" type="presOf" srcId="{3F51CF84-9F00-4B7B-9695-6E2F847F53C8}" destId="{66742D70-D894-4C5C-ADC8-F30BAE2C5A6C}" srcOrd="0" destOrd="0" presId="urn:microsoft.com/office/officeart/2005/8/layout/chevron1"/>
    <dgm:cxn modelId="{C73DD0DD-DC19-4BE4-B379-6923A16530F0}" srcId="{BDCD40A7-9AD1-4393-BC16-45697FCD551F}" destId="{6D6AA6C4-1386-4577-BE05-0D1CCA47CC75}" srcOrd="4" destOrd="0" parTransId="{BC927775-75F2-46EE-8C4D-618817A5BD36}" sibTransId="{D9181631-1E21-4A7C-91DD-B7F74F4EFD1C}"/>
    <dgm:cxn modelId="{10576EFA-8B51-4B55-8A10-6F8706444630}" type="presParOf" srcId="{F088DE9A-E746-4BAB-87FD-F75AC5DE7031}" destId="{66742D70-D894-4C5C-ADC8-F30BAE2C5A6C}" srcOrd="0" destOrd="0" presId="urn:microsoft.com/office/officeart/2005/8/layout/chevron1"/>
    <dgm:cxn modelId="{C9FA2D5B-40A0-4417-8ADD-E9C57B9F5F27}" type="presParOf" srcId="{F088DE9A-E746-4BAB-87FD-F75AC5DE7031}" destId="{33FAE484-9AA7-4481-BEDF-7F76B2F4B883}" srcOrd="1" destOrd="0" presId="urn:microsoft.com/office/officeart/2005/8/layout/chevron1"/>
    <dgm:cxn modelId="{A3D41B81-FBA3-40A7-A761-8E6B120F1CE0}" type="presParOf" srcId="{F088DE9A-E746-4BAB-87FD-F75AC5DE7031}" destId="{E084B950-C228-4509-A718-10FA0FC48164}" srcOrd="2" destOrd="0" presId="urn:microsoft.com/office/officeart/2005/8/layout/chevron1"/>
    <dgm:cxn modelId="{C3F2581B-84D2-496E-A7AC-66F6DBBB8D91}" type="presParOf" srcId="{F088DE9A-E746-4BAB-87FD-F75AC5DE7031}" destId="{1F4A0158-ADE5-4062-B182-E253A7967B32}" srcOrd="3" destOrd="0" presId="urn:microsoft.com/office/officeart/2005/8/layout/chevron1"/>
    <dgm:cxn modelId="{80923B03-AA19-44E8-905B-7B331800A5AB}" type="presParOf" srcId="{F088DE9A-E746-4BAB-87FD-F75AC5DE7031}" destId="{2432ECDE-734F-457B-8519-0A19DA7F9D6C}" srcOrd="4" destOrd="0" presId="urn:microsoft.com/office/officeart/2005/8/layout/chevron1"/>
    <dgm:cxn modelId="{99E3BE73-8C42-42B8-9605-C191A6190FA2}" type="presParOf" srcId="{F088DE9A-E746-4BAB-87FD-F75AC5DE7031}" destId="{6C8E141F-2D9A-44C4-9F28-3A449D01FFD4}" srcOrd="5" destOrd="0" presId="urn:microsoft.com/office/officeart/2005/8/layout/chevron1"/>
    <dgm:cxn modelId="{27DB924D-5BDC-4D1C-AC5B-F479FD5B79F0}" type="presParOf" srcId="{F088DE9A-E746-4BAB-87FD-F75AC5DE7031}" destId="{295B2D8E-DFEC-4FD4-AA5D-C647B2FFF398}" srcOrd="6" destOrd="0" presId="urn:microsoft.com/office/officeart/2005/8/layout/chevron1"/>
    <dgm:cxn modelId="{25846ED2-1CC3-450A-B732-8C5A2980DBF7}" type="presParOf" srcId="{F088DE9A-E746-4BAB-87FD-F75AC5DE7031}" destId="{8DB38A89-A36D-4390-88D4-D804D7F75955}" srcOrd="7" destOrd="0" presId="urn:microsoft.com/office/officeart/2005/8/layout/chevron1"/>
    <dgm:cxn modelId="{ECD1D316-F52B-4428-937C-86E5B491AA03}" type="presParOf" srcId="{F088DE9A-E746-4BAB-87FD-F75AC5DE7031}" destId="{9118F68B-B98B-4E7C-B097-E0F7284ED493}" srcOrd="8" destOrd="0" presId="urn:microsoft.com/office/officeart/2005/8/layout/chevron1"/>
    <dgm:cxn modelId="{5CD8535B-C8EF-4B16-B896-2B43196E6E15}" type="presParOf" srcId="{F088DE9A-E746-4BAB-87FD-F75AC5DE7031}" destId="{4417288F-FEF0-4DE4-8314-815B864C61FE}" srcOrd="9" destOrd="0" presId="urn:microsoft.com/office/officeart/2005/8/layout/chevron1"/>
    <dgm:cxn modelId="{1B3EBA7E-83F5-494D-89A7-912DA48CD3AD}" type="presParOf" srcId="{F088DE9A-E746-4BAB-87FD-F75AC5DE7031}" destId="{C414D0D3-6E25-4EE5-93ED-A9F6C0B5B61C}"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CD40A7-9AD1-4393-BC16-45697FCD551F}" type="doc">
      <dgm:prSet loTypeId="urn:microsoft.com/office/officeart/2005/8/layout/chevron1" loCatId="process" qsTypeId="urn:microsoft.com/office/officeart/2005/8/quickstyle/simple4" qsCatId="simple" csTypeId="urn:microsoft.com/office/officeart/2005/8/colors/colorful3" csCatId="colorful" phldr="1"/>
      <dgm:spPr/>
    </dgm:pt>
    <dgm:pt modelId="{3F51CF84-9F00-4B7B-9695-6E2F847F53C8}">
      <dgm:prSet phldrT="[Text]"/>
      <dgm:spPr/>
      <dgm:t>
        <a:bodyPr/>
        <a:lstStyle/>
        <a:p>
          <a:r>
            <a:rPr lang="en-US" dirty="0" smtClean="0"/>
            <a:t>User Registers, Optionally Creates Group</a:t>
          </a:r>
        </a:p>
        <a:p>
          <a:r>
            <a:rPr lang="en-US" dirty="0" smtClean="0"/>
            <a:t>(Front-End)</a:t>
          </a:r>
          <a:endParaRPr lang="en-GB" dirty="0"/>
        </a:p>
      </dgm:t>
    </dgm:pt>
    <dgm:pt modelId="{457A1B0C-A37B-443F-B7FB-728F349AEA24}" type="parTrans" cxnId="{E2470975-6FA9-4D2D-93B4-16DCCD5FA584}">
      <dgm:prSet/>
      <dgm:spPr/>
      <dgm:t>
        <a:bodyPr/>
        <a:lstStyle/>
        <a:p>
          <a:endParaRPr lang="en-GB"/>
        </a:p>
      </dgm:t>
    </dgm:pt>
    <dgm:pt modelId="{6FF6F777-80DD-4388-BD34-4FD3BDE149BC}" type="sibTrans" cxnId="{E2470975-6FA9-4D2D-93B4-16DCCD5FA584}">
      <dgm:prSet/>
      <dgm:spPr/>
      <dgm:t>
        <a:bodyPr/>
        <a:lstStyle/>
        <a:p>
          <a:endParaRPr lang="en-GB"/>
        </a:p>
      </dgm:t>
    </dgm:pt>
    <dgm:pt modelId="{B4A12EDD-350E-41BD-A94C-716431FFF75B}">
      <dgm:prSet phldrT="[Text]"/>
      <dgm:spPr/>
      <dgm:t>
        <a:bodyPr/>
        <a:lstStyle/>
        <a:p>
          <a:r>
            <a:rPr lang="en-US" dirty="0" smtClean="0"/>
            <a:t>Loan Disbursed (</a:t>
          </a:r>
          <a:r>
            <a:rPr lang="en-US" dirty="0" err="1" smtClean="0"/>
            <a:t>Investours</a:t>
          </a:r>
          <a:r>
            <a:rPr lang="en-US" dirty="0" smtClean="0"/>
            <a:t>)</a:t>
          </a:r>
          <a:endParaRPr lang="en-GB" dirty="0"/>
        </a:p>
      </dgm:t>
    </dgm:pt>
    <dgm:pt modelId="{752C28EF-D935-41A6-A0BE-6368F114D572}" type="parTrans" cxnId="{CA479B66-F9D7-4AB2-84B9-49A867872615}">
      <dgm:prSet/>
      <dgm:spPr/>
      <dgm:t>
        <a:bodyPr/>
        <a:lstStyle/>
        <a:p>
          <a:endParaRPr lang="en-GB"/>
        </a:p>
      </dgm:t>
    </dgm:pt>
    <dgm:pt modelId="{9A6AE8C5-FEC5-4DA6-B81B-DCD6EE4B5EC1}" type="sibTrans" cxnId="{CA479B66-F9D7-4AB2-84B9-49A867872615}">
      <dgm:prSet/>
      <dgm:spPr/>
      <dgm:t>
        <a:bodyPr/>
        <a:lstStyle/>
        <a:p>
          <a:endParaRPr lang="en-GB"/>
        </a:p>
      </dgm:t>
    </dgm:pt>
    <dgm:pt modelId="{FB535585-9308-4494-87CB-B8CBE8B8B8B8}">
      <dgm:prSet phldrT="[Text]"/>
      <dgm:spPr/>
      <dgm:t>
        <a:bodyPr/>
        <a:lstStyle/>
        <a:p>
          <a:r>
            <a:rPr lang="en-US" dirty="0" smtClean="0"/>
            <a:t>User Browses Projects &amp; Contributes as Individual or Group (Front-End)</a:t>
          </a:r>
          <a:endParaRPr lang="en-GB" dirty="0"/>
        </a:p>
      </dgm:t>
    </dgm:pt>
    <dgm:pt modelId="{6BC74EDC-DF8C-4864-811E-F5E1AF31454E}" type="parTrans" cxnId="{ADBD0FB7-1F56-4F5A-98E9-D3F3093821B5}">
      <dgm:prSet/>
      <dgm:spPr/>
      <dgm:t>
        <a:bodyPr/>
        <a:lstStyle/>
        <a:p>
          <a:endParaRPr lang="en-GB"/>
        </a:p>
      </dgm:t>
    </dgm:pt>
    <dgm:pt modelId="{6D5A525D-5AC8-4B71-B5A1-69A4A6A33894}" type="sibTrans" cxnId="{ADBD0FB7-1F56-4F5A-98E9-D3F3093821B5}">
      <dgm:prSet/>
      <dgm:spPr/>
      <dgm:t>
        <a:bodyPr/>
        <a:lstStyle/>
        <a:p>
          <a:endParaRPr lang="en-GB"/>
        </a:p>
      </dgm:t>
    </dgm:pt>
    <dgm:pt modelId="{6D6AA6C4-1386-4577-BE05-0D1CCA47CC75}">
      <dgm:prSet phldrT="[Text]"/>
      <dgm:spPr/>
      <dgm:t>
        <a:bodyPr/>
        <a:lstStyle/>
        <a:p>
          <a:r>
            <a:rPr lang="en-US" dirty="0" smtClean="0"/>
            <a:t>Progress Updates (MFI)</a:t>
          </a:r>
          <a:endParaRPr lang="en-GB" dirty="0"/>
        </a:p>
      </dgm:t>
    </dgm:pt>
    <dgm:pt modelId="{BC927775-75F2-46EE-8C4D-618817A5BD36}" type="parTrans" cxnId="{C73DD0DD-DC19-4BE4-B379-6923A16530F0}">
      <dgm:prSet/>
      <dgm:spPr/>
      <dgm:t>
        <a:bodyPr/>
        <a:lstStyle/>
        <a:p>
          <a:endParaRPr lang="en-GB"/>
        </a:p>
      </dgm:t>
    </dgm:pt>
    <dgm:pt modelId="{D9181631-1E21-4A7C-91DD-B7F74F4EFD1C}" type="sibTrans" cxnId="{C73DD0DD-DC19-4BE4-B379-6923A16530F0}">
      <dgm:prSet/>
      <dgm:spPr/>
      <dgm:t>
        <a:bodyPr/>
        <a:lstStyle/>
        <a:p>
          <a:endParaRPr lang="en-GB"/>
        </a:p>
      </dgm:t>
    </dgm:pt>
    <dgm:pt modelId="{7E226159-A698-4DB5-8679-A3343B6A6206}">
      <dgm:prSet phldrT="[Text]"/>
      <dgm:spPr/>
      <dgm:t>
        <a:bodyPr/>
        <a:lstStyle/>
        <a:p>
          <a:r>
            <a:rPr lang="en-US" smtClean="0"/>
            <a:t>Completion </a:t>
          </a:r>
          <a:r>
            <a:rPr lang="en-US" dirty="0" smtClean="0"/>
            <a:t>Confirmation (</a:t>
          </a:r>
          <a:r>
            <a:rPr lang="en-US" dirty="0" err="1" smtClean="0"/>
            <a:t>Investours</a:t>
          </a:r>
          <a:r>
            <a:rPr lang="en-US" dirty="0" smtClean="0"/>
            <a:t>)</a:t>
          </a:r>
          <a:endParaRPr lang="en-GB" dirty="0"/>
        </a:p>
      </dgm:t>
    </dgm:pt>
    <dgm:pt modelId="{71BAEF82-F32E-41F6-BDFD-96C9FB7ACF4C}" type="parTrans" cxnId="{6901907B-9A63-4E61-9D2E-1E792125B354}">
      <dgm:prSet/>
      <dgm:spPr/>
      <dgm:t>
        <a:bodyPr/>
        <a:lstStyle/>
        <a:p>
          <a:endParaRPr lang="en-GB"/>
        </a:p>
      </dgm:t>
    </dgm:pt>
    <dgm:pt modelId="{D765F144-BAE1-44C5-BA94-4E656242A361}" type="sibTrans" cxnId="{6901907B-9A63-4E61-9D2E-1E792125B354}">
      <dgm:prSet/>
      <dgm:spPr/>
      <dgm:t>
        <a:bodyPr/>
        <a:lstStyle/>
        <a:p>
          <a:endParaRPr lang="en-GB"/>
        </a:p>
      </dgm:t>
    </dgm:pt>
    <dgm:pt modelId="{F088DE9A-E746-4BAB-87FD-F75AC5DE7031}" type="pres">
      <dgm:prSet presAssocID="{BDCD40A7-9AD1-4393-BC16-45697FCD551F}" presName="Name0" presStyleCnt="0">
        <dgm:presLayoutVars>
          <dgm:dir/>
          <dgm:animLvl val="lvl"/>
          <dgm:resizeHandles val="exact"/>
        </dgm:presLayoutVars>
      </dgm:prSet>
      <dgm:spPr/>
    </dgm:pt>
    <dgm:pt modelId="{66742D70-D894-4C5C-ADC8-F30BAE2C5A6C}" type="pres">
      <dgm:prSet presAssocID="{3F51CF84-9F00-4B7B-9695-6E2F847F53C8}" presName="parTxOnly" presStyleLbl="node1" presStyleIdx="0" presStyleCnt="5" custScaleX="186661">
        <dgm:presLayoutVars>
          <dgm:chMax val="0"/>
          <dgm:chPref val="0"/>
          <dgm:bulletEnabled val="1"/>
        </dgm:presLayoutVars>
      </dgm:prSet>
      <dgm:spPr/>
      <dgm:t>
        <a:bodyPr/>
        <a:lstStyle/>
        <a:p>
          <a:endParaRPr lang="en-GB"/>
        </a:p>
      </dgm:t>
    </dgm:pt>
    <dgm:pt modelId="{33FAE484-9AA7-4481-BEDF-7F76B2F4B883}" type="pres">
      <dgm:prSet presAssocID="{6FF6F777-80DD-4388-BD34-4FD3BDE149BC}" presName="parTxOnlySpace" presStyleCnt="0"/>
      <dgm:spPr/>
    </dgm:pt>
    <dgm:pt modelId="{2432ECDE-734F-457B-8519-0A19DA7F9D6C}" type="pres">
      <dgm:prSet presAssocID="{FB535585-9308-4494-87CB-B8CBE8B8B8B8}" presName="parTxOnly" presStyleLbl="node1" presStyleIdx="1" presStyleCnt="5">
        <dgm:presLayoutVars>
          <dgm:chMax val="0"/>
          <dgm:chPref val="0"/>
          <dgm:bulletEnabled val="1"/>
        </dgm:presLayoutVars>
      </dgm:prSet>
      <dgm:spPr/>
      <dgm:t>
        <a:bodyPr/>
        <a:lstStyle/>
        <a:p>
          <a:endParaRPr lang="en-GB"/>
        </a:p>
      </dgm:t>
    </dgm:pt>
    <dgm:pt modelId="{6C8E141F-2D9A-44C4-9F28-3A449D01FFD4}" type="pres">
      <dgm:prSet presAssocID="{6D5A525D-5AC8-4B71-B5A1-69A4A6A33894}" presName="parTxOnlySpace" presStyleCnt="0"/>
      <dgm:spPr/>
    </dgm:pt>
    <dgm:pt modelId="{295B2D8E-DFEC-4FD4-AA5D-C647B2FFF398}" type="pres">
      <dgm:prSet presAssocID="{B4A12EDD-350E-41BD-A94C-716431FFF75B}" presName="parTxOnly" presStyleLbl="node1" presStyleIdx="2" presStyleCnt="5">
        <dgm:presLayoutVars>
          <dgm:chMax val="0"/>
          <dgm:chPref val="0"/>
          <dgm:bulletEnabled val="1"/>
        </dgm:presLayoutVars>
      </dgm:prSet>
      <dgm:spPr/>
      <dgm:t>
        <a:bodyPr/>
        <a:lstStyle/>
        <a:p>
          <a:endParaRPr lang="en-GB"/>
        </a:p>
      </dgm:t>
    </dgm:pt>
    <dgm:pt modelId="{8DB38A89-A36D-4390-88D4-D804D7F75955}" type="pres">
      <dgm:prSet presAssocID="{9A6AE8C5-FEC5-4DA6-B81B-DCD6EE4B5EC1}" presName="parTxOnlySpace" presStyleCnt="0"/>
      <dgm:spPr/>
    </dgm:pt>
    <dgm:pt modelId="{9118F68B-B98B-4E7C-B097-E0F7284ED493}" type="pres">
      <dgm:prSet presAssocID="{6D6AA6C4-1386-4577-BE05-0D1CCA47CC75}" presName="parTxOnly" presStyleLbl="node1" presStyleIdx="3" presStyleCnt="5">
        <dgm:presLayoutVars>
          <dgm:chMax val="0"/>
          <dgm:chPref val="0"/>
          <dgm:bulletEnabled val="1"/>
        </dgm:presLayoutVars>
      </dgm:prSet>
      <dgm:spPr/>
      <dgm:t>
        <a:bodyPr/>
        <a:lstStyle/>
        <a:p>
          <a:endParaRPr lang="en-GB"/>
        </a:p>
      </dgm:t>
    </dgm:pt>
    <dgm:pt modelId="{4417288F-FEF0-4DE4-8314-815B864C61FE}" type="pres">
      <dgm:prSet presAssocID="{D9181631-1E21-4A7C-91DD-B7F74F4EFD1C}" presName="parTxOnlySpace" presStyleCnt="0"/>
      <dgm:spPr/>
    </dgm:pt>
    <dgm:pt modelId="{C414D0D3-6E25-4EE5-93ED-A9F6C0B5B61C}" type="pres">
      <dgm:prSet presAssocID="{7E226159-A698-4DB5-8679-A3343B6A6206}" presName="parTxOnly" presStyleLbl="node1" presStyleIdx="4" presStyleCnt="5">
        <dgm:presLayoutVars>
          <dgm:chMax val="0"/>
          <dgm:chPref val="0"/>
          <dgm:bulletEnabled val="1"/>
        </dgm:presLayoutVars>
      </dgm:prSet>
      <dgm:spPr/>
      <dgm:t>
        <a:bodyPr/>
        <a:lstStyle/>
        <a:p>
          <a:endParaRPr lang="en-GB"/>
        </a:p>
      </dgm:t>
    </dgm:pt>
  </dgm:ptLst>
  <dgm:cxnLst>
    <dgm:cxn modelId="{3FDBE127-C97C-4E97-A0A6-B89819E45221}" type="presOf" srcId="{FB535585-9308-4494-87CB-B8CBE8B8B8B8}" destId="{2432ECDE-734F-457B-8519-0A19DA7F9D6C}" srcOrd="0" destOrd="0" presId="urn:microsoft.com/office/officeart/2005/8/layout/chevron1"/>
    <dgm:cxn modelId="{C73DD0DD-DC19-4BE4-B379-6923A16530F0}" srcId="{BDCD40A7-9AD1-4393-BC16-45697FCD551F}" destId="{6D6AA6C4-1386-4577-BE05-0D1CCA47CC75}" srcOrd="3" destOrd="0" parTransId="{BC927775-75F2-46EE-8C4D-618817A5BD36}" sibTransId="{D9181631-1E21-4A7C-91DD-B7F74F4EFD1C}"/>
    <dgm:cxn modelId="{4478BC67-1A3F-4425-873C-720F6DF5E982}" type="presOf" srcId="{6D6AA6C4-1386-4577-BE05-0D1CCA47CC75}" destId="{9118F68B-B98B-4E7C-B097-E0F7284ED493}" srcOrd="0" destOrd="0" presId="urn:microsoft.com/office/officeart/2005/8/layout/chevron1"/>
    <dgm:cxn modelId="{CA479B66-F9D7-4AB2-84B9-49A867872615}" srcId="{BDCD40A7-9AD1-4393-BC16-45697FCD551F}" destId="{B4A12EDD-350E-41BD-A94C-716431FFF75B}" srcOrd="2" destOrd="0" parTransId="{752C28EF-D935-41A6-A0BE-6368F114D572}" sibTransId="{9A6AE8C5-FEC5-4DA6-B81B-DCD6EE4B5EC1}"/>
    <dgm:cxn modelId="{49ECD273-514B-4C26-AD97-4599094DE2FE}" type="presOf" srcId="{B4A12EDD-350E-41BD-A94C-716431FFF75B}" destId="{295B2D8E-DFEC-4FD4-AA5D-C647B2FFF398}" srcOrd="0" destOrd="0" presId="urn:microsoft.com/office/officeart/2005/8/layout/chevron1"/>
    <dgm:cxn modelId="{6901907B-9A63-4E61-9D2E-1E792125B354}" srcId="{BDCD40A7-9AD1-4393-BC16-45697FCD551F}" destId="{7E226159-A698-4DB5-8679-A3343B6A6206}" srcOrd="4" destOrd="0" parTransId="{71BAEF82-F32E-41F6-BDFD-96C9FB7ACF4C}" sibTransId="{D765F144-BAE1-44C5-BA94-4E656242A361}"/>
    <dgm:cxn modelId="{A158EE19-6980-486C-B64D-A34D01796D62}" type="presOf" srcId="{7E226159-A698-4DB5-8679-A3343B6A6206}" destId="{C414D0D3-6E25-4EE5-93ED-A9F6C0B5B61C}" srcOrd="0" destOrd="0" presId="urn:microsoft.com/office/officeart/2005/8/layout/chevron1"/>
    <dgm:cxn modelId="{E2470975-6FA9-4D2D-93B4-16DCCD5FA584}" srcId="{BDCD40A7-9AD1-4393-BC16-45697FCD551F}" destId="{3F51CF84-9F00-4B7B-9695-6E2F847F53C8}" srcOrd="0" destOrd="0" parTransId="{457A1B0C-A37B-443F-B7FB-728F349AEA24}" sibTransId="{6FF6F777-80DD-4388-BD34-4FD3BDE149BC}"/>
    <dgm:cxn modelId="{BC33EBDB-8837-40DE-9B40-EBCC21B793F1}" type="presOf" srcId="{BDCD40A7-9AD1-4393-BC16-45697FCD551F}" destId="{F088DE9A-E746-4BAB-87FD-F75AC5DE7031}" srcOrd="0" destOrd="0" presId="urn:microsoft.com/office/officeart/2005/8/layout/chevron1"/>
    <dgm:cxn modelId="{ADBD0FB7-1F56-4F5A-98E9-D3F3093821B5}" srcId="{BDCD40A7-9AD1-4393-BC16-45697FCD551F}" destId="{FB535585-9308-4494-87CB-B8CBE8B8B8B8}" srcOrd="1" destOrd="0" parTransId="{6BC74EDC-DF8C-4864-811E-F5E1AF31454E}" sibTransId="{6D5A525D-5AC8-4B71-B5A1-69A4A6A33894}"/>
    <dgm:cxn modelId="{435F2C9D-2D09-4574-8693-B6A251AF347D}" type="presOf" srcId="{3F51CF84-9F00-4B7B-9695-6E2F847F53C8}" destId="{66742D70-D894-4C5C-ADC8-F30BAE2C5A6C}" srcOrd="0" destOrd="0" presId="urn:microsoft.com/office/officeart/2005/8/layout/chevron1"/>
    <dgm:cxn modelId="{7BE20137-F268-4BF6-BCA7-4552EE8EBAA5}" type="presParOf" srcId="{F088DE9A-E746-4BAB-87FD-F75AC5DE7031}" destId="{66742D70-D894-4C5C-ADC8-F30BAE2C5A6C}" srcOrd="0" destOrd="0" presId="urn:microsoft.com/office/officeart/2005/8/layout/chevron1"/>
    <dgm:cxn modelId="{92212951-9052-4F72-B58A-DE40EF63FAA3}" type="presParOf" srcId="{F088DE9A-E746-4BAB-87FD-F75AC5DE7031}" destId="{33FAE484-9AA7-4481-BEDF-7F76B2F4B883}" srcOrd="1" destOrd="0" presId="urn:microsoft.com/office/officeart/2005/8/layout/chevron1"/>
    <dgm:cxn modelId="{5BFE1EAF-C73C-435B-A3FF-10C8744A7FE4}" type="presParOf" srcId="{F088DE9A-E746-4BAB-87FD-F75AC5DE7031}" destId="{2432ECDE-734F-457B-8519-0A19DA7F9D6C}" srcOrd="2" destOrd="0" presId="urn:microsoft.com/office/officeart/2005/8/layout/chevron1"/>
    <dgm:cxn modelId="{4E8B889B-D317-408E-9EBE-BBD8E14DE835}" type="presParOf" srcId="{F088DE9A-E746-4BAB-87FD-F75AC5DE7031}" destId="{6C8E141F-2D9A-44C4-9F28-3A449D01FFD4}" srcOrd="3" destOrd="0" presId="urn:microsoft.com/office/officeart/2005/8/layout/chevron1"/>
    <dgm:cxn modelId="{7D03729A-BF38-4588-B93C-69A949D9A3FE}" type="presParOf" srcId="{F088DE9A-E746-4BAB-87FD-F75AC5DE7031}" destId="{295B2D8E-DFEC-4FD4-AA5D-C647B2FFF398}" srcOrd="4" destOrd="0" presId="urn:microsoft.com/office/officeart/2005/8/layout/chevron1"/>
    <dgm:cxn modelId="{272A84FE-E67C-4A87-8871-26918603877A}" type="presParOf" srcId="{F088DE9A-E746-4BAB-87FD-F75AC5DE7031}" destId="{8DB38A89-A36D-4390-88D4-D804D7F75955}" srcOrd="5" destOrd="0" presId="urn:microsoft.com/office/officeart/2005/8/layout/chevron1"/>
    <dgm:cxn modelId="{D7DD8B4F-414A-47DA-97CF-FD3604E4E465}" type="presParOf" srcId="{F088DE9A-E746-4BAB-87FD-F75AC5DE7031}" destId="{9118F68B-B98B-4E7C-B097-E0F7284ED493}" srcOrd="6" destOrd="0" presId="urn:microsoft.com/office/officeart/2005/8/layout/chevron1"/>
    <dgm:cxn modelId="{E20993FA-799C-4D50-BD43-294339C1A464}" type="presParOf" srcId="{F088DE9A-E746-4BAB-87FD-F75AC5DE7031}" destId="{4417288F-FEF0-4DE4-8314-815B864C61FE}" srcOrd="7" destOrd="0" presId="urn:microsoft.com/office/officeart/2005/8/layout/chevron1"/>
    <dgm:cxn modelId="{82743DD2-F6F5-4039-8E81-56E6EA93ED9E}" type="presParOf" srcId="{F088DE9A-E746-4BAB-87FD-F75AC5DE7031}" destId="{C414D0D3-6E25-4EE5-93ED-A9F6C0B5B61C}" srcOrd="8"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B96C2-A33F-4150-8ADD-C0383BD04363}">
      <dsp:nvSpPr>
        <dsp:cNvPr id="0" name=""/>
        <dsp:cNvSpPr/>
      </dsp:nvSpPr>
      <dsp:spPr>
        <a:xfrm>
          <a:off x="1424" y="250428"/>
          <a:ext cx="1268139" cy="50725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Add Entrepreneur (MFI)</a:t>
          </a:r>
          <a:endParaRPr lang="en-GB" sz="600" kern="1200" dirty="0"/>
        </a:p>
      </dsp:txBody>
      <dsp:txXfrm>
        <a:off x="255052" y="250428"/>
        <a:ext cx="760884" cy="507255"/>
      </dsp:txXfrm>
    </dsp:sp>
    <dsp:sp modelId="{7B92F277-2C94-49D5-98CA-A4A914609F87}">
      <dsp:nvSpPr>
        <dsp:cNvPr id="0" name=""/>
        <dsp:cNvSpPr/>
      </dsp:nvSpPr>
      <dsp:spPr>
        <a:xfrm>
          <a:off x="1142750" y="250428"/>
          <a:ext cx="1268139" cy="507255"/>
        </a:xfrm>
        <a:prstGeom prst="chevron">
          <a:avLst/>
        </a:prstGeom>
        <a:gradFill rotWithShape="0">
          <a:gsLst>
            <a:gs pos="0">
              <a:schemeClr val="accent2">
                <a:hueOff val="-2831747"/>
                <a:satOff val="-8237"/>
                <a:lumOff val="1961"/>
                <a:alphaOff val="0"/>
                <a:shade val="51000"/>
                <a:satMod val="130000"/>
              </a:schemeClr>
            </a:gs>
            <a:gs pos="80000">
              <a:schemeClr val="accent2">
                <a:hueOff val="-2831747"/>
                <a:satOff val="-8237"/>
                <a:lumOff val="1961"/>
                <a:alphaOff val="0"/>
                <a:shade val="93000"/>
                <a:satMod val="130000"/>
              </a:schemeClr>
            </a:gs>
            <a:gs pos="100000">
              <a:schemeClr val="accent2">
                <a:hueOff val="-2831747"/>
                <a:satOff val="-8237"/>
                <a:lumOff val="1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Add Project (MFI)</a:t>
          </a:r>
          <a:endParaRPr lang="en-GB" sz="600" kern="1200" dirty="0"/>
        </a:p>
      </dsp:txBody>
      <dsp:txXfrm>
        <a:off x="1396378" y="250428"/>
        <a:ext cx="760884" cy="507255"/>
      </dsp:txXfrm>
    </dsp:sp>
    <dsp:sp modelId="{F458A8A2-55A5-45F0-9553-2F316CFD20D5}">
      <dsp:nvSpPr>
        <dsp:cNvPr id="0" name=""/>
        <dsp:cNvSpPr/>
      </dsp:nvSpPr>
      <dsp:spPr>
        <a:xfrm>
          <a:off x="2284075" y="250428"/>
          <a:ext cx="1268139" cy="507255"/>
        </a:xfrm>
        <a:prstGeom prst="chevron">
          <a:avLst/>
        </a:prstGeom>
        <a:gradFill rotWithShape="0">
          <a:gsLst>
            <a:gs pos="0">
              <a:schemeClr val="accent2">
                <a:hueOff val="-5663493"/>
                <a:satOff val="-16475"/>
                <a:lumOff val="3921"/>
                <a:alphaOff val="0"/>
                <a:shade val="51000"/>
                <a:satMod val="130000"/>
              </a:schemeClr>
            </a:gs>
            <a:gs pos="80000">
              <a:schemeClr val="accent2">
                <a:hueOff val="-5663493"/>
                <a:satOff val="-16475"/>
                <a:lumOff val="3921"/>
                <a:alphaOff val="0"/>
                <a:shade val="93000"/>
                <a:satMod val="130000"/>
              </a:schemeClr>
            </a:gs>
            <a:gs pos="100000">
              <a:schemeClr val="accent2">
                <a:hueOff val="-5663493"/>
                <a:satOff val="-16475"/>
                <a:lumOff val="392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Edit &amp; Approve Entrepreneur/Project </a:t>
          </a:r>
        </a:p>
        <a:p>
          <a:pPr lvl="0" algn="ctr" defTabSz="266700">
            <a:lnSpc>
              <a:spcPct val="90000"/>
            </a:lnSpc>
            <a:spcBef>
              <a:spcPct val="0"/>
            </a:spcBef>
            <a:spcAft>
              <a:spcPct val="35000"/>
            </a:spcAft>
          </a:pPr>
          <a:r>
            <a:rPr lang="en-US" sz="600" kern="1200" dirty="0" smtClean="0"/>
            <a:t>Add Video Pitch</a:t>
          </a:r>
        </a:p>
        <a:p>
          <a:pPr lvl="0" algn="ctr" defTabSz="266700">
            <a:lnSpc>
              <a:spcPct val="90000"/>
            </a:lnSpc>
            <a:spcBef>
              <a:spcPct val="0"/>
            </a:spcBef>
            <a:spcAft>
              <a:spcPct val="35000"/>
            </a:spcAft>
          </a:pPr>
          <a:r>
            <a:rPr lang="en-US" sz="600" kern="1200" dirty="0" smtClean="0"/>
            <a:t>(</a:t>
          </a:r>
          <a:r>
            <a:rPr lang="en-US" sz="600" kern="1200" dirty="0" err="1" smtClean="0"/>
            <a:t>Investours</a:t>
          </a:r>
          <a:r>
            <a:rPr lang="en-US" sz="600" kern="1200" dirty="0" smtClean="0"/>
            <a:t>)</a:t>
          </a:r>
          <a:endParaRPr lang="en-GB" sz="600" kern="1200" dirty="0"/>
        </a:p>
      </dsp:txBody>
      <dsp:txXfrm>
        <a:off x="2537703" y="250428"/>
        <a:ext cx="760884" cy="507255"/>
      </dsp:txXfrm>
    </dsp:sp>
    <dsp:sp modelId="{B2B731F7-47A2-46F9-8425-BEAEED053DF0}">
      <dsp:nvSpPr>
        <dsp:cNvPr id="0" name=""/>
        <dsp:cNvSpPr/>
      </dsp:nvSpPr>
      <dsp:spPr>
        <a:xfrm>
          <a:off x="3425400" y="250428"/>
          <a:ext cx="1268139" cy="507255"/>
        </a:xfrm>
        <a:prstGeom prst="chevron">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ENTREPRENEUR DATABASE</a:t>
          </a:r>
          <a:endParaRPr lang="en-GB" sz="600" kern="1200" dirty="0"/>
        </a:p>
      </dsp:txBody>
      <dsp:txXfrm>
        <a:off x="3679028" y="250428"/>
        <a:ext cx="760884" cy="507255"/>
      </dsp:txXfrm>
    </dsp:sp>
    <dsp:sp modelId="{5E6148B1-50B1-4E5C-A532-543B380890DA}">
      <dsp:nvSpPr>
        <dsp:cNvPr id="0" name=""/>
        <dsp:cNvSpPr/>
      </dsp:nvSpPr>
      <dsp:spPr>
        <a:xfrm>
          <a:off x="4566725" y="250428"/>
          <a:ext cx="1268139" cy="507255"/>
        </a:xfrm>
        <a:prstGeom prst="chevron">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GB" sz="600" kern="1200" dirty="0" smtClean="0"/>
            <a:t>Update Progress</a:t>
          </a:r>
        </a:p>
        <a:p>
          <a:pPr lvl="0" algn="ctr" defTabSz="266700">
            <a:lnSpc>
              <a:spcPct val="90000"/>
            </a:lnSpc>
            <a:spcBef>
              <a:spcPct val="0"/>
            </a:spcBef>
            <a:spcAft>
              <a:spcPct val="35000"/>
            </a:spcAft>
          </a:pPr>
          <a:r>
            <a:rPr lang="en-GB" sz="600" kern="1200" dirty="0" smtClean="0"/>
            <a:t>(</a:t>
          </a:r>
          <a:r>
            <a:rPr lang="en-GB" sz="600" kern="1200" dirty="0" err="1" smtClean="0"/>
            <a:t>Investours</a:t>
          </a:r>
          <a:r>
            <a:rPr lang="en-GB" sz="600" kern="1200" dirty="0" smtClean="0"/>
            <a:t>/MFI)</a:t>
          </a:r>
          <a:endParaRPr lang="en-GB" sz="600" kern="1200" dirty="0"/>
        </a:p>
      </dsp:txBody>
      <dsp:txXfrm>
        <a:off x="4820353" y="250428"/>
        <a:ext cx="760884" cy="507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42D70-D894-4C5C-ADC8-F30BAE2C5A6C}">
      <dsp:nvSpPr>
        <dsp:cNvPr id="0" name=""/>
        <dsp:cNvSpPr/>
      </dsp:nvSpPr>
      <dsp:spPr>
        <a:xfrm>
          <a:off x="2988" y="407717"/>
          <a:ext cx="1111764" cy="44470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dirty="0" smtClean="0"/>
            <a:t>Tour Sign-Up (Front-End)</a:t>
          </a:r>
          <a:endParaRPr lang="en-GB" sz="700" kern="1200" dirty="0"/>
        </a:p>
      </dsp:txBody>
      <dsp:txXfrm>
        <a:off x="225341" y="407717"/>
        <a:ext cx="667059" cy="444705"/>
      </dsp:txXfrm>
    </dsp:sp>
    <dsp:sp modelId="{E084B950-C228-4509-A718-10FA0FC48164}">
      <dsp:nvSpPr>
        <dsp:cNvPr id="0" name=""/>
        <dsp:cNvSpPr/>
      </dsp:nvSpPr>
      <dsp:spPr>
        <a:xfrm>
          <a:off x="1003576" y="407717"/>
          <a:ext cx="1111764" cy="444705"/>
        </a:xfrm>
        <a:prstGeom prst="chevron">
          <a:avLst/>
        </a:prstGeom>
        <a:gradFill rotWithShape="0">
          <a:gsLst>
            <a:gs pos="0">
              <a:schemeClr val="accent3">
                <a:hueOff val="-667195"/>
                <a:satOff val="11905"/>
                <a:lumOff val="2784"/>
                <a:alphaOff val="0"/>
                <a:shade val="51000"/>
                <a:satMod val="130000"/>
              </a:schemeClr>
            </a:gs>
            <a:gs pos="80000">
              <a:schemeClr val="accent3">
                <a:hueOff val="-667195"/>
                <a:satOff val="11905"/>
                <a:lumOff val="2784"/>
                <a:alphaOff val="0"/>
                <a:shade val="93000"/>
                <a:satMod val="130000"/>
              </a:schemeClr>
            </a:gs>
            <a:gs pos="100000">
              <a:schemeClr val="accent3">
                <a:hueOff val="-667195"/>
                <a:satOff val="11905"/>
                <a:lumOff val="278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dirty="0" smtClean="0"/>
            <a:t>Approve Tour/Match Entrepreneurs (</a:t>
          </a:r>
          <a:r>
            <a:rPr lang="en-US" sz="700" kern="1200" dirty="0" err="1" smtClean="0"/>
            <a:t>Investours</a:t>
          </a:r>
          <a:r>
            <a:rPr lang="en-US" sz="700" kern="1200" dirty="0" smtClean="0"/>
            <a:t>)</a:t>
          </a:r>
          <a:endParaRPr lang="en-GB" sz="700" kern="1200" dirty="0"/>
        </a:p>
      </dsp:txBody>
      <dsp:txXfrm>
        <a:off x="1225929" y="407717"/>
        <a:ext cx="667059" cy="444705"/>
      </dsp:txXfrm>
    </dsp:sp>
    <dsp:sp modelId="{2432ECDE-734F-457B-8519-0A19DA7F9D6C}">
      <dsp:nvSpPr>
        <dsp:cNvPr id="0" name=""/>
        <dsp:cNvSpPr/>
      </dsp:nvSpPr>
      <dsp:spPr>
        <a:xfrm>
          <a:off x="2004164" y="407717"/>
          <a:ext cx="1111764" cy="444705"/>
        </a:xfrm>
        <a:prstGeom prst="chevron">
          <a:avLst/>
        </a:prstGeom>
        <a:gradFill rotWithShape="0">
          <a:gsLst>
            <a:gs pos="0">
              <a:schemeClr val="accent3">
                <a:hueOff val="-1334390"/>
                <a:satOff val="23811"/>
                <a:lumOff val="5568"/>
                <a:alphaOff val="0"/>
                <a:shade val="51000"/>
                <a:satMod val="130000"/>
              </a:schemeClr>
            </a:gs>
            <a:gs pos="80000">
              <a:schemeClr val="accent3">
                <a:hueOff val="-1334390"/>
                <a:satOff val="23811"/>
                <a:lumOff val="5568"/>
                <a:alphaOff val="0"/>
                <a:shade val="93000"/>
                <a:satMod val="130000"/>
              </a:schemeClr>
            </a:gs>
            <a:gs pos="100000">
              <a:schemeClr val="accent3">
                <a:hueOff val="-1334390"/>
                <a:satOff val="23811"/>
                <a:lumOff val="556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dirty="0" smtClean="0"/>
            <a:t>TOUR! (</a:t>
          </a:r>
          <a:r>
            <a:rPr lang="en-US" sz="700" kern="1200" dirty="0" err="1" smtClean="0"/>
            <a:t>Investours</a:t>
          </a:r>
          <a:r>
            <a:rPr lang="en-US" sz="700" kern="1200" dirty="0" smtClean="0"/>
            <a:t> + Tourist)</a:t>
          </a:r>
          <a:endParaRPr lang="en-GB" sz="700" kern="1200" dirty="0"/>
        </a:p>
      </dsp:txBody>
      <dsp:txXfrm>
        <a:off x="2226517" y="407717"/>
        <a:ext cx="667059" cy="444705"/>
      </dsp:txXfrm>
    </dsp:sp>
    <dsp:sp modelId="{295B2D8E-DFEC-4FD4-AA5D-C647B2FFF398}">
      <dsp:nvSpPr>
        <dsp:cNvPr id="0" name=""/>
        <dsp:cNvSpPr/>
      </dsp:nvSpPr>
      <dsp:spPr>
        <a:xfrm>
          <a:off x="3004751" y="407717"/>
          <a:ext cx="1111764" cy="444705"/>
        </a:xfrm>
        <a:prstGeom prst="chevron">
          <a:avLst/>
        </a:prstGeom>
        <a:gradFill rotWithShape="0">
          <a:gsLst>
            <a:gs pos="0">
              <a:schemeClr val="accent3">
                <a:hueOff val="-2001584"/>
                <a:satOff val="35716"/>
                <a:lumOff val="8353"/>
                <a:alphaOff val="0"/>
                <a:shade val="51000"/>
                <a:satMod val="130000"/>
              </a:schemeClr>
            </a:gs>
            <a:gs pos="80000">
              <a:schemeClr val="accent3">
                <a:hueOff val="-2001584"/>
                <a:satOff val="35716"/>
                <a:lumOff val="8353"/>
                <a:alphaOff val="0"/>
                <a:shade val="93000"/>
                <a:satMod val="130000"/>
              </a:schemeClr>
            </a:gs>
            <a:gs pos="100000">
              <a:schemeClr val="accent3">
                <a:hueOff val="-2001584"/>
                <a:satOff val="35716"/>
                <a:lumOff val="83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dirty="0" smtClean="0"/>
            <a:t>Loan Disbursed (</a:t>
          </a:r>
          <a:r>
            <a:rPr lang="en-US" sz="700" kern="1200" dirty="0" err="1" smtClean="0"/>
            <a:t>Investours</a:t>
          </a:r>
          <a:r>
            <a:rPr lang="en-US" sz="700" kern="1200" dirty="0" smtClean="0"/>
            <a:t>)</a:t>
          </a:r>
          <a:endParaRPr lang="en-GB" sz="700" kern="1200" dirty="0"/>
        </a:p>
      </dsp:txBody>
      <dsp:txXfrm>
        <a:off x="3227104" y="407717"/>
        <a:ext cx="667059" cy="444705"/>
      </dsp:txXfrm>
    </dsp:sp>
    <dsp:sp modelId="{9118F68B-B98B-4E7C-B097-E0F7284ED493}">
      <dsp:nvSpPr>
        <dsp:cNvPr id="0" name=""/>
        <dsp:cNvSpPr/>
      </dsp:nvSpPr>
      <dsp:spPr>
        <a:xfrm>
          <a:off x="4005339" y="407717"/>
          <a:ext cx="1111764" cy="444705"/>
        </a:xfrm>
        <a:prstGeom prst="chevron">
          <a:avLst/>
        </a:prstGeom>
        <a:gradFill rotWithShape="0">
          <a:gsLst>
            <a:gs pos="0">
              <a:schemeClr val="accent3">
                <a:hueOff val="-2668779"/>
                <a:satOff val="47622"/>
                <a:lumOff val="11137"/>
                <a:alphaOff val="0"/>
                <a:shade val="51000"/>
                <a:satMod val="130000"/>
              </a:schemeClr>
            </a:gs>
            <a:gs pos="80000">
              <a:schemeClr val="accent3">
                <a:hueOff val="-2668779"/>
                <a:satOff val="47622"/>
                <a:lumOff val="11137"/>
                <a:alphaOff val="0"/>
                <a:shade val="93000"/>
                <a:satMod val="130000"/>
              </a:schemeClr>
            </a:gs>
            <a:gs pos="100000">
              <a:schemeClr val="accent3">
                <a:hueOff val="-2668779"/>
                <a:satOff val="47622"/>
                <a:lumOff val="111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dirty="0" smtClean="0"/>
            <a:t>Progress Updates (MFI)</a:t>
          </a:r>
          <a:endParaRPr lang="en-GB" sz="700" kern="1200" dirty="0"/>
        </a:p>
      </dsp:txBody>
      <dsp:txXfrm>
        <a:off x="4227692" y="407717"/>
        <a:ext cx="667059" cy="444705"/>
      </dsp:txXfrm>
    </dsp:sp>
    <dsp:sp modelId="{C414D0D3-6E25-4EE5-93ED-A9F6C0B5B61C}">
      <dsp:nvSpPr>
        <dsp:cNvPr id="0" name=""/>
        <dsp:cNvSpPr/>
      </dsp:nvSpPr>
      <dsp:spPr>
        <a:xfrm>
          <a:off x="5005927" y="407717"/>
          <a:ext cx="1111764" cy="444705"/>
        </a:xfrm>
        <a:prstGeom prst="chevron">
          <a:avLst/>
        </a:prstGeom>
        <a:gradFill rotWithShape="0">
          <a:gsLst>
            <a:gs pos="0">
              <a:schemeClr val="accent3">
                <a:hueOff val="-3335974"/>
                <a:satOff val="59527"/>
                <a:lumOff val="13921"/>
                <a:alphaOff val="0"/>
                <a:shade val="51000"/>
                <a:satMod val="130000"/>
              </a:schemeClr>
            </a:gs>
            <a:gs pos="80000">
              <a:schemeClr val="accent3">
                <a:hueOff val="-3335974"/>
                <a:satOff val="59527"/>
                <a:lumOff val="13921"/>
                <a:alphaOff val="0"/>
                <a:shade val="93000"/>
                <a:satMod val="130000"/>
              </a:schemeClr>
            </a:gs>
            <a:gs pos="100000">
              <a:schemeClr val="accent3">
                <a:hueOff val="-3335974"/>
                <a:satOff val="59527"/>
                <a:lumOff val="1392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004" tIns="9335" rIns="9335" bIns="9335" numCol="1" spcCol="1270" anchor="ctr" anchorCtr="0">
          <a:noAutofit/>
        </a:bodyPr>
        <a:lstStyle/>
        <a:p>
          <a:pPr lvl="0" algn="ctr" defTabSz="311150">
            <a:lnSpc>
              <a:spcPct val="90000"/>
            </a:lnSpc>
            <a:spcBef>
              <a:spcPct val="0"/>
            </a:spcBef>
            <a:spcAft>
              <a:spcPct val="35000"/>
            </a:spcAft>
          </a:pPr>
          <a:r>
            <a:rPr lang="en-US" sz="700" kern="1200" smtClean="0"/>
            <a:t>Completion </a:t>
          </a:r>
          <a:r>
            <a:rPr lang="en-US" sz="700" kern="1200" dirty="0" smtClean="0"/>
            <a:t>Confirmation (</a:t>
          </a:r>
          <a:r>
            <a:rPr lang="en-US" sz="700" kern="1200" dirty="0" err="1" smtClean="0"/>
            <a:t>Investours</a:t>
          </a:r>
          <a:r>
            <a:rPr lang="en-US" sz="700" kern="1200" dirty="0" smtClean="0"/>
            <a:t>)</a:t>
          </a:r>
          <a:endParaRPr lang="en-GB" sz="700" kern="1200" dirty="0"/>
        </a:p>
      </dsp:txBody>
      <dsp:txXfrm>
        <a:off x="5228280" y="407717"/>
        <a:ext cx="667059" cy="444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42D70-D894-4C5C-ADC8-F30BAE2C5A6C}">
      <dsp:nvSpPr>
        <dsp:cNvPr id="0" name=""/>
        <dsp:cNvSpPr/>
      </dsp:nvSpPr>
      <dsp:spPr>
        <a:xfrm>
          <a:off x="1127" y="406222"/>
          <a:ext cx="2089176" cy="44769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User Registers, Optionally Creates Group</a:t>
          </a:r>
        </a:p>
        <a:p>
          <a:pPr lvl="0" algn="ctr" defTabSz="266700">
            <a:lnSpc>
              <a:spcPct val="90000"/>
            </a:lnSpc>
            <a:spcBef>
              <a:spcPct val="0"/>
            </a:spcBef>
            <a:spcAft>
              <a:spcPct val="35000"/>
            </a:spcAft>
          </a:pPr>
          <a:r>
            <a:rPr lang="en-US" sz="600" kern="1200" dirty="0" smtClean="0"/>
            <a:t>(Front-End)</a:t>
          </a:r>
          <a:endParaRPr lang="en-GB" sz="600" kern="1200" dirty="0"/>
        </a:p>
      </dsp:txBody>
      <dsp:txXfrm>
        <a:off x="224974" y="406222"/>
        <a:ext cx="1641482" cy="447694"/>
      </dsp:txXfrm>
    </dsp:sp>
    <dsp:sp modelId="{2432ECDE-734F-457B-8519-0A19DA7F9D6C}">
      <dsp:nvSpPr>
        <dsp:cNvPr id="0" name=""/>
        <dsp:cNvSpPr/>
      </dsp:nvSpPr>
      <dsp:spPr>
        <a:xfrm>
          <a:off x="1978380" y="406222"/>
          <a:ext cx="1119235" cy="447694"/>
        </a:xfrm>
        <a:prstGeom prst="chevron">
          <a:avLst/>
        </a:prstGeom>
        <a:gradFill rotWithShape="0">
          <a:gsLst>
            <a:gs pos="0">
              <a:schemeClr val="accent3">
                <a:hueOff val="-833994"/>
                <a:satOff val="14882"/>
                <a:lumOff val="3480"/>
                <a:alphaOff val="0"/>
                <a:shade val="51000"/>
                <a:satMod val="130000"/>
              </a:schemeClr>
            </a:gs>
            <a:gs pos="80000">
              <a:schemeClr val="accent3">
                <a:hueOff val="-833994"/>
                <a:satOff val="14882"/>
                <a:lumOff val="3480"/>
                <a:alphaOff val="0"/>
                <a:shade val="93000"/>
                <a:satMod val="130000"/>
              </a:schemeClr>
            </a:gs>
            <a:gs pos="100000">
              <a:schemeClr val="accent3">
                <a:hueOff val="-833994"/>
                <a:satOff val="14882"/>
                <a:lumOff val="348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User Browses Projects &amp; Contributes as Individual or Group (Front-End)</a:t>
          </a:r>
          <a:endParaRPr lang="en-GB" sz="600" kern="1200" dirty="0"/>
        </a:p>
      </dsp:txBody>
      <dsp:txXfrm>
        <a:off x="2202227" y="406222"/>
        <a:ext cx="671541" cy="447694"/>
      </dsp:txXfrm>
    </dsp:sp>
    <dsp:sp modelId="{295B2D8E-DFEC-4FD4-AA5D-C647B2FFF398}">
      <dsp:nvSpPr>
        <dsp:cNvPr id="0" name=""/>
        <dsp:cNvSpPr/>
      </dsp:nvSpPr>
      <dsp:spPr>
        <a:xfrm>
          <a:off x="2985692" y="406222"/>
          <a:ext cx="1119235" cy="447694"/>
        </a:xfrm>
        <a:prstGeom prst="chevron">
          <a:avLst/>
        </a:prstGeom>
        <a:gradFill rotWithShape="0">
          <a:gsLst>
            <a:gs pos="0">
              <a:schemeClr val="accent3">
                <a:hueOff val="-1667987"/>
                <a:satOff val="29764"/>
                <a:lumOff val="6960"/>
                <a:alphaOff val="0"/>
                <a:shade val="51000"/>
                <a:satMod val="130000"/>
              </a:schemeClr>
            </a:gs>
            <a:gs pos="80000">
              <a:schemeClr val="accent3">
                <a:hueOff val="-1667987"/>
                <a:satOff val="29764"/>
                <a:lumOff val="6960"/>
                <a:alphaOff val="0"/>
                <a:shade val="93000"/>
                <a:satMod val="130000"/>
              </a:schemeClr>
            </a:gs>
            <a:gs pos="100000">
              <a:schemeClr val="accent3">
                <a:hueOff val="-1667987"/>
                <a:satOff val="29764"/>
                <a:lumOff val="69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Loan Disbursed (</a:t>
          </a:r>
          <a:r>
            <a:rPr lang="en-US" sz="600" kern="1200" dirty="0" err="1" smtClean="0"/>
            <a:t>Investours</a:t>
          </a:r>
          <a:r>
            <a:rPr lang="en-US" sz="600" kern="1200" dirty="0" smtClean="0"/>
            <a:t>)</a:t>
          </a:r>
          <a:endParaRPr lang="en-GB" sz="600" kern="1200" dirty="0"/>
        </a:p>
      </dsp:txBody>
      <dsp:txXfrm>
        <a:off x="3209539" y="406222"/>
        <a:ext cx="671541" cy="447694"/>
      </dsp:txXfrm>
    </dsp:sp>
    <dsp:sp modelId="{9118F68B-B98B-4E7C-B097-E0F7284ED493}">
      <dsp:nvSpPr>
        <dsp:cNvPr id="0" name=""/>
        <dsp:cNvSpPr/>
      </dsp:nvSpPr>
      <dsp:spPr>
        <a:xfrm>
          <a:off x="3993004" y="406222"/>
          <a:ext cx="1119235" cy="447694"/>
        </a:xfrm>
        <a:prstGeom prst="chevron">
          <a:avLst/>
        </a:prstGeom>
        <a:gradFill rotWithShape="0">
          <a:gsLst>
            <a:gs pos="0">
              <a:schemeClr val="accent3">
                <a:hueOff val="-2501981"/>
                <a:satOff val="44645"/>
                <a:lumOff val="10441"/>
                <a:alphaOff val="0"/>
                <a:shade val="51000"/>
                <a:satMod val="130000"/>
              </a:schemeClr>
            </a:gs>
            <a:gs pos="80000">
              <a:schemeClr val="accent3">
                <a:hueOff val="-2501981"/>
                <a:satOff val="44645"/>
                <a:lumOff val="10441"/>
                <a:alphaOff val="0"/>
                <a:shade val="93000"/>
                <a:satMod val="130000"/>
              </a:schemeClr>
            </a:gs>
            <a:gs pos="100000">
              <a:schemeClr val="accent3">
                <a:hueOff val="-2501981"/>
                <a:satOff val="44645"/>
                <a:lumOff val="1044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Progress Updates (MFI)</a:t>
          </a:r>
          <a:endParaRPr lang="en-GB" sz="600" kern="1200" dirty="0"/>
        </a:p>
      </dsp:txBody>
      <dsp:txXfrm>
        <a:off x="4216851" y="406222"/>
        <a:ext cx="671541" cy="447694"/>
      </dsp:txXfrm>
    </dsp:sp>
    <dsp:sp modelId="{C414D0D3-6E25-4EE5-93ED-A9F6C0B5B61C}">
      <dsp:nvSpPr>
        <dsp:cNvPr id="0" name=""/>
        <dsp:cNvSpPr/>
      </dsp:nvSpPr>
      <dsp:spPr>
        <a:xfrm>
          <a:off x="5000316" y="406222"/>
          <a:ext cx="1119235" cy="447694"/>
        </a:xfrm>
        <a:prstGeom prst="chevron">
          <a:avLst/>
        </a:prstGeom>
        <a:gradFill rotWithShape="0">
          <a:gsLst>
            <a:gs pos="0">
              <a:schemeClr val="accent3">
                <a:hueOff val="-3335974"/>
                <a:satOff val="59527"/>
                <a:lumOff val="13921"/>
                <a:alphaOff val="0"/>
                <a:shade val="51000"/>
                <a:satMod val="130000"/>
              </a:schemeClr>
            </a:gs>
            <a:gs pos="80000">
              <a:schemeClr val="accent3">
                <a:hueOff val="-3335974"/>
                <a:satOff val="59527"/>
                <a:lumOff val="13921"/>
                <a:alphaOff val="0"/>
                <a:shade val="93000"/>
                <a:satMod val="130000"/>
              </a:schemeClr>
            </a:gs>
            <a:gs pos="100000">
              <a:schemeClr val="accent3">
                <a:hueOff val="-3335974"/>
                <a:satOff val="59527"/>
                <a:lumOff val="1392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smtClean="0"/>
            <a:t>Completion </a:t>
          </a:r>
          <a:r>
            <a:rPr lang="en-US" sz="600" kern="1200" dirty="0" smtClean="0"/>
            <a:t>Confirmation (</a:t>
          </a:r>
          <a:r>
            <a:rPr lang="en-US" sz="600" kern="1200" dirty="0" err="1" smtClean="0"/>
            <a:t>Investours</a:t>
          </a:r>
          <a:r>
            <a:rPr lang="en-US" sz="600" kern="1200" dirty="0" smtClean="0"/>
            <a:t>)</a:t>
          </a:r>
          <a:endParaRPr lang="en-GB" sz="600" kern="1200" dirty="0"/>
        </a:p>
      </dsp:txBody>
      <dsp:txXfrm>
        <a:off x="5224163" y="406222"/>
        <a:ext cx="671541" cy="4476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AB1A6E-808D-424B-A081-E8F921080751}" type="slidenum">
              <a:rPr lang="en-GB"/>
              <a:pPr/>
              <a:t>‹#›</a:t>
            </a:fld>
            <a:endParaRPr lang="en-GB"/>
          </a:p>
        </p:txBody>
      </p:sp>
    </p:spTree>
    <p:extLst>
      <p:ext uri="{BB962C8B-B14F-4D97-AF65-F5344CB8AC3E}">
        <p14:creationId xmlns:p14="http://schemas.microsoft.com/office/powerpoint/2010/main" val="35783895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Front Page</a:t>
            </a:r>
            <a:endParaRPr lang="en-US" b="0" dirty="0" smtClean="0"/>
          </a:p>
          <a:p>
            <a:pPr marL="171450" indent="-171450">
              <a:buFont typeface="Arial" pitchFamily="34" charset="0"/>
              <a:buChar char="•"/>
            </a:pPr>
            <a:r>
              <a:rPr lang="en-US" b="0" dirty="0" smtClean="0"/>
              <a:t>Note</a:t>
            </a:r>
            <a:r>
              <a:rPr lang="en-US" b="0" baseline="0" dirty="0" smtClean="0"/>
              <a:t> that the bar at the top should be dark as in the later designs.</a:t>
            </a:r>
          </a:p>
          <a:p>
            <a:pPr marL="171450" indent="-171450">
              <a:buFont typeface="Arial" pitchFamily="34" charset="0"/>
              <a:buChar char="•"/>
            </a:pPr>
            <a:r>
              <a:rPr lang="en-US" b="0" baseline="0" dirty="0" smtClean="0"/>
              <a:t>The sliding showcase depicts the faces and names of select entrepreneurs from our database. Assuming we are going for the full website, the entrepreneur summary and other buttons (see next slide) appear in the "So what is it?" box when clicked. When the mouse hovers over an individual's card/box, that card/box will be highlighted and the entrepreneur content in the "So what is it?" box should show up temporarily until </a:t>
            </a:r>
            <a:r>
              <a:rPr lang="en-US" b="0" baseline="0" dirty="0" err="1" smtClean="0"/>
              <a:t>mouseover</a:t>
            </a:r>
            <a:r>
              <a:rPr lang="en-US" b="0" baseline="0" dirty="0" smtClean="0"/>
              <a:t> ends so that the user knows that upon clicking, they can see that information. </a:t>
            </a:r>
          </a:p>
          <a:p>
            <a:pPr marL="171450" indent="-171450">
              <a:buFont typeface="Arial" pitchFamily="34" charset="0"/>
              <a:buChar char="•"/>
            </a:pPr>
            <a:r>
              <a:rPr lang="en-US" b="0" baseline="0" dirty="0" smtClean="0"/>
              <a:t>The specific menus will depend on the Site Map, which I will put together if we are going forward with this.</a:t>
            </a:r>
          </a:p>
          <a:p>
            <a:pPr marL="171450" indent="-171450">
              <a:buFont typeface="Arial" pitchFamily="34" charset="0"/>
              <a:buChar char="•"/>
            </a:pPr>
            <a:r>
              <a:rPr lang="en-US" b="0" baseline="0" dirty="0" smtClean="0"/>
              <a:t>The content of the three panels on the bottom remains to be decided, but would likely be something along the lines of (1) Locations, (2) </a:t>
            </a:r>
            <a:r>
              <a:rPr lang="en-US" b="0" baseline="0" dirty="0" err="1" smtClean="0"/>
              <a:t>Investours</a:t>
            </a:r>
            <a:r>
              <a:rPr lang="en-US" b="0" baseline="0" dirty="0" smtClean="0"/>
              <a:t> in 3 steps or something which explains what we do, and (3) Latest news/posts from our blog.</a:t>
            </a:r>
            <a:endParaRPr lang="en-US"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10</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Dashboard</a:t>
            </a:r>
            <a:endParaRPr lang="en-US" b="0" baseline="0" dirty="0" smtClean="0"/>
          </a:p>
          <a:p>
            <a:pPr marL="171450" indent="-171450">
              <a:buFont typeface="Arial" pitchFamily="34" charset="0"/>
              <a:buChar char="•"/>
            </a:pPr>
            <a:r>
              <a:rPr lang="en-US" b="0" baseline="0" dirty="0" smtClean="0"/>
              <a:t>This is the first page a registered user sees upon signing in. It displays all of the loans (both in progress and complete) and allows the user to access group pages, etc. Updates from all of the entrepreneur and group pages will show up under "The Latest".</a:t>
            </a:r>
          </a:p>
          <a:p>
            <a:pPr marL="171450" indent="-171450">
              <a:buFont typeface="Arial" pitchFamily="34" charset="0"/>
              <a:buChar char="•"/>
            </a:pPr>
            <a:r>
              <a:rPr lang="en-US" b="0" baseline="0" dirty="0" smtClean="0"/>
              <a:t>Random entrepreneurs from the database will be displayed on the sidebar, with a link at the bottom that links to the All Entrepreneurs Page</a:t>
            </a:r>
          </a:p>
          <a:p>
            <a:pPr marL="171450" indent="-171450">
              <a:buFont typeface="Arial" pitchFamily="34" charset="0"/>
              <a:buChar char="•"/>
            </a:pPr>
            <a:r>
              <a:rPr lang="en-US" b="0" baseline="0" dirty="0" smtClean="0"/>
              <a:t>Throughout the site, when money is still being raised for an entrepreneur, the status bar will be GREEN (different than above). When money has been raised and the loan is in repayment, the bar will be orange and depict repayment progress. When money is being raised (green bar), the text to the right of the bar will say "$X raised, $Y needed." When the loan is in repayment (orange bar), the text will read "Z% already repaid."</a:t>
            </a:r>
          </a:p>
          <a:p>
            <a:pPr marL="171450" indent="-171450">
              <a:buFont typeface="Arial" pitchFamily="34" charset="0"/>
              <a:buChar char="•"/>
            </a:pPr>
            <a:r>
              <a:rPr lang="en-US" b="0" baseline="0" dirty="0" smtClean="0"/>
              <a:t>When a loan is repaid or if there is some other important status to alert the user to, the box will be highlighted (like Peter Johnson's box above) with an alert message below (in the sample, it says 'Help Peter with his next project!")</a:t>
            </a:r>
          </a:p>
          <a:p>
            <a:pPr marL="171450" indent="-171450">
              <a:buFont typeface="Arial" pitchFamily="34" charset="0"/>
              <a:buChar char="•"/>
            </a:pPr>
            <a:r>
              <a:rPr lang="en-US" b="0" baseline="0" dirty="0" smtClean="0"/>
              <a:t>Updates from entrepreneur pages and group pages populate the "The Latest" box. Also, we should be able to issue system-wide </a:t>
            </a:r>
            <a:r>
              <a:rPr lang="en-US" b="0" baseline="0" dirty="0" err="1" smtClean="0"/>
              <a:t>Investours</a:t>
            </a:r>
            <a:r>
              <a:rPr lang="en-US" b="0" baseline="0" dirty="0" smtClean="0"/>
              <a:t> messages (even better if we can target them) that will show up in these feeds, too.</a:t>
            </a:r>
          </a:p>
          <a:p>
            <a:pPr marL="171450" indent="-171450">
              <a:buFont typeface="Arial" pitchFamily="34" charset="0"/>
              <a:buChar char="•"/>
            </a:pPr>
            <a:r>
              <a:rPr lang="en-US" b="0" baseline="0" dirty="0" smtClean="0"/>
              <a:t>We won't add messaging between users at this stage – might get too messy – until we think more about it. </a:t>
            </a:r>
          </a:p>
          <a:p>
            <a:pPr marL="171450" indent="-171450">
              <a:buFont typeface="Arial" pitchFamily="34" charset="0"/>
              <a:buChar char="•"/>
            </a:pPr>
            <a:r>
              <a:rPr lang="en-US" b="0" baseline="0" dirty="0" smtClean="0"/>
              <a:t>The user should be able to add a photo (make the "Message" button a "Add Photo" button).</a:t>
            </a:r>
          </a:p>
          <a:p>
            <a:pPr marL="171450" indent="-171450">
              <a:buFont typeface="Arial" pitchFamily="34" charset="0"/>
              <a:buChar char="•"/>
            </a:pPr>
            <a:r>
              <a:rPr lang="en-US" b="0" baseline="0" dirty="0" smtClean="0"/>
              <a:t>NOTE: There needs to be some kind of navigation between pages within the Microfinance Center (and perhaps also connecting back to the rest of the site). One possible place might be along the top of the white section.</a:t>
            </a:r>
          </a:p>
          <a:p>
            <a:pPr marL="171450" indent="-171450">
              <a:buFont typeface="Arial" pitchFamily="34" charset="0"/>
              <a:buChar char="•"/>
            </a:pPr>
            <a:endParaRPr lang="en-US" b="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11</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Entrepreneur Profile Page</a:t>
            </a:r>
            <a:endParaRPr lang="en-US" b="0" baseline="0" dirty="0" smtClean="0"/>
          </a:p>
          <a:p>
            <a:pPr marL="171450" indent="-171450">
              <a:buFont typeface="Arial" pitchFamily="34" charset="0"/>
              <a:buChar char="•"/>
            </a:pPr>
            <a:r>
              <a:rPr lang="en-US" b="0" baseline="0" dirty="0" smtClean="0"/>
              <a:t>This is probably the most complex page to explain, and also the most important piece of the Microfinance Center.</a:t>
            </a:r>
          </a:p>
          <a:p>
            <a:pPr marL="171450" indent="-171450">
              <a:buFont typeface="Arial" pitchFamily="34" charset="0"/>
              <a:buChar char="•"/>
            </a:pPr>
            <a:r>
              <a:rPr lang="en-US" b="0" baseline="0" dirty="0" smtClean="0"/>
              <a:t>There will be a pitch video (which can be replaced by an image or just text) to describe the project. Contributing individuals/groups will be listed below. After the loan is completely funded, we may or may not replace the pitch video with a thank you video.</a:t>
            </a:r>
          </a:p>
          <a:p>
            <a:pPr marL="171450" indent="-171450">
              <a:buFont typeface="Arial" pitchFamily="34" charset="0"/>
              <a:buChar char="•"/>
            </a:pPr>
            <a:r>
              <a:rPr lang="en-US" b="0" baseline="0" dirty="0" smtClean="0"/>
              <a:t>As the entrepreneur pays off the loans, updates by our partner MFI or </a:t>
            </a:r>
            <a:r>
              <a:rPr lang="en-US" b="0" baseline="0" dirty="0" err="1" smtClean="0"/>
              <a:t>Investours</a:t>
            </a:r>
            <a:r>
              <a:rPr lang="en-US" b="0" baseline="0" dirty="0" smtClean="0"/>
              <a:t> will show up under Project Updates. </a:t>
            </a:r>
          </a:p>
          <a:p>
            <a:pPr marL="171450" indent="-171450">
              <a:buFont typeface="Arial" pitchFamily="34" charset="0"/>
              <a:buChar char="•"/>
            </a:pPr>
            <a:r>
              <a:rPr lang="en-US" b="0" baseline="0" dirty="0" smtClean="0"/>
              <a:t>A media gallery will show photos of the entrepreneur</a:t>
            </a:r>
          </a:p>
          <a:p>
            <a:pPr marL="171450" indent="-171450">
              <a:buFont typeface="Arial" pitchFamily="34" charset="0"/>
              <a:buChar char="•"/>
            </a:pPr>
            <a:r>
              <a:rPr lang="en-US" b="0" baseline="0" dirty="0" smtClean="0"/>
              <a:t>There will be a Wall where people can share messages about the project</a:t>
            </a:r>
          </a:p>
          <a:p>
            <a:pPr marL="171450" indent="-171450">
              <a:buFont typeface="Arial" pitchFamily="34" charset="0"/>
              <a:buChar char="•"/>
            </a:pPr>
            <a:r>
              <a:rPr lang="en-US" b="0" baseline="0" dirty="0" smtClean="0"/>
              <a:t>There is also a link under the entrepreneur photo whereby people can send a message (perhaps for a small fee) to the entrepreneur. Our staff would translate the message and share it with the entrepreneur.</a:t>
            </a:r>
          </a:p>
          <a:p>
            <a:pPr marL="171450" indent="-171450">
              <a:buFont typeface="Arial" pitchFamily="34" charset="0"/>
              <a:buChar char="•"/>
            </a:pPr>
            <a:r>
              <a:rPr lang="en-US" b="0" baseline="0" dirty="0" smtClean="0"/>
              <a:t>When photos are uploaded either on this page, users will also have the option of tagging the photo to one of their tour groups. When photos are uploaded on the Group page, the user will have the option of tagging the photo to one of their entrepreneurs.</a:t>
            </a:r>
          </a:p>
          <a:p>
            <a:pPr marL="171450" indent="-171450">
              <a:buFont typeface="Arial" pitchFamily="34" charset="0"/>
              <a:buChar char="•"/>
            </a:pPr>
            <a:r>
              <a:rPr lang="en-US" b="0" baseline="0" dirty="0" smtClean="0"/>
              <a:t>The Latest Project is displayed by default. However, the user may view previous projects by clicking the relevant link. </a:t>
            </a:r>
          </a:p>
          <a:p>
            <a:pPr marL="628650" lvl="1" indent="-171450">
              <a:buFont typeface="Arial" pitchFamily="34" charset="0"/>
              <a:buChar char="•"/>
            </a:pPr>
            <a:r>
              <a:rPr lang="en-US" b="0" baseline="0" dirty="0" smtClean="0"/>
              <a:t>Ex. Once an entrepreneur finishes paying off their first loan, they may want to seek a new loan. The new pitch becomes the default view, and the previous project gets listed as a past project accordingly and can be accessed by clicking the link. When the link is clicked, the new project slides down/appears in place of the Latest Project.</a:t>
            </a:r>
          </a:p>
          <a:p>
            <a:pPr marL="171450" lvl="0" indent="-171450">
              <a:buFont typeface="Arial" pitchFamily="34" charset="0"/>
              <a:buChar char="•"/>
            </a:pPr>
            <a:r>
              <a:rPr lang="en-US" b="0" baseline="0" dirty="0" smtClean="0"/>
              <a:t>The Budget link will lead to a budget – not sure what this will look like exactly.</a:t>
            </a:r>
          </a:p>
          <a:p>
            <a:pPr marL="171450" lvl="0" indent="-171450">
              <a:buFont typeface="Arial" pitchFamily="34" charset="0"/>
              <a:buChar char="•"/>
            </a:pPr>
            <a:r>
              <a:rPr lang="en-US" b="0" baseline="0" dirty="0" smtClean="0"/>
              <a:t>The Repayments link will lead to a more detailed list of repayment info. This would be populated using data input from the back-end by our MFI Partner (or </a:t>
            </a:r>
            <a:r>
              <a:rPr lang="en-US" b="0" baseline="0" dirty="0" err="1" smtClean="0"/>
              <a:t>Investours</a:t>
            </a:r>
            <a:r>
              <a:rPr lang="en-US" b="0" baseline="0" dirty="0" smtClean="0"/>
              <a:t>).</a:t>
            </a:r>
          </a:p>
          <a:p>
            <a:pPr marL="171450" lvl="0" indent="-171450">
              <a:buFont typeface="Arial" pitchFamily="34" charset="0"/>
              <a:buChar char="•"/>
            </a:pPr>
            <a:r>
              <a:rPr lang="en-US" b="0" baseline="0" dirty="0" smtClean="0"/>
              <a:t>The Plan a House Party Link will automatically generate a download ZIP file containing PDF materials and video/photo content that can be used by a user for a "house party" fundraiser. We haven't designed these materials yet.</a:t>
            </a:r>
          </a:p>
          <a:p>
            <a:pPr marL="171450" indent="-171450">
              <a:buFont typeface="Arial" pitchFamily="34" charset="0"/>
              <a:buChar char="•"/>
            </a:pPr>
            <a:endParaRPr lang="en-US" b="0" baseline="0" dirty="0" smtClean="0"/>
          </a:p>
          <a:p>
            <a:pPr marL="171450" indent="-171450">
              <a:buFont typeface="Arial" pitchFamily="34" charset="0"/>
              <a:buChar char="•"/>
            </a:pPr>
            <a:endParaRPr lang="en-US" b="0"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12</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All</a:t>
            </a:r>
            <a:r>
              <a:rPr lang="en-US" b="1" baseline="0" dirty="0" smtClean="0"/>
              <a:t> Entrepreneurs Page</a:t>
            </a:r>
          </a:p>
          <a:p>
            <a:pPr marL="171450" indent="-171450">
              <a:buFont typeface="Arial" pitchFamily="34" charset="0"/>
              <a:buChar char="•"/>
            </a:pPr>
            <a:r>
              <a:rPr lang="en-US" b="0" baseline="0" dirty="0" smtClean="0"/>
              <a:t>This is the page that users arrive at from anywhere on the site where they can "See All Entrepreneurs", etc.</a:t>
            </a:r>
          </a:p>
          <a:p>
            <a:pPr marL="171450" indent="-171450">
              <a:buFont typeface="Arial" pitchFamily="34" charset="0"/>
              <a:buChar char="•"/>
            </a:pPr>
            <a:r>
              <a:rPr lang="en-US" b="0" baseline="0" dirty="0" smtClean="0"/>
              <a:t>The entrepreneurs can be viewed by location as shown.</a:t>
            </a:r>
          </a:p>
          <a:p>
            <a:pPr marL="171450" indent="-171450">
              <a:buFont typeface="Arial" pitchFamily="34" charset="0"/>
              <a:buChar char="•"/>
            </a:pPr>
            <a:r>
              <a:rPr lang="en-US" b="0" baseline="0" dirty="0" smtClean="0"/>
              <a:t>They can also be sorted by fundraising/repayment status. I can provide exact details of how to sort these.</a:t>
            </a:r>
          </a:p>
          <a:p>
            <a:pPr marL="171450" indent="-171450">
              <a:buFont typeface="Arial" pitchFamily="34" charset="0"/>
              <a:buChar char="•"/>
            </a:pPr>
            <a:r>
              <a:rPr lang="en-US" b="0" baseline="0" dirty="0" smtClean="0"/>
              <a:t>Photos for the entrepreneurs displayed will populate below, just to add some color for people who are generally browsing.</a:t>
            </a:r>
          </a:p>
          <a:p>
            <a:pPr marL="171450" indent="-171450">
              <a:buFont typeface="Arial" pitchFamily="34" charset="0"/>
              <a:buChar char="•"/>
            </a:pPr>
            <a:r>
              <a:rPr lang="en-US" b="0" baseline="0" dirty="0" smtClean="0"/>
              <a:t>Entrepreneurs should also be searchable using the search field.</a:t>
            </a:r>
          </a:p>
          <a:p>
            <a:pPr marL="171450" indent="-171450">
              <a:buFont typeface="Arial" pitchFamily="34" charset="0"/>
              <a:buChar char="•"/>
            </a:pPr>
            <a:r>
              <a:rPr lang="en-US" b="0" baseline="0" dirty="0" smtClean="0"/>
              <a:t>We would not have the Project Updates and Comments which are in the design above.</a:t>
            </a:r>
          </a:p>
          <a:p>
            <a:pPr marL="171450" indent="-171450">
              <a:buFont typeface="Arial" pitchFamily="34" charset="0"/>
              <a:buChar char="•"/>
            </a:pPr>
            <a:r>
              <a:rPr lang="en-US" b="0" baseline="0" dirty="0" smtClean="0"/>
              <a:t>There should be a view in which </a:t>
            </a:r>
            <a:r>
              <a:rPr lang="en-US" b="0" baseline="0" dirty="0" err="1" smtClean="0"/>
              <a:t>Investours</a:t>
            </a:r>
            <a:r>
              <a:rPr lang="en-US" b="0" baseline="0" dirty="0" smtClean="0"/>
              <a:t> can view all entrepreneurs, including non-public entrepreneurs. And the MFI should be able to view all of its non-public entrepreneurs as well.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13</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Group Page</a:t>
            </a:r>
            <a:endParaRPr lang="en-US" b="1" baseline="0" dirty="0" smtClean="0"/>
          </a:p>
          <a:p>
            <a:pPr marL="171450" indent="-171450">
              <a:buFont typeface="Arial" pitchFamily="34" charset="0"/>
              <a:buChar char="•"/>
            </a:pPr>
            <a:r>
              <a:rPr lang="en-US" b="0" baseline="0" dirty="0" smtClean="0"/>
              <a:t>The Pre-Tour Page will turn into this Group Page automatically after a tour. Users may also create their own groups if they wish to in order to lend together.</a:t>
            </a:r>
          </a:p>
          <a:p>
            <a:pPr marL="171450" indent="-171450">
              <a:buFont typeface="Arial" pitchFamily="34" charset="0"/>
              <a:buChar char="•"/>
            </a:pPr>
            <a:r>
              <a:rPr lang="en-US" b="0" baseline="0" dirty="0" smtClean="0"/>
              <a:t>This page works functionally almost exactly like the Dashboard, except it is for a group rather than an individual.</a:t>
            </a:r>
          </a:p>
          <a:p>
            <a:pPr marL="171450" indent="-171450">
              <a:buFont typeface="Arial" pitchFamily="34" charset="0"/>
              <a:buChar char="•"/>
            </a:pPr>
            <a:r>
              <a:rPr lang="en-US" b="0" baseline="0" dirty="0" smtClean="0"/>
              <a:t>In addition to the Latest Updates section which is also found on the Individual Dashboard, the Group Page also adds in a Wall and a Photo Gallery. See explanation of photos on the Entrepreneur Profile Page notes.</a:t>
            </a:r>
          </a:p>
          <a:p>
            <a:pPr marL="171450" indent="-171450">
              <a:buFont typeface="Arial" pitchFamily="34" charset="0"/>
              <a:buChar char="•"/>
            </a:pPr>
            <a:r>
              <a:rPr lang="en-US" b="0" baseline="0" dirty="0" smtClean="0"/>
              <a:t>The users should be able to create a profile photo for the group. The add users link should instead be next to Contributors (can just be text if that's easiest). When someone clicks add a user, we need to think about how they can do it without violating the privacy of the other users in the system (perhaps by entering in registered e-mail addresses?)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14</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Location Page</a:t>
            </a:r>
          </a:p>
          <a:p>
            <a:pPr marL="171450" indent="-171450">
              <a:buFont typeface="Arial" pitchFamily="34" charset="0"/>
              <a:buChar char="•"/>
            </a:pPr>
            <a:r>
              <a:rPr lang="en-US" b="0" baseline="0" dirty="0" smtClean="0"/>
              <a:t>While this is labeled as the "Partner Page," I want this to be the "Location Page." </a:t>
            </a:r>
          </a:p>
          <a:p>
            <a:pPr marL="171450" indent="-171450">
              <a:buFont typeface="Arial" pitchFamily="34" charset="0"/>
              <a:buChar char="•"/>
            </a:pPr>
            <a:r>
              <a:rPr lang="en-US" b="0" baseline="0" dirty="0" smtClean="0"/>
              <a:t>On the right hand side, there will be a description of our program in that location with a few links (e.g. "Our Team" which would lead to the About Us pages related to that location's leadership, "Our MFI Partners" which when clicked would lead to an article page for the MFI Partner, and "About Dar </a:t>
            </a:r>
            <a:r>
              <a:rPr lang="en-US" b="0" baseline="0" dirty="0" err="1" smtClean="0"/>
              <a:t>es</a:t>
            </a:r>
            <a:r>
              <a:rPr lang="en-US" b="0" baseline="0" dirty="0" smtClean="0"/>
              <a:t> Salaam" which would lead to an article page about the place).</a:t>
            </a:r>
          </a:p>
          <a:p>
            <a:pPr marL="171450" indent="-171450">
              <a:buFont typeface="Arial" pitchFamily="34" charset="0"/>
              <a:buChar char="•"/>
            </a:pPr>
            <a:r>
              <a:rPr lang="en-US" b="0" baseline="0" dirty="0" smtClean="0"/>
              <a:t>Instead of Project Updates, we would have "Announcements"</a:t>
            </a:r>
          </a:p>
          <a:p>
            <a:pPr marL="171450" indent="-171450">
              <a:buFont typeface="Arial" pitchFamily="34" charset="0"/>
              <a:buChar char="•"/>
            </a:pPr>
            <a:r>
              <a:rPr lang="en-US" b="0" baseline="0" dirty="0" smtClean="0"/>
              <a:t>It would be cool if in the comments section (or Wall) we could have our Facebook Page posts. Perhaps we would also want people who are just visiting this page but not logged in to Facebook to comment, though I'm not sure if that would make things confusing.</a:t>
            </a:r>
          </a:p>
          <a:p>
            <a:pPr marL="171450" indent="-171450">
              <a:buFont typeface="Arial" pitchFamily="34" charset="0"/>
              <a:buChar char="•"/>
            </a:pPr>
            <a:r>
              <a:rPr lang="en-US" b="0" baseline="0" dirty="0" smtClean="0"/>
              <a:t>The Media Gallery would display photos from that location as well as perhaps photos from our Facebook pages for each location.</a:t>
            </a:r>
          </a:p>
          <a:p>
            <a:pPr marL="171450" indent="-171450">
              <a:buFont typeface="Arial" pitchFamily="34" charset="0"/>
              <a:buChar char="•"/>
            </a:pPr>
            <a:r>
              <a:rPr lang="en-US" b="0" baseline="0" dirty="0" smtClean="0"/>
              <a:t>Note that the Location Page for our Puerto Vallarta section might instead be structured as an Article page, again linking to various other article pages describing the team, partner organizations, etc. It would be good for us to have the option of creating such pages when we have a new location in case we have a location that doesn't exactly fit into the normal mold is currently the case with Puerto Vallarta after our MFI partner closed down.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15</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Media Gallery</a:t>
            </a:r>
          </a:p>
          <a:p>
            <a:pPr marL="171450" indent="-171450">
              <a:buFont typeface="Arial" pitchFamily="34" charset="0"/>
              <a:buChar char="•"/>
            </a:pPr>
            <a:r>
              <a:rPr lang="en-US" b="0" baseline="0" dirty="0" smtClean="0"/>
              <a:t>Not sure why, but there is an extra shot of the media gallery which will have our photos/videos. I think it is quite pretty. When you click, it should pop-up in a nice display </a:t>
            </a:r>
            <a:r>
              <a:rPr lang="en-US" b="0" baseline="0" dirty="0" err="1" smtClean="0"/>
              <a:t>lightbox</a:t>
            </a:r>
            <a:r>
              <a:rPr lang="en-US" b="0" baseline="0" dirty="0" smtClean="0"/>
              <a:t> format where you can scroll through photos. And on the Entrepreneur Profile and Group Pages, there should be a way for people to add their own photos. One thing we need to figure out is where to store the photos, or if we will require users to put them on Facebook first and somehow tag them in. Ideas?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16</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Backend</a:t>
            </a:r>
            <a:r>
              <a:rPr lang="en-US" b="1" baseline="0" dirty="0" smtClean="0"/>
              <a:t> Process Flow</a:t>
            </a:r>
            <a:endParaRPr lang="en-US" b="1" dirty="0" smtClean="0"/>
          </a:p>
          <a:p>
            <a:pPr marL="171450" indent="-171450">
              <a:buFont typeface="Arial" pitchFamily="34" charset="0"/>
              <a:buChar char="•"/>
            </a:pPr>
            <a:r>
              <a:rPr lang="en-US" b="0" baseline="0" dirty="0" smtClean="0"/>
              <a:t>I thought it might be helpful to, in rudimentary fashion, lay out the various steps.</a:t>
            </a:r>
          </a:p>
          <a:p>
            <a:pPr marL="171450" indent="-171450">
              <a:buFont typeface="Arial" pitchFamily="34" charset="0"/>
              <a:buChar char="•"/>
            </a:pPr>
            <a:r>
              <a:rPr lang="en-US" b="0" baseline="0" dirty="0" smtClean="0"/>
              <a:t>There will need to be a front-end for the website, shown in the designs, and a back-end to manage the process and update content of both the informational pages and the Microfinance Center. The back-end should have a sub-interface that isolates functions for the MFI (though </a:t>
            </a:r>
            <a:r>
              <a:rPr lang="en-US" b="0" baseline="0" dirty="0" err="1" smtClean="0"/>
              <a:t>Investours</a:t>
            </a:r>
            <a:r>
              <a:rPr lang="en-US" b="0" baseline="0" dirty="0" smtClean="0"/>
              <a:t> should have the ability to fully access and play those roles as well). It would be best if the back-end interface tracked our organizational processes so that they mutually reinforce each other. </a:t>
            </a:r>
          </a:p>
          <a:p>
            <a:pPr marL="171450" indent="-171450">
              <a:buFont typeface="Arial" pitchFamily="34" charset="0"/>
              <a:buChar char="•"/>
            </a:pPr>
            <a:endParaRPr lang="en-US" b="0" baseline="0" dirty="0" smtClean="0"/>
          </a:p>
          <a:p>
            <a:pPr marL="171450" indent="-171450">
              <a:buFont typeface="Arial" pitchFamily="34" charset="0"/>
              <a:buChar char="•"/>
            </a:pPr>
            <a:r>
              <a:rPr lang="en-US" b="0" i="0" baseline="0" dirty="0" smtClean="0"/>
              <a:t>ENTREPRENEUR/PROJECT REGISTRATION</a:t>
            </a:r>
          </a:p>
          <a:p>
            <a:pPr marL="628650" lvl="1" indent="-171450">
              <a:buFont typeface="Arial" pitchFamily="34" charset="0"/>
              <a:buChar char="•"/>
            </a:pPr>
            <a:r>
              <a:rPr lang="en-US" b="0" i="1" baseline="0" dirty="0" smtClean="0"/>
              <a:t>Add Entrepreneur </a:t>
            </a:r>
            <a:r>
              <a:rPr lang="en-US" b="0" i="0" baseline="0" dirty="0" smtClean="0"/>
              <a:t>– The MFI will input basic information about the entrepreneur. This will generate an Entrepreneur Profile Page once approved by </a:t>
            </a:r>
            <a:r>
              <a:rPr lang="en-US" b="0" i="0" baseline="0" dirty="0" err="1" smtClean="0"/>
              <a:t>Investours</a:t>
            </a:r>
            <a:r>
              <a:rPr lang="en-US" b="0" i="0" baseline="0" dirty="0" smtClean="0"/>
              <a:t>.</a:t>
            </a:r>
          </a:p>
          <a:p>
            <a:pPr marL="628650" lvl="1" indent="-171450">
              <a:buFont typeface="Arial" pitchFamily="34" charset="0"/>
              <a:buChar char="•"/>
            </a:pPr>
            <a:r>
              <a:rPr lang="en-US" b="0" i="1" baseline="0" dirty="0" smtClean="0"/>
              <a:t>Add Project</a:t>
            </a:r>
            <a:r>
              <a:rPr lang="en-US" b="0" i="0" baseline="0" dirty="0" smtClean="0"/>
              <a:t> – The MFI will create a new project for an entrepreneur. The way this works is that projects are funded, not entrepreneurs, since a single entrepreneur might have multiple projects over time.</a:t>
            </a:r>
          </a:p>
          <a:p>
            <a:pPr marL="628650" lvl="1" indent="-171450">
              <a:buFont typeface="Arial" pitchFamily="34" charset="0"/>
              <a:buChar char="•"/>
            </a:pPr>
            <a:r>
              <a:rPr lang="en-US" b="0" i="1" baseline="0" dirty="0" err="1" smtClean="0"/>
              <a:t>Investours</a:t>
            </a:r>
            <a:r>
              <a:rPr lang="en-US" b="0" i="1" baseline="0" dirty="0" smtClean="0"/>
              <a:t> Approval</a:t>
            </a:r>
            <a:r>
              <a:rPr lang="en-US" b="0" i="0" baseline="0" dirty="0" smtClean="0"/>
              <a:t> – Once a new entrepreneur/project is created, </a:t>
            </a:r>
            <a:r>
              <a:rPr lang="en-US" b="0" i="0" baseline="0" dirty="0" err="1" smtClean="0"/>
              <a:t>Investours</a:t>
            </a:r>
            <a:r>
              <a:rPr lang="en-US" b="0" i="0" baseline="0" dirty="0" smtClean="0"/>
              <a:t> will be notified and will be able to edit the information and add additional content such as the pitch video if that is something that the MFI doesn't do that on its part.</a:t>
            </a:r>
          </a:p>
          <a:p>
            <a:pPr marL="171450" lvl="0" indent="-171450">
              <a:buFont typeface="Arial" pitchFamily="34" charset="0"/>
              <a:buChar char="•"/>
            </a:pPr>
            <a:r>
              <a:rPr lang="en-US" b="0" i="0" baseline="0" dirty="0" smtClean="0"/>
              <a:t>INVESTOURS EXPERIENCE PROCESS</a:t>
            </a:r>
          </a:p>
          <a:p>
            <a:pPr marL="628650" lvl="1" indent="-171450">
              <a:buFont typeface="Arial" pitchFamily="34" charset="0"/>
              <a:buChar char="•"/>
            </a:pPr>
            <a:r>
              <a:rPr lang="en-US" b="0" i="0" baseline="0" dirty="0" smtClean="0"/>
              <a:t>There are two wings to this. One is the experience of someone who goes on our tours. The other is one who engages purely online. For the most part, these are similar and parallel, and they are described together below.</a:t>
            </a:r>
          </a:p>
          <a:p>
            <a:pPr marL="628650" lvl="1" indent="-171450">
              <a:buFont typeface="Arial" pitchFamily="34" charset="0"/>
              <a:buChar char="•"/>
            </a:pPr>
            <a:r>
              <a:rPr lang="en-US" b="0" i="1" baseline="0" dirty="0" smtClean="0"/>
              <a:t>Sign-Up</a:t>
            </a:r>
            <a:r>
              <a:rPr lang="en-US" b="0" i="0" baseline="0" dirty="0" smtClean="0"/>
              <a:t> – In the tourist version, the tourist signs up for a tour and pays online. In doing so, the tourist may enter in basic info for each of the tour participants so that separate accounts will be made. The sign-up will generate user accounts and a Pre-Tour Group Page unless one has already been made for that tour (pre-scheduled tours). For purely online user, an individual user account is created, but a group is not created unless the user chooses to create one.</a:t>
            </a:r>
          </a:p>
          <a:p>
            <a:pPr marL="628650" lvl="1" indent="-171450">
              <a:buFont typeface="Arial" pitchFamily="34" charset="0"/>
              <a:buChar char="•"/>
            </a:pPr>
            <a:r>
              <a:rPr lang="en-US" b="0" i="1" baseline="0" dirty="0" smtClean="0"/>
              <a:t>Tour Approval/Entrepreneur Matching (Tourists only)</a:t>
            </a:r>
            <a:r>
              <a:rPr lang="en-US" b="0" i="0" baseline="0" dirty="0" smtClean="0"/>
              <a:t>– </a:t>
            </a:r>
            <a:r>
              <a:rPr lang="en-US" b="0" i="0" baseline="0" dirty="0" err="1" smtClean="0"/>
              <a:t>Investours</a:t>
            </a:r>
            <a:r>
              <a:rPr lang="en-US" b="0" i="0" baseline="0" dirty="0" smtClean="0"/>
              <a:t> will approve (or edit) the tour (if rejected, then the payment will be refunded). When ready, </a:t>
            </a:r>
            <a:r>
              <a:rPr lang="en-US" b="0" i="0" baseline="0" dirty="0" err="1" smtClean="0"/>
              <a:t>Investours</a:t>
            </a:r>
            <a:r>
              <a:rPr lang="en-US" b="0" i="0" baseline="0" dirty="0" smtClean="0"/>
              <a:t> will add entrepreneurs to the tour. At appropriate times, e-mail updates will be provided to participating tourists. </a:t>
            </a:r>
          </a:p>
          <a:p>
            <a:pPr marL="628650" lvl="1" indent="-171450">
              <a:buFont typeface="Arial" pitchFamily="34" charset="0"/>
              <a:buChar char="•"/>
            </a:pPr>
            <a:r>
              <a:rPr lang="en-US" b="0" i="1" baseline="0" dirty="0" smtClean="0"/>
              <a:t>Entrepreneur Browsing or Tour</a:t>
            </a:r>
            <a:r>
              <a:rPr lang="en-US" b="0" i="0" baseline="0" dirty="0" smtClean="0"/>
              <a:t>  </a:t>
            </a:r>
            <a:r>
              <a:rPr lang="en-US" b="0" i="1" baseline="0" dirty="0" smtClean="0"/>
              <a:t>Day</a:t>
            </a:r>
            <a:r>
              <a:rPr lang="en-US" b="0" i="0" baseline="0" dirty="0" smtClean="0"/>
              <a:t>– Tourists meet entrepreneurs on tour-day and collectively decide how to allocate their tour fees (with the requirement that at least one project is fully funded) as a group. Purely online users browse entrepreneurs and may decide to contribute to projects either as individuals or in groups.</a:t>
            </a:r>
          </a:p>
          <a:p>
            <a:pPr marL="628650" lvl="1" indent="-171450">
              <a:buFont typeface="Arial" pitchFamily="34" charset="0"/>
              <a:buChar char="•"/>
            </a:pPr>
            <a:r>
              <a:rPr lang="en-US" b="0" i="1" baseline="0" dirty="0" err="1" smtClean="0"/>
              <a:t>Investours</a:t>
            </a:r>
            <a:r>
              <a:rPr lang="en-US" b="0" i="1" baseline="0" dirty="0" smtClean="0"/>
              <a:t> disburses funds to MFI</a:t>
            </a:r>
            <a:r>
              <a:rPr lang="en-US" b="0" i="0" baseline="0" dirty="0" smtClean="0"/>
              <a:t> – </a:t>
            </a:r>
            <a:r>
              <a:rPr lang="en-US" b="0" i="0" baseline="0" dirty="0" err="1" smtClean="0"/>
              <a:t>Investours</a:t>
            </a:r>
            <a:r>
              <a:rPr lang="en-US" b="0" i="0" baseline="0" dirty="0" smtClean="0"/>
              <a:t> will approve the decision of the tourists/users and the funds for completed loans will be disbursed to the MFI. The Pre-Tour Page will be converted into a Group Page for the participating tourists, and their funds will be distributed and marked as if they were given by that Group in the Microfinance Center. Individual contributions from purely online users will only show up on individual dashboards, while Group contributions by purely online users as well as those for tour groups will be connected with both the Group Page and the Dashboards of the individuals making up the Group.</a:t>
            </a:r>
          </a:p>
          <a:p>
            <a:pPr marL="628650" lvl="1" indent="-171450">
              <a:buFont typeface="Arial" pitchFamily="34" charset="0"/>
              <a:buChar char="•"/>
            </a:pPr>
            <a:r>
              <a:rPr lang="en-US" b="0" i="1" baseline="0" dirty="0" smtClean="0"/>
              <a:t>Progress Updates</a:t>
            </a:r>
            <a:r>
              <a:rPr lang="en-US" b="0" i="0" baseline="0" dirty="0" smtClean="0"/>
              <a:t> – The MFI must issue regular progress updates in line with the loan collection schedule (e.g. if loan is collected bi-weekly, then every two weeks), each time reporting how much was collected and providing at least 1-2 sentences on the status of the project. The updates will be shown on the Entrepreneur Page and will also be reflected in the repayment info and the status bar (orange). Updates will also be reflected on the feeds on individual Dashboards and, for group lenders/tourists, the relevant Group Pages.</a:t>
            </a:r>
          </a:p>
          <a:p>
            <a:pPr marL="628650" lvl="1" indent="-171450">
              <a:buFont typeface="Arial" pitchFamily="34" charset="0"/>
              <a:buChar char="•"/>
            </a:pPr>
            <a:r>
              <a:rPr lang="en-US" b="0" i="0" baseline="0" dirty="0" smtClean="0"/>
              <a:t>When the project is complete or in default, the MFI may mark it as such.</a:t>
            </a:r>
          </a:p>
          <a:p>
            <a:pPr marL="628650" lvl="1" indent="-171450">
              <a:buFont typeface="Arial" pitchFamily="34" charset="0"/>
              <a:buChar char="•"/>
            </a:pPr>
            <a:r>
              <a:rPr lang="en-US" b="0" i="1" baseline="0" dirty="0" err="1" smtClean="0"/>
              <a:t>Investours</a:t>
            </a:r>
            <a:r>
              <a:rPr lang="en-US" b="0" i="1" baseline="0" dirty="0" smtClean="0"/>
              <a:t> confirmation </a:t>
            </a:r>
            <a:r>
              <a:rPr lang="en-US" b="0" i="0" baseline="0" dirty="0" smtClean="0"/>
              <a:t> -- </a:t>
            </a:r>
            <a:r>
              <a:rPr lang="en-US" b="0" i="0" baseline="0" dirty="0" err="1" smtClean="0"/>
              <a:t>Investours</a:t>
            </a:r>
            <a:r>
              <a:rPr lang="en-US" b="0" i="0" baseline="0" dirty="0" smtClean="0"/>
              <a:t> will confirm the final status (completed, defaulted, etc.), and appropriate notifications will be sent.</a:t>
            </a:r>
          </a:p>
          <a:p>
            <a:pPr marL="628650" lvl="1" indent="-171450">
              <a:buFont typeface="Arial" pitchFamily="34" charset="0"/>
              <a:buChar char="•"/>
            </a:pPr>
            <a:r>
              <a:rPr lang="en-US" b="0" i="0" baseline="0" dirty="0" smtClean="0"/>
              <a:t>Throughout this process, appropriate form e-mails will be sent out to contributors to keep them up to date (as indicated above as well as at other relevant points). These will need to be designed and created.</a:t>
            </a:r>
          </a:p>
          <a:p>
            <a:pPr marL="171450" lvl="0" indent="-171450">
              <a:buFont typeface="Arial" pitchFamily="34" charset="0"/>
              <a:buChar char="•"/>
            </a:pPr>
            <a:r>
              <a:rPr lang="en-US" b="0" i="0" baseline="0" dirty="0" smtClean="0"/>
              <a:t>Again, within the Microfinance Center, a tour group will be considered to have given a group loan.  People who have not gone on the tours will also be able to browse entrepreneurs/projects and contribute either individually or in groups. Once the loan is disbursed, the general process is the same for all participants, whether they contributed as part of a tour group, through a purely online group, or as individuals.</a:t>
            </a:r>
          </a:p>
          <a:p>
            <a:pPr marL="171450" indent="-171450">
              <a:buFont typeface="Arial" pitchFamily="34" charset="0"/>
              <a:buChar char="•"/>
            </a:pPr>
            <a:endParaRPr lang="en-US" b="0" i="1" baseline="0" dirty="0" smtClean="0"/>
          </a:p>
          <a:p>
            <a:pPr marL="628650" lvl="1" indent="-171450">
              <a:buFont typeface="Arial" pitchFamily="34" charset="0"/>
              <a:buChar char="•"/>
            </a:pPr>
            <a:endParaRPr lang="en-US" b="0" i="1"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2</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Front</a:t>
            </a:r>
            <a:r>
              <a:rPr lang="en-US" b="1" baseline="0" dirty="0" smtClean="0"/>
              <a:t> Page – *Entrepreneur Box"</a:t>
            </a:r>
          </a:p>
          <a:p>
            <a:pPr marL="171450" indent="-171450">
              <a:buFont typeface="Arial" pitchFamily="34" charset="0"/>
              <a:buChar char="•"/>
            </a:pPr>
            <a:r>
              <a:rPr lang="en-US" b="0" baseline="0" dirty="0" smtClean="0"/>
              <a:t>When an entrepreneur is clicked (or hovered over), the content of the "So what is it?" box changes to the design shown here.</a:t>
            </a:r>
          </a:p>
          <a:p>
            <a:pPr marL="171450" indent="-171450">
              <a:buFont typeface="Arial" pitchFamily="34" charset="0"/>
              <a:buChar char="•"/>
            </a:pPr>
            <a:r>
              <a:rPr lang="en-US" b="0" baseline="0" dirty="0" smtClean="0"/>
              <a:t>Entrepreneurs that will be showcased need to be able to be selected from the backend.</a:t>
            </a:r>
          </a:p>
          <a:p>
            <a:pPr marL="171450" indent="-171450">
              <a:buFont typeface="Arial" pitchFamily="34" charset="0"/>
              <a:buChar char="•"/>
            </a:pPr>
            <a:r>
              <a:rPr lang="en-US" b="0" baseline="0" dirty="0" smtClean="0"/>
              <a:t>The Partner Logo will link to the Partner Page</a:t>
            </a:r>
          </a:p>
          <a:p>
            <a:pPr marL="171450" indent="-171450">
              <a:buFont typeface="Arial" pitchFamily="34" charset="0"/>
              <a:buChar char="•"/>
            </a:pPr>
            <a:r>
              <a:rPr lang="en-US" b="0" baseline="0" dirty="0" smtClean="0"/>
              <a:t>View Profile will link to the specific Entrepreneur Profile Page</a:t>
            </a:r>
          </a:p>
          <a:p>
            <a:pPr marL="171450" indent="-171450">
              <a:buFont typeface="Arial" pitchFamily="34" charset="0"/>
              <a:buChar char="•"/>
            </a:pPr>
            <a:r>
              <a:rPr lang="en-US" b="0" baseline="0" dirty="0" smtClean="0"/>
              <a:t>Contribute Now will lead to a contribution form which should pop-up. I think it's best that this button lead to the Entrepreneur Profile Page and then have the pop-up contribution form be displayed as a pop-up/light box.</a:t>
            </a:r>
          </a:p>
          <a:p>
            <a:pPr marL="171450" indent="-171450">
              <a:buFont typeface="Arial" pitchFamily="34" charset="0"/>
              <a:buChar char="•"/>
            </a:pPr>
            <a:r>
              <a:rPr lang="en-US" b="0" baseline="0" dirty="0" err="1" smtClean="0"/>
              <a:t>Investours</a:t>
            </a:r>
            <a:r>
              <a:rPr lang="en-US" b="0" baseline="0" dirty="0" smtClean="0"/>
              <a:t> "Location" will link to the Location Page</a:t>
            </a:r>
          </a:p>
          <a:p>
            <a:pPr marL="171450" indent="-171450">
              <a:buFont typeface="Arial" pitchFamily="34" charset="0"/>
              <a:buChar char="•"/>
            </a:pPr>
            <a:r>
              <a:rPr lang="en-US" b="0" baseline="0" dirty="0" smtClean="0"/>
              <a:t>Similar Profiles will link to the All Entrepreneurs Page, sorted for that location's other entrepreneurs.</a:t>
            </a:r>
          </a:p>
          <a:p>
            <a:pPr marL="171450" indent="-171450">
              <a:buFont typeface="Arial" pitchFamily="34" charset="0"/>
              <a:buChar char="•"/>
            </a:pPr>
            <a:r>
              <a:rPr lang="en-US" b="0" baseline="0" dirty="0" smtClean="0"/>
              <a:t>Instead of "More Profiles Like this" on the right hand side, we should have a button that says "How it works" that will lead to a page that describes our program and the microfinance process.</a:t>
            </a:r>
          </a:p>
          <a:p>
            <a:pPr marL="171450" indent="-171450">
              <a:buFont typeface="Arial" pitchFamily="34" charset="0"/>
              <a:buChar char="•"/>
            </a:pPr>
            <a:r>
              <a:rPr lang="en-US" b="0" baseline="0" dirty="0" smtClean="0"/>
              <a:t>During Phase 1, before the Microfinance Center is built, these will all be "Success stories" that have neither the profile links nor the contribution options/status bar. After the whole site is completed, we may still want the option of creating "exhibition profiles" that show up as success stories rather than as active profiles for projects.</a:t>
            </a:r>
          </a:p>
          <a:p>
            <a:pPr marL="171450" indent="-171450">
              <a:buFont typeface="Arial" pitchFamily="34" charset="0"/>
              <a:buChar char="•"/>
            </a:pPr>
            <a:r>
              <a:rPr lang="en-US" b="0" baseline="0" dirty="0" smtClean="0"/>
              <a:t>The Donate Here and Plan a Trip buttons on the top right should follow the style on this page. The actual text is TBD. The Donate Here button (more likely "Support Us") will lead to the support pop-up </a:t>
            </a:r>
            <a:r>
              <a:rPr lang="en-US" b="0" baseline="0" dirty="0" err="1" smtClean="0"/>
              <a:t>lightbox</a:t>
            </a:r>
            <a:r>
              <a:rPr lang="en-US" b="0" baseline="0" dirty="0" smtClean="0"/>
              <a:t> described later. The Plan a Trip (more likely Sign-Up Now) button will lead to the Tour Sign-Up Page.</a:t>
            </a:r>
          </a:p>
          <a:p>
            <a:endParaRPr lang="en-US"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3</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Article </a:t>
            </a:r>
            <a:r>
              <a:rPr lang="en-US" b="1" baseline="0" dirty="0" smtClean="0"/>
              <a:t>Page</a:t>
            </a:r>
            <a:endParaRPr lang="en-US" b="0" baseline="0" dirty="0" smtClean="0"/>
          </a:p>
          <a:p>
            <a:pPr marL="171450" indent="-171450">
              <a:buFont typeface="Arial" pitchFamily="34" charset="0"/>
              <a:buChar char="•"/>
            </a:pPr>
            <a:r>
              <a:rPr lang="en-US" b="0" baseline="0" dirty="0" smtClean="0"/>
              <a:t>With specific tweaks, this should be the core style for all the main content pages unless otherwise specified. </a:t>
            </a:r>
          </a:p>
          <a:p>
            <a:pPr marL="171450" indent="-171450">
              <a:buFont typeface="Arial" pitchFamily="34" charset="0"/>
              <a:buChar char="•"/>
            </a:pPr>
            <a:r>
              <a:rPr lang="en-US" b="0" baseline="0" dirty="0" smtClean="0"/>
              <a:t>This should also be the general style of the </a:t>
            </a:r>
            <a:r>
              <a:rPr lang="en-US" b="0" baseline="0" dirty="0" err="1" smtClean="0"/>
              <a:t>Investours</a:t>
            </a:r>
            <a:r>
              <a:rPr lang="en-US" b="0" baseline="0" dirty="0" smtClean="0"/>
              <a:t> blog.</a:t>
            </a:r>
          </a:p>
          <a:p>
            <a:pPr marL="171450" indent="-171450">
              <a:buFont typeface="Arial" pitchFamily="34" charset="0"/>
              <a:buChar char="•"/>
            </a:pPr>
            <a:r>
              <a:rPr lang="en-US" b="0" baseline="0" dirty="0" smtClean="0"/>
              <a:t>There doesn't appear to be a good navigation map on here, so that might be something that we need to add in a reasonable place. (e.g. right bar, upper right, top of white space)</a:t>
            </a:r>
          </a:p>
          <a:p>
            <a:pPr marL="171450" indent="-171450">
              <a:buFont typeface="Arial" pitchFamily="34" charset="0"/>
              <a:buChar char="•"/>
            </a:pPr>
            <a:r>
              <a:rPr lang="en-US" b="0" baseline="0" dirty="0" smtClean="0"/>
              <a:t>The featured articles on the bottom of the page should be drawn from our blog posts/latest news (same thing, I think).</a:t>
            </a:r>
          </a:p>
          <a:p>
            <a:pPr marL="171450" indent="-171450">
              <a:buFont typeface="Arial" pitchFamily="34" charset="0"/>
              <a:buChar char="•"/>
            </a:pPr>
            <a:r>
              <a:rPr lang="en-US" b="0" baseline="0" dirty="0" smtClean="0"/>
              <a:t>Not sure yet what exactly to do with the buttons above the featured article strip (the first one is Microfinance on Wikipedia). Will let you know when creating the Site Map.</a:t>
            </a:r>
          </a:p>
          <a:p>
            <a:pPr marL="171450" indent="-171450">
              <a:buFont typeface="Arial" pitchFamily="34" charset="0"/>
              <a:buChar char="•"/>
            </a:pPr>
            <a:r>
              <a:rPr lang="en-US" b="0" baseline="0" dirty="0" smtClean="0"/>
              <a:t>The actual content on the bottom of the page (Support </a:t>
            </a:r>
            <a:r>
              <a:rPr lang="en-US" b="0" baseline="0" dirty="0" err="1" smtClean="0"/>
              <a:t>Investours</a:t>
            </a:r>
            <a:r>
              <a:rPr lang="en-US" b="0" baseline="0" dirty="0" smtClean="0"/>
              <a:t>!, Contact Us, Mexico/Tanzania Team) will need to be determined later as well with the Site Map.</a:t>
            </a:r>
          </a:p>
          <a:p>
            <a:pPr marL="171450" indent="-171450">
              <a:buFont typeface="Arial" pitchFamily="34" charset="0"/>
              <a:buChar char="•"/>
            </a:pPr>
            <a:endParaRPr lang="en-US" b="0" baseline="0" dirty="0" smtClean="0"/>
          </a:p>
          <a:p>
            <a:pPr marL="171450" indent="-171450">
              <a:buFont typeface="Arial" pitchFamily="34" charset="0"/>
              <a:buChar char="•"/>
            </a:pPr>
            <a:endParaRPr lang="en-US" b="0" baseline="0" dirty="0" smtClean="0"/>
          </a:p>
          <a:p>
            <a:pPr marL="171450" indent="-171450">
              <a:buFont typeface="Arial" pitchFamily="34" charset="0"/>
              <a:buChar char="•"/>
            </a:pPr>
            <a:endParaRPr lang="en-US" b="1"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4</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Tour Sign-Up</a:t>
            </a:r>
            <a:r>
              <a:rPr lang="en-US" b="1" baseline="0" dirty="0" smtClean="0"/>
              <a:t> Page</a:t>
            </a:r>
            <a:endParaRPr lang="en-US" b="0" baseline="0" dirty="0" smtClean="0"/>
          </a:p>
          <a:p>
            <a:pPr marL="171450" indent="-171450">
              <a:buFont typeface="Arial" pitchFamily="34" charset="0"/>
              <a:buChar char="•"/>
            </a:pPr>
            <a:r>
              <a:rPr lang="en-US" b="0" baseline="0" dirty="0" smtClean="0"/>
              <a:t>This should be the interface for tour sign-ups.</a:t>
            </a:r>
          </a:p>
          <a:p>
            <a:pPr marL="171450" indent="-171450">
              <a:buFont typeface="Arial" pitchFamily="34" charset="0"/>
              <a:buChar char="•"/>
            </a:pPr>
            <a:r>
              <a:rPr lang="en-US" b="0" baseline="0" dirty="0" smtClean="0"/>
              <a:t>Wording needs to be fixed across the board (e.g. #1 here should be "Select one of our locations." or "Pick a location")</a:t>
            </a:r>
          </a:p>
          <a:p>
            <a:pPr marL="171450" indent="-171450">
              <a:buFont typeface="Arial" pitchFamily="34" charset="0"/>
              <a:buChar char="•"/>
            </a:pPr>
            <a:r>
              <a:rPr lang="en-US" b="0" baseline="0" dirty="0" smtClean="0"/>
              <a:t>Once a location is selected in #1, (this doesn't show up on here) the user should be able to enter their date range or just see all dates and the available tour dates populate accordingly. To the right, there should also be text that says "Plan a Private Tour" next to the available dates. If there are no available dates, it will just say "Plan a Private Tour."</a:t>
            </a:r>
          </a:p>
          <a:p>
            <a:pPr marL="171450" indent="-171450">
              <a:buFont typeface="Arial" pitchFamily="34" charset="0"/>
              <a:buChar char="•"/>
            </a:pPr>
            <a:r>
              <a:rPr lang="en-US" b="0" baseline="0" dirty="0" smtClean="0"/>
              <a:t>Once a date is selected, #3 will appear. If it is a pre-scheduled tour and we know which entrepreneurs will be visited, then those entrepreneurs will show up in #3. Clicking the entrepreneur will take the user to the entrepreneur's profile page (without disturbing the flow, so it should be in a pop-up window). If it is a private tour or if the entrepreneurs have not yet been assigned to a pre-scheduled tour, then it should say "On your tour, you may meet entrepreneurs like…"</a:t>
            </a:r>
          </a:p>
          <a:p>
            <a:pPr marL="171450" indent="-171450">
              <a:buFont typeface="Arial" pitchFamily="34" charset="0"/>
              <a:buChar char="•"/>
            </a:pPr>
            <a:r>
              <a:rPr lang="en-US" b="0" baseline="0" dirty="0" smtClean="0"/>
              <a:t>Clicking the "Sign me up!" button will create a pop-up light-box with the tour sign-up form. Details of the form content and how the money processing stuff needs to be determined.</a:t>
            </a:r>
          </a:p>
          <a:p>
            <a:pPr marL="171450" indent="-171450">
              <a:buFont typeface="Arial" pitchFamily="34" charset="0"/>
              <a:buChar char="•"/>
            </a:pPr>
            <a:r>
              <a:rPr lang="en-US" b="0" baseline="0" dirty="0" smtClean="0"/>
              <a:t>If the user enters a date range, then the bottom will populate with "Find flights for" and insert their dates. Then, the user can click through and find flights on </a:t>
            </a:r>
            <a:r>
              <a:rPr lang="en-US" b="0" baseline="0" dirty="0" err="1" smtClean="0"/>
              <a:t>Orbitz</a:t>
            </a:r>
            <a:r>
              <a:rPr lang="en-US" b="0" baseline="0" dirty="0" smtClean="0"/>
              <a:t>, Yahoo, Kayak, etc. using those dates. I'm hoping that there might be some kind of affiliate program where </a:t>
            </a:r>
            <a:r>
              <a:rPr lang="en-US" b="0" baseline="0" dirty="0" err="1" smtClean="0"/>
              <a:t>Investours</a:t>
            </a:r>
            <a:r>
              <a:rPr lang="en-US" b="0" baseline="0" dirty="0" smtClean="0"/>
              <a:t> will get a small percentage of flights booked when linked through our site, but this is yet to be researched.</a:t>
            </a:r>
          </a:p>
          <a:p>
            <a:pPr marL="171450" indent="-171450">
              <a:buFont typeface="Arial" pitchFamily="34" charset="0"/>
              <a:buChar char="•"/>
            </a:pPr>
            <a:endParaRPr lang="en-US" b="0" baseline="0" dirty="0" smtClean="0"/>
          </a:p>
          <a:p>
            <a:pPr marL="171450" indent="-171450">
              <a:buFont typeface="Arial" pitchFamily="34" charset="0"/>
              <a:buChar char="•"/>
            </a:pPr>
            <a:endParaRPr lang="en-US" b="0" baseline="0" dirty="0" smtClean="0"/>
          </a:p>
          <a:p>
            <a:pPr marL="171450" indent="-171450">
              <a:buFont typeface="Arial" pitchFamily="34" charset="0"/>
              <a:buChar char="•"/>
            </a:pPr>
            <a:endParaRPr lang="en-US" b="0" baseline="0" dirty="0" smtClean="0"/>
          </a:p>
          <a:p>
            <a:pPr marL="171450" indent="-171450">
              <a:buFont typeface="Arial" pitchFamily="34" charset="0"/>
              <a:buChar char="•"/>
            </a:pPr>
            <a:endParaRPr lang="en-US" b="1"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5</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Pop-up </a:t>
            </a:r>
            <a:r>
              <a:rPr lang="en-US" b="1" dirty="0" err="1" smtClean="0"/>
              <a:t>Lightbox</a:t>
            </a:r>
            <a:r>
              <a:rPr lang="en-US" b="1" baseline="0" dirty="0" smtClean="0"/>
              <a:t> thing</a:t>
            </a:r>
            <a:endParaRPr lang="en-US" b="0" baseline="0" dirty="0" smtClean="0"/>
          </a:p>
          <a:p>
            <a:pPr marL="171450" indent="-171450">
              <a:buFont typeface="Arial" pitchFamily="34" charset="0"/>
              <a:buChar char="•"/>
            </a:pPr>
            <a:r>
              <a:rPr lang="en-US" b="0" baseline="0" dirty="0" smtClean="0"/>
              <a:t>This kind of thing is what I mean when I refer to a pop-up </a:t>
            </a:r>
            <a:r>
              <a:rPr lang="en-US" b="0" baseline="0" dirty="0" err="1" smtClean="0"/>
              <a:t>lightbox</a:t>
            </a:r>
            <a:r>
              <a:rPr lang="en-US" b="0" baseline="0" dirty="0" smtClean="0"/>
              <a:t>. Not sure if there is a more accurate term to be used. Also, such boxes should all have a little X in the upper right corner.</a:t>
            </a:r>
            <a:endParaRPr lang="en-US" b="1"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6</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Pop-Up</a:t>
            </a:r>
            <a:r>
              <a:rPr lang="en-US" b="1" baseline="0" dirty="0" smtClean="0"/>
              <a:t> Support Us </a:t>
            </a:r>
            <a:endParaRPr lang="en-US" b="0" baseline="0" dirty="0" smtClean="0"/>
          </a:p>
          <a:p>
            <a:pPr marL="171450" indent="-171450">
              <a:buFont typeface="Arial" pitchFamily="34" charset="0"/>
              <a:buChar char="•"/>
            </a:pPr>
            <a:r>
              <a:rPr lang="en-US" b="0" baseline="0" dirty="0" smtClean="0"/>
              <a:t>This should actually be in the form of a pop-up </a:t>
            </a:r>
            <a:r>
              <a:rPr lang="en-US" b="0" baseline="0" dirty="0" err="1" smtClean="0"/>
              <a:t>lightbox</a:t>
            </a:r>
            <a:r>
              <a:rPr lang="en-US" b="0" baseline="0" dirty="0" smtClean="0"/>
              <a:t>.</a:t>
            </a:r>
          </a:p>
          <a:p>
            <a:pPr marL="171450" indent="-171450">
              <a:buFont typeface="Arial" pitchFamily="34" charset="0"/>
              <a:buChar char="•"/>
            </a:pPr>
            <a:r>
              <a:rPr lang="en-US" b="0" baseline="0" dirty="0" smtClean="0"/>
              <a:t>Donate to </a:t>
            </a:r>
            <a:r>
              <a:rPr lang="en-US" b="0" baseline="0" dirty="0" err="1" smtClean="0"/>
              <a:t>Investours</a:t>
            </a:r>
            <a:r>
              <a:rPr lang="en-US" b="0" baseline="0" dirty="0" smtClean="0"/>
              <a:t> should turn this into a form where the user can make a cash donation to </a:t>
            </a:r>
            <a:r>
              <a:rPr lang="en-US" b="0" baseline="0" dirty="0" err="1" smtClean="0"/>
              <a:t>Investours</a:t>
            </a:r>
            <a:endParaRPr lang="en-US" b="0" baseline="0" dirty="0" smtClean="0"/>
          </a:p>
          <a:p>
            <a:pPr marL="171450" indent="-171450">
              <a:buFont typeface="Arial" pitchFamily="34" charset="0"/>
              <a:buChar char="•"/>
            </a:pPr>
            <a:r>
              <a:rPr lang="en-US" b="0" baseline="0" dirty="0" smtClean="0"/>
              <a:t>Support Loans for Our Entrepreneurs should lead to the Microfinance Center full database page.</a:t>
            </a:r>
          </a:p>
          <a:p>
            <a:pPr marL="171450" indent="-171450">
              <a:buFont typeface="Arial" pitchFamily="34" charset="0"/>
              <a:buChar char="•"/>
            </a:pPr>
            <a:r>
              <a:rPr lang="en-US" b="0" baseline="0" dirty="0" smtClean="0"/>
              <a:t>Contribute to our MFI Partners should turn this box into a listing of our MFI partners (currently just two or three). This hasn't been designed yet, but should generally fit in with the theme of this box.</a:t>
            </a:r>
          </a:p>
          <a:p>
            <a:pPr marL="171450" indent="-171450">
              <a:buFont typeface="Arial" pitchFamily="34" charset="0"/>
              <a:buChar char="•"/>
            </a:pPr>
            <a:r>
              <a:rPr lang="en-US" b="0" baseline="0" dirty="0" smtClean="0"/>
              <a:t>Subscribe to our mailing list should connect to our </a:t>
            </a:r>
            <a:r>
              <a:rPr lang="en-US" b="0" baseline="0" dirty="0" err="1" smtClean="0"/>
              <a:t>MailChimp</a:t>
            </a:r>
            <a:r>
              <a:rPr lang="en-US" b="0" baseline="0" dirty="0" smtClean="0"/>
              <a:t> account.</a:t>
            </a:r>
          </a:p>
          <a:p>
            <a:pPr marL="171450" indent="-171450">
              <a:buFont typeface="Arial" pitchFamily="34" charset="0"/>
              <a:buChar char="•"/>
            </a:pPr>
            <a:r>
              <a:rPr lang="en-US" b="0" baseline="0" dirty="0" smtClean="0"/>
              <a:t>Non-Monetary Ways to Support our Cause should link to a page that describes how to get involved (e.g. internships, employment, etc.)</a:t>
            </a:r>
          </a:p>
          <a:p>
            <a:pPr marL="171450" indent="-171450">
              <a:buFont typeface="Arial" pitchFamily="34" charset="0"/>
              <a:buChar char="•"/>
            </a:pPr>
            <a:endParaRPr lang="en-US" b="1"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7</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Pre-Tour</a:t>
            </a:r>
            <a:r>
              <a:rPr lang="en-US" b="1" baseline="0" dirty="0" smtClean="0"/>
              <a:t> Page</a:t>
            </a:r>
            <a:endParaRPr lang="en-US" b="0" baseline="0" dirty="0" smtClean="0"/>
          </a:p>
          <a:p>
            <a:pPr marL="171450" indent="-171450">
              <a:buFont typeface="Arial" pitchFamily="34" charset="0"/>
              <a:buChar char="•"/>
            </a:pPr>
            <a:r>
              <a:rPr lang="en-US" b="0" baseline="0" dirty="0" smtClean="0"/>
              <a:t>This page provides key information for people once they sign-up for a tour. It contains:</a:t>
            </a:r>
          </a:p>
          <a:p>
            <a:pPr marL="628650" lvl="1" indent="-171450">
              <a:buFont typeface="Arial" pitchFamily="34" charset="0"/>
              <a:buChar char="•"/>
            </a:pPr>
            <a:r>
              <a:rPr lang="en-US" b="0" baseline="0" dirty="0" smtClean="0"/>
              <a:t>Links to the Entrepreneur Profiles for entrepreneurs who will be visited. Before the entrepreneurs have been assigned, there should be a placeholder and a link to the All </a:t>
            </a:r>
            <a:r>
              <a:rPr lang="en-US" b="0" baseline="0" dirty="0" err="1" smtClean="0"/>
              <a:t>Enterepreneurs</a:t>
            </a:r>
            <a:r>
              <a:rPr lang="en-US" b="0" baseline="0" dirty="0" smtClean="0"/>
              <a:t> Page sorted for entrepreneurs in that location.</a:t>
            </a:r>
          </a:p>
          <a:p>
            <a:pPr marL="628650" lvl="1" indent="-171450">
              <a:buFont typeface="Arial" pitchFamily="34" charset="0"/>
              <a:buChar char="•"/>
            </a:pPr>
            <a:r>
              <a:rPr lang="en-US" b="0" baseline="0" dirty="0" smtClean="0"/>
              <a:t>Vital tour logistics information (see the bar on the right hand side)</a:t>
            </a:r>
          </a:p>
          <a:p>
            <a:pPr marL="628650" lvl="1" indent="-171450">
              <a:buFont typeface="Arial" pitchFamily="34" charset="0"/>
              <a:buChar char="•"/>
            </a:pPr>
            <a:r>
              <a:rPr lang="en-US" b="0" baseline="0" dirty="0" smtClean="0"/>
              <a:t>Announcements from </a:t>
            </a:r>
            <a:r>
              <a:rPr lang="en-US" b="0" baseline="0" dirty="0" err="1" smtClean="0"/>
              <a:t>Investours</a:t>
            </a:r>
            <a:r>
              <a:rPr lang="en-US" b="0" baseline="0" dirty="0" smtClean="0"/>
              <a:t> and a Wall for tour participants to communicate on the bottom.</a:t>
            </a:r>
          </a:p>
          <a:p>
            <a:pPr marL="628650" lvl="1" indent="-171450">
              <a:buFont typeface="Arial" pitchFamily="34" charset="0"/>
              <a:buChar char="•"/>
            </a:pPr>
            <a:r>
              <a:rPr lang="en-US" b="0" baseline="0" dirty="0" smtClean="0"/>
              <a:t>After the tour, this page will be converted into a Group Page in the Microfinance Center.</a:t>
            </a:r>
          </a:p>
          <a:p>
            <a:pPr marL="628650" lvl="1" indent="-171450">
              <a:buFont typeface="Arial" pitchFamily="34" charset="0"/>
              <a:buChar char="•"/>
            </a:pPr>
            <a:endParaRPr lang="en-US" b="1"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8</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Microfinance Center</a:t>
            </a:r>
            <a:r>
              <a:rPr lang="en-US" b="1" baseline="0" dirty="0" smtClean="0"/>
              <a:t> Map</a:t>
            </a:r>
          </a:p>
          <a:p>
            <a:pPr marL="171450" indent="-171450">
              <a:buFont typeface="Arial" pitchFamily="34" charset="0"/>
              <a:buChar char="•"/>
            </a:pPr>
            <a:r>
              <a:rPr lang="en-US" b="0" baseline="0" dirty="0" smtClean="0"/>
              <a:t>I thought this might be helpful to understand how the Microfinance Center works. I did this quickly, so there may be some holes in the logic/flow. There may also be some other pages that link to the All Entrepreneur Page (and possibly the other pages) that are not included here. </a:t>
            </a:r>
            <a:endParaRPr lang="en-US" b="1"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8684E-E38F-4879-96A7-BFA1C587FE1C}" type="slidenum">
              <a:rPr lang="en-GB"/>
              <a:pPr/>
              <a:t>9</a:t>
            </a:fld>
            <a:endParaRPr lang="en-GB"/>
          </a:p>
        </p:txBody>
      </p:sp>
      <p:sp>
        <p:nvSpPr>
          <p:cNvPr id="25602" name="Rectangle 2"/>
          <p:cNvSpPr>
            <a:spLocks noGrp="1" noRot="1" noChangeAspect="1" noChangeArrowheads="1" noTextEdit="1"/>
          </p:cNvSpPr>
          <p:nvPr>
            <p:ph type="sldImg"/>
          </p:nvPr>
        </p:nvSpPr>
        <p:spPr>
          <a:xfrm>
            <a:off x="2143125" y="685800"/>
            <a:ext cx="2571750" cy="3429000"/>
          </a:xfrm>
          <a:ln/>
        </p:spPr>
      </p:sp>
      <p:sp>
        <p:nvSpPr>
          <p:cNvPr id="25603" name="Rectangle 3"/>
          <p:cNvSpPr>
            <a:spLocks noGrp="1" noChangeArrowheads="1"/>
          </p:cNvSpPr>
          <p:nvPr>
            <p:ph type="body" idx="1"/>
          </p:nvPr>
        </p:nvSpPr>
        <p:spPr/>
        <p:txBody>
          <a:bodyPr/>
          <a:lstStyle/>
          <a:p>
            <a:r>
              <a:rPr lang="en-US" b="1" dirty="0" smtClean="0"/>
              <a:t>Microfinance Center</a:t>
            </a:r>
            <a:r>
              <a:rPr lang="en-US" b="1" baseline="0" dirty="0" smtClean="0"/>
              <a:t> Log-In Page</a:t>
            </a:r>
            <a:endParaRPr lang="en-US" b="0" baseline="0" dirty="0" smtClean="0"/>
          </a:p>
          <a:p>
            <a:pPr marL="171450" indent="-171450">
              <a:buFont typeface="Arial" pitchFamily="34" charset="0"/>
              <a:buChar char="•"/>
            </a:pPr>
            <a:r>
              <a:rPr lang="en-US" b="0" baseline="0" dirty="0" smtClean="0"/>
              <a:t>This is how the user signs into his/her Microfinance Center account (can be done from anywhere on the site).</a:t>
            </a:r>
          </a:p>
          <a:p>
            <a:pPr marL="171450" indent="-171450">
              <a:buFont typeface="Arial" pitchFamily="34" charset="0"/>
              <a:buChar char="•"/>
            </a:pPr>
            <a:r>
              <a:rPr lang="en-US" b="0" baseline="0" dirty="0" smtClean="0"/>
              <a:t>This should be a popup </a:t>
            </a:r>
            <a:r>
              <a:rPr lang="en-US" b="0" baseline="0" dirty="0" err="1" smtClean="0"/>
              <a:t>lightbox</a:t>
            </a:r>
            <a:r>
              <a:rPr lang="en-US" b="0" baseline="0" dirty="0" smtClean="0"/>
              <a:t>.</a:t>
            </a:r>
          </a:p>
          <a:p>
            <a:pPr marL="171450" indent="-171450">
              <a:buFont typeface="Arial" pitchFamily="34" charset="0"/>
              <a:buChar char="•"/>
            </a:pPr>
            <a:r>
              <a:rPr lang="en-US" b="0" baseline="0" dirty="0" smtClean="0"/>
              <a:t>We need to create a registration form. Also, we will want to create a way for the user to sign in using a Tour Code (for example, if they haven't used the site before their tour, they might get Tour Code that fills in their information). Details yet to be determined.</a:t>
            </a:r>
          </a:p>
          <a:p>
            <a:pPr marL="171450" indent="-171450">
              <a:buFont typeface="Arial" pitchFamily="34" charset="0"/>
              <a:buChar char="•"/>
            </a:pPr>
            <a:r>
              <a:rPr lang="en-US" b="0" baseline="0" dirty="0" smtClean="0"/>
              <a:t>We want people to be able to sign in with their Facebook and Google accounts. Maybe other platforms as well? We actually have a fairly active Facebook presence, so in the future we need to think about how to integrate that with our site. But this shouldn't hold us up for now.</a:t>
            </a:r>
          </a:p>
          <a:p>
            <a:pPr marL="171450" indent="-171450">
              <a:buFont typeface="Arial" pitchFamily="34" charset="0"/>
              <a:buChar char="•"/>
            </a:pPr>
            <a:r>
              <a:rPr lang="en-US" b="0" baseline="0" dirty="0" smtClean="0"/>
              <a:t>Is there a way to link Facebook accounts with our site accounts, including after creation?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60785" y="1564217"/>
            <a:ext cx="5979319" cy="1318683"/>
          </a:xfrm>
        </p:spPr>
        <p:txBody>
          <a:bodyPr tIns="0" bIns="0"/>
          <a:lstStyle>
            <a:lvl1pPr algn="l">
              <a:defRPr b="1" baseline="0">
                <a:solidFill>
                  <a:schemeClr val="tx1"/>
                </a:solidFill>
              </a:defRPr>
            </a:lvl1pPr>
          </a:lstStyle>
          <a:p>
            <a:pPr lvl="0"/>
            <a:r>
              <a:rPr lang="en-US" noProof="0" smtClean="0"/>
              <a:t>Click to edit Master title style</a:t>
            </a:r>
            <a:endParaRPr lang="en-GB" noProof="0" dirty="0" smtClean="0"/>
          </a:p>
        </p:txBody>
      </p:sp>
      <p:sp>
        <p:nvSpPr>
          <p:cNvPr id="9219" name="Rectangle 3"/>
          <p:cNvSpPr>
            <a:spLocks noGrp="1" noChangeArrowheads="1"/>
          </p:cNvSpPr>
          <p:nvPr>
            <p:ph type="subTitle" idx="1"/>
          </p:nvPr>
        </p:nvSpPr>
        <p:spPr>
          <a:xfrm>
            <a:off x="560785" y="2940051"/>
            <a:ext cx="5979319" cy="575733"/>
          </a:xfrm>
        </p:spPr>
        <p:txBody>
          <a:bodyPr tIns="0" bIns="0"/>
          <a:lstStyle>
            <a:lvl1pPr marL="0" indent="0" algn="l">
              <a:spcBef>
                <a:spcPct val="0"/>
              </a:spcBef>
              <a:buFontTx/>
              <a:buNone/>
              <a:defRPr sz="2000" baseline="0"/>
            </a:lvl1pPr>
          </a:lstStyle>
          <a:p>
            <a:pPr lvl="0"/>
            <a:r>
              <a:rPr lang="en-US" noProof="0" smtClean="0"/>
              <a:t>Click to edit Master subtitle style</a:t>
            </a:r>
            <a:endParaRPr lang="en-GB" noProof="0" dirty="0" smtClean="0"/>
          </a:p>
        </p:txBody>
      </p:sp>
      <p:pic>
        <p:nvPicPr>
          <p:cNvPr id="9223" name="Picture 8" descr="HoganLovells_382_300dpiRGB.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505" y="0"/>
            <a:ext cx="675000" cy="12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Text Box 12"/>
          <p:cNvSpPr txBox="1">
            <a:spLocks noChangeArrowheads="1"/>
          </p:cNvSpPr>
          <p:nvPr/>
        </p:nvSpPr>
        <p:spPr bwMode="auto">
          <a:xfrm>
            <a:off x="123825" y="4557184"/>
            <a:ext cx="6619875" cy="480483"/>
          </a:xfrm>
          <a:prstGeom prst="rect">
            <a:avLst/>
          </a:prstGeom>
          <a:solidFill>
            <a:schemeClr val="bg2"/>
          </a:solidFill>
          <a:ln>
            <a:noFill/>
          </a:ln>
          <a:effectLst/>
          <a:extLst/>
        </p:spPr>
        <p:txBody>
          <a:bodyPr/>
          <a:lstStyle/>
          <a:p>
            <a:pPr>
              <a:spcBef>
                <a:spcPct val="50000"/>
              </a:spcBef>
            </a:pPr>
            <a:endParaRPr lang="en-US"/>
          </a:p>
        </p:txBody>
      </p:sp>
      <p:sp>
        <p:nvSpPr>
          <p:cNvPr id="6" name="Text Box 12"/>
          <p:cNvSpPr txBox="1">
            <a:spLocks noChangeArrowheads="1"/>
          </p:cNvSpPr>
          <p:nvPr userDrawn="1"/>
        </p:nvSpPr>
        <p:spPr bwMode="auto">
          <a:xfrm>
            <a:off x="123825" y="4557184"/>
            <a:ext cx="6619875" cy="480483"/>
          </a:xfrm>
          <a:prstGeom prst="rect">
            <a:avLst/>
          </a:prstGeom>
          <a:solidFill>
            <a:schemeClr val="bg2"/>
          </a:solidFill>
          <a:ln>
            <a:noFill/>
          </a:ln>
          <a:effectLst/>
          <a:extLst/>
        </p:spPr>
        <p:txBody>
          <a:bodyPr/>
          <a:lstStyle/>
          <a:p>
            <a:pPr>
              <a:spcBef>
                <a:spcPct val="50000"/>
              </a:spcBef>
            </a:pPr>
            <a:endParaRPr lang="en-US"/>
          </a:p>
        </p:txBody>
      </p:sp>
    </p:spTree>
    <p:extLst>
      <p:ext uri="{BB962C8B-B14F-4D97-AF65-F5344CB8AC3E}">
        <p14:creationId xmlns:p14="http://schemas.microsoft.com/office/powerpoint/2010/main" val="42284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62E0BBFD-3C28-455B-B3E3-FD8D1415BAC5}" type="slidenum">
              <a:rPr lang="en-GB" smtClean="0"/>
              <a:pPr/>
              <a:t>‹#›</a:t>
            </a:fld>
            <a:endParaRPr lang="en-GB"/>
          </a:p>
        </p:txBody>
      </p:sp>
      <p:sp>
        <p:nvSpPr>
          <p:cNvPr id="5" name="Line 22"/>
          <p:cNvSpPr>
            <a:spLocks noChangeShapeType="1"/>
          </p:cNvSpPr>
          <p:nvPr/>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
        <p:nvSpPr>
          <p:cNvPr id="6" name="Line 22"/>
          <p:cNvSpPr>
            <a:spLocks noChangeShapeType="1"/>
          </p:cNvSpPr>
          <p:nvPr userDrawn="1"/>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Tree>
    <p:extLst>
      <p:ext uri="{BB962C8B-B14F-4D97-AF65-F5344CB8AC3E}">
        <p14:creationId xmlns:p14="http://schemas.microsoft.com/office/powerpoint/2010/main" val="31234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AA4F091D-DC9C-4789-9E10-5978E56A7AB8}" type="slidenum">
              <a:rPr lang="en-GB" smtClean="0"/>
              <a:pPr/>
              <a:t>‹#›</a:t>
            </a:fld>
            <a:endParaRPr lang="en-GB"/>
          </a:p>
        </p:txBody>
      </p:sp>
      <p:sp>
        <p:nvSpPr>
          <p:cNvPr id="4" name="Line 22"/>
          <p:cNvSpPr>
            <a:spLocks noChangeShapeType="1"/>
          </p:cNvSpPr>
          <p:nvPr/>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
        <p:nvSpPr>
          <p:cNvPr id="5" name="Line 22"/>
          <p:cNvSpPr>
            <a:spLocks noChangeShapeType="1"/>
          </p:cNvSpPr>
          <p:nvPr userDrawn="1"/>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Tree>
    <p:extLst>
      <p:ext uri="{BB962C8B-B14F-4D97-AF65-F5344CB8AC3E}">
        <p14:creationId xmlns:p14="http://schemas.microsoft.com/office/powerpoint/2010/main" val="108323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B2F8A79-76FC-4A74-8EA6-43961E5D5C9F}" type="slidenum">
              <a:rPr lang="en-GB" smtClean="0"/>
              <a:pPr/>
              <a:t>‹#›</a:t>
            </a:fld>
            <a:endParaRPr lang="en-GB"/>
          </a:p>
        </p:txBody>
      </p:sp>
    </p:spTree>
    <p:extLst>
      <p:ext uri="{BB962C8B-B14F-4D97-AF65-F5344CB8AC3E}">
        <p14:creationId xmlns:p14="http://schemas.microsoft.com/office/powerpoint/2010/main" val="413275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3825" y="1932517"/>
            <a:ext cx="3240881" cy="66717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479007" y="1932517"/>
            <a:ext cx="3240881" cy="66717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7260EBA6-5923-4CE3-A27D-90B0E87F0265}" type="slidenum">
              <a:rPr lang="en-GB" smtClean="0"/>
              <a:pPr/>
              <a:t>‹#›</a:t>
            </a:fld>
            <a:endParaRPr lang="en-GB"/>
          </a:p>
        </p:txBody>
      </p:sp>
      <p:sp>
        <p:nvSpPr>
          <p:cNvPr id="6" name="Line 22"/>
          <p:cNvSpPr>
            <a:spLocks noChangeShapeType="1"/>
          </p:cNvSpPr>
          <p:nvPr/>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
        <p:nvSpPr>
          <p:cNvPr id="7" name="Line 22"/>
          <p:cNvSpPr>
            <a:spLocks noChangeShapeType="1"/>
          </p:cNvSpPr>
          <p:nvPr userDrawn="1"/>
        </p:nvSpPr>
        <p:spPr bwMode="auto">
          <a:xfrm>
            <a:off x="61913" y="1521884"/>
            <a:ext cx="6727031" cy="0"/>
          </a:xfrm>
          <a:prstGeom prst="line">
            <a:avLst/>
          </a:prstGeom>
          <a:noFill/>
          <a:ln w="12700">
            <a:solidFill>
              <a:schemeClr val="tx1"/>
            </a:solidFill>
            <a:round/>
            <a:headEnd/>
            <a:tailEnd/>
          </a:ln>
        </p:spPr>
        <p:txBody>
          <a:bodyPr/>
          <a:lstStyle/>
          <a:p>
            <a:pPr>
              <a:defRPr/>
            </a:pPr>
            <a:endParaRPr lang="de-DE" sz="1000" b="1">
              <a:ea typeface="Arial Unicode MS" pitchFamily="34" charset="-128"/>
              <a:cs typeface="Arial Unicode MS" pitchFamily="34" charset="-128"/>
            </a:endParaRPr>
          </a:p>
        </p:txBody>
      </p:sp>
    </p:spTree>
    <p:extLst>
      <p:ext uri="{BB962C8B-B14F-4D97-AF65-F5344CB8AC3E}">
        <p14:creationId xmlns:p14="http://schemas.microsoft.com/office/powerpoint/2010/main" val="16390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00F539-779A-4056-A6CE-C2D4C907B6BB}" type="slidenum">
              <a:rPr lang="en-GB" smtClean="0"/>
              <a:pPr/>
              <a:t>‹#›</a:t>
            </a:fld>
            <a:endParaRPr lang="en-GB"/>
          </a:p>
        </p:txBody>
      </p:sp>
      <p:sp>
        <p:nvSpPr>
          <p:cNvPr id="5" name="Line 2"/>
          <p:cNvSpPr>
            <a:spLocks noChangeShapeType="1"/>
          </p:cNvSpPr>
          <p:nvPr/>
        </p:nvSpPr>
        <p:spPr bwMode="auto">
          <a:xfrm>
            <a:off x="123825" y="4557184"/>
            <a:ext cx="6603206" cy="0"/>
          </a:xfrm>
          <a:prstGeom prst="line">
            <a:avLst/>
          </a:prstGeom>
          <a:noFill/>
          <a:ln w="73025">
            <a:solidFill>
              <a:srgbClr val="BDD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
        <p:nvSpPr>
          <p:cNvPr id="8" name="Text Placeholder 7"/>
          <p:cNvSpPr>
            <a:spLocks noGrp="1"/>
          </p:cNvSpPr>
          <p:nvPr>
            <p:ph type="body" sz="quarter" idx="11" hasCustomPrompt="1"/>
          </p:nvPr>
        </p:nvSpPr>
        <p:spPr>
          <a:xfrm>
            <a:off x="70200" y="4555200"/>
            <a:ext cx="6669000" cy="1396800"/>
          </a:xfrm>
        </p:spPr>
        <p:txBody>
          <a:bodyPr/>
          <a:lstStyle>
            <a:lvl1pPr marL="0" indent="0">
              <a:buNone/>
              <a:defRPr b="1"/>
            </a:lvl1pPr>
            <a:lvl5pPr marL="1435100" indent="0">
              <a:buNone/>
              <a:defRPr/>
            </a:lvl5pPr>
          </a:lstStyle>
          <a:p>
            <a:pPr lvl="0"/>
            <a:r>
              <a:rPr lang="en-GB" dirty="0" smtClean="0"/>
              <a:t>New chapter</a:t>
            </a:r>
            <a:endParaRPr lang="en-GB" dirty="0"/>
          </a:p>
        </p:txBody>
      </p:sp>
      <p:sp>
        <p:nvSpPr>
          <p:cNvPr id="6" name="Line 2"/>
          <p:cNvSpPr>
            <a:spLocks noChangeShapeType="1"/>
          </p:cNvSpPr>
          <p:nvPr userDrawn="1"/>
        </p:nvSpPr>
        <p:spPr bwMode="auto">
          <a:xfrm>
            <a:off x="123825" y="4557184"/>
            <a:ext cx="6603206" cy="0"/>
          </a:xfrm>
          <a:prstGeom prst="line">
            <a:avLst/>
          </a:prstGeom>
          <a:noFill/>
          <a:ln w="73025">
            <a:solidFill>
              <a:srgbClr val="BDD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119926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3825" y="0"/>
            <a:ext cx="672703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dirty="0" smtClean="0"/>
          </a:p>
        </p:txBody>
      </p:sp>
      <p:sp>
        <p:nvSpPr>
          <p:cNvPr id="1027" name="Rectangle 3"/>
          <p:cNvSpPr>
            <a:spLocks noGrp="1" noChangeArrowheads="1"/>
          </p:cNvSpPr>
          <p:nvPr>
            <p:ph type="body" idx="1"/>
          </p:nvPr>
        </p:nvSpPr>
        <p:spPr bwMode="auto">
          <a:xfrm>
            <a:off x="123825" y="1932517"/>
            <a:ext cx="6596063" cy="667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35" name="Text Box 11"/>
          <p:cNvSpPr txBox="1">
            <a:spLocks noChangeArrowheads="1"/>
          </p:cNvSpPr>
          <p:nvPr/>
        </p:nvSpPr>
        <p:spPr bwMode="auto">
          <a:xfrm>
            <a:off x="0" y="8636000"/>
            <a:ext cx="6859191" cy="508000"/>
          </a:xfrm>
          <a:prstGeom prst="rect">
            <a:avLst/>
          </a:prstGeom>
          <a:solidFill>
            <a:schemeClr val="bg2"/>
          </a:solidFill>
          <a:ln>
            <a:noFill/>
          </a:ln>
          <a:effectLst/>
          <a:extLst/>
        </p:spPr>
        <p:txBody>
          <a:bodyPr wrap="none"/>
          <a:lstStyle/>
          <a:p>
            <a:endParaRPr lang="en-US"/>
          </a:p>
        </p:txBody>
      </p:sp>
      <p:sp>
        <p:nvSpPr>
          <p:cNvPr id="1034" name="Text Box 10"/>
          <p:cNvSpPr txBox="1">
            <a:spLocks noChangeArrowheads="1"/>
          </p:cNvSpPr>
          <p:nvPr/>
        </p:nvSpPr>
        <p:spPr bwMode="auto">
          <a:xfrm>
            <a:off x="123825" y="8636001"/>
            <a:ext cx="1121569" cy="48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50000"/>
              </a:spcBef>
            </a:pPr>
            <a:r>
              <a:rPr lang="en-GB" sz="800" baseline="0" noProof="1">
                <a:solidFill>
                  <a:schemeClr val="tx1"/>
                </a:solidFill>
                <a:latin typeface="+mn-lt"/>
              </a:rPr>
              <a:t>www.hoganlovells.com</a:t>
            </a:r>
          </a:p>
        </p:txBody>
      </p:sp>
      <p:sp>
        <p:nvSpPr>
          <p:cNvPr id="1030" name="Rectangle 6"/>
          <p:cNvSpPr>
            <a:spLocks noGrp="1" noChangeArrowheads="1"/>
          </p:cNvSpPr>
          <p:nvPr>
            <p:ph type="sldNum" sz="quarter" idx="4"/>
          </p:nvPr>
        </p:nvSpPr>
        <p:spPr bwMode="auto">
          <a:xfrm>
            <a:off x="6321029" y="8659284"/>
            <a:ext cx="372665" cy="48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800" baseline="0">
                <a:solidFill>
                  <a:schemeClr val="tx1"/>
                </a:solidFill>
                <a:latin typeface="+mn-lt"/>
              </a:defRPr>
            </a:lvl1pPr>
          </a:lstStyle>
          <a:p>
            <a:fld id="{8CC62162-A410-474D-A552-FAE86DCA70DB}" type="slidenum">
              <a:rPr lang="en-GB" smtClean="0"/>
              <a:pPr/>
              <a:t>‹#›</a:t>
            </a:fld>
            <a:endParaRPr lang="en-GB" dirty="0"/>
          </a:p>
        </p:txBody>
      </p:sp>
    </p:spTree>
    <p:extLst>
      <p:ext uri="{BB962C8B-B14F-4D97-AF65-F5344CB8AC3E}">
        <p14:creationId xmlns:p14="http://schemas.microsoft.com/office/powerpoint/2010/main" val="167641888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lvl1pPr algn="l" rtl="0" eaLnBrk="1" fontAlgn="base" hangingPunct="1">
        <a:spcBef>
          <a:spcPct val="0"/>
        </a:spcBef>
        <a:spcAft>
          <a:spcPct val="0"/>
        </a:spcAft>
        <a:defRPr sz="3200" baseline="0">
          <a:solidFill>
            <a:schemeClr val="tx1"/>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58775" indent="-358775" algn="l" rtl="0" eaLnBrk="1" fontAlgn="base" hangingPunct="1">
        <a:spcBef>
          <a:spcPct val="20000"/>
        </a:spcBef>
        <a:spcAft>
          <a:spcPct val="0"/>
        </a:spcAft>
        <a:buChar char="•"/>
        <a:defRPr sz="2800" baseline="0">
          <a:solidFill>
            <a:schemeClr val="tx1"/>
          </a:solidFill>
          <a:latin typeface="+mn-lt"/>
          <a:ea typeface="+mn-ea"/>
          <a:cs typeface="+mn-cs"/>
        </a:defRPr>
      </a:lvl1pPr>
      <a:lvl2pPr marL="717550" indent="-357188" algn="l" rtl="0" eaLnBrk="1" fontAlgn="base" hangingPunct="1">
        <a:spcBef>
          <a:spcPct val="20000"/>
        </a:spcBef>
        <a:spcAft>
          <a:spcPct val="0"/>
        </a:spcAft>
        <a:buChar char="–"/>
        <a:defRPr sz="2400" baseline="0">
          <a:solidFill>
            <a:schemeClr val="tx1"/>
          </a:solidFill>
          <a:latin typeface="+mn-lt"/>
        </a:defRPr>
      </a:lvl2pPr>
      <a:lvl3pPr marL="1076325" indent="-357188" algn="l" rtl="0" eaLnBrk="1" fontAlgn="base" hangingPunct="1">
        <a:spcBef>
          <a:spcPct val="20000"/>
        </a:spcBef>
        <a:spcAft>
          <a:spcPct val="0"/>
        </a:spcAft>
        <a:buChar char="•"/>
        <a:defRPr sz="2000" baseline="0">
          <a:solidFill>
            <a:schemeClr val="tx1"/>
          </a:solidFill>
          <a:latin typeface="+mn-lt"/>
        </a:defRPr>
      </a:lvl3pPr>
      <a:lvl4pPr marL="1433513" indent="-355600" algn="l" rtl="0" eaLnBrk="1" fontAlgn="base" hangingPunct="1">
        <a:spcBef>
          <a:spcPct val="20000"/>
        </a:spcBef>
        <a:spcAft>
          <a:spcPct val="0"/>
        </a:spcAft>
        <a:buChar char="–"/>
        <a:defRPr baseline="0">
          <a:solidFill>
            <a:schemeClr val="tx1"/>
          </a:solidFill>
          <a:latin typeface="+mn-lt"/>
        </a:defRPr>
      </a:lvl4pPr>
      <a:lvl5pPr marL="1792288" indent="-357188" algn="l" rtl="0" eaLnBrk="1" fontAlgn="base" hangingPunct="1">
        <a:spcBef>
          <a:spcPct val="20000"/>
        </a:spcBef>
        <a:spcAft>
          <a:spcPct val="0"/>
        </a:spcAft>
        <a:buChar char="•"/>
        <a:defRPr sz="1600" baseline="0">
          <a:solidFill>
            <a:schemeClr val="tx1"/>
          </a:solidFill>
          <a:latin typeface="+mn-lt"/>
        </a:defRPr>
      </a:lvl5pPr>
      <a:lvl6pPr marL="2249488" indent="-357188" algn="l" rtl="0" eaLnBrk="1" fontAlgn="base" hangingPunct="1">
        <a:spcBef>
          <a:spcPct val="20000"/>
        </a:spcBef>
        <a:spcAft>
          <a:spcPct val="0"/>
        </a:spcAft>
        <a:buChar char="•"/>
        <a:defRPr sz="1600">
          <a:solidFill>
            <a:schemeClr val="tx1"/>
          </a:solidFill>
          <a:latin typeface="+mn-lt"/>
        </a:defRPr>
      </a:lvl6pPr>
      <a:lvl7pPr marL="2706688" indent="-357188" algn="l" rtl="0" eaLnBrk="1" fontAlgn="base" hangingPunct="1">
        <a:spcBef>
          <a:spcPct val="20000"/>
        </a:spcBef>
        <a:spcAft>
          <a:spcPct val="0"/>
        </a:spcAft>
        <a:buChar char="•"/>
        <a:defRPr sz="1600">
          <a:solidFill>
            <a:schemeClr val="tx1"/>
          </a:solidFill>
          <a:latin typeface="+mn-lt"/>
        </a:defRPr>
      </a:lvl7pPr>
      <a:lvl8pPr marL="3163888" indent="-357188" algn="l" rtl="0" eaLnBrk="1" fontAlgn="base" hangingPunct="1">
        <a:spcBef>
          <a:spcPct val="20000"/>
        </a:spcBef>
        <a:spcAft>
          <a:spcPct val="0"/>
        </a:spcAft>
        <a:buChar char="•"/>
        <a:defRPr sz="1600">
          <a:solidFill>
            <a:schemeClr val="tx1"/>
          </a:solidFill>
          <a:latin typeface="+mn-lt"/>
        </a:defRPr>
      </a:lvl8pPr>
      <a:lvl9pPr marL="3621088" indent="-357188"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6.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descr="C:\My Documents\Investours\Website Design\image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6" y="179512"/>
            <a:ext cx="5472608" cy="8531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C:\My Documents\Investours\Website Design\image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6" y="266461"/>
            <a:ext cx="5670272" cy="842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59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descr="C:\My Documents\Investours\Website Design\image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80" y="251520"/>
            <a:ext cx="5821948" cy="859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81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descr="C:\My Documents\Investours\Website Design\image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80" y="179512"/>
            <a:ext cx="5814194" cy="856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8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descr="C:\My Documents\Investours\Website Design\image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64" y="395536"/>
            <a:ext cx="6210527" cy="821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4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descr="C:\My Documents\Investours\Website Design\image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92" y="179512"/>
            <a:ext cx="5188356" cy="874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970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descr="C:\My Documents\Investours\Website Design\image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31" y="1932236"/>
            <a:ext cx="6374156" cy="523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331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82141250"/>
              </p:ext>
            </p:extLst>
          </p:nvPr>
        </p:nvGraphicFramePr>
        <p:xfrm>
          <a:off x="545038" y="2491638"/>
          <a:ext cx="5836290"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1557632306"/>
              </p:ext>
            </p:extLst>
          </p:nvPr>
        </p:nvGraphicFramePr>
        <p:xfrm>
          <a:off x="404664" y="827584"/>
          <a:ext cx="6120680" cy="12601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7" name="Straight Arrow Connector 6"/>
          <p:cNvCxnSpPr/>
          <p:nvPr/>
        </p:nvCxnSpPr>
        <p:spPr>
          <a:xfrm flipH="1" flipV="1">
            <a:off x="1988840" y="1691680"/>
            <a:ext cx="266429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5039" y="323528"/>
            <a:ext cx="1082348" cy="369332"/>
          </a:xfrm>
          <a:prstGeom prst="rect">
            <a:avLst/>
          </a:prstGeom>
          <a:noFill/>
        </p:spPr>
        <p:txBody>
          <a:bodyPr wrap="none" rtlCol="0">
            <a:spAutoFit/>
          </a:bodyPr>
          <a:lstStyle/>
          <a:p>
            <a:r>
              <a:rPr lang="en-US" b="1" dirty="0" smtClean="0"/>
              <a:t>Process</a:t>
            </a:r>
          </a:p>
        </p:txBody>
      </p:sp>
      <p:graphicFrame>
        <p:nvGraphicFramePr>
          <p:cNvPr id="22" name="Diagram 21"/>
          <p:cNvGraphicFramePr/>
          <p:nvPr>
            <p:extLst>
              <p:ext uri="{D42A27DB-BD31-4B8C-83A1-F6EECF244321}">
                <p14:modId xmlns:p14="http://schemas.microsoft.com/office/powerpoint/2010/main" val="1351733760"/>
              </p:ext>
            </p:extLst>
          </p:nvPr>
        </p:nvGraphicFramePr>
        <p:xfrm>
          <a:off x="404664" y="3635896"/>
          <a:ext cx="6120680" cy="12601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5" name="Straight Arrow Connector 24"/>
          <p:cNvCxnSpPr/>
          <p:nvPr/>
        </p:nvCxnSpPr>
        <p:spPr>
          <a:xfrm flipH="1">
            <a:off x="3068960" y="3275856"/>
            <a:ext cx="158417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52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3" descr="C:\My Documents\Investours\Website Design\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48" y="467544"/>
            <a:ext cx="6434461" cy="752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896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C:\My Documents\Investours\Website Design\image0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8840" y="251520"/>
            <a:ext cx="3096344" cy="846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451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5" name="Picture 3" descr="C:\My Documents\Investours\Website Design\image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736" y="179512"/>
            <a:ext cx="5179357" cy="842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134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My Documents\Investours\Website Design\image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79" y="2051720"/>
            <a:ext cx="5874503"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59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My Documents\Investours\Website Design\image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56" y="1907704"/>
            <a:ext cx="5760889" cy="408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36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descr="C:\My Documents\Investours\Website Design\image0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80" y="323528"/>
            <a:ext cx="5690998" cy="815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0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45039" y="323528"/>
            <a:ext cx="2929007" cy="369332"/>
          </a:xfrm>
          <a:prstGeom prst="rect">
            <a:avLst/>
          </a:prstGeom>
          <a:noFill/>
        </p:spPr>
        <p:txBody>
          <a:bodyPr wrap="none" rtlCol="0">
            <a:spAutoFit/>
          </a:bodyPr>
          <a:lstStyle/>
          <a:p>
            <a:r>
              <a:rPr lang="en-US" b="1" dirty="0" smtClean="0"/>
              <a:t>Microfinance Center Map</a:t>
            </a:r>
          </a:p>
        </p:txBody>
      </p:sp>
      <p:sp>
        <p:nvSpPr>
          <p:cNvPr id="6" name="Flowchart: Alternate Process 5"/>
          <p:cNvSpPr/>
          <p:nvPr/>
        </p:nvSpPr>
        <p:spPr>
          <a:xfrm>
            <a:off x="885235" y="800872"/>
            <a:ext cx="2208927" cy="108012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Dashboard</a:t>
            </a:r>
          </a:p>
        </p:txBody>
      </p:sp>
      <p:sp>
        <p:nvSpPr>
          <p:cNvPr id="8" name="Flowchart: Alternate Process 7"/>
          <p:cNvSpPr/>
          <p:nvPr/>
        </p:nvSpPr>
        <p:spPr>
          <a:xfrm>
            <a:off x="4053587" y="800872"/>
            <a:ext cx="2208927" cy="108012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Group Page</a:t>
            </a:r>
            <a:endParaRPr lang="en-GB" dirty="0"/>
          </a:p>
        </p:txBody>
      </p:sp>
      <p:cxnSp>
        <p:nvCxnSpPr>
          <p:cNvPr id="9" name="Straight Arrow Connector 8"/>
          <p:cNvCxnSpPr/>
          <p:nvPr/>
        </p:nvCxnSpPr>
        <p:spPr>
          <a:xfrm>
            <a:off x="3094162" y="1340932"/>
            <a:ext cx="959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Alternate Process 10"/>
          <p:cNvSpPr/>
          <p:nvPr/>
        </p:nvSpPr>
        <p:spPr>
          <a:xfrm>
            <a:off x="2437961" y="3079452"/>
            <a:ext cx="2208927" cy="108012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Entrepreneur Profile Page</a:t>
            </a:r>
            <a:endParaRPr lang="en-GB" dirty="0"/>
          </a:p>
        </p:txBody>
      </p:sp>
      <p:cxnSp>
        <p:nvCxnSpPr>
          <p:cNvPr id="12" name="Straight Arrow Connector 11"/>
          <p:cNvCxnSpPr>
            <a:stCxn id="6" idx="2"/>
            <a:endCxn id="11" idx="0"/>
          </p:cNvCxnSpPr>
          <p:nvPr/>
        </p:nvCxnSpPr>
        <p:spPr>
          <a:xfrm>
            <a:off x="1989699" y="1880992"/>
            <a:ext cx="1552726" cy="119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1" idx="0"/>
          </p:cNvCxnSpPr>
          <p:nvPr/>
        </p:nvCxnSpPr>
        <p:spPr>
          <a:xfrm flipH="1">
            <a:off x="3542425" y="1880992"/>
            <a:ext cx="1615626" cy="119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lowchart: Alternate Process 15"/>
          <p:cNvSpPr/>
          <p:nvPr/>
        </p:nvSpPr>
        <p:spPr>
          <a:xfrm>
            <a:off x="2437961" y="4369228"/>
            <a:ext cx="2208927" cy="108012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All Entrepreneurs Page</a:t>
            </a:r>
          </a:p>
          <a:p>
            <a:pPr algn="ctr"/>
            <a:r>
              <a:rPr lang="en-US" sz="1200" dirty="0" smtClean="0"/>
              <a:t>Linked to side bar on all Microfinance Center Pages</a:t>
            </a:r>
            <a:endParaRPr lang="en-GB" sz="1200" dirty="0"/>
          </a:p>
        </p:txBody>
      </p:sp>
      <p:sp>
        <p:nvSpPr>
          <p:cNvPr id="18" name="TextBox 17"/>
          <p:cNvSpPr txBox="1"/>
          <p:nvPr/>
        </p:nvSpPr>
        <p:spPr>
          <a:xfrm>
            <a:off x="815715" y="6273209"/>
            <a:ext cx="2347965" cy="2031325"/>
          </a:xfrm>
          <a:prstGeom prst="rect">
            <a:avLst/>
          </a:prstGeom>
          <a:noFill/>
        </p:spPr>
        <p:txBody>
          <a:bodyPr wrap="square" rtlCol="0">
            <a:spAutoFit/>
          </a:bodyPr>
          <a:lstStyle/>
          <a:p>
            <a:r>
              <a:rPr lang="en-US" sz="1400" dirty="0" smtClean="0"/>
              <a:t>Pages in </a:t>
            </a:r>
            <a:r>
              <a:rPr lang="en-US" sz="1400" b="1" dirty="0" smtClean="0">
                <a:solidFill>
                  <a:srgbClr val="00B050"/>
                </a:solidFill>
              </a:rPr>
              <a:t>GREEN</a:t>
            </a:r>
            <a:r>
              <a:rPr lang="en-US" sz="1400" dirty="0" smtClean="0"/>
              <a:t> fall within the "Microfinance Center." Pages in </a:t>
            </a:r>
            <a:r>
              <a:rPr lang="en-US" sz="1400" b="1" dirty="0" smtClean="0">
                <a:solidFill>
                  <a:srgbClr val="FFC000"/>
                </a:solidFill>
              </a:rPr>
              <a:t>ORANGE</a:t>
            </a:r>
            <a:r>
              <a:rPr lang="en-US" sz="1400" dirty="0" smtClean="0">
                <a:solidFill>
                  <a:srgbClr val="FFC000"/>
                </a:solidFill>
              </a:rPr>
              <a:t> </a:t>
            </a:r>
            <a:r>
              <a:rPr lang="en-US" sz="1400" dirty="0" smtClean="0"/>
              <a:t>are other pages which also display entrepreneurs from the database even if nominally outside the "Microfinance Center structure.</a:t>
            </a:r>
          </a:p>
        </p:txBody>
      </p:sp>
      <p:cxnSp>
        <p:nvCxnSpPr>
          <p:cNvPr id="19" name="Straight Arrow Connector 18"/>
          <p:cNvCxnSpPr>
            <a:stCxn id="16" idx="0"/>
            <a:endCxn id="11" idx="2"/>
          </p:cNvCxnSpPr>
          <p:nvPr/>
        </p:nvCxnSpPr>
        <p:spPr>
          <a:xfrm flipV="1">
            <a:off x="3542425" y="4159572"/>
            <a:ext cx="0" cy="209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Alternate Process 29"/>
          <p:cNvSpPr/>
          <p:nvPr/>
        </p:nvSpPr>
        <p:spPr>
          <a:xfrm>
            <a:off x="3866032" y="6100484"/>
            <a:ext cx="2208927" cy="648583"/>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Pre-Tour Page</a:t>
            </a:r>
            <a:endParaRPr lang="en-GB" sz="1200" dirty="0"/>
          </a:p>
        </p:txBody>
      </p:sp>
      <p:cxnSp>
        <p:nvCxnSpPr>
          <p:cNvPr id="31" name="Elbow Connector 30"/>
          <p:cNvCxnSpPr>
            <a:stCxn id="30" idx="0"/>
            <a:endCxn id="11" idx="3"/>
          </p:cNvCxnSpPr>
          <p:nvPr/>
        </p:nvCxnSpPr>
        <p:spPr>
          <a:xfrm rot="16200000" flipV="1">
            <a:off x="3568206" y="4698194"/>
            <a:ext cx="2480972" cy="3236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owchart: Alternate Process 33"/>
          <p:cNvSpPr/>
          <p:nvPr/>
        </p:nvSpPr>
        <p:spPr>
          <a:xfrm>
            <a:off x="3866032" y="6964580"/>
            <a:ext cx="2208927" cy="648583"/>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Location Page</a:t>
            </a:r>
            <a:endParaRPr lang="en-GB" sz="1200" dirty="0"/>
          </a:p>
        </p:txBody>
      </p:sp>
      <p:cxnSp>
        <p:nvCxnSpPr>
          <p:cNvPr id="7174" name="Elbow Connector 7173"/>
          <p:cNvCxnSpPr>
            <a:stCxn id="34" idx="3"/>
            <a:endCxn id="11" idx="3"/>
          </p:cNvCxnSpPr>
          <p:nvPr/>
        </p:nvCxnSpPr>
        <p:spPr>
          <a:xfrm flipH="1" flipV="1">
            <a:off x="4646888" y="3619512"/>
            <a:ext cx="1428071" cy="3669360"/>
          </a:xfrm>
          <a:prstGeom prst="bentConnector3">
            <a:avLst>
              <a:gd name="adj1" fmla="val -16008"/>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Flowchart: Alternate Process 42"/>
          <p:cNvSpPr/>
          <p:nvPr/>
        </p:nvSpPr>
        <p:spPr>
          <a:xfrm>
            <a:off x="689964" y="2921171"/>
            <a:ext cx="1104463" cy="2686458"/>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vert="vert270" rtlCol="0" anchor="ctr"/>
          <a:lstStyle/>
          <a:p>
            <a:pPr algn="ctr"/>
            <a:r>
              <a:rPr lang="en-US" dirty="0" smtClean="0"/>
              <a:t>Front Page</a:t>
            </a:r>
          </a:p>
          <a:p>
            <a:pPr algn="ctr"/>
            <a:r>
              <a:rPr lang="en-US" sz="1200" dirty="0" smtClean="0"/>
              <a:t>Links in through Showcase</a:t>
            </a:r>
            <a:endParaRPr lang="en-GB" sz="1200" dirty="0"/>
          </a:p>
        </p:txBody>
      </p:sp>
      <p:cxnSp>
        <p:nvCxnSpPr>
          <p:cNvPr id="58" name="Straight Arrow Connector 57"/>
          <p:cNvCxnSpPr>
            <a:stCxn id="43" idx="3"/>
            <a:endCxn id="11" idx="1"/>
          </p:cNvCxnSpPr>
          <p:nvPr/>
        </p:nvCxnSpPr>
        <p:spPr>
          <a:xfrm flipV="1">
            <a:off x="1794427" y="3619512"/>
            <a:ext cx="643534" cy="644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3"/>
            <a:endCxn id="16" idx="1"/>
          </p:cNvCxnSpPr>
          <p:nvPr/>
        </p:nvCxnSpPr>
        <p:spPr>
          <a:xfrm>
            <a:off x="1794427" y="4264400"/>
            <a:ext cx="643534" cy="644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1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descr="C:\My Documents\Investours\Website Design\image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56" y="970163"/>
            <a:ext cx="6293532" cy="446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24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Hogan Lovells">
      <a:dk1>
        <a:srgbClr val="000000"/>
      </a:dk1>
      <a:lt1>
        <a:srgbClr val="FFFFFF"/>
      </a:lt1>
      <a:dk2>
        <a:srgbClr val="1F497D"/>
      </a:dk2>
      <a:lt2>
        <a:srgbClr val="BED600"/>
      </a:lt2>
      <a:accent1>
        <a:srgbClr val="005A8C"/>
      </a:accent1>
      <a:accent2>
        <a:srgbClr val="4B116F"/>
      </a:accent2>
      <a:accent3>
        <a:srgbClr val="567632"/>
      </a:accent3>
      <a:accent4>
        <a:srgbClr val="EF8200"/>
      </a:accent4>
      <a:accent5>
        <a:srgbClr val="00AAD2"/>
      </a:accent5>
      <a:accent6>
        <a:srgbClr val="F32837"/>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ogan Lovell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ogan Lovell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ogan Lovell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ogan Lovell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ogan Lovell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ogan Lovell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ogan Lovell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ogan Lovell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ogan Lovell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ogan Lovell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ogan Lovell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ogan Lovell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Hogan Lovells 13">
        <a:dk1>
          <a:srgbClr val="000000"/>
        </a:dk1>
        <a:lt1>
          <a:srgbClr val="FFFFFF"/>
        </a:lt1>
        <a:dk2>
          <a:srgbClr val="000000"/>
        </a:dk2>
        <a:lt2>
          <a:srgbClr val="EF8200"/>
        </a:lt2>
        <a:accent1>
          <a:srgbClr val="B6ACA7"/>
        </a:accent1>
        <a:accent2>
          <a:srgbClr val="005A8C"/>
        </a:accent2>
        <a:accent3>
          <a:srgbClr val="FFFFFF"/>
        </a:accent3>
        <a:accent4>
          <a:srgbClr val="000000"/>
        </a:accent4>
        <a:accent5>
          <a:srgbClr val="D7D2D0"/>
        </a:accent5>
        <a:accent6>
          <a:srgbClr val="00517E"/>
        </a:accent6>
        <a:hlink>
          <a:srgbClr val="00BEB7"/>
        </a:hlink>
        <a:folHlink>
          <a:srgbClr val="9848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767</TotalTime>
  <Words>3933</Words>
  <Application>Microsoft Office PowerPoint</Application>
  <PresentationFormat>On-screen Show (4:3)</PresentationFormat>
  <Paragraphs>167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Hogan Lovells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Kaja, Ashwin</dc:creator>
  <cp:lastModifiedBy>Ashwin Kaja</cp:lastModifiedBy>
  <cp:revision>65</cp:revision>
  <dcterms:created xsi:type="dcterms:W3CDTF">2013-04-22T08:15:47Z</dcterms:created>
  <dcterms:modified xsi:type="dcterms:W3CDTF">2013-07-25T07:53:12Z</dcterms:modified>
</cp:coreProperties>
</file>