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98" r:id="rId3"/>
    <p:sldId id="320" r:id="rId4"/>
    <p:sldId id="321" r:id="rId5"/>
    <p:sldId id="322" r:id="rId6"/>
    <p:sldId id="323" r:id="rId7"/>
    <p:sldId id="326" r:id="rId8"/>
    <p:sldId id="324" r:id="rId9"/>
    <p:sldId id="317" r:id="rId10"/>
    <p:sldId id="325" r:id="rId11"/>
    <p:sldId id="304" r:id="rId12"/>
    <p:sldId id="297" r:id="rId13"/>
  </p:sldIdLst>
  <p:sldSz cx="9144000" cy="5143500" type="screen16x9"/>
  <p:notesSz cx="6858000" cy="9144000"/>
  <p:embeddedFontLst>
    <p:embeddedFont>
      <p:font typeface="Anaheim" pitchFamily="2" charset="0"/>
      <p:regular r:id="rId15"/>
      <p:bold r:id="rId16"/>
    </p:embeddedFont>
    <p:embeddedFont>
      <p:font typeface="Quantico" panose="02000000000000000000" pitchFamily="2" charset="0"/>
      <p:regular r:id="rId17"/>
      <p:bold r:id="rId18"/>
      <p:italic r:id="rId19"/>
      <p:bold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D6"/>
    <a:srgbClr val="94EE6B"/>
    <a:srgbClr val="070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239FD-9076-41F3-AA63-1D7C8411DD47}">
  <a:tblStyle styleId="{51A239FD-9076-41F3-AA63-1D7C8411DD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0D624C-B99B-4221-8BAE-D2D239755C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4B1EB14-4789-1FB8-3015-387DE46A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018A1002-38D0-AE1A-83C1-8959A704CD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9FBCFBD7-0305-3B7F-B48D-5C23FF5EC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0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AD6DD95-5818-E9AE-B0F9-1DBF89FA4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3DC6BD6D-3281-B330-90E5-31C438C41A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A8A7618E-32EA-B451-0BF9-29EDAECCD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59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E1500A01-1536-3CE6-32C0-56AD6C31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>
            <a:extLst>
              <a:ext uri="{FF2B5EF4-FFF2-40B4-BE49-F238E27FC236}">
                <a16:creationId xmlns:a16="http://schemas.microsoft.com/office/drawing/2014/main" id="{351F46F0-172A-391B-4F54-5E4944A3F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>
            <a:extLst>
              <a:ext uri="{FF2B5EF4-FFF2-40B4-BE49-F238E27FC236}">
                <a16:creationId xmlns:a16="http://schemas.microsoft.com/office/drawing/2014/main" id="{DF940B42-DE9B-D3DA-A338-1F5BF5D34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44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63AE0F74-273A-5DB8-A501-2A7B2EAA2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B40A0C90-DB90-F455-5AA0-049CFF82B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046CB26F-6B66-6BB9-7516-AFA20CB9B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21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3CC6CA3-B285-87DA-D5C1-56FC4E9E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89FD3EB9-F045-FF7D-A83E-6AED57A932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C1E3BC29-4ABC-23AB-CFB4-2571D42C5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12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B0CD16B-A65D-2FEF-B400-E4B666C4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2E4B778C-2BEB-A967-F14A-48C665EEB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2D2D11FA-A906-C807-D093-41AE17AD9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CE7922D-82E2-7FC6-C227-E203BA6A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8AA4132A-0C1D-650C-9056-023873E4C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C75CE543-946C-6E2A-5DB5-E3F51C577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3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7CB56911-0BD3-150D-3073-3627222D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006D2F4E-1CD1-640B-F4B4-CD8BF94B6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B90F6690-E91F-83CD-7C82-2D0FD4C86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2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64E4AB2B-FD94-53F5-EC7B-169A69A8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001F254C-F838-846A-432B-D8E0D32EB7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972AFB17-FE48-A8BC-56A3-79F1A3C628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8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78A938FC-9AF9-66FB-29A1-5927998F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90EFB569-DE9B-67F3-9A3A-74D962A3A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2719A0FB-9DC8-3AAC-C0C5-54529A963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5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49A4C320-7E3A-6286-3B9A-D515EBBD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264e083c8_0_1236:notes">
            <a:extLst>
              <a:ext uri="{FF2B5EF4-FFF2-40B4-BE49-F238E27FC236}">
                <a16:creationId xmlns:a16="http://schemas.microsoft.com/office/drawing/2014/main" id="{5C791AA8-FC0E-A835-A3F2-94FED9E3E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264e083c8_0_1236:notes">
            <a:extLst>
              <a:ext uri="{FF2B5EF4-FFF2-40B4-BE49-F238E27FC236}">
                <a16:creationId xmlns:a16="http://schemas.microsoft.com/office/drawing/2014/main" id="{9351ED4C-60AE-EDA8-195D-70887B6EC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0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0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819553" y="3441525"/>
            <a:ext cx="178627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096980" y="2826061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359450" y="1947612"/>
            <a:ext cx="5110071" cy="112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Side Technology </a:t>
            </a:r>
            <a:br>
              <a:rPr lang="en" dirty="0"/>
            </a:br>
            <a:r>
              <a:rPr lang="en" dirty="0"/>
              <a:t>CST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6153687" y="3773524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Quantico" panose="02000000000000000000" charset="0"/>
              </a:rPr>
              <a:t>Day0</a:t>
            </a:r>
            <a:r>
              <a:rPr lang="ar-SA" sz="2400" dirty="0">
                <a:solidFill>
                  <a:schemeClr val="tx1"/>
                </a:solidFill>
                <a:latin typeface="Quantico" panose="02000000000000000000" charset="0"/>
              </a:rPr>
              <a:t>4</a:t>
            </a:r>
            <a:endParaRPr sz="2400" dirty="0">
              <a:solidFill>
                <a:schemeClr val="tx1"/>
              </a:solidFill>
              <a:latin typeface="Quantico" panose="02000000000000000000" charset="0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585665" cy="1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ntico" panose="02000000000000000000" charset="0"/>
                <a:ea typeface="Source Code Pro"/>
                <a:cs typeface="Source Code Pro"/>
                <a:sym typeface="Source Code Pro"/>
              </a:rPr>
              <a:t>CST</a:t>
            </a:r>
            <a:endParaRPr dirty="0">
              <a:solidFill>
                <a:schemeClr val="dk1"/>
              </a:solidFill>
              <a:latin typeface="Quantico" panose="02000000000000000000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38;p29">
            <a:extLst>
              <a:ext uri="{FF2B5EF4-FFF2-40B4-BE49-F238E27FC236}">
                <a16:creationId xmlns:a16="http://schemas.microsoft.com/office/drawing/2014/main" id="{0C107EF3-A9D8-9461-6E2A-4A885B494ACB}"/>
              </a:ext>
            </a:extLst>
          </p:cNvPr>
          <p:cNvSpPr txBox="1">
            <a:spLocks/>
          </p:cNvSpPr>
          <p:nvPr/>
        </p:nvSpPr>
        <p:spPr>
          <a:xfrm>
            <a:off x="905878" y="-211637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{</a:t>
            </a:r>
            <a:r>
              <a:rPr lang="en" dirty="0">
                <a:solidFill>
                  <a:schemeClr val="tx1"/>
                </a:solidFill>
                <a:latin typeface="Quantico" panose="02000000000000000000" charset="0"/>
              </a:rPr>
              <a:t>0</a:t>
            </a:r>
            <a:r>
              <a:rPr lang="ar-SA" dirty="0">
                <a:solidFill>
                  <a:schemeClr val="tx1"/>
                </a:solidFill>
                <a:latin typeface="Quantico" panose="02000000000000000000" charset="0"/>
              </a:rPr>
              <a:t>4</a:t>
            </a:r>
            <a:r>
              <a:rPr lang="en" dirty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F84833E-9ACC-1B9F-5ED9-41D43B37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E57757A2-58C8-096A-B89A-CA7EA573E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>
                <a:solidFill>
                  <a:schemeClr val="accent1"/>
                </a:solidFill>
              </a:rPr>
              <a:t>{ </a:t>
            </a:r>
            <a:r>
              <a:rPr lang="en-US" dirty="0"/>
              <a:t>Flex Box : Child Properties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A7C89E-5EC0-636C-14A6-8E566EDC593B}"/>
              </a:ext>
            </a:extLst>
          </p:cNvPr>
          <p:cNvSpPr txBox="1">
            <a:spLocks/>
          </p:cNvSpPr>
          <p:nvPr/>
        </p:nvSpPr>
        <p:spPr>
          <a:xfrm>
            <a:off x="942344" y="1316308"/>
            <a:ext cx="4974771" cy="23412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C00000"/>
                </a:solidFill>
              </a:rPr>
              <a:t>Child Properties: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arenR"/>
            </a:pPr>
            <a:r>
              <a:rPr lang="en-US" sz="1600" dirty="0"/>
              <a:t>align-self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arenR"/>
            </a:pPr>
            <a:r>
              <a:rPr lang="en-US" sz="1600" dirty="0"/>
              <a:t>flex-grow:0 | 1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arenR"/>
            </a:pPr>
            <a:r>
              <a:rPr lang="en-US" sz="1600" dirty="0"/>
              <a:t>flex-shrink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arenR"/>
            </a:pPr>
            <a:r>
              <a:rPr lang="en-US" sz="1600" dirty="0"/>
              <a:t>Flex-basis</a:t>
            </a:r>
          </a:p>
          <a:p>
            <a:pPr marL="342900" indent="-342900">
              <a:buClr>
                <a:srgbClr val="FFC000"/>
              </a:buClr>
              <a:buFont typeface="+mj-lt"/>
              <a:buAutoNum type="arabicParenR"/>
            </a:pPr>
            <a:r>
              <a:rPr lang="en-US" sz="1600" dirty="0"/>
              <a:t>Flex: grow shrink basis : short hand</a:t>
            </a:r>
          </a:p>
        </p:txBody>
      </p:sp>
    </p:spTree>
    <p:extLst>
      <p:ext uri="{BB962C8B-B14F-4D97-AF65-F5344CB8AC3E}">
        <p14:creationId xmlns:p14="http://schemas.microsoft.com/office/powerpoint/2010/main" val="165709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9995F67-4FBA-8F81-A76D-A27067FB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9C98B-9783-2A58-C3E6-4B1394DF8EA0}"/>
              </a:ext>
            </a:extLst>
          </p:cNvPr>
          <p:cNvSpPr/>
          <p:nvPr/>
        </p:nvSpPr>
        <p:spPr>
          <a:xfrm>
            <a:off x="375920" y="132080"/>
            <a:ext cx="8392160" cy="5204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F1E4ED-3551-6CEF-2B4B-A8EC64D868CB}"/>
              </a:ext>
            </a:extLst>
          </p:cNvPr>
          <p:cNvSpPr/>
          <p:nvPr/>
        </p:nvSpPr>
        <p:spPr>
          <a:xfrm>
            <a:off x="5294300" y="284633"/>
            <a:ext cx="762771" cy="215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B1CB0-8B6B-9045-0AFD-AF5216A64994}"/>
              </a:ext>
            </a:extLst>
          </p:cNvPr>
          <p:cNvSpPr/>
          <p:nvPr/>
        </p:nvSpPr>
        <p:spPr>
          <a:xfrm>
            <a:off x="681643" y="284634"/>
            <a:ext cx="762771" cy="215371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E870-9194-5F8F-057F-810047D30127}"/>
              </a:ext>
            </a:extLst>
          </p:cNvPr>
          <p:cNvSpPr/>
          <p:nvPr/>
        </p:nvSpPr>
        <p:spPr>
          <a:xfrm>
            <a:off x="7667852" y="284633"/>
            <a:ext cx="762771" cy="215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10C8A-466A-5E15-B8CE-B1FA05C770FE}"/>
              </a:ext>
            </a:extLst>
          </p:cNvPr>
          <p:cNvSpPr/>
          <p:nvPr/>
        </p:nvSpPr>
        <p:spPr>
          <a:xfrm>
            <a:off x="2920748" y="284632"/>
            <a:ext cx="762771" cy="215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D28D2-B555-83CA-4611-EFD574454310}"/>
              </a:ext>
            </a:extLst>
          </p:cNvPr>
          <p:cNvSpPr/>
          <p:nvPr/>
        </p:nvSpPr>
        <p:spPr>
          <a:xfrm>
            <a:off x="375920" y="652555"/>
            <a:ext cx="8392160" cy="391944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Background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0D5DA-CDF3-FB50-8A47-A2B4109E216E}"/>
              </a:ext>
            </a:extLst>
          </p:cNvPr>
          <p:cNvSpPr/>
          <p:nvPr/>
        </p:nvSpPr>
        <p:spPr>
          <a:xfrm>
            <a:off x="375920" y="3887878"/>
            <a:ext cx="8392160" cy="70444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15423B-66BF-9CA6-9067-A4028D738634}"/>
              </a:ext>
            </a:extLst>
          </p:cNvPr>
          <p:cNvSpPr/>
          <p:nvPr/>
        </p:nvSpPr>
        <p:spPr>
          <a:xfrm>
            <a:off x="3515360" y="1884139"/>
            <a:ext cx="2113280" cy="38608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ITI Tanta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EB3EE5-0B93-8C21-39BF-A151920BCBF1}"/>
              </a:ext>
            </a:extLst>
          </p:cNvPr>
          <p:cNvSpPr/>
          <p:nvPr/>
        </p:nvSpPr>
        <p:spPr>
          <a:xfrm>
            <a:off x="4074160" y="2926080"/>
            <a:ext cx="995680" cy="38608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1679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FD8CAA7C-C7A1-B53E-3952-5774D2EE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>
            <a:extLst>
              <a:ext uri="{FF2B5EF4-FFF2-40B4-BE49-F238E27FC236}">
                <a16:creationId xmlns:a16="http://schemas.microsoft.com/office/drawing/2014/main" id="{0A7537CE-9D92-7857-6C0D-D1ACE7C7C755}"/>
              </a:ext>
            </a:extLst>
          </p:cNvPr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>
              <a:extLst>
                <a:ext uri="{FF2B5EF4-FFF2-40B4-BE49-F238E27FC236}">
                  <a16:creationId xmlns:a16="http://schemas.microsoft.com/office/drawing/2014/main" id="{BBF06114-B513-3482-6B1B-5BDE03035C71}"/>
                </a:ext>
              </a:extLst>
            </p:cNvPr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 dirty="0"/>
            </a:p>
          </p:txBody>
        </p:sp>
        <p:sp>
          <p:nvSpPr>
            <p:cNvPr id="210" name="Google Shape;210;p27">
              <a:extLst>
                <a:ext uri="{FF2B5EF4-FFF2-40B4-BE49-F238E27FC236}">
                  <a16:creationId xmlns:a16="http://schemas.microsoft.com/office/drawing/2014/main" id="{7C4CD731-D934-5752-077C-0026B961F22E}"/>
                </a:ext>
              </a:extLst>
            </p:cNvPr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>
            <a:extLst>
              <a:ext uri="{FF2B5EF4-FFF2-40B4-BE49-F238E27FC236}">
                <a16:creationId xmlns:a16="http://schemas.microsoft.com/office/drawing/2014/main" id="{479E8B36-D30D-F17A-FBBD-6F6FCC1DE5F5}"/>
              </a:ext>
            </a:extLst>
          </p:cNvPr>
          <p:cNvGrpSpPr/>
          <p:nvPr/>
        </p:nvGrpSpPr>
        <p:grpSpPr>
          <a:xfrm>
            <a:off x="5819553" y="3441525"/>
            <a:ext cx="1786270" cy="962400"/>
            <a:chOff x="4924175" y="3441525"/>
            <a:chExt cx="3447300" cy="962400"/>
          </a:xfrm>
        </p:grpSpPr>
        <p:sp>
          <p:nvSpPr>
            <p:cNvPr id="212" name="Google Shape;212;p27">
              <a:extLst>
                <a:ext uri="{FF2B5EF4-FFF2-40B4-BE49-F238E27FC236}">
                  <a16:creationId xmlns:a16="http://schemas.microsoft.com/office/drawing/2014/main" id="{3BE45E6D-9E78-352B-141F-A2D044D46891}"/>
                </a:ext>
              </a:extLst>
            </p:cNvPr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>
              <a:extLst>
                <a:ext uri="{FF2B5EF4-FFF2-40B4-BE49-F238E27FC236}">
                  <a16:creationId xmlns:a16="http://schemas.microsoft.com/office/drawing/2014/main" id="{68F11D0D-7F05-6AEF-5252-4CD1C7EA6876}"/>
                </a:ext>
              </a:extLst>
            </p:cNvPr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>
            <a:extLst>
              <a:ext uri="{FF2B5EF4-FFF2-40B4-BE49-F238E27FC236}">
                <a16:creationId xmlns:a16="http://schemas.microsoft.com/office/drawing/2014/main" id="{0F4B382D-431A-25EE-5D58-5FB94978AE0E}"/>
              </a:ext>
            </a:extLst>
          </p:cNvPr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>
              <a:extLst>
                <a:ext uri="{FF2B5EF4-FFF2-40B4-BE49-F238E27FC236}">
                  <a16:creationId xmlns:a16="http://schemas.microsoft.com/office/drawing/2014/main" id="{FCBA38DF-8E3C-9BAA-1667-68DB58D42065}"/>
                </a:ext>
              </a:extLst>
            </p:cNvPr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>
              <a:extLst>
                <a:ext uri="{FF2B5EF4-FFF2-40B4-BE49-F238E27FC236}">
                  <a16:creationId xmlns:a16="http://schemas.microsoft.com/office/drawing/2014/main" id="{AF659FCD-0588-B377-C9C3-E274BD7189C2}"/>
                </a:ext>
              </a:extLst>
            </p:cNvPr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7">
            <a:extLst>
              <a:ext uri="{FF2B5EF4-FFF2-40B4-BE49-F238E27FC236}">
                <a16:creationId xmlns:a16="http://schemas.microsoft.com/office/drawing/2014/main" id="{8C18AC5F-53A9-0CA6-60B1-36B8845CC344}"/>
              </a:ext>
            </a:extLst>
          </p:cNvPr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1" name="Google Shape;221;p27">
            <a:extLst>
              <a:ext uri="{FF2B5EF4-FFF2-40B4-BE49-F238E27FC236}">
                <a16:creationId xmlns:a16="http://schemas.microsoft.com/office/drawing/2014/main" id="{AB48BD61-15E4-7D43-7D48-BB657E607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3687" y="3773524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Day04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Google Shape;549;p46">
            <a:extLst>
              <a:ext uri="{FF2B5EF4-FFF2-40B4-BE49-F238E27FC236}">
                <a16:creationId xmlns:a16="http://schemas.microsoft.com/office/drawing/2014/main" id="{EE05C783-0EDA-91F6-1822-A4291ECC87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78779" y="1753593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6" name="Google Shape;550;p46">
            <a:extLst>
              <a:ext uri="{FF2B5EF4-FFF2-40B4-BE49-F238E27FC236}">
                <a16:creationId xmlns:a16="http://schemas.microsoft.com/office/drawing/2014/main" id="{A7157E3A-CB3C-FC7D-147C-61202EAEEC1E}"/>
              </a:ext>
            </a:extLst>
          </p:cNvPr>
          <p:cNvSpPr txBox="1">
            <a:spLocks/>
          </p:cNvSpPr>
          <p:nvPr/>
        </p:nvSpPr>
        <p:spPr>
          <a:xfrm>
            <a:off x="2037685" y="2500433"/>
            <a:ext cx="3294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/>
              <a:t>Do you have any questions?</a:t>
            </a:r>
            <a:endParaRPr lang="en-US" b="1" dirty="0"/>
          </a:p>
        </p:txBody>
      </p:sp>
      <p:sp>
        <p:nvSpPr>
          <p:cNvPr id="7" name="Google Shape;552;p46">
            <a:extLst>
              <a:ext uri="{FF2B5EF4-FFF2-40B4-BE49-F238E27FC236}">
                <a16:creationId xmlns:a16="http://schemas.microsoft.com/office/drawing/2014/main" id="{22555D5E-728A-A391-542C-9ACDCBAF4BAA}"/>
              </a:ext>
            </a:extLst>
          </p:cNvPr>
          <p:cNvSpPr txBox="1"/>
          <p:nvPr/>
        </p:nvSpPr>
        <p:spPr>
          <a:xfrm>
            <a:off x="1285168" y="1223961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8" name="Google Shape;562;p46">
            <a:extLst>
              <a:ext uri="{FF2B5EF4-FFF2-40B4-BE49-F238E27FC236}">
                <a16:creationId xmlns:a16="http://schemas.microsoft.com/office/drawing/2014/main" id="{D396A7AE-BDBE-CA15-2F5C-5B8517F69E1F}"/>
              </a:ext>
            </a:extLst>
          </p:cNvPr>
          <p:cNvSpPr txBox="1"/>
          <p:nvPr/>
        </p:nvSpPr>
        <p:spPr>
          <a:xfrm>
            <a:off x="5597539" y="26391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grpSp>
        <p:nvGrpSpPr>
          <p:cNvPr id="9" name="Google Shape;557;p46">
            <a:extLst>
              <a:ext uri="{FF2B5EF4-FFF2-40B4-BE49-F238E27FC236}">
                <a16:creationId xmlns:a16="http://schemas.microsoft.com/office/drawing/2014/main" id="{7B2F884B-6491-5CB4-D53B-DD26AF6CA011}"/>
              </a:ext>
            </a:extLst>
          </p:cNvPr>
          <p:cNvGrpSpPr/>
          <p:nvPr/>
        </p:nvGrpSpPr>
        <p:grpSpPr>
          <a:xfrm>
            <a:off x="1087620" y="3586263"/>
            <a:ext cx="450557" cy="402905"/>
            <a:chOff x="3824739" y="3890112"/>
            <a:chExt cx="208105" cy="186110"/>
          </a:xfrm>
        </p:grpSpPr>
        <p:sp>
          <p:nvSpPr>
            <p:cNvPr id="10" name="Google Shape;558;p46">
              <a:extLst>
                <a:ext uri="{FF2B5EF4-FFF2-40B4-BE49-F238E27FC236}">
                  <a16:creationId xmlns:a16="http://schemas.microsoft.com/office/drawing/2014/main" id="{AF3A1C5C-9DE1-300E-A79F-EFB59CF0EADD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9;p46">
              <a:extLst>
                <a:ext uri="{FF2B5EF4-FFF2-40B4-BE49-F238E27FC236}">
                  <a16:creationId xmlns:a16="http://schemas.microsoft.com/office/drawing/2014/main" id="{12A2A936-FA51-9856-097E-A0C39FEA6713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0;p46">
              <a:extLst>
                <a:ext uri="{FF2B5EF4-FFF2-40B4-BE49-F238E27FC236}">
                  <a16:creationId xmlns:a16="http://schemas.microsoft.com/office/drawing/2014/main" id="{828F631A-FA84-E305-F34E-FEB29A47F3BC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22;p27">
            <a:extLst>
              <a:ext uri="{FF2B5EF4-FFF2-40B4-BE49-F238E27FC236}">
                <a16:creationId xmlns:a16="http://schemas.microsoft.com/office/drawing/2014/main" id="{8DB3173A-B064-3BA8-CD63-DFC98CBDB0E0}"/>
              </a:ext>
            </a:extLst>
          </p:cNvPr>
          <p:cNvSpPr txBox="1"/>
          <p:nvPr/>
        </p:nvSpPr>
        <p:spPr>
          <a:xfrm>
            <a:off x="536125" y="117311"/>
            <a:ext cx="585665" cy="1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Quantico" panose="02000000000000000000" charset="0"/>
                <a:ea typeface="Source Code Pro"/>
                <a:cs typeface="Source Code Pro"/>
                <a:sym typeface="Source Code Pro"/>
              </a:rPr>
              <a:t>CST</a:t>
            </a:r>
            <a:endParaRPr dirty="0">
              <a:solidFill>
                <a:schemeClr val="dk1"/>
              </a:solidFill>
              <a:latin typeface="Quantico" panose="02000000000000000000" charset="0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" name="Google Shape;238;p29">
            <a:extLst>
              <a:ext uri="{FF2B5EF4-FFF2-40B4-BE49-F238E27FC236}">
                <a16:creationId xmlns:a16="http://schemas.microsoft.com/office/drawing/2014/main" id="{51ED5E19-3F25-F19A-D9A6-72AC081096CF}"/>
              </a:ext>
            </a:extLst>
          </p:cNvPr>
          <p:cNvSpPr txBox="1">
            <a:spLocks/>
          </p:cNvSpPr>
          <p:nvPr/>
        </p:nvSpPr>
        <p:spPr>
          <a:xfrm>
            <a:off x="905878" y="-211637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{</a:t>
            </a:r>
            <a:r>
              <a:rPr lang="en" dirty="0">
                <a:solidFill>
                  <a:schemeClr val="tx1"/>
                </a:solidFill>
                <a:latin typeface="Quantico" panose="02000000000000000000" charset="0"/>
              </a:rPr>
              <a:t>04</a:t>
            </a:r>
            <a:r>
              <a:rPr lang="en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5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CD7AEEAE-A660-F753-3156-CB6F2F5F5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00986CD8-BF99-6588-29C6-4F0D63FBC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{ </a:t>
            </a:r>
            <a:r>
              <a:rPr lang="en" dirty="0"/>
              <a:t>Day Objectives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D8EE78-D303-2442-EFC5-4CD12A31AB16}"/>
              </a:ext>
            </a:extLst>
          </p:cNvPr>
          <p:cNvSpPr txBox="1">
            <a:spLocks/>
          </p:cNvSpPr>
          <p:nvPr/>
        </p:nvSpPr>
        <p:spPr>
          <a:xfrm>
            <a:off x="716393" y="1217620"/>
            <a:ext cx="5500732" cy="133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400" dirty="0">
                <a:latin typeface="+mn-lt"/>
                <a:ea typeface="Source Code Pro" panose="020B0509030403020204" pitchFamily="49" charset="0"/>
              </a:rPr>
              <a:t>Dealing with Fonts </a:t>
            </a:r>
          </a:p>
          <a:p>
            <a:r>
              <a:rPr lang="en-US" sz="1400" dirty="0">
                <a:latin typeface="+mn-lt"/>
              </a:rPr>
              <a:t>Colors and Backgrounds</a:t>
            </a:r>
          </a:p>
          <a:p>
            <a:r>
              <a:rPr lang="en-US" sz="1400" dirty="0">
                <a:latin typeface="+mn-lt"/>
              </a:rPr>
              <a:t>Styling Lists</a:t>
            </a:r>
          </a:p>
          <a:p>
            <a:r>
              <a:rPr lang="en-US" sz="1400" dirty="0">
                <a:latin typeface="+mn-lt"/>
              </a:rPr>
              <a:t>Display and Visibility</a:t>
            </a:r>
          </a:p>
          <a:p>
            <a:r>
              <a:rPr lang="en-US" sz="1400" dirty="0">
                <a:latin typeface="+mn-lt"/>
              </a:rPr>
              <a:t>Transform</a:t>
            </a:r>
          </a:p>
          <a:p>
            <a:r>
              <a:rPr lang="en-US" sz="1400" dirty="0">
                <a:latin typeface="+mn-lt"/>
              </a:rPr>
              <a:t>Flex Box</a:t>
            </a:r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8B3034E4-6DB8-3759-F6AF-3072F69E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D725933C-91FB-4F0C-9A06-B63692394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accent1"/>
                </a:solidFill>
              </a:rPr>
              <a:t>{</a:t>
            </a:r>
            <a:r>
              <a:rPr lang="ar-SA" dirty="0">
                <a:solidFill>
                  <a:schemeClr val="accent1"/>
                </a:solidFill>
              </a:rPr>
              <a:t> </a:t>
            </a:r>
            <a:r>
              <a:rPr lang="en-US" dirty="0"/>
              <a:t>Fonts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BD4AA4-0094-68D9-CFCE-76F3185A34BB}"/>
              </a:ext>
            </a:extLst>
          </p:cNvPr>
          <p:cNvSpPr txBox="1">
            <a:spLocks/>
          </p:cNvSpPr>
          <p:nvPr/>
        </p:nvSpPr>
        <p:spPr>
          <a:xfrm>
            <a:off x="719988" y="1124547"/>
            <a:ext cx="6851244" cy="144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600" dirty="0">
                <a:latin typeface="+mn-lt"/>
                <a:ea typeface="Source Code Pro" panose="020B0509030403020204" pitchFamily="49" charset="0"/>
              </a:rPr>
              <a:t>font-family: typeface used (e.g., Arial, Times)</a:t>
            </a:r>
          </a:p>
          <a:p>
            <a:r>
              <a:rPr lang="en-US" sz="1600" dirty="0">
                <a:latin typeface="+mn-lt"/>
              </a:rPr>
              <a:t>font-size: size of text</a:t>
            </a:r>
          </a:p>
          <a:p>
            <a:r>
              <a:rPr lang="en-US" sz="1600" dirty="0">
                <a:latin typeface="+mn-lt"/>
              </a:rPr>
              <a:t>font-style: normal, italic</a:t>
            </a:r>
          </a:p>
          <a:p>
            <a:r>
              <a:rPr lang="en-US" sz="1600" dirty="0">
                <a:latin typeface="+mn-lt"/>
              </a:rPr>
              <a:t>font-weight: normal, bold</a:t>
            </a:r>
          </a:p>
          <a:p>
            <a:r>
              <a:rPr lang="en-US" sz="1600" dirty="0">
                <a:latin typeface="+mn-lt"/>
              </a:rPr>
              <a:t>line-height: spacing between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42A92-EB5C-9DE1-E266-800DFD3D3ACA}"/>
              </a:ext>
            </a:extLst>
          </p:cNvPr>
          <p:cNvSpPr txBox="1"/>
          <p:nvPr/>
        </p:nvSpPr>
        <p:spPr>
          <a:xfrm>
            <a:off x="881200" y="3413161"/>
            <a:ext cx="7012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style="font-family: Arial; font-size: 16px;"&gt;Arial Text&lt;/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style="font-weight: bold; font-style: italic;"&gt;Bold Italic&lt;/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style="line-height: 1.5;"&gt;Line Height Example&lt;/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06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DA56AF3E-8022-731B-4D3A-6089682B3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89DEF5CE-9BFB-890F-4947-EED19BDC0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accent1"/>
                </a:solidFill>
              </a:rPr>
              <a:t>{</a:t>
            </a:r>
            <a:r>
              <a:rPr lang="ar-SA" dirty="0">
                <a:solidFill>
                  <a:schemeClr val="accent1"/>
                </a:solidFill>
              </a:rPr>
              <a:t> </a:t>
            </a:r>
            <a:r>
              <a:rPr lang="en-US" dirty="0"/>
              <a:t>Colors and Backgrounds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297139-A61E-6644-7FD5-9166AF805842}"/>
              </a:ext>
            </a:extLst>
          </p:cNvPr>
          <p:cNvSpPr txBox="1">
            <a:spLocks/>
          </p:cNvSpPr>
          <p:nvPr/>
        </p:nvSpPr>
        <p:spPr>
          <a:xfrm>
            <a:off x="719988" y="1124547"/>
            <a:ext cx="6851244" cy="152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lvl="0"/>
            <a:r>
              <a:rPr lang="en-US" sz="1600" dirty="0">
                <a:latin typeface="+mn-lt"/>
              </a:rPr>
              <a:t>color: sets the text color</a:t>
            </a:r>
          </a:p>
          <a:p>
            <a:pPr lvl="0"/>
            <a:r>
              <a:rPr lang="en-US" sz="1600" dirty="0">
                <a:latin typeface="+mn-lt"/>
              </a:rPr>
              <a:t>background-color: sets the background color of an element</a:t>
            </a:r>
          </a:p>
          <a:p>
            <a:pPr lvl="0"/>
            <a:r>
              <a:rPr lang="en-US" sz="1600" dirty="0">
                <a:latin typeface="+mn-lt"/>
              </a:rPr>
              <a:t>background-image: adds an image background</a:t>
            </a:r>
          </a:p>
          <a:p>
            <a:pPr lvl="0"/>
            <a:r>
              <a:rPr lang="en-US" sz="1600" dirty="0">
                <a:latin typeface="+mn-lt"/>
              </a:rPr>
              <a:t>background-repeat: repeat behavior (repeat, no-repeat)</a:t>
            </a:r>
          </a:p>
          <a:p>
            <a:pPr lvl="0"/>
            <a:r>
              <a:rPr lang="en-US" sz="1600" dirty="0">
                <a:latin typeface="+mn-lt"/>
              </a:rPr>
              <a:t>background-position: position of background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E1FF-138A-6D76-32AF-4262BB64900E}"/>
              </a:ext>
            </a:extLst>
          </p:cNvPr>
          <p:cNvSpPr txBox="1"/>
          <p:nvPr/>
        </p:nvSpPr>
        <p:spPr>
          <a:xfrm>
            <a:off x="719988" y="2895601"/>
            <a:ext cx="60668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atinLnBrk="1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style="color: red; background-color: yellow;"&gt;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 Red text on yellow background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style="background-image: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('bg.jpg'); background-repeat: no-repeat; background-position: center;"&gt;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  Background Image Example</a:t>
            </a:r>
            <a:b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694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9079D4C-EA7D-F095-EA32-EC0F5DC9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85BF0889-8EA6-FD98-87C9-7FDD661A9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accent1"/>
                </a:solidFill>
              </a:rPr>
              <a:t>{</a:t>
            </a:r>
            <a:r>
              <a:rPr lang="ar-SA" dirty="0">
                <a:solidFill>
                  <a:schemeClr val="accent1"/>
                </a:solidFill>
              </a:rPr>
              <a:t> </a:t>
            </a:r>
            <a:r>
              <a:rPr lang="en-US" dirty="0"/>
              <a:t>Styling Lists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636E5F-ED14-2B13-6AC9-49D5C322E6AD}"/>
              </a:ext>
            </a:extLst>
          </p:cNvPr>
          <p:cNvSpPr txBox="1">
            <a:spLocks/>
          </p:cNvSpPr>
          <p:nvPr/>
        </p:nvSpPr>
        <p:spPr>
          <a:xfrm>
            <a:off x="719988" y="1124547"/>
            <a:ext cx="6851244" cy="152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lvl="0"/>
            <a:r>
              <a:rPr lang="en-US" sz="1600" dirty="0">
                <a:latin typeface="+mn-lt"/>
              </a:rPr>
              <a:t>Customize list bullets: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list-style-type: disc, circle, square, none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list-style-image: use custom bullet image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list-style-position: inside | outside</a:t>
            </a:r>
          </a:p>
          <a:p>
            <a:pPr lvl="0"/>
            <a:r>
              <a:rPr lang="en-US" sz="1600" dirty="0">
                <a:latin typeface="+mn-lt"/>
              </a:rPr>
              <a:t>Can be applied to &lt;ul&gt;, &lt;</a:t>
            </a:r>
            <a:r>
              <a:rPr lang="en-US" sz="1600" dirty="0" err="1">
                <a:latin typeface="+mn-lt"/>
              </a:rPr>
              <a:t>ol</a:t>
            </a:r>
            <a:r>
              <a:rPr lang="en-US" sz="1600" dirty="0">
                <a:latin typeface="+mn-lt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C4020-5505-90F2-9EEA-5C18CE6DA08A}"/>
              </a:ext>
            </a:extLst>
          </p:cNvPr>
          <p:cNvSpPr txBox="1"/>
          <p:nvPr/>
        </p:nvSpPr>
        <p:spPr>
          <a:xfrm>
            <a:off x="719988" y="3048001"/>
            <a:ext cx="6066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b="1" dirty="0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style="list-style-type: square;"&gt;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b="1" dirty="0">
                <a:solidFill>
                  <a:schemeClr val="tx1"/>
                </a:solidFill>
              </a:rPr>
              <a:t>li</a:t>
            </a:r>
            <a:r>
              <a:rPr lang="en-US" dirty="0">
                <a:solidFill>
                  <a:schemeClr val="tx1"/>
                </a:solidFill>
              </a:rPr>
              <a:t>&gt;Square Bullet&lt;/</a:t>
            </a:r>
            <a:r>
              <a:rPr lang="en-US" b="1" dirty="0">
                <a:solidFill>
                  <a:schemeClr val="tx1"/>
                </a:solidFill>
              </a:rPr>
              <a:t>li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b="1" dirty="0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b="1" dirty="0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 style="list-style-image: 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('bullet.png');"&gt;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</a:t>
            </a:r>
            <a:r>
              <a:rPr lang="en-US" b="1" dirty="0">
                <a:solidFill>
                  <a:schemeClr val="tx1"/>
                </a:solidFill>
              </a:rPr>
              <a:t>li</a:t>
            </a:r>
            <a:r>
              <a:rPr lang="en-US" dirty="0">
                <a:solidFill>
                  <a:schemeClr val="tx1"/>
                </a:solidFill>
              </a:rPr>
              <a:t>&gt;Custom Bullet&lt;/</a:t>
            </a:r>
            <a:r>
              <a:rPr lang="en-US" b="1" dirty="0">
                <a:solidFill>
                  <a:schemeClr val="tx1"/>
                </a:solidFill>
              </a:rPr>
              <a:t>li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b="1" dirty="0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925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D4777BD-6B07-49E9-38FC-2C654141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80EFABEC-1C0F-9B64-68C7-8EE7B4A23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accent1"/>
                </a:solidFill>
              </a:rPr>
              <a:t>{</a:t>
            </a:r>
            <a:r>
              <a:rPr lang="ar-SA" dirty="0">
                <a:solidFill>
                  <a:schemeClr val="accent1"/>
                </a:solidFill>
              </a:rPr>
              <a:t> </a:t>
            </a:r>
            <a:r>
              <a:rPr lang="en-US" dirty="0"/>
              <a:t>Visibility Property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90EEF-1596-8477-B0D4-A6A57C3FAE23}"/>
              </a:ext>
            </a:extLst>
          </p:cNvPr>
          <p:cNvSpPr txBox="1">
            <a:spLocks/>
          </p:cNvSpPr>
          <p:nvPr/>
        </p:nvSpPr>
        <p:spPr>
          <a:xfrm>
            <a:off x="719988" y="1124547"/>
            <a:ext cx="6851244" cy="152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lvl="0"/>
            <a:r>
              <a:rPr lang="en-US" sz="1600" dirty="0">
                <a:latin typeface="+mn-lt"/>
              </a:rPr>
              <a:t>Controls visibility without affecting layout.</a:t>
            </a:r>
          </a:p>
          <a:p>
            <a:pPr lvl="0"/>
            <a:r>
              <a:rPr lang="en-US" sz="1600" dirty="0">
                <a:latin typeface="+mn-lt"/>
              </a:rPr>
              <a:t>Values: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visible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hidden</a:t>
            </a:r>
          </a:p>
          <a:p>
            <a:pPr lvl="0"/>
            <a:r>
              <a:rPr lang="en-US" sz="1600" dirty="0">
                <a:latin typeface="+mn-lt"/>
              </a:rPr>
              <a:t>visibility: hidden: element is hidden but space remains.</a:t>
            </a:r>
          </a:p>
          <a:p>
            <a:pPr lvl="0"/>
            <a:r>
              <a:rPr lang="en-US" sz="1600" dirty="0">
                <a:latin typeface="+mn-lt"/>
              </a:rPr>
              <a:t>display: none: element is hidden and space is removed.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01D0E-68A4-FDDD-8B56-3447A00B3296}"/>
              </a:ext>
            </a:extLst>
          </p:cNvPr>
          <p:cNvSpPr txBox="1"/>
          <p:nvPr/>
        </p:nvSpPr>
        <p:spPr>
          <a:xfrm>
            <a:off x="719988" y="3048001"/>
            <a:ext cx="60668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b="1" dirty="0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style="visibility: hidden;"&gt;Hidden but takes space&lt;/</a:t>
            </a:r>
            <a:r>
              <a:rPr lang="en-US" b="1" dirty="0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b="1" dirty="0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style="display: none;"&gt;Not rendered&lt;/</a:t>
            </a:r>
            <a:r>
              <a:rPr lang="en-US" b="1" dirty="0">
                <a:solidFill>
                  <a:schemeClr val="tx1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25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C7E0874-AC14-922F-A466-319C2F476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10509F5E-B00C-0000-2E24-8786F550F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590892" cy="1450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800" dirty="0">
                <a:solidFill>
                  <a:schemeClr val="accent1"/>
                </a:solidFill>
              </a:rPr>
              <a:t>{ </a:t>
            </a:r>
            <a:r>
              <a:rPr lang="en-US" sz="2800" dirty="0"/>
              <a:t>Transformation : translate, rotate , scale, skew and transition</a:t>
            </a:r>
            <a:endParaRPr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831241-1B27-C119-C632-983B0F1CD38E}"/>
              </a:ext>
            </a:extLst>
          </p:cNvPr>
          <p:cNvSpPr/>
          <p:nvPr/>
        </p:nvSpPr>
        <p:spPr>
          <a:xfrm rot="2183883">
            <a:off x="3725798" y="2062030"/>
            <a:ext cx="1692404" cy="1966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 Tanta</a:t>
            </a:r>
          </a:p>
        </p:txBody>
      </p:sp>
    </p:spTree>
    <p:extLst>
      <p:ext uri="{BB962C8B-B14F-4D97-AF65-F5344CB8AC3E}">
        <p14:creationId xmlns:p14="http://schemas.microsoft.com/office/powerpoint/2010/main" val="411857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487F9E52-35DA-1AC1-A103-C4CE87239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655D786D-E60D-FAC8-4307-D7F5722D6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>
                <a:solidFill>
                  <a:schemeClr val="accent1"/>
                </a:solidFill>
              </a:rPr>
              <a:t>{ </a:t>
            </a:r>
            <a:r>
              <a:rPr lang="en-US" dirty="0"/>
              <a:t>Flex Box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0B0729-A69C-0137-FF67-4667E71CB17D}"/>
              </a:ext>
            </a:extLst>
          </p:cNvPr>
          <p:cNvSpPr txBox="1">
            <a:spLocks/>
          </p:cNvSpPr>
          <p:nvPr/>
        </p:nvSpPr>
        <p:spPr>
          <a:xfrm>
            <a:off x="719988" y="1124547"/>
            <a:ext cx="6851244" cy="1161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 sz="1600" dirty="0">
                <a:latin typeface="+mn-lt"/>
                <a:ea typeface="Source Code Pro" panose="020B0509030403020204" pitchFamily="49" charset="0"/>
              </a:rPr>
              <a:t>Flexbox is a CSS layout model that makes it easier to design flexible responsive layout structures.</a:t>
            </a:r>
          </a:p>
          <a:p>
            <a:r>
              <a:rPr lang="en-US" sz="1600" dirty="0">
                <a:latin typeface="+mn-lt"/>
                <a:ea typeface="Source Code Pro" panose="020B0509030403020204" pitchFamily="49" charset="0"/>
              </a:rPr>
              <a:t>It aligns items both horizontally and vertically.</a:t>
            </a:r>
          </a:p>
        </p:txBody>
      </p:sp>
      <p:pic>
        <p:nvPicPr>
          <p:cNvPr id="1026" name="Picture 2" descr="On the coordinate plane, the vertical axis is called the x-axis and the  horizontal axis is called the y-axis. True False | Homework.Study.com">
            <a:extLst>
              <a:ext uri="{FF2B5EF4-FFF2-40B4-BE49-F238E27FC236}">
                <a16:creationId xmlns:a16="http://schemas.microsoft.com/office/drawing/2014/main" id="{B224BDEA-3D0E-ACC4-90D8-12E2D6D4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58" y="2286000"/>
            <a:ext cx="2515882" cy="215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5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A4878613-CEA3-5D11-37D5-94BC76BF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727C1FCF-35B2-0B20-2452-574554F4C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>
                <a:solidFill>
                  <a:schemeClr val="accent1"/>
                </a:solidFill>
              </a:rPr>
              <a:t>{ </a:t>
            </a:r>
            <a:r>
              <a:rPr lang="en-US" dirty="0"/>
              <a:t>Flex Box : Parent Properties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DF9144-26CC-D64D-B0CF-580A332D1ACE}"/>
              </a:ext>
            </a:extLst>
          </p:cNvPr>
          <p:cNvSpPr txBox="1">
            <a:spLocks/>
          </p:cNvSpPr>
          <p:nvPr/>
        </p:nvSpPr>
        <p:spPr>
          <a:xfrm>
            <a:off x="562795" y="1174068"/>
            <a:ext cx="8052885" cy="3326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600" b="1" dirty="0">
                <a:solidFill>
                  <a:srgbClr val="C00000"/>
                </a:solidFill>
                <a:latin typeface="+mn-lt"/>
                <a:ea typeface="Source Code Pro" panose="020B0509030403020204" pitchFamily="49" charset="0"/>
              </a:rPr>
              <a:t>Parent Properties:</a:t>
            </a:r>
          </a:p>
          <a:p>
            <a:pPr marL="0" indent="0">
              <a:buFont typeface="Anaheim"/>
              <a:buNone/>
            </a:pPr>
            <a:endParaRPr lang="en-US" sz="1600" b="1" dirty="0">
              <a:solidFill>
                <a:srgbClr val="C00000"/>
              </a:solidFill>
              <a:latin typeface="+mn-lt"/>
              <a:ea typeface="Source Code Pro" panose="020B0509030403020204" pitchFamily="49" charset="0"/>
            </a:endParaRPr>
          </a:p>
          <a:p>
            <a:pPr marL="342900" indent="-342900">
              <a:buSzPct val="100000"/>
              <a:buFont typeface="+mj-lt"/>
              <a:buAutoNum type="arabicParenR"/>
            </a:pPr>
            <a:r>
              <a:rPr lang="en-US" sz="1600" b="1" dirty="0" err="1">
                <a:latin typeface="+mn-lt"/>
                <a:ea typeface="Source Code Pro" panose="020B0509030403020204" pitchFamily="49" charset="0"/>
              </a:rPr>
              <a:t>display:flex</a:t>
            </a:r>
            <a:r>
              <a:rPr lang="en-US" sz="1600" b="1" dirty="0">
                <a:latin typeface="+mn-lt"/>
                <a:ea typeface="Source Code Pro" panose="020B0509030403020204" pitchFamily="49" charset="0"/>
              </a:rPr>
              <a:t>;</a:t>
            </a:r>
          </a:p>
          <a:p>
            <a:pPr marL="342900" indent="-342900">
              <a:buSzPct val="100000"/>
              <a:buFont typeface="+mj-lt"/>
              <a:buAutoNum type="arabicParenR"/>
            </a:pPr>
            <a:r>
              <a:rPr lang="en-US" sz="1600" b="1" dirty="0">
                <a:latin typeface="+mn-lt"/>
                <a:ea typeface="Source Code Pro" panose="020B0509030403020204" pitchFamily="49" charset="0"/>
              </a:rPr>
              <a:t>justify-content: </a:t>
            </a:r>
            <a:r>
              <a:rPr lang="en-US" sz="1600" dirty="0">
                <a:latin typeface="+mn-lt"/>
                <a:ea typeface="Source Code Pro" panose="020B0509030403020204" pitchFamily="49" charset="0"/>
              </a:rPr>
              <a:t>align items horizontal if flex –direction row otherwise align items vertical</a:t>
            </a:r>
          </a:p>
          <a:p>
            <a:pPr marL="0" indent="0">
              <a:buSzPct val="100000"/>
              <a:buNone/>
            </a:pPr>
            <a:r>
              <a:rPr lang="en-US" sz="1600" dirty="0">
                <a:latin typeface="+mn-lt"/>
                <a:ea typeface="Source Code Pro" panose="020B0509030403020204" pitchFamily="49" charset="0"/>
              </a:rPr>
              <a:t>       	Flex-start | flex-end | center | space-between | space-evenly | space-around</a:t>
            </a:r>
          </a:p>
          <a:p>
            <a:pPr marL="342900" indent="-342900">
              <a:buSzPct val="100000"/>
              <a:buFont typeface="+mj-lt"/>
              <a:buAutoNum type="arabicParenR" startAt="3"/>
            </a:pPr>
            <a:r>
              <a:rPr lang="en-US" sz="1600" b="1" dirty="0">
                <a:latin typeface="+mn-lt"/>
                <a:ea typeface="Source Code Pro" panose="020B0509030403020204" pitchFamily="49" charset="0"/>
              </a:rPr>
              <a:t>align-items: </a:t>
            </a:r>
            <a:r>
              <a:rPr lang="en-US" sz="1600" dirty="0">
                <a:latin typeface="+mn-lt"/>
                <a:ea typeface="Source Code Pro" panose="020B0509030403020204" pitchFamily="49" charset="0"/>
              </a:rPr>
              <a:t>align items vertical if flex –direction row otherwise align items horizonal</a:t>
            </a:r>
          </a:p>
          <a:p>
            <a:pPr marL="0" indent="0">
              <a:buSzPct val="100000"/>
              <a:buNone/>
            </a:pPr>
            <a:r>
              <a:rPr lang="en-US" sz="1600" dirty="0">
                <a:latin typeface="+mn-lt"/>
                <a:ea typeface="Source Code Pro" panose="020B0509030403020204" pitchFamily="49" charset="0"/>
              </a:rPr>
              <a:t>	Flex-end | Flex-start | Center | Stretch (default)</a:t>
            </a:r>
          </a:p>
          <a:p>
            <a:pPr marL="342900" indent="-342900">
              <a:buSzPct val="100000"/>
              <a:buFont typeface="+mj-lt"/>
              <a:buAutoNum type="arabicParenR"/>
            </a:pPr>
            <a:endParaRPr lang="en-US" sz="1600" dirty="0">
              <a:latin typeface="+mn-lt"/>
              <a:ea typeface="Source Code Pro" panose="020B0509030403020204" pitchFamily="49" charset="0"/>
            </a:endParaRPr>
          </a:p>
          <a:p>
            <a:pPr marL="342900" indent="-342900">
              <a:buSzPct val="100000"/>
              <a:buFont typeface="+mj-lt"/>
              <a:buAutoNum type="arabicParenR" startAt="4"/>
            </a:pPr>
            <a:r>
              <a:rPr lang="en-US" sz="1600" b="1" dirty="0">
                <a:latin typeface="+mn-lt"/>
                <a:ea typeface="Source Code Pro" panose="020B0509030403020204" pitchFamily="49" charset="0"/>
              </a:rPr>
              <a:t>flex-wrap :</a:t>
            </a:r>
            <a:r>
              <a:rPr lang="en-US" sz="1600" dirty="0">
                <a:latin typeface="+mn-lt"/>
                <a:ea typeface="Source Code Pro" panose="020B0509030403020204" pitchFamily="49" charset="0"/>
              </a:rPr>
              <a:t> no-wrap | wrap</a:t>
            </a:r>
          </a:p>
          <a:p>
            <a:pPr marL="342900" indent="-342900">
              <a:buSzPct val="100000"/>
              <a:buFont typeface="+mj-lt"/>
              <a:buAutoNum type="arabicParenR" startAt="4"/>
            </a:pPr>
            <a:r>
              <a:rPr lang="en-US" sz="1600" b="1" dirty="0">
                <a:latin typeface="+mn-lt"/>
                <a:ea typeface="Source Code Pro" panose="020B0509030403020204" pitchFamily="49" charset="0"/>
              </a:rPr>
              <a:t>flex-direction : </a:t>
            </a:r>
            <a:r>
              <a:rPr lang="en-US" sz="1600" dirty="0">
                <a:latin typeface="+mn-lt"/>
                <a:ea typeface="Source Code Pro" panose="020B0509030403020204" pitchFamily="49" charset="0"/>
              </a:rPr>
              <a:t>row | column | row-reverse | column-reversed</a:t>
            </a:r>
          </a:p>
        </p:txBody>
      </p:sp>
    </p:spTree>
    <p:extLst>
      <p:ext uri="{BB962C8B-B14F-4D97-AF65-F5344CB8AC3E}">
        <p14:creationId xmlns:p14="http://schemas.microsoft.com/office/powerpoint/2010/main" val="1830145871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</TotalTime>
  <Words>534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Quantico</vt:lpstr>
      <vt:lpstr>Arial</vt:lpstr>
      <vt:lpstr>Source Code Pro</vt:lpstr>
      <vt:lpstr>Anaheim</vt:lpstr>
      <vt:lpstr>Wingdings</vt:lpstr>
      <vt:lpstr>New Operating System Design Pitch Deck by Slidesgo</vt:lpstr>
      <vt:lpstr>Client Side Technology  CST</vt:lpstr>
      <vt:lpstr>{ Day Objectives</vt:lpstr>
      <vt:lpstr>{ Fonts</vt:lpstr>
      <vt:lpstr>{ Colors and Backgrounds</vt:lpstr>
      <vt:lpstr>{ Styling Lists</vt:lpstr>
      <vt:lpstr>{ Visibility Property</vt:lpstr>
      <vt:lpstr>{ Transformation : translate, rotate , scale, skew and transition</vt:lpstr>
      <vt:lpstr>{ Flex Box</vt:lpstr>
      <vt:lpstr>{ Flex Box : Parent Properties</vt:lpstr>
      <vt:lpstr>{ Flex Box : Child Properties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Hager Hatem</dc:creator>
  <cp:lastModifiedBy>Hager Hatem Sharara</cp:lastModifiedBy>
  <cp:revision>90</cp:revision>
  <dcterms:modified xsi:type="dcterms:W3CDTF">2025-07-06T08:51:17Z</dcterms:modified>
</cp:coreProperties>
</file>