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1" r:id="rId28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Relationship Id="rId27" Type="http://schemas.openxmlformats.org/officeDocument/2006/relationships/slide" Target="slides/slide15.xml"/><Relationship Id="rId28" Type="http://schemas.openxmlformats.org/officeDocument/2006/relationships/slide" Target="slides/slide16.xml"/><Relationship Id="rId2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E3FFBF6-4469-4539-AF18-1377FBD0028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5FD6A73-A886-4DD2-82EF-12CF01289CD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8AD3956A-B46A-4095-A325-A4F6AB3F4B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563341B-78BC-4505-8A66-09E2AAAD287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BDB800D-A602-4827-B845-F6A5A48F2A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A776BB6-0214-4ED3-B388-0EA1D036434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B5BEE62A-F6B5-465A-BFFF-FBC054054B5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F950541-8CCD-4039-96B5-1915CD2A1FA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1C1D324-B32D-40DB-B700-7F072B513BB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1A4FC79C-B048-4F33-96A8-8753EDACED1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839DF88-258F-4E18-ADF1-AF08C5CC965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7085F07-2837-4C9B-B22D-FA21ED17010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4DFF18E-3127-4687-A095-2BF5B919F37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8BF4324-82DD-4EB4-B912-9512FEAE00DE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75E140D-679C-40F9-A16E-F5EEE4F7C8F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93D83C2-EDED-4ECB-819B-EFF421EA396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E7B5CA4-6BD2-4195-8796-195BD3FBB14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5C98BA9-E26D-4CBD-AFD8-0EE5196E1C1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583A725-5984-48FD-A336-45F4515C313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B6CAC99-AA03-43EB-9741-FE7E604E404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501FFD2-095C-456E-B933-CE9E61A77D6C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&lt;fecha/hora&gt;</a:t>
            </a:r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Times New Roman"/>
              </a:rPr>
              <a:t>&lt;pie de página&gt;</a:t>
            </a:r>
            <a:endParaRPr b="0" lang="es-E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037200A-6CF0-43C9-ABF6-D2175DD4B142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&lt;número&gt;</a:t>
            </a:fld>
            <a:endParaRPr b="0" lang="es-E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Pulse para editar el formato del texto de título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Pulse para editar el formato de texto del esquema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Segundo nivel del esquema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Tercer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Cuarto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Quinto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Sexto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Séptimo nivel del esquema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8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f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Box 1"/>
          <p:cNvSpPr/>
          <p:nvPr/>
        </p:nvSpPr>
        <p:spPr>
          <a:xfrm>
            <a:off x="643680" y="1371600"/>
            <a:ext cx="7855920" cy="75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1" lang="en-US" sz="4400" spc="-1" strike="noStrike">
                <a:solidFill>
                  <a:srgbClr val="228b22"/>
                </a:solidFill>
                <a:latin typeface="Calibri"/>
              </a:rPr>
              <a:t>Análisis Nutricional de Alimentos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TextBox 2"/>
          <p:cNvSpPr/>
          <p:nvPr/>
        </p:nvSpPr>
        <p:spPr>
          <a:xfrm>
            <a:off x="1244160" y="2560320"/>
            <a:ext cx="66549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457200">
              <a:lnSpc>
                <a:spcPct val="100000"/>
              </a:lnSpc>
            </a:pPr>
            <a:r>
              <a:rPr b="0" lang="en-US" sz="2400" spc="-1" strike="noStrike">
                <a:solidFill>
                  <a:srgbClr val="556b2f"/>
                </a:solidFill>
                <a:latin typeface="Calibri"/>
              </a:rPr>
              <a:t>Los mejores alimentos que tu dinero puede comprar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2653920" y="3529440"/>
            <a:ext cx="3885840" cy="2590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f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Box 2"/>
          <p:cNvSpPr/>
          <p:nvPr/>
        </p:nvSpPr>
        <p:spPr>
          <a:xfrm>
            <a:off x="4224240" y="1371600"/>
            <a:ext cx="237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Picture 9" descr="image7.png"/>
          <p:cNvPicPr/>
          <p:nvPr/>
        </p:nvPicPr>
        <p:blipFill>
          <a:blip r:embed="rId1"/>
          <a:stretch/>
        </p:blipFill>
        <p:spPr>
          <a:xfrm>
            <a:off x="720000" y="298440"/>
            <a:ext cx="7740000" cy="604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f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18000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228b22"/>
                </a:solidFill>
                <a:latin typeface="Calibri"/>
              </a:rPr>
              <a:t>Proteínas y Aminoácidos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" name="TextBox 6"/>
          <p:cNvSpPr/>
          <p:nvPr/>
        </p:nvSpPr>
        <p:spPr>
          <a:xfrm rot="32400">
            <a:off x="2886480" y="2543400"/>
            <a:ext cx="2991600" cy="338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-20 aminoácidos, 9 esenciales.</a:t>
            </a:r>
            <a:br>
              <a:rPr sz="1800"/>
            </a:b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-Proteínas ≈ cadenas 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-aminoácidos ≈ eslabones.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f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228b22"/>
                </a:solidFill>
                <a:latin typeface="Calibri"/>
              </a:rPr>
              <a:t>Ranking de Proteínas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" name="TextBox 2"/>
          <p:cNvSpPr/>
          <p:nvPr/>
        </p:nvSpPr>
        <p:spPr>
          <a:xfrm>
            <a:off x="2891520" y="1371600"/>
            <a:ext cx="29030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Ranking absoluto y por grupo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Picture 4" descr="image8.png"/>
          <p:cNvPicPr/>
          <p:nvPr/>
        </p:nvPicPr>
        <p:blipFill>
          <a:blip r:embed="rId1"/>
          <a:stretch/>
        </p:blipFill>
        <p:spPr>
          <a:xfrm>
            <a:off x="900000" y="1800000"/>
            <a:ext cx="7020000" cy="2363400"/>
          </a:xfrm>
          <a:prstGeom prst="rect">
            <a:avLst/>
          </a:prstGeom>
          <a:ln w="0">
            <a:noFill/>
          </a:ln>
        </p:spPr>
      </p:pic>
      <p:pic>
        <p:nvPicPr>
          <p:cNvPr id="105" name="Picture 5" descr="image9.png"/>
          <p:cNvPicPr/>
          <p:nvPr/>
        </p:nvPicPr>
        <p:blipFill>
          <a:blip r:embed="rId2"/>
          <a:stretch/>
        </p:blipFill>
        <p:spPr>
          <a:xfrm>
            <a:off x="1172160" y="4223520"/>
            <a:ext cx="6387840" cy="2256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f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228b22"/>
                </a:solidFill>
                <a:latin typeface="Calibri"/>
              </a:rPr>
              <a:t>Ranking de Proteínas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7" name="TextBox 2"/>
          <p:cNvSpPr/>
          <p:nvPr/>
        </p:nvSpPr>
        <p:spPr>
          <a:xfrm>
            <a:off x="2467440" y="2520000"/>
            <a:ext cx="383256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Animal: más completo (whey, huevo).</a:t>
            </a:r>
            <a:br>
              <a:rPr sz="1800"/>
            </a:b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• Vegetal: soja destaca.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•</a:t>
            </a: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las proteínas animales dominan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•</a:t>
            </a: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¿gelatina?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•</a:t>
            </a: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¿qué es eso de caramelos?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f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228b22"/>
                </a:solidFill>
                <a:latin typeface="Calibri"/>
              </a:rPr>
              <a:t>Fuentes de Proteína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9" name="TextBox 8"/>
          <p:cNvSpPr/>
          <p:nvPr/>
        </p:nvSpPr>
        <p:spPr>
          <a:xfrm>
            <a:off x="2426760" y="1371600"/>
            <a:ext cx="3832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540000" y="1260000"/>
            <a:ext cx="7744680" cy="5106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f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228b22"/>
                </a:solidFill>
                <a:latin typeface="Calibri"/>
              </a:rPr>
              <a:t>Ranking de AA esenciales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12" name="" descr=""/>
          <p:cNvPicPr/>
          <p:nvPr/>
        </p:nvPicPr>
        <p:blipFill>
          <a:blip r:embed="rId1"/>
          <a:stretch/>
        </p:blipFill>
        <p:spPr>
          <a:xfrm>
            <a:off x="78480" y="2313000"/>
            <a:ext cx="8766000" cy="308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f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228b22"/>
                </a:solidFill>
                <a:latin typeface="Calibri"/>
              </a:rPr>
              <a:t>Conclusiones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4" name="TextBox 2"/>
          <p:cNvSpPr/>
          <p:nvPr/>
        </p:nvSpPr>
        <p:spPr>
          <a:xfrm>
            <a:off x="360000" y="2498040"/>
            <a:ext cx="881928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las proteínas, efectivamente, son superiores en lo calórico en un contexto de perdida de peso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las proteínas de origen animal tienen un perfil de aminoácidos más completo, 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pero no perfecto.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f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228b22"/>
                </a:solidFill>
                <a:latin typeface="Calibri"/>
              </a:rPr>
              <a:t>Objetivo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TextBox 2"/>
          <p:cNvSpPr/>
          <p:nvPr/>
        </p:nvSpPr>
        <p:spPr>
          <a:xfrm>
            <a:off x="789120" y="1371600"/>
            <a:ext cx="7107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Obtener un catálogo de alimentos por subgrupo con gran valor nutricional.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3660120" y="2880000"/>
            <a:ext cx="1739880" cy="49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ES" sz="3200" spc="-1" strike="noStrike">
                <a:solidFill>
                  <a:srgbClr val="228b22"/>
                </a:solidFill>
                <a:latin typeface="Calibri"/>
              </a:rPr>
              <a:t>Hipótesis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260000" y="3780000"/>
            <a:ext cx="6288840" cy="550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- Las fuentes animales de proteína son superiores a las vegetales. </a:t>
            </a:r>
            <a:br>
              <a:rPr sz="1800"/>
            </a:b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- Los alimentos ricos en proteína son superiores para perder peso.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f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228b22"/>
                </a:solidFill>
                <a:latin typeface="Calibri"/>
              </a:rPr>
              <a:t>Datos Empleados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TextBox 2"/>
          <p:cNvSpPr/>
          <p:nvPr/>
        </p:nvSpPr>
        <p:spPr>
          <a:xfrm rot="81000">
            <a:off x="2513160" y="1371600"/>
            <a:ext cx="36237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Dataset de Kaggle (~8900 alimentos).</a:t>
            </a:r>
            <a:br>
              <a:rPr sz="1800"/>
            </a:b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3048840" y="3194640"/>
            <a:ext cx="3096000" cy="904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ES" sz="3200" spc="-1" strike="noStrike">
                <a:solidFill>
                  <a:srgbClr val="228b22"/>
                </a:solidFill>
                <a:latin typeface="Calibri"/>
              </a:rPr>
              <a:t>Pre-procesado de datos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TextBox 4"/>
          <p:cNvSpPr/>
          <p:nvPr/>
        </p:nvSpPr>
        <p:spPr>
          <a:xfrm>
            <a:off x="7118640" y="3501720"/>
            <a:ext cx="1810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br>
              <a:rPr sz="1800"/>
            </a:b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TextBox 5"/>
          <p:cNvSpPr/>
          <p:nvPr/>
        </p:nvSpPr>
        <p:spPr>
          <a:xfrm flipV="1" rot="10751400">
            <a:off x="1207080" y="4525560"/>
            <a:ext cx="6704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  <a:ea typeface="Microsoft YaHei"/>
              </a:rPr>
              <a:t>-no se tratan los NaNs de la columna de la columna “saturated_fat” 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  <a:ea typeface="Microsoft YaHei"/>
              </a:rPr>
              <a:t>-</a:t>
            </a: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existen algunos datos erróneos que no son NaNs.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323232"/>
                </a:solidFill>
                <a:latin typeface="Calibri"/>
                <a:ea typeface="Microsoft YaHei"/>
              </a:rPr>
              <a:t>-No se añadirán datos manualmente salvo en algunos casos concretos.</a:t>
            </a:r>
            <a:br>
              <a:rPr sz="1800"/>
            </a:b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f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228b22"/>
                </a:solidFill>
                <a:latin typeface="Calibri"/>
              </a:rPr>
              <a:t>En qué consiste el análisis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TextBox 2"/>
          <p:cNvSpPr/>
          <p:nvPr/>
        </p:nvSpPr>
        <p:spPr>
          <a:xfrm rot="34800">
            <a:off x="720000" y="1440000"/>
            <a:ext cx="7247880" cy="749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- Parte 1: Composición media por grupo/subgrupo y su relación con calorías.</a:t>
            </a:r>
            <a:br>
              <a:rPr sz="1800"/>
            </a:b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+composición por subgrupos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+gráficos de dispersión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+gráfico de correlación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- Parte 2: Ranking de alimentos según perfil de aminoácidos.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 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+ordenados por máximas proteínas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+ordenados por perfil de aminoácidos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	</a:t>
            </a: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+comparaciones entre subgrupos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	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f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228b22"/>
                </a:solidFill>
                <a:latin typeface="Calibri"/>
              </a:rPr>
              <a:t>Macronutrientes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TextBox 2"/>
          <p:cNvSpPr/>
          <p:nvPr/>
        </p:nvSpPr>
        <p:spPr>
          <a:xfrm>
            <a:off x="1642680" y="1247400"/>
            <a:ext cx="540072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• </a:t>
            </a: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Proteínas: esenciales para tejidos, hormonas, enzimas.</a:t>
            </a:r>
            <a:br>
              <a:rPr sz="1800"/>
            </a:b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• Carbohidratos: energía, fibra.</a:t>
            </a:r>
            <a:br>
              <a:rPr sz="1800"/>
            </a:b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• Grasas: absorción vitaminas, protección órganos.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4" name="Picture 1" descr="image1.png"/>
          <p:cNvPicPr/>
          <p:nvPr/>
        </p:nvPicPr>
        <p:blipFill>
          <a:blip r:embed="rId1"/>
          <a:stretch/>
        </p:blipFill>
        <p:spPr>
          <a:xfrm>
            <a:off x="1440000" y="2274120"/>
            <a:ext cx="6120000" cy="456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f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228b22"/>
                </a:solidFill>
                <a:latin typeface="Calibri"/>
              </a:rPr>
              <a:t>Gráficos de Composición por subgrupos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86" name="Picture 4" descr="image2.png"/>
          <p:cNvPicPr/>
          <p:nvPr/>
        </p:nvPicPr>
        <p:blipFill>
          <a:blip r:embed="rId1"/>
          <a:stretch/>
        </p:blipFill>
        <p:spPr>
          <a:xfrm>
            <a:off x="551160" y="1260000"/>
            <a:ext cx="8448840" cy="504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f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228b22"/>
                </a:solidFill>
                <a:latin typeface="Calibri"/>
              </a:rPr>
              <a:t>Macronutrientes vs. Calorías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8" name="TextBox 2"/>
          <p:cNvSpPr/>
          <p:nvPr/>
        </p:nvSpPr>
        <p:spPr>
          <a:xfrm>
            <a:off x="3100320" y="1371600"/>
            <a:ext cx="24854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Relación calórica:</a:t>
            </a:r>
            <a:br>
              <a:rPr sz="1800"/>
            </a:b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• Proteína: 4 kcal/g</a:t>
            </a:r>
            <a:br>
              <a:rPr sz="1800"/>
            </a:b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• Carbohidratos: 4 kcal/g</a:t>
            </a:r>
            <a:br>
              <a:rPr sz="1800"/>
            </a:b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• Grasas: 9 kcal/g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Picture 8" descr="image4.png"/>
          <p:cNvPicPr/>
          <p:nvPr/>
        </p:nvPicPr>
        <p:blipFill>
          <a:blip r:embed="rId1"/>
          <a:stretch/>
        </p:blipFill>
        <p:spPr>
          <a:xfrm>
            <a:off x="-334800" y="3016440"/>
            <a:ext cx="3394800" cy="2743560"/>
          </a:xfrm>
          <a:prstGeom prst="rect">
            <a:avLst/>
          </a:prstGeom>
          <a:ln w="0">
            <a:noFill/>
          </a:ln>
        </p:spPr>
      </p:pic>
      <p:pic>
        <p:nvPicPr>
          <p:cNvPr id="90" name="Picture 6" descr="image5.png"/>
          <p:cNvPicPr/>
          <p:nvPr/>
        </p:nvPicPr>
        <p:blipFill>
          <a:blip r:embed="rId2"/>
          <a:stretch/>
        </p:blipFill>
        <p:spPr>
          <a:xfrm>
            <a:off x="2700000" y="3034800"/>
            <a:ext cx="3420000" cy="272520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5940000" y="3060000"/>
            <a:ext cx="3240000" cy="2581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f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228b22"/>
                </a:solidFill>
                <a:latin typeface="Calibri"/>
              </a:rPr>
              <a:t>Macronutrientes vs. Calorías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3" name="TextBox 3"/>
          <p:cNvSpPr/>
          <p:nvPr/>
        </p:nvSpPr>
        <p:spPr>
          <a:xfrm>
            <a:off x="3100320" y="1371600"/>
            <a:ext cx="24854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Picture 2" descr="image3.png"/>
          <p:cNvPicPr/>
          <p:nvPr/>
        </p:nvPicPr>
        <p:blipFill>
          <a:blip r:embed="rId1"/>
          <a:stretch/>
        </p:blipFill>
        <p:spPr>
          <a:xfrm>
            <a:off x="360000" y="1260000"/>
            <a:ext cx="8479080" cy="5058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0ff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1" lang="en-US" sz="3200" spc="-1" strike="noStrike">
                <a:solidFill>
                  <a:srgbClr val="228b22"/>
                </a:solidFill>
                <a:latin typeface="Calibri"/>
              </a:rPr>
              <a:t>Análisis de Correlación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6" name="TextBox 2"/>
          <p:cNvSpPr/>
          <p:nvPr/>
        </p:nvSpPr>
        <p:spPr>
          <a:xfrm>
            <a:off x="2688840" y="1371600"/>
            <a:ext cx="330840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Correlación:</a:t>
            </a:r>
            <a:br>
              <a:rPr sz="1800"/>
            </a:b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• Grasas ↔ Calorías: 0.81</a:t>
            </a:r>
            <a:br>
              <a:rPr sz="1800"/>
            </a:b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• Carbohidratos ↔ Calorías: 0.49</a:t>
            </a:r>
            <a:br>
              <a:rPr sz="1800"/>
            </a:br>
            <a:r>
              <a:rPr b="0" lang="en-US" sz="1800" spc="-1" strike="noStrike">
                <a:solidFill>
                  <a:srgbClr val="323232"/>
                </a:solidFill>
                <a:latin typeface="Calibri"/>
              </a:rPr>
              <a:t>• Proteínas ↔ Calorías: 0.11</a:t>
            </a:r>
            <a:endParaRPr b="0" lang="es-E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7" name="Picture 7" descr="image7.png"/>
          <p:cNvPicPr/>
          <p:nvPr/>
        </p:nvPicPr>
        <p:blipFill>
          <a:blip r:embed="rId1"/>
          <a:stretch/>
        </p:blipFill>
        <p:spPr>
          <a:xfrm>
            <a:off x="2257560" y="2743560"/>
            <a:ext cx="4402440" cy="3435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Application>LibreOffice/24.2.7.2$Windows_X86_64 LibreOffice_project/ee3885777aa7032db5a9b65deec9457448a91162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es-ES</dc:language>
  <cp:lastModifiedBy/>
  <dcterms:modified xsi:type="dcterms:W3CDTF">2025-04-08T01:00:09Z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