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BECA"/>
    <a:srgbClr val="AFAFAF"/>
    <a:srgbClr val="8B8D8C"/>
    <a:srgbClr val="0F2745"/>
    <a:srgbClr val="25406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3276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DC86FF-B02C-4415-9ACC-F6DD6F21A403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4CBAAC-D6B0-4D10-8ECD-FF4E54CB47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04056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F896-FB99-42F4-B5E8-63067300574A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1645-146B-4DBE-87E4-1791E4152F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63388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F896-FB99-42F4-B5E8-63067300574A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1645-146B-4DBE-87E4-1791E4152F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834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F896-FB99-42F4-B5E8-63067300574A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1645-146B-4DBE-87E4-1791E4152F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0714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F896-FB99-42F4-B5E8-63067300574A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1645-146B-4DBE-87E4-1791E4152F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5935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F896-FB99-42F4-B5E8-63067300574A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1645-146B-4DBE-87E4-1791E4152F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8404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F896-FB99-42F4-B5E8-63067300574A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1645-146B-4DBE-87E4-1791E4152F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8475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F896-FB99-42F4-B5E8-63067300574A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1645-146B-4DBE-87E4-1791E4152F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89993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F896-FB99-42F4-B5E8-63067300574A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1645-146B-4DBE-87E4-1791E4152F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2273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F896-FB99-42F4-B5E8-63067300574A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1645-146B-4DBE-87E4-1791E4152F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80216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F896-FB99-42F4-B5E8-63067300574A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1645-146B-4DBE-87E4-1791E4152F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8549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F896-FB99-42F4-B5E8-63067300574A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B1645-146B-4DBE-87E4-1791E4152F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31080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5F896-FB99-42F4-B5E8-63067300574A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B1645-146B-4DBE-87E4-1791E4152F9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"/>
            <a:ext cx="2000208" cy="150015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4991"/>
          <a:stretch/>
        </p:blipFill>
        <p:spPr>
          <a:xfrm>
            <a:off x="1905000" y="1"/>
            <a:ext cx="7243948" cy="150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16312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3810000"/>
            <a:ext cx="9144000" cy="25146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alpha val="0"/>
                </a:schemeClr>
              </a:gs>
              <a:gs pos="50000">
                <a:schemeClr val="tx1">
                  <a:lumMod val="50000"/>
                  <a:lumOff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4"/>
          <p:cNvSpPr/>
          <p:nvPr/>
        </p:nvSpPr>
        <p:spPr>
          <a:xfrm>
            <a:off x="0" y="4256157"/>
            <a:ext cx="9144000" cy="707886"/>
          </a:xfrm>
          <a:prstGeom prst="rect">
            <a:avLst/>
          </a:prstGeom>
        </p:spPr>
        <p:txBody>
          <a:bodyPr wrap="square"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4000" b="1" spc="50" dirty="0" err="1" smtClean="0">
                <a:ln w="11430"/>
                <a:solidFill>
                  <a:srgbClr val="C00000"/>
                </a:solidFill>
              </a:rPr>
              <a:t>FastStatistics</a:t>
            </a:r>
            <a:r>
              <a:rPr lang="ru-RU" sz="3200" b="1" spc="50" dirty="0" smtClean="0">
                <a:ln w="11430"/>
                <a:solidFill>
                  <a:srgbClr val="C00000"/>
                </a:solidFill>
              </a:rPr>
              <a:t> </a:t>
            </a:r>
            <a:endParaRPr lang="ru-RU" sz="3200" b="1" spc="50" dirty="0" smtClean="0">
              <a:ln w="11430"/>
              <a:solidFill>
                <a:srgbClr val="C00000"/>
              </a:solidFill>
            </a:endParaRPr>
          </a:p>
        </p:txBody>
      </p:sp>
      <p:sp>
        <p:nvSpPr>
          <p:cNvPr id="7" name="Rectangle 4"/>
          <p:cNvSpPr/>
          <p:nvPr/>
        </p:nvSpPr>
        <p:spPr>
          <a:xfrm>
            <a:off x="457200" y="4191000"/>
            <a:ext cx="8458200" cy="292387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r"/>
            <a:endParaRPr lang="ru-RU" sz="3200" b="1" spc="50" dirty="0" smtClean="0">
              <a:ln w="11430"/>
              <a:solidFill>
                <a:srgbClr val="C00000"/>
              </a:solidFill>
            </a:endParaRPr>
          </a:p>
          <a:p>
            <a:pPr algn="r"/>
            <a:r>
              <a:rPr lang="ru-RU" sz="3200" b="1" spc="50" dirty="0" smtClean="0">
                <a:ln w="11430"/>
                <a:solidFill>
                  <a:srgbClr val="C00000"/>
                </a:solidFill>
              </a:rPr>
              <a:t> </a:t>
            </a:r>
          </a:p>
          <a:p>
            <a:pPr algn="r"/>
            <a:r>
              <a:rPr lang="ru-RU" sz="2800" b="1" spc="50" dirty="0" smtClean="0">
                <a:ln w="11430"/>
                <a:solidFill>
                  <a:srgbClr val="C00000"/>
                </a:solidFill>
              </a:rPr>
              <a:t>Проект </a:t>
            </a:r>
            <a:r>
              <a:rPr lang="ru-RU" sz="2800" b="1" spc="50" dirty="0" smtClean="0">
                <a:ln w="11430"/>
                <a:solidFill>
                  <a:srgbClr val="C00000"/>
                </a:solidFill>
              </a:rPr>
              <a:t>представляет:</a:t>
            </a:r>
          </a:p>
          <a:p>
            <a:pPr algn="r"/>
            <a:r>
              <a:rPr lang="ru-RU" sz="2800" b="1" spc="50" dirty="0" smtClean="0">
                <a:ln w="11430"/>
                <a:solidFill>
                  <a:srgbClr val="C00000"/>
                </a:solidFill>
              </a:rPr>
              <a:t>Колчин Илья Андреевич</a:t>
            </a:r>
          </a:p>
          <a:p>
            <a:pPr algn="r"/>
            <a:endParaRPr lang="ru-RU" sz="3200" b="1" spc="50" dirty="0" smtClean="0">
              <a:ln w="11430"/>
              <a:solidFill>
                <a:srgbClr val="C00000"/>
              </a:solidFill>
            </a:endParaRPr>
          </a:p>
          <a:p>
            <a:pPr algn="r"/>
            <a:endParaRPr lang="ru-RU" sz="3200" b="1" spc="50" dirty="0" smtClean="0">
              <a:ln w="11430"/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4239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8229600" cy="1143000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dirty="0"/>
              <a:t>Slide title here</a:t>
            </a:r>
          </a:p>
        </p:txBody>
      </p:sp>
      <p:pic>
        <p:nvPicPr>
          <p:cNvPr id="540" name="Picture 31" descr="Picture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029200"/>
            <a:ext cx="1620838" cy="54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41" name="Picture 33" descr="Picture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33850" y="4400550"/>
            <a:ext cx="1276350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42" name="Picture 34" descr="Picture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514600"/>
            <a:ext cx="70485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43" name="Rectangle 2"/>
          <p:cNvSpPr>
            <a:spLocks noChangeArrowheads="1"/>
          </p:cNvSpPr>
          <p:nvPr/>
        </p:nvSpPr>
        <p:spPr bwMode="gray">
          <a:xfrm rot="13770025">
            <a:off x="4997450" y="4332288"/>
            <a:ext cx="1103313" cy="217487"/>
          </a:xfrm>
          <a:prstGeom prst="rect">
            <a:avLst/>
          </a:prstGeom>
          <a:gradFill rotWithShape="1">
            <a:gsLst>
              <a:gs pos="0">
                <a:srgbClr val="969696"/>
              </a:gs>
              <a:gs pos="50000">
                <a:srgbClr val="969696">
                  <a:gamma/>
                  <a:tint val="51373"/>
                  <a:invGamma/>
                </a:srgbClr>
              </a:gs>
              <a:gs pos="100000">
                <a:srgbClr val="96969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4" name="Rectangle 3"/>
          <p:cNvSpPr>
            <a:spLocks noChangeArrowheads="1"/>
          </p:cNvSpPr>
          <p:nvPr/>
        </p:nvSpPr>
        <p:spPr bwMode="gray">
          <a:xfrm rot="-743917">
            <a:off x="2743200" y="3810000"/>
            <a:ext cx="1146175" cy="198438"/>
          </a:xfrm>
          <a:prstGeom prst="rect">
            <a:avLst/>
          </a:prstGeom>
          <a:gradFill rotWithShape="1">
            <a:gsLst>
              <a:gs pos="0">
                <a:srgbClr val="969696"/>
              </a:gs>
              <a:gs pos="50000">
                <a:srgbClr val="969696">
                  <a:gamma/>
                  <a:tint val="48627"/>
                  <a:invGamma/>
                </a:srgbClr>
              </a:gs>
              <a:gs pos="100000">
                <a:srgbClr val="96969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5" name="Rectangle 5"/>
          <p:cNvSpPr>
            <a:spLocks noChangeArrowheads="1"/>
          </p:cNvSpPr>
          <p:nvPr/>
        </p:nvSpPr>
        <p:spPr bwMode="gray">
          <a:xfrm rot="-3205350">
            <a:off x="5142707" y="2553493"/>
            <a:ext cx="685800" cy="150813"/>
          </a:xfrm>
          <a:prstGeom prst="rect">
            <a:avLst/>
          </a:prstGeom>
          <a:gradFill rotWithShape="1">
            <a:gsLst>
              <a:gs pos="0">
                <a:srgbClr val="969696"/>
              </a:gs>
              <a:gs pos="50000">
                <a:srgbClr val="969696">
                  <a:gamma/>
                  <a:tint val="30196"/>
                  <a:invGamma/>
                </a:srgbClr>
              </a:gs>
              <a:gs pos="100000">
                <a:srgbClr val="96969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6" name="Group 6"/>
          <p:cNvGrpSpPr>
            <a:grpSpLocks/>
          </p:cNvGrpSpPr>
          <p:nvPr/>
        </p:nvGrpSpPr>
        <p:grpSpPr bwMode="auto">
          <a:xfrm>
            <a:off x="3810000" y="2590800"/>
            <a:ext cx="1828800" cy="1828800"/>
            <a:chOff x="2400" y="1488"/>
            <a:chExt cx="1152" cy="1152"/>
          </a:xfrm>
        </p:grpSpPr>
        <p:grpSp>
          <p:nvGrpSpPr>
            <p:cNvPr id="547" name="Group 7"/>
            <p:cNvGrpSpPr>
              <a:grpSpLocks/>
            </p:cNvGrpSpPr>
            <p:nvPr/>
          </p:nvGrpSpPr>
          <p:grpSpPr bwMode="auto">
            <a:xfrm>
              <a:off x="2400" y="1488"/>
              <a:ext cx="1152" cy="1152"/>
              <a:chOff x="2016" y="1920"/>
              <a:chExt cx="1680" cy="1680"/>
            </a:xfrm>
          </p:grpSpPr>
          <p:sp>
            <p:nvSpPr>
              <p:cNvPr id="549" name="Oval 8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3CC33"/>
                  </a:gs>
                  <a:gs pos="100000">
                    <a:srgbClr val="33CC33">
                      <a:gamma/>
                      <a:shade val="24314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0" name="Freeform 9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3CC33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0">
                    <a:solidFill>
                      <a:srgbClr val="BBF6EE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8" name="Text Box 10"/>
            <p:cNvSpPr txBox="1">
              <a:spLocks noChangeArrowheads="1"/>
            </p:cNvSpPr>
            <p:nvPr/>
          </p:nvSpPr>
          <p:spPr bwMode="gray">
            <a:xfrm>
              <a:off x="2519" y="1989"/>
              <a:ext cx="8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Concept</a:t>
              </a:r>
            </a:p>
          </p:txBody>
        </p:sp>
      </p:grpSp>
      <p:grpSp>
        <p:nvGrpSpPr>
          <p:cNvPr id="551" name="Group 11"/>
          <p:cNvGrpSpPr>
            <a:grpSpLocks/>
          </p:cNvGrpSpPr>
          <p:nvPr/>
        </p:nvGrpSpPr>
        <p:grpSpPr bwMode="auto">
          <a:xfrm>
            <a:off x="5410200" y="1524000"/>
            <a:ext cx="990600" cy="990600"/>
            <a:chOff x="3600" y="960"/>
            <a:chExt cx="624" cy="624"/>
          </a:xfrm>
        </p:grpSpPr>
        <p:grpSp>
          <p:nvGrpSpPr>
            <p:cNvPr id="552" name="Group 12"/>
            <p:cNvGrpSpPr>
              <a:grpSpLocks/>
            </p:cNvGrpSpPr>
            <p:nvPr/>
          </p:nvGrpSpPr>
          <p:grpSpPr bwMode="auto">
            <a:xfrm>
              <a:off x="3600" y="960"/>
              <a:ext cx="624" cy="624"/>
              <a:chOff x="2016" y="1920"/>
              <a:chExt cx="1680" cy="1680"/>
            </a:xfrm>
          </p:grpSpPr>
          <p:sp>
            <p:nvSpPr>
              <p:cNvPr id="554" name="Oval 13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24314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5" name="Freeform 14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0">
                    <a:solidFill>
                      <a:srgbClr val="BBF6EE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3" name="Text Box 15"/>
            <p:cNvSpPr txBox="1">
              <a:spLocks noChangeArrowheads="1"/>
            </p:cNvSpPr>
            <p:nvPr/>
          </p:nvSpPr>
          <p:spPr bwMode="gray">
            <a:xfrm>
              <a:off x="3640" y="1200"/>
              <a:ext cx="5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34" charset="0"/>
                </a:rPr>
                <a:t>Concept</a:t>
              </a:r>
            </a:p>
          </p:txBody>
        </p:sp>
      </p:grpSp>
      <p:grpSp>
        <p:nvGrpSpPr>
          <p:cNvPr id="556" name="Group 16"/>
          <p:cNvGrpSpPr>
            <a:grpSpLocks/>
          </p:cNvGrpSpPr>
          <p:nvPr/>
        </p:nvGrpSpPr>
        <p:grpSpPr bwMode="auto">
          <a:xfrm>
            <a:off x="1295400" y="2971800"/>
            <a:ext cx="1981200" cy="2057400"/>
            <a:chOff x="624" y="1584"/>
            <a:chExt cx="1248" cy="1296"/>
          </a:xfrm>
        </p:grpSpPr>
        <p:grpSp>
          <p:nvGrpSpPr>
            <p:cNvPr id="557" name="Group 17"/>
            <p:cNvGrpSpPr>
              <a:grpSpLocks/>
            </p:cNvGrpSpPr>
            <p:nvPr/>
          </p:nvGrpSpPr>
          <p:grpSpPr bwMode="auto">
            <a:xfrm>
              <a:off x="624" y="1584"/>
              <a:ext cx="1248" cy="1296"/>
              <a:chOff x="2016" y="1920"/>
              <a:chExt cx="1680" cy="1680"/>
            </a:xfrm>
          </p:grpSpPr>
          <p:sp>
            <p:nvSpPr>
              <p:cNvPr id="559" name="Oval 18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A776F0"/>
                  </a:gs>
                  <a:gs pos="100000">
                    <a:srgbClr val="A776F0">
                      <a:gamma/>
                      <a:shade val="63529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0" name="Freeform 19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A776F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0">
                    <a:solidFill>
                      <a:srgbClr val="BBF6EE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58" name="Text Box 20"/>
            <p:cNvSpPr txBox="1">
              <a:spLocks noChangeArrowheads="1"/>
            </p:cNvSpPr>
            <p:nvPr/>
          </p:nvSpPr>
          <p:spPr bwMode="gray">
            <a:xfrm>
              <a:off x="754" y="2160"/>
              <a:ext cx="9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concept</a:t>
              </a:r>
            </a:p>
          </p:txBody>
        </p:sp>
      </p:grpSp>
      <p:grpSp>
        <p:nvGrpSpPr>
          <p:cNvPr id="561" name="Group 21"/>
          <p:cNvGrpSpPr>
            <a:grpSpLocks/>
          </p:cNvGrpSpPr>
          <p:nvPr/>
        </p:nvGrpSpPr>
        <p:grpSpPr bwMode="auto">
          <a:xfrm>
            <a:off x="5334000" y="4495800"/>
            <a:ext cx="2286000" cy="2286000"/>
            <a:chOff x="3360" y="2688"/>
            <a:chExt cx="1440" cy="1440"/>
          </a:xfrm>
        </p:grpSpPr>
        <p:grpSp>
          <p:nvGrpSpPr>
            <p:cNvPr id="562" name="Group 22"/>
            <p:cNvGrpSpPr>
              <a:grpSpLocks/>
            </p:cNvGrpSpPr>
            <p:nvPr/>
          </p:nvGrpSpPr>
          <p:grpSpPr bwMode="auto">
            <a:xfrm>
              <a:off x="3360" y="2688"/>
              <a:ext cx="1440" cy="1440"/>
              <a:chOff x="2016" y="1920"/>
              <a:chExt cx="1680" cy="1680"/>
            </a:xfrm>
          </p:grpSpPr>
          <p:sp>
            <p:nvSpPr>
              <p:cNvPr id="564" name="Oval 23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FA8228"/>
                  </a:gs>
                  <a:gs pos="100000">
                    <a:srgbClr val="FA8228">
                      <a:gamma/>
                      <a:shade val="51373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sy="50000" kx="-2453608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5" name="Freeform 24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1301 w 1321"/>
                  <a:gd name="T1" fmla="*/ 401 h 712"/>
                  <a:gd name="T2" fmla="*/ 1317 w 1321"/>
                  <a:gd name="T3" fmla="*/ 442 h 712"/>
                  <a:gd name="T4" fmla="*/ 1321 w 1321"/>
                  <a:gd name="T5" fmla="*/ 481 h 712"/>
                  <a:gd name="T6" fmla="*/ 1315 w 1321"/>
                  <a:gd name="T7" fmla="*/ 516 h 712"/>
                  <a:gd name="T8" fmla="*/ 1298 w 1321"/>
                  <a:gd name="T9" fmla="*/ 550 h 712"/>
                  <a:gd name="T10" fmla="*/ 1272 w 1321"/>
                  <a:gd name="T11" fmla="*/ 579 h 712"/>
                  <a:gd name="T12" fmla="*/ 1239 w 1321"/>
                  <a:gd name="T13" fmla="*/ 604 h 712"/>
                  <a:gd name="T14" fmla="*/ 1196 w 1321"/>
                  <a:gd name="T15" fmla="*/ 628 h 712"/>
                  <a:gd name="T16" fmla="*/ 1147 w 1321"/>
                  <a:gd name="T17" fmla="*/ 649 h 712"/>
                  <a:gd name="T18" fmla="*/ 1092 w 1321"/>
                  <a:gd name="T19" fmla="*/ 667 h 712"/>
                  <a:gd name="T20" fmla="*/ 1031 w 1321"/>
                  <a:gd name="T21" fmla="*/ 683 h 712"/>
                  <a:gd name="T22" fmla="*/ 967 w 1321"/>
                  <a:gd name="T23" fmla="*/ 694 h 712"/>
                  <a:gd name="T24" fmla="*/ 896 w 1321"/>
                  <a:gd name="T25" fmla="*/ 704 h 712"/>
                  <a:gd name="T26" fmla="*/ 824 w 1321"/>
                  <a:gd name="T27" fmla="*/ 710 h 712"/>
                  <a:gd name="T28" fmla="*/ 795 w 1321"/>
                  <a:gd name="T29" fmla="*/ 712 h 712"/>
                  <a:gd name="T30" fmla="*/ 476 w 1321"/>
                  <a:gd name="T31" fmla="*/ 712 h 712"/>
                  <a:gd name="T32" fmla="*/ 472 w 1321"/>
                  <a:gd name="T33" fmla="*/ 712 h 712"/>
                  <a:gd name="T34" fmla="*/ 409 w 1321"/>
                  <a:gd name="T35" fmla="*/ 708 h 712"/>
                  <a:gd name="T36" fmla="*/ 348 w 1321"/>
                  <a:gd name="T37" fmla="*/ 704 h 712"/>
                  <a:gd name="T38" fmla="*/ 290 w 1321"/>
                  <a:gd name="T39" fmla="*/ 696 h 712"/>
                  <a:gd name="T40" fmla="*/ 235 w 1321"/>
                  <a:gd name="T41" fmla="*/ 689 h 712"/>
                  <a:gd name="T42" fmla="*/ 186 w 1321"/>
                  <a:gd name="T43" fmla="*/ 677 h 712"/>
                  <a:gd name="T44" fmla="*/ 141 w 1321"/>
                  <a:gd name="T45" fmla="*/ 663 h 712"/>
                  <a:gd name="T46" fmla="*/ 102 w 1321"/>
                  <a:gd name="T47" fmla="*/ 648 h 712"/>
                  <a:gd name="T48" fmla="*/ 67 w 1321"/>
                  <a:gd name="T49" fmla="*/ 630 h 712"/>
                  <a:gd name="T50" fmla="*/ 39 w 1321"/>
                  <a:gd name="T51" fmla="*/ 608 h 712"/>
                  <a:gd name="T52" fmla="*/ 18 w 1321"/>
                  <a:gd name="T53" fmla="*/ 583 h 712"/>
                  <a:gd name="T54" fmla="*/ 6 w 1321"/>
                  <a:gd name="T55" fmla="*/ 554 h 712"/>
                  <a:gd name="T56" fmla="*/ 0 w 1321"/>
                  <a:gd name="T57" fmla="*/ 524 h 712"/>
                  <a:gd name="T58" fmla="*/ 0 w 1321"/>
                  <a:gd name="T59" fmla="*/ 520 h 712"/>
                  <a:gd name="T60" fmla="*/ 4 w 1321"/>
                  <a:gd name="T61" fmla="*/ 487 h 712"/>
                  <a:gd name="T62" fmla="*/ 16 w 1321"/>
                  <a:gd name="T63" fmla="*/ 446 h 712"/>
                  <a:gd name="T64" fmla="*/ 51 w 1321"/>
                  <a:gd name="T65" fmla="*/ 370 h 712"/>
                  <a:gd name="T66" fmla="*/ 94 w 1321"/>
                  <a:gd name="T67" fmla="*/ 299 h 712"/>
                  <a:gd name="T68" fmla="*/ 147 w 1321"/>
                  <a:gd name="T69" fmla="*/ 235 h 712"/>
                  <a:gd name="T70" fmla="*/ 204 w 1321"/>
                  <a:gd name="T71" fmla="*/ 176 h 712"/>
                  <a:gd name="T72" fmla="*/ 270 w 1321"/>
                  <a:gd name="T73" fmla="*/ 125 h 712"/>
                  <a:gd name="T74" fmla="*/ 341 w 1321"/>
                  <a:gd name="T75" fmla="*/ 82 h 712"/>
                  <a:gd name="T76" fmla="*/ 415 w 1321"/>
                  <a:gd name="T77" fmla="*/ 47 h 712"/>
                  <a:gd name="T78" fmla="*/ 497 w 1321"/>
                  <a:gd name="T79" fmla="*/ 21 h 712"/>
                  <a:gd name="T80" fmla="*/ 581 w 1321"/>
                  <a:gd name="T81" fmla="*/ 6 h 712"/>
                  <a:gd name="T82" fmla="*/ 667 w 1321"/>
                  <a:gd name="T83" fmla="*/ 0 h 712"/>
                  <a:gd name="T84" fmla="*/ 667 w 1321"/>
                  <a:gd name="T85" fmla="*/ 0 h 712"/>
                  <a:gd name="T86" fmla="*/ 759 w 1321"/>
                  <a:gd name="T87" fmla="*/ 6 h 712"/>
                  <a:gd name="T88" fmla="*/ 847 w 1321"/>
                  <a:gd name="T89" fmla="*/ 23 h 712"/>
                  <a:gd name="T90" fmla="*/ 932 w 1321"/>
                  <a:gd name="T91" fmla="*/ 53 h 712"/>
                  <a:gd name="T92" fmla="*/ 1010 w 1321"/>
                  <a:gd name="T93" fmla="*/ 90 h 712"/>
                  <a:gd name="T94" fmla="*/ 1082 w 1321"/>
                  <a:gd name="T95" fmla="*/ 137 h 712"/>
                  <a:gd name="T96" fmla="*/ 1149 w 1321"/>
                  <a:gd name="T97" fmla="*/ 194 h 712"/>
                  <a:gd name="T98" fmla="*/ 1208 w 1321"/>
                  <a:gd name="T99" fmla="*/ 256 h 712"/>
                  <a:gd name="T100" fmla="*/ 1258 w 1321"/>
                  <a:gd name="T101" fmla="*/ 325 h 712"/>
                  <a:gd name="T102" fmla="*/ 1301 w 1321"/>
                  <a:gd name="T103" fmla="*/ 401 h 712"/>
                  <a:gd name="T104" fmla="*/ 1301 w 1321"/>
                  <a:gd name="T105" fmla="*/ 401 h 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A8228">
                      <a:gamma/>
                      <a:tint val="0"/>
                      <a:invGamma/>
                    </a:srgbClr>
                  </a:gs>
                  <a:gs pos="100000">
                    <a:srgbClr val="FA8228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63" name="Text Box 25"/>
            <p:cNvSpPr txBox="1">
              <a:spLocks noChangeArrowheads="1"/>
            </p:cNvSpPr>
            <p:nvPr/>
          </p:nvSpPr>
          <p:spPr bwMode="gray">
            <a:xfrm>
              <a:off x="3631" y="3312"/>
              <a:ext cx="10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Concept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87036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49263" fontAlgn="base"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3600" b="1" dirty="0" smtClean="0">
                <a:latin typeface="Arial" charset="0"/>
                <a:ea typeface="+mn-ea"/>
                <a:cs typeface="Arial" charset="0"/>
              </a:rPr>
              <a:t>Проблема</a:t>
            </a:r>
            <a:endParaRPr lang="ru-RU" sz="3600" b="1" dirty="0"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>
                <a:solidFill>
                  <a:srgbClr val="000000"/>
                </a:solidFill>
              </a:rPr>
              <a:t>	Ведение </a:t>
            </a:r>
            <a:r>
              <a:rPr lang="ru-RU" dirty="0" smtClean="0">
                <a:solidFill>
                  <a:srgbClr val="000000"/>
                </a:solidFill>
              </a:rPr>
              <a:t>статистики по проекту это:</a:t>
            </a:r>
          </a:p>
          <a:p>
            <a:endParaRPr lang="ru-RU" dirty="0"/>
          </a:p>
        </p:txBody>
      </p:sp>
      <p:pic>
        <p:nvPicPr>
          <p:cNvPr id="4" name="Picture 5" descr="F:\Download\w512h5121380984637delete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276872"/>
            <a:ext cx="936104" cy="936104"/>
          </a:xfrm>
          <a:prstGeom prst="rect">
            <a:avLst/>
          </a:prstGeom>
          <a:noFill/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691680" y="2132856"/>
            <a:ext cx="7281192" cy="108012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marL="454025" indent="-454025" algn="just">
              <a:spcBef>
                <a:spcPts val="1200"/>
              </a:spcBef>
              <a:buClr>
                <a:srgbClr val="C00000"/>
              </a:buClr>
              <a:buSzPct val="120000"/>
              <a:buFont typeface="Wingdings" charset="2"/>
              <a:buNone/>
              <a:tabLst>
                <a:tab pos="1023938" algn="l"/>
                <a:tab pos="1938338" algn="l"/>
                <a:tab pos="2852738" algn="l"/>
                <a:tab pos="3767138" algn="l"/>
                <a:tab pos="4681538" algn="l"/>
                <a:tab pos="5595938" algn="l"/>
                <a:tab pos="6510338" algn="l"/>
                <a:tab pos="7424738" algn="l"/>
                <a:tab pos="8339138" algn="l"/>
                <a:tab pos="9253538" algn="l"/>
                <a:tab pos="10167938" algn="l"/>
              </a:tabLst>
            </a:pPr>
            <a:r>
              <a:rPr lang="ru-RU" sz="3200" dirty="0" smtClean="0">
                <a:solidFill>
                  <a:srgbClr val="000000"/>
                </a:solidFill>
              </a:rPr>
              <a:t>Долго</a:t>
            </a:r>
            <a:endParaRPr lang="ru-RU" sz="3200" dirty="0">
              <a:solidFill>
                <a:srgbClr val="000000"/>
              </a:solidFill>
            </a:endParaRPr>
          </a:p>
        </p:txBody>
      </p:sp>
      <p:pic>
        <p:nvPicPr>
          <p:cNvPr id="6" name="Picture 5" descr="F:\Download\w512h5121380984637delete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501008"/>
            <a:ext cx="936104" cy="936104"/>
          </a:xfrm>
          <a:prstGeom prst="rect">
            <a:avLst/>
          </a:prstGeom>
          <a:noFill/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691680" y="3356992"/>
            <a:ext cx="7281192" cy="108012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marL="454025" indent="-454025" algn="just">
              <a:spcBef>
                <a:spcPts val="1200"/>
              </a:spcBef>
              <a:buClr>
                <a:srgbClr val="C00000"/>
              </a:buClr>
              <a:buSzPct val="120000"/>
              <a:buFont typeface="Wingdings" charset="2"/>
              <a:buNone/>
              <a:tabLst>
                <a:tab pos="1023938" algn="l"/>
                <a:tab pos="1938338" algn="l"/>
                <a:tab pos="2852738" algn="l"/>
                <a:tab pos="3767138" algn="l"/>
                <a:tab pos="4681538" algn="l"/>
                <a:tab pos="5595938" algn="l"/>
                <a:tab pos="6510338" algn="l"/>
                <a:tab pos="7424738" algn="l"/>
                <a:tab pos="8339138" algn="l"/>
                <a:tab pos="9253538" algn="l"/>
                <a:tab pos="10167938" algn="l"/>
              </a:tabLst>
            </a:pPr>
            <a:r>
              <a:rPr lang="ru-RU" sz="3200" dirty="0" smtClean="0">
                <a:solidFill>
                  <a:srgbClr val="000000"/>
                </a:solidFill>
              </a:rPr>
              <a:t>Нудно</a:t>
            </a:r>
            <a:endParaRPr lang="ru-RU" sz="3200" dirty="0">
              <a:solidFill>
                <a:srgbClr val="000000"/>
              </a:solidFill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395288" y="6165850"/>
            <a:ext cx="720725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7F76BB22-C52A-4A1E-8C0C-D283794E1612}" type="slidenum">
              <a:rPr lang="es-ES" sz="2000">
                <a:solidFill>
                  <a:srgbClr val="000000"/>
                </a:solidFill>
              </a:rPr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</a:t>
            </a:fld>
            <a:endParaRPr lang="es-E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dirty="0" smtClean="0">
                <a:latin typeface="Arial" pitchFamily="34" charset="0"/>
                <a:cs typeface="Arial" pitchFamily="34" charset="0"/>
              </a:rPr>
              <a:t>Р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ешение</a:t>
            </a:r>
            <a:endParaRPr lang="ru-RU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4025" indent="-454025" algn="just">
              <a:spcBef>
                <a:spcPts val="1200"/>
              </a:spcBef>
              <a:buClr>
                <a:srgbClr val="C00000"/>
              </a:buClr>
              <a:buSzPct val="120000"/>
              <a:buNone/>
              <a:tabLst>
                <a:tab pos="1023938" algn="l"/>
                <a:tab pos="1938338" algn="l"/>
                <a:tab pos="2852738" algn="l"/>
                <a:tab pos="3767138" algn="l"/>
                <a:tab pos="4681538" algn="l"/>
                <a:tab pos="5595938" algn="l"/>
                <a:tab pos="6510338" algn="l"/>
                <a:tab pos="7424738" algn="l"/>
                <a:tab pos="8339138" algn="l"/>
                <a:tab pos="9253538" algn="l"/>
                <a:tab pos="10167938" algn="l"/>
              </a:tabLst>
            </a:pPr>
            <a:r>
              <a:rPr lang="ru-RU" dirty="0" smtClean="0"/>
              <a:t>	</a:t>
            </a:r>
            <a:r>
              <a:rPr lang="en-US" dirty="0" err="1" smtClean="0"/>
              <a:t>FastStatistics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это программа для быстрого и подробного ведения статистики. </a:t>
            </a:r>
          </a:p>
          <a:p>
            <a:pPr marL="454025" indent="-454025" algn="just">
              <a:spcBef>
                <a:spcPts val="1200"/>
              </a:spcBef>
              <a:buClr>
                <a:srgbClr val="C00000"/>
              </a:buClr>
              <a:buSzPct val="120000"/>
              <a:buFont typeface="Wingdings" charset="2"/>
              <a:buNone/>
              <a:tabLst>
                <a:tab pos="1023938" algn="l"/>
                <a:tab pos="1938338" algn="l"/>
                <a:tab pos="2852738" algn="l"/>
                <a:tab pos="3767138" algn="l"/>
                <a:tab pos="4681538" algn="l"/>
                <a:tab pos="5595938" algn="l"/>
                <a:tab pos="6510338" algn="l"/>
                <a:tab pos="7424738" algn="l"/>
                <a:tab pos="8339138" algn="l"/>
                <a:tab pos="9253538" algn="l"/>
                <a:tab pos="10167938" algn="l"/>
              </a:tabLst>
            </a:pPr>
            <a:endParaRPr lang="ru-RU" dirty="0" smtClean="0">
              <a:solidFill>
                <a:srgbClr val="000000"/>
              </a:solidFill>
            </a:endParaRPr>
          </a:p>
          <a:p>
            <a:endParaRPr lang="ru-RU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95288" y="6165850"/>
            <a:ext cx="720725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7F76BB22-C52A-4A1E-8C0C-D283794E1612}" type="slidenum">
              <a:rPr lang="es-ES" sz="2000">
                <a:solidFill>
                  <a:srgbClr val="000000"/>
                </a:solidFill>
              </a:rPr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4</a:t>
            </a:fld>
            <a:endParaRPr lang="es-ES" sz="2000" dirty="0">
              <a:solidFill>
                <a:srgbClr val="000000"/>
              </a:solidFill>
            </a:endParaRPr>
          </a:p>
        </p:txBody>
      </p:sp>
      <p:pic>
        <p:nvPicPr>
          <p:cNvPr id="5" name="Picture 5" descr="F:\Download\Tick_Mark_Dark_icon-icons.com_69147.png"/>
          <p:cNvPicPr>
            <a:picLocks noChangeAspect="1" noChangeArrowheads="1"/>
          </p:cNvPicPr>
          <p:nvPr/>
        </p:nvPicPr>
        <p:blipFill>
          <a:blip r:embed="rId2" cstate="print"/>
          <a:srcRect l="7183" t="16667" r="6622" b="16667"/>
          <a:stretch>
            <a:fillRect/>
          </a:stretch>
        </p:blipFill>
        <p:spPr bwMode="auto">
          <a:xfrm>
            <a:off x="515888" y="2734816"/>
            <a:ext cx="936104" cy="936104"/>
          </a:xfrm>
          <a:prstGeom prst="rect">
            <a:avLst/>
          </a:prstGeom>
          <a:noFill/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524000" y="2590800"/>
            <a:ext cx="7425208" cy="108012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marL="454025" indent="-454025" algn="just">
              <a:spcBef>
                <a:spcPts val="1200"/>
              </a:spcBef>
              <a:buClr>
                <a:srgbClr val="C00000"/>
              </a:buClr>
              <a:buSzPct val="120000"/>
              <a:buFont typeface="Wingdings" charset="2"/>
              <a:buNone/>
              <a:tabLst>
                <a:tab pos="1023938" algn="l"/>
                <a:tab pos="1938338" algn="l"/>
                <a:tab pos="2852738" algn="l"/>
                <a:tab pos="3767138" algn="l"/>
                <a:tab pos="4681538" algn="l"/>
                <a:tab pos="5595938" algn="l"/>
                <a:tab pos="6510338" algn="l"/>
                <a:tab pos="7424738" algn="l"/>
                <a:tab pos="8339138" algn="l"/>
                <a:tab pos="9253538" algn="l"/>
                <a:tab pos="10167938" algn="l"/>
              </a:tabLst>
            </a:pPr>
            <a:r>
              <a:rPr lang="ru-RU" sz="3200" dirty="0" smtClean="0">
                <a:solidFill>
                  <a:srgbClr val="000000"/>
                </a:solidFill>
              </a:rPr>
              <a:t>Быстро</a:t>
            </a:r>
            <a:endParaRPr lang="ru-RU" sz="3200" dirty="0">
              <a:solidFill>
                <a:srgbClr val="000000"/>
              </a:solidFill>
            </a:endParaRPr>
          </a:p>
        </p:txBody>
      </p:sp>
      <p:pic>
        <p:nvPicPr>
          <p:cNvPr id="7" name="Picture 5" descr="F:\Download\Tick_Mark_Dark_icon-icons.com_69147.png"/>
          <p:cNvPicPr>
            <a:picLocks noChangeAspect="1" noChangeArrowheads="1"/>
          </p:cNvPicPr>
          <p:nvPr/>
        </p:nvPicPr>
        <p:blipFill>
          <a:blip r:embed="rId2" cstate="print"/>
          <a:srcRect l="7183" t="16667" r="6622" b="16667"/>
          <a:stretch>
            <a:fillRect/>
          </a:stretch>
        </p:blipFill>
        <p:spPr bwMode="auto">
          <a:xfrm>
            <a:off x="515888" y="3958952"/>
            <a:ext cx="936104" cy="936104"/>
          </a:xfrm>
          <a:prstGeom prst="rect">
            <a:avLst/>
          </a:prstGeom>
          <a:noFill/>
        </p:spPr>
      </p:pic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524000" y="3814936"/>
            <a:ext cx="7425208" cy="108012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marL="454025" indent="-454025" algn="just">
              <a:spcBef>
                <a:spcPts val="1200"/>
              </a:spcBef>
              <a:buClr>
                <a:srgbClr val="C00000"/>
              </a:buClr>
              <a:buSzPct val="120000"/>
              <a:buFont typeface="Wingdings" charset="2"/>
              <a:buNone/>
              <a:tabLst>
                <a:tab pos="1023938" algn="l"/>
                <a:tab pos="1938338" algn="l"/>
                <a:tab pos="2852738" algn="l"/>
                <a:tab pos="3767138" algn="l"/>
                <a:tab pos="4681538" algn="l"/>
                <a:tab pos="5595938" algn="l"/>
                <a:tab pos="6510338" algn="l"/>
                <a:tab pos="7424738" algn="l"/>
                <a:tab pos="8339138" algn="l"/>
                <a:tab pos="9253538" algn="l"/>
                <a:tab pos="10167938" algn="l"/>
              </a:tabLst>
            </a:pPr>
            <a:r>
              <a:rPr lang="ru-RU" sz="3200" dirty="0" smtClean="0">
                <a:solidFill>
                  <a:srgbClr val="000000"/>
                </a:solidFill>
              </a:rPr>
              <a:t>Подробно</a:t>
            </a:r>
            <a:endParaRPr lang="ru-RU" sz="3200" dirty="0">
              <a:solidFill>
                <a:srgbClr val="000000"/>
              </a:solidFill>
            </a:endParaRPr>
          </a:p>
        </p:txBody>
      </p:sp>
      <p:pic>
        <p:nvPicPr>
          <p:cNvPr id="9" name="Picture 5" descr="F:\Download\Tick_Mark_Dark_icon-icons.com_69147.png"/>
          <p:cNvPicPr>
            <a:picLocks noChangeAspect="1" noChangeArrowheads="1"/>
          </p:cNvPicPr>
          <p:nvPr/>
        </p:nvPicPr>
        <p:blipFill>
          <a:blip r:embed="rId2" cstate="print"/>
          <a:srcRect l="7183" t="16667" r="6622" b="16667"/>
          <a:stretch>
            <a:fillRect/>
          </a:stretch>
        </p:blipFill>
        <p:spPr bwMode="auto">
          <a:xfrm>
            <a:off x="515888" y="5183088"/>
            <a:ext cx="936104" cy="936104"/>
          </a:xfrm>
          <a:prstGeom prst="rect">
            <a:avLst/>
          </a:prstGeom>
          <a:noFill/>
        </p:spPr>
      </p:pic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524000" y="5039072"/>
            <a:ext cx="7425208" cy="108012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marL="454025" indent="-454025" algn="just">
              <a:spcBef>
                <a:spcPts val="1200"/>
              </a:spcBef>
              <a:buClr>
                <a:srgbClr val="C00000"/>
              </a:buClr>
              <a:buSzPct val="120000"/>
              <a:buFont typeface="Wingdings" charset="2"/>
              <a:buNone/>
              <a:tabLst>
                <a:tab pos="1023938" algn="l"/>
                <a:tab pos="1938338" algn="l"/>
                <a:tab pos="2852738" algn="l"/>
                <a:tab pos="3767138" algn="l"/>
                <a:tab pos="4681538" algn="l"/>
                <a:tab pos="5595938" algn="l"/>
                <a:tab pos="6510338" algn="l"/>
                <a:tab pos="7424738" algn="l"/>
                <a:tab pos="8339138" algn="l"/>
                <a:tab pos="9253538" algn="l"/>
                <a:tab pos="10167938" algn="l"/>
              </a:tabLst>
            </a:pPr>
            <a:r>
              <a:rPr lang="ru-RU" sz="3200" dirty="0" smtClean="0">
                <a:solidFill>
                  <a:srgbClr val="000000"/>
                </a:solidFill>
              </a:rPr>
              <a:t>Наглядно</a:t>
            </a:r>
            <a:endParaRPr lang="ru-RU" sz="3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Быстро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>
                <a:solidFill>
                  <a:srgbClr val="000000"/>
                </a:solidFill>
              </a:rPr>
              <a:t>	Запись </a:t>
            </a:r>
            <a:r>
              <a:rPr lang="ru-RU" dirty="0" smtClean="0">
                <a:solidFill>
                  <a:srgbClr val="000000"/>
                </a:solidFill>
              </a:rPr>
              <a:t>статистики может отнять немало времени, мой продукт позволит по примерным расчётам уделять 7-8м в день на достаточно подробную статистику(после часа работы на </a:t>
            </a:r>
            <a:r>
              <a:rPr lang="ru-RU" dirty="0" err="1" smtClean="0">
                <a:solidFill>
                  <a:srgbClr val="000000"/>
                </a:solidFill>
              </a:rPr>
              <a:t>логирование</a:t>
            </a:r>
            <a:r>
              <a:rPr lang="ru-RU" dirty="0" smtClean="0">
                <a:solidFill>
                  <a:srgbClr val="000000"/>
                </a:solidFill>
              </a:rPr>
              <a:t> может уйти 1-2 минуты)</a:t>
            </a:r>
          </a:p>
          <a:p>
            <a:endParaRPr lang="ru-RU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95288" y="6165850"/>
            <a:ext cx="720725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7F76BB22-C52A-4A1E-8C0C-D283794E1612}" type="slidenum">
              <a:rPr lang="es-ES" sz="2000">
                <a:solidFill>
                  <a:srgbClr val="000000"/>
                </a:solidFill>
              </a:rPr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</a:t>
            </a:fld>
            <a:endParaRPr lang="es-E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Подробно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Каждая задача может быть разбита на отдельные части(шаги) и каждая из частей на другие части(</a:t>
            </a:r>
            <a:r>
              <a:rPr lang="ru-RU" dirty="0" err="1" smtClean="0"/>
              <a:t>подшаги</a:t>
            </a:r>
            <a:r>
              <a:rPr lang="ru-RU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Для каждой части вы можете записать время выполнения и заметку(пояснение), когда была сделана та или иная часть</a:t>
            </a:r>
          </a:p>
          <a:p>
            <a:endParaRPr lang="ru-RU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95288" y="6165850"/>
            <a:ext cx="720725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7F76BB22-C52A-4A1E-8C0C-D283794E1612}" type="slidenum">
              <a:rPr lang="es-ES" sz="2000">
                <a:solidFill>
                  <a:srgbClr val="000000"/>
                </a:solidFill>
              </a:rPr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6</a:t>
            </a:fld>
            <a:endParaRPr lang="es-E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</a:t>
            </a:r>
            <a:r>
              <a:rPr lang="ru-RU" dirty="0" smtClean="0"/>
              <a:t>аглядно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Вы можете видеть когда и сколько было сделано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Можете запросить отчёт по отдельной задаче или её части</a:t>
            </a:r>
          </a:p>
          <a:p>
            <a:endParaRPr lang="ru-RU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95288" y="6165850"/>
            <a:ext cx="720725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7F76BB22-C52A-4A1E-8C0C-D283794E1612}" type="slidenum">
              <a:rPr lang="es-ES" sz="2000">
                <a:solidFill>
                  <a:srgbClr val="000000"/>
                </a:solidFill>
              </a:rPr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7</a:t>
            </a:fld>
            <a:endParaRPr lang="es-E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Целевой рынок </a:t>
            </a:r>
            <a:br>
              <a:rPr lang="ru-RU" dirty="0" smtClean="0"/>
            </a:br>
            <a:r>
              <a:rPr lang="ru-RU" dirty="0" smtClean="0"/>
              <a:t>и потребители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IT-</a:t>
            </a:r>
            <a:r>
              <a:rPr lang="ru-RU" dirty="0" smtClean="0"/>
              <a:t>компании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err="1" smtClean="0"/>
              <a:t>Фрилансеры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95288" y="6165850"/>
            <a:ext cx="720725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7F76BB22-C52A-4A1E-8C0C-D283794E1612}" type="slidenum">
              <a:rPr lang="es-ES" sz="2000">
                <a:solidFill>
                  <a:srgbClr val="000000"/>
                </a:solidFill>
              </a:rPr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8</a:t>
            </a:fld>
            <a:endParaRPr lang="es-E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Конкурентные </a:t>
            </a:r>
            <a:br>
              <a:rPr lang="ru-RU" dirty="0" smtClean="0"/>
            </a:br>
            <a:r>
              <a:rPr lang="ru-RU" dirty="0" smtClean="0"/>
              <a:t>преимущества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Есть возможность вести </a:t>
            </a:r>
            <a:r>
              <a:rPr lang="ru-RU" dirty="0" smtClean="0"/>
              <a:t>подробную статистику по отдельным частям задач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Более подробная статистика. У конкурентов указывается </a:t>
            </a:r>
            <a:r>
              <a:rPr lang="ru-RU" dirty="0" smtClean="0"/>
              <a:t>только общее время на задачу и сколько времени было выделено на задачу за день</a:t>
            </a:r>
            <a:r>
              <a:rPr lang="ru-RU" dirty="0" smtClean="0"/>
              <a:t>. Наш продукт позволяет проставить затраченное время и время выполнения(когда </a:t>
            </a:r>
            <a:r>
              <a:rPr lang="ru-RU" smtClean="0"/>
              <a:t>было сделано) </a:t>
            </a:r>
            <a:r>
              <a:rPr lang="ru-RU" dirty="0" smtClean="0"/>
              <a:t>для </a:t>
            </a:r>
            <a:r>
              <a:rPr lang="ru-RU" smtClean="0"/>
              <a:t>каждой части задачи</a:t>
            </a:r>
            <a:endParaRPr lang="ru-RU" dirty="0" smtClean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95288" y="6165850"/>
            <a:ext cx="720725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7F76BB22-C52A-4A1E-8C0C-D283794E1612}" type="slidenum">
              <a:rPr lang="es-ES" sz="2000">
                <a:solidFill>
                  <a:srgbClr val="000000"/>
                </a:solidFill>
              </a:rPr>
              <a:pPr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9</a:t>
            </a:fld>
            <a:endParaRPr lang="es-E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137</Words>
  <Application>Microsoft Office PowerPoint</Application>
  <PresentationFormat>Экран (4:3)</PresentationFormat>
  <Paragraphs>40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Office Theme</vt:lpstr>
      <vt:lpstr>Слайд 1</vt:lpstr>
      <vt:lpstr>Slide title here</vt:lpstr>
      <vt:lpstr>Проблема</vt:lpstr>
      <vt:lpstr>Решение</vt:lpstr>
      <vt:lpstr>Быстро</vt:lpstr>
      <vt:lpstr>Подробно</vt:lpstr>
      <vt:lpstr>Наглядно</vt:lpstr>
      <vt:lpstr>Целевой рынок  и потребители</vt:lpstr>
      <vt:lpstr>Конкурентные  преимущества</vt:lpstr>
    </vt:vector>
  </TitlesOfParts>
  <Company>Fairmont Raffles Hotels International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pmarkasian</dc:creator>
  <cp:lastModifiedBy>Илья</cp:lastModifiedBy>
  <cp:revision>20</cp:revision>
  <dcterms:created xsi:type="dcterms:W3CDTF">2014-08-27T13:17:30Z</dcterms:created>
  <dcterms:modified xsi:type="dcterms:W3CDTF">2019-04-30T13:07:59Z</dcterms:modified>
</cp:coreProperties>
</file>