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4" r:id="rId6"/>
    <p:sldId id="265" r:id="rId7"/>
    <p:sldId id="261" r:id="rId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6" autoAdjust="0"/>
    <p:restoredTop sz="64158" autoAdjust="0"/>
  </p:normalViewPr>
  <p:slideViewPr>
    <p:cSldViewPr>
      <p:cViewPr>
        <p:scale>
          <a:sx n="75" d="100"/>
          <a:sy n="75" d="100"/>
        </p:scale>
        <p:origin x="-1212" y="42"/>
      </p:cViewPr>
      <p:guideLst>
        <p:guide orient="horz" pos="2160"/>
        <p:guide pos="2880"/>
      </p:guideLst>
    </p:cSldViewPr>
  </p:slideViewPr>
  <p:outlineViewPr>
    <p:cViewPr>
      <p:scale>
        <a:sx n="33" d="100"/>
        <a:sy n="33" d="100"/>
      </p:scale>
      <p:origin x="0" y="1656"/>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3898FA-2E74-42BB-98E3-E3F6D502D157}" type="datetimeFigureOut">
              <a:rPr lang="ru-RU" smtClean="0"/>
              <a:pPr/>
              <a:t>26.01.2020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F25E0C-22BA-4822-A240-0BB6072CFB71}"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Relevance and scientific novelty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the moment finished neural network solve task of control virtual army on a road map not exist</a:t>
            </a:r>
          </a:p>
          <a:p>
            <a:endParaRPr lang="en-US" dirty="0" smtClean="0"/>
          </a:p>
          <a:p>
            <a:r>
              <a:rPr lang="en-US" dirty="0" smtClean="0"/>
              <a:t>For intellectual control of virtual army better use neutral networks, because</a:t>
            </a:r>
            <a:r>
              <a:rPr lang="en-US" baseline="0" dirty="0" smtClean="0"/>
              <a:t> script bots </a:t>
            </a:r>
            <a:r>
              <a:rPr lang="en-US" dirty="0" smtClean="0"/>
              <a:t>have a strictly defined behavior</a:t>
            </a:r>
            <a:r>
              <a:rPr lang="ru-RU" dirty="0" smtClean="0"/>
              <a:t>. </a:t>
            </a:r>
            <a:r>
              <a:rPr lang="en-US" dirty="0" smtClean="0"/>
              <a:t>It</a:t>
            </a:r>
            <a:r>
              <a:rPr lang="en-US" baseline="0" dirty="0" smtClean="0"/>
              <a:t> means </a:t>
            </a:r>
            <a:r>
              <a:rPr lang="en-US" dirty="0" smtClean="0"/>
              <a:t>that you can adapt and choose a dominant strategy. </a:t>
            </a:r>
            <a:r>
              <a:rPr lang="en-US" dirty="0" smtClean="0"/>
              <a:t>Dominant strategy is strategy which give guaranteed opportunity to win</a:t>
            </a:r>
            <a:endParaRPr lang="en-US" dirty="0" smtClean="0"/>
          </a:p>
          <a:p>
            <a:endParaRPr lang="ru-RU" dirty="0"/>
          </a:p>
        </p:txBody>
      </p:sp>
      <p:sp>
        <p:nvSpPr>
          <p:cNvPr id="4" name="Номер слайда 3"/>
          <p:cNvSpPr>
            <a:spLocks noGrp="1"/>
          </p:cNvSpPr>
          <p:nvPr>
            <p:ph type="sldNum" sz="quarter" idx="10"/>
          </p:nvPr>
        </p:nvSpPr>
        <p:spPr/>
        <p:txBody>
          <a:bodyPr/>
          <a:lstStyle/>
          <a:p>
            <a:fld id="{94F25E0C-22BA-4822-A240-0BB6072CFB71}" type="slidenum">
              <a:rPr lang="ru-RU" smtClean="0"/>
              <a:pPr/>
              <a:t>2</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The objective of my graduate work is researching and development of a neural network which control various types of troops on a road graph in the game "</a:t>
            </a:r>
            <a:r>
              <a:rPr lang="en-US" dirty="0" err="1" smtClean="0"/>
              <a:t>WarOnMap</a:t>
            </a:r>
            <a:r>
              <a:rPr lang="en-US" dirty="0" smtClean="0"/>
              <a:t>", previously created by students of the VSUT</a:t>
            </a:r>
            <a:endParaRPr lang="ru-RU" b="1" i="1" dirty="0"/>
          </a:p>
        </p:txBody>
      </p:sp>
      <p:sp>
        <p:nvSpPr>
          <p:cNvPr id="4" name="Номер слайда 3"/>
          <p:cNvSpPr>
            <a:spLocks noGrp="1"/>
          </p:cNvSpPr>
          <p:nvPr>
            <p:ph type="sldNum" sz="quarter" idx="10"/>
          </p:nvPr>
        </p:nvSpPr>
        <p:spPr/>
        <p:txBody>
          <a:bodyPr/>
          <a:lstStyle/>
          <a:p>
            <a:fld id="{94F25E0C-22BA-4822-A240-0BB6072CFB71}" type="slidenum">
              <a:rPr lang="ru-RU" smtClean="0"/>
              <a:pPr/>
              <a:t>3</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err="1" smtClean="0">
                <a:solidFill>
                  <a:schemeClr val="tx1"/>
                </a:solidFill>
                <a:latin typeface="+mn-lt"/>
                <a:ea typeface="+mn-ea"/>
                <a:cs typeface="+mn-cs"/>
              </a:rPr>
              <a:t>Deep</a:t>
            </a:r>
            <a:r>
              <a:rPr lang="ru-RU" sz="1200" kern="1200" dirty="0" smtClean="0">
                <a:solidFill>
                  <a:schemeClr val="tx1"/>
                </a:solidFill>
                <a:latin typeface="+mn-lt"/>
                <a:ea typeface="+mn-ea"/>
                <a:cs typeface="+mn-cs"/>
              </a:rPr>
              <a:t> RTS[1] - это высокопроизводительная RTS-игра, созданная специально для исследований в области искусственного интеллекта. Она может учиться в 50 000 раз быстрее по сравнению с существующими RTS играми. Такого эффекта разработчики добились за счёт того, что  </a:t>
            </a:r>
            <a:r>
              <a:rPr lang="ru-RU" sz="1200" kern="1200" dirty="0" err="1" smtClean="0">
                <a:solidFill>
                  <a:schemeClr val="tx1"/>
                </a:solidFill>
                <a:latin typeface="+mn-lt"/>
                <a:ea typeface="+mn-ea"/>
                <a:cs typeface="+mn-cs"/>
              </a:rPr>
              <a:t>Deep</a:t>
            </a:r>
            <a:r>
              <a:rPr lang="ru-RU" sz="1200" kern="1200" dirty="0" smtClean="0">
                <a:solidFill>
                  <a:schemeClr val="tx1"/>
                </a:solidFill>
                <a:latin typeface="+mn-lt"/>
                <a:ea typeface="+mn-ea"/>
                <a:cs typeface="+mn-cs"/>
              </a:rPr>
              <a:t> RTS использует краткосрочные конфигурации при обучении и имеется возможность настраивать игровой таймер. Действия в краткосрочной конфигурации непосредственно применяются к среде в течение следующих нескольких игровых кадров. Игровой таймер включает в себя множитель, который позволяет регулировать количество тиков, равное секунде, что позволяет, по сути, ускорять или замедлять время в игре, а следовательно и влиять на скорость обучения. </a:t>
            </a:r>
          </a:p>
          <a:p>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В моей работе будет использоваться игровой таймер подобный таймеру из </a:t>
            </a:r>
            <a:r>
              <a:rPr lang="en-US" sz="1200" kern="1200" dirty="0" smtClean="0">
                <a:solidFill>
                  <a:schemeClr val="tx1"/>
                </a:solidFill>
                <a:latin typeface="+mn-lt"/>
                <a:ea typeface="+mn-ea"/>
                <a:cs typeface="+mn-cs"/>
              </a:rPr>
              <a:t>Deep RTS</a:t>
            </a:r>
            <a:endParaRPr lang="ru-RU" dirty="0"/>
          </a:p>
        </p:txBody>
      </p:sp>
      <p:sp>
        <p:nvSpPr>
          <p:cNvPr id="4" name="Номер слайда 3"/>
          <p:cNvSpPr>
            <a:spLocks noGrp="1"/>
          </p:cNvSpPr>
          <p:nvPr>
            <p:ph type="sldNum" sz="quarter" idx="10"/>
          </p:nvPr>
        </p:nvSpPr>
        <p:spPr/>
        <p:txBody>
          <a:bodyPr/>
          <a:lstStyle/>
          <a:p>
            <a:fld id="{94F25E0C-22BA-4822-A240-0BB6072CFB71}" type="slidenum">
              <a:rPr lang="ru-RU" smtClean="0"/>
              <a:pPr/>
              <a:t>4</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err="1" smtClean="0">
                <a:solidFill>
                  <a:schemeClr val="tx1"/>
                </a:solidFill>
                <a:latin typeface="+mn-lt"/>
                <a:ea typeface="+mn-ea"/>
                <a:cs typeface="+mn-cs"/>
              </a:rPr>
              <a:t>Kun</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Shao</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Yuanheng</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Zhu</a:t>
            </a:r>
            <a:r>
              <a:rPr lang="ru-RU" sz="1200" kern="1200" dirty="0" smtClean="0">
                <a:solidFill>
                  <a:schemeClr val="tx1"/>
                </a:solidFill>
                <a:latin typeface="+mn-lt"/>
                <a:ea typeface="+mn-ea"/>
                <a:cs typeface="+mn-cs"/>
              </a:rPr>
              <a:t> и </a:t>
            </a:r>
            <a:r>
              <a:rPr lang="ru-RU" sz="1200" kern="1200" dirty="0" err="1" smtClean="0">
                <a:solidFill>
                  <a:schemeClr val="tx1"/>
                </a:solidFill>
                <a:latin typeface="+mn-lt"/>
                <a:ea typeface="+mn-ea"/>
                <a:cs typeface="+mn-cs"/>
              </a:rPr>
              <a:t>Dongbin</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Zhao</a:t>
            </a:r>
            <a:r>
              <a:rPr lang="ru-RU" sz="1200" kern="1200" dirty="0" smtClean="0">
                <a:solidFill>
                  <a:schemeClr val="tx1"/>
                </a:solidFill>
                <a:latin typeface="+mn-lt"/>
                <a:ea typeface="+mn-ea"/>
                <a:cs typeface="+mn-cs"/>
              </a:rPr>
              <a:t> в своей работе[2]  использовали комбинацию двух подходов </a:t>
            </a:r>
            <a:r>
              <a:rPr lang="ru-RU" sz="1200" kern="1200" dirty="0" err="1" smtClean="0">
                <a:solidFill>
                  <a:schemeClr val="tx1"/>
                </a:solidFill>
                <a:latin typeface="+mn-lt"/>
                <a:ea typeface="+mn-ea"/>
                <a:cs typeface="+mn-cs"/>
              </a:rPr>
              <a:t>трансферного</a:t>
            </a:r>
            <a:r>
              <a:rPr lang="ru-RU" sz="1200" kern="1200" dirty="0" smtClean="0">
                <a:solidFill>
                  <a:schemeClr val="tx1"/>
                </a:solidFill>
                <a:latin typeface="+mn-lt"/>
                <a:ea typeface="+mn-ea"/>
                <a:cs typeface="+mn-cs"/>
              </a:rPr>
              <a:t> обучения(</a:t>
            </a:r>
            <a:r>
              <a:rPr lang="ru-RU" sz="1200" kern="1200" dirty="0" err="1" smtClean="0">
                <a:solidFill>
                  <a:schemeClr val="tx1"/>
                </a:solidFill>
                <a:latin typeface="+mn-lt"/>
                <a:ea typeface="+mn-ea"/>
                <a:cs typeface="+mn-cs"/>
              </a:rPr>
              <a:t>Transfer</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Learning</a:t>
            </a:r>
            <a:r>
              <a:rPr lang="ru-RU" sz="1200" kern="1200" dirty="0" smtClean="0">
                <a:solidFill>
                  <a:schemeClr val="tx1"/>
                </a:solidFill>
                <a:latin typeface="+mn-lt"/>
                <a:ea typeface="+mn-ea"/>
                <a:cs typeface="+mn-cs"/>
              </a:rPr>
              <a:t>) и постепенного обучения (</a:t>
            </a:r>
            <a:r>
              <a:rPr lang="ru-RU" sz="1200" kern="1200" dirty="0" err="1" smtClean="0">
                <a:solidFill>
                  <a:schemeClr val="tx1"/>
                </a:solidFill>
                <a:latin typeface="+mn-lt"/>
                <a:ea typeface="+mn-ea"/>
                <a:cs typeface="+mn-cs"/>
              </a:rPr>
              <a:t>Curriculum</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Learning</a:t>
            </a:r>
            <a:r>
              <a:rPr lang="ru-RU" sz="1200" kern="1200" dirty="0" smtClean="0">
                <a:solidFill>
                  <a:schemeClr val="tx1"/>
                </a:solidFill>
                <a:latin typeface="+mn-lt"/>
                <a:ea typeface="+mn-ea"/>
                <a:cs typeface="+mn-cs"/>
              </a:rPr>
              <a:t>) для более быстрого обучения нейронной сети, которая управляла армией в игре </a:t>
            </a:r>
            <a:r>
              <a:rPr lang="ru-RU" sz="1200" kern="1200" dirty="0" err="1" smtClean="0">
                <a:solidFill>
                  <a:schemeClr val="tx1"/>
                </a:solidFill>
                <a:latin typeface="+mn-lt"/>
                <a:ea typeface="+mn-ea"/>
                <a:cs typeface="+mn-cs"/>
              </a:rPr>
              <a:t>Starcraft</a:t>
            </a:r>
            <a:r>
              <a:rPr lang="ru-RU" sz="1200" kern="1200" dirty="0" smtClean="0">
                <a:solidFill>
                  <a:schemeClr val="tx1"/>
                </a:solidFill>
                <a:latin typeface="+mn-lt"/>
                <a:ea typeface="+mn-ea"/>
                <a:cs typeface="+mn-cs"/>
              </a:rPr>
              <a:t>. Постепенное обучение представляет из себя обучение определённой последовательности постепенно усложняющихся задач, которые помогут в достижении конечной цели. Суть </a:t>
            </a:r>
            <a:r>
              <a:rPr lang="ru-RU" sz="1200" kern="1200" dirty="0" err="1" smtClean="0">
                <a:solidFill>
                  <a:schemeClr val="tx1"/>
                </a:solidFill>
                <a:latin typeface="+mn-lt"/>
                <a:ea typeface="+mn-ea"/>
                <a:cs typeface="+mn-cs"/>
              </a:rPr>
              <a:t>трансферного</a:t>
            </a:r>
            <a:r>
              <a:rPr lang="ru-RU" sz="1200" kern="1200" dirty="0" smtClean="0">
                <a:solidFill>
                  <a:schemeClr val="tx1"/>
                </a:solidFill>
                <a:latin typeface="+mn-lt"/>
                <a:ea typeface="+mn-ea"/>
                <a:cs typeface="+mn-cs"/>
              </a:rPr>
              <a:t> обучения заключается в том, берётся слой нейронов выполняющий определённую задачу, этот слой копируется (вместе со всеми весами), далее копия будет выполнять другую, но похожую задачу. Например,</a:t>
            </a:r>
            <a:r>
              <a:rPr lang="ru-RU" sz="1200" kern="1200" baseline="0" dirty="0" smtClean="0">
                <a:solidFill>
                  <a:schemeClr val="tx1"/>
                </a:solidFill>
                <a:latin typeface="+mn-lt"/>
                <a:ea typeface="+mn-ea"/>
                <a:cs typeface="+mn-cs"/>
              </a:rPr>
              <a:t> сначала обучим </a:t>
            </a:r>
            <a:r>
              <a:rPr lang="ru-RU" sz="1200" kern="1200" baseline="0" dirty="0" err="1" smtClean="0">
                <a:solidFill>
                  <a:schemeClr val="tx1"/>
                </a:solidFill>
                <a:latin typeface="+mn-lt"/>
                <a:ea typeface="+mn-ea"/>
                <a:cs typeface="+mn-cs"/>
              </a:rPr>
              <a:t>нейросеть</a:t>
            </a:r>
            <a:r>
              <a:rPr lang="ru-RU" sz="1200" kern="1200" baseline="0" dirty="0" smtClean="0">
                <a:solidFill>
                  <a:schemeClr val="tx1"/>
                </a:solidFill>
                <a:latin typeface="+mn-lt"/>
                <a:ea typeface="+mn-ea"/>
                <a:cs typeface="+mn-cs"/>
              </a:rPr>
              <a:t> управлению </a:t>
            </a:r>
            <a:r>
              <a:rPr lang="ru-RU" sz="1200" kern="1200" baseline="0" dirty="0" err="1" smtClean="0">
                <a:solidFill>
                  <a:schemeClr val="tx1"/>
                </a:solidFill>
                <a:latin typeface="+mn-lt"/>
                <a:ea typeface="+mn-ea"/>
                <a:cs typeface="+mn-cs"/>
              </a:rPr>
              <a:t>морпехами</a:t>
            </a:r>
            <a:r>
              <a:rPr lang="ru-RU" sz="1200" kern="1200" baseline="0" dirty="0" smtClean="0">
                <a:solidFill>
                  <a:schemeClr val="tx1"/>
                </a:solidFill>
                <a:latin typeface="+mn-lt"/>
                <a:ea typeface="+mn-ea"/>
                <a:cs typeface="+mn-cs"/>
              </a:rPr>
              <a:t>, затем скопируем </a:t>
            </a:r>
            <a:r>
              <a:rPr lang="ru-RU" sz="1200" kern="1200" baseline="0" dirty="0" err="1" smtClean="0">
                <a:solidFill>
                  <a:schemeClr val="tx1"/>
                </a:solidFill>
                <a:latin typeface="+mn-lt"/>
                <a:ea typeface="+mn-ea"/>
                <a:cs typeface="+mn-cs"/>
              </a:rPr>
              <a:t>нейросеть</a:t>
            </a:r>
            <a:r>
              <a:rPr lang="ru-RU" sz="1200" kern="1200" baseline="0" dirty="0" smtClean="0">
                <a:solidFill>
                  <a:schemeClr val="tx1"/>
                </a:solidFill>
                <a:latin typeface="+mn-lt"/>
                <a:ea typeface="+mn-ea"/>
                <a:cs typeface="+mn-cs"/>
              </a:rPr>
              <a:t> и обучим управлению голиафами, копия обучится управлению в 10 раз быстрее(300 против 3000 тренировок/боёв)</a:t>
            </a:r>
            <a:endParaRPr lang="ru-RU" dirty="0"/>
          </a:p>
        </p:txBody>
      </p:sp>
      <p:sp>
        <p:nvSpPr>
          <p:cNvPr id="4" name="Номер слайда 3"/>
          <p:cNvSpPr>
            <a:spLocks noGrp="1"/>
          </p:cNvSpPr>
          <p:nvPr>
            <p:ph type="sldNum" sz="quarter" idx="10"/>
          </p:nvPr>
        </p:nvSpPr>
        <p:spPr/>
        <p:txBody>
          <a:bodyPr/>
          <a:lstStyle/>
          <a:p>
            <a:fld id="{94F25E0C-22BA-4822-A240-0BB6072CFB71}" type="slidenum">
              <a:rPr lang="ru-RU" smtClean="0"/>
              <a:pPr/>
              <a:t>5</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latin typeface="+mn-lt"/>
                <a:ea typeface="+mn-ea"/>
                <a:cs typeface="+mn-cs"/>
              </a:rPr>
              <a:t>Компания </a:t>
            </a:r>
            <a:r>
              <a:rPr lang="ru-RU" sz="1200" kern="1200" dirty="0" err="1" smtClean="0">
                <a:solidFill>
                  <a:schemeClr val="tx1"/>
                </a:solidFill>
                <a:latin typeface="+mn-lt"/>
                <a:ea typeface="+mn-ea"/>
                <a:cs typeface="+mn-cs"/>
              </a:rPr>
              <a:t>Deepmind</a:t>
            </a:r>
            <a:r>
              <a:rPr lang="ru-RU" sz="1200" kern="1200" dirty="0" smtClean="0">
                <a:solidFill>
                  <a:schemeClr val="tx1"/>
                </a:solidFill>
                <a:latin typeface="+mn-lt"/>
                <a:ea typeface="+mn-ea"/>
                <a:cs typeface="+mn-cs"/>
              </a:rPr>
              <a:t> создала </a:t>
            </a:r>
            <a:r>
              <a:rPr lang="ru-RU" sz="1200" kern="1200" dirty="0" err="1" smtClean="0">
                <a:solidFill>
                  <a:schemeClr val="tx1"/>
                </a:solidFill>
                <a:latin typeface="+mn-lt"/>
                <a:ea typeface="+mn-ea"/>
                <a:cs typeface="+mn-cs"/>
              </a:rPr>
              <a:t>нейросеть</a:t>
            </a:r>
            <a:r>
              <a:rPr lang="ru-RU" sz="1200" kern="1200" dirty="0" smtClean="0">
                <a:solidFill>
                  <a:schemeClr val="tx1"/>
                </a:solidFill>
                <a:latin typeface="+mn-lt"/>
                <a:ea typeface="+mn-ea"/>
                <a:cs typeface="+mn-cs"/>
              </a:rPr>
              <a:t> под названием «</a:t>
            </a:r>
            <a:r>
              <a:rPr lang="ru-RU" sz="1200" kern="1200" dirty="0" err="1" smtClean="0">
                <a:solidFill>
                  <a:schemeClr val="tx1"/>
                </a:solidFill>
                <a:latin typeface="+mn-lt"/>
                <a:ea typeface="+mn-ea"/>
                <a:cs typeface="+mn-cs"/>
              </a:rPr>
              <a:t>AlphaStar</a:t>
            </a:r>
            <a:r>
              <a:rPr lang="ru-RU" sz="1200" kern="1200" dirty="0" smtClean="0">
                <a:solidFill>
                  <a:schemeClr val="tx1"/>
                </a:solidFill>
                <a:latin typeface="+mn-lt"/>
                <a:ea typeface="+mn-ea"/>
                <a:cs typeface="+mn-cs"/>
              </a:rPr>
              <a:t>»[3]. </a:t>
            </a:r>
            <a:r>
              <a:rPr lang="ru-RU" sz="1200" kern="1200" dirty="0" err="1" smtClean="0">
                <a:solidFill>
                  <a:schemeClr val="tx1"/>
                </a:solidFill>
                <a:latin typeface="+mn-lt"/>
                <a:ea typeface="+mn-ea"/>
                <a:cs typeface="+mn-cs"/>
              </a:rPr>
              <a:t>AlphaStar</a:t>
            </a:r>
            <a:r>
              <a:rPr lang="ru-RU" sz="1200" kern="1200" dirty="0" smtClean="0">
                <a:solidFill>
                  <a:schemeClr val="tx1"/>
                </a:solidFill>
                <a:latin typeface="+mn-lt"/>
                <a:ea typeface="+mn-ea"/>
                <a:cs typeface="+mn-cs"/>
              </a:rPr>
              <a:t> использует </a:t>
            </a:r>
            <a:r>
              <a:rPr lang="ru-RU" sz="1200" kern="1200" dirty="0" err="1" smtClean="0">
                <a:solidFill>
                  <a:schemeClr val="tx1"/>
                </a:solidFill>
                <a:latin typeface="+mn-lt"/>
                <a:ea typeface="+mn-ea"/>
                <a:cs typeface="+mn-cs"/>
              </a:rPr>
              <a:t>мультиагентный</a:t>
            </a:r>
            <a:r>
              <a:rPr lang="ru-RU" sz="1200" kern="1200" dirty="0" smtClean="0">
                <a:solidFill>
                  <a:schemeClr val="tx1"/>
                </a:solidFill>
                <a:latin typeface="+mn-lt"/>
                <a:ea typeface="+mn-ea"/>
                <a:cs typeface="+mn-cs"/>
              </a:rPr>
              <a:t> процесс обучения с подкреплением. Суть этого подхода в том, что сначала создаётся несколько агентов и они обучаются друг на друге какое-то время, затем на их основе создаются новые. Из новых агентов формируется лига внутри которой они сражаются между собой. Для большего охвата различных стратегий, каждому новому агенту ставили свою цель(например, научиться обыгрывать конкретного агента или группу агентов). Скомбинировав различных агентов с наиболее эффективными стратегиями, которые получились при применении такого подхода, разработчикам удалось добиться победы ИИ над игроками. </a:t>
            </a:r>
          </a:p>
          <a:p>
            <a:endParaRPr lang="ru-RU" sz="1200" kern="1200" dirty="0" smtClean="0">
              <a:solidFill>
                <a:schemeClr val="tx1"/>
              </a:solidFill>
              <a:latin typeface="+mn-lt"/>
              <a:ea typeface="+mn-ea"/>
              <a:cs typeface="+mn-cs"/>
            </a:endParaRPr>
          </a:p>
          <a:p>
            <a:r>
              <a:rPr lang="ru-RU" sz="1200" kern="1200" dirty="0" smtClean="0">
                <a:solidFill>
                  <a:schemeClr val="tx1"/>
                </a:solidFill>
                <a:latin typeface="+mn-lt"/>
                <a:ea typeface="+mn-ea"/>
                <a:cs typeface="+mn-cs"/>
              </a:rPr>
              <a:t>Когда будет готов первый прототип</a:t>
            </a:r>
            <a:r>
              <a:rPr lang="ru-RU" sz="1200" kern="1200" baseline="0" dirty="0" smtClean="0">
                <a:solidFill>
                  <a:schemeClr val="tx1"/>
                </a:solidFill>
                <a:latin typeface="+mn-lt"/>
                <a:ea typeface="+mn-ea"/>
                <a:cs typeface="+mn-cs"/>
              </a:rPr>
              <a:t> </a:t>
            </a:r>
            <a:r>
              <a:rPr lang="ru-RU" sz="1200" kern="1200" baseline="0" dirty="0" err="1" smtClean="0">
                <a:solidFill>
                  <a:schemeClr val="tx1"/>
                </a:solidFill>
                <a:latin typeface="+mn-lt"/>
                <a:ea typeface="+mn-ea"/>
                <a:cs typeface="+mn-cs"/>
              </a:rPr>
              <a:t>нейросети</a:t>
            </a:r>
            <a:r>
              <a:rPr lang="ru-RU" sz="1200" kern="1200" baseline="0" dirty="0" smtClean="0">
                <a:solidFill>
                  <a:schemeClr val="tx1"/>
                </a:solidFill>
                <a:latin typeface="+mn-lt"/>
                <a:ea typeface="+mn-ea"/>
                <a:cs typeface="+mn-cs"/>
              </a:rPr>
              <a:t> обученный на </a:t>
            </a:r>
            <a:r>
              <a:rPr lang="ru-RU" sz="1200" kern="1200" baseline="0" dirty="0" err="1" smtClean="0">
                <a:solidFill>
                  <a:schemeClr val="tx1"/>
                </a:solidFill>
                <a:latin typeface="+mn-lt"/>
                <a:ea typeface="+mn-ea"/>
                <a:cs typeface="+mn-cs"/>
              </a:rPr>
              <a:t>скриптовом</a:t>
            </a:r>
            <a:r>
              <a:rPr lang="ru-RU" sz="1200" kern="1200" baseline="0" dirty="0" smtClean="0">
                <a:solidFill>
                  <a:schemeClr val="tx1"/>
                </a:solidFill>
                <a:latin typeface="+mn-lt"/>
                <a:ea typeface="+mn-ea"/>
                <a:cs typeface="+mn-cs"/>
              </a:rPr>
              <a:t> боте, тогда для получения более совершенных </a:t>
            </a:r>
            <a:r>
              <a:rPr lang="ru-RU" sz="1200" kern="1200" baseline="0" dirty="0" err="1" smtClean="0">
                <a:solidFill>
                  <a:schemeClr val="tx1"/>
                </a:solidFill>
                <a:latin typeface="+mn-lt"/>
                <a:ea typeface="+mn-ea"/>
                <a:cs typeface="+mn-cs"/>
              </a:rPr>
              <a:t>нейросетей</a:t>
            </a:r>
            <a:r>
              <a:rPr lang="ru-RU" sz="1200" kern="1200" baseline="0" dirty="0" smtClean="0">
                <a:solidFill>
                  <a:schemeClr val="tx1"/>
                </a:solidFill>
                <a:latin typeface="+mn-lt"/>
                <a:ea typeface="+mn-ea"/>
                <a:cs typeface="+mn-cs"/>
              </a:rPr>
              <a:t> будет использован </a:t>
            </a:r>
            <a:r>
              <a:rPr lang="ru-RU" sz="1200" kern="1200" baseline="0" dirty="0" err="1" smtClean="0">
                <a:solidFill>
                  <a:schemeClr val="tx1"/>
                </a:solidFill>
                <a:latin typeface="+mn-lt"/>
                <a:ea typeface="+mn-ea"/>
                <a:cs typeface="+mn-cs"/>
              </a:rPr>
              <a:t>мультиагентный</a:t>
            </a:r>
            <a:r>
              <a:rPr lang="ru-RU" sz="1200" kern="1200" baseline="0" dirty="0" smtClean="0">
                <a:solidFill>
                  <a:schemeClr val="tx1"/>
                </a:solidFill>
                <a:latin typeface="+mn-lt"/>
                <a:ea typeface="+mn-ea"/>
                <a:cs typeface="+mn-cs"/>
              </a:rPr>
              <a:t> процесс обучения.</a:t>
            </a:r>
            <a:endParaRPr lang="ru-RU" sz="1200" kern="1200" dirty="0" smtClean="0">
              <a:solidFill>
                <a:schemeClr val="tx1"/>
              </a:solidFill>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94F25E0C-22BA-4822-A240-0BB6072CFB71}" type="slidenum">
              <a:rPr lang="ru-RU" smtClean="0"/>
              <a:pPr/>
              <a:t>6</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Для</a:t>
            </a:r>
            <a:r>
              <a:rPr lang="ru-RU" baseline="0" dirty="0" smtClean="0"/>
              <a:t> решения поставленной задачи нужно создать </a:t>
            </a:r>
            <a:r>
              <a:rPr lang="ru-RU" baseline="0" dirty="0" err="1" smtClean="0"/>
              <a:t>ИИ-сервер</a:t>
            </a:r>
            <a:r>
              <a:rPr lang="ru-RU" baseline="0" dirty="0" smtClean="0"/>
              <a:t>, который будет управлять экземплярами ИИ и позволит играть игрокам-людям против ИИ. ИИ сервер будет подключаться к игре и отправлять </a:t>
            </a:r>
            <a:r>
              <a:rPr lang="en-US" baseline="0" dirty="0" smtClean="0"/>
              <a:t>JSON</a:t>
            </a:r>
            <a:r>
              <a:rPr lang="ru-RU" baseline="0" dirty="0" smtClean="0"/>
              <a:t> с командами от ИИ. Перечисленное уже </a:t>
            </a:r>
            <a:r>
              <a:rPr lang="ru-RU" baseline="0" dirty="0" err="1" smtClean="0"/>
              <a:t>реализованно</a:t>
            </a:r>
            <a:r>
              <a:rPr lang="ru-RU" baseline="0" dirty="0" smtClean="0"/>
              <a:t>, осталось спроектировать, создать и обучить </a:t>
            </a:r>
            <a:r>
              <a:rPr lang="ru-RU" baseline="0" dirty="0" err="1" smtClean="0"/>
              <a:t>нейросеть</a:t>
            </a:r>
            <a:r>
              <a:rPr lang="ru-RU" baseline="0" dirty="0" smtClean="0"/>
              <a:t>. Также будет создан специальный модельный граф, который будет генерировать случайную карту дорог, на которой будет обучаться </a:t>
            </a:r>
            <a:r>
              <a:rPr lang="ru-RU" baseline="0" dirty="0" err="1" smtClean="0"/>
              <a:t>нейросеть</a:t>
            </a:r>
            <a:r>
              <a:rPr lang="ru-RU" baseline="0" dirty="0" smtClean="0"/>
              <a:t>. Модельный граф будет значительно меньше реального, кроме того </a:t>
            </a:r>
            <a:r>
              <a:rPr lang="ru-RU" baseline="0" dirty="0" err="1" smtClean="0"/>
              <a:t>нейросети</a:t>
            </a:r>
            <a:r>
              <a:rPr lang="ru-RU" baseline="0" dirty="0" smtClean="0"/>
              <a:t> придётся в процессе обучения искать общие закономерности ведения боя, что позволит решить проблему переобучения.</a:t>
            </a:r>
          </a:p>
        </p:txBody>
      </p:sp>
      <p:sp>
        <p:nvSpPr>
          <p:cNvPr id="4" name="Номер слайда 3"/>
          <p:cNvSpPr>
            <a:spLocks noGrp="1"/>
          </p:cNvSpPr>
          <p:nvPr>
            <p:ph type="sldNum" sz="quarter" idx="10"/>
          </p:nvPr>
        </p:nvSpPr>
        <p:spPr/>
        <p:txBody>
          <a:bodyPr/>
          <a:lstStyle/>
          <a:p>
            <a:fld id="{94F25E0C-22BA-4822-A240-0BB6072CFB71}" type="slidenum">
              <a:rPr lang="ru-RU" smtClean="0"/>
              <a:pPr/>
              <a:t>7</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Полилиния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19" name="Нижний колонтитул 18"/>
          <p:cNvSpPr>
            <a:spLocks noGrp="1"/>
          </p:cNvSpPr>
          <p:nvPr>
            <p:ph type="ftr" sz="quarter" idx="11"/>
          </p:nvPr>
        </p:nvSpPr>
        <p:spPr/>
        <p:txBody>
          <a:bodyPr/>
          <a:lstStyle/>
          <a:p>
            <a:endParaRPr lang="ru-RU"/>
          </a:p>
        </p:txBody>
      </p:sp>
      <p:sp>
        <p:nvSpPr>
          <p:cNvPr id="27" name="Номер слайда 26"/>
          <p:cNvSpPr>
            <a:spLocks noGrp="1"/>
          </p:cNvSpPr>
          <p:nvPr>
            <p:ph type="sldNum" sz="quarter" idx="12"/>
          </p:nvPr>
        </p:nvSpPr>
        <p:spPr/>
        <p:txBody>
          <a:bodyPr/>
          <a:lstStyle/>
          <a:p>
            <a:fld id="{CA46F028-6E14-4772-96DD-0662AD20D9D7}"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lgn="l">
              <a:defRPr/>
            </a:lvl1p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Полилиния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Заголовок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A46F028-6E14-4772-96DD-0662AD20D9D7}"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1143000"/>
          </a:xfrm>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320"/>
            <a:ext cx="7470648" cy="1143000"/>
          </a:xfrm>
        </p:spPr>
        <p:txBody>
          <a:bodyPr anchor="ctr"/>
          <a:lstStyle>
            <a:lvl1pPr algn="l">
              <a:defRPr sz="4600"/>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8" name="Номер слайда 7"/>
          <p:cNvSpPr>
            <a:spLocks noGrp="1"/>
          </p:cNvSpPr>
          <p:nvPr>
            <p:ph type="sldNum" sz="quarter" idx="11"/>
          </p:nvPr>
        </p:nvSpPr>
        <p:spPr/>
        <p:txBody>
          <a:bodyPr/>
          <a:lstStyle/>
          <a:p>
            <a:fld id="{CA46F028-6E14-4772-96DD-0662AD20D9D7}" type="slidenum">
              <a:rPr lang="ru-RU" smtClean="0"/>
              <a:pPr/>
              <a:t>‹#›</a:t>
            </a:fld>
            <a:endParaRPr lang="ru-RU"/>
          </a:p>
        </p:txBody>
      </p:sp>
      <p:sp>
        <p:nvSpPr>
          <p:cNvPr id="9" name="Нижний колонтитул 8"/>
          <p:cNvSpPr>
            <a:spLocks noGrp="1"/>
          </p:cNvSpPr>
          <p:nvPr>
            <p:ph type="ftr" sz="quarter" idx="12"/>
          </p:nvPr>
        </p:nvSpPr>
        <p:spPr/>
        <p:txBody>
          <a:bodyPr/>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D0846D4B-8BCF-46BC-87CE-D96412213AC8}" type="datetimeFigureOut">
              <a:rPr lang="ru-RU" smtClean="0"/>
              <a:pPr/>
              <a:t>26.01.2020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156448" y="6422064"/>
            <a:ext cx="762000" cy="365125"/>
          </a:xfrm>
        </p:spPr>
        <p:txBody>
          <a:bodyPr/>
          <a:lstStyle/>
          <a:p>
            <a:fld id="{CA46F028-6E14-4772-96DD-0662AD20D9D7}"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a:xfrm>
            <a:off x="457200" y="6422064"/>
            <a:ext cx="2133600" cy="365125"/>
          </a:xfrm>
        </p:spPr>
        <p:txBody>
          <a:bodyPr/>
          <a:lstStyle/>
          <a:p>
            <a:fld id="{D0846D4B-8BCF-46BC-87CE-D96412213AC8}" type="datetimeFigureOut">
              <a:rPr lang="ru-RU" smtClean="0"/>
              <a:pPr/>
              <a:t>26.01.2020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A46F028-6E14-4772-96DD-0662AD20D9D7}"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Полилиния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Полилиния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0846D4B-8BCF-46BC-87CE-D96412213AC8}" type="datetimeFigureOut">
              <a:rPr lang="ru-RU" smtClean="0"/>
              <a:pPr/>
              <a:t>26.01.2020</a:t>
            </a:fld>
            <a:endParaRPr lang="ru-RU"/>
          </a:p>
        </p:txBody>
      </p:sp>
      <p:sp>
        <p:nvSpPr>
          <p:cNvPr id="22" name="Нижний колонтитул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ru-RU"/>
          </a:p>
        </p:txBody>
      </p:sp>
      <p:sp>
        <p:nvSpPr>
          <p:cNvPr id="18" name="Номер слайда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A46F028-6E14-4772-96DD-0662AD20D9D7}" type="slidenum">
              <a:rPr lang="ru-RU" smtClean="0"/>
              <a:pPr/>
              <a:t>‹#›</a:t>
            </a:fld>
            <a:endParaRPr lang="ru-RU"/>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67544" y="404664"/>
            <a:ext cx="8280920" cy="3168352"/>
          </a:xfrm>
        </p:spPr>
        <p:txBody>
          <a:bodyPr>
            <a:normAutofit/>
          </a:bodyPr>
          <a:lstStyle/>
          <a:p>
            <a:pPr algn="ctr"/>
            <a:r>
              <a:rPr lang="en-US" dirty="0" smtClean="0"/>
              <a:t>Research </a:t>
            </a:r>
            <a:r>
              <a:rPr lang="en-US" dirty="0" smtClean="0"/>
              <a:t>and development of a neural network for strategic war game on a road graph</a:t>
            </a:r>
            <a:endParaRPr lang="ru-RU" dirty="0"/>
          </a:p>
        </p:txBody>
      </p:sp>
      <p:sp>
        <p:nvSpPr>
          <p:cNvPr id="3" name="Подзаголовок 2"/>
          <p:cNvSpPr>
            <a:spLocks noGrp="1"/>
          </p:cNvSpPr>
          <p:nvPr>
            <p:ph type="subTitle" idx="1"/>
          </p:nvPr>
        </p:nvSpPr>
        <p:spPr>
          <a:xfrm>
            <a:off x="2843808" y="3789040"/>
            <a:ext cx="5904656" cy="2664296"/>
          </a:xfrm>
        </p:spPr>
        <p:txBody>
          <a:bodyPr>
            <a:normAutofit/>
          </a:bodyPr>
          <a:lstStyle/>
          <a:p>
            <a:pPr algn="r"/>
            <a:r>
              <a:rPr lang="en-US" dirty="0" smtClean="0"/>
              <a:t>Work done by </a:t>
            </a:r>
            <a:endParaRPr lang="ru-RU" dirty="0" smtClean="0"/>
          </a:p>
          <a:p>
            <a:pPr algn="r"/>
            <a:r>
              <a:rPr lang="en-US" dirty="0" smtClean="0"/>
              <a:t>student of PSm-21 group</a:t>
            </a:r>
            <a:endParaRPr lang="ru-RU" dirty="0" smtClean="0"/>
          </a:p>
          <a:p>
            <a:pPr algn="r"/>
            <a:r>
              <a:rPr lang="en-US" dirty="0" err="1" smtClean="0"/>
              <a:t>Kolchin</a:t>
            </a:r>
            <a:r>
              <a:rPr lang="en-US" dirty="0" smtClean="0"/>
              <a:t> I. A.</a:t>
            </a:r>
            <a:r>
              <a:rPr lang="ru-RU" dirty="0" smtClean="0"/>
              <a:t> </a:t>
            </a:r>
            <a:r>
              <a:rPr lang="ru-RU" dirty="0" smtClean="0"/>
              <a:t/>
            </a:r>
            <a:br>
              <a:rPr lang="ru-RU" dirty="0" smtClean="0"/>
            </a:br>
            <a:endParaRPr lang="ru-RU" dirty="0" smtClean="0"/>
          </a:p>
          <a:p>
            <a:pPr algn="r"/>
            <a:r>
              <a:rPr lang="ru-RU" dirty="0" smtClean="0"/>
              <a:t> </a:t>
            </a:r>
          </a:p>
          <a:p>
            <a:pPr algn="r"/>
            <a:r>
              <a:rPr lang="en-US" dirty="0" smtClean="0"/>
              <a:t>Science supervisor</a:t>
            </a:r>
            <a:r>
              <a:rPr lang="ru-RU" dirty="0" smtClean="0"/>
              <a:t>:</a:t>
            </a:r>
            <a:endParaRPr lang="ru-RU" dirty="0" smtClean="0"/>
          </a:p>
          <a:p>
            <a:r>
              <a:rPr lang="en-US" dirty="0" smtClean="0"/>
              <a:t>Ph.D., Associate Professor</a:t>
            </a:r>
            <a:r>
              <a:rPr lang="ru-RU" dirty="0" smtClean="0"/>
              <a:t> </a:t>
            </a:r>
            <a:r>
              <a:rPr lang="en-US" dirty="0" err="1" smtClean="0"/>
              <a:t>IaCE</a:t>
            </a:r>
            <a:r>
              <a:rPr lang="en-US" dirty="0" smtClean="0"/>
              <a:t> </a:t>
            </a:r>
            <a:r>
              <a:rPr lang="en-US" dirty="0" err="1" smtClean="0"/>
              <a:t>Egoshin</a:t>
            </a:r>
            <a:r>
              <a:rPr lang="en-US" dirty="0" smtClean="0"/>
              <a:t> </a:t>
            </a:r>
            <a:r>
              <a:rPr lang="en-US" dirty="0" smtClean="0"/>
              <a:t>A. V.</a:t>
            </a:r>
            <a:endParaRPr lang="ru-RU"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1143000"/>
          </a:xfrm>
        </p:spPr>
        <p:txBody>
          <a:bodyPr>
            <a:normAutofit/>
          </a:bodyPr>
          <a:lstStyle/>
          <a:p>
            <a:pPr algn="ctr"/>
            <a:r>
              <a:rPr lang="en-US" dirty="0" smtClean="0"/>
              <a:t>Relevance and scientific novelty</a:t>
            </a:r>
            <a:endParaRPr lang="ru-RU" dirty="0"/>
          </a:p>
        </p:txBody>
      </p:sp>
      <p:sp>
        <p:nvSpPr>
          <p:cNvPr id="3" name="Содержимое 2"/>
          <p:cNvSpPr>
            <a:spLocks noGrp="1"/>
          </p:cNvSpPr>
          <p:nvPr>
            <p:ph idx="1"/>
          </p:nvPr>
        </p:nvSpPr>
        <p:spPr/>
        <p:txBody>
          <a:bodyPr>
            <a:normAutofit/>
          </a:bodyPr>
          <a:lstStyle/>
          <a:p>
            <a:r>
              <a:rPr lang="en-US" dirty="0" smtClean="0"/>
              <a:t>At the </a:t>
            </a:r>
            <a:r>
              <a:rPr lang="en-US" dirty="0" smtClean="0"/>
              <a:t>moment finished neural </a:t>
            </a:r>
            <a:r>
              <a:rPr lang="en-US" dirty="0" smtClean="0"/>
              <a:t>network solve task of control virtual army on a road map not exist</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91264" cy="1143000"/>
          </a:xfrm>
        </p:spPr>
        <p:txBody>
          <a:bodyPr/>
          <a:lstStyle/>
          <a:p>
            <a:pPr algn="ctr"/>
            <a:r>
              <a:rPr lang="en-US" dirty="0" smtClean="0"/>
              <a:t>Objective</a:t>
            </a:r>
            <a:endParaRPr lang="ru-RU" dirty="0"/>
          </a:p>
        </p:txBody>
      </p:sp>
      <p:sp>
        <p:nvSpPr>
          <p:cNvPr id="3" name="Содержимое 2"/>
          <p:cNvSpPr>
            <a:spLocks noGrp="1"/>
          </p:cNvSpPr>
          <p:nvPr>
            <p:ph idx="1"/>
          </p:nvPr>
        </p:nvSpPr>
        <p:spPr/>
        <p:txBody>
          <a:bodyPr/>
          <a:lstStyle/>
          <a:p>
            <a:r>
              <a:rPr lang="en-US" dirty="0" smtClean="0"/>
              <a:t>R</a:t>
            </a:r>
            <a:r>
              <a:rPr lang="en-US" dirty="0" smtClean="0"/>
              <a:t>esearching and development of a neural network </a:t>
            </a:r>
            <a:r>
              <a:rPr lang="en-US" dirty="0" smtClean="0"/>
              <a:t>which control </a:t>
            </a:r>
            <a:r>
              <a:rPr lang="en-US" dirty="0" smtClean="0"/>
              <a:t>various types of troops on </a:t>
            </a:r>
            <a:r>
              <a:rPr lang="en-US" dirty="0" smtClean="0"/>
              <a:t>a road graph</a:t>
            </a:r>
            <a:endParaRPr lang="ru-RU" b="1"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1143000"/>
          </a:xfrm>
        </p:spPr>
        <p:txBody>
          <a:bodyPr>
            <a:normAutofit/>
          </a:bodyPr>
          <a:lstStyle/>
          <a:p>
            <a:pPr algn="ctr"/>
            <a:r>
              <a:rPr lang="en-US" dirty="0" smtClean="0"/>
              <a:t>Articles review</a:t>
            </a:r>
            <a:r>
              <a:rPr lang="ru-RU" dirty="0" smtClean="0"/>
              <a:t>. </a:t>
            </a:r>
            <a:r>
              <a:rPr lang="en-US" dirty="0" smtClean="0"/>
              <a:t>Deep RTS.</a:t>
            </a:r>
            <a:endParaRPr lang="ru-RU" dirty="0"/>
          </a:p>
        </p:txBody>
      </p:sp>
      <p:pic>
        <p:nvPicPr>
          <p:cNvPr id="1026" name="Picture 2"/>
          <p:cNvPicPr>
            <a:picLocks noChangeAspect="1" noChangeArrowheads="1"/>
          </p:cNvPicPr>
          <p:nvPr/>
        </p:nvPicPr>
        <p:blipFill>
          <a:blip r:embed="rId3" cstate="print"/>
          <a:srcRect/>
          <a:stretch>
            <a:fillRect/>
          </a:stretch>
        </p:blipFill>
        <p:spPr bwMode="auto">
          <a:xfrm>
            <a:off x="1979712" y="1268760"/>
            <a:ext cx="5328592" cy="5306203"/>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1143000"/>
          </a:xfrm>
        </p:spPr>
        <p:txBody>
          <a:bodyPr>
            <a:normAutofit/>
          </a:bodyPr>
          <a:lstStyle/>
          <a:p>
            <a:pPr lvl="0" algn="ctr"/>
            <a:r>
              <a:rPr lang="en-US" dirty="0" err="1" smtClean="0"/>
              <a:t>Starcraft</a:t>
            </a:r>
            <a:r>
              <a:rPr lang="en-US" dirty="0" smtClean="0"/>
              <a:t> </a:t>
            </a:r>
            <a:r>
              <a:rPr lang="en-US" dirty="0" err="1" smtClean="0"/>
              <a:t>micromanagment</a:t>
            </a:r>
            <a:endParaRPr lang="ru-RU"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1475656" y="1628800"/>
            <a:ext cx="6124575" cy="45053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1143000"/>
          </a:xfrm>
        </p:spPr>
        <p:txBody>
          <a:bodyPr/>
          <a:lstStyle/>
          <a:p>
            <a:pPr algn="ctr"/>
            <a:r>
              <a:rPr lang="ru-RU" dirty="0" err="1" smtClean="0"/>
              <a:t>AlphaStar</a:t>
            </a:r>
            <a:endParaRPr lang="ru-RU" dirty="0"/>
          </a:p>
        </p:txBody>
      </p:sp>
      <p:sp>
        <p:nvSpPr>
          <p:cNvPr id="3" name="Содержимое 2"/>
          <p:cNvSpPr>
            <a:spLocks noGrp="1"/>
          </p:cNvSpPr>
          <p:nvPr>
            <p:ph idx="1"/>
          </p:nvPr>
        </p:nvSpPr>
        <p:spPr/>
        <p:txBody>
          <a:bodyPr/>
          <a:lstStyle/>
          <a:p>
            <a:endParaRPr lang="ru-RU" dirty="0"/>
          </a:p>
        </p:txBody>
      </p:sp>
      <p:pic>
        <p:nvPicPr>
          <p:cNvPr id="3074" name="Picture 2" descr="https://hsto.org/webt/nk/ws/dw/nkwsdwhpu2x7d_mzzxswejvrywu.png"/>
          <p:cNvPicPr>
            <a:picLocks noChangeAspect="1" noChangeArrowheads="1"/>
          </p:cNvPicPr>
          <p:nvPr/>
        </p:nvPicPr>
        <p:blipFill>
          <a:blip r:embed="rId3" cstate="print"/>
          <a:srcRect/>
          <a:stretch>
            <a:fillRect/>
          </a:stretch>
        </p:blipFill>
        <p:spPr bwMode="auto">
          <a:xfrm>
            <a:off x="0" y="1412776"/>
            <a:ext cx="9036892" cy="511256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Grp="1" noChangeAspect="1" noChangeArrowheads="1"/>
          </p:cNvPicPr>
          <p:nvPr>
            <p:ph idx="1"/>
          </p:nvPr>
        </p:nvPicPr>
        <p:blipFill>
          <a:blip r:embed="rId3" cstate="print"/>
          <a:srcRect/>
          <a:stretch>
            <a:fillRect/>
          </a:stretch>
        </p:blipFill>
        <p:spPr bwMode="auto">
          <a:xfrm>
            <a:off x="1835696" y="332656"/>
            <a:ext cx="5256584" cy="5789088"/>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Техническая">
  <a:themeElements>
    <a:clrScheme name="Техническая">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Техническая">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Техническая">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294</TotalTime>
  <Words>639</Words>
  <Application>Microsoft Office PowerPoint</Application>
  <PresentationFormat>Экран (4:3)</PresentationFormat>
  <Paragraphs>33</Paragraphs>
  <Slides>7</Slides>
  <Notes>6</Notes>
  <HiddenSlides>0</HiddenSlides>
  <MMClips>0</MMClip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Техническая</vt:lpstr>
      <vt:lpstr>Research and development of a neural network for strategic war game on a road graph</vt:lpstr>
      <vt:lpstr>Relevance and scientific novelty</vt:lpstr>
      <vt:lpstr>Objective</vt:lpstr>
      <vt:lpstr>Articles review. Deep RTS.</vt:lpstr>
      <vt:lpstr>Starcraft micromanagment</vt:lpstr>
      <vt:lpstr>AlphaStar</vt:lpstr>
      <vt:lpstr>Слайд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Илья</dc:creator>
  <cp:lastModifiedBy>Илья</cp:lastModifiedBy>
  <cp:revision>14</cp:revision>
  <dcterms:created xsi:type="dcterms:W3CDTF">2020-01-26T08:33:25Z</dcterms:created>
  <dcterms:modified xsi:type="dcterms:W3CDTF">2020-01-26T13:29:12Z</dcterms:modified>
</cp:coreProperties>
</file>