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4" r:id="rId6"/>
    <p:sldId id="265" r:id="rId7"/>
    <p:sldId id="261"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64158" autoAdjust="0"/>
  </p:normalViewPr>
  <p:slideViewPr>
    <p:cSldViewPr>
      <p:cViewPr>
        <p:scale>
          <a:sx n="75" d="100"/>
          <a:sy n="75" d="100"/>
        </p:scale>
        <p:origin x="-1212" y="906"/>
      </p:cViewPr>
      <p:guideLst>
        <p:guide orient="horz" pos="2160"/>
        <p:guide pos="2880"/>
      </p:guideLst>
    </p:cSldViewPr>
  </p:slideViewPr>
  <p:outlineViewPr>
    <p:cViewPr>
      <p:scale>
        <a:sx n="33" d="100"/>
        <a:sy n="33" d="100"/>
      </p:scale>
      <p:origin x="0" y="1656"/>
    </p:cViewPr>
  </p:outlineViewPr>
  <p:notesTextViewPr>
    <p:cViewPr>
      <p:scale>
        <a:sx n="100" d="100"/>
        <a:sy n="100" d="100"/>
      </p:scale>
      <p:origin x="0" y="126"/>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3898FA-2E74-42BB-98E3-E3F6D502D157}" type="datetimeFigureOut">
              <a:rPr lang="ru-RU" smtClean="0"/>
              <a:pPr/>
              <a:t>27.01.2020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25E0C-22BA-4822-A240-0BB6072CFB7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Relevance and scientific novelty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moment finished neural network solve task of control virtual army on a road map not exist</a:t>
            </a:r>
          </a:p>
          <a:p>
            <a:endParaRPr lang="en-US" dirty="0" smtClean="0"/>
          </a:p>
          <a:p>
            <a:r>
              <a:rPr lang="en-US" dirty="0" smtClean="0"/>
              <a:t>For intellectual control of virtual army better use neutral networks, because</a:t>
            </a:r>
            <a:r>
              <a:rPr lang="en-US" baseline="0" dirty="0" smtClean="0"/>
              <a:t> script bots </a:t>
            </a:r>
            <a:r>
              <a:rPr lang="en-US" dirty="0" smtClean="0"/>
              <a:t>have a strictly defined behavior</a:t>
            </a:r>
            <a:r>
              <a:rPr lang="ru-RU" dirty="0" smtClean="0"/>
              <a:t>. </a:t>
            </a:r>
            <a:r>
              <a:rPr lang="en-US" dirty="0" smtClean="0"/>
              <a:t>It</a:t>
            </a:r>
            <a:r>
              <a:rPr lang="en-US" baseline="0" dirty="0" smtClean="0"/>
              <a:t> means </a:t>
            </a:r>
            <a:r>
              <a:rPr lang="en-US" dirty="0" smtClean="0"/>
              <a:t>that you can adapt and choose a dominant strategy. Dominant strategy is strategy which give guaranteed opportunity to win</a:t>
            </a:r>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objective of my graduate work is researching and development of a neural network which control various types of troops on a road graph in the game "</a:t>
            </a:r>
            <a:r>
              <a:rPr lang="en-US" dirty="0" err="1" smtClean="0"/>
              <a:t>WarOnMap</a:t>
            </a:r>
            <a:r>
              <a:rPr lang="en-US" dirty="0" smtClean="0"/>
              <a:t>", previously created by students of the VSUT</a:t>
            </a:r>
            <a:endParaRPr lang="ru-RU" b="1" i="1"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RTS[1] - это высокопроизводительная RTS-игра, созданная специально для исследований в области искусственного интеллекта. Она может учиться в 50 000 раз быстрее по сравнению с существующими RTS играми. Такого эффекта разработчики добились за счёт того, что  </a:t>
            </a:r>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 использует краткосрочные конфигурации при обучении и имеется возможность настраивать игровой таймер. Действия в краткосрочной конфигурации непосредственно применяются к среде в течение следующих нескольких игровых кадров. Игровой таймер включает в себя множитель, который позволяет регулировать количество тиков, равное секунде, что позволяет, по сути, ускорять или замедлять время в игре, а следовательно и влиять на скорость обучения.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 моей работе будет использоваться игровой таймер подобный таймеру из </a:t>
            </a:r>
            <a:r>
              <a:rPr lang="en-US" sz="1200" kern="1200" dirty="0" smtClean="0">
                <a:solidFill>
                  <a:schemeClr val="tx1"/>
                </a:solidFill>
                <a:latin typeface="+mn-lt"/>
                <a:ea typeface="+mn-ea"/>
                <a:cs typeface="+mn-cs"/>
              </a:rPr>
              <a:t>Deep RTS</a:t>
            </a:r>
            <a:endParaRPr lang="ru-RU" sz="1200" kern="1200" dirty="0" smtClean="0">
              <a:solidFill>
                <a:schemeClr val="tx1"/>
              </a:solidFill>
              <a:latin typeface="+mn-lt"/>
              <a:ea typeface="+mn-ea"/>
              <a:cs typeface="+mn-cs"/>
            </a:endParaRPr>
          </a:p>
          <a:p>
            <a:endParaRPr lang="ru-RU" sz="1200" kern="1200" dirty="0" smtClean="0">
              <a:solidFill>
                <a:schemeClr val="tx1"/>
              </a:solidFill>
              <a:latin typeface="+mn-lt"/>
              <a:ea typeface="+mn-ea"/>
              <a:cs typeface="+mn-cs"/>
            </a:endParaRPr>
          </a:p>
          <a:p>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a:t>
            </a:r>
            <a:r>
              <a:rPr lang="ru-RU"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is </a:t>
            </a:r>
            <a:r>
              <a:rPr lang="en-US" dirty="0" smtClean="0"/>
              <a:t>a high performance RTS-game</a:t>
            </a:r>
            <a:r>
              <a:rPr lang="en-US" baseline="0" dirty="0" smtClean="0"/>
              <a:t> ,which has created for researching a machine learning field. It</a:t>
            </a:r>
            <a:r>
              <a:rPr lang="en-US" dirty="0" smtClean="0"/>
              <a:t> can</a:t>
            </a:r>
            <a:r>
              <a:rPr lang="en-US" baseline="0" dirty="0" smtClean="0"/>
              <a:t> </a:t>
            </a:r>
            <a:r>
              <a:rPr lang="en-US" dirty="0" smtClean="0"/>
              <a:t>learn at a magnitude of 50 000 times faster compared to existing</a:t>
            </a:r>
            <a:r>
              <a:rPr lang="en-US" baseline="0" dirty="0" smtClean="0"/>
              <a:t> </a:t>
            </a:r>
            <a:r>
              <a:rPr lang="en-US" dirty="0" smtClean="0"/>
              <a:t>RTS games. The developers achieved this effect due to the fact</a:t>
            </a:r>
            <a:r>
              <a:rPr lang="ru-RU" dirty="0" smtClean="0"/>
              <a:t> </a:t>
            </a:r>
            <a:r>
              <a:rPr lang="en-US" dirty="0" smtClean="0"/>
              <a:t>that</a:t>
            </a:r>
            <a:r>
              <a:rPr lang="en-US" baseline="0" dirty="0" smtClean="0"/>
              <a:t> </a:t>
            </a:r>
            <a:r>
              <a:rPr lang="en-US" dirty="0" smtClean="0"/>
              <a:t>Deep RTS uses short-term configurations for training and it is possible to configure the game tick-timer. Actions in the short-term configuration </a:t>
            </a:r>
            <a:r>
              <a:rPr lang="en-US" sz="1200" i="0" kern="1200" dirty="0" smtClean="0">
                <a:solidFill>
                  <a:schemeClr val="tx1"/>
                </a:solidFill>
                <a:latin typeface="+mn-lt"/>
                <a:ea typeface="+mn-ea"/>
                <a:cs typeface="+mn-cs"/>
              </a:rPr>
              <a:t>directly applied to the environment within the next few game frames</a:t>
            </a:r>
            <a:r>
              <a:rPr lang="en-US" dirty="0" smtClean="0"/>
              <a:t>. </a:t>
            </a:r>
            <a:r>
              <a:rPr lang="en-US" sz="1200" i="0" kern="1200" dirty="0" smtClean="0">
                <a:solidFill>
                  <a:schemeClr val="tx1"/>
                </a:solidFill>
                <a:latin typeface="+mn-lt"/>
                <a:ea typeface="+mn-ea"/>
                <a:cs typeface="+mn-cs"/>
              </a:rPr>
              <a:t>The</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tick-timer includes a multiplier that enables</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adjustments of how many ticks equals a second.</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It give opportunity</a:t>
            </a:r>
            <a:r>
              <a:rPr lang="en-US" sz="1200" i="0" kern="1200" baseline="0" dirty="0" smtClean="0">
                <a:solidFill>
                  <a:schemeClr val="tx1"/>
                </a:solidFill>
                <a:latin typeface="+mn-lt"/>
                <a:ea typeface="+mn-ea"/>
                <a:cs typeface="+mn-cs"/>
              </a:rPr>
              <a:t> have not link to real time and therefore improve training speed.</a:t>
            </a:r>
          </a:p>
          <a:p>
            <a:r>
              <a:rPr lang="en-US" sz="1200" i="0" kern="1200" baseline="0" dirty="0" smtClean="0">
                <a:solidFill>
                  <a:schemeClr val="tx1"/>
                </a:solidFill>
                <a:latin typeface="+mn-lt"/>
                <a:ea typeface="+mn-ea"/>
                <a:cs typeface="+mn-cs"/>
              </a:rPr>
              <a:t>In my graduate work I am going use like tick-timer.</a:t>
            </a:r>
            <a:r>
              <a:rPr lang="en-US" sz="1200" i="0" kern="1200" dirty="0" smtClean="0">
                <a:solidFill>
                  <a:schemeClr val="tx1"/>
                </a:solidFill>
                <a:latin typeface="+mn-lt"/>
                <a:ea typeface="+mn-ea"/>
                <a:cs typeface="+mn-cs"/>
              </a:rPr>
              <a:t/>
            </a:r>
            <a:br>
              <a:rPr lang="en-US" sz="1200" i="0" kern="1200" dirty="0" smtClean="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Kun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Shao</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Yuanheng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Zhu</a:t>
            </a:r>
            <a:r>
              <a:rPr lang="ru-RU" sz="1200" kern="1200" dirty="0" smtClean="0">
                <a:solidFill>
                  <a:schemeClr val="tx1"/>
                </a:solidFill>
                <a:latin typeface="+mn-lt"/>
                <a:ea typeface="+mn-ea"/>
                <a:cs typeface="+mn-cs"/>
              </a:rPr>
              <a:t> и </a:t>
            </a:r>
            <a:r>
              <a:rPr lang="ru-RU" sz="1200" kern="1200" dirty="0" err="1" smtClean="0">
                <a:solidFill>
                  <a:schemeClr val="tx1"/>
                </a:solidFill>
                <a:latin typeface="+mn-lt"/>
                <a:ea typeface="+mn-ea"/>
                <a:cs typeface="+mn-cs"/>
              </a:rPr>
              <a:t>Dongbin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Zhao</a:t>
            </a:r>
            <a:r>
              <a:rPr lang="ru-RU" sz="1200" kern="1200" dirty="0" smtClean="0">
                <a:solidFill>
                  <a:schemeClr val="tx1"/>
                </a:solidFill>
                <a:latin typeface="+mn-lt"/>
                <a:ea typeface="+mn-ea"/>
                <a:cs typeface="+mn-cs"/>
              </a:rPr>
              <a:t> в своей работе[2]  использовали комбинацию двух подходов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a:t>
            </a:r>
            <a:r>
              <a:rPr lang="ru-RU" sz="1200" kern="1200" dirty="0" err="1" smtClean="0">
                <a:solidFill>
                  <a:schemeClr val="tx1"/>
                </a:solidFill>
                <a:latin typeface="+mn-lt"/>
                <a:ea typeface="+mn-ea"/>
                <a:cs typeface="+mn-cs"/>
              </a:rPr>
              <a:t>Transfer</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и постепенного обучения (</a:t>
            </a:r>
            <a:r>
              <a:rPr lang="ru-RU" sz="1200" kern="1200" dirty="0" err="1" smtClean="0">
                <a:solidFill>
                  <a:schemeClr val="tx1"/>
                </a:solidFill>
                <a:latin typeface="+mn-lt"/>
                <a:ea typeface="+mn-ea"/>
                <a:cs typeface="+mn-cs"/>
              </a:rPr>
              <a:t>Curriculum</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для более быстрого обучения нейронной сети, которая управляла армией в игре </a:t>
            </a:r>
            <a:r>
              <a:rPr lang="ru-RU" sz="1200" kern="1200" dirty="0" err="1" smtClean="0">
                <a:solidFill>
                  <a:schemeClr val="tx1"/>
                </a:solidFill>
                <a:latin typeface="+mn-lt"/>
                <a:ea typeface="+mn-ea"/>
                <a:cs typeface="+mn-cs"/>
              </a:rPr>
              <a:t>Starcraft</a:t>
            </a:r>
            <a:r>
              <a:rPr lang="ru-RU" sz="1200" kern="1200" dirty="0" smtClean="0">
                <a:solidFill>
                  <a:schemeClr val="tx1"/>
                </a:solidFill>
                <a:latin typeface="+mn-lt"/>
                <a:ea typeface="+mn-ea"/>
                <a:cs typeface="+mn-cs"/>
              </a:rPr>
              <a:t>. Постепенное обучение представляет из себя обучение определённой последовательности постепенно усложняющихся задач, которые помогут в достижении конечной цели. Суть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 заключается в том, берётся слой нейронов выполняющий определённую задачу, этот слой копируется (вместе со всеми весами), далее копия будет выполнять другую, но похожую задачу. Например,</a:t>
            </a:r>
            <a:r>
              <a:rPr lang="ru-RU" sz="1200" kern="1200" baseline="0" dirty="0" smtClean="0">
                <a:solidFill>
                  <a:schemeClr val="tx1"/>
                </a:solidFill>
                <a:latin typeface="+mn-lt"/>
                <a:ea typeface="+mn-ea"/>
                <a:cs typeface="+mn-cs"/>
              </a:rPr>
              <a:t> сначала обучим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управлению </a:t>
            </a:r>
            <a:r>
              <a:rPr lang="ru-RU" sz="1200" kern="1200" baseline="0" dirty="0" err="1" smtClean="0">
                <a:solidFill>
                  <a:schemeClr val="tx1"/>
                </a:solidFill>
                <a:latin typeface="+mn-lt"/>
                <a:ea typeface="+mn-ea"/>
                <a:cs typeface="+mn-cs"/>
              </a:rPr>
              <a:t>морпехами</a:t>
            </a:r>
            <a:r>
              <a:rPr lang="ru-RU" sz="1200" kern="1200" baseline="0" dirty="0" smtClean="0">
                <a:solidFill>
                  <a:schemeClr val="tx1"/>
                </a:solidFill>
                <a:latin typeface="+mn-lt"/>
                <a:ea typeface="+mn-ea"/>
                <a:cs typeface="+mn-cs"/>
              </a:rPr>
              <a:t>, затем скопируем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и обучим управлению голиафами, копия обучится управлению в 10 раз быстрее(300 против 3000 тренировок/боёв)</a:t>
            </a:r>
          </a:p>
          <a:p>
            <a:endParaRPr lang="ru-RU" sz="1200" kern="1200" baseline="0" dirty="0" smtClean="0">
              <a:solidFill>
                <a:schemeClr val="tx1"/>
              </a:solidFill>
              <a:latin typeface="+mn-lt"/>
              <a:ea typeface="+mn-ea"/>
              <a:cs typeface="+mn-cs"/>
            </a:endParaRPr>
          </a:p>
          <a:p>
            <a:r>
              <a:rPr lang="en-US" dirty="0" smtClean="0"/>
              <a:t>Kun </a:t>
            </a:r>
            <a:r>
              <a:rPr lang="en-US" dirty="0" err="1" smtClean="0"/>
              <a:t>Shao</a:t>
            </a:r>
            <a:r>
              <a:rPr lang="en-US" dirty="0" smtClean="0"/>
              <a:t>, </a:t>
            </a:r>
            <a:r>
              <a:rPr lang="en-US" dirty="0" err="1" smtClean="0"/>
              <a:t>Yuanheng</a:t>
            </a:r>
            <a:r>
              <a:rPr lang="en-US" dirty="0" smtClean="0"/>
              <a:t> Zhu, and </a:t>
            </a:r>
            <a:r>
              <a:rPr lang="en-US" dirty="0" err="1" smtClean="0"/>
              <a:t>Dongbin</a:t>
            </a:r>
            <a:r>
              <a:rPr lang="en-US" dirty="0" smtClean="0"/>
              <a:t> Zhao in their work used a combination of two approaches</a:t>
            </a:r>
            <a:r>
              <a:rPr lang="ru-RU" dirty="0" smtClean="0"/>
              <a:t>(</a:t>
            </a:r>
            <a:r>
              <a:rPr lang="en-US" dirty="0" smtClean="0"/>
              <a:t>Transfer Learning and Curriculum Learning</a:t>
            </a:r>
            <a:r>
              <a:rPr lang="ru-RU" dirty="0" smtClean="0"/>
              <a:t>)</a:t>
            </a:r>
            <a:r>
              <a:rPr lang="en-US" dirty="0" smtClean="0"/>
              <a:t> for</a:t>
            </a:r>
            <a:r>
              <a:rPr lang="en-US" baseline="0" dirty="0" smtClean="0"/>
              <a:t> </a:t>
            </a:r>
            <a:r>
              <a:rPr lang="en-US" dirty="0" smtClean="0"/>
              <a:t>more quickly train the neural network that controlled the army in </a:t>
            </a:r>
            <a:r>
              <a:rPr lang="en-US" dirty="0" err="1" smtClean="0"/>
              <a:t>Starcraft</a:t>
            </a:r>
            <a:r>
              <a:rPr lang="en-US" dirty="0" smtClean="0"/>
              <a:t>. Curriculum Learning is learning a certain sequence of gradually increasing tasks that will help in achieving the ultimate goal. The essence of transfer training is to take a layer of neurons that performs a specific task, next the layer is copied (along with all the weights), then the copy will perform another, but similar task. For example,</a:t>
            </a:r>
            <a:r>
              <a:rPr lang="en-US" baseline="0" dirty="0" smtClean="0"/>
              <a:t> we have neural network trained on controlling of marine, next we will copy the network and train controlling of Goliath, copy will have trained in 10 times faster(300 </a:t>
            </a:r>
            <a:r>
              <a:rPr lang="en-US" baseline="0" dirty="0" err="1" smtClean="0"/>
              <a:t>vs</a:t>
            </a:r>
            <a:r>
              <a:rPr lang="en-US" baseline="0" dirty="0" smtClean="0"/>
              <a:t> 3000 battles)</a:t>
            </a: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Компания </a:t>
            </a:r>
            <a:r>
              <a:rPr lang="ru-RU" sz="1200" kern="1200" dirty="0" err="1" smtClean="0">
                <a:solidFill>
                  <a:schemeClr val="tx1"/>
                </a:solidFill>
                <a:latin typeface="+mn-lt"/>
                <a:ea typeface="+mn-ea"/>
                <a:cs typeface="+mn-cs"/>
              </a:rPr>
              <a:t>Deepmind</a:t>
            </a:r>
            <a:r>
              <a:rPr lang="ru-RU" sz="1200" kern="1200" dirty="0" smtClean="0">
                <a:solidFill>
                  <a:schemeClr val="tx1"/>
                </a:solidFill>
                <a:latin typeface="+mn-lt"/>
                <a:ea typeface="+mn-ea"/>
                <a:cs typeface="+mn-cs"/>
              </a:rPr>
              <a:t> создала </a:t>
            </a:r>
            <a:r>
              <a:rPr lang="ru-RU" sz="1200" kern="1200" dirty="0" err="1" smtClean="0">
                <a:solidFill>
                  <a:schemeClr val="tx1"/>
                </a:solidFill>
                <a:latin typeface="+mn-lt"/>
                <a:ea typeface="+mn-ea"/>
                <a:cs typeface="+mn-cs"/>
              </a:rPr>
              <a:t>нейросеть</a:t>
            </a:r>
            <a:r>
              <a:rPr lang="ru-RU" sz="1200" kern="1200" dirty="0" smtClean="0">
                <a:solidFill>
                  <a:schemeClr val="tx1"/>
                </a:solidFill>
                <a:latin typeface="+mn-lt"/>
                <a:ea typeface="+mn-ea"/>
                <a:cs typeface="+mn-cs"/>
              </a:rPr>
              <a:t> под названием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»[3].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 использует </a:t>
            </a:r>
            <a:r>
              <a:rPr lang="ru-RU" sz="1200" kern="1200" dirty="0" err="1" smtClean="0">
                <a:solidFill>
                  <a:schemeClr val="tx1"/>
                </a:solidFill>
                <a:latin typeface="+mn-lt"/>
                <a:ea typeface="+mn-ea"/>
                <a:cs typeface="+mn-cs"/>
              </a:rPr>
              <a:t>мультиагентный</a:t>
            </a:r>
            <a:r>
              <a:rPr lang="ru-RU" sz="1200" kern="1200" dirty="0" smtClean="0">
                <a:solidFill>
                  <a:schemeClr val="tx1"/>
                </a:solidFill>
                <a:latin typeface="+mn-lt"/>
                <a:ea typeface="+mn-ea"/>
                <a:cs typeface="+mn-cs"/>
              </a:rPr>
              <a:t> процесс обучения с подкреплением. Суть этого подхода в том, что сначала создаётся несколько агентов и они обучаются друг на друге какое-то время, затем на их основе создаются новые. Из новых агентов формируется лига внутри которой они сражаются между собой. Для большего охвата различных стратегий, каждому новому агенту ставили свою цель(например, научиться обыгрывать конкретного агента или группу агентов). Скомбинировав различных агентов с наиболее эффективными стратегиями, которые получились при применении такого подхода, разработчикам удалось добиться победы ИИ над игроками.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Когда будет готов первый прототип</a:t>
            </a:r>
            <a:r>
              <a:rPr lang="ru-RU" sz="1200" kern="1200" baseline="0" dirty="0" smtClean="0">
                <a:solidFill>
                  <a:schemeClr val="tx1"/>
                </a:solidFill>
                <a:latin typeface="+mn-lt"/>
                <a:ea typeface="+mn-ea"/>
                <a:cs typeface="+mn-cs"/>
              </a:rPr>
              <a:t> </a:t>
            </a:r>
            <a:r>
              <a:rPr lang="ru-RU" sz="1200" kern="1200" baseline="0" dirty="0" err="1" smtClean="0">
                <a:solidFill>
                  <a:schemeClr val="tx1"/>
                </a:solidFill>
                <a:latin typeface="+mn-lt"/>
                <a:ea typeface="+mn-ea"/>
                <a:cs typeface="+mn-cs"/>
              </a:rPr>
              <a:t>нейросети</a:t>
            </a:r>
            <a:r>
              <a:rPr lang="ru-RU" sz="1200" kern="1200" baseline="0" dirty="0" smtClean="0">
                <a:solidFill>
                  <a:schemeClr val="tx1"/>
                </a:solidFill>
                <a:latin typeface="+mn-lt"/>
                <a:ea typeface="+mn-ea"/>
                <a:cs typeface="+mn-cs"/>
              </a:rPr>
              <a:t> обученный на </a:t>
            </a:r>
            <a:r>
              <a:rPr lang="ru-RU" sz="1200" kern="1200" baseline="0" dirty="0" err="1" smtClean="0">
                <a:solidFill>
                  <a:schemeClr val="tx1"/>
                </a:solidFill>
                <a:latin typeface="+mn-lt"/>
                <a:ea typeface="+mn-ea"/>
                <a:cs typeface="+mn-cs"/>
              </a:rPr>
              <a:t>скриптовом</a:t>
            </a:r>
            <a:r>
              <a:rPr lang="ru-RU" sz="1200" kern="1200" baseline="0" dirty="0" smtClean="0">
                <a:solidFill>
                  <a:schemeClr val="tx1"/>
                </a:solidFill>
                <a:latin typeface="+mn-lt"/>
                <a:ea typeface="+mn-ea"/>
                <a:cs typeface="+mn-cs"/>
              </a:rPr>
              <a:t> боте, тогда для получения более совершенных </a:t>
            </a:r>
            <a:r>
              <a:rPr lang="ru-RU" sz="1200" kern="1200" baseline="0" dirty="0" err="1" smtClean="0">
                <a:solidFill>
                  <a:schemeClr val="tx1"/>
                </a:solidFill>
                <a:latin typeface="+mn-lt"/>
                <a:ea typeface="+mn-ea"/>
                <a:cs typeface="+mn-cs"/>
              </a:rPr>
              <a:t>нейросетей</a:t>
            </a:r>
            <a:r>
              <a:rPr lang="ru-RU" sz="1200" kern="1200" baseline="0" dirty="0" smtClean="0">
                <a:solidFill>
                  <a:schemeClr val="tx1"/>
                </a:solidFill>
                <a:latin typeface="+mn-lt"/>
                <a:ea typeface="+mn-ea"/>
                <a:cs typeface="+mn-cs"/>
              </a:rPr>
              <a:t> будет использован </a:t>
            </a:r>
            <a:r>
              <a:rPr lang="ru-RU" sz="1200" kern="1200" baseline="0" dirty="0" err="1" smtClean="0">
                <a:solidFill>
                  <a:schemeClr val="tx1"/>
                </a:solidFill>
                <a:latin typeface="+mn-lt"/>
                <a:ea typeface="+mn-ea"/>
                <a:cs typeface="+mn-cs"/>
              </a:rPr>
              <a:t>мультиагентный</a:t>
            </a:r>
            <a:r>
              <a:rPr lang="ru-RU" sz="1200" kern="1200" baseline="0" dirty="0" smtClean="0">
                <a:solidFill>
                  <a:schemeClr val="tx1"/>
                </a:solidFill>
                <a:latin typeface="+mn-lt"/>
                <a:ea typeface="+mn-ea"/>
                <a:cs typeface="+mn-cs"/>
              </a:rPr>
              <a:t> процесс обучения.</a:t>
            </a:r>
            <a:r>
              <a:rPr lang="en-US" sz="1200" kern="1200" baseline="0" dirty="0" smtClean="0">
                <a:solidFill>
                  <a:schemeClr val="tx1"/>
                </a:solidFill>
                <a:latin typeface="+mn-lt"/>
                <a:ea typeface="+mn-ea"/>
                <a:cs typeface="+mn-cs"/>
              </a:rPr>
              <a:t> </a:t>
            </a:r>
            <a:endParaRPr lang="ru-RU" sz="1200" kern="1200" baseline="0" dirty="0" smtClean="0">
              <a:solidFill>
                <a:schemeClr val="tx1"/>
              </a:solidFill>
              <a:latin typeface="+mn-lt"/>
              <a:ea typeface="+mn-ea"/>
              <a:cs typeface="+mn-cs"/>
            </a:endParaRPr>
          </a:p>
          <a:p>
            <a:endParaRPr lang="ru-RU" sz="1200" kern="1200" baseline="0" dirty="0" smtClean="0">
              <a:solidFill>
                <a:schemeClr val="tx1"/>
              </a:solidFill>
              <a:latin typeface="+mn-lt"/>
              <a:ea typeface="+mn-ea"/>
              <a:cs typeface="+mn-cs"/>
            </a:endParaRPr>
          </a:p>
          <a:p>
            <a:r>
              <a:rPr lang="en-US" dirty="0" err="1" smtClean="0"/>
              <a:t>Deepmind</a:t>
            </a:r>
            <a:r>
              <a:rPr lang="ru-RU" dirty="0" smtClean="0"/>
              <a:t> </a:t>
            </a:r>
            <a:r>
              <a:rPr lang="en-US" dirty="0" smtClean="0"/>
              <a:t>company created a neural network called </a:t>
            </a:r>
            <a:r>
              <a:rPr lang="en-US" dirty="0" err="1" smtClean="0"/>
              <a:t>AlphaStar</a:t>
            </a:r>
            <a:r>
              <a:rPr lang="en-US" dirty="0" smtClean="0"/>
              <a:t>.</a:t>
            </a:r>
            <a:r>
              <a:rPr lang="en-US" baseline="0" dirty="0" smtClean="0"/>
              <a:t> </a:t>
            </a:r>
            <a:r>
              <a:rPr lang="en-US" dirty="0" err="1" smtClean="0"/>
              <a:t>AlphaStar</a:t>
            </a:r>
            <a:r>
              <a:rPr lang="en-US" dirty="0" smtClean="0"/>
              <a:t> uses a multi-agent reinforcement learning process.</a:t>
            </a:r>
            <a:r>
              <a:rPr lang="en-US" baseline="0" dirty="0" smtClean="0"/>
              <a:t> </a:t>
            </a:r>
            <a:r>
              <a:rPr lang="en-US" dirty="0" smtClean="0"/>
              <a:t>The essence of this approach is that at first several agents are created and its</a:t>
            </a:r>
            <a:r>
              <a:rPr lang="en-US" baseline="0" dirty="0" smtClean="0"/>
              <a:t> </a:t>
            </a:r>
            <a:r>
              <a:rPr lang="en-US" dirty="0" smtClean="0"/>
              <a:t>learn from each other for some time, then new agents created on their basis</a:t>
            </a:r>
            <a:r>
              <a:rPr lang="en-US" dirty="0" smtClean="0"/>
              <a:t>. </a:t>
            </a:r>
            <a:r>
              <a:rPr lang="en-US" dirty="0" smtClean="0"/>
              <a:t>From new agents a league is formed within which they fight among themselves. For a wider coverage of various strategies, each new agent had own goal (for example, learning to win a specific agent or group of agents).</a:t>
            </a:r>
            <a:r>
              <a:rPr lang="ru-RU" dirty="0" smtClean="0"/>
              <a:t> </a:t>
            </a:r>
            <a:r>
              <a:rPr lang="en-US" dirty="0" smtClean="0"/>
              <a:t>This approach allowed AI to win</a:t>
            </a:r>
            <a:r>
              <a:rPr lang="en-US" baseline="0" dirty="0" smtClean="0"/>
              <a:t> </a:t>
            </a:r>
            <a:r>
              <a:rPr lang="en-US" dirty="0" smtClean="0"/>
              <a:t>professional players.</a:t>
            </a:r>
          </a:p>
          <a:p>
            <a:endParaRPr lang="en-US" sz="1200" kern="1200" dirty="0" smtClean="0">
              <a:solidFill>
                <a:schemeClr val="tx1"/>
              </a:solidFill>
              <a:latin typeface="+mn-lt"/>
              <a:ea typeface="+mn-ea"/>
              <a:cs typeface="+mn-cs"/>
            </a:endParaRPr>
          </a:p>
          <a:p>
            <a:r>
              <a:rPr lang="en-US" dirty="0" smtClean="0"/>
              <a:t>When the first prototype of a neural network trained on a script </a:t>
            </a:r>
            <a:r>
              <a:rPr lang="en-US" dirty="0" err="1" smtClean="0"/>
              <a:t>bot</a:t>
            </a:r>
            <a:r>
              <a:rPr lang="en-US" dirty="0" smtClean="0"/>
              <a:t> is ready, then a multi-agent learning process will be used to obtain more advanced neural networks.</a:t>
            </a:r>
            <a:endParaRPr lang="ru-RU" sz="120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a:t>
            </a:r>
            <a:r>
              <a:rPr lang="ru-RU" baseline="0" dirty="0" smtClean="0"/>
              <a:t> решения поставленной задачи нужно создать </a:t>
            </a:r>
            <a:r>
              <a:rPr lang="ru-RU" baseline="0" dirty="0" err="1" smtClean="0"/>
              <a:t>ИИ-сервер</a:t>
            </a:r>
            <a:r>
              <a:rPr lang="ru-RU" baseline="0" dirty="0" smtClean="0"/>
              <a:t>, который будет управлять экземплярами ИИ и позволит играть игрокам-людям против ИИ. ИИ сервер будет подключаться к игре и отправлять </a:t>
            </a:r>
            <a:r>
              <a:rPr lang="en-US" baseline="0" dirty="0" smtClean="0"/>
              <a:t>JSON</a:t>
            </a:r>
            <a:r>
              <a:rPr lang="ru-RU" baseline="0" dirty="0" smtClean="0"/>
              <a:t> с командами от ИИ. Перечисленное уже </a:t>
            </a:r>
            <a:r>
              <a:rPr lang="ru-RU" baseline="0" dirty="0" err="1" smtClean="0"/>
              <a:t>реализованно</a:t>
            </a:r>
            <a:r>
              <a:rPr lang="ru-RU" baseline="0" dirty="0" smtClean="0"/>
              <a:t>, осталось спроектировать, создать и обучить </a:t>
            </a:r>
            <a:r>
              <a:rPr lang="ru-RU" baseline="0" dirty="0" err="1" smtClean="0"/>
              <a:t>нейросеть</a:t>
            </a:r>
            <a:r>
              <a:rPr lang="ru-RU" baseline="0" dirty="0" smtClean="0"/>
              <a:t>. Также будет создан специальный модельный граф, который будет генерировать случайную карту дорог, на которой будет обучаться </a:t>
            </a:r>
            <a:r>
              <a:rPr lang="ru-RU" baseline="0" dirty="0" err="1" smtClean="0"/>
              <a:t>нейросеть</a:t>
            </a:r>
            <a:r>
              <a:rPr lang="ru-RU" baseline="0" dirty="0" smtClean="0"/>
              <a:t>. Модельный граф будет значительно меньше реального, кроме того </a:t>
            </a:r>
            <a:r>
              <a:rPr lang="ru-RU" baseline="0" dirty="0" err="1" smtClean="0"/>
              <a:t>нейросети</a:t>
            </a:r>
            <a:r>
              <a:rPr lang="ru-RU" baseline="0" dirty="0" smtClean="0"/>
              <a:t> придётся в процессе обучения искать </a:t>
            </a:r>
            <a:r>
              <a:rPr lang="ru-RU" baseline="0" dirty="0" smtClean="0"/>
              <a:t>общие </a:t>
            </a:r>
            <a:r>
              <a:rPr lang="ru-RU" baseline="0" dirty="0" smtClean="0"/>
              <a:t>закономерности ведения боя, что позволит решить проблему переобучения</a:t>
            </a:r>
            <a:r>
              <a:rPr lang="ru-RU" baseline="0" dirty="0" smtClean="0"/>
              <a:t>.</a:t>
            </a:r>
            <a:endParaRPr lang="en-US" baseline="0" dirty="0" smtClean="0"/>
          </a:p>
          <a:p>
            <a:endParaRPr lang="en-US" baseline="0" dirty="0" smtClean="0"/>
          </a:p>
          <a:p>
            <a:r>
              <a:rPr lang="en-US" dirty="0" smtClean="0"/>
              <a:t>To solve this problem, you need to create an AI server that will manage the instances of AI and allow human players to play versus</a:t>
            </a:r>
            <a:r>
              <a:rPr lang="ru-RU" baseline="0" dirty="0" smtClean="0"/>
              <a:t> </a:t>
            </a:r>
            <a:r>
              <a:rPr lang="en-US" dirty="0" smtClean="0"/>
              <a:t>AI.</a:t>
            </a:r>
            <a:r>
              <a:rPr lang="ru-RU" dirty="0" smtClean="0"/>
              <a:t> </a:t>
            </a:r>
            <a:r>
              <a:rPr lang="en-US" dirty="0" smtClean="0"/>
              <a:t>The AI server will connect to the game and send JSON with commands from the AI.</a:t>
            </a:r>
            <a:r>
              <a:rPr lang="ru-RU" dirty="0" smtClean="0"/>
              <a:t> </a:t>
            </a:r>
            <a:r>
              <a:rPr lang="en-US" dirty="0" smtClean="0"/>
              <a:t>The above has already been implemented</a:t>
            </a:r>
            <a:r>
              <a:rPr lang="ru-RU" dirty="0" smtClean="0"/>
              <a:t>.</a:t>
            </a:r>
            <a:r>
              <a:rPr lang="ru-RU" baseline="0" dirty="0" smtClean="0"/>
              <a:t> </a:t>
            </a:r>
            <a:r>
              <a:rPr lang="en-US" baseline="0" dirty="0" smtClean="0"/>
              <a:t>R</a:t>
            </a:r>
            <a:r>
              <a:rPr lang="en-US" dirty="0" smtClean="0"/>
              <a:t>emains</a:t>
            </a:r>
            <a:r>
              <a:rPr lang="en-US" baseline="0" dirty="0" smtClean="0"/>
              <a:t> </a:t>
            </a:r>
            <a:r>
              <a:rPr lang="en-US" dirty="0" smtClean="0"/>
              <a:t>to design, create and train a neural network. A special model graph will also be created that will generate a random road map on which the neural network will be trained. The model graph will be much smaller than the real</a:t>
            </a:r>
            <a:r>
              <a:rPr lang="en-US" baseline="0" dirty="0" smtClean="0"/>
              <a:t> road map</a:t>
            </a:r>
            <a:r>
              <a:rPr lang="en-US" dirty="0" smtClean="0"/>
              <a:t>, in addition, the neural network in the training</a:t>
            </a:r>
            <a:r>
              <a:rPr lang="en-US" baseline="0" dirty="0" smtClean="0"/>
              <a:t> process will search general patterns of combat</a:t>
            </a:r>
            <a:r>
              <a:rPr lang="en-US" smtClean="0"/>
              <a:t>, that will </a:t>
            </a:r>
            <a:r>
              <a:rPr lang="en-US" dirty="0" smtClean="0"/>
              <a:t>solve the problem of retraining.</a:t>
            </a:r>
            <a:endParaRPr lang="ru-RU" baseline="0" dirty="0" smtClean="0"/>
          </a:p>
        </p:txBody>
      </p:sp>
      <p:sp>
        <p:nvSpPr>
          <p:cNvPr id="4" name="Номер слайда 3"/>
          <p:cNvSpPr>
            <a:spLocks noGrp="1"/>
          </p:cNvSpPr>
          <p:nvPr>
            <p:ph type="sldNum" sz="quarter" idx="10"/>
          </p:nvPr>
        </p:nvSpPr>
        <p:spPr/>
        <p:txBody>
          <a:bodyPr/>
          <a:lstStyle/>
          <a:p>
            <a:fld id="{94F25E0C-22BA-4822-A240-0BB6072CFB71}" type="slidenum">
              <a:rPr lang="ru-RU" smtClean="0"/>
              <a:pPr/>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8" name="Номер слайда 7"/>
          <p:cNvSpPr>
            <a:spLocks noGrp="1"/>
          </p:cNvSpPr>
          <p:nvPr>
            <p:ph type="sldNum" sz="quarter" idx="11"/>
          </p:nvPr>
        </p:nvSpPr>
        <p:spPr/>
        <p:txBody>
          <a:bodyPr/>
          <a:lstStyle/>
          <a:p>
            <a:fld id="{CA46F028-6E14-4772-96DD-0662AD20D9D7}"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27.01.2020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CA46F028-6E14-4772-96DD-0662AD20D9D7}"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D0846D4B-8BCF-46BC-87CE-D96412213AC8}" type="datetimeFigureOut">
              <a:rPr lang="ru-RU" smtClean="0"/>
              <a:pPr/>
              <a:t>27.01.2020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0846D4B-8BCF-46BC-87CE-D96412213AC8}" type="datetimeFigureOut">
              <a:rPr lang="ru-RU" smtClean="0"/>
              <a:pPr/>
              <a:t>27.01.2020</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A46F028-6E14-4772-96DD-0662AD20D9D7}"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404664"/>
            <a:ext cx="8280920" cy="3168352"/>
          </a:xfrm>
        </p:spPr>
        <p:txBody>
          <a:bodyPr>
            <a:normAutofit/>
          </a:bodyPr>
          <a:lstStyle/>
          <a:p>
            <a:pPr algn="ctr"/>
            <a:r>
              <a:rPr lang="en-US" dirty="0" smtClean="0"/>
              <a:t>Research and development of a neural network for strategic war game on a road graph</a:t>
            </a:r>
            <a:endParaRPr lang="ru-RU" dirty="0"/>
          </a:p>
        </p:txBody>
      </p:sp>
      <p:sp>
        <p:nvSpPr>
          <p:cNvPr id="3" name="Подзаголовок 2"/>
          <p:cNvSpPr>
            <a:spLocks noGrp="1"/>
          </p:cNvSpPr>
          <p:nvPr>
            <p:ph type="subTitle" idx="1"/>
          </p:nvPr>
        </p:nvSpPr>
        <p:spPr>
          <a:xfrm>
            <a:off x="2843808" y="3789040"/>
            <a:ext cx="5904656" cy="2664296"/>
          </a:xfrm>
        </p:spPr>
        <p:txBody>
          <a:bodyPr>
            <a:normAutofit/>
          </a:bodyPr>
          <a:lstStyle/>
          <a:p>
            <a:pPr algn="r"/>
            <a:r>
              <a:rPr lang="en-US" dirty="0" smtClean="0"/>
              <a:t>Work done by </a:t>
            </a:r>
            <a:endParaRPr lang="ru-RU" dirty="0" smtClean="0"/>
          </a:p>
          <a:p>
            <a:pPr algn="r"/>
            <a:r>
              <a:rPr lang="en-US" dirty="0" smtClean="0"/>
              <a:t>student of PSm-21 group</a:t>
            </a:r>
            <a:endParaRPr lang="ru-RU" dirty="0" smtClean="0"/>
          </a:p>
          <a:p>
            <a:pPr algn="r"/>
            <a:r>
              <a:rPr lang="en-US" dirty="0" err="1" smtClean="0"/>
              <a:t>Kolchin</a:t>
            </a:r>
            <a:r>
              <a:rPr lang="en-US" dirty="0" smtClean="0"/>
              <a:t> I. A.</a:t>
            </a:r>
            <a:r>
              <a:rPr lang="ru-RU" dirty="0" smtClean="0"/>
              <a:t> </a:t>
            </a:r>
            <a:br>
              <a:rPr lang="ru-RU" dirty="0" smtClean="0"/>
            </a:br>
            <a:endParaRPr lang="ru-RU" dirty="0" smtClean="0"/>
          </a:p>
          <a:p>
            <a:pPr algn="r"/>
            <a:r>
              <a:rPr lang="ru-RU" dirty="0" smtClean="0"/>
              <a:t> </a:t>
            </a:r>
          </a:p>
          <a:p>
            <a:pPr algn="r"/>
            <a:r>
              <a:rPr lang="en-US" dirty="0" smtClean="0"/>
              <a:t>Science supervisor</a:t>
            </a:r>
            <a:r>
              <a:rPr lang="ru-RU" dirty="0" smtClean="0"/>
              <a:t>:</a:t>
            </a:r>
          </a:p>
          <a:p>
            <a:r>
              <a:rPr lang="en-US" dirty="0" smtClean="0"/>
              <a:t>Ph.D., Associate Professor</a:t>
            </a:r>
            <a:r>
              <a:rPr lang="ru-RU" dirty="0" smtClean="0"/>
              <a:t> </a:t>
            </a:r>
            <a:r>
              <a:rPr lang="en-US" dirty="0" err="1" smtClean="0"/>
              <a:t>IaCE</a:t>
            </a:r>
            <a:r>
              <a:rPr lang="en-US" dirty="0" smtClean="0"/>
              <a:t> </a:t>
            </a:r>
            <a:r>
              <a:rPr lang="en-US" dirty="0" err="1" smtClean="0"/>
              <a:t>Egoshin</a:t>
            </a:r>
            <a:r>
              <a:rPr lang="en-US" dirty="0" smtClean="0"/>
              <a:t> A. V.</a:t>
            </a:r>
            <a:endParaRPr lang="ru-R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Relevance and scientific novelty</a:t>
            </a:r>
            <a:endParaRPr lang="ru-RU" dirty="0"/>
          </a:p>
        </p:txBody>
      </p:sp>
      <p:sp>
        <p:nvSpPr>
          <p:cNvPr id="3" name="Содержимое 2"/>
          <p:cNvSpPr>
            <a:spLocks noGrp="1"/>
          </p:cNvSpPr>
          <p:nvPr>
            <p:ph idx="1"/>
          </p:nvPr>
        </p:nvSpPr>
        <p:spPr/>
        <p:txBody>
          <a:bodyPr>
            <a:normAutofit/>
          </a:bodyPr>
          <a:lstStyle/>
          <a:p>
            <a:r>
              <a:rPr lang="en-US" dirty="0" smtClean="0"/>
              <a:t>At the moment finished neural network solve task of control virtual army on a road map not exist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91264" cy="1143000"/>
          </a:xfrm>
        </p:spPr>
        <p:txBody>
          <a:bodyPr/>
          <a:lstStyle/>
          <a:p>
            <a:pPr algn="ctr"/>
            <a:r>
              <a:rPr lang="en-US" dirty="0" smtClean="0"/>
              <a:t>Objective</a:t>
            </a:r>
            <a:endParaRPr lang="ru-RU" dirty="0"/>
          </a:p>
        </p:txBody>
      </p:sp>
      <p:sp>
        <p:nvSpPr>
          <p:cNvPr id="3" name="Содержимое 2"/>
          <p:cNvSpPr>
            <a:spLocks noGrp="1"/>
          </p:cNvSpPr>
          <p:nvPr>
            <p:ph idx="1"/>
          </p:nvPr>
        </p:nvSpPr>
        <p:spPr/>
        <p:txBody>
          <a:bodyPr/>
          <a:lstStyle/>
          <a:p>
            <a:r>
              <a:rPr lang="en-US" dirty="0" smtClean="0"/>
              <a:t>Researching and development of a neural network which control various types of troops on a road graph</a:t>
            </a:r>
            <a:endParaRPr lang="ru-RU"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Articles review</a:t>
            </a:r>
            <a:r>
              <a:rPr lang="ru-RU" dirty="0" smtClean="0"/>
              <a:t>. </a:t>
            </a:r>
            <a:r>
              <a:rPr lang="en-US" dirty="0" smtClean="0"/>
              <a:t>Deep RTS.</a:t>
            </a:r>
            <a:endParaRPr lang="ru-RU" dirty="0"/>
          </a:p>
        </p:txBody>
      </p:sp>
      <p:pic>
        <p:nvPicPr>
          <p:cNvPr id="1026" name="Picture 2"/>
          <p:cNvPicPr>
            <a:picLocks noChangeAspect="1" noChangeArrowheads="1"/>
          </p:cNvPicPr>
          <p:nvPr/>
        </p:nvPicPr>
        <p:blipFill>
          <a:blip r:embed="rId3" cstate="print"/>
          <a:srcRect/>
          <a:stretch>
            <a:fillRect/>
          </a:stretch>
        </p:blipFill>
        <p:spPr bwMode="auto">
          <a:xfrm>
            <a:off x="1979712" y="1268760"/>
            <a:ext cx="5328592" cy="530620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lvl="0" algn="ctr"/>
            <a:r>
              <a:rPr lang="en-US" dirty="0" err="1" smtClean="0"/>
              <a:t>Starcraft</a:t>
            </a:r>
            <a:r>
              <a:rPr lang="en-US" dirty="0" smtClean="0"/>
              <a:t> </a:t>
            </a:r>
            <a:r>
              <a:rPr lang="en-US" dirty="0" err="1" smtClean="0"/>
              <a:t>micromanagment</a:t>
            </a:r>
            <a:endParaRPr lang="ru-RU"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475656" y="1628800"/>
            <a:ext cx="6124575" cy="4505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lstStyle/>
          <a:p>
            <a:pPr algn="ctr"/>
            <a:r>
              <a:rPr lang="ru-RU" dirty="0" err="1" smtClean="0"/>
              <a:t>AlphaStar</a:t>
            </a:r>
            <a:endParaRPr lang="ru-RU" dirty="0"/>
          </a:p>
        </p:txBody>
      </p:sp>
      <p:sp>
        <p:nvSpPr>
          <p:cNvPr id="3" name="Содержимое 2"/>
          <p:cNvSpPr>
            <a:spLocks noGrp="1"/>
          </p:cNvSpPr>
          <p:nvPr>
            <p:ph idx="1"/>
          </p:nvPr>
        </p:nvSpPr>
        <p:spPr/>
        <p:txBody>
          <a:bodyPr/>
          <a:lstStyle/>
          <a:p>
            <a:endParaRPr lang="ru-RU" dirty="0"/>
          </a:p>
        </p:txBody>
      </p:sp>
      <p:pic>
        <p:nvPicPr>
          <p:cNvPr id="3074" name="Picture 2" descr="https://hsto.org/webt/nk/ws/dw/nkwsdwhpu2x7d_mzzxswejvrywu.png"/>
          <p:cNvPicPr>
            <a:picLocks noChangeAspect="1" noChangeArrowheads="1"/>
          </p:cNvPicPr>
          <p:nvPr/>
        </p:nvPicPr>
        <p:blipFill>
          <a:blip r:embed="rId3" cstate="print"/>
          <a:srcRect/>
          <a:stretch>
            <a:fillRect/>
          </a:stretch>
        </p:blipFill>
        <p:spPr bwMode="auto">
          <a:xfrm>
            <a:off x="0" y="1412776"/>
            <a:ext cx="9036892" cy="511256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Grp="1" noChangeAspect="1" noChangeArrowheads="1"/>
          </p:cNvPicPr>
          <p:nvPr>
            <p:ph idx="1"/>
          </p:nvPr>
        </p:nvPicPr>
        <p:blipFill>
          <a:blip r:embed="rId3" cstate="print"/>
          <a:srcRect/>
          <a:stretch>
            <a:fillRect/>
          </a:stretch>
        </p:blipFill>
        <p:spPr bwMode="auto">
          <a:xfrm>
            <a:off x="1835696" y="332656"/>
            <a:ext cx="5256584" cy="57890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503</TotalTime>
  <Words>1153</Words>
  <Application>Microsoft Office PowerPoint</Application>
  <PresentationFormat>Экран (4:3)</PresentationFormat>
  <Paragraphs>44</Paragraphs>
  <Slides>7</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Техническая</vt:lpstr>
      <vt:lpstr>Research and development of a neural network for strategic war game on a road graph</vt:lpstr>
      <vt:lpstr>Relevance and scientific novelty</vt:lpstr>
      <vt:lpstr>Objective</vt:lpstr>
      <vt:lpstr>Articles review. Deep RTS.</vt:lpstr>
      <vt:lpstr>Starcraft micromanagment</vt:lpstr>
      <vt:lpstr>AlphaStar</vt:lpstr>
      <vt:lpstr>Слайд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Илья</dc:creator>
  <cp:lastModifiedBy>Илья</cp:lastModifiedBy>
  <cp:revision>21</cp:revision>
  <dcterms:created xsi:type="dcterms:W3CDTF">2020-01-26T08:33:25Z</dcterms:created>
  <dcterms:modified xsi:type="dcterms:W3CDTF">2020-01-27T10:00:41Z</dcterms:modified>
</cp:coreProperties>
</file>