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6.xml" ContentType="application/vnd.openxmlformats-officedocument.presentationml.notesSlide+xml"/>
  <Override PartName="/ppt/slides/slide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9"/>
  </p:notesMasterIdLst>
  <p:sldIdLst>
    <p:sldId id="256" r:id="rId2"/>
    <p:sldId id="257" r:id="rId3"/>
    <p:sldId id="258" r:id="rId4"/>
    <p:sldId id="259" r:id="rId5"/>
    <p:sldId id="264" r:id="rId6"/>
    <p:sldId id="265" r:id="rId7"/>
    <p:sldId id="261" r:id="rId8"/>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176" autoAdjust="0"/>
    <p:restoredTop sz="64158" autoAdjust="0"/>
  </p:normalViewPr>
  <p:slideViewPr>
    <p:cSldViewPr>
      <p:cViewPr>
        <p:scale>
          <a:sx n="75" d="100"/>
          <a:sy n="75" d="100"/>
        </p:scale>
        <p:origin x="-1212" y="186"/>
      </p:cViewPr>
      <p:guideLst>
        <p:guide orient="horz" pos="2160"/>
        <p:guide pos="2880"/>
      </p:guideLst>
    </p:cSldViewPr>
  </p:slideViewPr>
  <p:outlineViewPr>
    <p:cViewPr>
      <p:scale>
        <a:sx n="33" d="100"/>
        <a:sy n="33" d="100"/>
      </p:scale>
      <p:origin x="0" y="1656"/>
    </p:cViewPr>
  </p:outlin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43898FA-2E74-42BB-98E3-E3F6D502D157}" type="datetimeFigureOut">
              <a:rPr lang="ru-RU" smtClean="0"/>
              <a:pPr/>
              <a:t>26.01.2020</a:t>
            </a:fld>
            <a:endParaRPr lang="ru-RU"/>
          </a:p>
        </p:txBody>
      </p:sp>
      <p:sp>
        <p:nvSpPr>
          <p:cNvPr id="4" name="Образ слайда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4F25E0C-22BA-4822-A240-0BB6072CFB71}" type="slidenum">
              <a:rPr lang="ru-RU" smtClean="0"/>
              <a:pPr/>
              <a:t>‹#›</a:t>
            </a:fld>
            <a:endParaRPr lang="ru-RU"/>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Relevance and scientific novelty</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At the moment finished neural network solve task of control virtual army on a road map not exist</a:t>
            </a:r>
          </a:p>
          <a:p>
            <a:endParaRPr lang="en-US" dirty="0" smtClean="0"/>
          </a:p>
          <a:p>
            <a:r>
              <a:rPr lang="en-US" dirty="0" smtClean="0"/>
              <a:t>For intellectual control of virtual army better use neutral networks, because</a:t>
            </a:r>
            <a:r>
              <a:rPr lang="en-US" baseline="0" dirty="0" smtClean="0"/>
              <a:t> script bots </a:t>
            </a:r>
            <a:r>
              <a:rPr lang="en-US" dirty="0" smtClean="0"/>
              <a:t>have a strictly defined behavior</a:t>
            </a:r>
            <a:r>
              <a:rPr lang="ru-RU" dirty="0" smtClean="0"/>
              <a:t>. </a:t>
            </a:r>
            <a:r>
              <a:rPr lang="en-US" dirty="0" smtClean="0"/>
              <a:t>It</a:t>
            </a:r>
            <a:r>
              <a:rPr lang="en-US" baseline="0" dirty="0" smtClean="0"/>
              <a:t> means </a:t>
            </a:r>
            <a:r>
              <a:rPr lang="en-US" dirty="0" smtClean="0"/>
              <a:t>that you can adapt and choose a dominant strategy. </a:t>
            </a:r>
            <a:r>
              <a:rPr lang="en-US" dirty="0" smtClean="0"/>
              <a:t>Dominant strategy is strategy which give guaranteed opportunity to win</a:t>
            </a:r>
            <a:endParaRPr lang="en-US" dirty="0" smtClean="0"/>
          </a:p>
          <a:p>
            <a:endParaRPr lang="ru-RU" dirty="0"/>
          </a:p>
        </p:txBody>
      </p:sp>
      <p:sp>
        <p:nvSpPr>
          <p:cNvPr id="4" name="Номер слайда 3"/>
          <p:cNvSpPr>
            <a:spLocks noGrp="1"/>
          </p:cNvSpPr>
          <p:nvPr>
            <p:ph type="sldNum" sz="quarter" idx="10"/>
          </p:nvPr>
        </p:nvSpPr>
        <p:spPr/>
        <p:txBody>
          <a:bodyPr/>
          <a:lstStyle/>
          <a:p>
            <a:fld id="{94F25E0C-22BA-4822-A240-0BB6072CFB71}" type="slidenum">
              <a:rPr lang="ru-RU" smtClean="0"/>
              <a:pPr/>
              <a:t>2</a:t>
            </a:fld>
            <a:endParaRPr lang="ru-RU"/>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dirty="0" smtClean="0"/>
              <a:t>The objective of my graduate work is researching and development of a neural network which control various types of troops on a road graph in the game "</a:t>
            </a:r>
            <a:r>
              <a:rPr lang="en-US" dirty="0" err="1" smtClean="0"/>
              <a:t>WarOnMap</a:t>
            </a:r>
            <a:r>
              <a:rPr lang="en-US" dirty="0" smtClean="0"/>
              <a:t>", previously created by students of the VSUT</a:t>
            </a:r>
            <a:endParaRPr lang="ru-RU" b="1" i="1" dirty="0"/>
          </a:p>
        </p:txBody>
      </p:sp>
      <p:sp>
        <p:nvSpPr>
          <p:cNvPr id="4" name="Номер слайда 3"/>
          <p:cNvSpPr>
            <a:spLocks noGrp="1"/>
          </p:cNvSpPr>
          <p:nvPr>
            <p:ph type="sldNum" sz="quarter" idx="10"/>
          </p:nvPr>
        </p:nvSpPr>
        <p:spPr/>
        <p:txBody>
          <a:bodyPr/>
          <a:lstStyle/>
          <a:p>
            <a:fld id="{94F25E0C-22BA-4822-A240-0BB6072CFB71}" type="slidenum">
              <a:rPr lang="ru-RU" smtClean="0"/>
              <a:pPr/>
              <a:t>3</a:t>
            </a:fld>
            <a:endParaRPr lang="ru-RU"/>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ru-RU" sz="1200" kern="1200" dirty="0" err="1" smtClean="0">
                <a:solidFill>
                  <a:schemeClr val="tx1"/>
                </a:solidFill>
                <a:latin typeface="+mn-lt"/>
                <a:ea typeface="+mn-ea"/>
                <a:cs typeface="+mn-cs"/>
              </a:rPr>
              <a:t>Deep</a:t>
            </a:r>
            <a:r>
              <a:rPr lang="ru-RU" sz="1200" kern="1200" dirty="0" smtClean="0">
                <a:solidFill>
                  <a:schemeClr val="tx1"/>
                </a:solidFill>
                <a:latin typeface="+mn-lt"/>
                <a:ea typeface="+mn-ea"/>
                <a:cs typeface="+mn-cs"/>
              </a:rPr>
              <a:t> RTS[1] - это высокопроизводительная RTS-игра, созданная специально для исследований в области искусственного интеллекта. Она может учиться в 50 000 раз быстрее по сравнению с существующими RTS играми. Такого эффекта разработчики добились за счёт того, что  </a:t>
            </a:r>
            <a:r>
              <a:rPr lang="ru-RU" sz="1200" kern="1200" dirty="0" err="1" smtClean="0">
                <a:solidFill>
                  <a:schemeClr val="tx1"/>
                </a:solidFill>
                <a:latin typeface="+mn-lt"/>
                <a:ea typeface="+mn-ea"/>
                <a:cs typeface="+mn-cs"/>
              </a:rPr>
              <a:t>Deep</a:t>
            </a:r>
            <a:r>
              <a:rPr lang="ru-RU" sz="1200" kern="1200" dirty="0" smtClean="0">
                <a:solidFill>
                  <a:schemeClr val="tx1"/>
                </a:solidFill>
                <a:latin typeface="+mn-lt"/>
                <a:ea typeface="+mn-ea"/>
                <a:cs typeface="+mn-cs"/>
              </a:rPr>
              <a:t> RTS использует краткосрочные конфигурации при обучении и имеет возможность настраивать игровой таймер. Действия в краткосрочной конфигурации непосредственно применяются к среде в течение следующих нескольких игровых кадров. Игровой таймер включает в себя множитель, который позволяет регулировать количество тиков, равное секунде, что позволяет, по сути, ускорять или замедлять время в игре, а следовательно и влиять на скорость обучения. </a:t>
            </a:r>
          </a:p>
          <a:p>
            <a:endParaRPr lang="ru-RU" sz="1200" kern="1200" dirty="0" smtClean="0">
              <a:solidFill>
                <a:schemeClr val="tx1"/>
              </a:solidFill>
              <a:latin typeface="+mn-lt"/>
              <a:ea typeface="+mn-ea"/>
              <a:cs typeface="+mn-cs"/>
            </a:endParaRPr>
          </a:p>
          <a:p>
            <a:r>
              <a:rPr lang="ru-RU" sz="1200" kern="1200" dirty="0" smtClean="0">
                <a:solidFill>
                  <a:schemeClr val="tx1"/>
                </a:solidFill>
                <a:latin typeface="+mn-lt"/>
                <a:ea typeface="+mn-ea"/>
                <a:cs typeface="+mn-cs"/>
              </a:rPr>
              <a:t>В моей работе будет использоваться игровой таймер подобный таймеру из </a:t>
            </a:r>
            <a:r>
              <a:rPr lang="en-US" sz="1200" kern="1200" dirty="0" smtClean="0">
                <a:solidFill>
                  <a:schemeClr val="tx1"/>
                </a:solidFill>
                <a:latin typeface="+mn-lt"/>
                <a:ea typeface="+mn-ea"/>
                <a:cs typeface="+mn-cs"/>
              </a:rPr>
              <a:t>Deep RTS</a:t>
            </a:r>
            <a:endParaRPr lang="ru-RU" dirty="0"/>
          </a:p>
        </p:txBody>
      </p:sp>
      <p:sp>
        <p:nvSpPr>
          <p:cNvPr id="4" name="Номер слайда 3"/>
          <p:cNvSpPr>
            <a:spLocks noGrp="1"/>
          </p:cNvSpPr>
          <p:nvPr>
            <p:ph type="sldNum" sz="quarter" idx="10"/>
          </p:nvPr>
        </p:nvSpPr>
        <p:spPr/>
        <p:txBody>
          <a:bodyPr/>
          <a:lstStyle/>
          <a:p>
            <a:fld id="{94F25E0C-22BA-4822-A240-0BB6072CFB71}" type="slidenum">
              <a:rPr lang="ru-RU" smtClean="0"/>
              <a:pPr/>
              <a:t>4</a:t>
            </a:fld>
            <a:endParaRPr lang="ru-RU"/>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ru-RU" sz="1200" kern="1200" dirty="0" err="1" smtClean="0">
                <a:solidFill>
                  <a:schemeClr val="tx1"/>
                </a:solidFill>
                <a:latin typeface="+mn-lt"/>
                <a:ea typeface="+mn-ea"/>
                <a:cs typeface="+mn-cs"/>
              </a:rPr>
              <a:t>Kun</a:t>
            </a:r>
            <a:r>
              <a:rPr lang="ru-RU" sz="1200" kern="1200" dirty="0" smtClean="0">
                <a:solidFill>
                  <a:schemeClr val="tx1"/>
                </a:solidFill>
                <a:latin typeface="+mn-lt"/>
                <a:ea typeface="+mn-ea"/>
                <a:cs typeface="+mn-cs"/>
              </a:rPr>
              <a:t> </a:t>
            </a:r>
            <a:r>
              <a:rPr lang="ru-RU" sz="1200" kern="1200" dirty="0" err="1" smtClean="0">
                <a:solidFill>
                  <a:schemeClr val="tx1"/>
                </a:solidFill>
                <a:latin typeface="+mn-lt"/>
                <a:ea typeface="+mn-ea"/>
                <a:cs typeface="+mn-cs"/>
              </a:rPr>
              <a:t>Shao</a:t>
            </a:r>
            <a:r>
              <a:rPr lang="ru-RU" sz="1200" kern="1200" dirty="0" smtClean="0">
                <a:solidFill>
                  <a:schemeClr val="tx1"/>
                </a:solidFill>
                <a:latin typeface="+mn-lt"/>
                <a:ea typeface="+mn-ea"/>
                <a:cs typeface="+mn-cs"/>
              </a:rPr>
              <a:t>, </a:t>
            </a:r>
            <a:r>
              <a:rPr lang="ru-RU" sz="1200" kern="1200" dirty="0" err="1" smtClean="0">
                <a:solidFill>
                  <a:schemeClr val="tx1"/>
                </a:solidFill>
                <a:latin typeface="+mn-lt"/>
                <a:ea typeface="+mn-ea"/>
                <a:cs typeface="+mn-cs"/>
              </a:rPr>
              <a:t>Yuanheng</a:t>
            </a:r>
            <a:r>
              <a:rPr lang="ru-RU" sz="1200" kern="1200" dirty="0" smtClean="0">
                <a:solidFill>
                  <a:schemeClr val="tx1"/>
                </a:solidFill>
                <a:latin typeface="+mn-lt"/>
                <a:ea typeface="+mn-ea"/>
                <a:cs typeface="+mn-cs"/>
              </a:rPr>
              <a:t> </a:t>
            </a:r>
            <a:r>
              <a:rPr lang="ru-RU" sz="1200" kern="1200" dirty="0" err="1" smtClean="0">
                <a:solidFill>
                  <a:schemeClr val="tx1"/>
                </a:solidFill>
                <a:latin typeface="+mn-lt"/>
                <a:ea typeface="+mn-ea"/>
                <a:cs typeface="+mn-cs"/>
              </a:rPr>
              <a:t>Zhu</a:t>
            </a:r>
            <a:r>
              <a:rPr lang="ru-RU" sz="1200" kern="1200" dirty="0" smtClean="0">
                <a:solidFill>
                  <a:schemeClr val="tx1"/>
                </a:solidFill>
                <a:latin typeface="+mn-lt"/>
                <a:ea typeface="+mn-ea"/>
                <a:cs typeface="+mn-cs"/>
              </a:rPr>
              <a:t> и </a:t>
            </a:r>
            <a:r>
              <a:rPr lang="ru-RU" sz="1200" kern="1200" dirty="0" err="1" smtClean="0">
                <a:solidFill>
                  <a:schemeClr val="tx1"/>
                </a:solidFill>
                <a:latin typeface="+mn-lt"/>
                <a:ea typeface="+mn-ea"/>
                <a:cs typeface="+mn-cs"/>
              </a:rPr>
              <a:t>Dongbin</a:t>
            </a:r>
            <a:r>
              <a:rPr lang="ru-RU" sz="1200" kern="1200" dirty="0" smtClean="0">
                <a:solidFill>
                  <a:schemeClr val="tx1"/>
                </a:solidFill>
                <a:latin typeface="+mn-lt"/>
                <a:ea typeface="+mn-ea"/>
                <a:cs typeface="+mn-cs"/>
              </a:rPr>
              <a:t> </a:t>
            </a:r>
            <a:r>
              <a:rPr lang="ru-RU" sz="1200" kern="1200" dirty="0" err="1" smtClean="0">
                <a:solidFill>
                  <a:schemeClr val="tx1"/>
                </a:solidFill>
                <a:latin typeface="+mn-lt"/>
                <a:ea typeface="+mn-ea"/>
                <a:cs typeface="+mn-cs"/>
              </a:rPr>
              <a:t>Zhao</a:t>
            </a:r>
            <a:r>
              <a:rPr lang="ru-RU" sz="1200" kern="1200" dirty="0" smtClean="0">
                <a:solidFill>
                  <a:schemeClr val="tx1"/>
                </a:solidFill>
                <a:latin typeface="+mn-lt"/>
                <a:ea typeface="+mn-ea"/>
                <a:cs typeface="+mn-cs"/>
              </a:rPr>
              <a:t> в своей работе[2]  использовали комбинацию двух подходов </a:t>
            </a:r>
            <a:r>
              <a:rPr lang="ru-RU" sz="1200" kern="1200" dirty="0" err="1" smtClean="0">
                <a:solidFill>
                  <a:schemeClr val="tx1"/>
                </a:solidFill>
                <a:latin typeface="+mn-lt"/>
                <a:ea typeface="+mn-ea"/>
                <a:cs typeface="+mn-cs"/>
              </a:rPr>
              <a:t>трансферного</a:t>
            </a:r>
            <a:r>
              <a:rPr lang="ru-RU" sz="1200" kern="1200" dirty="0" smtClean="0">
                <a:solidFill>
                  <a:schemeClr val="tx1"/>
                </a:solidFill>
                <a:latin typeface="+mn-lt"/>
                <a:ea typeface="+mn-ea"/>
                <a:cs typeface="+mn-cs"/>
              </a:rPr>
              <a:t> обучения(</a:t>
            </a:r>
            <a:r>
              <a:rPr lang="ru-RU" sz="1200" kern="1200" dirty="0" err="1" smtClean="0">
                <a:solidFill>
                  <a:schemeClr val="tx1"/>
                </a:solidFill>
                <a:latin typeface="+mn-lt"/>
                <a:ea typeface="+mn-ea"/>
                <a:cs typeface="+mn-cs"/>
              </a:rPr>
              <a:t>Transfer</a:t>
            </a:r>
            <a:r>
              <a:rPr lang="ru-RU" sz="1200" kern="1200" dirty="0" smtClean="0">
                <a:solidFill>
                  <a:schemeClr val="tx1"/>
                </a:solidFill>
                <a:latin typeface="+mn-lt"/>
                <a:ea typeface="+mn-ea"/>
                <a:cs typeface="+mn-cs"/>
              </a:rPr>
              <a:t> </a:t>
            </a:r>
            <a:r>
              <a:rPr lang="ru-RU" sz="1200" kern="1200" dirty="0" err="1" smtClean="0">
                <a:solidFill>
                  <a:schemeClr val="tx1"/>
                </a:solidFill>
                <a:latin typeface="+mn-lt"/>
                <a:ea typeface="+mn-ea"/>
                <a:cs typeface="+mn-cs"/>
              </a:rPr>
              <a:t>Learning</a:t>
            </a:r>
            <a:r>
              <a:rPr lang="ru-RU" sz="1200" kern="1200" dirty="0" smtClean="0">
                <a:solidFill>
                  <a:schemeClr val="tx1"/>
                </a:solidFill>
                <a:latin typeface="+mn-lt"/>
                <a:ea typeface="+mn-ea"/>
                <a:cs typeface="+mn-cs"/>
              </a:rPr>
              <a:t>) и постепенного обучения (</a:t>
            </a:r>
            <a:r>
              <a:rPr lang="ru-RU" sz="1200" kern="1200" dirty="0" err="1" smtClean="0">
                <a:solidFill>
                  <a:schemeClr val="tx1"/>
                </a:solidFill>
                <a:latin typeface="+mn-lt"/>
                <a:ea typeface="+mn-ea"/>
                <a:cs typeface="+mn-cs"/>
              </a:rPr>
              <a:t>Curriculum</a:t>
            </a:r>
            <a:r>
              <a:rPr lang="ru-RU" sz="1200" kern="1200" dirty="0" smtClean="0">
                <a:solidFill>
                  <a:schemeClr val="tx1"/>
                </a:solidFill>
                <a:latin typeface="+mn-lt"/>
                <a:ea typeface="+mn-ea"/>
                <a:cs typeface="+mn-cs"/>
              </a:rPr>
              <a:t> </a:t>
            </a:r>
            <a:r>
              <a:rPr lang="ru-RU" sz="1200" kern="1200" dirty="0" err="1" smtClean="0">
                <a:solidFill>
                  <a:schemeClr val="tx1"/>
                </a:solidFill>
                <a:latin typeface="+mn-lt"/>
                <a:ea typeface="+mn-ea"/>
                <a:cs typeface="+mn-cs"/>
              </a:rPr>
              <a:t>Learning</a:t>
            </a:r>
            <a:r>
              <a:rPr lang="ru-RU" sz="1200" kern="1200" dirty="0" smtClean="0">
                <a:solidFill>
                  <a:schemeClr val="tx1"/>
                </a:solidFill>
                <a:latin typeface="+mn-lt"/>
                <a:ea typeface="+mn-ea"/>
                <a:cs typeface="+mn-cs"/>
              </a:rPr>
              <a:t>) для более быстрого обучения нейронной сети, которая управляла армией в игре </a:t>
            </a:r>
            <a:r>
              <a:rPr lang="ru-RU" sz="1200" kern="1200" dirty="0" err="1" smtClean="0">
                <a:solidFill>
                  <a:schemeClr val="tx1"/>
                </a:solidFill>
                <a:latin typeface="+mn-lt"/>
                <a:ea typeface="+mn-ea"/>
                <a:cs typeface="+mn-cs"/>
              </a:rPr>
              <a:t>Starcraft</a:t>
            </a:r>
            <a:r>
              <a:rPr lang="ru-RU" sz="1200" kern="1200" dirty="0" smtClean="0">
                <a:solidFill>
                  <a:schemeClr val="tx1"/>
                </a:solidFill>
                <a:latin typeface="+mn-lt"/>
                <a:ea typeface="+mn-ea"/>
                <a:cs typeface="+mn-cs"/>
              </a:rPr>
              <a:t>. Постепенное обучение представляет из себя обучение определённой последовательности постепенно усложняющихся задач, которые помогут в достижении конечной цели. Суть </a:t>
            </a:r>
            <a:r>
              <a:rPr lang="ru-RU" sz="1200" kern="1200" dirty="0" err="1" smtClean="0">
                <a:solidFill>
                  <a:schemeClr val="tx1"/>
                </a:solidFill>
                <a:latin typeface="+mn-lt"/>
                <a:ea typeface="+mn-ea"/>
                <a:cs typeface="+mn-cs"/>
              </a:rPr>
              <a:t>трансферного</a:t>
            </a:r>
            <a:r>
              <a:rPr lang="ru-RU" sz="1200" kern="1200" dirty="0" smtClean="0">
                <a:solidFill>
                  <a:schemeClr val="tx1"/>
                </a:solidFill>
                <a:latin typeface="+mn-lt"/>
                <a:ea typeface="+mn-ea"/>
                <a:cs typeface="+mn-cs"/>
              </a:rPr>
              <a:t> обучения заключается в том, берётся слой нейронов выполняющий определённую задачу, этот слой копируется (вместе со всеми весами), далее копия будет выполнять другую, но похожую задачу. Например,</a:t>
            </a:r>
            <a:r>
              <a:rPr lang="ru-RU" sz="1200" kern="1200" baseline="0" dirty="0" smtClean="0">
                <a:solidFill>
                  <a:schemeClr val="tx1"/>
                </a:solidFill>
                <a:latin typeface="+mn-lt"/>
                <a:ea typeface="+mn-ea"/>
                <a:cs typeface="+mn-cs"/>
              </a:rPr>
              <a:t> сначала обучим </a:t>
            </a:r>
            <a:r>
              <a:rPr lang="ru-RU" sz="1200" kern="1200" baseline="0" dirty="0" err="1" smtClean="0">
                <a:solidFill>
                  <a:schemeClr val="tx1"/>
                </a:solidFill>
                <a:latin typeface="+mn-lt"/>
                <a:ea typeface="+mn-ea"/>
                <a:cs typeface="+mn-cs"/>
              </a:rPr>
              <a:t>нейросеть</a:t>
            </a:r>
            <a:r>
              <a:rPr lang="ru-RU" sz="1200" kern="1200" baseline="0" dirty="0" smtClean="0">
                <a:solidFill>
                  <a:schemeClr val="tx1"/>
                </a:solidFill>
                <a:latin typeface="+mn-lt"/>
                <a:ea typeface="+mn-ea"/>
                <a:cs typeface="+mn-cs"/>
              </a:rPr>
              <a:t> управлению </a:t>
            </a:r>
            <a:r>
              <a:rPr lang="ru-RU" sz="1200" kern="1200" baseline="0" dirty="0" err="1" smtClean="0">
                <a:solidFill>
                  <a:schemeClr val="tx1"/>
                </a:solidFill>
                <a:latin typeface="+mn-lt"/>
                <a:ea typeface="+mn-ea"/>
                <a:cs typeface="+mn-cs"/>
              </a:rPr>
              <a:t>морпехами</a:t>
            </a:r>
            <a:r>
              <a:rPr lang="ru-RU" sz="1200" kern="1200" baseline="0" dirty="0" smtClean="0">
                <a:solidFill>
                  <a:schemeClr val="tx1"/>
                </a:solidFill>
                <a:latin typeface="+mn-lt"/>
                <a:ea typeface="+mn-ea"/>
                <a:cs typeface="+mn-cs"/>
              </a:rPr>
              <a:t>, затем скопируем </a:t>
            </a:r>
            <a:r>
              <a:rPr lang="ru-RU" sz="1200" kern="1200" baseline="0" dirty="0" err="1" smtClean="0">
                <a:solidFill>
                  <a:schemeClr val="tx1"/>
                </a:solidFill>
                <a:latin typeface="+mn-lt"/>
                <a:ea typeface="+mn-ea"/>
                <a:cs typeface="+mn-cs"/>
              </a:rPr>
              <a:t>нейросеть</a:t>
            </a:r>
            <a:r>
              <a:rPr lang="ru-RU" sz="1200" kern="1200" baseline="0" dirty="0" smtClean="0">
                <a:solidFill>
                  <a:schemeClr val="tx1"/>
                </a:solidFill>
                <a:latin typeface="+mn-lt"/>
                <a:ea typeface="+mn-ea"/>
                <a:cs typeface="+mn-cs"/>
              </a:rPr>
              <a:t> и обучим управлению голиафами, копию обучится управлению в 10 раз быстрее(300 против 3000 тренировок/боёв)</a:t>
            </a:r>
            <a:endParaRPr lang="ru-RU" dirty="0"/>
          </a:p>
        </p:txBody>
      </p:sp>
      <p:sp>
        <p:nvSpPr>
          <p:cNvPr id="4" name="Номер слайда 3"/>
          <p:cNvSpPr>
            <a:spLocks noGrp="1"/>
          </p:cNvSpPr>
          <p:nvPr>
            <p:ph type="sldNum" sz="quarter" idx="10"/>
          </p:nvPr>
        </p:nvSpPr>
        <p:spPr/>
        <p:txBody>
          <a:bodyPr/>
          <a:lstStyle/>
          <a:p>
            <a:fld id="{94F25E0C-22BA-4822-A240-0BB6072CFB71}" type="slidenum">
              <a:rPr lang="ru-RU" smtClean="0"/>
              <a:pPr/>
              <a:t>5</a:t>
            </a:fld>
            <a:endParaRPr lang="ru-RU"/>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ru-RU" sz="1200" kern="1200" dirty="0" smtClean="0">
                <a:solidFill>
                  <a:schemeClr val="tx1"/>
                </a:solidFill>
                <a:latin typeface="+mn-lt"/>
                <a:ea typeface="+mn-ea"/>
                <a:cs typeface="+mn-cs"/>
              </a:rPr>
              <a:t>Компания </a:t>
            </a:r>
            <a:r>
              <a:rPr lang="ru-RU" sz="1200" kern="1200" dirty="0" err="1" smtClean="0">
                <a:solidFill>
                  <a:schemeClr val="tx1"/>
                </a:solidFill>
                <a:latin typeface="+mn-lt"/>
                <a:ea typeface="+mn-ea"/>
                <a:cs typeface="+mn-cs"/>
              </a:rPr>
              <a:t>Deepmind</a:t>
            </a:r>
            <a:r>
              <a:rPr lang="ru-RU" sz="1200" kern="1200" dirty="0" smtClean="0">
                <a:solidFill>
                  <a:schemeClr val="tx1"/>
                </a:solidFill>
                <a:latin typeface="+mn-lt"/>
                <a:ea typeface="+mn-ea"/>
                <a:cs typeface="+mn-cs"/>
              </a:rPr>
              <a:t> создала </a:t>
            </a:r>
            <a:r>
              <a:rPr lang="ru-RU" sz="1200" kern="1200" dirty="0" err="1" smtClean="0">
                <a:solidFill>
                  <a:schemeClr val="tx1"/>
                </a:solidFill>
                <a:latin typeface="+mn-lt"/>
                <a:ea typeface="+mn-ea"/>
                <a:cs typeface="+mn-cs"/>
              </a:rPr>
              <a:t>нейросеть</a:t>
            </a:r>
            <a:r>
              <a:rPr lang="ru-RU" sz="1200" kern="1200" dirty="0" smtClean="0">
                <a:solidFill>
                  <a:schemeClr val="tx1"/>
                </a:solidFill>
                <a:latin typeface="+mn-lt"/>
                <a:ea typeface="+mn-ea"/>
                <a:cs typeface="+mn-cs"/>
              </a:rPr>
              <a:t> под названием «</a:t>
            </a:r>
            <a:r>
              <a:rPr lang="ru-RU" sz="1200" kern="1200" dirty="0" err="1" smtClean="0">
                <a:solidFill>
                  <a:schemeClr val="tx1"/>
                </a:solidFill>
                <a:latin typeface="+mn-lt"/>
                <a:ea typeface="+mn-ea"/>
                <a:cs typeface="+mn-cs"/>
              </a:rPr>
              <a:t>AlphaStar</a:t>
            </a:r>
            <a:r>
              <a:rPr lang="ru-RU" sz="1200" kern="1200" dirty="0" smtClean="0">
                <a:solidFill>
                  <a:schemeClr val="tx1"/>
                </a:solidFill>
                <a:latin typeface="+mn-lt"/>
                <a:ea typeface="+mn-ea"/>
                <a:cs typeface="+mn-cs"/>
              </a:rPr>
              <a:t>»[3]. </a:t>
            </a:r>
            <a:r>
              <a:rPr lang="ru-RU" sz="1200" kern="1200" dirty="0" err="1" smtClean="0">
                <a:solidFill>
                  <a:schemeClr val="tx1"/>
                </a:solidFill>
                <a:latin typeface="+mn-lt"/>
                <a:ea typeface="+mn-ea"/>
                <a:cs typeface="+mn-cs"/>
              </a:rPr>
              <a:t>AlphaStar</a:t>
            </a:r>
            <a:r>
              <a:rPr lang="ru-RU" sz="1200" kern="1200" dirty="0" smtClean="0">
                <a:solidFill>
                  <a:schemeClr val="tx1"/>
                </a:solidFill>
                <a:latin typeface="+mn-lt"/>
                <a:ea typeface="+mn-ea"/>
                <a:cs typeface="+mn-cs"/>
              </a:rPr>
              <a:t> использует </a:t>
            </a:r>
            <a:r>
              <a:rPr lang="ru-RU" sz="1200" kern="1200" dirty="0" err="1" smtClean="0">
                <a:solidFill>
                  <a:schemeClr val="tx1"/>
                </a:solidFill>
                <a:latin typeface="+mn-lt"/>
                <a:ea typeface="+mn-ea"/>
                <a:cs typeface="+mn-cs"/>
              </a:rPr>
              <a:t>мультиагентный</a:t>
            </a:r>
            <a:r>
              <a:rPr lang="ru-RU" sz="1200" kern="1200" dirty="0" smtClean="0">
                <a:solidFill>
                  <a:schemeClr val="tx1"/>
                </a:solidFill>
                <a:latin typeface="+mn-lt"/>
                <a:ea typeface="+mn-ea"/>
                <a:cs typeface="+mn-cs"/>
              </a:rPr>
              <a:t> процесс обучения с подкреплением. Суть этого подхода в том, что сначала создаётся несколько агентов и они обучаются друг на друге какое-то время, затем на их основе создаются новые. Из новых агентов формируется лига внутри которой они сражаются между собой. Для большего охвата различных стратегий, каждому новому агенту ставили свою цель(например, научиться обыгрывать конкретного агента или группу агентов). Скомбинировав различных агентов с наиболее эффективными стратегиями, которые получились при применении такого подхода, разработчикам удалось добиться победы ИИ над игроками. </a:t>
            </a:r>
          </a:p>
          <a:p>
            <a:endParaRPr lang="ru-RU" sz="1200" kern="1200" dirty="0" smtClean="0">
              <a:solidFill>
                <a:schemeClr val="tx1"/>
              </a:solidFill>
              <a:latin typeface="+mn-lt"/>
              <a:ea typeface="+mn-ea"/>
              <a:cs typeface="+mn-cs"/>
            </a:endParaRPr>
          </a:p>
          <a:p>
            <a:r>
              <a:rPr lang="ru-RU" sz="1200" kern="1200" dirty="0" smtClean="0">
                <a:solidFill>
                  <a:schemeClr val="tx1"/>
                </a:solidFill>
                <a:latin typeface="+mn-lt"/>
                <a:ea typeface="+mn-ea"/>
                <a:cs typeface="+mn-cs"/>
              </a:rPr>
              <a:t>Когда будет готов первый прототип</a:t>
            </a:r>
            <a:r>
              <a:rPr lang="ru-RU" sz="1200" kern="1200" baseline="0" dirty="0" smtClean="0">
                <a:solidFill>
                  <a:schemeClr val="tx1"/>
                </a:solidFill>
                <a:latin typeface="+mn-lt"/>
                <a:ea typeface="+mn-ea"/>
                <a:cs typeface="+mn-cs"/>
              </a:rPr>
              <a:t> </a:t>
            </a:r>
            <a:r>
              <a:rPr lang="ru-RU" sz="1200" kern="1200" baseline="0" dirty="0" err="1" smtClean="0">
                <a:solidFill>
                  <a:schemeClr val="tx1"/>
                </a:solidFill>
                <a:latin typeface="+mn-lt"/>
                <a:ea typeface="+mn-ea"/>
                <a:cs typeface="+mn-cs"/>
              </a:rPr>
              <a:t>нейросети</a:t>
            </a:r>
            <a:r>
              <a:rPr lang="ru-RU" sz="1200" kern="1200" baseline="0" dirty="0" smtClean="0">
                <a:solidFill>
                  <a:schemeClr val="tx1"/>
                </a:solidFill>
                <a:latin typeface="+mn-lt"/>
                <a:ea typeface="+mn-ea"/>
                <a:cs typeface="+mn-cs"/>
              </a:rPr>
              <a:t> обученный на </a:t>
            </a:r>
            <a:r>
              <a:rPr lang="ru-RU" sz="1200" kern="1200" baseline="0" dirty="0" err="1" smtClean="0">
                <a:solidFill>
                  <a:schemeClr val="tx1"/>
                </a:solidFill>
                <a:latin typeface="+mn-lt"/>
                <a:ea typeface="+mn-ea"/>
                <a:cs typeface="+mn-cs"/>
              </a:rPr>
              <a:t>скриптовом</a:t>
            </a:r>
            <a:r>
              <a:rPr lang="ru-RU" sz="1200" kern="1200" baseline="0" dirty="0" smtClean="0">
                <a:solidFill>
                  <a:schemeClr val="tx1"/>
                </a:solidFill>
                <a:latin typeface="+mn-lt"/>
                <a:ea typeface="+mn-ea"/>
                <a:cs typeface="+mn-cs"/>
              </a:rPr>
              <a:t> боте, тогда для получения более совершенных </a:t>
            </a:r>
            <a:r>
              <a:rPr lang="ru-RU" sz="1200" kern="1200" baseline="0" dirty="0" err="1" smtClean="0">
                <a:solidFill>
                  <a:schemeClr val="tx1"/>
                </a:solidFill>
                <a:latin typeface="+mn-lt"/>
                <a:ea typeface="+mn-ea"/>
                <a:cs typeface="+mn-cs"/>
              </a:rPr>
              <a:t>нейросетей</a:t>
            </a:r>
            <a:r>
              <a:rPr lang="ru-RU" sz="1200" kern="1200" baseline="0" dirty="0" smtClean="0">
                <a:solidFill>
                  <a:schemeClr val="tx1"/>
                </a:solidFill>
                <a:latin typeface="+mn-lt"/>
                <a:ea typeface="+mn-ea"/>
                <a:cs typeface="+mn-cs"/>
              </a:rPr>
              <a:t> будет использован </a:t>
            </a:r>
            <a:r>
              <a:rPr lang="ru-RU" sz="1200" kern="1200" baseline="0" dirty="0" err="1" smtClean="0">
                <a:solidFill>
                  <a:schemeClr val="tx1"/>
                </a:solidFill>
                <a:latin typeface="+mn-lt"/>
                <a:ea typeface="+mn-ea"/>
                <a:cs typeface="+mn-cs"/>
              </a:rPr>
              <a:t>мультиагентный</a:t>
            </a:r>
            <a:r>
              <a:rPr lang="ru-RU" sz="1200" kern="1200" baseline="0" dirty="0" smtClean="0">
                <a:solidFill>
                  <a:schemeClr val="tx1"/>
                </a:solidFill>
                <a:latin typeface="+mn-lt"/>
                <a:ea typeface="+mn-ea"/>
                <a:cs typeface="+mn-cs"/>
              </a:rPr>
              <a:t> процесс обучения.</a:t>
            </a:r>
            <a:endParaRPr lang="ru-RU" sz="1200" kern="1200" dirty="0" smtClean="0">
              <a:solidFill>
                <a:schemeClr val="tx1"/>
              </a:solidFill>
              <a:latin typeface="+mn-lt"/>
              <a:ea typeface="+mn-ea"/>
              <a:cs typeface="+mn-cs"/>
            </a:endParaRPr>
          </a:p>
          <a:p>
            <a:endParaRPr lang="ru-RU" dirty="0"/>
          </a:p>
        </p:txBody>
      </p:sp>
      <p:sp>
        <p:nvSpPr>
          <p:cNvPr id="4" name="Номер слайда 3"/>
          <p:cNvSpPr>
            <a:spLocks noGrp="1"/>
          </p:cNvSpPr>
          <p:nvPr>
            <p:ph type="sldNum" sz="quarter" idx="10"/>
          </p:nvPr>
        </p:nvSpPr>
        <p:spPr/>
        <p:txBody>
          <a:bodyPr/>
          <a:lstStyle/>
          <a:p>
            <a:fld id="{94F25E0C-22BA-4822-A240-0BB6072CFB71}" type="slidenum">
              <a:rPr lang="ru-RU" smtClean="0"/>
              <a:pPr/>
              <a:t>6</a:t>
            </a:fld>
            <a:endParaRPr lang="ru-RU"/>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ru-RU" dirty="0" smtClean="0"/>
              <a:t>Для</a:t>
            </a:r>
            <a:r>
              <a:rPr lang="ru-RU" baseline="0" dirty="0" smtClean="0"/>
              <a:t> решения поставленной задачи нужно создать </a:t>
            </a:r>
            <a:r>
              <a:rPr lang="ru-RU" baseline="0" dirty="0" err="1" smtClean="0"/>
              <a:t>ИИ-сервер</a:t>
            </a:r>
            <a:r>
              <a:rPr lang="ru-RU" baseline="0" dirty="0" smtClean="0"/>
              <a:t>, который будет управлять экземплярами ИИ и позволит играть игрокам-людям против ИИ. ИИ сервер будет подключаться к игре и отправлять </a:t>
            </a:r>
            <a:r>
              <a:rPr lang="en-US" baseline="0" dirty="0" smtClean="0"/>
              <a:t>JSON</a:t>
            </a:r>
            <a:r>
              <a:rPr lang="ru-RU" baseline="0" dirty="0" smtClean="0"/>
              <a:t> с командами от ИИ. Перечисленное уже </a:t>
            </a:r>
            <a:r>
              <a:rPr lang="ru-RU" baseline="0" dirty="0" err="1" smtClean="0"/>
              <a:t>реализованно</a:t>
            </a:r>
            <a:r>
              <a:rPr lang="ru-RU" baseline="0" dirty="0" smtClean="0"/>
              <a:t>, осталось спроектировать, создать и обучить </a:t>
            </a:r>
            <a:r>
              <a:rPr lang="ru-RU" baseline="0" dirty="0" err="1" smtClean="0"/>
              <a:t>нейросеть</a:t>
            </a:r>
            <a:r>
              <a:rPr lang="ru-RU" baseline="0" dirty="0" smtClean="0"/>
              <a:t>. Также будет создан специальный модельный граф, который будет генерировать случайную карту дорог, на которой будет обучаться </a:t>
            </a:r>
            <a:r>
              <a:rPr lang="ru-RU" baseline="0" dirty="0" err="1" smtClean="0"/>
              <a:t>нейросеть</a:t>
            </a:r>
            <a:r>
              <a:rPr lang="ru-RU" baseline="0" dirty="0" smtClean="0"/>
              <a:t>. Модельный граф будет значительно меньше реального, кроме того </a:t>
            </a:r>
            <a:r>
              <a:rPr lang="ru-RU" baseline="0" dirty="0" err="1" smtClean="0"/>
              <a:t>нейросети</a:t>
            </a:r>
            <a:r>
              <a:rPr lang="ru-RU" baseline="0" dirty="0" smtClean="0"/>
              <a:t> придётся в процессе обучения искать общие закономерности ведения боя, что позволит решить проблему переобучения.</a:t>
            </a:r>
          </a:p>
        </p:txBody>
      </p:sp>
      <p:sp>
        <p:nvSpPr>
          <p:cNvPr id="4" name="Номер слайда 3"/>
          <p:cNvSpPr>
            <a:spLocks noGrp="1"/>
          </p:cNvSpPr>
          <p:nvPr>
            <p:ph type="sldNum" sz="quarter" idx="10"/>
          </p:nvPr>
        </p:nvSpPr>
        <p:spPr/>
        <p:txBody>
          <a:bodyPr/>
          <a:lstStyle/>
          <a:p>
            <a:fld id="{94F25E0C-22BA-4822-A240-0BB6072CFB71}" type="slidenum">
              <a:rPr lang="ru-RU" smtClean="0"/>
              <a:pPr/>
              <a:t>7</a:t>
            </a:fld>
            <a:endParaRPr lang="ru-RU"/>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bg>
      <p:bgRef idx="1002">
        <a:schemeClr val="bg2"/>
      </p:bgRef>
    </p:bg>
    <p:spTree>
      <p:nvGrpSpPr>
        <p:cNvPr id="1" name=""/>
        <p:cNvGrpSpPr/>
        <p:nvPr/>
      </p:nvGrpSpPr>
      <p:grpSpPr>
        <a:xfrm>
          <a:off x="0" y="0"/>
          <a:ext cx="0" cy="0"/>
          <a:chOff x="0" y="0"/>
          <a:chExt cx="0" cy="0"/>
        </a:xfrm>
      </p:grpSpPr>
      <p:sp>
        <p:nvSpPr>
          <p:cNvPr id="7" name="Полилиния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8" name="Полилиния 7"/>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Заголовок 8"/>
          <p:cNvSpPr>
            <a:spLocks noGrp="1"/>
          </p:cNvSpPr>
          <p:nvPr>
            <p:ph type="ctrTitle"/>
          </p:nvPr>
        </p:nvSpPr>
        <p:spPr>
          <a:xfrm>
            <a:off x="429064" y="3337560"/>
            <a:ext cx="6480048" cy="2301240"/>
          </a:xfrm>
        </p:spPr>
        <p:txBody>
          <a:bodyPr rIns="45720" anchor="t"/>
          <a:lstStyle>
            <a:lvl1pPr algn="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ru-RU" smtClean="0"/>
              <a:t>Образец заголовка</a:t>
            </a:r>
            <a:endParaRPr kumimoji="0" lang="en-US"/>
          </a:p>
        </p:txBody>
      </p:sp>
      <p:sp>
        <p:nvSpPr>
          <p:cNvPr id="17" name="Подзаголовок 16"/>
          <p:cNvSpPr>
            <a:spLocks noGrp="1"/>
          </p:cNvSpPr>
          <p:nvPr>
            <p:ph type="subTitle" idx="1"/>
          </p:nvPr>
        </p:nvSpPr>
        <p:spPr>
          <a:xfrm>
            <a:off x="433050" y="1544812"/>
            <a:ext cx="6480048" cy="1752600"/>
          </a:xfrm>
        </p:spPr>
        <p:txBody>
          <a:bodyPr tIns="0" rIns="45720" bIns="0" anchor="b">
            <a:normAutofit/>
          </a:bodyPr>
          <a:lstStyle>
            <a:lvl1pPr marL="0" indent="0" algn="r">
              <a:buNone/>
              <a:defRPr sz="2000">
                <a:solidFill>
                  <a:schemeClr val="tx1"/>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ru-RU" smtClean="0"/>
              <a:t>Образец подзаголовка</a:t>
            </a:r>
            <a:endParaRPr kumimoji="0" lang="en-US"/>
          </a:p>
        </p:txBody>
      </p:sp>
      <p:sp>
        <p:nvSpPr>
          <p:cNvPr id="30" name="Дата 29"/>
          <p:cNvSpPr>
            <a:spLocks noGrp="1"/>
          </p:cNvSpPr>
          <p:nvPr>
            <p:ph type="dt" sz="half" idx="10"/>
          </p:nvPr>
        </p:nvSpPr>
        <p:spPr/>
        <p:txBody>
          <a:bodyPr/>
          <a:lstStyle/>
          <a:p>
            <a:fld id="{D0846D4B-8BCF-46BC-87CE-D96412213AC8}" type="datetimeFigureOut">
              <a:rPr lang="ru-RU" smtClean="0"/>
              <a:pPr/>
              <a:t>26.01.2020</a:t>
            </a:fld>
            <a:endParaRPr lang="ru-RU"/>
          </a:p>
        </p:txBody>
      </p:sp>
      <p:sp>
        <p:nvSpPr>
          <p:cNvPr id="19" name="Нижний колонтитул 18"/>
          <p:cNvSpPr>
            <a:spLocks noGrp="1"/>
          </p:cNvSpPr>
          <p:nvPr>
            <p:ph type="ftr" sz="quarter" idx="11"/>
          </p:nvPr>
        </p:nvSpPr>
        <p:spPr/>
        <p:txBody>
          <a:bodyPr/>
          <a:lstStyle/>
          <a:p>
            <a:endParaRPr lang="ru-RU"/>
          </a:p>
        </p:txBody>
      </p:sp>
      <p:sp>
        <p:nvSpPr>
          <p:cNvPr id="27" name="Номер слайда 26"/>
          <p:cNvSpPr>
            <a:spLocks noGrp="1"/>
          </p:cNvSpPr>
          <p:nvPr>
            <p:ph type="sldNum" sz="quarter" idx="12"/>
          </p:nvPr>
        </p:nvSpPr>
        <p:spPr/>
        <p:txBody>
          <a:bodyPr/>
          <a:lstStyle/>
          <a:p>
            <a:fld id="{CA46F028-6E14-4772-96DD-0662AD20D9D7}" type="slidenum">
              <a:rPr lang="ru-RU" smtClean="0"/>
              <a:pPr/>
              <a:t>‹#›</a:t>
            </a:fld>
            <a:endParaRPr lang="ru-RU"/>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kumimoji="0" lang="ru-RU" smtClean="0"/>
              <a:t>Образец заголовка</a:t>
            </a:r>
            <a:endParaRPr kumimoji="0" lang="en-US"/>
          </a:p>
        </p:txBody>
      </p:sp>
      <p:sp>
        <p:nvSpPr>
          <p:cNvPr id="3" name="Вертикальный текст 2"/>
          <p:cNvSpPr>
            <a:spLocks noGrp="1"/>
          </p:cNvSpPr>
          <p:nvPr>
            <p:ph type="body" orient="vert" idx="1"/>
          </p:nvPr>
        </p:nvSpPr>
        <p:spPr/>
        <p:txBody>
          <a:bodyPr vert="eaVer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p:txBody>
          <a:bodyPr/>
          <a:lstStyle/>
          <a:p>
            <a:fld id="{D0846D4B-8BCF-46BC-87CE-D96412213AC8}" type="datetimeFigureOut">
              <a:rPr lang="ru-RU" smtClean="0"/>
              <a:pPr/>
              <a:t>26.01.2020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CA46F028-6E14-4772-96DD-0662AD20D9D7}" type="slidenum">
              <a:rPr lang="ru-RU" smtClean="0"/>
              <a:pPr/>
              <a:t>‹#›</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74638"/>
            <a:ext cx="2057400" cy="5851525"/>
          </a:xfrm>
        </p:spPr>
        <p:txBody>
          <a:bodyPr vert="eaVert"/>
          <a:lstStyle/>
          <a:p>
            <a:r>
              <a:rPr kumimoji="0" lang="ru-RU" smtClean="0"/>
              <a:t>Образец заголовка</a:t>
            </a:r>
            <a:endParaRPr kumimoji="0" lang="en-US"/>
          </a:p>
        </p:txBody>
      </p:sp>
      <p:sp>
        <p:nvSpPr>
          <p:cNvPr id="3" name="Вертикальный текст 2"/>
          <p:cNvSpPr>
            <a:spLocks noGrp="1"/>
          </p:cNvSpPr>
          <p:nvPr>
            <p:ph type="body" orient="vert" idx="1"/>
          </p:nvPr>
        </p:nvSpPr>
        <p:spPr>
          <a:xfrm>
            <a:off x="457200" y="274638"/>
            <a:ext cx="6019800" cy="5851525"/>
          </a:xfrm>
        </p:spPr>
        <p:txBody>
          <a:bodyPr vert="eaVer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p:txBody>
          <a:bodyPr/>
          <a:lstStyle/>
          <a:p>
            <a:fld id="{D0846D4B-8BCF-46BC-87CE-D96412213AC8}" type="datetimeFigureOut">
              <a:rPr lang="ru-RU" smtClean="0"/>
              <a:pPr/>
              <a:t>26.01.2020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CA46F028-6E14-4772-96DD-0662AD20D9D7}" type="slidenum">
              <a:rPr lang="ru-RU" smtClean="0"/>
              <a:pPr/>
              <a:t>‹#›</a:t>
            </a:fld>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lgn="l">
              <a:defRPr/>
            </a:lvl1pPr>
          </a:lstStyle>
          <a:p>
            <a:r>
              <a:rPr kumimoji="0" lang="ru-RU" smtClean="0"/>
              <a:t>Образец заголовка</a:t>
            </a:r>
            <a:endParaRPr kumimoji="0" lang="en-US"/>
          </a:p>
        </p:txBody>
      </p:sp>
      <p:sp>
        <p:nvSpPr>
          <p:cNvPr id="3" name="Содержимое 2"/>
          <p:cNvSpPr>
            <a:spLocks noGrp="1"/>
          </p:cNvSpPr>
          <p:nvPr>
            <p:ph idx="1"/>
          </p:nvPr>
        </p:nvSpPr>
        <p:spPr/>
        <p:txBody>
          <a:body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p:txBody>
          <a:bodyPr/>
          <a:lstStyle/>
          <a:p>
            <a:fld id="{D0846D4B-8BCF-46BC-87CE-D96412213AC8}" type="datetimeFigureOut">
              <a:rPr lang="ru-RU" smtClean="0"/>
              <a:pPr/>
              <a:t>26.01.2020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CA46F028-6E14-4772-96DD-0662AD20D9D7}" type="slidenum">
              <a:rPr lang="ru-RU" smtClean="0"/>
              <a:pPr/>
              <a:t>‹#›</a:t>
            </a:fld>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Заголовок раздела">
    <p:bg>
      <p:bgRef idx="1002">
        <a:schemeClr val="bg2"/>
      </p:bgRef>
    </p:bg>
    <p:spTree>
      <p:nvGrpSpPr>
        <p:cNvPr id="1" name=""/>
        <p:cNvGrpSpPr/>
        <p:nvPr/>
      </p:nvGrpSpPr>
      <p:grpSpPr>
        <a:xfrm>
          <a:off x="0" y="0"/>
          <a:ext cx="0" cy="0"/>
          <a:chOff x="0" y="0"/>
          <a:chExt cx="0" cy="0"/>
        </a:xfrm>
      </p:grpSpPr>
      <p:sp>
        <p:nvSpPr>
          <p:cNvPr id="7" name="Полилиния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9" name="Полилиния 8"/>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2" name="Заголовок 1"/>
          <p:cNvSpPr>
            <a:spLocks noGrp="1"/>
          </p:cNvSpPr>
          <p:nvPr>
            <p:ph type="title"/>
          </p:nvPr>
        </p:nvSpPr>
        <p:spPr>
          <a:xfrm>
            <a:off x="685800" y="3583837"/>
            <a:ext cx="6629400" cy="1826363"/>
          </a:xfrm>
        </p:spPr>
        <p:txBody>
          <a:bodyPr tIns="0" bIns="0" anchor="t"/>
          <a:lstStyle>
            <a:lvl1pPr algn="l">
              <a:buNone/>
              <a:defRPr sz="4200" b="1"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ru-RU" smtClean="0"/>
              <a:t>Образец заголовка</a:t>
            </a:r>
            <a:endParaRPr kumimoji="0" lang="en-US"/>
          </a:p>
        </p:txBody>
      </p:sp>
      <p:sp>
        <p:nvSpPr>
          <p:cNvPr id="3" name="Текст 2"/>
          <p:cNvSpPr>
            <a:spLocks noGrp="1"/>
          </p:cNvSpPr>
          <p:nvPr>
            <p:ph type="body" idx="1"/>
          </p:nvPr>
        </p:nvSpPr>
        <p:spPr>
          <a:xfrm>
            <a:off x="685800" y="2485800"/>
            <a:ext cx="6629400" cy="1066688"/>
          </a:xfrm>
        </p:spPr>
        <p:txBody>
          <a:bodyPr lIns="45720" tIns="0" rIns="45720" bIns="0" anchor="b"/>
          <a:lstStyle>
            <a:lvl1pPr marL="0" indent="0" algn="l">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ru-RU" smtClean="0"/>
              <a:t>Образец текста</a:t>
            </a:r>
          </a:p>
        </p:txBody>
      </p:sp>
      <p:sp>
        <p:nvSpPr>
          <p:cNvPr id="4" name="Дата 3"/>
          <p:cNvSpPr>
            <a:spLocks noGrp="1"/>
          </p:cNvSpPr>
          <p:nvPr>
            <p:ph type="dt" sz="half" idx="10"/>
          </p:nvPr>
        </p:nvSpPr>
        <p:spPr/>
        <p:txBody>
          <a:bodyPr/>
          <a:lstStyle/>
          <a:p>
            <a:fld id="{D0846D4B-8BCF-46BC-87CE-D96412213AC8}" type="datetimeFigureOut">
              <a:rPr lang="ru-RU" smtClean="0"/>
              <a:pPr/>
              <a:t>26.01.2020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CA46F028-6E14-4772-96DD-0662AD20D9D7}" type="slidenum">
              <a:rPr lang="ru-RU" smtClean="0"/>
              <a:pPr/>
              <a:t>‹#›</a:t>
            </a:fld>
            <a:endParaRPr lang="ru-RU"/>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7467600" cy="1143000"/>
          </a:xfrm>
        </p:spPr>
        <p:txBody>
          <a:bodyPr/>
          <a:lstStyle/>
          <a:p>
            <a:r>
              <a:rPr kumimoji="0" lang="ru-RU" smtClean="0"/>
              <a:t>Образец заголовка</a:t>
            </a:r>
            <a:endParaRPr kumimoji="0" lang="en-US"/>
          </a:p>
        </p:txBody>
      </p:sp>
      <p:sp>
        <p:nvSpPr>
          <p:cNvPr id="3" name="Содержимое 2"/>
          <p:cNvSpPr>
            <a:spLocks noGrp="1"/>
          </p:cNvSpPr>
          <p:nvPr>
            <p:ph sz="half" idx="1"/>
          </p:nvPr>
        </p:nvSpPr>
        <p:spPr>
          <a:xfrm>
            <a:off x="45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Содержимое 3"/>
          <p:cNvSpPr>
            <a:spLocks noGrp="1"/>
          </p:cNvSpPr>
          <p:nvPr>
            <p:ph sz="half" idx="2"/>
          </p:nvPr>
        </p:nvSpPr>
        <p:spPr>
          <a:xfrm>
            <a:off x="426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5" name="Дата 4"/>
          <p:cNvSpPr>
            <a:spLocks noGrp="1"/>
          </p:cNvSpPr>
          <p:nvPr>
            <p:ph type="dt" sz="half" idx="10"/>
          </p:nvPr>
        </p:nvSpPr>
        <p:spPr/>
        <p:txBody>
          <a:bodyPr/>
          <a:lstStyle/>
          <a:p>
            <a:fld id="{D0846D4B-8BCF-46BC-87CE-D96412213AC8}" type="datetimeFigureOut">
              <a:rPr lang="ru-RU" smtClean="0"/>
              <a:pPr/>
              <a:t>26.01.2020</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CA46F028-6E14-4772-96DD-0662AD20D9D7}" type="slidenum">
              <a:rPr lang="ru-RU" smtClean="0"/>
              <a:pPr/>
              <a:t>‹#›</a:t>
            </a:fld>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8229600" cy="1143000"/>
          </a:xfrm>
        </p:spPr>
        <p:txBody>
          <a:bodyPr anchor="ctr"/>
          <a:lstStyle>
            <a:lvl1pPr>
              <a:defRPr/>
            </a:lvl1pPr>
          </a:lstStyle>
          <a:p>
            <a:r>
              <a:rPr kumimoji="0" lang="ru-RU" smtClean="0"/>
              <a:t>Образец заголовка</a:t>
            </a:r>
            <a:endParaRPr kumimoji="0" lang="en-US"/>
          </a:p>
        </p:txBody>
      </p:sp>
      <p:sp>
        <p:nvSpPr>
          <p:cNvPr id="3" name="Текст 2"/>
          <p:cNvSpPr>
            <a:spLocks noGrp="1"/>
          </p:cNvSpPr>
          <p:nvPr>
            <p:ph type="body" idx="1"/>
          </p:nvPr>
        </p:nvSpPr>
        <p:spPr>
          <a:xfrm>
            <a:off x="457200" y="5486400"/>
            <a:ext cx="4040188"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ru-RU" smtClean="0"/>
              <a:t>Образец текста</a:t>
            </a:r>
          </a:p>
        </p:txBody>
      </p:sp>
      <p:sp>
        <p:nvSpPr>
          <p:cNvPr id="4" name="Текст 3"/>
          <p:cNvSpPr>
            <a:spLocks noGrp="1"/>
          </p:cNvSpPr>
          <p:nvPr>
            <p:ph type="body" sz="half" idx="3"/>
          </p:nvPr>
        </p:nvSpPr>
        <p:spPr>
          <a:xfrm>
            <a:off x="4645025" y="5486400"/>
            <a:ext cx="4041775"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ru-RU" smtClean="0"/>
              <a:t>Образец текста</a:t>
            </a:r>
          </a:p>
        </p:txBody>
      </p:sp>
      <p:sp>
        <p:nvSpPr>
          <p:cNvPr id="5" name="Содержимое 4"/>
          <p:cNvSpPr>
            <a:spLocks noGrp="1"/>
          </p:cNvSpPr>
          <p:nvPr>
            <p:ph sz="quarter" idx="2"/>
          </p:nvPr>
        </p:nvSpPr>
        <p:spPr>
          <a:xfrm>
            <a:off x="457200" y="1516912"/>
            <a:ext cx="4040188"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6" name="Содержимое 5"/>
          <p:cNvSpPr>
            <a:spLocks noGrp="1"/>
          </p:cNvSpPr>
          <p:nvPr>
            <p:ph sz="quarter" idx="4"/>
          </p:nvPr>
        </p:nvSpPr>
        <p:spPr>
          <a:xfrm>
            <a:off x="4645025" y="1516912"/>
            <a:ext cx="4041775"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7" name="Дата 6"/>
          <p:cNvSpPr>
            <a:spLocks noGrp="1"/>
          </p:cNvSpPr>
          <p:nvPr>
            <p:ph type="dt" sz="half" idx="10"/>
          </p:nvPr>
        </p:nvSpPr>
        <p:spPr/>
        <p:txBody>
          <a:bodyPr/>
          <a:lstStyle/>
          <a:p>
            <a:fld id="{D0846D4B-8BCF-46BC-87CE-D96412213AC8}" type="datetimeFigureOut">
              <a:rPr lang="ru-RU" smtClean="0"/>
              <a:pPr/>
              <a:t>26.01.2020</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CA46F028-6E14-4772-96DD-0662AD20D9D7}" type="slidenum">
              <a:rPr lang="ru-RU" smtClean="0"/>
              <a:pPr/>
              <a:t>‹#›</a:t>
            </a:fld>
            <a:endParaRPr lang="ru-R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320"/>
            <a:ext cx="7470648" cy="1143000"/>
          </a:xfrm>
        </p:spPr>
        <p:txBody>
          <a:bodyPr anchor="ctr"/>
          <a:lstStyle>
            <a:lvl1pPr algn="l">
              <a:defRPr sz="4600"/>
            </a:lvl1pPr>
          </a:lstStyle>
          <a:p>
            <a:r>
              <a:rPr kumimoji="0" lang="ru-RU" smtClean="0"/>
              <a:t>Образец заголовка</a:t>
            </a:r>
            <a:endParaRPr kumimoji="0" lang="en-US"/>
          </a:p>
        </p:txBody>
      </p:sp>
      <p:sp>
        <p:nvSpPr>
          <p:cNvPr id="7" name="Дата 6"/>
          <p:cNvSpPr>
            <a:spLocks noGrp="1"/>
          </p:cNvSpPr>
          <p:nvPr>
            <p:ph type="dt" sz="half" idx="10"/>
          </p:nvPr>
        </p:nvSpPr>
        <p:spPr/>
        <p:txBody>
          <a:bodyPr/>
          <a:lstStyle/>
          <a:p>
            <a:fld id="{D0846D4B-8BCF-46BC-87CE-D96412213AC8}" type="datetimeFigureOut">
              <a:rPr lang="ru-RU" smtClean="0"/>
              <a:pPr/>
              <a:t>26.01.2020</a:t>
            </a:fld>
            <a:endParaRPr lang="ru-RU"/>
          </a:p>
        </p:txBody>
      </p:sp>
      <p:sp>
        <p:nvSpPr>
          <p:cNvPr id="8" name="Номер слайда 7"/>
          <p:cNvSpPr>
            <a:spLocks noGrp="1"/>
          </p:cNvSpPr>
          <p:nvPr>
            <p:ph type="sldNum" sz="quarter" idx="11"/>
          </p:nvPr>
        </p:nvSpPr>
        <p:spPr/>
        <p:txBody>
          <a:bodyPr/>
          <a:lstStyle/>
          <a:p>
            <a:fld id="{CA46F028-6E14-4772-96DD-0662AD20D9D7}" type="slidenum">
              <a:rPr lang="ru-RU" smtClean="0"/>
              <a:pPr/>
              <a:t>‹#›</a:t>
            </a:fld>
            <a:endParaRPr lang="ru-RU"/>
          </a:p>
        </p:txBody>
      </p:sp>
      <p:sp>
        <p:nvSpPr>
          <p:cNvPr id="9" name="Нижний колонтитул 8"/>
          <p:cNvSpPr>
            <a:spLocks noGrp="1"/>
          </p:cNvSpPr>
          <p:nvPr>
            <p:ph type="ftr" sz="quarter" idx="12"/>
          </p:nvPr>
        </p:nvSpPr>
        <p:spPr/>
        <p:txBody>
          <a:bodyPr/>
          <a:lstStyle/>
          <a:p>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D0846D4B-8BCF-46BC-87CE-D96412213AC8}" type="datetimeFigureOut">
              <a:rPr lang="ru-RU" smtClean="0"/>
              <a:pPr/>
              <a:t>26.01.2020</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CA46F028-6E14-4772-96DD-0662AD20D9D7}" type="slidenum">
              <a:rPr lang="ru-RU" smtClean="0"/>
              <a:pPr/>
              <a:t>‹#›</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1185528"/>
            <a:ext cx="3200400" cy="730250"/>
          </a:xfrm>
        </p:spPr>
        <p:txBody>
          <a:bodyPr tIns="0" bIns="0" anchor="t"/>
          <a:lstStyle>
            <a:lvl1pPr algn="l">
              <a:buNone/>
              <a:defRPr sz="1800" b="1">
                <a:solidFill>
                  <a:schemeClr val="accent1"/>
                </a:solidFill>
              </a:defRPr>
            </a:lvl1pPr>
          </a:lstStyle>
          <a:p>
            <a:r>
              <a:rPr kumimoji="0" lang="ru-RU" smtClean="0"/>
              <a:t>Образец заголовка</a:t>
            </a:r>
            <a:endParaRPr kumimoji="0" lang="en-US"/>
          </a:p>
        </p:txBody>
      </p:sp>
      <p:sp>
        <p:nvSpPr>
          <p:cNvPr id="3" name="Текст 2"/>
          <p:cNvSpPr>
            <a:spLocks noGrp="1"/>
          </p:cNvSpPr>
          <p:nvPr>
            <p:ph type="body" idx="2"/>
          </p:nvPr>
        </p:nvSpPr>
        <p:spPr>
          <a:xfrm>
            <a:off x="457200" y="214424"/>
            <a:ext cx="2743200" cy="914400"/>
          </a:xfrm>
        </p:spPr>
        <p:txBody>
          <a:bodyPr lIns="45720" tIns="0" rIns="45720" bIns="0" anchor="b"/>
          <a:lstStyle>
            <a:lvl1pPr marL="0" indent="0" algn="l">
              <a:buNone/>
              <a:defRPr sz="1400"/>
            </a:lvl1pPr>
            <a:lvl2pPr>
              <a:buNone/>
              <a:defRPr sz="1200"/>
            </a:lvl2pPr>
            <a:lvl3pPr>
              <a:buNone/>
              <a:defRPr sz="1000"/>
            </a:lvl3pPr>
            <a:lvl4pPr>
              <a:buNone/>
              <a:defRPr sz="900"/>
            </a:lvl4pPr>
            <a:lvl5pPr>
              <a:buNone/>
              <a:defRPr sz="900"/>
            </a:lvl5pPr>
          </a:lstStyle>
          <a:p>
            <a:pPr lvl="0" eaLnBrk="1" latinLnBrk="0" hangingPunct="1"/>
            <a:r>
              <a:rPr kumimoji="0" lang="ru-RU" smtClean="0"/>
              <a:t>Образец текста</a:t>
            </a:r>
          </a:p>
        </p:txBody>
      </p:sp>
      <p:sp>
        <p:nvSpPr>
          <p:cNvPr id="4" name="Содержимое 3"/>
          <p:cNvSpPr>
            <a:spLocks noGrp="1"/>
          </p:cNvSpPr>
          <p:nvPr>
            <p:ph sz="half" idx="1"/>
          </p:nvPr>
        </p:nvSpPr>
        <p:spPr>
          <a:xfrm>
            <a:off x="457200" y="1981200"/>
            <a:ext cx="7086600" cy="3810000"/>
          </a:xfrm>
        </p:spPr>
        <p:txBody>
          <a:bodyPr/>
          <a:lstStyle>
            <a:lvl1pPr>
              <a:defRPr sz="2800"/>
            </a:lvl1pPr>
            <a:lvl2pPr>
              <a:defRPr sz="2400"/>
            </a:lvl2pPr>
            <a:lvl3pPr>
              <a:defRPr sz="2200"/>
            </a:lvl3pPr>
            <a:lvl4pPr>
              <a:defRPr sz="2000"/>
            </a:lvl4pPr>
            <a:lvl5pPr>
              <a:defRPr sz="2000"/>
            </a:lvl5p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5" name="Дата 4"/>
          <p:cNvSpPr>
            <a:spLocks noGrp="1"/>
          </p:cNvSpPr>
          <p:nvPr>
            <p:ph type="dt" sz="half" idx="10"/>
          </p:nvPr>
        </p:nvSpPr>
        <p:spPr/>
        <p:txBody>
          <a:bodyPr/>
          <a:lstStyle/>
          <a:p>
            <a:fld id="{D0846D4B-8BCF-46BC-87CE-D96412213AC8}" type="datetimeFigureOut">
              <a:rPr lang="ru-RU" smtClean="0"/>
              <a:pPr/>
              <a:t>26.01.2020</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a:xfrm>
            <a:off x="8156448" y="6422064"/>
            <a:ext cx="762000" cy="365125"/>
          </a:xfrm>
        </p:spPr>
        <p:txBody>
          <a:bodyPr/>
          <a:lstStyle/>
          <a:p>
            <a:fld id="{CA46F028-6E14-4772-96DD-0662AD20D9D7}" type="slidenum">
              <a:rPr lang="ru-RU" smtClean="0"/>
              <a:pPr/>
              <a:t>‹#›</a:t>
            </a:fld>
            <a:endParaRPr lang="ru-R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556732" y="1705709"/>
            <a:ext cx="3053868" cy="1253808"/>
          </a:xfrm>
        </p:spPr>
        <p:txBody>
          <a:bodyPr anchor="b"/>
          <a:lstStyle>
            <a:lvl1pPr algn="l">
              <a:buNone/>
              <a:defRPr sz="2200" b="1">
                <a:solidFill>
                  <a:schemeClr val="accent1"/>
                </a:solidFill>
              </a:defRPr>
            </a:lvl1pPr>
          </a:lstStyle>
          <a:p>
            <a:r>
              <a:rPr kumimoji="0" lang="ru-RU" smtClean="0"/>
              <a:t>Образец заголовка</a:t>
            </a:r>
            <a:endParaRPr kumimoji="0" lang="en-US"/>
          </a:p>
        </p:txBody>
      </p:sp>
      <p:sp>
        <p:nvSpPr>
          <p:cNvPr id="3" name="Рисунок 2"/>
          <p:cNvSpPr>
            <a:spLocks noGrp="1"/>
          </p:cNvSpPr>
          <p:nvPr>
            <p:ph type="pic" idx="1"/>
          </p:nvPr>
        </p:nvSpPr>
        <p:spPr>
          <a:xfrm>
            <a:off x="1065628" y="1019907"/>
            <a:ext cx="4114800" cy="41148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lstStyle>
            <a:lvl1pPr marL="0" indent="0">
              <a:buNone/>
              <a:defRPr sz="3200"/>
            </a:lvl1pPr>
          </a:lstStyle>
          <a:p>
            <a:r>
              <a:rPr kumimoji="0" lang="ru-RU" smtClean="0"/>
              <a:t>Вставка рисунка</a:t>
            </a:r>
            <a:endParaRPr kumimoji="0" lang="en-US" dirty="0"/>
          </a:p>
        </p:txBody>
      </p:sp>
      <p:sp>
        <p:nvSpPr>
          <p:cNvPr id="4" name="Текст 3"/>
          <p:cNvSpPr>
            <a:spLocks noGrp="1"/>
          </p:cNvSpPr>
          <p:nvPr>
            <p:ph type="body" sz="half" idx="2"/>
          </p:nvPr>
        </p:nvSpPr>
        <p:spPr>
          <a:xfrm>
            <a:off x="5556734" y="2998765"/>
            <a:ext cx="3053866" cy="2663482"/>
          </a:xfrm>
        </p:spPr>
        <p:txBody>
          <a:bodyPr lIns="45720" rIns="45720"/>
          <a:lstStyle>
            <a:lvl1pPr marL="0" indent="0">
              <a:buFontTx/>
              <a:buNone/>
              <a:defRPr sz="12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ru-RU" smtClean="0"/>
              <a:t>Образец текста</a:t>
            </a:r>
          </a:p>
        </p:txBody>
      </p:sp>
      <p:sp>
        <p:nvSpPr>
          <p:cNvPr id="5" name="Дата 4"/>
          <p:cNvSpPr>
            <a:spLocks noGrp="1"/>
          </p:cNvSpPr>
          <p:nvPr>
            <p:ph type="dt" sz="half" idx="10"/>
          </p:nvPr>
        </p:nvSpPr>
        <p:spPr>
          <a:xfrm>
            <a:off x="457200" y="6422064"/>
            <a:ext cx="2133600" cy="365125"/>
          </a:xfrm>
        </p:spPr>
        <p:txBody>
          <a:bodyPr/>
          <a:lstStyle/>
          <a:p>
            <a:fld id="{D0846D4B-8BCF-46BC-87CE-D96412213AC8}" type="datetimeFigureOut">
              <a:rPr lang="ru-RU" smtClean="0"/>
              <a:pPr/>
              <a:t>26.01.2020</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CA46F028-6E14-4772-96DD-0662AD20D9D7}" type="slidenum">
              <a:rPr lang="ru-RU" smtClean="0"/>
              <a:pPr/>
              <a:t>‹#›</a:t>
            </a:fld>
            <a:endParaRPr lang="ru-RU"/>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2" name="Полилиния 11"/>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16" name="Полилиния 15"/>
          <p:cNvSpPr>
            <a:spLocks/>
          </p:cNvSpPr>
          <p:nvPr/>
        </p:nvSpPr>
        <p:spPr bwMode="auto">
          <a:xfrm>
            <a:off x="7315200" y="0"/>
            <a:ext cx="18288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2082" y="1734"/>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Заголовок 8"/>
          <p:cNvSpPr>
            <a:spLocks noGrp="1"/>
          </p:cNvSpPr>
          <p:nvPr>
            <p:ph type="title"/>
          </p:nvPr>
        </p:nvSpPr>
        <p:spPr>
          <a:xfrm>
            <a:off x="457200" y="274638"/>
            <a:ext cx="7467600" cy="1143000"/>
          </a:xfrm>
          <a:prstGeom prst="rect">
            <a:avLst/>
          </a:prstGeom>
        </p:spPr>
        <p:txBody>
          <a:bodyPr vert="horz" lIns="45720" rIns="45720" anchor="ctr">
            <a:normAutofit/>
          </a:bodyPr>
          <a:lstStyle/>
          <a:p>
            <a:r>
              <a:rPr kumimoji="0" lang="ru-RU" smtClean="0"/>
              <a:t>Образец заголовка</a:t>
            </a:r>
            <a:endParaRPr kumimoji="0" lang="en-US"/>
          </a:p>
        </p:txBody>
      </p:sp>
      <p:sp>
        <p:nvSpPr>
          <p:cNvPr id="30" name="Текст 29"/>
          <p:cNvSpPr>
            <a:spLocks noGrp="1"/>
          </p:cNvSpPr>
          <p:nvPr>
            <p:ph type="body" idx="1"/>
          </p:nvPr>
        </p:nvSpPr>
        <p:spPr>
          <a:xfrm>
            <a:off x="457200" y="1600200"/>
            <a:ext cx="7467600" cy="4525963"/>
          </a:xfrm>
          <a:prstGeom prst="rect">
            <a:avLst/>
          </a:prstGeom>
        </p:spPr>
        <p:txBody>
          <a:bodyPr vert="horz">
            <a:normAutofit/>
          </a:bodyPr>
          <a:lstStyle/>
          <a:p>
            <a:pPr lvl="0" eaLnBrk="1" latinLnBrk="0" hangingPunct="1"/>
            <a:r>
              <a:rPr kumimoji="0" lang="ru-RU" smtClean="0"/>
              <a:t>Образец текста</a:t>
            </a:r>
          </a:p>
          <a:p>
            <a:pPr lvl="1" eaLnBrk="1" latinLnBrk="0" hangingPunct="1"/>
            <a:r>
              <a:rPr kumimoji="0" lang="ru-RU" smtClean="0"/>
              <a:t>Второй уровень</a:t>
            </a:r>
          </a:p>
          <a:p>
            <a:pPr lvl="2" eaLnBrk="1" latinLnBrk="0" hangingPunct="1"/>
            <a:r>
              <a:rPr kumimoji="0" lang="ru-RU" smtClean="0"/>
              <a:t>Третий уровень</a:t>
            </a:r>
          </a:p>
          <a:p>
            <a:pPr lvl="3" eaLnBrk="1" latinLnBrk="0" hangingPunct="1"/>
            <a:r>
              <a:rPr kumimoji="0" lang="ru-RU" smtClean="0"/>
              <a:t>Четвертый уровень</a:t>
            </a:r>
          </a:p>
          <a:p>
            <a:pPr lvl="4" eaLnBrk="1" latinLnBrk="0" hangingPunct="1"/>
            <a:r>
              <a:rPr kumimoji="0" lang="ru-RU" smtClean="0"/>
              <a:t>Пятый уровень</a:t>
            </a:r>
            <a:endParaRPr kumimoji="0" lang="en-US"/>
          </a:p>
        </p:txBody>
      </p:sp>
      <p:sp>
        <p:nvSpPr>
          <p:cNvPr id="10" name="Дата 9"/>
          <p:cNvSpPr>
            <a:spLocks noGrp="1"/>
          </p:cNvSpPr>
          <p:nvPr>
            <p:ph type="dt" sz="half" idx="2"/>
          </p:nvPr>
        </p:nvSpPr>
        <p:spPr>
          <a:xfrm>
            <a:off x="457200" y="6422064"/>
            <a:ext cx="2133600" cy="365125"/>
          </a:xfrm>
          <a:prstGeom prst="rect">
            <a:avLst/>
          </a:prstGeom>
        </p:spPr>
        <p:txBody>
          <a:bodyPr vert="horz" bIns="0" anchor="b"/>
          <a:lstStyle>
            <a:lvl1pPr algn="l" eaLnBrk="1" latinLnBrk="0" hangingPunct="1">
              <a:defRPr kumimoji="0" sz="1000">
                <a:solidFill>
                  <a:schemeClr val="tx2">
                    <a:shade val="50000"/>
                  </a:schemeClr>
                </a:solidFill>
              </a:defRPr>
            </a:lvl1pPr>
          </a:lstStyle>
          <a:p>
            <a:fld id="{D0846D4B-8BCF-46BC-87CE-D96412213AC8}" type="datetimeFigureOut">
              <a:rPr lang="ru-RU" smtClean="0"/>
              <a:pPr/>
              <a:t>26.01.2020</a:t>
            </a:fld>
            <a:endParaRPr lang="ru-RU"/>
          </a:p>
        </p:txBody>
      </p:sp>
      <p:sp>
        <p:nvSpPr>
          <p:cNvPr id="22" name="Нижний колонтитул 21"/>
          <p:cNvSpPr>
            <a:spLocks noGrp="1"/>
          </p:cNvSpPr>
          <p:nvPr>
            <p:ph type="ftr" sz="quarter" idx="3"/>
          </p:nvPr>
        </p:nvSpPr>
        <p:spPr>
          <a:xfrm>
            <a:off x="3124200" y="6422064"/>
            <a:ext cx="2895600" cy="365125"/>
          </a:xfrm>
          <a:prstGeom prst="rect">
            <a:avLst/>
          </a:prstGeom>
        </p:spPr>
        <p:txBody>
          <a:bodyPr vert="horz" lIns="0" rIns="0" bIns="0" anchor="b"/>
          <a:lstStyle>
            <a:lvl1pPr algn="ctr" eaLnBrk="1" latinLnBrk="0" hangingPunct="1">
              <a:defRPr kumimoji="0" sz="1000">
                <a:solidFill>
                  <a:schemeClr val="tx2">
                    <a:shade val="50000"/>
                  </a:schemeClr>
                </a:solidFill>
              </a:defRPr>
            </a:lvl1pPr>
          </a:lstStyle>
          <a:p>
            <a:endParaRPr lang="ru-RU"/>
          </a:p>
        </p:txBody>
      </p:sp>
      <p:sp>
        <p:nvSpPr>
          <p:cNvPr id="18" name="Номер слайда 17"/>
          <p:cNvSpPr>
            <a:spLocks noGrp="1"/>
          </p:cNvSpPr>
          <p:nvPr>
            <p:ph type="sldNum" sz="quarter" idx="4"/>
          </p:nvPr>
        </p:nvSpPr>
        <p:spPr>
          <a:xfrm>
            <a:off x="8153400" y="6422064"/>
            <a:ext cx="762000" cy="365125"/>
          </a:xfrm>
          <a:prstGeom prst="rect">
            <a:avLst/>
          </a:prstGeom>
        </p:spPr>
        <p:txBody>
          <a:bodyPr vert="horz" lIns="0" tIns="0" rIns="0" bIns="0" anchor="b"/>
          <a:lstStyle>
            <a:lvl1pPr algn="r" eaLnBrk="1" latinLnBrk="0" hangingPunct="1">
              <a:defRPr kumimoji="0" sz="1000">
                <a:solidFill>
                  <a:schemeClr val="tx2">
                    <a:shade val="50000"/>
                  </a:schemeClr>
                </a:solidFill>
              </a:defRPr>
            </a:lvl1pPr>
          </a:lstStyle>
          <a:p>
            <a:fld id="{CA46F028-6E14-4772-96DD-0662AD20D9D7}" type="slidenum">
              <a:rPr lang="ru-RU" smtClean="0"/>
              <a:pPr/>
              <a:t>‹#›</a:t>
            </a:fld>
            <a:endParaRPr lang="ru-RU"/>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600" kern="1200">
          <a:solidFill>
            <a:schemeClr val="tx1"/>
          </a:solidFill>
          <a:latin typeface="+mj-lt"/>
          <a:ea typeface="+mj-ea"/>
          <a:cs typeface="+mj-cs"/>
        </a:defRPr>
      </a:lvl1pPr>
    </p:titleStyle>
    <p:body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467544" y="404664"/>
            <a:ext cx="8280920" cy="3168352"/>
          </a:xfrm>
        </p:spPr>
        <p:txBody>
          <a:bodyPr>
            <a:normAutofit/>
          </a:bodyPr>
          <a:lstStyle/>
          <a:p>
            <a:pPr algn="ctr"/>
            <a:r>
              <a:rPr lang="en-US" dirty="0" smtClean="0"/>
              <a:t>Research </a:t>
            </a:r>
            <a:r>
              <a:rPr lang="en-US" dirty="0" smtClean="0"/>
              <a:t>and development of a neural network for strategic war game on a road graph</a:t>
            </a:r>
            <a:endParaRPr lang="ru-RU" dirty="0"/>
          </a:p>
        </p:txBody>
      </p:sp>
      <p:sp>
        <p:nvSpPr>
          <p:cNvPr id="3" name="Подзаголовок 2"/>
          <p:cNvSpPr>
            <a:spLocks noGrp="1"/>
          </p:cNvSpPr>
          <p:nvPr>
            <p:ph type="subTitle" idx="1"/>
          </p:nvPr>
        </p:nvSpPr>
        <p:spPr>
          <a:xfrm>
            <a:off x="2843808" y="3789040"/>
            <a:ext cx="5904656" cy="2664296"/>
          </a:xfrm>
        </p:spPr>
        <p:txBody>
          <a:bodyPr>
            <a:normAutofit/>
          </a:bodyPr>
          <a:lstStyle/>
          <a:p>
            <a:pPr algn="r"/>
            <a:r>
              <a:rPr lang="ru-RU" dirty="0" smtClean="0"/>
              <a:t>Работу выполнил</a:t>
            </a:r>
          </a:p>
          <a:p>
            <a:pPr algn="r"/>
            <a:r>
              <a:rPr lang="ru-RU" dirty="0" smtClean="0"/>
              <a:t>студент группы ПС-41</a:t>
            </a:r>
          </a:p>
          <a:p>
            <a:pPr algn="r"/>
            <a:r>
              <a:rPr lang="ru-RU" dirty="0" smtClean="0"/>
              <a:t>Колчин И.А.</a:t>
            </a:r>
            <a:br>
              <a:rPr lang="ru-RU" dirty="0" smtClean="0"/>
            </a:br>
            <a:endParaRPr lang="ru-RU" dirty="0" smtClean="0"/>
          </a:p>
          <a:p>
            <a:pPr algn="r"/>
            <a:r>
              <a:rPr lang="ru-RU" dirty="0" smtClean="0"/>
              <a:t> </a:t>
            </a:r>
          </a:p>
          <a:p>
            <a:pPr algn="r"/>
            <a:r>
              <a:rPr lang="en-US" dirty="0" smtClean="0"/>
              <a:t>Science supervisor</a:t>
            </a:r>
            <a:r>
              <a:rPr lang="ru-RU" dirty="0" smtClean="0"/>
              <a:t>:</a:t>
            </a:r>
            <a:endParaRPr lang="ru-RU" dirty="0" smtClean="0"/>
          </a:p>
          <a:p>
            <a:r>
              <a:rPr lang="en-US" dirty="0" smtClean="0"/>
              <a:t>Ph.D., Associate Professor</a:t>
            </a:r>
            <a:r>
              <a:rPr lang="ru-RU" dirty="0" smtClean="0"/>
              <a:t> </a:t>
            </a:r>
            <a:r>
              <a:rPr lang="en-US" dirty="0" err="1" smtClean="0"/>
              <a:t>IaCE</a:t>
            </a:r>
            <a:r>
              <a:rPr lang="en-US" dirty="0" smtClean="0"/>
              <a:t> </a:t>
            </a:r>
            <a:r>
              <a:rPr lang="en-US" dirty="0" err="1" smtClean="0"/>
              <a:t>Egoshin</a:t>
            </a:r>
            <a:r>
              <a:rPr lang="en-US" dirty="0" smtClean="0"/>
              <a:t> </a:t>
            </a:r>
            <a:r>
              <a:rPr lang="en-US" dirty="0" smtClean="0"/>
              <a:t>A. V.</a:t>
            </a:r>
            <a:endParaRPr lang="ru-RU" dirty="0" smtClean="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363272" cy="1143000"/>
          </a:xfrm>
        </p:spPr>
        <p:txBody>
          <a:bodyPr>
            <a:normAutofit/>
          </a:bodyPr>
          <a:lstStyle/>
          <a:p>
            <a:pPr algn="ctr"/>
            <a:r>
              <a:rPr lang="en-US" dirty="0" smtClean="0"/>
              <a:t>Relevance and scientific novelty</a:t>
            </a:r>
            <a:endParaRPr lang="ru-RU" dirty="0"/>
          </a:p>
        </p:txBody>
      </p:sp>
      <p:sp>
        <p:nvSpPr>
          <p:cNvPr id="3" name="Содержимое 2"/>
          <p:cNvSpPr>
            <a:spLocks noGrp="1"/>
          </p:cNvSpPr>
          <p:nvPr>
            <p:ph idx="1"/>
          </p:nvPr>
        </p:nvSpPr>
        <p:spPr/>
        <p:txBody>
          <a:bodyPr>
            <a:normAutofit/>
          </a:bodyPr>
          <a:lstStyle/>
          <a:p>
            <a:r>
              <a:rPr lang="en-US" dirty="0" smtClean="0"/>
              <a:t>At the </a:t>
            </a:r>
            <a:r>
              <a:rPr lang="en-US" dirty="0" smtClean="0"/>
              <a:t>moment finished neural </a:t>
            </a:r>
            <a:r>
              <a:rPr lang="en-US" dirty="0" smtClean="0"/>
              <a:t>network solve task of control virtual army on a road map not exist</a:t>
            </a:r>
            <a:endParaRPr lang="en-US" dirty="0" smtClean="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91264" cy="1143000"/>
          </a:xfrm>
        </p:spPr>
        <p:txBody>
          <a:bodyPr/>
          <a:lstStyle/>
          <a:p>
            <a:pPr algn="ctr"/>
            <a:r>
              <a:rPr lang="en-US" dirty="0" smtClean="0"/>
              <a:t>Objective</a:t>
            </a:r>
            <a:endParaRPr lang="ru-RU" dirty="0"/>
          </a:p>
        </p:txBody>
      </p:sp>
      <p:sp>
        <p:nvSpPr>
          <p:cNvPr id="3" name="Содержимое 2"/>
          <p:cNvSpPr>
            <a:spLocks noGrp="1"/>
          </p:cNvSpPr>
          <p:nvPr>
            <p:ph idx="1"/>
          </p:nvPr>
        </p:nvSpPr>
        <p:spPr/>
        <p:txBody>
          <a:bodyPr/>
          <a:lstStyle/>
          <a:p>
            <a:r>
              <a:rPr lang="en-US" dirty="0" smtClean="0"/>
              <a:t>R</a:t>
            </a:r>
            <a:r>
              <a:rPr lang="en-US" dirty="0" smtClean="0"/>
              <a:t>esearching and development of a neural network </a:t>
            </a:r>
            <a:r>
              <a:rPr lang="en-US" dirty="0" smtClean="0"/>
              <a:t>which control </a:t>
            </a:r>
            <a:r>
              <a:rPr lang="en-US" dirty="0" smtClean="0"/>
              <a:t>various types of troops on </a:t>
            </a:r>
            <a:r>
              <a:rPr lang="en-US" dirty="0" smtClean="0"/>
              <a:t>a road graph</a:t>
            </a:r>
            <a:endParaRPr lang="ru-RU" b="1" i="1"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363272" cy="1143000"/>
          </a:xfrm>
        </p:spPr>
        <p:txBody>
          <a:bodyPr>
            <a:normAutofit/>
          </a:bodyPr>
          <a:lstStyle/>
          <a:p>
            <a:pPr algn="ctr"/>
            <a:r>
              <a:rPr lang="en-US" dirty="0" smtClean="0"/>
              <a:t>Articles review</a:t>
            </a:r>
            <a:r>
              <a:rPr lang="ru-RU" dirty="0" smtClean="0"/>
              <a:t>. </a:t>
            </a:r>
            <a:r>
              <a:rPr lang="en-US" dirty="0" smtClean="0"/>
              <a:t>Deep RTS.</a:t>
            </a:r>
            <a:endParaRPr lang="ru-RU" dirty="0"/>
          </a:p>
        </p:txBody>
      </p:sp>
      <p:pic>
        <p:nvPicPr>
          <p:cNvPr id="1026" name="Picture 2"/>
          <p:cNvPicPr>
            <a:picLocks noChangeAspect="1" noChangeArrowheads="1"/>
          </p:cNvPicPr>
          <p:nvPr/>
        </p:nvPicPr>
        <p:blipFill>
          <a:blip r:embed="rId3" cstate="print"/>
          <a:srcRect/>
          <a:stretch>
            <a:fillRect/>
          </a:stretch>
        </p:blipFill>
        <p:spPr bwMode="auto">
          <a:xfrm>
            <a:off x="1979712" y="1268760"/>
            <a:ext cx="5328592" cy="5306203"/>
          </a:xfrm>
          <a:prstGeom prst="rect">
            <a:avLst/>
          </a:prstGeom>
          <a:noFill/>
          <a:ln w="9525">
            <a:noFill/>
            <a:miter lim="800000"/>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363272" cy="1143000"/>
          </a:xfrm>
        </p:spPr>
        <p:txBody>
          <a:bodyPr>
            <a:normAutofit/>
          </a:bodyPr>
          <a:lstStyle/>
          <a:p>
            <a:pPr lvl="0" algn="ctr"/>
            <a:r>
              <a:rPr lang="en-US" dirty="0" err="1" smtClean="0"/>
              <a:t>Starcraft</a:t>
            </a:r>
            <a:r>
              <a:rPr lang="en-US" dirty="0" smtClean="0"/>
              <a:t> </a:t>
            </a:r>
            <a:r>
              <a:rPr lang="en-US" dirty="0" err="1" smtClean="0"/>
              <a:t>micromanagment</a:t>
            </a:r>
            <a:endParaRPr lang="ru-RU" dirty="0"/>
          </a:p>
        </p:txBody>
      </p:sp>
      <p:pic>
        <p:nvPicPr>
          <p:cNvPr id="2050" name="Picture 2"/>
          <p:cNvPicPr>
            <a:picLocks noGrp="1" noChangeAspect="1" noChangeArrowheads="1"/>
          </p:cNvPicPr>
          <p:nvPr>
            <p:ph idx="1"/>
          </p:nvPr>
        </p:nvPicPr>
        <p:blipFill>
          <a:blip r:embed="rId3" cstate="print"/>
          <a:srcRect/>
          <a:stretch>
            <a:fillRect/>
          </a:stretch>
        </p:blipFill>
        <p:spPr bwMode="auto">
          <a:xfrm>
            <a:off x="1475656" y="1628800"/>
            <a:ext cx="6124575" cy="4505325"/>
          </a:xfrm>
          <a:prstGeom prst="rect">
            <a:avLst/>
          </a:prstGeom>
          <a:noFill/>
          <a:ln w="9525">
            <a:noFill/>
            <a:miter lim="800000"/>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363272" cy="1143000"/>
          </a:xfrm>
        </p:spPr>
        <p:txBody>
          <a:bodyPr/>
          <a:lstStyle/>
          <a:p>
            <a:pPr algn="ctr"/>
            <a:r>
              <a:rPr lang="ru-RU" dirty="0" err="1" smtClean="0"/>
              <a:t>AlphaStar</a:t>
            </a:r>
            <a:endParaRPr lang="ru-RU" dirty="0"/>
          </a:p>
        </p:txBody>
      </p:sp>
      <p:sp>
        <p:nvSpPr>
          <p:cNvPr id="3" name="Содержимое 2"/>
          <p:cNvSpPr>
            <a:spLocks noGrp="1"/>
          </p:cNvSpPr>
          <p:nvPr>
            <p:ph idx="1"/>
          </p:nvPr>
        </p:nvSpPr>
        <p:spPr/>
        <p:txBody>
          <a:bodyPr/>
          <a:lstStyle/>
          <a:p>
            <a:endParaRPr lang="ru-RU" dirty="0"/>
          </a:p>
        </p:txBody>
      </p:sp>
      <p:pic>
        <p:nvPicPr>
          <p:cNvPr id="3074" name="Picture 2" descr="https://hsto.org/webt/nk/ws/dw/nkwsdwhpu2x7d_mzzxswejvrywu.png"/>
          <p:cNvPicPr>
            <a:picLocks noChangeAspect="1" noChangeArrowheads="1"/>
          </p:cNvPicPr>
          <p:nvPr/>
        </p:nvPicPr>
        <p:blipFill>
          <a:blip r:embed="rId3" cstate="print"/>
          <a:srcRect/>
          <a:stretch>
            <a:fillRect/>
          </a:stretch>
        </p:blipFill>
        <p:spPr bwMode="auto">
          <a:xfrm>
            <a:off x="0" y="1412776"/>
            <a:ext cx="9036892" cy="5112568"/>
          </a:xfrm>
          <a:prstGeom prst="rect">
            <a:avLst/>
          </a:prstGeom>
          <a:no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1" name="Picture 1"/>
          <p:cNvPicPr>
            <a:picLocks noGrp="1" noChangeAspect="1" noChangeArrowheads="1"/>
          </p:cNvPicPr>
          <p:nvPr>
            <p:ph idx="1"/>
          </p:nvPr>
        </p:nvPicPr>
        <p:blipFill>
          <a:blip r:embed="rId3" cstate="print"/>
          <a:srcRect/>
          <a:stretch>
            <a:fillRect/>
          </a:stretch>
        </p:blipFill>
        <p:spPr bwMode="auto">
          <a:xfrm>
            <a:off x="1835696" y="332656"/>
            <a:ext cx="5256584" cy="5789088"/>
          </a:xfrm>
          <a:prstGeom prst="rect">
            <a:avLst/>
          </a:prstGeom>
          <a:noFill/>
          <a:ln w="9525">
            <a:noFill/>
            <a:miter lim="800000"/>
            <a:headEnd/>
            <a:tailEnd/>
          </a:ln>
          <a:effectLst/>
        </p:spPr>
      </p:pic>
    </p:spTree>
  </p:cSld>
  <p:clrMapOvr>
    <a:masterClrMapping/>
  </p:clrMapOvr>
</p:sld>
</file>

<file path=ppt/theme/theme1.xml><?xml version="1.0" encoding="utf-8"?>
<a:theme xmlns:a="http://schemas.openxmlformats.org/drawingml/2006/main" name="Техническая">
  <a:themeElements>
    <a:clrScheme name="Техническая">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Техническая">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Техническая">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extraClrScheme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Technic</Template>
  <TotalTime>280</TotalTime>
  <Words>635</Words>
  <Application>Microsoft Office PowerPoint</Application>
  <PresentationFormat>Экран (4:3)</PresentationFormat>
  <Paragraphs>33</Paragraphs>
  <Slides>7</Slides>
  <Notes>6</Notes>
  <HiddenSlides>0</HiddenSlides>
  <MMClips>0</MMClips>
  <ScaleCrop>false</ScaleCrop>
  <HeadingPairs>
    <vt:vector size="4" baseType="variant">
      <vt:variant>
        <vt:lpstr>Тема</vt:lpstr>
      </vt:variant>
      <vt:variant>
        <vt:i4>1</vt:i4>
      </vt:variant>
      <vt:variant>
        <vt:lpstr>Заголовки слайдов</vt:lpstr>
      </vt:variant>
      <vt:variant>
        <vt:i4>7</vt:i4>
      </vt:variant>
    </vt:vector>
  </HeadingPairs>
  <TitlesOfParts>
    <vt:vector size="8" baseType="lpstr">
      <vt:lpstr>Техническая</vt:lpstr>
      <vt:lpstr>Research and development of a neural network for strategic war game on a road graph</vt:lpstr>
      <vt:lpstr>Relevance and scientific novelty</vt:lpstr>
      <vt:lpstr>Objective</vt:lpstr>
      <vt:lpstr>Articles review. Deep RTS.</vt:lpstr>
      <vt:lpstr>Starcraft micromanagment</vt:lpstr>
      <vt:lpstr>AlphaStar</vt:lpstr>
      <vt:lpstr>Слайд 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Слайд 1</dc:title>
  <dc:creator>Илья</dc:creator>
  <cp:lastModifiedBy>Илья</cp:lastModifiedBy>
  <cp:revision>13</cp:revision>
  <dcterms:created xsi:type="dcterms:W3CDTF">2020-01-26T08:33:25Z</dcterms:created>
  <dcterms:modified xsi:type="dcterms:W3CDTF">2020-01-26T13:15:30Z</dcterms:modified>
</cp:coreProperties>
</file>