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4D2A0-C073-4627-A41D-D41054DE3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522131-8B1F-4918-98D1-0866E5872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1D866-E430-48CC-9C51-0DEF02D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B9033-18B5-4080-8BD3-F69AE871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F7E1D-0905-4CD9-96EA-5694135C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35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9A893-2EE2-4243-BDCE-1D0EB6EC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A549DD-1BFB-4791-938A-06407A1A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13F32-CFED-485A-BFCE-D00ECED3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EEB76-9C1B-44F9-B93D-3C39934C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11CF3F-238C-4067-933E-415EFD5F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7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9D58E4-6207-44CF-87E8-F63BEEBE7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EC93F5-5623-4048-9694-72E0BA226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DB880-F67F-4881-AA72-BEE36F58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F2411-584A-4405-8555-B3FD78B7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F193D-1EFF-49DE-9B69-76CFC481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F9F98-3046-4783-B2BF-A47C984B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29B6B-A7ED-406D-8552-F30EB6F8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6CB7B-2713-4B15-A83C-9FC64318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B2E72-388D-4C02-A34A-EC05A62D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42F51-060F-4F42-A195-7D296561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9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AA16E-F50E-43CB-9CCE-07E7B807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D17E53-6455-4D58-A55F-E522FAA9D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3AB3E-2EC5-4BE0-A769-4C44DF17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1F8B8-3864-4B45-934F-981F73EE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DDC39-42C1-4850-B4A3-14002004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42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A0F82-0FA5-40DE-98C3-42A3D32F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F8DB5-6CB9-449D-B68D-8D26CB258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038ADA-5BD2-4ECB-B7CD-F1BE6671E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AA042A-F10A-42D7-A04C-3A56088C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BAB60-63ED-4AFF-86E1-D364A7D6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EB0690-6065-4EB4-A8B1-9410F8DD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0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8E999-3B4F-4828-856A-97BBAE75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8A021D-888F-42F0-A373-26318DB3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07175-A243-4DA7-B851-F000B7F68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D97040-873E-4FE8-9464-4CB8674ED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2F2EA5-7CA7-4C5B-8B3D-BDCA09893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0EBCD3-E573-4B25-8AEC-A7BE5DF8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2D294B-BE51-4D17-A28E-C5D555D1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B4290F-C334-41A5-9D97-332F1E58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0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907FE-B531-4BB6-BC26-894C8650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1CC6DA-201C-4A51-9AEA-94C9B532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B2D90-0E83-4FE4-8EBF-B0C601F0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CF25EC-1FC2-4F50-97EC-106B187C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75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BB9A30-00FB-4632-9382-79A3E2EB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15B21A-F049-433A-B8AA-7F7B0B7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58D5A1-969E-4849-8D4C-48731752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26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03B38-FF2F-4CA4-BE1F-A41689FB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D29E9-BFEC-46A4-9EFE-45D12BDBA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69E1E6-D899-460B-90F2-5E2C617B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C513B-A7E8-4C97-B51A-068393B1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3533CF-08F5-44B0-9363-DCF3D8FF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75F239-AA18-4A7C-B625-250E7B87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582B3-2CF8-452E-B70D-BF9B6946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A97CCC-3E8A-4E7D-A825-99B67A604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541016-AD0C-4B49-8158-1FF9BAD0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070A91-B22C-4EFB-8CB9-DDA544BF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0DFE1D-0D09-48A5-8F69-EE41205A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2EF40C-25F1-40EB-BF94-FAD6C5A2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28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666117-CF4F-41E1-BDAA-6CDEBF8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4EF463-2CC4-40CE-8D2B-7E71EC70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CE6253-BCBB-4FAA-84A4-813CD9F87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8949-3599-4FB9-92CE-9555A7A13BF9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5638B-4299-4D6F-954D-1C7830D86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F71CAA-B69F-4E64-B07E-A00EE44B1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CB43-FBD6-4B11-A8C0-CFE5C61B7B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0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8BC45-BE00-4521-8FF6-6E70E5FA3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7map rendering engine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5D3CB6-29F4-4525-A611-712F86D6F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Présentation de l’API</a:t>
            </a:r>
          </a:p>
        </p:txBody>
      </p:sp>
    </p:spTree>
    <p:extLst>
      <p:ext uri="{BB962C8B-B14F-4D97-AF65-F5344CB8AC3E}">
        <p14:creationId xmlns:p14="http://schemas.microsoft.com/office/powerpoint/2010/main" val="103644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484C4-CD9C-47D5-9551-8C1668A0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d’héritage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468CD0-19B5-49F0-9CFB-32E1CAC1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Malheureusement, créer un Item ne suffit pas à faire comprendre au moteur qu’il doit être affiché à chaque frame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 Pour y arriver, il faut utiliser l’API d’héritage du moteur : </a:t>
            </a:r>
          </a:p>
          <a:p>
            <a:pPr marL="0" indent="0">
              <a:buNone/>
            </a:pPr>
            <a:r>
              <a:rPr lang="fr-FR" dirty="0"/>
              <a:t>	- Les éléments de la « scène » sont des nœuds</a:t>
            </a:r>
          </a:p>
          <a:p>
            <a:pPr marL="0" indent="0">
              <a:buNone/>
            </a:pPr>
            <a:r>
              <a:rPr lang="fr-FR" dirty="0"/>
              <a:t>	- Ils possèdent tous des enfants</a:t>
            </a:r>
          </a:p>
          <a:p>
            <a:pPr marL="0" indent="0">
              <a:buNone/>
            </a:pPr>
            <a:r>
              <a:rPr lang="fr-FR" dirty="0"/>
              <a:t>	- Ils possèdes tous un parent, sauf le </a:t>
            </a:r>
            <a:r>
              <a:rPr lang="fr-FR" dirty="0" err="1">
                <a:solidFill>
                  <a:srgbClr val="FF0000"/>
                </a:solidFill>
              </a:rPr>
              <a:t>Renderer</a:t>
            </a:r>
            <a:r>
              <a:rPr lang="fr-FR" dirty="0"/>
              <a:t>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root</a:t>
            </a:r>
            <a:r>
              <a:rPr lang="fr-FR" dirty="0"/>
              <a:t>, qui est la racine de la scène</a:t>
            </a:r>
          </a:p>
          <a:p>
            <a:pPr marL="0" indent="0">
              <a:buNone/>
            </a:pPr>
            <a:r>
              <a:rPr lang="fr-FR" dirty="0"/>
              <a:t>	- Tous les enfants, petits-enfants, arrière-petits-enfants de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root</a:t>
            </a:r>
            <a:r>
              <a:rPr lang="fr-FR" dirty="0"/>
              <a:t> seront affichés dans la scène</a:t>
            </a:r>
          </a:p>
        </p:txBody>
      </p:sp>
    </p:spTree>
    <p:extLst>
      <p:ext uri="{BB962C8B-B14F-4D97-AF65-F5344CB8AC3E}">
        <p14:creationId xmlns:p14="http://schemas.microsoft.com/office/powerpoint/2010/main" val="132230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C0302-D4AB-4788-A4BA-798D2BF2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d’héritage -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02A18-654B-4736-B7DE-CFC5C8E5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L’Item </a:t>
            </a:r>
            <a:r>
              <a:rPr lang="fr-FR" dirty="0" err="1"/>
              <a:t>testElement</a:t>
            </a:r>
            <a:r>
              <a:rPr lang="fr-FR" dirty="0"/>
              <a:t> défini plus tôt doit être apparenté à la racine de la scène pour pouvoir être affiché :</a:t>
            </a:r>
          </a:p>
          <a:p>
            <a:pPr marL="0" indent="0">
              <a:buNone/>
            </a:pPr>
            <a:endParaRPr lang="fr-FR" b="0" dirty="0">
              <a:solidFill>
                <a:srgbClr val="718CA1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testElement.</a:t>
            </a:r>
            <a:r>
              <a:rPr lang="fr-FR" b="0" dirty="0" err="1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setParent</a:t>
            </a:r>
            <a:r>
              <a:rPr lang="fr-FR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 err="1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engine.</a:t>
            </a:r>
            <a:r>
              <a:rPr lang="fr-FR" b="0" dirty="0" err="1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getRoot</a:t>
            </a:r>
            <a:r>
              <a:rPr lang="fr-FR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());</a:t>
            </a:r>
            <a:endParaRPr lang="fr-FR" b="0" dirty="0">
              <a:solidFill>
                <a:srgbClr val="B7C5D3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Après démarrage du moteur, cet objet sera affiché dans la scène</a:t>
            </a:r>
          </a:p>
          <a:p>
            <a:pPr marL="0" indent="0">
              <a:buNone/>
            </a:pPr>
            <a:r>
              <a:rPr lang="fr-FR" dirty="0"/>
              <a:t>Pour plus de précisions, se reporter à la </a:t>
            </a:r>
            <a:r>
              <a:rPr lang="fr-FR" dirty="0" err="1"/>
              <a:t>javadoc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0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6FA16-EF93-4B25-A6CF-4013F3E9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de </a:t>
            </a:r>
            <a:r>
              <a:rPr lang="fr-FR" dirty="0" err="1"/>
              <a:t>scheduling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3E762-2708-480C-A938-631EBB83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Exécuter du code en parallèle de l’affichage n’est possible qu’en utilisant l’API de </a:t>
            </a:r>
            <a:r>
              <a:rPr lang="fr-FR" dirty="0" err="1"/>
              <a:t>scheduling</a:t>
            </a:r>
            <a:r>
              <a:rPr lang="fr-FR" dirty="0"/>
              <a:t> : </a:t>
            </a:r>
          </a:p>
          <a:p>
            <a:pPr lvl="1"/>
            <a:r>
              <a:rPr lang="fr-FR" dirty="0" err="1"/>
              <a:t>onKeyDown</a:t>
            </a:r>
            <a:r>
              <a:rPr lang="fr-FR" dirty="0"/>
              <a:t>(…) et </a:t>
            </a:r>
            <a:r>
              <a:rPr lang="fr-FR" dirty="0" err="1"/>
              <a:t>onButtonDown</a:t>
            </a:r>
            <a:r>
              <a:rPr lang="fr-FR" dirty="0"/>
              <a:t>(…) permettent d’ajouter un lambda à exécuter lorsqu’une touche du clavier/un bouton de la souris est appuyé</a:t>
            </a:r>
          </a:p>
          <a:p>
            <a:pPr lvl="1"/>
            <a:r>
              <a:rPr lang="fr-FR" dirty="0" err="1"/>
              <a:t>onEvent</a:t>
            </a:r>
            <a:r>
              <a:rPr lang="fr-FR" dirty="0"/>
              <a:t>(…) réalise la même chose pour des évènements personnalisés </a:t>
            </a:r>
          </a:p>
          <a:p>
            <a:pPr lvl="1"/>
            <a:r>
              <a:rPr lang="fr-FR" dirty="0" err="1"/>
              <a:t>scheduleTask</a:t>
            </a:r>
            <a:r>
              <a:rPr lang="fr-FR" dirty="0"/>
              <a:t>(…) ajoute un lambda qui s’exécutera à chaque frame, sans conditions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Cette API est encore en développement, des performances pour le moment médiocres sont à prévoir. Ces problèmes seront résolus dans les </a:t>
            </a:r>
            <a:r>
              <a:rPr lang="fr-FR"/>
              <a:t>prochaines semaines.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08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4261B-CB24-43BE-AF9E-DFC31845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 du moteur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533461-DC64-42A0-A99B-7E8DA3FF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Aucune contrainte sur l’application principale autre que :</a:t>
            </a:r>
          </a:p>
          <a:p>
            <a:r>
              <a:rPr lang="fr-FR" dirty="0"/>
              <a:t>Nécessité d’instancier le moteur</a:t>
            </a:r>
          </a:p>
          <a:p>
            <a:r>
              <a:rPr lang="fr-FR" dirty="0"/>
              <a:t>Démarrage à l’aide de la méthode start()</a:t>
            </a:r>
          </a:p>
        </p:txBody>
      </p:sp>
    </p:spTree>
    <p:extLst>
      <p:ext uri="{BB962C8B-B14F-4D97-AF65-F5344CB8AC3E}">
        <p14:creationId xmlns:p14="http://schemas.microsoft.com/office/powerpoint/2010/main" val="33010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9E019-D6EE-43D0-ADE1-6FBA9995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code, ça donne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52F731-02F1-45A2-9D51-1C14A2898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en-US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i="1" dirty="0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Engine</a:t>
            </a:r>
            <a:r>
              <a:rPr lang="en-US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dirty="0" err="1">
                <a:solidFill>
                  <a:srgbClr val="8BD49C"/>
                </a:solidFill>
                <a:effectLst/>
                <a:latin typeface="Fira Code" panose="020B0809050000020004" pitchFamily="49" charset="0"/>
              </a:rPr>
              <a:t>engine</a:t>
            </a:r>
            <a:r>
              <a:rPr lang="en-US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dirty="0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Engine</a:t>
            </a:r>
            <a:r>
              <a:rPr lang="en-US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();</a:t>
            </a:r>
            <a:endParaRPr lang="en-US" b="0" dirty="0">
              <a:solidFill>
                <a:srgbClr val="B7C5D3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Démarrage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engine.</a:t>
            </a:r>
            <a:r>
              <a:rPr lang="fr-FR" b="0" dirty="0" err="1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start</a:t>
            </a:r>
            <a:r>
              <a:rPr lang="fr-FR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(); </a:t>
            </a:r>
            <a:endParaRPr lang="fr-FR" b="0" dirty="0">
              <a:solidFill>
                <a:srgbClr val="B7C5D3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7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2C8E4-8655-4211-A5D7-D8977333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de création de modèles 3D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AF09C-3D96-4DE3-A8A9-AD1321BC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objets 3D qui possèdent une géométrie sont de classe </a:t>
            </a:r>
            <a:r>
              <a:rPr lang="fr-FR" dirty="0">
                <a:solidFill>
                  <a:srgbClr val="FF0000"/>
                </a:solidFill>
              </a:rPr>
              <a:t>Item </a:t>
            </a:r>
            <a:r>
              <a:rPr lang="fr-FR" dirty="0"/>
              <a:t>ou en héritent</a:t>
            </a:r>
          </a:p>
          <a:p>
            <a:r>
              <a:rPr lang="fr-FR" dirty="0"/>
              <a:t>Créer un objet 3D nécessite de définir des </a:t>
            </a:r>
            <a:r>
              <a:rPr lang="fr-FR" dirty="0">
                <a:solidFill>
                  <a:srgbClr val="FF0000"/>
                </a:solidFill>
              </a:rPr>
              <a:t>Vertex</a:t>
            </a:r>
            <a:r>
              <a:rPr lang="fr-FR" dirty="0"/>
              <a:t> (points) et de les relier pour former un ensemble de triangles, appelé </a:t>
            </a:r>
            <a:r>
              <a:rPr lang="fr-FR" b="1" dirty="0"/>
              <a:t>maillage </a:t>
            </a:r>
            <a:r>
              <a:rPr lang="fr-FR" dirty="0"/>
              <a:t>(</a:t>
            </a:r>
            <a:r>
              <a:rPr lang="fr-FR" dirty="0" err="1">
                <a:solidFill>
                  <a:srgbClr val="FF0000"/>
                </a:solidFill>
              </a:rPr>
              <a:t>Mesh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281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2DA6D-E8D1-4F8D-BE2D-53F0994C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de création de modèles 3D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6C80F5-7368-46FB-8EBF-EE216021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5346" cy="4351338"/>
          </a:xfrm>
        </p:spPr>
        <p:txBody>
          <a:bodyPr/>
          <a:lstStyle/>
          <a:p>
            <a:r>
              <a:rPr lang="fr-FR" dirty="0"/>
              <a:t>On peut altérer l’apparence des Items de deux façons:</a:t>
            </a:r>
          </a:p>
          <a:p>
            <a:pPr lvl="1"/>
            <a:r>
              <a:rPr lang="fr-FR" dirty="0"/>
              <a:t>En définissant une couleur pour chaque Vertex, auquel cas la couleur des triangles sera localement une moyenne des couleurs des vertex pondérée par la distance à chacun d’entre eux : 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7E639C-90AC-4C70-8678-3FA49B6E3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3" t="15388" r="28121" b="27717"/>
          <a:stretch/>
        </p:blipFill>
        <p:spPr>
          <a:xfrm>
            <a:off x="1631092" y="3429000"/>
            <a:ext cx="3459892" cy="32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2DA6D-E8D1-4F8D-BE2D-53F0994C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de création de modèles 3D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6C80F5-7368-46FB-8EBF-EE216021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5346" cy="4351338"/>
          </a:xfrm>
        </p:spPr>
        <p:txBody>
          <a:bodyPr/>
          <a:lstStyle/>
          <a:p>
            <a:r>
              <a:rPr lang="fr-FR" dirty="0"/>
              <a:t>On peut altérer l’apparence des Items de deux façons:</a:t>
            </a:r>
          </a:p>
          <a:p>
            <a:pPr lvl="1"/>
            <a:r>
              <a:rPr lang="fr-FR" dirty="0"/>
              <a:t>En définissant une texture pour le modèle, et des coordonnées de texture pour chaque Vertex : 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67F20F-CF83-4868-8613-A37D06AE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07" y="3071120"/>
            <a:ext cx="3120464" cy="3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6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1264C-3F57-40EE-98A5-FB651EAC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de création de modèles 3D -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45336-5133-429F-B672-6902376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Item nécessite de créer au préalable un </a:t>
            </a:r>
            <a:r>
              <a:rPr lang="fr-FR" dirty="0" err="1"/>
              <a:t>Mesh</a:t>
            </a:r>
            <a:r>
              <a:rPr lang="fr-FR" dirty="0"/>
              <a:t> (la partie géométrique)</a:t>
            </a:r>
          </a:p>
          <a:p>
            <a:pPr marL="0" indent="0">
              <a:buNone/>
            </a:pPr>
            <a:r>
              <a:rPr lang="fr-FR" dirty="0"/>
              <a:t>Pour cela, deux constructeurs (existent aussi avec des objets </a:t>
            </a:r>
            <a:r>
              <a:rPr lang="fr-FR" dirty="0">
                <a:solidFill>
                  <a:srgbClr val="FF0000"/>
                </a:solidFill>
              </a:rPr>
              <a:t>List</a:t>
            </a:r>
            <a:r>
              <a:rPr lang="fr-FR" dirty="0"/>
              <a:t>):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fr-FR" sz="2000" b="0" dirty="0" err="1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Mesh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2000" b="0" dirty="0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Vertex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[] </a:t>
            </a:r>
            <a:r>
              <a:rPr lang="fr-FR" sz="2000" b="0" dirty="0" err="1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vertices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fr-FR" sz="2000" b="0" dirty="0" err="1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[] </a:t>
            </a:r>
            <a:r>
              <a:rPr lang="fr-FR" sz="2000" b="0" dirty="0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indices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);</a:t>
            </a:r>
            <a:endParaRPr lang="fr-FR" sz="2000" dirty="0">
              <a:solidFill>
                <a:srgbClr val="B7C5D3"/>
              </a:solidFill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fr-FR" sz="2000" b="0" dirty="0" err="1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Mesh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2000" b="0" dirty="0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Vertex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[] </a:t>
            </a:r>
            <a:r>
              <a:rPr lang="fr-FR" sz="2000" b="0" dirty="0" err="1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vertices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fr-FR" sz="2000" b="0" dirty="0" err="1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[] </a:t>
            </a:r>
            <a:r>
              <a:rPr lang="fr-FR" sz="2000" b="0" dirty="0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indices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fr-FR" sz="2000" b="0" i="1" dirty="0" err="1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Material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fr-FR" sz="2000" b="0" dirty="0" err="1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material</a:t>
            </a:r>
            <a:r>
              <a:rPr lang="fr-FR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);</a:t>
            </a:r>
            <a:endParaRPr lang="fr-FR" sz="2000" b="0" dirty="0">
              <a:solidFill>
                <a:srgbClr val="B7C5D3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56455-FF61-48A4-A606-C7ACF277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de création de modèles 3D -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49FDF-FCB3-4015-9CF5-4632383D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créer les </a:t>
            </a:r>
            <a:r>
              <a:rPr lang="fr-FR" dirty="0" err="1"/>
              <a:t>arrays</a:t>
            </a:r>
            <a:r>
              <a:rPr lang="fr-FR" dirty="0"/>
              <a:t>/</a:t>
            </a:r>
            <a:r>
              <a:rPr lang="fr-FR" dirty="0" err="1"/>
              <a:t>Lists</a:t>
            </a:r>
            <a:r>
              <a:rPr lang="fr-FR" dirty="0"/>
              <a:t> de Vertex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sz="18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800" b="0" dirty="0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Vertex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b="0" i="1" dirty="0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Vector3f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800" b="0" dirty="0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position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1800" b="0" i="1" dirty="0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800" b="0" dirty="0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1800" b="0" dirty="0">
              <a:solidFill>
                <a:srgbClr val="B7C5D3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sz="18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800" b="0" dirty="0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Vertex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b="0" i="1" dirty="0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Vector3f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800" b="0" dirty="0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position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1800" b="0" i="1" dirty="0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800" b="0" dirty="0" err="1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color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1800" b="0" i="1" dirty="0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Vector2f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1800" b="0" dirty="0" err="1">
                <a:solidFill>
                  <a:srgbClr val="EBBF83"/>
                </a:solidFill>
                <a:effectLst/>
                <a:latin typeface="Fira Code" panose="020B0809050000020004" pitchFamily="49" charset="0"/>
              </a:rPr>
              <a:t>textureCoord</a:t>
            </a:r>
            <a:r>
              <a:rPr lang="en-US" sz="18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1800" b="0" dirty="0">
              <a:solidFill>
                <a:srgbClr val="B7C5D3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47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AE0A7-E3E2-4F16-9D5B-2D5A39C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L’API de création de modèles 3D -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D904A-3D39-449D-933A-6C8FF458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le </a:t>
            </a:r>
            <a:r>
              <a:rPr lang="fr-FR" dirty="0" err="1"/>
              <a:t>Mesh</a:t>
            </a:r>
            <a:r>
              <a:rPr lang="fr-FR" dirty="0"/>
              <a:t> créé, on peut enfin construire l’Item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sz="20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2000" b="0" i="1" dirty="0">
                <a:solidFill>
                  <a:srgbClr val="008B94"/>
                </a:solidFill>
                <a:effectLst/>
                <a:latin typeface="Fira Code" panose="020B0809050000020004" pitchFamily="49" charset="0"/>
              </a:rPr>
              <a:t>Item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2000" b="0" dirty="0" err="1">
                <a:solidFill>
                  <a:srgbClr val="8BD49C"/>
                </a:solidFill>
                <a:effectLst/>
                <a:latin typeface="Fira Code" panose="020B0809050000020004" pitchFamily="49" charset="0"/>
              </a:rPr>
              <a:t>testElement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20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20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2000" b="0" dirty="0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Item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2000" b="0" dirty="0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Vector3f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E27E8D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2000" b="0" dirty="0">
                <a:solidFill>
                  <a:srgbClr val="E27E8D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0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sz="2000" b="0" dirty="0">
                <a:solidFill>
                  <a:srgbClr val="E27E8D"/>
                </a:solidFill>
                <a:effectLst/>
                <a:latin typeface="Fira Code" panose="020B0809050000020004" pitchFamily="49" charset="0"/>
              </a:rPr>
              <a:t>1.0f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), // position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2000" b="0" dirty="0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Vector3f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E27E8D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2000" b="0" dirty="0">
                <a:solidFill>
                  <a:srgbClr val="E27E8D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2000" b="0" dirty="0">
                <a:solidFill>
                  <a:srgbClr val="E27E8D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), // rotation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5EC4FF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sz="2000" b="0" dirty="0">
                <a:solidFill>
                  <a:srgbClr val="70E1E8"/>
                </a:solidFill>
                <a:effectLst/>
                <a:latin typeface="Fira Code" panose="020B0809050000020004" pitchFamily="49" charset="0"/>
              </a:rPr>
              <a:t>Vector3f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E27E8D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2000" b="0" dirty="0">
                <a:solidFill>
                  <a:srgbClr val="E27E8D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, </a:t>
            </a:r>
            <a:r>
              <a:rPr lang="en-US" sz="2000" b="0" dirty="0">
                <a:solidFill>
                  <a:srgbClr val="E27E8D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), // scale (echelle)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18CA1"/>
                </a:solidFill>
                <a:latin typeface="Fira Code" panose="020B0809050000020004" pitchFamily="49" charset="0"/>
              </a:rPr>
              <a:t>m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esh // le Mesh </a:t>
            </a:r>
            <a:r>
              <a:rPr lang="en-US" sz="2000" b="0" dirty="0" err="1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créé</a:t>
            </a: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avant</a:t>
            </a:r>
            <a:endParaRPr lang="en-US" sz="2000" b="0" dirty="0">
              <a:solidFill>
                <a:srgbClr val="718CA1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718CA1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2000" b="0" dirty="0">
              <a:solidFill>
                <a:srgbClr val="B7C5D3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532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583</Words>
  <Application>Microsoft Office PowerPoint</Application>
  <PresentationFormat>Grand écran</PresentationFormat>
  <Paragraphs>66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Fira Code</vt:lpstr>
      <vt:lpstr>Wingdings</vt:lpstr>
      <vt:lpstr>Thème Office</vt:lpstr>
      <vt:lpstr>7map rendering engine</vt:lpstr>
      <vt:lpstr>Initialisation du moteur</vt:lpstr>
      <vt:lpstr>En code, ça donne quoi ?</vt:lpstr>
      <vt:lpstr>L’API de création de modèles 3D</vt:lpstr>
      <vt:lpstr>L’API de création de modèles 3D</vt:lpstr>
      <vt:lpstr>L’API de création de modèles 3D</vt:lpstr>
      <vt:lpstr>L’API de création de modèles 3D - code</vt:lpstr>
      <vt:lpstr>L’API de création de modèles 3D - code</vt:lpstr>
      <vt:lpstr>L’API de création de modèles 3D - code</vt:lpstr>
      <vt:lpstr>L’API d’héritage</vt:lpstr>
      <vt:lpstr>L’API d’héritage - code</vt:lpstr>
      <vt:lpstr>L’API de scheduling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7map rendering engine</dc:title>
  <dc:creator>Philippe Negrel-Jerzy</dc:creator>
  <cp:lastModifiedBy>Philippe Negrel-Jerzy</cp:lastModifiedBy>
  <cp:revision>8</cp:revision>
  <dcterms:created xsi:type="dcterms:W3CDTF">2021-04-22T10:26:08Z</dcterms:created>
  <dcterms:modified xsi:type="dcterms:W3CDTF">2021-04-22T11:51:37Z</dcterms:modified>
</cp:coreProperties>
</file>