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4/12/2019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4/12/2019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4/12/2019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arsys.es/blog/programacion/tendencias-desarrolloweb-2019/" TargetMode="External"/><Relationship Id="rId2" Type="http://schemas.openxmlformats.org/officeDocument/2006/relationships/hyperlink" Target="https://todojosevaldez.wordpress.com/rhomobile/guia-de-principiantes-rhomobile/capitulo-i-que-es-rhomobil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Imagen 1" descr="Resultado de imagen para upec escu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0"/>
            <a:ext cx="1704975" cy="15621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Imagen 3"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3652157"/>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5" name="Rectangle 4"/>
          <p:cNvSpPr>
            <a:spLocks noChangeArrowheads="1"/>
          </p:cNvSpPr>
          <p:nvPr/>
        </p:nvSpPr>
        <p:spPr bwMode="auto">
          <a:xfrm>
            <a:off x="1280589" y="1562100"/>
            <a:ext cx="10116596"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C" altLang="es-ES" sz="32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Universidad Polit</a:t>
            </a:r>
            <a:r>
              <a:rPr kumimoji="0" lang="es-EC" altLang="es-ES" sz="32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é</a:t>
            </a:r>
            <a:r>
              <a:rPr kumimoji="0" lang="es-EC" altLang="es-ES" sz="32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cnica Estatal del Carchi</a:t>
            </a:r>
            <a:endParaRPr kumimoji="0" lang="es-ES" altLang="es-ES" sz="16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C" altLang="es-E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Facultad de Industrias Agropecuarias y Ciencias Ambientales </a:t>
            </a:r>
            <a:endParaRPr kumimoji="0" lang="es-ES" altLang="es-ES" sz="16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C" altLang="es-E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Ingenier</a:t>
            </a:r>
            <a:r>
              <a:rPr kumimoji="0" lang="es-EC" altLang="es-ES"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í</a:t>
            </a:r>
            <a:r>
              <a:rPr kumimoji="0" lang="es-EC" altLang="es-E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en Inform</a:t>
            </a:r>
            <a:r>
              <a:rPr kumimoji="0" lang="es-EC" altLang="es-ES"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es-EC" altLang="es-E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tica  </a:t>
            </a:r>
            <a:endParaRPr kumimoji="0" lang="es-ES" altLang="es-ES" sz="16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C" altLang="es-ES" sz="2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Aplicaciones M</a:t>
            </a:r>
            <a:r>
              <a:rPr kumimoji="0" lang="es-EC" altLang="es-ES" sz="2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ó</a:t>
            </a:r>
            <a:r>
              <a:rPr kumimoji="0" lang="es-EC" altLang="es-ES" sz="2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viles</a:t>
            </a:r>
            <a:endParaRPr kumimoji="0" lang="es-ES" altLang="es-ES" sz="16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C" altLang="es-ES" sz="3200" b="1"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RhoMobile</a:t>
            </a:r>
            <a:endParaRPr kumimoji="0" lang="es-ES" altLang="es-E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398172" y="4990714"/>
            <a:ext cx="5770808"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s-EC" altLang="es-ES"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Integrantes: </a:t>
            </a:r>
          </a:p>
          <a:p>
            <a:pPr marL="0" marR="0" lvl="0" indent="0" defTabSz="914400" rtl="0" eaLnBrk="0" fontAlgn="base" latinLnBrk="0" hangingPunct="0">
              <a:lnSpc>
                <a:spcPct val="100000"/>
              </a:lnSpc>
              <a:spcBef>
                <a:spcPct val="0"/>
              </a:spcBef>
              <a:spcAft>
                <a:spcPct val="0"/>
              </a:spcAft>
              <a:buClrTx/>
              <a:buSzTx/>
              <a:buFontTx/>
              <a:buNone/>
              <a:tabLst/>
            </a:pPr>
            <a:r>
              <a:rPr kumimoji="0" lang="es-EC" altLang="es-ES"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Jua</a:t>
            </a:r>
            <a:r>
              <a:rPr lang="es-EC" altLang="es-ES" dirty="0" smtClean="0">
                <a:latin typeface="Times New Roman" panose="02020603050405020304" pitchFamily="18" charset="0"/>
                <a:ea typeface="Calibri" panose="020F0502020204030204" pitchFamily="34" charset="0"/>
                <a:cs typeface="Times New Roman" panose="02020603050405020304" pitchFamily="18" charset="0"/>
              </a:rPr>
              <a:t>n Carlos Charro, Rigoberto Patiño, </a:t>
            </a:r>
          </a:p>
          <a:p>
            <a:pPr marL="0" marR="0" lvl="0" indent="0" defTabSz="914400" rtl="0" eaLnBrk="0" fontAlgn="base" latinLnBrk="0" hangingPunct="0">
              <a:lnSpc>
                <a:spcPct val="100000"/>
              </a:lnSpc>
              <a:spcBef>
                <a:spcPct val="0"/>
              </a:spcBef>
              <a:spcAft>
                <a:spcPct val="0"/>
              </a:spcAft>
              <a:buClrTx/>
              <a:buSzTx/>
              <a:buFontTx/>
              <a:buNone/>
              <a:tabLst/>
            </a:pPr>
            <a:r>
              <a:rPr lang="es-EC" altLang="es-ES" dirty="0" smtClean="0">
                <a:latin typeface="Times New Roman" panose="02020603050405020304" pitchFamily="18" charset="0"/>
                <a:ea typeface="Calibri" panose="020F0502020204030204" pitchFamily="34" charset="0"/>
                <a:cs typeface="Times New Roman" panose="02020603050405020304" pitchFamily="18" charset="0"/>
              </a:rPr>
              <a:t>Fernando Farinango, Bryan Cabascango</a:t>
            </a:r>
          </a:p>
          <a:p>
            <a:pPr marL="0" marR="0" lvl="0" indent="0" defTabSz="914400" rtl="0" eaLnBrk="0" fontAlgn="base" latinLnBrk="0" hangingPunct="0">
              <a:lnSpc>
                <a:spcPct val="100000"/>
              </a:lnSpc>
              <a:spcBef>
                <a:spcPct val="0"/>
              </a:spcBef>
              <a:spcAft>
                <a:spcPct val="0"/>
              </a:spcAft>
              <a:buClrTx/>
              <a:buSzTx/>
              <a:buFontTx/>
              <a:buNone/>
              <a:tabLst/>
            </a:pPr>
            <a:endParaRPr kumimoji="0" lang="es-ES" altLang="es-ES" sz="12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s-EC" altLang="es-ES"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Curso: </a:t>
            </a:r>
            <a:r>
              <a:rPr kumimoji="0" lang="es-EC" altLang="es-ES"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Séptimo Informática A</a:t>
            </a:r>
            <a:endParaRPr kumimoji="0" lang="es-ES" altLang="es-ES" sz="120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s-EC" altLang="es-ES"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Fecha:</a:t>
            </a:r>
            <a:r>
              <a:rPr kumimoji="0" lang="es-EC" altLang="es-ES"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12/04/2019</a:t>
            </a:r>
            <a:endParaRPr kumimoji="0" lang="es-EC" altLang="es-ES" sz="200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9466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418012" y="783772"/>
            <a:ext cx="11016343" cy="5673633"/>
          </a:xfrm>
        </p:spPr>
        <p:txBody>
          <a:bodyPr>
            <a:normAutofit fontScale="77500" lnSpcReduction="20000"/>
          </a:bodyPr>
          <a:lstStyle/>
          <a:p>
            <a:r>
              <a:rPr lang="es-ES" sz="2900" b="1" cap="none" dirty="0" smtClean="0"/>
              <a:t>Desarrollo híbrido</a:t>
            </a:r>
            <a:endParaRPr lang="es-ES" sz="2900" cap="none" dirty="0" smtClean="0"/>
          </a:p>
          <a:p>
            <a:r>
              <a:rPr lang="es-ES" sz="2900" cap="none" dirty="0" smtClean="0"/>
              <a:t>El desarrollo híbrido de apps, usando tecnologías web estándar, ha alcanzado una notable madurez. </a:t>
            </a:r>
          </a:p>
          <a:p>
            <a:r>
              <a:rPr lang="es-ES" sz="2900" cap="none" dirty="0" smtClean="0"/>
              <a:t>Un ejemplo de proyecto con buena salud es </a:t>
            </a:r>
            <a:r>
              <a:rPr lang="es-ES" sz="2900" cap="none" dirty="0" err="1" smtClean="0"/>
              <a:t>ionic</a:t>
            </a:r>
            <a:r>
              <a:rPr lang="es-ES" sz="2900" cap="none" dirty="0" smtClean="0"/>
              <a:t> 4, que gracias al uso de </a:t>
            </a:r>
            <a:r>
              <a:rPr lang="es-ES" sz="2900" cap="none" dirty="0" err="1" smtClean="0"/>
              <a:t>stenciljs</a:t>
            </a:r>
            <a:r>
              <a:rPr lang="es-ES" sz="2900" cap="none" dirty="0" smtClean="0"/>
              <a:t> (un compilador de web </a:t>
            </a:r>
            <a:r>
              <a:rPr lang="es-ES" sz="2900" cap="none" dirty="0" err="1" smtClean="0"/>
              <a:t>components</a:t>
            </a:r>
            <a:r>
              <a:rPr lang="es-ES" sz="2900" cap="none" dirty="0" smtClean="0"/>
              <a:t>) ha sido capaz de aumentar su target entre la comunidad de desarrolladores </a:t>
            </a:r>
            <a:r>
              <a:rPr lang="es-ES" sz="2900" cap="none" dirty="0" err="1" smtClean="0"/>
              <a:t>javascript</a:t>
            </a:r>
            <a:r>
              <a:rPr lang="es-ES" sz="2900" cap="none" dirty="0" smtClean="0"/>
              <a:t>. </a:t>
            </a:r>
          </a:p>
          <a:p>
            <a:pPr marL="0" indent="0">
              <a:buNone/>
            </a:pPr>
            <a:r>
              <a:rPr lang="es-ES" sz="2900" b="1" cap="none" dirty="0" err="1" smtClean="0"/>
              <a:t>Graphql</a:t>
            </a:r>
            <a:r>
              <a:rPr lang="es-ES" sz="2900" b="1" cap="none" dirty="0" smtClean="0"/>
              <a:t> vs. </a:t>
            </a:r>
            <a:r>
              <a:rPr lang="es-ES" sz="2900" b="1" cap="none" dirty="0" err="1" smtClean="0"/>
              <a:t>Rest</a:t>
            </a:r>
            <a:endParaRPr lang="es-ES" sz="2900" cap="none" dirty="0" smtClean="0"/>
          </a:p>
          <a:p>
            <a:r>
              <a:rPr lang="es-ES" sz="2900" cap="none" dirty="0" smtClean="0"/>
              <a:t>Este hecho es debido a su versatilidad, ya que los clientes de </a:t>
            </a:r>
            <a:r>
              <a:rPr lang="es-ES" sz="2900" cap="none" dirty="0" err="1" smtClean="0"/>
              <a:t>graphql</a:t>
            </a:r>
            <a:r>
              <a:rPr lang="es-ES" sz="2900" cap="none" dirty="0" smtClean="0"/>
              <a:t> son capaces de decidir qué datos quieren recibir del servidor y en qué formato.</a:t>
            </a:r>
          </a:p>
          <a:p>
            <a:pPr marL="0" indent="0">
              <a:buNone/>
            </a:pPr>
            <a:r>
              <a:rPr lang="es-ES" sz="2900" b="1" cap="none" dirty="0" smtClean="0"/>
              <a:t>Lenguajes y </a:t>
            </a:r>
            <a:r>
              <a:rPr lang="es-ES" sz="2900" b="1" cap="none" dirty="0" err="1" smtClean="0"/>
              <a:t>frameworks</a:t>
            </a:r>
            <a:endParaRPr lang="es-ES" sz="2900" cap="none" dirty="0" smtClean="0"/>
          </a:p>
          <a:p>
            <a:r>
              <a:rPr lang="es-ES" sz="2900" cap="none" dirty="0" smtClean="0"/>
              <a:t>Además de estas tendencias, no podemos dejar de reconocer que, en los últimos años, hemos asistido a una compulsiva aparición de librerías y </a:t>
            </a:r>
            <a:r>
              <a:rPr lang="es-ES" sz="2900" cap="none" dirty="0" err="1" smtClean="0"/>
              <a:t>frameworks</a:t>
            </a:r>
            <a:r>
              <a:rPr lang="es-ES" sz="2900" cap="none" dirty="0" smtClean="0"/>
              <a:t>, sobre todo en lo que respecta al desarrollo </a:t>
            </a:r>
            <a:r>
              <a:rPr lang="es-ES" sz="2900" cap="none" dirty="0" err="1" smtClean="0"/>
              <a:t>frontend</a:t>
            </a:r>
            <a:r>
              <a:rPr lang="es-ES" sz="2900" cap="none" dirty="0" smtClean="0"/>
              <a:t>. Ha llegado a penetrar con fuerza y ya es un requisito de numerosos </a:t>
            </a:r>
            <a:r>
              <a:rPr lang="es-ES" sz="2900" cap="none" dirty="0" err="1" smtClean="0"/>
              <a:t>frameworks</a:t>
            </a:r>
            <a:r>
              <a:rPr lang="es-ES" sz="2900" cap="none" dirty="0" smtClean="0"/>
              <a:t> modernos como </a:t>
            </a:r>
            <a:r>
              <a:rPr lang="es-ES" sz="2900" cap="none" dirty="0" err="1" smtClean="0"/>
              <a:t>laravel</a:t>
            </a:r>
            <a:r>
              <a:rPr lang="es-ES" sz="2900" cap="none" dirty="0" smtClean="0"/>
              <a:t>, que sigue una progresión imparable entre la comunidad.</a:t>
            </a:r>
          </a:p>
          <a:p>
            <a:endParaRPr lang="es-ES" dirty="0"/>
          </a:p>
        </p:txBody>
      </p:sp>
    </p:spTree>
    <p:extLst>
      <p:ext uri="{BB962C8B-B14F-4D97-AF65-F5344CB8AC3E}">
        <p14:creationId xmlns:p14="http://schemas.microsoft.com/office/powerpoint/2010/main" val="733314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1136469" y="822960"/>
            <a:ext cx="10136778" cy="5290457"/>
          </a:xfrm>
        </p:spPr>
        <p:txBody>
          <a:bodyPr>
            <a:normAutofit/>
          </a:bodyPr>
          <a:lstStyle/>
          <a:p>
            <a:pPr algn="just"/>
            <a:r>
              <a:rPr lang="es-ES" sz="2400" b="1" cap="none" dirty="0" smtClean="0"/>
              <a:t>Referencias Bibliográficas</a:t>
            </a:r>
          </a:p>
          <a:p>
            <a:r>
              <a:rPr lang="es-ES" sz="2400" cap="none" dirty="0" smtClean="0"/>
              <a:t>Valdés I (2013). Qué es </a:t>
            </a:r>
            <a:r>
              <a:rPr lang="es-ES" sz="2400" cap="none" dirty="0" err="1" smtClean="0"/>
              <a:t>rhomobile</a:t>
            </a:r>
            <a:r>
              <a:rPr lang="es-ES" sz="2400" cap="none" dirty="0" smtClean="0"/>
              <a:t>?. Obtenido de </a:t>
            </a:r>
            <a:r>
              <a:rPr lang="es-ES" sz="2400" cap="none" dirty="0" smtClean="0">
                <a:hlinkClick r:id="rId2"/>
              </a:rPr>
              <a:t>https://todojosevaldez.Wordpress.Com/rhomobile/guia-de-principiantes-rhomobile/capitulo-i-que-es-rhomobile/</a:t>
            </a:r>
            <a:endParaRPr lang="es-ES" sz="2400" cap="none" dirty="0" smtClean="0"/>
          </a:p>
          <a:p>
            <a:pPr algn="just"/>
            <a:endParaRPr lang="es-ES" sz="2400" cap="none" dirty="0" smtClean="0"/>
          </a:p>
          <a:p>
            <a:r>
              <a:rPr lang="es-ES" sz="2400" cap="none" dirty="0" smtClean="0"/>
              <a:t>Baquero </a:t>
            </a:r>
            <a:r>
              <a:rPr lang="es-ES" sz="2400" cap="none" dirty="0"/>
              <a:t>M</a:t>
            </a:r>
            <a:r>
              <a:rPr lang="es-ES" sz="2400" cap="none" dirty="0" smtClean="0"/>
              <a:t> (2019). 6 tendencias que marcarán el desarrollo web en 2019. Obtenido de </a:t>
            </a:r>
            <a:r>
              <a:rPr lang="es-ES" sz="2400" cap="none" dirty="0" smtClean="0">
                <a:hlinkClick r:id="rId3"/>
              </a:rPr>
              <a:t>https://www.Arsys.Es/blog/programacion/tendencias-desarrolloweb-2019/</a:t>
            </a:r>
            <a:endParaRPr lang="es-ES" sz="2400" cap="none" dirty="0" smtClean="0"/>
          </a:p>
        </p:txBody>
      </p:sp>
    </p:spTree>
    <p:extLst>
      <p:ext uri="{BB962C8B-B14F-4D97-AF65-F5344CB8AC3E}">
        <p14:creationId xmlns:p14="http://schemas.microsoft.com/office/powerpoint/2010/main" val="3131667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1.- QUÉ ES RHOMOBILE?</a:t>
            </a:r>
            <a:r>
              <a:rPr lang="es-ES" dirty="0"/>
              <a:t/>
            </a:r>
            <a:br>
              <a:rPr lang="es-ES" dirty="0"/>
            </a:br>
            <a:endParaRPr lang="es-ES" dirty="0"/>
          </a:p>
        </p:txBody>
      </p:sp>
      <p:sp>
        <p:nvSpPr>
          <p:cNvPr id="3" name="Marcador de contenido 2"/>
          <p:cNvSpPr>
            <a:spLocks noGrp="1"/>
          </p:cNvSpPr>
          <p:nvPr>
            <p:ph sz="quarter" idx="13"/>
          </p:nvPr>
        </p:nvSpPr>
        <p:spPr>
          <a:xfrm>
            <a:off x="913775" y="1416605"/>
            <a:ext cx="10363826" cy="1757669"/>
          </a:xfrm>
        </p:spPr>
        <p:txBody>
          <a:bodyPr/>
          <a:lstStyle/>
          <a:p>
            <a:pPr algn="just"/>
            <a:r>
              <a:rPr lang="es-ES" cap="none" dirty="0" err="1" smtClean="0"/>
              <a:t>Rhomobile</a:t>
            </a:r>
            <a:r>
              <a:rPr lang="es-ES" cap="none" dirty="0" smtClean="0"/>
              <a:t> inc. Es una compañía de software que ofrece productos </a:t>
            </a:r>
            <a:r>
              <a:rPr lang="es-ES" cap="none" dirty="0" smtClean="0"/>
              <a:t> </a:t>
            </a:r>
            <a:r>
              <a:rPr lang="es-ES" cap="none" dirty="0" smtClean="0"/>
              <a:t>para la construcción de la nueva generación de aplicaciones móviles. Ofrece un marco de desarrollo de aplicaciones móviles con sede en </a:t>
            </a:r>
            <a:r>
              <a:rPr lang="es-ES" cap="none" dirty="0" err="1" smtClean="0"/>
              <a:t>ruby</a:t>
            </a:r>
            <a:r>
              <a:rPr lang="es-ES" cap="none" dirty="0" smtClean="0"/>
              <a:t> de código abierto para soluciones de movilidad empresarial a través de sus cuatro productos principales </a:t>
            </a:r>
            <a:r>
              <a:rPr lang="es-ES" cap="none" dirty="0" err="1" smtClean="0"/>
              <a:t>rhodes</a:t>
            </a:r>
            <a:r>
              <a:rPr lang="es-ES" cap="none" dirty="0" smtClean="0"/>
              <a:t>, </a:t>
            </a:r>
            <a:r>
              <a:rPr lang="es-ES" cap="none" dirty="0" err="1" smtClean="0"/>
              <a:t>rhosync</a:t>
            </a:r>
            <a:r>
              <a:rPr lang="es-ES" cap="none" dirty="0" smtClean="0"/>
              <a:t>, </a:t>
            </a:r>
            <a:r>
              <a:rPr lang="es-ES" cap="none" dirty="0" err="1" smtClean="0"/>
              <a:t>rhohub</a:t>
            </a:r>
            <a:r>
              <a:rPr lang="es-ES" cap="none" dirty="0" smtClean="0"/>
              <a:t> y </a:t>
            </a:r>
            <a:r>
              <a:rPr lang="es-ES" cap="none" dirty="0" err="1" smtClean="0"/>
              <a:t>rhogallery</a:t>
            </a:r>
            <a:r>
              <a:rPr lang="es-ES" cap="none" dirty="0" smtClean="0"/>
              <a:t>.</a:t>
            </a:r>
          </a:p>
          <a:p>
            <a:endParaRPr lang="es-ES" dirty="0"/>
          </a:p>
        </p:txBody>
      </p:sp>
      <p:pic>
        <p:nvPicPr>
          <p:cNvPr id="2052" name="Picture 4"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9932" y="3174274"/>
            <a:ext cx="4351512" cy="285532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283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826" y="1010402"/>
            <a:ext cx="8765802" cy="1131906"/>
          </a:xfrm>
        </p:spPr>
        <p:txBody>
          <a:bodyPr>
            <a:normAutofit/>
          </a:bodyPr>
          <a:lstStyle/>
          <a:p>
            <a:r>
              <a:rPr lang="es-ES" b="1" dirty="0"/>
              <a:t>1.1.- La Familia </a:t>
            </a:r>
            <a:r>
              <a:rPr lang="es-ES" b="1" dirty="0" err="1"/>
              <a:t>Rhomobile</a:t>
            </a:r>
            <a:r>
              <a:rPr lang="es-ES" dirty="0"/>
              <a:t/>
            </a:r>
            <a:br>
              <a:rPr lang="es-ES" dirty="0"/>
            </a:br>
            <a:endParaRPr lang="es-ES" dirty="0"/>
          </a:p>
        </p:txBody>
      </p:sp>
      <p:sp>
        <p:nvSpPr>
          <p:cNvPr id="3" name="Marcador de contenido 2"/>
          <p:cNvSpPr>
            <a:spLocks noGrp="1"/>
          </p:cNvSpPr>
          <p:nvPr>
            <p:ph sz="quarter" idx="13"/>
          </p:nvPr>
        </p:nvSpPr>
        <p:spPr>
          <a:xfrm>
            <a:off x="1031339" y="1857640"/>
            <a:ext cx="10363826" cy="3424107"/>
          </a:xfrm>
        </p:spPr>
        <p:txBody>
          <a:bodyPr/>
          <a:lstStyle/>
          <a:p>
            <a:pPr algn="just"/>
            <a:r>
              <a:rPr lang="es-ES" cap="none" dirty="0" smtClean="0"/>
              <a:t>Los dispositivos móviles son muy poderosos hoy y son cada vez más </a:t>
            </a:r>
            <a:r>
              <a:rPr lang="es-ES" cap="none" dirty="0" smtClean="0"/>
              <a:t>dominantes. </a:t>
            </a:r>
            <a:r>
              <a:rPr lang="es-ES" cap="none" dirty="0" smtClean="0"/>
              <a:t>El éxito detrás del fenomenal crecimiento de los teléfonos inteligentes es la aplicación móvil cargada en ellos, lo que aumenta su funcionalidad de manera exponencial. Las aplicaciones móviles se pueden desarrollar mediante el uso de diferentes marcos y lenguajes de programación basados en el tipo de dispositivo móvil. </a:t>
            </a:r>
            <a:endParaRPr lang="es-ES" cap="none" dirty="0"/>
          </a:p>
        </p:txBody>
      </p:sp>
      <p:pic>
        <p:nvPicPr>
          <p:cNvPr id="3074" name="Picture 2" descr="Resultado de imagen para rhomobile"/>
          <p:cNvPicPr>
            <a:picLocks noChangeAspect="1" noChangeArrowheads="1"/>
          </p:cNvPicPr>
          <p:nvPr/>
        </p:nvPicPr>
        <p:blipFill rotWithShape="1">
          <a:blip r:embed="rId2">
            <a:extLst>
              <a:ext uri="{28A0092B-C50C-407E-A947-70E740481C1C}">
                <a14:useLocalDpi xmlns:a14="http://schemas.microsoft.com/office/drawing/2010/main" val="0"/>
              </a:ext>
            </a:extLst>
          </a:blip>
          <a:srcRect t="18820"/>
          <a:stretch/>
        </p:blipFill>
        <p:spPr bwMode="auto">
          <a:xfrm>
            <a:off x="3370217" y="3873427"/>
            <a:ext cx="4937759" cy="225555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452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5" y="618517"/>
            <a:ext cx="10364451" cy="1290965"/>
          </a:xfrm>
        </p:spPr>
        <p:txBody>
          <a:bodyPr/>
          <a:lstStyle/>
          <a:p>
            <a:r>
              <a:rPr lang="es-ES" b="1" dirty="0"/>
              <a:t>1.1.1Rhodes</a:t>
            </a:r>
            <a:br>
              <a:rPr lang="es-ES" b="1" dirty="0"/>
            </a:br>
            <a:endParaRPr lang="es-ES" dirty="0"/>
          </a:p>
        </p:txBody>
      </p:sp>
      <p:sp>
        <p:nvSpPr>
          <p:cNvPr id="3" name="Marcador de contenido 2"/>
          <p:cNvSpPr>
            <a:spLocks noGrp="1"/>
          </p:cNvSpPr>
          <p:nvPr>
            <p:ph sz="quarter" idx="13"/>
          </p:nvPr>
        </p:nvSpPr>
        <p:spPr>
          <a:xfrm>
            <a:off x="591671" y="1411941"/>
            <a:ext cx="10685929" cy="4961965"/>
          </a:xfrm>
        </p:spPr>
        <p:txBody>
          <a:bodyPr>
            <a:normAutofit fontScale="92500" lnSpcReduction="20000"/>
          </a:bodyPr>
          <a:lstStyle/>
          <a:p>
            <a:pPr marL="0" indent="0" fontAlgn="base">
              <a:buNone/>
            </a:pPr>
            <a:endParaRPr lang="es-ES" b="1" dirty="0"/>
          </a:p>
          <a:p>
            <a:pPr fontAlgn="base">
              <a:buFont typeface="Wingdings" panose="05000000000000000000" pitchFamily="2" charset="2"/>
              <a:buChar char="q"/>
            </a:pPr>
            <a:r>
              <a:rPr lang="es-ES" cap="none" dirty="0" err="1"/>
              <a:t>R</a:t>
            </a:r>
            <a:r>
              <a:rPr lang="es-ES" cap="none" dirty="0" err="1" smtClean="0"/>
              <a:t>hodes</a:t>
            </a:r>
            <a:r>
              <a:rPr lang="es-ES" cap="none" dirty="0" smtClean="0"/>
              <a:t> es un marco de código abierto por </a:t>
            </a:r>
            <a:r>
              <a:rPr lang="es-ES" cap="none" dirty="0" err="1" smtClean="0"/>
              <a:t>rhomobile</a:t>
            </a:r>
            <a:r>
              <a:rPr lang="es-ES" cap="none" dirty="0" smtClean="0"/>
              <a:t>. desarrolle aplicaciones nativas para casi todos los teléfonos inteligentes. </a:t>
            </a:r>
          </a:p>
          <a:p>
            <a:pPr fontAlgn="base">
              <a:buFont typeface="Wingdings" panose="05000000000000000000" pitchFamily="2" charset="2"/>
              <a:buChar char="q"/>
            </a:pPr>
            <a:r>
              <a:rPr lang="es-ES" cap="none" dirty="0"/>
              <a:t>L</a:t>
            </a:r>
            <a:r>
              <a:rPr lang="es-ES" cap="none" dirty="0" smtClean="0"/>
              <a:t>as aplicaciones construidas a través de </a:t>
            </a:r>
            <a:r>
              <a:rPr lang="es-ES" cap="none" dirty="0" err="1" smtClean="0"/>
              <a:t>rhodes</a:t>
            </a:r>
            <a:r>
              <a:rPr lang="es-ES" cap="none" dirty="0" smtClean="0"/>
              <a:t> son aplicaciones nativas puras y utilizan las capacidades del dispositivo, tales como </a:t>
            </a:r>
            <a:r>
              <a:rPr lang="es-ES" cap="none" dirty="0" err="1" smtClean="0"/>
              <a:t>gps</a:t>
            </a:r>
            <a:r>
              <a:rPr lang="es-ES" cap="none" dirty="0" smtClean="0"/>
              <a:t>, contactos </a:t>
            </a:r>
            <a:r>
              <a:rPr lang="es-ES" cap="none" dirty="0" err="1" smtClean="0"/>
              <a:t>pim</a:t>
            </a:r>
            <a:r>
              <a:rPr lang="es-ES" cap="none" dirty="0" smtClean="0"/>
              <a:t> y el calendario, cámaras, mapas nativos, empuje, códigos de barras, capturas de firmas, y </a:t>
            </a:r>
            <a:r>
              <a:rPr lang="es-ES" cap="none" dirty="0" err="1" smtClean="0"/>
              <a:t>bluetooth.rhodes</a:t>
            </a:r>
            <a:r>
              <a:rPr lang="es-ES" cap="none" dirty="0" smtClean="0"/>
              <a:t> acelera el desarrollo de aplicaciones móviles sin comprometer la portabilidad. este marco es similar al marco popular </a:t>
            </a:r>
            <a:r>
              <a:rPr lang="es-ES" cap="none" dirty="0" err="1" smtClean="0"/>
              <a:t>rails</a:t>
            </a:r>
            <a:r>
              <a:rPr lang="es-ES" cap="none" dirty="0" smtClean="0"/>
              <a:t>. </a:t>
            </a:r>
          </a:p>
          <a:p>
            <a:pPr fontAlgn="base">
              <a:buFont typeface="Wingdings" panose="05000000000000000000" pitchFamily="2" charset="2"/>
              <a:buChar char="q"/>
            </a:pPr>
            <a:r>
              <a:rPr lang="es-ES" cap="none" dirty="0"/>
              <a:t>S</a:t>
            </a:r>
            <a:r>
              <a:rPr lang="es-ES" cap="none" dirty="0" smtClean="0"/>
              <a:t>e basa en el modelo vista-controlador y se ha incorporado el </a:t>
            </a:r>
            <a:r>
              <a:rPr lang="es-ES" cap="none" dirty="0" err="1" smtClean="0"/>
              <a:t>object</a:t>
            </a:r>
            <a:r>
              <a:rPr lang="es-ES" cap="none" dirty="0" smtClean="0"/>
              <a:t> </a:t>
            </a:r>
            <a:r>
              <a:rPr lang="es-ES" cap="none" dirty="0" err="1" smtClean="0"/>
              <a:t>relational</a:t>
            </a:r>
            <a:r>
              <a:rPr lang="es-ES" cap="none" dirty="0" smtClean="0"/>
              <a:t> manager (</a:t>
            </a:r>
            <a:r>
              <a:rPr lang="es-ES" cap="none" dirty="0" err="1" smtClean="0"/>
              <a:t>orm</a:t>
            </a:r>
            <a:r>
              <a:rPr lang="es-ES" cap="none" dirty="0" smtClean="0"/>
              <a:t>) llamado </a:t>
            </a:r>
            <a:r>
              <a:rPr lang="es-ES" cap="none" dirty="0" err="1" smtClean="0"/>
              <a:t>rhom</a:t>
            </a:r>
            <a:r>
              <a:rPr lang="es-ES" cap="none" dirty="0" smtClean="0"/>
              <a:t> que es similar al registro activo en </a:t>
            </a:r>
            <a:r>
              <a:rPr lang="es-ES" cap="none" dirty="0" err="1" smtClean="0"/>
              <a:t>rails</a:t>
            </a:r>
            <a:r>
              <a:rPr lang="es-ES" cap="none" dirty="0" smtClean="0"/>
              <a:t>. </a:t>
            </a:r>
          </a:p>
          <a:p>
            <a:pPr fontAlgn="base">
              <a:buFont typeface="Wingdings" panose="05000000000000000000" pitchFamily="2" charset="2"/>
              <a:buChar char="q"/>
            </a:pPr>
            <a:r>
              <a:rPr lang="es-ES" cap="none" dirty="0"/>
              <a:t>L</a:t>
            </a:r>
            <a:r>
              <a:rPr lang="es-ES" cap="none" dirty="0" smtClean="0"/>
              <a:t>a mayoría de la personalización de la interfaz de usuario se puede hacer en plantillas </a:t>
            </a:r>
            <a:r>
              <a:rPr lang="es-ES" cap="none" dirty="0" err="1" smtClean="0"/>
              <a:t>html</a:t>
            </a:r>
            <a:r>
              <a:rPr lang="es-ES" cap="none" dirty="0" smtClean="0"/>
              <a:t> (</a:t>
            </a:r>
            <a:r>
              <a:rPr lang="es-ES" cap="none" dirty="0" err="1" smtClean="0"/>
              <a:t>erb</a:t>
            </a:r>
            <a:r>
              <a:rPr lang="es-ES" cap="none" dirty="0" smtClean="0"/>
              <a:t>, archivos </a:t>
            </a:r>
            <a:r>
              <a:rPr lang="es-ES" cap="none" dirty="0" err="1" smtClean="0"/>
              <a:t>eruby</a:t>
            </a:r>
            <a:r>
              <a:rPr lang="es-ES" cap="none" dirty="0" smtClean="0"/>
              <a:t>). </a:t>
            </a:r>
          </a:p>
          <a:p>
            <a:pPr fontAlgn="base">
              <a:buFont typeface="Wingdings" panose="05000000000000000000" pitchFamily="2" charset="2"/>
              <a:buChar char="q"/>
            </a:pPr>
            <a:r>
              <a:rPr lang="es-ES" cap="none" dirty="0"/>
              <a:t>U</a:t>
            </a:r>
            <a:r>
              <a:rPr lang="es-ES" cap="none" dirty="0" smtClean="0"/>
              <a:t>n único conjunto de fuentes escritas con </a:t>
            </a:r>
            <a:r>
              <a:rPr lang="es-ES" cap="none" dirty="0" err="1" smtClean="0"/>
              <a:t>rhodes</a:t>
            </a:r>
            <a:r>
              <a:rPr lang="es-ES" cap="none" dirty="0" smtClean="0"/>
              <a:t> puede ser compilado para ejecutarse a través de todos los teléfonos inteligentes  compatibles. esto significa que vamos a tener la misma base de código para todos sus dispositivos.</a:t>
            </a:r>
            <a:r>
              <a:rPr lang="es-ES" b="1" dirty="0"/>
              <a:t> </a:t>
            </a:r>
          </a:p>
          <a:p>
            <a:pPr fontAlgn="base">
              <a:buFont typeface="Wingdings" panose="05000000000000000000" pitchFamily="2" charset="2"/>
              <a:buChar char="q"/>
            </a:pPr>
            <a:endParaRPr lang="es-ES" cap="none" dirty="0" smtClean="0"/>
          </a:p>
          <a:p>
            <a:endParaRPr lang="es-ES" dirty="0"/>
          </a:p>
        </p:txBody>
      </p:sp>
    </p:spTree>
    <p:extLst>
      <p:ext uri="{BB962C8B-B14F-4D97-AF65-F5344CB8AC3E}">
        <p14:creationId xmlns:p14="http://schemas.microsoft.com/office/powerpoint/2010/main" val="1399672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1.1.2 </a:t>
            </a:r>
            <a:r>
              <a:rPr lang="es-ES" b="1" dirty="0" err="1"/>
              <a:t>RhoSync</a:t>
            </a:r>
            <a:r>
              <a:rPr lang="es-ES" b="1" dirty="0"/>
              <a:t/>
            </a:r>
            <a:br>
              <a:rPr lang="es-ES" b="1" dirty="0"/>
            </a:br>
            <a:endParaRPr lang="es-ES" dirty="0"/>
          </a:p>
        </p:txBody>
      </p:sp>
      <p:sp>
        <p:nvSpPr>
          <p:cNvPr id="3" name="Marcador de contenido 2"/>
          <p:cNvSpPr>
            <a:spLocks noGrp="1"/>
          </p:cNvSpPr>
          <p:nvPr>
            <p:ph sz="quarter" idx="13"/>
          </p:nvPr>
        </p:nvSpPr>
        <p:spPr>
          <a:xfrm>
            <a:off x="913774" y="1775012"/>
            <a:ext cx="10363826" cy="4706470"/>
          </a:xfrm>
        </p:spPr>
        <p:txBody>
          <a:bodyPr>
            <a:normAutofit fontScale="92500" lnSpcReduction="10000"/>
          </a:bodyPr>
          <a:lstStyle/>
          <a:p>
            <a:pPr fontAlgn="base">
              <a:buFont typeface="Wingdings" panose="05000000000000000000" pitchFamily="2" charset="2"/>
              <a:buChar char="q"/>
            </a:pPr>
            <a:r>
              <a:rPr lang="es-ES" cap="none" dirty="0" err="1" smtClean="0"/>
              <a:t>Rhosync</a:t>
            </a:r>
            <a:r>
              <a:rPr lang="es-ES" cap="none" dirty="0" smtClean="0"/>
              <a:t> es un servidor de sincronización móvil independiente que mantiene los datos de aplicaciones empresariales actualizados y disponibles en los teléfonos inteligentes de los usuarios. </a:t>
            </a:r>
          </a:p>
          <a:p>
            <a:pPr fontAlgn="base">
              <a:buFont typeface="Wingdings" panose="05000000000000000000" pitchFamily="2" charset="2"/>
              <a:buChar char="q"/>
            </a:pPr>
            <a:r>
              <a:rPr lang="es-ES" cap="none" dirty="0"/>
              <a:t>L</a:t>
            </a:r>
            <a:r>
              <a:rPr lang="es-ES" cap="none" dirty="0" smtClean="0"/>
              <a:t>as aplicaciones empresariales requieren datos locales sincronizados para utilizarlos la mayor parte del tiempo. la información se almacena localmente en el dispositivo de los usuarios y está disponible para ellos, incluso en modo fuera de línea. </a:t>
            </a:r>
          </a:p>
          <a:p>
            <a:pPr fontAlgn="base">
              <a:buFont typeface="Wingdings" panose="05000000000000000000" pitchFamily="2" charset="2"/>
              <a:buChar char="q"/>
            </a:pPr>
            <a:r>
              <a:rPr lang="es-ES" cap="none" dirty="0"/>
              <a:t>E</a:t>
            </a:r>
            <a:r>
              <a:rPr lang="es-ES" cap="none" dirty="0" smtClean="0"/>
              <a:t>s muy fácil escribir un adaptador de fuente como </a:t>
            </a:r>
            <a:r>
              <a:rPr lang="es-ES" cap="none" dirty="0" err="1" smtClean="0"/>
              <a:t>rhosync</a:t>
            </a:r>
            <a:r>
              <a:rPr lang="es-ES" cap="none" dirty="0" smtClean="0"/>
              <a:t> genera la mayor parte del código, mientras crea el adaptador de fuente. el adaptador de fuente también se puede usar para operaciones como crear, leer, actualizar y eliminar (</a:t>
            </a:r>
            <a:r>
              <a:rPr lang="es-ES" cap="none" dirty="0" err="1" smtClean="0"/>
              <a:t>crud</a:t>
            </a:r>
            <a:r>
              <a:rPr lang="es-ES" cap="none" dirty="0" smtClean="0"/>
              <a:t>, siglas en inglés) en un modelo.</a:t>
            </a:r>
          </a:p>
          <a:p>
            <a:pPr fontAlgn="base">
              <a:buFont typeface="Wingdings" panose="05000000000000000000" pitchFamily="2" charset="2"/>
              <a:buChar char="q"/>
            </a:pPr>
            <a:r>
              <a:rPr lang="es-ES" cap="none" dirty="0" err="1"/>
              <a:t>R</a:t>
            </a:r>
            <a:r>
              <a:rPr lang="es-ES" cap="none" dirty="0" err="1" smtClean="0"/>
              <a:t>hosync</a:t>
            </a:r>
            <a:r>
              <a:rPr lang="es-ES" cap="none" dirty="0" smtClean="0"/>
              <a:t> usa </a:t>
            </a:r>
            <a:r>
              <a:rPr lang="es-ES" cap="none" dirty="0" err="1" smtClean="0"/>
              <a:t>redis</a:t>
            </a:r>
            <a:r>
              <a:rPr lang="es-ES" cap="none" dirty="0" smtClean="0"/>
              <a:t>, que es un almacén de valor clave </a:t>
            </a:r>
            <a:r>
              <a:rPr lang="es-ES" cap="none" dirty="0" err="1" smtClean="0"/>
              <a:t>nosql</a:t>
            </a:r>
            <a:r>
              <a:rPr lang="es-ES" cap="none" dirty="0" smtClean="0"/>
              <a:t> de datos en caché. esto hace a </a:t>
            </a:r>
            <a:r>
              <a:rPr lang="es-ES" cap="none" dirty="0" err="1" smtClean="0"/>
              <a:t>rhosync</a:t>
            </a:r>
            <a:r>
              <a:rPr lang="es-ES" cap="none" dirty="0" smtClean="0"/>
              <a:t> más escalable. </a:t>
            </a:r>
            <a:r>
              <a:rPr lang="es-ES" cap="none" dirty="0" err="1" smtClean="0"/>
              <a:t>rhosync</a:t>
            </a:r>
            <a:r>
              <a:rPr lang="es-ES" cap="none" dirty="0" smtClean="0"/>
              <a:t> realiza la sincronización basada en </a:t>
            </a:r>
            <a:r>
              <a:rPr lang="es-ES" cap="none" dirty="0" err="1" smtClean="0"/>
              <a:t>push</a:t>
            </a:r>
            <a:r>
              <a:rPr lang="es-ES" cap="none" dirty="0" smtClean="0"/>
              <a:t> que utiliza los </a:t>
            </a:r>
            <a:r>
              <a:rPr lang="es-ES" cap="none" dirty="0" err="1" smtClean="0"/>
              <a:t>sdk</a:t>
            </a:r>
            <a:r>
              <a:rPr lang="es-ES" cap="none" dirty="0" smtClean="0"/>
              <a:t> </a:t>
            </a:r>
            <a:r>
              <a:rPr lang="es-ES" cap="none" dirty="0" err="1" smtClean="0"/>
              <a:t>push</a:t>
            </a:r>
            <a:r>
              <a:rPr lang="es-ES" cap="none" dirty="0" smtClean="0"/>
              <a:t> de teléfonos inteligentes nativos. utiliza el nuevo y avanzado servidor empresarial de </a:t>
            </a:r>
            <a:r>
              <a:rPr lang="es-ES" cap="none" dirty="0" err="1" smtClean="0"/>
              <a:t>blackberry</a:t>
            </a:r>
            <a:r>
              <a:rPr lang="es-ES" cap="none" dirty="0" smtClean="0"/>
              <a:t> y el </a:t>
            </a:r>
            <a:r>
              <a:rPr lang="es-ES" cap="none" dirty="0" err="1" smtClean="0"/>
              <a:t>sdk</a:t>
            </a:r>
            <a:r>
              <a:rPr lang="es-ES" cap="none" dirty="0" smtClean="0"/>
              <a:t> de </a:t>
            </a:r>
            <a:r>
              <a:rPr lang="es-ES" cap="none" dirty="0" err="1" smtClean="0"/>
              <a:t>iphone</a:t>
            </a:r>
            <a:r>
              <a:rPr lang="es-ES" cap="none" dirty="0" smtClean="0"/>
              <a:t> 3.0 para </a:t>
            </a:r>
            <a:r>
              <a:rPr lang="es-ES" cap="none" dirty="0" err="1" smtClean="0"/>
              <a:t>push</a:t>
            </a:r>
            <a:r>
              <a:rPr lang="es-ES" cap="none" dirty="0" smtClean="0"/>
              <a:t>. utiliza bes </a:t>
            </a:r>
            <a:r>
              <a:rPr lang="es-ES" cap="none" dirty="0" err="1" smtClean="0"/>
              <a:t>push</a:t>
            </a:r>
            <a:r>
              <a:rPr lang="es-ES" cap="none" dirty="0" smtClean="0"/>
              <a:t> y </a:t>
            </a:r>
            <a:r>
              <a:rPr lang="es-ES" cap="none" dirty="0" err="1" smtClean="0"/>
              <a:t>iphone</a:t>
            </a:r>
            <a:r>
              <a:rPr lang="es-ES" cap="none" dirty="0" smtClean="0"/>
              <a:t> </a:t>
            </a:r>
            <a:r>
              <a:rPr lang="es-ES" cap="none" dirty="0" err="1" smtClean="0"/>
              <a:t>push</a:t>
            </a:r>
            <a:r>
              <a:rPr lang="es-ES" cap="none" dirty="0" smtClean="0"/>
              <a:t> para la sincronización, lo que permite actualizaciones en tiempo real de la información respaldada.</a:t>
            </a:r>
          </a:p>
          <a:p>
            <a:endParaRPr lang="es-ES" dirty="0"/>
          </a:p>
        </p:txBody>
      </p:sp>
    </p:spTree>
    <p:extLst>
      <p:ext uri="{BB962C8B-B14F-4D97-AF65-F5344CB8AC3E}">
        <p14:creationId xmlns:p14="http://schemas.microsoft.com/office/powerpoint/2010/main" val="1944677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en-US" b="1" dirty="0"/>
              <a:t>1.1.3 </a:t>
            </a:r>
            <a:r>
              <a:rPr lang="en-US" b="1" dirty="0" smtClean="0"/>
              <a:t>RhoHub</a:t>
            </a:r>
            <a:endParaRPr lang="en-US" dirty="0"/>
          </a:p>
        </p:txBody>
      </p:sp>
      <p:sp>
        <p:nvSpPr>
          <p:cNvPr id="3" name="Marcador de contenido 2"/>
          <p:cNvSpPr>
            <a:spLocks noGrp="1"/>
          </p:cNvSpPr>
          <p:nvPr>
            <p:ph sz="quarter" idx="13"/>
          </p:nvPr>
        </p:nvSpPr>
        <p:spPr/>
        <p:txBody>
          <a:bodyPr/>
          <a:lstStyle/>
          <a:p>
            <a:r>
              <a:rPr lang="es-419" cap="none" dirty="0" smtClean="0"/>
              <a:t>es un entorno de desarrollo alojado para Rhodes y Rhosync. RhoHub permite el control de código fuente y la colaboración con el equipo permitiendo la construcción de una aplicación para diferentes teléfonos inteligentes, permite que su desarrollo sea mas sencilla. </a:t>
            </a:r>
          </a:p>
          <a:p>
            <a:r>
              <a:rPr lang="es-419" cap="none" dirty="0" smtClean="0"/>
              <a:t>Creación de una estructura para una aplicación de Rhodes.</a:t>
            </a:r>
          </a:p>
          <a:p>
            <a:r>
              <a:rPr lang="es-419" cap="none" dirty="0" smtClean="0"/>
              <a:t>Despliegue de la aplicación Rhosync a la nube</a:t>
            </a:r>
          </a:p>
          <a:p>
            <a:r>
              <a:rPr lang="es-419" cap="none" dirty="0" smtClean="0"/>
              <a:t>Proporciona el control de versiones con </a:t>
            </a:r>
            <a:r>
              <a:rPr lang="es-419" cap="none" dirty="0" err="1" smtClean="0"/>
              <a:t>git</a:t>
            </a:r>
            <a:endParaRPr lang="es-419" cap="none" dirty="0" smtClean="0"/>
          </a:p>
          <a:p>
            <a:r>
              <a:rPr lang="es-419" cap="none" dirty="0" smtClean="0"/>
              <a:t>Gestión de colaboradores </a:t>
            </a:r>
            <a:endParaRPr lang="en-US" cap="none" dirty="0"/>
          </a:p>
        </p:txBody>
      </p:sp>
    </p:spTree>
    <p:extLst>
      <p:ext uri="{BB962C8B-B14F-4D97-AF65-F5344CB8AC3E}">
        <p14:creationId xmlns:p14="http://schemas.microsoft.com/office/powerpoint/2010/main" val="2398345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fontAlgn="base"/>
            <a:r>
              <a:rPr lang="en-US" b="1" dirty="0"/>
              <a:t>1.1.4 RhoGallery</a:t>
            </a:r>
          </a:p>
        </p:txBody>
      </p:sp>
      <p:sp>
        <p:nvSpPr>
          <p:cNvPr id="3" name="Marcador de contenido 2"/>
          <p:cNvSpPr>
            <a:spLocks noGrp="1"/>
          </p:cNvSpPr>
          <p:nvPr>
            <p:ph sz="quarter" idx="13"/>
          </p:nvPr>
        </p:nvSpPr>
        <p:spPr/>
        <p:txBody>
          <a:bodyPr/>
          <a:lstStyle/>
          <a:p>
            <a:r>
              <a:rPr lang="es-419" cap="none" dirty="0" smtClean="0"/>
              <a:t>solución de gestión de aplicaciones móviles. Permite a los administradores gestionar el conjunto de aplicaciones expuestas a sus usuarios. RhoGallery consiste en una consola de administración para galerías de aplicaciones, hace que sea fácil de exponer esas aplicaciones a sus usuarios </a:t>
            </a:r>
          </a:p>
          <a:p>
            <a:r>
              <a:rPr lang="es-419" cap="none" dirty="0" smtClean="0"/>
              <a:t>Gestión de administrador de aplicaciones expuestas a los usuarios finales.</a:t>
            </a:r>
          </a:p>
          <a:p>
            <a:r>
              <a:rPr lang="es-419" cap="none" dirty="0" smtClean="0"/>
              <a:t>Central de usuarios ejecución de aplicaciones expuestas</a:t>
            </a:r>
          </a:p>
          <a:p>
            <a:r>
              <a:rPr lang="es-419" cap="none" dirty="0" smtClean="0"/>
              <a:t>La provisión automática de aplicaciones  adecuadas para los usuarios finales.</a:t>
            </a:r>
            <a:endParaRPr lang="en-US" dirty="0"/>
          </a:p>
        </p:txBody>
      </p:sp>
    </p:spTree>
    <p:extLst>
      <p:ext uri="{BB962C8B-B14F-4D97-AF65-F5344CB8AC3E}">
        <p14:creationId xmlns:p14="http://schemas.microsoft.com/office/powerpoint/2010/main" val="550719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1.2.5 </a:t>
            </a:r>
            <a:r>
              <a:rPr lang="es-ES" b="1" dirty="0"/>
              <a:t>Porque </a:t>
            </a:r>
            <a:r>
              <a:rPr lang="es-ES" b="1" dirty="0" err="1"/>
              <a:t>Rhomobile</a:t>
            </a:r>
            <a:r>
              <a:rPr lang="es-ES" b="1" dirty="0"/>
              <a:t> es de Vanguardia?</a:t>
            </a:r>
          </a:p>
        </p:txBody>
      </p:sp>
      <p:sp>
        <p:nvSpPr>
          <p:cNvPr id="3" name="Marcador de contenido 2"/>
          <p:cNvSpPr>
            <a:spLocks noGrp="1"/>
          </p:cNvSpPr>
          <p:nvPr>
            <p:ph sz="quarter" idx="13"/>
          </p:nvPr>
        </p:nvSpPr>
        <p:spPr>
          <a:xfrm>
            <a:off x="1254034" y="2214694"/>
            <a:ext cx="9840685" cy="3424107"/>
          </a:xfrm>
        </p:spPr>
        <p:txBody>
          <a:bodyPr>
            <a:noAutofit/>
          </a:bodyPr>
          <a:lstStyle/>
          <a:p>
            <a:pPr marL="0" indent="0" algn="just">
              <a:buNone/>
            </a:pPr>
            <a:r>
              <a:rPr lang="es-ES" sz="2400" cap="none" dirty="0" smtClean="0"/>
              <a:t>Las siguientes características le dan vanguardia a </a:t>
            </a:r>
            <a:r>
              <a:rPr lang="es-ES" sz="2400" cap="none" dirty="0" err="1" smtClean="0"/>
              <a:t>rhomobile</a:t>
            </a:r>
            <a:r>
              <a:rPr lang="es-ES" sz="2400" cap="none" dirty="0" smtClean="0"/>
              <a:t> en el desarrollo de aplicaciones móviles:</a:t>
            </a:r>
          </a:p>
          <a:p>
            <a:pPr algn="just"/>
            <a:endParaRPr lang="es-ES" sz="2400" cap="none" dirty="0" smtClean="0"/>
          </a:p>
          <a:p>
            <a:pPr algn="just"/>
            <a:r>
              <a:rPr lang="es-ES" sz="2400" cap="none" dirty="0" smtClean="0"/>
              <a:t>Modelo vista controlador: la mayoría de los otros marcos disponibles en el mercado son basados en </a:t>
            </a:r>
            <a:r>
              <a:rPr lang="es-ES" sz="2400" cap="none" dirty="0" err="1" smtClean="0"/>
              <a:t>html</a:t>
            </a:r>
            <a:r>
              <a:rPr lang="es-ES" sz="2400" cap="none" dirty="0" smtClean="0"/>
              <a:t> y </a:t>
            </a:r>
            <a:r>
              <a:rPr lang="es-ES" sz="2400" cap="none" dirty="0" err="1" smtClean="0"/>
              <a:t>javascript</a:t>
            </a:r>
            <a:r>
              <a:rPr lang="es-ES" sz="2400" cap="none" dirty="0" smtClean="0"/>
              <a:t>. </a:t>
            </a:r>
          </a:p>
          <a:p>
            <a:pPr algn="just"/>
            <a:r>
              <a:rPr lang="es-ES" sz="2400" cap="none" dirty="0" smtClean="0"/>
              <a:t>Sin embargo, como </a:t>
            </a:r>
            <a:r>
              <a:rPr lang="es-ES" sz="2400" cap="none" dirty="0" err="1" smtClean="0"/>
              <a:t>rhodes</a:t>
            </a:r>
            <a:r>
              <a:rPr lang="es-ES" sz="2400" cap="none" dirty="0" smtClean="0"/>
              <a:t> es un marco basado en </a:t>
            </a:r>
            <a:r>
              <a:rPr lang="es-ES" sz="2400" cap="none" dirty="0" err="1" smtClean="0"/>
              <a:t>ruby</a:t>
            </a:r>
            <a:r>
              <a:rPr lang="es-ES" sz="2400" cap="none" dirty="0" smtClean="0"/>
              <a:t> y su estructura es similar al del popular marco </a:t>
            </a:r>
            <a:r>
              <a:rPr lang="es-ES" sz="2400" cap="none" dirty="0" err="1" smtClean="0"/>
              <a:t>rails</a:t>
            </a:r>
            <a:r>
              <a:rPr lang="es-ES" sz="2400" cap="none" dirty="0" smtClean="0"/>
              <a:t>, también soporta modelo vista controlador, lo que el código escrito con </a:t>
            </a:r>
            <a:r>
              <a:rPr lang="es-ES" sz="2400" cap="none" dirty="0" err="1" smtClean="0"/>
              <a:t>rhodes</a:t>
            </a:r>
            <a:r>
              <a:rPr lang="es-ES" sz="2400" cap="none" dirty="0" smtClean="0"/>
              <a:t> es más estructurado y fácil de entender.</a:t>
            </a:r>
            <a:endParaRPr lang="es-ES" sz="2400" cap="none" dirty="0"/>
          </a:p>
        </p:txBody>
      </p:sp>
    </p:spTree>
    <p:extLst>
      <p:ext uri="{BB962C8B-B14F-4D97-AF65-F5344CB8AC3E}">
        <p14:creationId xmlns:p14="http://schemas.microsoft.com/office/powerpoint/2010/main" val="1765293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Tendencia de desarrollo para el 2019</a:t>
            </a:r>
            <a:r>
              <a:rPr lang="es-ES" dirty="0"/>
              <a:t/>
            </a:r>
            <a:br>
              <a:rPr lang="es-ES" dirty="0"/>
            </a:br>
            <a:endParaRPr lang="es-ES" dirty="0"/>
          </a:p>
        </p:txBody>
      </p:sp>
      <p:sp>
        <p:nvSpPr>
          <p:cNvPr id="3" name="Marcador de contenido 2"/>
          <p:cNvSpPr>
            <a:spLocks noGrp="1"/>
          </p:cNvSpPr>
          <p:nvPr>
            <p:ph sz="quarter" idx="13"/>
          </p:nvPr>
        </p:nvSpPr>
        <p:spPr>
          <a:xfrm>
            <a:off x="913774" y="1515292"/>
            <a:ext cx="10364452" cy="5133702"/>
          </a:xfrm>
        </p:spPr>
        <p:txBody>
          <a:bodyPr>
            <a:normAutofit fontScale="92500"/>
          </a:bodyPr>
          <a:lstStyle/>
          <a:p>
            <a:pPr marL="0" indent="0" algn="just">
              <a:buNone/>
            </a:pPr>
            <a:r>
              <a:rPr lang="es-ES" sz="2400" b="1" cap="none" dirty="0" err="1" smtClean="0"/>
              <a:t>Progressive</a:t>
            </a:r>
            <a:r>
              <a:rPr lang="es-ES" sz="2400" b="1" cap="none" dirty="0" smtClean="0"/>
              <a:t> web apps</a:t>
            </a:r>
          </a:p>
          <a:p>
            <a:pPr algn="just"/>
            <a:r>
              <a:rPr lang="es-ES" sz="2400" cap="none" dirty="0" err="1" smtClean="0"/>
              <a:t>Progressive</a:t>
            </a:r>
            <a:r>
              <a:rPr lang="es-ES" sz="2400" cap="none" dirty="0" smtClean="0"/>
              <a:t> web apps (PWA). Se trata de un modelo de sitio o aplicación web que es capaz de usar diversas nuevas características disponibles en navegadores, como la posibilidad de navegar offline, desplegar notificaciones y registrar actividad sin el navegador abierto o instalarse como app en los dispositivos. </a:t>
            </a:r>
          </a:p>
          <a:p>
            <a:pPr algn="just"/>
            <a:r>
              <a:rPr lang="es-ES" sz="2400" cap="none" dirty="0" smtClean="0"/>
              <a:t>Lo bueno de las </a:t>
            </a:r>
            <a:r>
              <a:rPr lang="es-ES" sz="2400" cap="none" dirty="0" err="1" smtClean="0"/>
              <a:t>pwa</a:t>
            </a:r>
            <a:r>
              <a:rPr lang="es-ES" sz="2400" cap="none" dirty="0" smtClean="0"/>
              <a:t> es que no necesitas cubrir toda la funcionalidad que ofrecen, simplemente usar aquellas partes que tengan sentido para tu aplicación web.</a:t>
            </a:r>
          </a:p>
          <a:p>
            <a:pPr marL="0" indent="0" algn="just">
              <a:buNone/>
            </a:pPr>
            <a:r>
              <a:rPr lang="es-ES" sz="2400" b="1" cap="none" dirty="0" smtClean="0"/>
              <a:t>Web </a:t>
            </a:r>
            <a:r>
              <a:rPr lang="es-ES" sz="2400" b="1" cap="none" dirty="0" err="1" smtClean="0"/>
              <a:t>components</a:t>
            </a:r>
            <a:endParaRPr lang="es-ES" sz="2400" cap="none" dirty="0" smtClean="0"/>
          </a:p>
          <a:p>
            <a:pPr algn="just"/>
            <a:r>
              <a:rPr lang="es-ES" sz="2400" cap="none" dirty="0" smtClean="0"/>
              <a:t>Se </a:t>
            </a:r>
            <a:r>
              <a:rPr lang="es-ES" sz="2400" cap="none" dirty="0"/>
              <a:t>trata de un estándar abierto basado en </a:t>
            </a:r>
            <a:r>
              <a:rPr lang="es-ES" sz="2400" cap="none" dirty="0" err="1"/>
              <a:t>javascript</a:t>
            </a:r>
            <a:r>
              <a:rPr lang="es-ES" sz="2400" cap="none" dirty="0"/>
              <a:t> que nos ofrece la posibilidad del desarrollo basado en componentes, con capacidades nativas de los navegadores. </a:t>
            </a:r>
          </a:p>
          <a:p>
            <a:endParaRPr lang="es-ES" cap="none" dirty="0" smtClean="0"/>
          </a:p>
          <a:p>
            <a:endParaRPr lang="es-ES" dirty="0"/>
          </a:p>
        </p:txBody>
      </p:sp>
    </p:spTree>
    <p:extLst>
      <p:ext uri="{BB962C8B-B14F-4D97-AF65-F5344CB8AC3E}">
        <p14:creationId xmlns:p14="http://schemas.microsoft.com/office/powerpoint/2010/main" val="2979055109"/>
      </p:ext>
    </p:extLst>
  </p:cSld>
  <p:clrMapOvr>
    <a:masterClrMapping/>
  </p:clrMapOvr>
</p:sld>
</file>

<file path=ppt/theme/theme1.xml><?xml version="1.0" encoding="utf-8"?>
<a:theme xmlns:a="http://schemas.openxmlformats.org/drawingml/2006/main" name="Gota">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TM04033925[[fn=Gota]]</Template>
  <TotalTime>137</TotalTime>
  <Words>1076</Words>
  <Application>Microsoft Office PowerPoint</Application>
  <PresentationFormat>Panorámica</PresentationFormat>
  <Paragraphs>60</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Calibri</vt:lpstr>
      <vt:lpstr>Times New Roman</vt:lpstr>
      <vt:lpstr>Tw Cen MT</vt:lpstr>
      <vt:lpstr>Wingdings</vt:lpstr>
      <vt:lpstr>Gota</vt:lpstr>
      <vt:lpstr>Presentación de PowerPoint</vt:lpstr>
      <vt:lpstr>1.- QUÉ ES RHOMOBILE? </vt:lpstr>
      <vt:lpstr>1.1.- La Familia Rhomobile </vt:lpstr>
      <vt:lpstr>1.1.1Rhodes </vt:lpstr>
      <vt:lpstr>1.1.2 RhoSync </vt:lpstr>
      <vt:lpstr>1.1.3 RhoHub</vt:lpstr>
      <vt:lpstr>1.1.4 RhoGallery</vt:lpstr>
      <vt:lpstr>1.2.5 Porque Rhomobile es de Vanguardia?</vt:lpstr>
      <vt:lpstr>Tendencia de desarrollo para el 2019 </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Fernando LP</dc:creator>
  <cp:lastModifiedBy>Fernando LP</cp:lastModifiedBy>
  <cp:revision>15</cp:revision>
  <dcterms:created xsi:type="dcterms:W3CDTF">2019-04-10T13:06:32Z</dcterms:created>
  <dcterms:modified xsi:type="dcterms:W3CDTF">2019-04-12T16:28:14Z</dcterms:modified>
</cp:coreProperties>
</file>