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2" r:id="rId3"/>
    <p:sldId id="257" r:id="rId4"/>
    <p:sldId id="258" r:id="rId5"/>
    <p:sldId id="259" r:id="rId6"/>
    <p:sldId id="261" r:id="rId7"/>
    <p:sldId id="260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447403"/>
            <a:ext cx="5969933" cy="764177"/>
          </a:xfrm>
        </p:spPr>
        <p:txBody>
          <a:bodyPr>
            <a:normAutofit/>
          </a:bodyPr>
          <a:lstStyle/>
          <a:p>
            <a:r>
              <a:rPr lang="es-ES" sz="2800" dirty="0" smtClean="0">
                <a:latin typeface="Bahnschrift Condensed" panose="020B0502040204020203" pitchFamily="34" charset="0"/>
              </a:rPr>
              <a:t>Ventajas de la burocracia</a:t>
            </a:r>
            <a:endParaRPr lang="es-ES" sz="2800" dirty="0">
              <a:latin typeface="Bahnschrift Condensed" panose="020B0502040204020203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797423" y="1221377"/>
            <a:ext cx="11394577" cy="5636623"/>
          </a:xfrm>
        </p:spPr>
        <p:txBody>
          <a:bodyPr>
            <a:noAutofit/>
          </a:bodyPr>
          <a:lstStyle/>
          <a:p>
            <a:pPr algn="l"/>
            <a:r>
              <a:rPr lang="es-ES" sz="2000" i="1" cap="none" dirty="0" smtClean="0">
                <a:solidFill>
                  <a:schemeClr val="tx1"/>
                </a:solidFill>
              </a:rPr>
              <a:t>1. Racionalidad en relación con el alcance de los ob­</a:t>
            </a:r>
            <a:r>
              <a:rPr lang="es-ES" sz="2000" cap="none" dirty="0" smtClean="0">
                <a:solidFill>
                  <a:schemeClr val="tx1"/>
                </a:solidFill>
              </a:rPr>
              <a:t>jetivos de la organización.</a:t>
            </a:r>
          </a:p>
          <a:p>
            <a:pPr algn="l"/>
            <a:r>
              <a:rPr lang="es-ES" sz="2000" cap="none" dirty="0" smtClean="0">
                <a:solidFill>
                  <a:schemeClr val="tx1"/>
                </a:solidFill>
              </a:rPr>
              <a:t>2. </a:t>
            </a:r>
            <a:r>
              <a:rPr lang="es-ES" sz="2000" i="1" cap="none" dirty="0" smtClean="0">
                <a:solidFill>
                  <a:schemeClr val="tx1"/>
                </a:solidFill>
              </a:rPr>
              <a:t>Precisión en la definición del cargo y en la operación.</a:t>
            </a:r>
            <a:endParaRPr lang="es-ES" sz="2000" cap="none" dirty="0" smtClean="0">
              <a:solidFill>
                <a:schemeClr val="tx1"/>
              </a:solidFill>
            </a:endParaRPr>
          </a:p>
          <a:p>
            <a:pPr algn="l"/>
            <a:r>
              <a:rPr lang="es-ES" sz="2000" cap="none" dirty="0" smtClean="0">
                <a:solidFill>
                  <a:schemeClr val="tx1"/>
                </a:solidFill>
              </a:rPr>
              <a:t>3. </a:t>
            </a:r>
            <a:r>
              <a:rPr lang="es-ES" sz="2000" i="1" cap="none" dirty="0" smtClean="0">
                <a:solidFill>
                  <a:schemeClr val="tx1"/>
                </a:solidFill>
              </a:rPr>
              <a:t>Rapidez en las decisiones</a:t>
            </a:r>
          </a:p>
          <a:p>
            <a:pPr algn="l"/>
            <a:r>
              <a:rPr lang="es-ES" sz="2000" cap="none" dirty="0" smtClean="0">
                <a:solidFill>
                  <a:schemeClr val="tx1"/>
                </a:solidFill>
              </a:rPr>
              <a:t>4. </a:t>
            </a:r>
            <a:r>
              <a:rPr lang="es-ES" sz="2000" i="1" cap="none" dirty="0" smtClean="0">
                <a:solidFill>
                  <a:schemeClr val="tx1"/>
                </a:solidFill>
              </a:rPr>
              <a:t>Univocidad de interpretación garantizada </a:t>
            </a:r>
          </a:p>
          <a:p>
            <a:pPr algn="l"/>
            <a:r>
              <a:rPr lang="es-ES" sz="2000" cap="none" dirty="0" smtClean="0">
                <a:solidFill>
                  <a:schemeClr val="tx1"/>
                </a:solidFill>
              </a:rPr>
              <a:t>5. </a:t>
            </a:r>
            <a:r>
              <a:rPr lang="es-ES" sz="2000" i="1" cap="none" dirty="0" smtClean="0">
                <a:solidFill>
                  <a:schemeClr val="tx1"/>
                </a:solidFill>
              </a:rPr>
              <a:t>Uniformidad de rutinas y procedimientos </a:t>
            </a:r>
          </a:p>
          <a:p>
            <a:pPr algn="l"/>
            <a:r>
              <a:rPr lang="es-ES" sz="2000" cap="none" dirty="0" smtClean="0">
                <a:solidFill>
                  <a:schemeClr val="tx1"/>
                </a:solidFill>
              </a:rPr>
              <a:t>6. </a:t>
            </a:r>
            <a:r>
              <a:rPr lang="es-ES" sz="2000" i="1" cap="none" dirty="0" smtClean="0">
                <a:solidFill>
                  <a:schemeClr val="tx1"/>
                </a:solidFill>
              </a:rPr>
              <a:t>Continuidad de la organización </a:t>
            </a:r>
          </a:p>
          <a:p>
            <a:pPr algn="l"/>
            <a:r>
              <a:rPr lang="es-ES" sz="2000" cap="none" dirty="0" smtClean="0">
                <a:solidFill>
                  <a:schemeClr val="tx1"/>
                </a:solidFill>
              </a:rPr>
              <a:t>7. </a:t>
            </a:r>
            <a:r>
              <a:rPr lang="es-ES" sz="2000" i="1" cap="none" dirty="0" smtClean="0">
                <a:solidFill>
                  <a:schemeClr val="tx1"/>
                </a:solidFill>
              </a:rPr>
              <a:t>Reducción de la fricción entre las personas </a:t>
            </a:r>
          </a:p>
          <a:p>
            <a:pPr algn="l"/>
            <a:r>
              <a:rPr lang="es-ES" sz="2000" cap="none" dirty="0" smtClean="0">
                <a:solidFill>
                  <a:schemeClr val="tx1"/>
                </a:solidFill>
              </a:rPr>
              <a:t>8. </a:t>
            </a:r>
            <a:r>
              <a:rPr lang="es-ES" sz="2000" i="1" cap="none" dirty="0" smtClean="0">
                <a:solidFill>
                  <a:schemeClr val="tx1"/>
                </a:solidFill>
              </a:rPr>
              <a:t>Constancia, pues los m ismos tipos de decisión de­b</a:t>
            </a:r>
            <a:r>
              <a:rPr lang="es-ES" sz="2000" cap="none" dirty="0" smtClean="0">
                <a:solidFill>
                  <a:schemeClr val="tx1"/>
                </a:solidFill>
              </a:rPr>
              <a:t>en tomarse en las mismas circunstancias.</a:t>
            </a:r>
          </a:p>
          <a:p>
            <a:pPr algn="l"/>
            <a:r>
              <a:rPr lang="es-ES" sz="2000" cap="none" dirty="0" smtClean="0">
                <a:solidFill>
                  <a:schemeClr val="tx1"/>
                </a:solidFill>
              </a:rPr>
              <a:t>9. </a:t>
            </a:r>
            <a:r>
              <a:rPr lang="es-ES" sz="2000" i="1" cap="none" dirty="0">
                <a:solidFill>
                  <a:schemeClr val="tx1"/>
                </a:solidFill>
              </a:rPr>
              <a:t>C</a:t>
            </a:r>
            <a:r>
              <a:rPr lang="es-ES" sz="2000" i="1" cap="none" dirty="0" smtClean="0">
                <a:solidFill>
                  <a:schemeClr val="tx1"/>
                </a:solidFill>
              </a:rPr>
              <a:t>onfiabilidad.</a:t>
            </a:r>
          </a:p>
          <a:p>
            <a:pPr algn="l"/>
            <a:r>
              <a:rPr lang="es-ES" sz="2000" i="1" cap="none" dirty="0" smtClean="0">
                <a:solidFill>
                  <a:schemeClr val="tx1"/>
                </a:solidFill>
              </a:rPr>
              <a:t>10. Beneficios para las personas </a:t>
            </a:r>
          </a:p>
        </p:txBody>
      </p:sp>
    </p:spTree>
    <p:extLst>
      <p:ext uri="{BB962C8B-B14F-4D97-AF65-F5344CB8AC3E}">
        <p14:creationId xmlns:p14="http://schemas.microsoft.com/office/powerpoint/2010/main" val="432056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18279" y="905901"/>
            <a:ext cx="6440614" cy="1158032"/>
          </a:xfrm>
        </p:spPr>
        <p:txBody>
          <a:bodyPr>
            <a:normAutofit/>
          </a:bodyPr>
          <a:lstStyle/>
          <a:p>
            <a:r>
              <a:rPr lang="es-ES" sz="3200" dirty="0" smtClean="0"/>
              <a:t>Racionalidad burocrática</a:t>
            </a:r>
            <a:endParaRPr lang="es-ES" sz="3200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algn="just"/>
            <a:r>
              <a:rPr lang="es-ES" cap="none" dirty="0" smtClean="0"/>
              <a:t>Un concepto muy ligado al de burocracia es el de ra­cionalidad. En el sentido </a:t>
            </a:r>
            <a:r>
              <a:rPr lang="es-ES" cap="none" dirty="0" err="1" smtClean="0"/>
              <a:t>weberiano</a:t>
            </a:r>
            <a:r>
              <a:rPr lang="es-ES" cap="none" dirty="0" smtClean="0"/>
              <a:t>, la racionalidad implica adecuación de los medios a los fines. En el contexto burocrático, eso significa eficiencia. </a:t>
            </a:r>
            <a:r>
              <a:rPr lang="es-ES" cap="none" dirty="0"/>
              <a:t>U</a:t>
            </a:r>
            <a:r>
              <a:rPr lang="es-ES" cap="none" dirty="0" smtClean="0"/>
              <a:t>na organi­zación es racional si se seleccionan los medios más eficientes para la implantación de las metas. Mientras tanto, son las metas colectivas de la organización y no las de sus miembros individuales las que se toman en cuenta.</a:t>
            </a:r>
            <a:endParaRPr lang="es-ES" cap="none" dirty="0"/>
          </a:p>
        </p:txBody>
      </p:sp>
    </p:spTree>
    <p:extLst>
      <p:ext uri="{BB962C8B-B14F-4D97-AF65-F5344CB8AC3E}">
        <p14:creationId xmlns:p14="http://schemas.microsoft.com/office/powerpoint/2010/main" val="4209185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74" y="1058092"/>
            <a:ext cx="5360752" cy="803905"/>
          </a:xfrm>
        </p:spPr>
        <p:txBody>
          <a:bodyPr>
            <a:normAutofit/>
          </a:bodyPr>
          <a:lstStyle/>
          <a:p>
            <a:r>
              <a:rPr lang="es-ES" sz="2800" dirty="0" smtClean="0"/>
              <a:t>Dilema de la burocracia</a:t>
            </a:r>
            <a:endParaRPr lang="es-ES" sz="2800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3"/>
          </p:nvPr>
        </p:nvSpPr>
        <p:spPr>
          <a:xfrm>
            <a:off x="913774" y="2031814"/>
            <a:ext cx="10363826" cy="3424107"/>
          </a:xfrm>
        </p:spPr>
        <p:txBody>
          <a:bodyPr>
            <a:normAutofit/>
          </a:bodyPr>
          <a:lstStyle/>
          <a:p>
            <a:pPr algn="just"/>
            <a:r>
              <a:rPr lang="es-ES" sz="2400" cap="none" dirty="0"/>
              <a:t>W</a:t>
            </a:r>
            <a:r>
              <a:rPr lang="es-ES" sz="2400" cap="none" dirty="0" smtClean="0"/>
              <a:t>eber observó la fragilidad de la estructura burocráti­ca, que enfrenta un dilema típico: de un lado, existen presiones de fuerzas exteriores para motivar al buró­crata a seguir otras normas diferentes de las de la or­ganización y, de otro lado, el compromiso de los subordinados con las reglas burocráticas tiende a debi­litarse gradualmente.</a:t>
            </a:r>
            <a:endParaRPr lang="es-ES" sz="2400" cap="none" dirty="0"/>
          </a:p>
        </p:txBody>
      </p:sp>
    </p:spTree>
    <p:extLst>
      <p:ext uri="{BB962C8B-B14F-4D97-AF65-F5344CB8AC3E}">
        <p14:creationId xmlns:p14="http://schemas.microsoft.com/office/powerpoint/2010/main" val="3068972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n para modelo burocrÃ¡tico de web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9108" y="1737359"/>
            <a:ext cx="9607342" cy="459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913773" y="422575"/>
            <a:ext cx="6087917" cy="792272"/>
          </a:xfrm>
        </p:spPr>
        <p:txBody>
          <a:bodyPr>
            <a:noAutofit/>
          </a:bodyPr>
          <a:lstStyle/>
          <a:p>
            <a:r>
              <a:rPr lang="es-ES" sz="2800" dirty="0" smtClean="0"/>
              <a:t>Modelo burocrático de weber </a:t>
            </a: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824866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73" y="422575"/>
            <a:ext cx="6087917" cy="792272"/>
          </a:xfrm>
        </p:spPr>
        <p:txBody>
          <a:bodyPr>
            <a:noAutofit/>
          </a:bodyPr>
          <a:lstStyle/>
          <a:p>
            <a:r>
              <a:rPr lang="es-ES" sz="2800" dirty="0" smtClean="0"/>
              <a:t>Modelo burocrático de </a:t>
            </a:r>
            <a:r>
              <a:rPr lang="es-ES" sz="2800" dirty="0" err="1" smtClean="0"/>
              <a:t>merton</a:t>
            </a:r>
            <a:r>
              <a:rPr lang="es-ES" sz="2800" dirty="0" smtClean="0"/>
              <a:t> </a:t>
            </a:r>
            <a:endParaRPr lang="es-ES" sz="2800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3"/>
          </p:nvPr>
        </p:nvSpPr>
        <p:spPr>
          <a:xfrm>
            <a:off x="913773" y="1214848"/>
            <a:ext cx="10363826" cy="1384662"/>
          </a:xfrm>
        </p:spPr>
        <p:txBody>
          <a:bodyPr/>
          <a:lstStyle/>
          <a:p>
            <a:pPr algn="just"/>
            <a:r>
              <a:rPr lang="es-ES" cap="none" dirty="0" err="1" smtClean="0"/>
              <a:t>Merton</a:t>
            </a:r>
            <a:r>
              <a:rPr lang="es-ES" cap="none" dirty="0" smtClean="0"/>
              <a:t> representa la burocracia a través de un mode­lo que se basa en las consecuencias no previstas (es de­cir, en las disfunciones de la burocracia) de organizar dentro de los principios de la máquina (sistema cerra­do), como sigue</a:t>
            </a:r>
            <a:endParaRPr lang="es-ES" cap="none" dirty="0"/>
          </a:p>
        </p:txBody>
      </p:sp>
      <p:pic>
        <p:nvPicPr>
          <p:cNvPr id="2050" name="Picture 2" descr="Resultado de imagen para modelo burocrÃ¡tico de mert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7169" y="2920338"/>
            <a:ext cx="5889894" cy="3533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3094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6129" y="618518"/>
            <a:ext cx="6976191" cy="896774"/>
          </a:xfrm>
        </p:spPr>
        <p:txBody>
          <a:bodyPr>
            <a:normAutofit/>
          </a:bodyPr>
          <a:lstStyle/>
          <a:p>
            <a:r>
              <a:rPr lang="es-ES" sz="2800" dirty="0" smtClean="0"/>
              <a:t>Difusiones de la burocracia</a:t>
            </a:r>
            <a:endParaRPr lang="es-ES" sz="2800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3"/>
          </p:nvPr>
        </p:nvSpPr>
        <p:spPr>
          <a:xfrm>
            <a:off x="913775" y="1515292"/>
            <a:ext cx="10363826" cy="1058091"/>
          </a:xfrm>
        </p:spPr>
        <p:txBody>
          <a:bodyPr/>
          <a:lstStyle/>
          <a:p>
            <a:pPr algn="just"/>
            <a:r>
              <a:rPr lang="es-ES" cap="none" dirty="0" smtClean="0"/>
              <a:t>Para weber, la burocracia es una organización cuyas consecuencias deseadas se resumen en la previsibilidad de su funcionamiento para obtener la mayor eficiencia de la organización. </a:t>
            </a:r>
            <a:endParaRPr lang="es-ES" cap="none" dirty="0"/>
          </a:p>
        </p:txBody>
      </p:sp>
      <p:pic>
        <p:nvPicPr>
          <p:cNvPr id="4" name="Picture 2" descr="Resultado de imagen para caracteristicas y disfunciones de la burocracia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749" t="29276" r="10097"/>
          <a:stretch/>
        </p:blipFill>
        <p:spPr bwMode="auto">
          <a:xfrm>
            <a:off x="3644224" y="2412066"/>
            <a:ext cx="3043959" cy="4231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29092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2800" dirty="0" smtClean="0"/>
              <a:t>Grados de burocratización en las organizaciones</a:t>
            </a:r>
            <a:endParaRPr lang="es-ES" sz="2800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algn="just"/>
            <a:r>
              <a:rPr lang="es-ES" cap="none" dirty="0" err="1" smtClean="0"/>
              <a:t>Alvín</a:t>
            </a:r>
            <a:r>
              <a:rPr lang="es-ES" cap="none" dirty="0" smtClean="0"/>
              <a:t> W. </a:t>
            </a:r>
            <a:r>
              <a:rPr lang="es-ES" cap="none" dirty="0" err="1" smtClean="0"/>
              <a:t>Gouldner</a:t>
            </a:r>
            <a:r>
              <a:rPr lang="es-ES" cap="none" dirty="0" smtClean="0"/>
              <a:t> llevó a cabo una investigación y concluyó que no existe un único modelo de burocracia, pero sí una variedad de grados de burocratización. Weber analizó la burocracia bajo un punto de vista puramente mecánico y no político, y no consideró los aspectos subjetivos e informales de la aceptación de las normas y de la legitimación de la autoridad, ni la reac­ción formal de la organización frente a la falta de con­sentimiento de los subordinados. La burocracia lleva a consecuencias no previstas por weber</a:t>
            </a:r>
            <a:endParaRPr lang="es-ES" cap="none" dirty="0"/>
          </a:p>
        </p:txBody>
      </p:sp>
    </p:spTree>
    <p:extLst>
      <p:ext uri="{BB962C8B-B14F-4D97-AF65-F5344CB8AC3E}">
        <p14:creationId xmlns:p14="http://schemas.microsoft.com/office/powerpoint/2010/main" val="30688458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Resultado de imagen para modelo burocrÃ¡tico de gouldner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473"/>
          <a:stretch/>
        </p:blipFill>
        <p:spPr bwMode="auto">
          <a:xfrm>
            <a:off x="1227910" y="387825"/>
            <a:ext cx="9379130" cy="6156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28276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76" y="618517"/>
            <a:ext cx="8099596" cy="478763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Las dimensiones de la burocracia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3"/>
          </p:nvPr>
        </p:nvSpPr>
        <p:spPr>
          <a:xfrm>
            <a:off x="913776" y="1269812"/>
            <a:ext cx="10363826" cy="5718817"/>
          </a:xfrm>
        </p:spPr>
        <p:txBody>
          <a:bodyPr>
            <a:noAutofit/>
          </a:bodyPr>
          <a:lstStyle/>
          <a:p>
            <a:pPr algn="just"/>
            <a:r>
              <a:rPr lang="es-ES" sz="1800" cap="none" dirty="0" smtClean="0"/>
              <a:t>El concepto actual de burocracia se deriva de dimensiones, cada una de la que varía en la forma de un </a:t>
            </a:r>
            <a:r>
              <a:rPr lang="es-ES" sz="1800" i="1" cap="none" dirty="0" smtClean="0"/>
              <a:t>continuum. Se trata de un enfoque empíricamen­</a:t>
            </a:r>
            <a:r>
              <a:rPr lang="es-ES" sz="1800" cap="none" dirty="0" smtClean="0"/>
              <a:t>te más adecuado que tratar la organización como total­mente burocrática o no burocrática. A partir del estudio de varios autores, Hall seleccionó seis dimen­siones de la burocracia, que son:</a:t>
            </a:r>
          </a:p>
          <a:p>
            <a:pPr lvl="1" algn="just"/>
            <a:r>
              <a:rPr lang="es-ES" sz="1600" cap="none" dirty="0" smtClean="0"/>
              <a:t>1. División del trabajo basado en la especialización funcional.</a:t>
            </a:r>
          </a:p>
          <a:p>
            <a:pPr lvl="1" algn="just"/>
            <a:r>
              <a:rPr lang="es-ES" sz="1600" cap="none" dirty="0" smtClean="0"/>
              <a:t>2. Jerarquía de autoridad.</a:t>
            </a:r>
          </a:p>
          <a:p>
            <a:pPr lvl="1" algn="just"/>
            <a:r>
              <a:rPr lang="es-ES" sz="1600" cap="none" dirty="0" smtClean="0"/>
              <a:t>3. Sistema de reglas y reglamentos.</a:t>
            </a:r>
          </a:p>
          <a:p>
            <a:pPr lvl="1" algn="just"/>
            <a:r>
              <a:rPr lang="es-ES" sz="1600" cap="none" dirty="0" smtClean="0"/>
              <a:t>4. Formalización de las comunicaciones-.</a:t>
            </a:r>
          </a:p>
          <a:p>
            <a:pPr lvl="1" algn="just"/>
            <a:r>
              <a:rPr lang="es-ES" sz="1600" cap="none" dirty="0" smtClean="0"/>
              <a:t>5. Impersonalidad en la relación entre las personas.</a:t>
            </a:r>
          </a:p>
          <a:p>
            <a:pPr lvl="1" algn="just"/>
            <a:r>
              <a:rPr lang="es-ES" sz="1600" cap="none" dirty="0" smtClean="0"/>
              <a:t>6. Selección y promoción basadas en la competen­cia técnica.</a:t>
            </a:r>
          </a:p>
          <a:p>
            <a:pPr marL="0" indent="0" algn="just">
              <a:buNone/>
            </a:pPr>
            <a:r>
              <a:rPr lang="es-ES" sz="1800" cap="none" dirty="0" smtClean="0"/>
              <a:t>Hall midió cada dimensión de la burocracia a través de cuestionarios y observó que esas dimensiones exis­ten en alto grado en el tipo ideal de burocracia y en gra­dos más bajos en organizaciones menos burocráticas</a:t>
            </a:r>
          </a:p>
          <a:p>
            <a:pPr marL="0" indent="0" algn="just">
              <a:buNone/>
            </a:pPr>
            <a:endParaRPr lang="es-ES" sz="1800" cap="none" dirty="0" smtClean="0"/>
          </a:p>
        </p:txBody>
      </p:sp>
    </p:spTree>
    <p:extLst>
      <p:ext uri="{BB962C8B-B14F-4D97-AF65-F5344CB8AC3E}">
        <p14:creationId xmlns:p14="http://schemas.microsoft.com/office/powerpoint/2010/main" val="3173599671"/>
      </p:ext>
    </p:extLst>
  </p:cSld>
  <p:clrMapOvr>
    <a:masterClrMapping/>
  </p:clrMapOvr>
</p:sld>
</file>

<file path=ppt/theme/theme1.xml><?xml version="1.0" encoding="utf-8"?>
<a:theme xmlns:a="http://schemas.openxmlformats.org/drawingml/2006/main" name="Gota">
  <a:themeElements>
    <a:clrScheme name="Droplet">
      <a:dk1>
        <a:sysClr val="windowText" lastClr="000000"/>
      </a:dk1>
      <a:lt1>
        <a:sysClr val="window" lastClr="FFFFFF"/>
      </a:lt1>
      <a:dk2>
        <a:srgbClr val="27537E"/>
      </a:dk2>
      <a:lt2>
        <a:srgbClr val="AABED7"/>
      </a:lt2>
      <a:accent1>
        <a:srgbClr val="E34B7A"/>
      </a:accent1>
      <a:accent2>
        <a:srgbClr val="AC339A"/>
      </a:accent2>
      <a:accent3>
        <a:srgbClr val="6953B7"/>
      </a:accent3>
      <a:accent4>
        <a:srgbClr val="1D7EAB"/>
      </a:accent4>
      <a:accent5>
        <a:srgbClr val="43AFD6"/>
      </a:accent5>
      <a:accent6>
        <a:srgbClr val="DE85E1"/>
      </a:accent6>
      <a:hlink>
        <a:srgbClr val="ED87A6"/>
      </a:hlink>
      <a:folHlink>
        <a:srgbClr val="C99EAC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8000"/>
                <a:shade val="100000"/>
                <a:hueMod val="136000"/>
                <a:satMod val="160000"/>
                <a:lumMod val="105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C71B277C-C29A-4BA0-A7BA-43502DF21AB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TM04033925[[fn=Gota]]</Template>
  <TotalTime>107</TotalTime>
  <Words>572</Words>
  <Application>Microsoft Office PowerPoint</Application>
  <PresentationFormat>Panorámica</PresentationFormat>
  <Paragraphs>31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Bahnschrift Condensed</vt:lpstr>
      <vt:lpstr>Tw Cen MT</vt:lpstr>
      <vt:lpstr>Gota</vt:lpstr>
      <vt:lpstr>Ventajas de la burocracia</vt:lpstr>
      <vt:lpstr>Racionalidad burocrática</vt:lpstr>
      <vt:lpstr>Dilema de la burocracia</vt:lpstr>
      <vt:lpstr>Modelo burocrático de weber </vt:lpstr>
      <vt:lpstr>Modelo burocrático de merton </vt:lpstr>
      <vt:lpstr>Difusiones de la burocracia</vt:lpstr>
      <vt:lpstr>Grados de burocratización en las organizaciones</vt:lpstr>
      <vt:lpstr>Presentación de PowerPoint</vt:lpstr>
      <vt:lpstr>Las dimensiones de la burocracia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Ventajas de la burocracia</dc:title>
  <dc:creator>Fernando LP</dc:creator>
  <cp:lastModifiedBy>Fernando LP</cp:lastModifiedBy>
  <cp:revision>8</cp:revision>
  <dcterms:created xsi:type="dcterms:W3CDTF">2019-04-18T03:18:49Z</dcterms:created>
  <dcterms:modified xsi:type="dcterms:W3CDTF">2019-04-18T05:06:44Z</dcterms:modified>
</cp:coreProperties>
</file>