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9" r:id="rId6"/>
    <p:sldId id="384" r:id="rId7"/>
    <p:sldId id="317" r:id="rId8"/>
    <p:sldId id="399" r:id="rId9"/>
    <p:sldId id="277" r:id="rId10"/>
    <p:sldId id="392" r:id="rId11"/>
    <p:sldId id="396" r:id="rId12"/>
    <p:sldId id="395" r:id="rId13"/>
    <p:sldId id="397" r:id="rId14"/>
    <p:sldId id="393" r:id="rId15"/>
    <p:sldId id="402" r:id="rId16"/>
    <p:sldId id="400" r:id="rId17"/>
    <p:sldId id="391" r:id="rId18"/>
    <p:sldId id="4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8DA"/>
    <a:srgbClr val="37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7" autoAdjust="0"/>
    <p:restoredTop sz="67659" autoAdjust="0"/>
  </p:normalViewPr>
  <p:slideViewPr>
    <p:cSldViewPr snapToGrid="0">
      <p:cViewPr varScale="1">
        <p:scale>
          <a:sx n="77" d="100"/>
          <a:sy n="77" d="100"/>
        </p:scale>
        <p:origin x="1860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823536654957326E-2"/>
          <c:y val="3.8109361580878937E-2"/>
          <c:w val="0.7958298829074788"/>
          <c:h val="0.7910158693944664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2020</c:v>
                </c:pt>
                <c:pt idx="1">
                  <c:v>2021</c:v>
                </c:pt>
              </c:numCache>
              <c:extLst/>
            </c:numRef>
          </c:cat>
          <c:val>
            <c:numRef>
              <c:f>Sheet1!$B$2:$B$5</c:f>
              <c:numCache>
                <c:formatCode>0%</c:formatCode>
                <c:ptCount val="2"/>
                <c:pt idx="0">
                  <c:v>0.37</c:v>
                </c:pt>
                <c:pt idx="1">
                  <c:v>0.83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2020</c:v>
                </c:pt>
                <c:pt idx="1">
                  <c:v>2021</c:v>
                </c:pt>
              </c:numCache>
              <c:extLst/>
            </c:numRef>
          </c:cat>
          <c:val>
            <c:numRef>
              <c:f>Sheet1!$C$2:$C$5</c:f>
              <c:numCache>
                <c:formatCode>General</c:formatCode>
                <c:ptCount val="2"/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Attackers can gather information on you by just observing you from a distance:</a:t>
            </a:r>
          </a:p>
          <a:p>
            <a:r>
              <a:rPr lang="en-US" dirty="0"/>
              <a:t>Seeing how you type passwords to the contents that you are working on in public</a:t>
            </a:r>
          </a:p>
          <a:p>
            <a:r>
              <a:rPr lang="en-SG" dirty="0"/>
              <a:t>Be aware of your surroundings from any eyes that seem too interested in what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2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29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target-phishing attack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6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</a:p>
          <a:p>
            <a:r>
              <a:rPr lang="en-US" dirty="0"/>
              <a:t>Nature of the threat: Factors considered in a social engineering attack</a:t>
            </a:r>
          </a:p>
          <a:p>
            <a:r>
              <a:rPr lang="en-US" dirty="0"/>
              <a:t>Measures taken to counter social engineering</a:t>
            </a:r>
          </a:p>
          <a:p>
            <a:r>
              <a:rPr lang="en-US" dirty="0"/>
              <a:t>Case Study of social engineering in action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1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engineering relies on human interaction and targets human psychology by gaining trust and influencing them</a:t>
            </a:r>
          </a:p>
          <a:p>
            <a:r>
              <a:rPr lang="en-US" dirty="0"/>
              <a:t>Compared to hacking attacks like brute-forcing or port scanning, social engineering has shown to be an easier method of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gathering: names, job position, current activities, </a:t>
            </a:r>
          </a:p>
          <a:p>
            <a:r>
              <a:rPr lang="en-US" dirty="0"/>
              <a:t>Selected method: email, call etc.</a:t>
            </a:r>
          </a:p>
          <a:p>
            <a:r>
              <a:rPr lang="en-US" dirty="0"/>
              <a:t>Engaging target with gathered information to appear legitimate</a:t>
            </a:r>
          </a:p>
          <a:p>
            <a:r>
              <a:rPr lang="en-US" dirty="0"/>
              <a:t>Obtaining internal information through interaction</a:t>
            </a:r>
          </a:p>
          <a:p>
            <a:r>
              <a:rPr lang="en-US" dirty="0"/>
              <a:t>Exiting with no trace once they’re satisfied</a:t>
            </a:r>
          </a:p>
          <a:p>
            <a:r>
              <a:rPr lang="en-US" dirty="0"/>
              <a:t>Too good to be true: promotion for item on ecommerce</a:t>
            </a:r>
          </a:p>
          <a:p>
            <a:r>
              <a:rPr lang="en-US" dirty="0"/>
              <a:t>Leaked through conversations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49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report done in 2022 found out that 37% of organizations reported to be a victim of a phishing attack. While in 2021 that number is now at 83%</a:t>
            </a:r>
          </a:p>
          <a:p>
            <a:r>
              <a:rPr lang="en-US" dirty="0"/>
              <a:t>2022 is expected to have a much higher figure with an expected of 6 billion additional phishing attacks expected to occur throughout the year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7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16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Prevents Dumpster diving, a non-technical way of reconnaissance attacks</a:t>
            </a:r>
          </a:p>
          <a:p>
            <a:r>
              <a:rPr lang="en-US" dirty="0"/>
              <a:t>Prevents attackers from obtaining system documentation and diagrams</a:t>
            </a:r>
          </a:p>
          <a:p>
            <a:r>
              <a:rPr lang="en-US" dirty="0"/>
              <a:t>Notes of passwords in post-it notes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97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questions about the individual: </a:t>
            </a:r>
          </a:p>
          <a:p>
            <a:r>
              <a:rPr lang="en-US" dirty="0"/>
              <a:t>Get proof of their identity</a:t>
            </a:r>
          </a:p>
          <a:p>
            <a:r>
              <a:rPr lang="en-US" dirty="0"/>
              <a:t>Am I pressured to act on something that could have negative consequences?</a:t>
            </a:r>
          </a:p>
          <a:p>
            <a:r>
              <a:rPr lang="en-US" dirty="0"/>
              <a:t>Reasons for the interaction</a:t>
            </a:r>
          </a:p>
          <a:p>
            <a:r>
              <a:rPr lang="en-US" dirty="0"/>
              <a:t>Be skeptical of their intentions</a:t>
            </a:r>
          </a:p>
          <a:p>
            <a:r>
              <a:rPr lang="en-US" dirty="0"/>
              <a:t>Just as they ask questions about you, you can do the same and piece things together about a possible attack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3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ocial_engineering_(security)" TargetMode="External"/><Relationship Id="rId13" Type="http://schemas.openxmlformats.org/officeDocument/2006/relationships/hyperlink" Target="https://www.investopedia.com/terms/s/social-engineering.asp" TargetMode="External"/><Relationship Id="rId3" Type="http://schemas.openxmlformats.org/officeDocument/2006/relationships/hyperlink" Target="https://www.imperva.com/learn/application-security/social-engineering-attack/" TargetMode="External"/><Relationship Id="rId7" Type="http://schemas.openxmlformats.org/officeDocument/2006/relationships/hyperlink" Target="https://www.gilmoreservices.com/blog/the-dangers-of-being-careless-about-document-shredding-in-medical-offices" TargetMode="External"/><Relationship Id="rId12" Type="http://schemas.openxmlformats.org/officeDocument/2006/relationships/hyperlink" Target="https://journals.sagepub.com/doi/full/10.1177/20552076221081716" TargetMode="External"/><Relationship Id="rId2" Type="http://schemas.openxmlformats.org/officeDocument/2006/relationships/hyperlink" Target="https://www.foley.com/en/insights/publications/2022/02/no-surprise-phishing-spearphishing-increasing#:~:text=The%20study%20shows%20that%20in,startling%2046%25%20increase%20over%202020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lickr.com/photos/wingedwolf/5471047557" TargetMode="External"/><Relationship Id="rId11" Type="http://schemas.openxmlformats.org/officeDocument/2006/relationships/hyperlink" Target="https://www.youtube.com/watch?v=JraHV1ai9eQ" TargetMode="External"/><Relationship Id="rId5" Type="http://schemas.openxmlformats.org/officeDocument/2006/relationships/hyperlink" Target="https://www.techtarget.com/searchsecurity/definition/shoulder-surfing" TargetMode="External"/><Relationship Id="rId10" Type="http://schemas.openxmlformats.org/officeDocument/2006/relationships/hyperlink" Target="https://www.youtube.com/watch?v=YVqurfWzB-Q" TargetMode="External"/><Relationship Id="rId4" Type="http://schemas.openxmlformats.org/officeDocument/2006/relationships/hyperlink" Target="https://octopus-office.co.uk/shoulder-surfing-how-to-avoid-it/" TargetMode="External"/><Relationship Id="rId9" Type="http://schemas.openxmlformats.org/officeDocument/2006/relationships/hyperlink" Target="https://www.social-engineer.com/download/105311/" TargetMode="External"/><Relationship Id="rId14" Type="http://schemas.openxmlformats.org/officeDocument/2006/relationships/hyperlink" Target="https://teampassword.com/blog/what-happened-during-the-twitter-spear-phishing-attac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Social Engineering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 err="1"/>
              <a:t>Olfsen</a:t>
            </a:r>
            <a:r>
              <a:rPr lang="en-US" dirty="0"/>
              <a:t> </a:t>
            </a:r>
            <a:r>
              <a:rPr lang="en-US" dirty="0" err="1"/>
              <a:t>Valones</a:t>
            </a:r>
            <a:r>
              <a:rPr lang="en-US" dirty="0"/>
              <a:t>, 220274X</a:t>
            </a:r>
          </a:p>
          <a:p>
            <a:r>
              <a:rPr lang="en-US"/>
              <a:t>Module Group: IT1653-02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761734"/>
            <a:ext cx="3970296" cy="199785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Be aware of your surroundings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755" r="11755"/>
          <a:stretch/>
        </p:blipFill>
        <p:spPr>
          <a:xfrm>
            <a:off x="4932947" y="549275"/>
            <a:ext cx="6611939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9090-6354-BFEB-BE54-147424381D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424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/>
              <a:t>Case Study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Twitter phishing attack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July 15</a:t>
            </a:r>
            <a:r>
              <a:rPr lang="en-US" kern="1200" baseline="30000" dirty="0">
                <a:latin typeface="+mn-lt"/>
                <a:ea typeface="+mn-ea"/>
                <a:cs typeface="+mn-cs"/>
              </a:rPr>
              <a:t>th</a:t>
            </a:r>
            <a:r>
              <a:rPr lang="en-US" kern="1200" dirty="0">
                <a:latin typeface="+mn-lt"/>
                <a:ea typeface="+mn-ea"/>
                <a:cs typeface="+mn-cs"/>
              </a:rPr>
              <a:t> , 2020</a:t>
            </a:r>
            <a:endParaRPr lang="en-US" baseline="3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1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0E033-8415-34E6-50EB-89D17726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05E3F-ED1C-AC8C-BB9C-4CF7CA7ED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5" name="Content Placeholder 2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260EBD-9BE4-85F3-5C75-D472765FB3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1748" y="408520"/>
            <a:ext cx="4376506" cy="3018154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29387E2-6EC6-A6FB-0729-80095EC5F6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9" name="Content Placeholder 2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468AFE-B713-64CB-CC4C-03772931238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1362556" y="3471347"/>
            <a:ext cx="4237385" cy="2978133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39F6A57-E7E5-197D-06CF-22BC57B62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7" name="Content Placeholder 2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413D8A3-CED5-DA8E-5EEB-84ACABCD36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921898" y="874854"/>
            <a:ext cx="5657311" cy="3716418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EE405F-BCC0-C3BF-2CBA-F9600593165C}"/>
              </a:ext>
            </a:extLst>
          </p:cNvPr>
          <p:cNvSpPr txBox="1"/>
          <p:nvPr/>
        </p:nvSpPr>
        <p:spPr>
          <a:xfrm>
            <a:off x="0" y="6449480"/>
            <a:ext cx="94259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effectLst/>
              </a:rPr>
              <a:t>Republic World. (2020, July 16). </a:t>
            </a:r>
            <a:r>
              <a:rPr lang="en-US" sz="1000" i="1" dirty="0">
                <a:effectLst/>
              </a:rPr>
              <a:t>From Elon Musk to Apple: Here is a list of all verified twitter profiles hacked on July 16</a:t>
            </a:r>
            <a:r>
              <a:rPr lang="en-US" sz="1000" dirty="0">
                <a:effectLst/>
              </a:rPr>
              <a:t>. Republic World. </a:t>
            </a:r>
          </a:p>
          <a:p>
            <a:r>
              <a:rPr lang="en-US" sz="1000" dirty="0">
                <a:effectLst/>
              </a:rPr>
              <a:t>Retrieved July 9, 2022, from https://www.republicworld.com/technology-news/social-media-news/twitter-jack-dorsey-bitcoin-scam-twitter-hacked-barack-obama-elon-musk.html </a:t>
            </a:r>
          </a:p>
          <a:p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97113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spear-phishing attack</a:t>
            </a:r>
          </a:p>
          <a:p>
            <a:r>
              <a:rPr lang="en-US" dirty="0"/>
              <a:t>Mastermind posed as a Twitter employee, selling accounts while 3 others carried out Bitcoin scams</a:t>
            </a:r>
          </a:p>
          <a:p>
            <a:r>
              <a:rPr lang="en-US" dirty="0"/>
              <a:t>U.S agencies among targeted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45 accounts tweeted from</a:t>
            </a:r>
          </a:p>
          <a:p>
            <a:pPr lvl="1"/>
            <a:r>
              <a:rPr lang="en-US" dirty="0"/>
              <a:t>High profile accounts</a:t>
            </a:r>
          </a:p>
          <a:p>
            <a:pPr lvl="0"/>
            <a:r>
              <a:rPr lang="en-US" dirty="0"/>
              <a:t>12.86 BTC (USD$117,000 at the time) stolen from victims</a:t>
            </a:r>
          </a:p>
          <a:p>
            <a:pPr lvl="1"/>
            <a:r>
              <a:rPr lang="en-US" dirty="0"/>
              <a:t>USD$277,000 (as of July 9</a:t>
            </a:r>
            <a:r>
              <a:rPr lang="en-US" baseline="30000" dirty="0"/>
              <a:t>th</a:t>
            </a:r>
            <a:r>
              <a:rPr lang="en-US" dirty="0"/>
              <a:t>, 2022)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/>
          <a:lstStyle/>
          <a:p>
            <a:r>
              <a:rPr lang="en-US" dirty="0"/>
              <a:t>Action taken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Programs to educate staff</a:t>
            </a:r>
          </a:p>
          <a:p>
            <a:pPr lvl="1"/>
            <a:r>
              <a:rPr lang="en-US" dirty="0"/>
              <a:t>Detect phishing emails</a:t>
            </a:r>
          </a:p>
          <a:p>
            <a:pPr lvl="0"/>
            <a:r>
              <a:rPr lang="en-US" dirty="0"/>
              <a:t>Improving security with:</a:t>
            </a:r>
          </a:p>
          <a:p>
            <a:pPr lvl="1"/>
            <a:r>
              <a:rPr lang="en-US" dirty="0"/>
              <a:t> 2-Factor Authentication</a:t>
            </a:r>
          </a:p>
          <a:p>
            <a:pPr lvl="1"/>
            <a:r>
              <a:rPr lang="en-US" dirty="0"/>
              <a:t>Preventing inappropriate access</a:t>
            </a:r>
          </a:p>
          <a:p>
            <a:pPr lvl="2"/>
            <a:r>
              <a:rPr lang="en-US" dirty="0"/>
              <a:t>Least Privileges </a:t>
            </a:r>
          </a:p>
          <a:p>
            <a:pPr lvl="1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FD681-F227-BF1D-96C4-9EFA57E37A76}"/>
              </a:ext>
            </a:extLst>
          </p:cNvPr>
          <p:cNvSpPr txBox="1"/>
          <p:nvPr/>
        </p:nvSpPr>
        <p:spPr>
          <a:xfrm>
            <a:off x="0" y="6442502"/>
            <a:ext cx="65726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effectLst/>
              </a:rPr>
              <a:t>What happened during the Twitter Spear-phishing attack?</a:t>
            </a:r>
            <a:r>
              <a:rPr lang="en-US" sz="1050" dirty="0">
                <a:effectLst/>
              </a:rPr>
              <a:t> </a:t>
            </a:r>
            <a:r>
              <a:rPr lang="en-US" sz="1050" dirty="0" err="1">
                <a:effectLst/>
              </a:rPr>
              <a:t>TeamPassword</a:t>
            </a:r>
            <a:r>
              <a:rPr lang="en-US" sz="1050" dirty="0">
                <a:effectLst/>
              </a:rPr>
              <a:t>. (n.d.). </a:t>
            </a:r>
          </a:p>
          <a:p>
            <a:r>
              <a:rPr lang="en-US" sz="1050" dirty="0">
                <a:effectLst/>
              </a:rPr>
              <a:t>Retrieved July 9, 2022, from https://teampassword.com/blog/what-happened-during-the-twitter-spear-phishing-attack </a:t>
            </a:r>
          </a:p>
        </p:txBody>
      </p:sp>
    </p:spTree>
    <p:extLst>
      <p:ext uri="{BB962C8B-B14F-4D97-AF65-F5344CB8AC3E}">
        <p14:creationId xmlns:p14="http://schemas.microsoft.com/office/powerpoint/2010/main" val="112072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0" grpId="0" build="p"/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C1A82-6696-AE1B-B607-426E895F6EE7}"/>
              </a:ext>
            </a:extLst>
          </p:cNvPr>
          <p:cNvSpPr txBox="1"/>
          <p:nvPr/>
        </p:nvSpPr>
        <p:spPr>
          <a:xfrm>
            <a:off x="98204" y="3844945"/>
            <a:ext cx="11995592" cy="2916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50" dirty="0">
                <a:solidFill>
                  <a:schemeClr val="tx1">
                    <a:lumMod val="65000"/>
                  </a:schemeClr>
                </a:solidFill>
              </a:rPr>
              <a:t>Sources:</a:t>
            </a:r>
          </a:p>
          <a:p>
            <a:r>
              <a:rPr lang="en-US" sz="1150" dirty="0">
                <a:solidFill>
                  <a:schemeClr val="tx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https://www.foley.com/en/insights/publications/2022/02/no-surprise-phishing-spearphishing-increasing#:~:text=The%20study%20shows%20that%20in,startling%2046%25%20increase%20over%202020</a:t>
            </a:r>
            <a:r>
              <a:rPr lang="en-US" sz="1150" dirty="0">
                <a:solidFill>
                  <a:schemeClr val="tx1">
                    <a:lumMod val="65000"/>
                  </a:schemeClr>
                </a:solidFill>
              </a:rPr>
              <a:t>.</a:t>
            </a:r>
          </a:p>
          <a:p>
            <a:r>
              <a:rPr lang="en-US" sz="1150" dirty="0">
                <a:solidFill>
                  <a:schemeClr val="tx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https://www.imperva.com/learn/application-security/social-engineering-attack/</a:t>
            </a:r>
            <a:endParaRPr lang="en-US" sz="115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150" dirty="0">
                <a:solidFill>
                  <a:schemeClr val="tx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https://octopus-office.co.uk/shoulder-surfing-how-to-avoid-it/</a:t>
            </a:r>
            <a:endParaRPr lang="en-US" sz="115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150" dirty="0">
                <a:solidFill>
                  <a:schemeClr val="tx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https://www.techtarget.com/searchsecurity/definition/shoulder-surfing</a:t>
            </a:r>
            <a:endParaRPr lang="en-US" sz="115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150" dirty="0">
                <a:solidFill>
                  <a:schemeClr val="tx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https://www.flickr.com/photos/wingedwolf/5471047557</a:t>
            </a:r>
            <a:endParaRPr lang="en-US" sz="115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150" dirty="0">
                <a:solidFill>
                  <a:schemeClr val="tx1">
                    <a:lumMod val="6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https://www.gilmoreservices.com/blog/the-dangers-of-being-careless-about-document-shredding-in-medical-offices</a:t>
            </a:r>
            <a:endParaRPr lang="en-US" sz="115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150" dirty="0">
                <a:solidFill>
                  <a:schemeClr val="tx1">
                    <a:lumMod val="6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https://en.wikipedia.org/wiki/Social_engineering_(security)</a:t>
            </a:r>
            <a:endParaRPr lang="en-US" sz="115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150" dirty="0">
                <a:solidFill>
                  <a:schemeClr val="tx1">
                    <a:lumMod val="6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https://www.social-engineer.com/download/105311/</a:t>
            </a:r>
            <a:endParaRPr lang="en-US" sz="115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150" dirty="0">
                <a:solidFill>
                  <a:schemeClr val="tx1">
                    <a:lumMod val="6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https://www.youtube.com/watch?v=YVqurfWzB-Q</a:t>
            </a:r>
            <a:endParaRPr lang="en-US" sz="115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150" dirty="0">
                <a:solidFill>
                  <a:schemeClr val="tx1">
                    <a:lumMod val="6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https://www.youtube.com/watch?v=JraHV1ai9eQ</a:t>
            </a:r>
            <a:endParaRPr lang="en-US" sz="115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150" dirty="0">
                <a:solidFill>
                  <a:schemeClr val="tx1">
                    <a:lumMod val="6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https://journals.sagepub.com/doi/full/10.1177/20552076221081716</a:t>
            </a:r>
            <a:endParaRPr lang="en-US" sz="115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150" dirty="0">
                <a:solidFill>
                  <a:schemeClr val="tx1">
                    <a:lumMod val="6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https://www.investopedia.com/terms/s/social-engineering.asp</a:t>
            </a:r>
            <a:endParaRPr lang="en-US" sz="115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150" dirty="0">
                <a:solidFill>
                  <a:schemeClr val="tx1">
                    <a:lumMod val="6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https://teampassword.com/blog/what-happened-during-the-twitter-spear-phishing-attack</a:t>
            </a:r>
            <a:endParaRPr lang="en-US" sz="115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150" dirty="0">
                <a:solidFill>
                  <a:schemeClr val="tx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https://www.imperva.com/learn/application-security/social-engineering-attack/</a:t>
            </a:r>
            <a:endParaRPr lang="en-US" sz="1150" dirty="0">
              <a:solidFill>
                <a:schemeClr val="tx1">
                  <a:lumMod val="65000"/>
                </a:schemeClr>
              </a:solidFill>
            </a:endParaRPr>
          </a:p>
          <a:p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85540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Nature of Social Engineering</a:t>
            </a:r>
          </a:p>
          <a:p>
            <a:r>
              <a:rPr lang="en-US" dirty="0"/>
              <a:t>Threat Mitigation</a:t>
            </a:r>
          </a:p>
          <a:p>
            <a:r>
              <a:rPr lang="en-US" dirty="0"/>
              <a:t>Case Study</a:t>
            </a:r>
          </a:p>
          <a:p>
            <a:r>
              <a:rPr lang="en-US" dirty="0"/>
              <a:t>References &amp; Sources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2931" y="1600454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064" y="3889322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0323" r="10323"/>
          <a:stretch/>
        </p:blipFill>
        <p:spPr>
          <a:xfrm>
            <a:off x="3054096" y="0"/>
            <a:ext cx="6083808" cy="3889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16510" y="482923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The exploitation of human psychology to gain access to personal information and protected systems</a:t>
            </a:r>
          </a:p>
          <a:p>
            <a:r>
              <a:rPr lang="en-US" dirty="0"/>
              <a:t>Social engineering is an easier vector of attack than hacking into a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E6F38-1D61-BA2E-2B98-D6654A777D81}"/>
              </a:ext>
            </a:extLst>
          </p:cNvPr>
          <p:cNvSpPr txBox="1"/>
          <p:nvPr/>
        </p:nvSpPr>
        <p:spPr>
          <a:xfrm>
            <a:off x="609607" y="6534178"/>
            <a:ext cx="8528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</a:schemeClr>
                </a:solidFill>
                <a:effectLst/>
              </a:rPr>
              <a:t>Kenton, W. (2022, March 28). </a:t>
            </a:r>
            <a:r>
              <a:rPr lang="en-US" sz="1000" i="1" dirty="0">
                <a:solidFill>
                  <a:schemeClr val="tx1">
                    <a:lumMod val="65000"/>
                  </a:schemeClr>
                </a:solidFill>
                <a:effectLst/>
              </a:rPr>
              <a:t>What is social engineering?</a:t>
            </a:r>
            <a:r>
              <a:rPr lang="en-US" sz="1000" dirty="0">
                <a:solidFill>
                  <a:schemeClr val="tx1">
                    <a:lumMod val="65000"/>
                  </a:schemeClr>
                </a:solidFill>
                <a:effectLst/>
              </a:rPr>
              <a:t> Investopedia. Retrieved July 7, 2022, from https://www.investopedia.com/terms/s/social-engineering.asp </a:t>
            </a:r>
          </a:p>
          <a:p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Factors &amp; Targets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Nature of Social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Factors &amp; Targets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Information gathering</a:t>
            </a:r>
          </a:p>
          <a:p>
            <a:pPr lvl="0"/>
            <a:r>
              <a:rPr lang="en-US" dirty="0"/>
              <a:t>Selecting an attack method</a:t>
            </a:r>
          </a:p>
          <a:p>
            <a:pPr lvl="1"/>
            <a:r>
              <a:rPr lang="en-US" dirty="0"/>
              <a:t>Phishing, Vishing, etc.</a:t>
            </a:r>
          </a:p>
          <a:p>
            <a:r>
              <a:rPr lang="en-US" dirty="0"/>
              <a:t>Engaging the target</a:t>
            </a:r>
          </a:p>
          <a:p>
            <a:r>
              <a:rPr lang="en-US" dirty="0"/>
              <a:t>Obtaining sensitive information from the target</a:t>
            </a:r>
          </a:p>
          <a:p>
            <a:r>
              <a:rPr lang="en-US" dirty="0"/>
              <a:t>Exit, remove all traces of interaction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dirty="0"/>
              <a:t>When?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Individuals are tempted with offers that seem too good to be true</a:t>
            </a:r>
          </a:p>
          <a:p>
            <a:pPr lvl="0"/>
            <a:r>
              <a:rPr lang="en-US" dirty="0"/>
              <a:t>Information is leaked through conversations</a:t>
            </a:r>
          </a:p>
          <a:p>
            <a:pPr lvl="0"/>
            <a:r>
              <a:rPr lang="en-US" dirty="0"/>
              <a:t>Data stored through unsecure means</a:t>
            </a:r>
          </a:p>
          <a:p>
            <a:pPr lvl="1"/>
            <a:r>
              <a:rPr lang="en-US" dirty="0"/>
              <a:t>Passwords stored in plaintext</a:t>
            </a:r>
          </a:p>
          <a:p>
            <a:pPr lvl="1"/>
            <a:r>
              <a:rPr lang="en-US" dirty="0"/>
              <a:t>Written on pieces of paper</a:t>
            </a:r>
          </a:p>
          <a:p>
            <a:r>
              <a:rPr lang="en-US" dirty="0"/>
              <a:t>Doing confidential work in public</a:t>
            </a:r>
          </a:p>
          <a:p>
            <a:pPr lvl="1"/>
            <a:r>
              <a:rPr lang="en-US" dirty="0"/>
              <a:t>Prone to shoulder surfing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/>
          <a:lstStyle/>
          <a:p>
            <a:r>
              <a:rPr lang="en-US" dirty="0"/>
              <a:t>Who?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Individuals</a:t>
            </a:r>
          </a:p>
          <a:p>
            <a:pPr lvl="0"/>
            <a:r>
              <a:rPr lang="en-US" dirty="0"/>
              <a:t>Organizations</a:t>
            </a:r>
          </a:p>
          <a:p>
            <a:pPr lvl="0"/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9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Impact of Social Engineering</a:t>
            </a:r>
          </a:p>
        </p:txBody>
      </p:sp>
      <p:graphicFrame>
        <p:nvGraphicFramePr>
          <p:cNvPr id="11" name="Content Placeholder 10" descr="Bar Chart Placeholder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703749"/>
              </p:ext>
            </p:extLst>
          </p:nvPr>
        </p:nvGraphicFramePr>
        <p:xfrm>
          <a:off x="550862" y="1768642"/>
          <a:ext cx="7606549" cy="4415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8FFEAA-9C55-A56B-1E8A-91801A63BCE4}"/>
              </a:ext>
            </a:extLst>
          </p:cNvPr>
          <p:cNvSpPr txBox="1"/>
          <p:nvPr/>
        </p:nvSpPr>
        <p:spPr>
          <a:xfrm>
            <a:off x="550862" y="6168657"/>
            <a:ext cx="7379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effectLst/>
              </a:rPr>
              <a:t>LLP, F. &amp; L. (2022, February 25). </a:t>
            </a:r>
            <a:r>
              <a:rPr lang="en-SG" sz="1000" i="1" dirty="0">
                <a:effectLst/>
              </a:rPr>
              <a:t>No surprise that phishing &amp; </a:t>
            </a:r>
            <a:r>
              <a:rPr lang="en-SG" sz="1000" i="1" dirty="0" err="1">
                <a:effectLst/>
              </a:rPr>
              <a:t>spearphishing</a:t>
            </a:r>
            <a:r>
              <a:rPr lang="en-SG" sz="1000" i="1" dirty="0">
                <a:effectLst/>
              </a:rPr>
              <a:t> (BEC) attacks are increasing!: Foley &amp; Lardner LLP</a:t>
            </a:r>
            <a:r>
              <a:rPr lang="en-SG" sz="1000" dirty="0">
                <a:effectLst/>
              </a:rPr>
              <a:t>. Blogs | Internet, IT &amp; e-Discovery Blog | Foley &amp; Lardner LLP. Retrieved July 7, 2022, from https://www.foley.com/en/insights/publications/2022/02/no-surprise-phishing-spearphishing-increasing#:~:text=The%20study%20shows%20that%20in,startling%2046%25%20increase%20over%202020. </a:t>
            </a:r>
          </a:p>
          <a:p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/>
              <a:t>Countermeasures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Threat Mitigation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595814"/>
            <a:ext cx="385269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Shred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2953" r="12953"/>
          <a:stretch/>
        </p:blipFill>
        <p:spPr>
          <a:xfrm>
            <a:off x="4887442" y="549275"/>
            <a:ext cx="6417153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8A578-7B81-EA3E-B3B7-731C0892697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221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761734"/>
            <a:ext cx="3970296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Ask questions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60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2" b="16504"/>
          <a:stretch/>
        </p:blipFill>
        <p:spPr>
          <a:xfrm>
            <a:off x="4932947" y="549275"/>
            <a:ext cx="6611939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9090-6354-BFEB-BE54-147424381D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814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5|0.5|1.1|0.5"/>
</p:tagLst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8734</TotalTime>
  <Words>990</Words>
  <Application>Microsoft Office PowerPoint</Application>
  <PresentationFormat>Widescreen</PresentationFormat>
  <Paragraphs>134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Walbaum Display</vt:lpstr>
      <vt:lpstr>3DFloatVTI</vt:lpstr>
      <vt:lpstr>Social Engineering</vt:lpstr>
      <vt:lpstr>Content</vt:lpstr>
      <vt:lpstr>Introduction</vt:lpstr>
      <vt:lpstr>Factors &amp; Targets</vt:lpstr>
      <vt:lpstr>Factors &amp; Targets</vt:lpstr>
      <vt:lpstr>Impact of Social Engineering</vt:lpstr>
      <vt:lpstr>Countermeasures</vt:lpstr>
      <vt:lpstr>Shred Documents</vt:lpstr>
      <vt:lpstr>Ask questions</vt:lpstr>
      <vt:lpstr>Be aware of your surroundings</vt:lpstr>
      <vt:lpstr>Case Study</vt:lpstr>
      <vt:lpstr>PowerPoint Presentation</vt:lpstr>
      <vt:lpstr>Context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OLFSEN VALONES</dc:creator>
  <cp:lastModifiedBy>OLFSEN VALONES</cp:lastModifiedBy>
  <cp:revision>49</cp:revision>
  <dcterms:created xsi:type="dcterms:W3CDTF">2022-06-27T03:52:18Z</dcterms:created>
  <dcterms:modified xsi:type="dcterms:W3CDTF">2022-07-10T14:50:36Z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